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9" r:id="rId11"/>
    <p:sldId id="271" r:id="rId12"/>
    <p:sldId id="270" r:id="rId13"/>
    <p:sldId id="272" r:id="rId14"/>
    <p:sldId id="273" r:id="rId15"/>
    <p:sldId id="265" r:id="rId16"/>
    <p:sldId id="274" r:id="rId17"/>
    <p:sldId id="276" r:id="rId18"/>
    <p:sldId id="277" r:id="rId19"/>
    <p:sldId id="278" r:id="rId20"/>
    <p:sldId id="292" r:id="rId21"/>
    <p:sldId id="264" r:id="rId22"/>
    <p:sldId id="280" r:id="rId23"/>
    <p:sldId id="284" r:id="rId24"/>
    <p:sldId id="283" r:id="rId25"/>
    <p:sldId id="293" r:id="rId26"/>
    <p:sldId id="294" r:id="rId27"/>
    <p:sldId id="268" r:id="rId28"/>
    <p:sldId id="275" r:id="rId29"/>
    <p:sldId id="281" r:id="rId30"/>
    <p:sldId id="296" r:id="rId31"/>
    <p:sldId id="285" r:id="rId32"/>
    <p:sldId id="282" r:id="rId33"/>
    <p:sldId id="299" r:id="rId34"/>
    <p:sldId id="298" r:id="rId35"/>
    <p:sldId id="295" r:id="rId36"/>
    <p:sldId id="2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rwarnant\Unif\Recherche\PRES\2016\BSS16\Precision-GF-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Code TEC</a:t>
            </a:r>
            <a:r>
              <a:rPr lang="en-US" sz="1600" baseline="0" dirty="0" smtClean="0"/>
              <a:t> precision (TECU)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Feuil1!$A$11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Feuil1!$B$8:$H$10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Feuil1!$B$11:$H$11</c:f>
              <c:numCache>
                <c:formatCode>General</c:formatCode>
                <c:ptCount val="7"/>
                <c:pt idx="0">
                  <c:v>1.6419999999999999</c:v>
                </c:pt>
                <c:pt idx="1">
                  <c:v>1.829</c:v>
                </c:pt>
                <c:pt idx="2">
                  <c:v>1.401</c:v>
                </c:pt>
                <c:pt idx="3">
                  <c:v>2.4239999999999999</c:v>
                </c:pt>
                <c:pt idx="4">
                  <c:v>2.105</c:v>
                </c:pt>
                <c:pt idx="5">
                  <c:v>3.423</c:v>
                </c:pt>
              </c:numCache>
            </c:numRef>
          </c:val>
        </c:ser>
        <c:ser>
          <c:idx val="1"/>
          <c:order val="1"/>
          <c:tx>
            <c:strRef>
              <c:f>Feuil1!$A$12</c:f>
              <c:strCache>
                <c:ptCount val="1"/>
                <c:pt idx="0">
                  <c:v>Trimble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Feuil1!$B$8:$H$10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Feuil1!$B$12:$H$12</c:f>
              <c:numCache>
                <c:formatCode>General</c:formatCode>
                <c:ptCount val="7"/>
                <c:pt idx="0">
                  <c:v>2.363</c:v>
                </c:pt>
                <c:pt idx="1">
                  <c:v>2.762</c:v>
                </c:pt>
                <c:pt idx="2">
                  <c:v>2.0739999999999998</c:v>
                </c:pt>
                <c:pt idx="3">
                  <c:v>4.9509999999999996</c:v>
                </c:pt>
                <c:pt idx="4">
                  <c:v>3.9089999999999998</c:v>
                </c:pt>
                <c:pt idx="5">
                  <c:v>4.3419999999999996</c:v>
                </c:pt>
                <c:pt idx="6">
                  <c:v>5.3630000000000004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1739440"/>
        <c:axId val="-1601740528"/>
      </c:barChart>
      <c:catAx>
        <c:axId val="-160173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40528"/>
        <c:crosses val="autoZero"/>
        <c:auto val="1"/>
        <c:lblAlgn val="ctr"/>
        <c:lblOffset val="100"/>
        <c:noMultiLvlLbl val="0"/>
      </c:catAx>
      <c:valAx>
        <c:axId val="-160174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3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Phase</a:t>
            </a:r>
            <a:r>
              <a:rPr lang="en-US" sz="1800" baseline="0" dirty="0" smtClean="0"/>
              <a:t> TEC precision (TECU) </a:t>
            </a:r>
            <a:endParaRPr lang="en-US" sz="1800" dirty="0"/>
          </a:p>
        </c:rich>
      </c:tx>
      <c:layout>
        <c:manualLayout>
          <c:xMode val="edge"/>
          <c:yMode val="edge"/>
          <c:x val="0.36805691742600916"/>
          <c:y val="2.046787180680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Feuil1!$J$11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Feuil1!$K$8:$Q$10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Feuil1!$K$11:$Q$11</c:f>
              <c:numCache>
                <c:formatCode>General</c:formatCode>
                <c:ptCount val="7"/>
                <c:pt idx="0">
                  <c:v>1.2E-2</c:v>
                </c:pt>
                <c:pt idx="1">
                  <c:v>1.2999999999999999E-2</c:v>
                </c:pt>
                <c:pt idx="2">
                  <c:v>1.0999999999999999E-2</c:v>
                </c:pt>
                <c:pt idx="3">
                  <c:v>1.2E-2</c:v>
                </c:pt>
                <c:pt idx="4">
                  <c:v>1.0999999999999999E-2</c:v>
                </c:pt>
                <c:pt idx="5">
                  <c:v>1.4E-2</c:v>
                </c:pt>
              </c:numCache>
            </c:numRef>
          </c:val>
        </c:ser>
        <c:ser>
          <c:idx val="1"/>
          <c:order val="1"/>
          <c:tx>
            <c:strRef>
              <c:f>Feuil1!$J$12</c:f>
              <c:strCache>
                <c:ptCount val="1"/>
                <c:pt idx="0">
                  <c:v>Trimble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Feuil1!$K$8:$Q$10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Feuil1!$K$12:$Q$12</c:f>
              <c:numCache>
                <c:formatCode>General</c:formatCode>
                <c:ptCount val="7"/>
                <c:pt idx="0">
                  <c:v>8.0000000000000002E-3</c:v>
                </c:pt>
                <c:pt idx="1">
                  <c:v>8.9999999999999993E-3</c:v>
                </c:pt>
                <c:pt idx="2">
                  <c:v>8.0000000000000002E-3</c:v>
                </c:pt>
                <c:pt idx="3">
                  <c:v>1.7000000000000001E-2</c:v>
                </c:pt>
                <c:pt idx="4">
                  <c:v>0.01</c:v>
                </c:pt>
                <c:pt idx="5">
                  <c:v>1.2999999999999999E-2</c:v>
                </c:pt>
                <c:pt idx="6">
                  <c:v>1.35E-2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1738896"/>
        <c:axId val="-1601738352"/>
      </c:barChart>
      <c:catAx>
        <c:axId val="-160173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38352"/>
        <c:crosses val="autoZero"/>
        <c:auto val="1"/>
        <c:lblAlgn val="ctr"/>
        <c:lblOffset val="100"/>
        <c:noMultiLvlLbl val="0"/>
      </c:catAx>
      <c:valAx>
        <c:axId val="-160173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3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Septentrio Code</a:t>
            </a:r>
            <a:r>
              <a:rPr lang="en-US" sz="1600" baseline="0" dirty="0" smtClean="0"/>
              <a:t> TEC precision (TECU)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Feuil1!$A$29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Feuil1!$B$26:$H$28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Feuil1!$B$29:$H$29</c:f>
              <c:numCache>
                <c:formatCode>General</c:formatCode>
                <c:ptCount val="7"/>
                <c:pt idx="0">
                  <c:v>0.76700000000000002</c:v>
                </c:pt>
                <c:pt idx="1">
                  <c:v>0.90300000000000002</c:v>
                </c:pt>
                <c:pt idx="2">
                  <c:v>0.70899999999999996</c:v>
                </c:pt>
                <c:pt idx="3">
                  <c:v>1.288</c:v>
                </c:pt>
                <c:pt idx="4">
                  <c:v>0.96399999999999997</c:v>
                </c:pt>
                <c:pt idx="5">
                  <c:v>2.1040000000000001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1747056"/>
        <c:axId val="-1601746512"/>
      </c:barChart>
      <c:catAx>
        <c:axId val="-160174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46512"/>
        <c:crosses val="autoZero"/>
        <c:auto val="1"/>
        <c:lblAlgn val="ctr"/>
        <c:lblOffset val="100"/>
        <c:noMultiLvlLbl val="0"/>
      </c:catAx>
      <c:valAx>
        <c:axId val="-160174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4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Beidou</a:t>
            </a:r>
            <a:r>
              <a:rPr lang="en-US" baseline="0" dirty="0" smtClean="0"/>
              <a:t> GEO Code TEC precision  (TECU)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Feuil1!$B$69:$C$70</c:f>
              <c:multiLvlStrCache>
                <c:ptCount val="2"/>
                <c:lvl>
                  <c:pt idx="0">
                    <c:v>B1-B2</c:v>
                  </c:pt>
                  <c:pt idx="1">
                    <c:v>B1-B2</c:v>
                  </c:pt>
                </c:lvl>
                <c:lvl>
                  <c:pt idx="0">
                    <c:v>C05</c:v>
                  </c:pt>
                  <c:pt idx="1">
                    <c:v>C02</c:v>
                  </c:pt>
                </c:lvl>
              </c:multiLvlStrCache>
            </c:multiLvlStrRef>
          </c:cat>
          <c:val>
            <c:numRef>
              <c:f>Feuil1!$B$71:$C$71</c:f>
              <c:numCache>
                <c:formatCode>General</c:formatCode>
                <c:ptCount val="2"/>
                <c:pt idx="0">
                  <c:v>3.8490000000000002</c:v>
                </c:pt>
                <c:pt idx="1">
                  <c:v>7.641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1737808"/>
        <c:axId val="-1601736720"/>
      </c:barChart>
      <c:catAx>
        <c:axId val="-160173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36720"/>
        <c:crosses val="autoZero"/>
        <c:auto val="1"/>
        <c:lblAlgn val="ctr"/>
        <c:lblOffset val="100"/>
        <c:noMultiLvlLbl val="0"/>
      </c:catAx>
      <c:valAx>
        <c:axId val="-160173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3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Beidou</a:t>
            </a:r>
            <a:r>
              <a:rPr lang="en-US" baseline="0" dirty="0" smtClean="0"/>
              <a:t> Phase TEC precision (TECU)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Feuil1!$G$69:$H$70</c:f>
              <c:multiLvlStrCache>
                <c:ptCount val="2"/>
                <c:lvl>
                  <c:pt idx="0">
                    <c:v>B1-B2</c:v>
                  </c:pt>
                  <c:pt idx="1">
                    <c:v>B1-B2</c:v>
                  </c:pt>
                </c:lvl>
                <c:lvl>
                  <c:pt idx="0">
                    <c:v>C05</c:v>
                  </c:pt>
                  <c:pt idx="1">
                    <c:v>C02</c:v>
                  </c:pt>
                </c:lvl>
              </c:multiLvlStrCache>
            </c:multiLvlStrRef>
          </c:cat>
          <c:val>
            <c:numRef>
              <c:f>Feuil1!$G$71:$H$71</c:f>
              <c:numCache>
                <c:formatCode>General</c:formatCode>
                <c:ptCount val="2"/>
                <c:pt idx="0">
                  <c:v>2.3E-2</c:v>
                </c:pt>
                <c:pt idx="1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1749232"/>
        <c:axId val="-1601751408"/>
      </c:barChart>
      <c:catAx>
        <c:axId val="-160174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51408"/>
        <c:crosses val="autoZero"/>
        <c:auto val="1"/>
        <c:lblAlgn val="ctr"/>
        <c:lblOffset val="100"/>
        <c:noMultiLvlLbl val="0"/>
      </c:catAx>
      <c:valAx>
        <c:axId val="-160175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174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15925" y="767752"/>
            <a:ext cx="8574622" cy="18914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the ionosphere using new GNSS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015045" y="2943846"/>
            <a:ext cx="6987645" cy="2301016"/>
          </a:xfrm>
        </p:spPr>
        <p:txBody>
          <a:bodyPr/>
          <a:lstStyle/>
          <a:p>
            <a:pPr algn="ctr"/>
            <a:r>
              <a:rPr lang="en-US" sz="2200" dirty="0" smtClean="0"/>
              <a:t>R. Warnant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C. Deprez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G. Wautelet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, L. Van de Vyvere</a:t>
            </a:r>
            <a:r>
              <a:rPr lang="en-US" sz="2200" baseline="30000" dirty="0" smtClean="0"/>
              <a:t>3</a:t>
            </a:r>
          </a:p>
          <a:p>
            <a:endParaRPr lang="en-US" baseline="30000" dirty="0"/>
          </a:p>
          <a:p>
            <a:pPr algn="ctr"/>
            <a:r>
              <a:rPr lang="en-US" sz="1900" baseline="30000" dirty="0" smtClean="0"/>
              <a:t>1</a:t>
            </a:r>
            <a:r>
              <a:rPr lang="en-US" sz="1900" dirty="0" smtClean="0"/>
              <a:t>University of Liege, Liege, Belgium.</a:t>
            </a:r>
          </a:p>
          <a:p>
            <a:pPr algn="ctr"/>
            <a:r>
              <a:rPr lang="en-US" sz="1900" baseline="30000" dirty="0" smtClean="0"/>
              <a:t>2</a:t>
            </a:r>
            <a:r>
              <a:rPr lang="en-US" sz="1900" dirty="0" smtClean="0"/>
              <a:t>GRGS, Toulouse, France.</a:t>
            </a:r>
          </a:p>
          <a:p>
            <a:pPr algn="ctr"/>
            <a:r>
              <a:rPr lang="en-US" sz="1900" baseline="30000" dirty="0" smtClean="0"/>
              <a:t>3</a:t>
            </a:r>
            <a:r>
              <a:rPr lang="en-US" sz="1900" dirty="0" smtClean="0"/>
              <a:t>M3 System, </a:t>
            </a:r>
            <a:r>
              <a:rPr lang="en-US" sz="1900" dirty="0" err="1" smtClean="0"/>
              <a:t>Wavre</a:t>
            </a:r>
            <a:r>
              <a:rPr lang="en-US" sz="1900" dirty="0" smtClean="0"/>
              <a:t>, Belgium.</a:t>
            </a:r>
            <a:endParaRPr lang="en-US" sz="1900" dirty="0"/>
          </a:p>
        </p:txBody>
      </p:sp>
      <p:sp>
        <p:nvSpPr>
          <p:cNvPr id="4" name="ZoneTexte 3"/>
          <p:cNvSpPr txBox="1"/>
          <p:nvPr/>
        </p:nvSpPr>
        <p:spPr>
          <a:xfrm>
            <a:off x="5857336" y="5667555"/>
            <a:ext cx="468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International Beacon Satellite Symposium 2016</a:t>
            </a:r>
          </a:p>
          <a:p>
            <a:pPr algn="ctr"/>
            <a:r>
              <a:rPr lang="en-US" dirty="0" smtClean="0"/>
              <a:t>27 June - 1 July 2016, Trieste (Italy).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equipment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058332"/>
            <a:ext cx="6842567" cy="5517565"/>
          </a:xfrm>
        </p:spPr>
        <p:txBody>
          <a:bodyPr>
            <a:normAutofit/>
          </a:bodyPr>
          <a:lstStyle/>
          <a:p>
            <a:r>
              <a:rPr lang="en-US" dirty="0" smtClean="0"/>
              <a:t>Located in Liege (Belgium).</a:t>
            </a:r>
          </a:p>
          <a:p>
            <a:r>
              <a:rPr lang="en-US" dirty="0" smtClean="0"/>
              <a:t>2 Trimble GNSS choke ring antenna’s on a short baseline (5,352 m).</a:t>
            </a:r>
          </a:p>
          <a:p>
            <a:r>
              <a:rPr lang="en-US" dirty="0" smtClean="0"/>
              <a:t>6 multi-GNSS/multi-frequency receivers :</a:t>
            </a:r>
          </a:p>
          <a:p>
            <a:pPr lvl="1"/>
            <a:r>
              <a:rPr lang="en-US" dirty="0" smtClean="0"/>
              <a:t>2 Trimble NetR9 receivers</a:t>
            </a:r>
          </a:p>
          <a:p>
            <a:pPr lvl="1"/>
            <a:r>
              <a:rPr lang="en-US" dirty="0" smtClean="0"/>
              <a:t>2 Septentrio PolaRx4 receivers</a:t>
            </a:r>
          </a:p>
          <a:p>
            <a:pPr lvl="1"/>
            <a:r>
              <a:rPr lang="en-US" dirty="0" smtClean="0"/>
              <a:t>1 Septentrio PolaRxS scintillation receiver</a:t>
            </a:r>
          </a:p>
          <a:p>
            <a:pPr lvl="1"/>
            <a:r>
              <a:rPr lang="en-US" dirty="0" smtClean="0"/>
              <a:t>1 Septentrio PolaRx5 (new model).</a:t>
            </a:r>
          </a:p>
          <a:p>
            <a:r>
              <a:rPr lang="en-US" dirty="0" smtClean="0"/>
              <a:t>Equipment used to perform </a:t>
            </a:r>
            <a:r>
              <a:rPr lang="en-US" dirty="0" smtClean="0">
                <a:solidFill>
                  <a:srgbClr val="FF0000"/>
                </a:solidFill>
              </a:rPr>
              <a:t>zero and short baseline tests</a:t>
            </a:r>
            <a:r>
              <a:rPr lang="en-US" dirty="0" smtClean="0"/>
              <a:t> for positioning and ionosphere monitoring.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45" y="1320391"/>
            <a:ext cx="2832000" cy="424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15" y="3551897"/>
            <a:ext cx="4032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GPS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93" y="1265010"/>
            <a:ext cx="9865212" cy="3240000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3090334" y="4505011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6253657" y="4505011"/>
            <a:ext cx="41209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9868418" y="4505010"/>
            <a:ext cx="35535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090333" y="57139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L5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242240" y="571391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L2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9841551" y="571391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0510" y="257676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Galileo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3" y="1163104"/>
            <a:ext cx="9900000" cy="3517585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2351693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3321680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4428779" y="4710698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vers le bas 10"/>
          <p:cNvSpPr/>
          <p:nvPr/>
        </p:nvSpPr>
        <p:spPr>
          <a:xfrm rot="10800000">
            <a:off x="6444788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vers le bas 11"/>
          <p:cNvSpPr/>
          <p:nvPr/>
        </p:nvSpPr>
        <p:spPr>
          <a:xfrm rot="10800000">
            <a:off x="9468436" y="4711687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9465193" y="5719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E1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444787" y="571911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E6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443550" y="575711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E5b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293693" y="5757117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2293075" y="57650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E5a</a:t>
            </a:r>
            <a:endParaRPr lang="en-US" dirty="0"/>
          </a:p>
        </p:txBody>
      </p:sp>
      <p:cxnSp>
        <p:nvCxnSpPr>
          <p:cNvPr id="19" name="Connecteur en angle 18"/>
          <p:cNvCxnSpPr>
            <a:stCxn id="14" idx="3"/>
          </p:cNvCxnSpPr>
          <p:nvPr/>
        </p:nvCxnSpPr>
        <p:spPr>
          <a:xfrm>
            <a:off x="6877919" y="5903781"/>
            <a:ext cx="534558" cy="51647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412477" y="6162018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available with PolaRx5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</a:t>
            </a:r>
            <a:r>
              <a:rPr lang="en-US" dirty="0" err="1" smtClean="0"/>
              <a:t>Beidou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266" y="1457122"/>
            <a:ext cx="9448800" cy="2152650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9754442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6282990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3703838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646651" y="474362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B2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282989" y="47436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B3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9750677" y="47436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B1</a:t>
            </a:r>
            <a:endParaRPr lang="en-US" dirty="0"/>
          </a:p>
        </p:txBody>
      </p:sp>
      <p:cxnSp>
        <p:nvCxnSpPr>
          <p:cNvPr id="14" name="Connecteur en angle 13"/>
          <p:cNvCxnSpPr/>
          <p:nvPr/>
        </p:nvCxnSpPr>
        <p:spPr>
          <a:xfrm>
            <a:off x="6704341" y="4928290"/>
            <a:ext cx="534558" cy="51647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238899" y="5268400"/>
            <a:ext cx="36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available on NetR9 and PolaRx5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 precision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03866"/>
            <a:ext cx="10018713" cy="1084554"/>
          </a:xfrm>
        </p:spPr>
        <p:txBody>
          <a:bodyPr>
            <a:normAutofit/>
          </a:bodyPr>
          <a:lstStyle/>
          <a:p>
            <a:r>
              <a:rPr lang="en-US" dirty="0" smtClean="0"/>
              <a:t>For satellite “</a:t>
            </a:r>
            <a:r>
              <a:rPr lang="en-US" dirty="0" err="1" smtClean="0"/>
              <a:t>i</a:t>
            </a:r>
            <a:r>
              <a:rPr lang="en-US" dirty="0" smtClean="0"/>
              <a:t>” and receiver “p”, the code geometry free (GF) combination between frequency </a:t>
            </a:r>
            <a:r>
              <a:rPr lang="en-US" dirty="0" err="1" smtClean="0"/>
              <a:t>f</a:t>
            </a:r>
            <a:r>
              <a:rPr lang="en-US" sz="3200" baseline="-25000" dirty="0" err="1" smtClean="0"/>
              <a:t>k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sz="3200" baseline="-25000" dirty="0" err="1" smtClean="0"/>
              <a:t>l</a:t>
            </a:r>
            <a:r>
              <a:rPr lang="en-US" dirty="0" smtClean="0"/>
              <a:t> :</a:t>
            </a:r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567432"/>
              </p:ext>
            </p:extLst>
          </p:nvPr>
        </p:nvGraphicFramePr>
        <p:xfrm>
          <a:off x="2047268" y="2530107"/>
          <a:ext cx="73294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Equation" r:id="rId3" imgW="3517560" imgH="253800" progId="Equation.DSMT4">
                  <p:embed/>
                </p:oleObj>
              </mc:Choice>
              <mc:Fallback>
                <p:oleObj name="Equation" r:id="rId3" imgW="3517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268" y="2530107"/>
                        <a:ext cx="7329488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324608"/>
              </p:ext>
            </p:extLst>
          </p:nvPr>
        </p:nvGraphicFramePr>
        <p:xfrm>
          <a:off x="2240593" y="4495697"/>
          <a:ext cx="2196069" cy="78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" name="Equation" r:id="rId5" imgW="1346040" imgH="482400" progId="Equation.DSMT4">
                  <p:embed/>
                </p:oleObj>
              </mc:Choice>
              <mc:Fallback>
                <p:oleObj name="Equation" r:id="rId5" imgW="13460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40593" y="4495697"/>
                        <a:ext cx="2196069" cy="78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9"/>
          <p:cNvCxnSpPr/>
          <p:nvPr/>
        </p:nvCxnSpPr>
        <p:spPr>
          <a:xfrm>
            <a:off x="2867690" y="3046868"/>
            <a:ext cx="114731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3441346" y="3072031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39294" y="3407748"/>
            <a:ext cx="2064989" cy="64633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Codes at frequency 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k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265391" y="3062377"/>
            <a:ext cx="12358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6872069" y="3059091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956930" y="3367713"/>
            <a:ext cx="1633781" cy="92333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InterFrequency</a:t>
            </a:r>
            <a:endParaRPr lang="en-US" dirty="0" smtClean="0"/>
          </a:p>
          <a:p>
            <a:r>
              <a:rPr lang="en-US" dirty="0" smtClean="0"/>
              <a:t> rec. and </a:t>
            </a:r>
          </a:p>
          <a:p>
            <a:r>
              <a:rPr lang="en-US" dirty="0" smtClean="0"/>
              <a:t>sat. biases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7830818" y="3054048"/>
            <a:ext cx="760528" cy="131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829271" y="3048193"/>
            <a:ext cx="5829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807580" y="3029930"/>
            <a:ext cx="11000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233294" y="3021295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680100" y="3345088"/>
            <a:ext cx="1101840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Slant TEC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710054" y="3403278"/>
            <a:ext cx="1119217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Multipath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8218901" y="3084448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9195411" y="3059090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948614" y="3403278"/>
            <a:ext cx="729687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3446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 precision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84309" y="1293482"/>
                <a:ext cx="10018713" cy="236411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Reconstructed TEC precision mainly depends on :</a:t>
                </a:r>
              </a:p>
              <a:p>
                <a:pPr lvl="1"/>
                <a:r>
                  <a:rPr lang="en-US" dirty="0" smtClean="0"/>
                  <a:t>Code pseudorange (</a:t>
                </a:r>
                <a:r>
                  <a:rPr lang="en-US" dirty="0" err="1" smtClean="0"/>
                  <a:t>P</a:t>
                </a:r>
                <a:r>
                  <a:rPr lang="en-US" sz="2400" baseline="-25000" dirty="0" err="1" smtClean="0"/>
                  <a:t>k</a:t>
                </a:r>
                <a:r>
                  <a:rPr lang="en-US" dirty="0" err="1" smtClean="0"/>
                  <a:t>,P</a:t>
                </a:r>
                <a:r>
                  <a:rPr lang="en-US" sz="2400" baseline="-25000" dirty="0" err="1" smtClean="0"/>
                  <a:t>l</a:t>
                </a:r>
                <a:r>
                  <a:rPr lang="en-US" dirty="0" smtClean="0"/>
                  <a:t>) precision.</a:t>
                </a:r>
              </a:p>
              <a:p>
                <a:pPr lvl="1"/>
                <a:r>
                  <a:rPr lang="en-US" dirty="0" smtClean="0"/>
                  <a:t>Multipath.</a:t>
                </a:r>
              </a:p>
              <a:p>
                <a:pPr lvl="1"/>
                <a:r>
                  <a:rPr lang="en-US" dirty="0" smtClean="0"/>
                  <a:t>IF biases variability (one usually assume that they are stable over short time periods).</a:t>
                </a:r>
              </a:p>
              <a:p>
                <a:pPr lvl="1"/>
                <a:r>
                  <a:rPr lang="en-US" dirty="0" smtClean="0"/>
                  <a:t>The “TEC coefficient”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B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𝑘𝑙</m:t>
                        </m:r>
                      </m:sub>
                      <m:sup>
                        <m:r>
                          <a:rPr lang="fr-B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09" y="1293482"/>
                <a:ext cx="10018713" cy="2364118"/>
              </a:xfrm>
              <a:blipFill rotWithShape="0">
                <a:blip r:embed="rId3"/>
                <a:stretch>
                  <a:fillRect l="-1521" t="-6186" b="-5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659855"/>
              </p:ext>
            </p:extLst>
          </p:nvPr>
        </p:nvGraphicFramePr>
        <p:xfrm>
          <a:off x="3073849" y="3938117"/>
          <a:ext cx="642937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Equation" r:id="rId4" imgW="3085920" imgH="495000" progId="Equation.DSMT4">
                  <p:embed/>
                </p:oleObj>
              </mc:Choice>
              <mc:Fallback>
                <p:oleObj name="Equation" r:id="rId4" imgW="308592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849" y="3938117"/>
                        <a:ext cx="6429375" cy="1019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contenu 2"/>
          <p:cNvSpPr txBox="1">
            <a:spLocks/>
          </p:cNvSpPr>
          <p:nvPr/>
        </p:nvSpPr>
        <p:spPr>
          <a:xfrm>
            <a:off x="1484309" y="5121194"/>
            <a:ext cx="10018713" cy="969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Same demonstration can be done for phase pseudoranges which contain an additional term: the phase ambiguity.</a:t>
            </a:r>
          </a:p>
        </p:txBody>
      </p:sp>
    </p:spTree>
    <p:extLst>
      <p:ext uri="{BB962C8B-B14F-4D97-AF65-F5344CB8AC3E}">
        <p14:creationId xmlns:p14="http://schemas.microsoft.com/office/powerpoint/2010/main" val="10132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 precision 3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96999"/>
            <a:ext cx="10018713" cy="1337575"/>
          </a:xfrm>
        </p:spPr>
        <p:txBody>
          <a:bodyPr>
            <a:normAutofit/>
          </a:bodyPr>
          <a:lstStyle/>
          <a:p>
            <a:r>
              <a:rPr lang="en-US" dirty="0" smtClean="0"/>
              <a:t>Given the same code precision, </a:t>
            </a:r>
            <a:r>
              <a:rPr lang="en-US" dirty="0"/>
              <a:t>a</a:t>
            </a:r>
            <a:r>
              <a:rPr lang="en-US" dirty="0" smtClean="0"/>
              <a:t> larger frequency difference gives a smaller TEC coefficient and therefore a better TEC precision.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62426"/>
              </p:ext>
            </p:extLst>
          </p:nvPr>
        </p:nvGraphicFramePr>
        <p:xfrm>
          <a:off x="2087596" y="2518913"/>
          <a:ext cx="8264101" cy="1785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4341"/>
                <a:gridCol w="916220"/>
                <a:gridCol w="916220"/>
                <a:gridCol w="916220"/>
                <a:gridCol w="916220"/>
                <a:gridCol w="916220"/>
                <a:gridCol w="916220"/>
                <a:gridCol w="916220"/>
                <a:gridCol w="916220"/>
              </a:tblGrid>
              <a:tr h="43323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TEC coefficients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Galileo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GPS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err="1">
                          <a:effectLst/>
                        </a:rPr>
                        <a:t>Beidou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L1-L2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L1-L5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L2-L5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B1-B2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B1-B3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8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7,764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8,757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8,24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11,893</a:t>
                      </a:r>
                      <a:endParaRPr lang="en-GB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9,52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7,764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42,089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8,993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11,754</a:t>
                      </a:r>
                      <a:endParaRPr lang="en-GB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Ellipse 4"/>
          <p:cNvSpPr/>
          <p:nvPr/>
        </p:nvSpPr>
        <p:spPr>
          <a:xfrm>
            <a:off x="6010587" y="3933645"/>
            <a:ext cx="483079" cy="37093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 precision 4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6533" y="1309449"/>
            <a:ext cx="10500167" cy="871748"/>
          </a:xfrm>
        </p:spPr>
        <p:txBody>
          <a:bodyPr>
            <a:normAutofit/>
          </a:bodyPr>
          <a:lstStyle/>
          <a:p>
            <a:r>
              <a:rPr lang="en-US" dirty="0" smtClean="0"/>
              <a:t>Code pseudorange precision (large differences between frequencies/receivers !)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81" y="2432314"/>
            <a:ext cx="6271672" cy="3816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142672" y="5115465"/>
            <a:ext cx="224287" cy="362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 precision </a:t>
            </a:r>
            <a:r>
              <a:rPr lang="en-US" dirty="0"/>
              <a:t>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96999"/>
            <a:ext cx="10461256" cy="871748"/>
          </a:xfrm>
        </p:spPr>
        <p:txBody>
          <a:bodyPr>
            <a:normAutofit/>
          </a:bodyPr>
          <a:lstStyle/>
          <a:p>
            <a:r>
              <a:rPr lang="en-US" dirty="0" smtClean="0"/>
              <a:t>Phase pseudorange precision: small differences between frequencies/receivers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97" y="2393404"/>
            <a:ext cx="6038082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Methodology to asses TEC precision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7799" y="1059595"/>
            <a:ext cx="10018713" cy="2095232"/>
          </a:xfrm>
        </p:spPr>
        <p:txBody>
          <a:bodyPr>
            <a:normAutofit/>
          </a:bodyPr>
          <a:lstStyle/>
          <a:p>
            <a:r>
              <a:rPr lang="en-US" dirty="0" smtClean="0"/>
              <a:t>Compute </a:t>
            </a:r>
            <a:r>
              <a:rPr lang="en-US" dirty="0" smtClean="0">
                <a:solidFill>
                  <a:srgbClr val="FF0000"/>
                </a:solidFill>
              </a:rPr>
              <a:t>Slant TEC change from epoch to epoch </a:t>
            </a:r>
            <a:r>
              <a:rPr lang="en-US" dirty="0" smtClean="0"/>
              <a:t>(30 s interval) without normalization:</a:t>
            </a:r>
          </a:p>
          <a:p>
            <a:pPr lvl="1"/>
            <a:r>
              <a:rPr lang="en-US" dirty="0" smtClean="0"/>
              <a:t>Removes biases (constant part of IF delays, ambiguities)</a:t>
            </a:r>
          </a:p>
          <a:p>
            <a:pPr lvl="1"/>
            <a:r>
              <a:rPr lang="en-US" dirty="0" smtClean="0"/>
              <a:t>Still depends </a:t>
            </a:r>
            <a:r>
              <a:rPr lang="en-US" dirty="0"/>
              <a:t>on </a:t>
            </a:r>
            <a:r>
              <a:rPr lang="en-US" dirty="0" smtClean="0">
                <a:solidFill>
                  <a:srgbClr val="FF0000"/>
                </a:solidFill>
              </a:rPr>
              <a:t>noise</a:t>
            </a:r>
            <a:r>
              <a:rPr lang="en-US" dirty="0" smtClean="0"/>
              <a:t> and on </a:t>
            </a:r>
            <a:r>
              <a:rPr lang="en-US" dirty="0" smtClean="0">
                <a:solidFill>
                  <a:srgbClr val="FF0000"/>
                </a:solidFill>
              </a:rPr>
              <a:t>between </a:t>
            </a:r>
            <a:r>
              <a:rPr lang="en-US" dirty="0">
                <a:solidFill>
                  <a:srgbClr val="FF0000"/>
                </a:solidFill>
              </a:rPr>
              <a:t>epoch variation </a:t>
            </a:r>
            <a:r>
              <a:rPr lang="en-US" dirty="0" smtClean="0">
                <a:solidFill>
                  <a:srgbClr val="FF0000"/>
                </a:solidFill>
              </a:rPr>
              <a:t>of TEC and multipath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491697"/>
              </p:ext>
            </p:extLst>
          </p:nvPr>
        </p:nvGraphicFramePr>
        <p:xfrm>
          <a:off x="2972508" y="3417474"/>
          <a:ext cx="57419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" name="Equation" r:id="rId3" imgW="2755800" imgH="253800" progId="Equation.DSMT4">
                  <p:embed/>
                </p:oleObj>
              </mc:Choice>
              <mc:Fallback>
                <p:oleObj name="Equation" r:id="rId3" imgW="2755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508" y="3417474"/>
                        <a:ext cx="5741987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 txBox="1">
                <a:spLocks/>
              </p:cNvSpPr>
              <p:nvPr/>
            </p:nvSpPr>
            <p:spPr>
              <a:xfrm>
                <a:off x="1597799" y="4009443"/>
                <a:ext cx="10018713" cy="22930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Form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single (between receiver) differences </a:t>
                </a:r>
                <a:r>
                  <a:rPr lang="en-US" dirty="0" smtClean="0"/>
                  <a:t>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on ULg short baseline (5,352 m):</a:t>
                </a:r>
              </a:p>
              <a:p>
                <a:pPr lvl="1"/>
                <a:r>
                  <a:rPr lang="en-US" dirty="0" smtClean="0"/>
                  <a:t>Completely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removes TEC </a:t>
                </a:r>
                <a:r>
                  <a:rPr lang="en-US" dirty="0" smtClean="0"/>
                  <a:t>(same ionosphere).</a:t>
                </a:r>
              </a:p>
              <a:p>
                <a:pPr lvl="1"/>
                <a:r>
                  <a:rPr lang="en-US" dirty="0" smtClean="0"/>
                  <a:t>Still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contains multipath and noise.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799" y="4009443"/>
                <a:ext cx="10018713" cy="2293028"/>
              </a:xfrm>
              <a:prstGeom prst="rect">
                <a:avLst/>
              </a:prstGeom>
              <a:blipFill rotWithShape="0">
                <a:blip r:embed="rId5"/>
                <a:stretch>
                  <a:fillRect l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6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772064"/>
          </a:xfrm>
        </p:spPr>
        <p:txBody>
          <a:bodyPr/>
          <a:lstStyle/>
          <a:p>
            <a:r>
              <a:rPr lang="en-US" dirty="0" smtClean="0"/>
              <a:t>Monitoring TEC for geodetic applications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871133"/>
            <a:ext cx="10018713" cy="3522134"/>
          </a:xfrm>
        </p:spPr>
        <p:txBody>
          <a:bodyPr/>
          <a:lstStyle/>
          <a:p>
            <a:r>
              <a:rPr lang="en-US" dirty="0" smtClean="0"/>
              <a:t>For the last 25 years, TEC has been reconstructed from GPS L1/L2 code and phase pseudoranges in order to correct ionospheric effects on positioning applications.</a:t>
            </a:r>
          </a:p>
          <a:p>
            <a:pPr lvl="1"/>
            <a:r>
              <a:rPr lang="en-US" dirty="0" smtClean="0"/>
              <a:t>Absolute positioning is influenced by absolute TEC and “regular” gradients.</a:t>
            </a:r>
          </a:p>
          <a:p>
            <a:pPr lvl="1"/>
            <a:r>
              <a:rPr lang="en-US" dirty="0" smtClean="0"/>
              <a:t>Differential and relative positioning are influenced by regular gradients and also local variability in TEC (the latter mainly degrading precise applications).</a:t>
            </a:r>
          </a:p>
          <a:p>
            <a:r>
              <a:rPr lang="en-US" dirty="0" smtClean="0"/>
              <a:t>GPS-based TEC monitoring data suffers from different shortcomings.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37836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Methodology to asses TEC precision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597799" y="1059595"/>
                <a:ext cx="10018713" cy="116803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TEC precision is estimated by computing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standard deviation of single differences</a:t>
                </a:r>
                <a:r>
                  <a:rPr lang="en-US" dirty="0" smtClean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  <m:d>
                      <m:dPr>
                        <m:ctrlPr>
                          <a:rPr lang="fr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and by dividing them by 2 (error propagation).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7799" y="1059595"/>
                <a:ext cx="10018713" cy="1168039"/>
              </a:xfrm>
              <a:blipFill rotWithShape="0">
                <a:blip r:embed="rId2"/>
                <a:stretch>
                  <a:fillRect l="-1521" t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44" y="2107011"/>
            <a:ext cx="895522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7892" y="342338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code (multipath filter off - mask 10°)</a:t>
            </a:r>
            <a:endParaRPr lang="en-US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012370"/>
              </p:ext>
            </p:extLst>
          </p:nvPr>
        </p:nvGraphicFramePr>
        <p:xfrm>
          <a:off x="2687536" y="1287469"/>
          <a:ext cx="7779426" cy="478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82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762" y="429887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Phase </a:t>
            </a:r>
            <a:r>
              <a:rPr lang="en-US" dirty="0"/>
              <a:t>(multipath filter off - mask 10°)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646461"/>
              </p:ext>
            </p:extLst>
          </p:nvPr>
        </p:nvGraphicFramePr>
        <p:xfrm>
          <a:off x="2461300" y="1444556"/>
          <a:ext cx="8530955" cy="460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51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114872"/>
              </p:ext>
            </p:extLst>
          </p:nvPr>
        </p:nvGraphicFramePr>
        <p:xfrm>
          <a:off x="3376848" y="1660727"/>
          <a:ext cx="6400800" cy="409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567892" y="342338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code (multipath filter on - mask </a:t>
            </a:r>
            <a:r>
              <a:rPr lang="en-US" dirty="0"/>
              <a:t>2</a:t>
            </a:r>
            <a:r>
              <a:rPr lang="en-US" dirty="0" smtClean="0"/>
              <a:t>0°)</a:t>
            </a:r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5560437" y="4100838"/>
            <a:ext cx="651933" cy="1494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Slant TEC Galileo E1-E5 code versus phase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273945"/>
            <a:ext cx="10058400" cy="50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TEC: Summary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96997"/>
            <a:ext cx="10461256" cy="447850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improvement in code TEC precision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with Galileo </a:t>
            </a:r>
            <a:r>
              <a:rPr lang="en-US" dirty="0" err="1" smtClean="0"/>
              <a:t>wrt</a:t>
            </a:r>
            <a:r>
              <a:rPr lang="en-US" dirty="0" smtClean="0"/>
              <a:t> the “standard” GPS L1/L2.</a:t>
            </a:r>
          </a:p>
          <a:p>
            <a:pPr lvl="1"/>
            <a:r>
              <a:rPr lang="en-US" dirty="0" smtClean="0"/>
              <a:t>Galileo E1/E5 combination has a precision </a:t>
            </a:r>
            <a:r>
              <a:rPr lang="en-US" dirty="0" smtClean="0">
                <a:solidFill>
                  <a:srgbClr val="FF0000"/>
                </a:solidFill>
              </a:rPr>
              <a:t>better than 1 TECU </a:t>
            </a:r>
            <a:r>
              <a:rPr lang="en-US" dirty="0" smtClean="0"/>
              <a:t>above 20° elevation (Septentrio PolaRx4).</a:t>
            </a:r>
          </a:p>
          <a:p>
            <a:pPr lvl="1"/>
            <a:r>
              <a:rPr lang="en-US" dirty="0" smtClean="0"/>
              <a:t>This will bring improvement in code-phase leveling.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	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dirty="0" smtClean="0">
                <a:sym typeface="Wingdings" panose="05000000000000000000" pitchFamily="2" charset="2"/>
              </a:rPr>
              <a:t>etter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TEC accuracy.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Depending on application requirement,</a:t>
            </a:r>
            <a:r>
              <a:rPr lang="en-US" dirty="0" smtClean="0">
                <a:solidFill>
                  <a:srgbClr val="FF0000"/>
                </a:solidFill>
              </a:rPr>
              <a:t> TEC could directly be obtained from code measurements.</a:t>
            </a:r>
          </a:p>
          <a:p>
            <a:pPr marL="914400" lvl="2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No phase ambiguity to compute</a:t>
            </a:r>
          </a:p>
          <a:p>
            <a:pPr marL="914400" lvl="2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No problem with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cycle slips</a:t>
            </a:r>
            <a:r>
              <a:rPr lang="en-US" dirty="0" smtClean="0">
                <a:sym typeface="Wingdings" panose="05000000000000000000" pitchFamily="2" charset="2"/>
              </a:rPr>
              <a:t>, in particular during disturbed ionosphere conditions.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7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Multi-GNSS/frequency TEC: Summary 2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28904"/>
            <a:ext cx="10461256" cy="1988229"/>
          </a:xfrm>
        </p:spPr>
        <p:txBody>
          <a:bodyPr>
            <a:normAutofit/>
          </a:bodyPr>
          <a:lstStyle/>
          <a:p>
            <a:r>
              <a:rPr lang="en-US" dirty="0" smtClean="0"/>
              <a:t>As far as </a:t>
            </a:r>
            <a:r>
              <a:rPr lang="en-US" dirty="0" smtClean="0">
                <a:solidFill>
                  <a:srgbClr val="FF0000"/>
                </a:solidFill>
              </a:rPr>
              <a:t>phase TEC accuracy is concerned</a:t>
            </a:r>
            <a:r>
              <a:rPr lang="en-US" dirty="0" smtClean="0"/>
              <a:t>, for Septentrio receivers, TEC precision has similar accuracy levels of about 0,012 TECU (mask 10°) for the different combinations/GNSS.</a:t>
            </a:r>
          </a:p>
          <a:p>
            <a:r>
              <a:rPr lang="en-US" dirty="0" smtClean="0"/>
              <a:t>For Trimble receivers, Galileo provides the best accuracy (0,008 TECU).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r>
              <a:rPr lang="en-US" dirty="0" smtClean="0"/>
              <a:t>GEO satellites for ionosphere monitoring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2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4037" y="247523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 at European mid-latitude (Liège, Belgium)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32" y="1029148"/>
            <a:ext cx="5838101" cy="5364000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 rot="13971494">
            <a:off x="10352220" y="5134720"/>
            <a:ext cx="869540" cy="271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èche droite 7"/>
          <p:cNvSpPr/>
          <p:nvPr/>
        </p:nvSpPr>
        <p:spPr>
          <a:xfrm rot="13971494">
            <a:off x="10917661" y="4580628"/>
            <a:ext cx="765106" cy="283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11385090" y="5036362"/>
            <a:ext cx="55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C02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988521" y="556818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C05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 rot="15766909">
            <a:off x="9997301" y="5282293"/>
            <a:ext cx="733148" cy="2951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0058710" y="5828569"/>
            <a:ext cx="129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GAGAN S127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50517" y="6297493"/>
            <a:ext cx="230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EGNOS S123 and S136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 rot="15766909">
            <a:off x="8468685" y="5736607"/>
            <a:ext cx="898003" cy="26406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droite 14"/>
          <p:cNvSpPr/>
          <p:nvPr/>
        </p:nvSpPr>
        <p:spPr>
          <a:xfrm rot="16766939">
            <a:off x="9050955" y="5700569"/>
            <a:ext cx="950596" cy="27702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1399223" y="1172435"/>
            <a:ext cx="4592980" cy="530972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Beidou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C02 (1°-2°)</a:t>
            </a:r>
          </a:p>
          <a:p>
            <a:pPr lvl="1"/>
            <a:r>
              <a:rPr lang="en-US" dirty="0" smtClean="0"/>
              <a:t>C05 (15°)</a:t>
            </a:r>
          </a:p>
          <a:p>
            <a:r>
              <a:rPr lang="en-US" dirty="0" smtClean="0"/>
              <a:t>SBAS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GAGAN (India) </a:t>
            </a:r>
          </a:p>
          <a:p>
            <a:pPr lvl="2"/>
            <a:r>
              <a:rPr lang="en-US" dirty="0" smtClean="0"/>
              <a:t>S127 (16°)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EGNOS (Europe)</a:t>
            </a:r>
          </a:p>
          <a:p>
            <a:pPr lvl="2"/>
            <a:r>
              <a:rPr lang="en-US" dirty="0" smtClean="0"/>
              <a:t>S123 (27°)</a:t>
            </a:r>
          </a:p>
          <a:p>
            <a:pPr lvl="2"/>
            <a:r>
              <a:rPr lang="en-US" dirty="0" smtClean="0"/>
              <a:t>S136 (32°)</a:t>
            </a:r>
          </a:p>
          <a:p>
            <a:r>
              <a:rPr lang="en-US" dirty="0" smtClean="0"/>
              <a:t>NAVIC</a:t>
            </a:r>
          </a:p>
          <a:p>
            <a:pPr lvl="1"/>
            <a:r>
              <a:rPr lang="en-US" dirty="0" smtClean="0"/>
              <a:t>I06 (29°)</a:t>
            </a:r>
          </a:p>
          <a:p>
            <a:pPr lvl="1"/>
            <a:r>
              <a:rPr lang="en-US" dirty="0" smtClean="0"/>
              <a:t>Only single frequency available yet (with PolaRx5).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92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err="1" smtClean="0"/>
                  <a:t>Beidou</a:t>
                </a:r>
                <a:r>
                  <a:rPr lang="en-US" dirty="0" smtClean="0"/>
                  <a:t> GEO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en-US" dirty="0" smtClean="0"/>
                  <a:t> Phase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  <a:blipFill rotWithShape="0">
                <a:blip r:embed="rId2"/>
                <a:stretch>
                  <a:fillRect t="-15385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78" y="1515533"/>
            <a:ext cx="5376000" cy="403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5" y="1524533"/>
            <a:ext cx="5364000" cy="40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 shortcomings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871133"/>
            <a:ext cx="10018713" cy="35221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Absolute TEC accuracy is limited to 2-5 TECU:</a:t>
            </a:r>
          </a:p>
          <a:p>
            <a:pPr lvl="1"/>
            <a:r>
              <a:rPr lang="en-US" dirty="0" smtClean="0"/>
              <a:t>Depends on </a:t>
            </a:r>
            <a:r>
              <a:rPr lang="en-US" dirty="0" smtClean="0">
                <a:solidFill>
                  <a:srgbClr val="FF0000"/>
                </a:solidFill>
              </a:rPr>
              <a:t>code and phase pseudoranges precision.</a:t>
            </a:r>
          </a:p>
          <a:p>
            <a:pPr lvl="1"/>
            <a:r>
              <a:rPr lang="en-US" dirty="0" smtClean="0"/>
              <a:t>The use of </a:t>
            </a:r>
            <a:r>
              <a:rPr lang="en-US" dirty="0" smtClean="0">
                <a:solidFill>
                  <a:srgbClr val="FF0000"/>
                </a:solidFill>
              </a:rPr>
              <a:t>code levelling </a:t>
            </a:r>
            <a:r>
              <a:rPr lang="en-US" dirty="0" smtClean="0"/>
              <a:t>to compute phase ambiguities degrades TEC accuracy due to low code precision (main limitation).</a:t>
            </a:r>
          </a:p>
          <a:p>
            <a:r>
              <a:rPr lang="en-US" dirty="0" smtClean="0"/>
              <a:t>Limited spatial resolution:</a:t>
            </a:r>
          </a:p>
          <a:p>
            <a:pPr lvl="1"/>
            <a:r>
              <a:rPr lang="en-US" dirty="0" smtClean="0"/>
              <a:t>Depends on the </a:t>
            </a:r>
            <a:r>
              <a:rPr lang="en-US" dirty="0" smtClean="0">
                <a:solidFill>
                  <a:srgbClr val="FF0000"/>
                </a:solidFill>
              </a:rPr>
              <a:t>number of satellites in view.</a:t>
            </a:r>
          </a:p>
          <a:p>
            <a:pPr lvl="1"/>
            <a:r>
              <a:rPr lang="en-US" dirty="0" smtClean="0"/>
              <a:t>In Liege, the number of GPS satellites in view ranges from 8 to 15 (average 11).</a:t>
            </a:r>
          </a:p>
          <a:p>
            <a:pPr lvl="1"/>
            <a:r>
              <a:rPr lang="en-US" dirty="0" smtClean="0"/>
              <a:t>A proper modeling of local variability in TEC requires increased spatial resolution.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err="1" smtClean="0"/>
                  <a:t>Beidou</a:t>
                </a:r>
                <a:r>
                  <a:rPr lang="en-US" dirty="0" smtClean="0"/>
                  <a:t> GEO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en-US" dirty="0" smtClean="0"/>
                  <a:t> Code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  <a:blipFill rotWithShape="0">
                <a:blip r:embed="rId2"/>
                <a:stretch>
                  <a:fillRect t="-15385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6" y="1481027"/>
            <a:ext cx="5436000" cy="4077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9" y="1481027"/>
            <a:ext cx="542400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0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Beidou GEO: SD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en-US" dirty="0" smtClean="0"/>
                  <a:t> (C05)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  <a:blipFill rotWithShape="0">
                <a:blip r:embed="rId2"/>
                <a:stretch>
                  <a:fillRect t="-15385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61" y="1270432"/>
            <a:ext cx="9743283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Beidou</a:t>
            </a:r>
            <a:r>
              <a:rPr lang="en-US" dirty="0" smtClean="0"/>
              <a:t> GEO: accuracy</a:t>
            </a:r>
            <a:endParaRPr lang="en-US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651029"/>
              </p:ext>
            </p:extLst>
          </p:nvPr>
        </p:nvGraphicFramePr>
        <p:xfrm>
          <a:off x="1921666" y="19212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672124"/>
              </p:ext>
            </p:extLst>
          </p:nvPr>
        </p:nvGraphicFramePr>
        <p:xfrm>
          <a:off x="6718570" y="19212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3645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Beidou</a:t>
            </a:r>
            <a:r>
              <a:rPr lang="en-US" dirty="0" smtClean="0"/>
              <a:t> GEO: Slant phase TEC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00" y="1834773"/>
            <a:ext cx="4992000" cy="374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6" y="1834773"/>
            <a:ext cx="5004000" cy="37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3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09757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Beidou</a:t>
            </a:r>
            <a:r>
              <a:rPr lang="en-US" dirty="0" smtClean="0"/>
              <a:t> GEO: Summary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145363"/>
            <a:ext cx="10461256" cy="4108124"/>
          </a:xfrm>
        </p:spPr>
        <p:txBody>
          <a:bodyPr>
            <a:normAutofit/>
          </a:bodyPr>
          <a:lstStyle/>
          <a:p>
            <a:r>
              <a:rPr lang="en-US" dirty="0" smtClean="0"/>
              <a:t>In Liege (Belgium), </a:t>
            </a:r>
            <a:r>
              <a:rPr lang="en-US" dirty="0" err="1" smtClean="0"/>
              <a:t>Beidou</a:t>
            </a:r>
            <a:r>
              <a:rPr lang="en-US" dirty="0" smtClean="0"/>
              <a:t> GEO satellites </a:t>
            </a:r>
            <a:r>
              <a:rPr lang="en-US" dirty="0" smtClean="0">
                <a:solidFill>
                  <a:srgbClr val="FF0000"/>
                </a:solidFill>
              </a:rPr>
              <a:t>C05 (15°) and C02 (1-2°) can be tracked</a:t>
            </a:r>
            <a:r>
              <a:rPr lang="en-US" dirty="0" smtClean="0"/>
              <a:t> by all Septentrio receivers.</a:t>
            </a:r>
          </a:p>
          <a:p>
            <a:r>
              <a:rPr lang="en-US" dirty="0" smtClean="0"/>
              <a:t>C05 data are </a:t>
            </a:r>
            <a:r>
              <a:rPr lang="en-US" dirty="0" smtClean="0">
                <a:solidFill>
                  <a:srgbClr val="FF0000"/>
                </a:solidFill>
              </a:rPr>
              <a:t>continuous</a:t>
            </a:r>
            <a:r>
              <a:rPr lang="en-US" dirty="0" smtClean="0"/>
              <a:t> (in average less than 1 cycle slip a day).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Phase ambiguity often remains the same during several days.</a:t>
            </a:r>
            <a:endParaRPr lang="en-US" dirty="0" smtClean="0"/>
          </a:p>
          <a:p>
            <a:r>
              <a:rPr lang="en-US" dirty="0" smtClean="0"/>
              <a:t>C02 data are usually </a:t>
            </a:r>
            <a:r>
              <a:rPr lang="en-US" dirty="0" smtClean="0">
                <a:solidFill>
                  <a:srgbClr val="FF0000"/>
                </a:solidFill>
              </a:rPr>
              <a:t>continuous during several hours </a:t>
            </a:r>
            <a:r>
              <a:rPr lang="en-US" dirty="0" smtClean="0"/>
              <a:t>(up to 24 hours).</a:t>
            </a:r>
          </a:p>
          <a:p>
            <a:r>
              <a:rPr lang="en-US" dirty="0" smtClean="0"/>
              <a:t>Given phase TEC accuracy (C05: 0,023 TECU) and (C02: 0,045 TECU), both satellites </a:t>
            </a:r>
            <a:r>
              <a:rPr lang="en-US" dirty="0" smtClean="0">
                <a:solidFill>
                  <a:srgbClr val="FF0000"/>
                </a:solidFill>
              </a:rPr>
              <a:t>could be used to monitor TEC or local variability in TEC.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63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340745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Beidou</a:t>
            </a:r>
            <a:r>
              <a:rPr lang="en-US" dirty="0" smtClean="0"/>
              <a:t> GEO: Summary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335144"/>
                <a:ext cx="10461256" cy="343526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Code leveling could be degraded by code noise</a:t>
                </a:r>
                <a:r>
                  <a:rPr lang="en-US" dirty="0" smtClean="0"/>
                  <a:t> but ambiguities are usually computed on much longer time periods.</a:t>
                </a:r>
              </a:p>
              <a:p>
                <a:r>
                  <a:rPr lang="en-US" dirty="0" smtClean="0"/>
                  <a:t>Further investigations are necessary to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interpret the variability observed in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 smtClean="0"/>
                  <a:t>Multipath, Ionosphere, variability in IF biases.</a:t>
                </a:r>
              </a:p>
              <a:p>
                <a:r>
                  <a:rPr lang="en-US" dirty="0" smtClean="0"/>
                  <a:t>Our Trimble NetR9 receivers only track C05 but data are unusable due to cycle slips.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335144"/>
                <a:ext cx="10461256" cy="3435264"/>
              </a:xfrm>
              <a:blipFill rotWithShape="0">
                <a:blip r:embed="rId2"/>
                <a:stretch>
                  <a:fillRect l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243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pPr algn="ctr"/>
            <a:r>
              <a:rPr lang="en-US" dirty="0" smtClean="0"/>
              <a:t>Thanks for your attention !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5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 shortcomings 2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491891"/>
            <a:ext cx="10018713" cy="3683000"/>
          </a:xfrm>
        </p:spPr>
        <p:txBody>
          <a:bodyPr>
            <a:normAutofit/>
          </a:bodyPr>
          <a:lstStyle/>
          <a:p>
            <a:r>
              <a:rPr lang="en-US" dirty="0" smtClean="0"/>
              <a:t>Monitoring of local variability in TEC at European mid-latitudes (Belgium): </a:t>
            </a:r>
          </a:p>
          <a:p>
            <a:pPr lvl="1"/>
            <a:r>
              <a:rPr lang="en-US" dirty="0" smtClean="0"/>
              <a:t>Mainly due </a:t>
            </a:r>
            <a:r>
              <a:rPr lang="en-US" dirty="0" smtClean="0">
                <a:solidFill>
                  <a:srgbClr val="FF0000"/>
                </a:solidFill>
              </a:rPr>
              <a:t>Travelling Ionospheric Disturbances.</a:t>
            </a:r>
          </a:p>
          <a:p>
            <a:pPr lvl="1"/>
            <a:r>
              <a:rPr lang="en-US" dirty="0" smtClean="0"/>
              <a:t>Also detected during geomagnetic storms.</a:t>
            </a:r>
          </a:p>
          <a:p>
            <a:pPr lvl="1"/>
            <a:r>
              <a:rPr lang="en-US" dirty="0" smtClean="0"/>
              <a:t>Depends on phase pseudorange precision.</a:t>
            </a:r>
          </a:p>
          <a:p>
            <a:pPr lvl="1"/>
            <a:r>
              <a:rPr lang="en-US" dirty="0" smtClean="0"/>
              <a:t>Requires good spatial resolution.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detection of moving structures (TIDs) is « biased » </a:t>
            </a:r>
            <a:r>
              <a:rPr lang="en-US" dirty="0" smtClean="0"/>
              <a:t>by the fact that ionospheric points have a velocity </a:t>
            </a:r>
            <a:r>
              <a:rPr lang="en-US" dirty="0" err="1" smtClean="0"/>
              <a:t>wrt</a:t>
            </a:r>
            <a:r>
              <a:rPr lang="en-US" dirty="0" smtClean="0"/>
              <a:t> the ionosphere due to satellite orbital motion.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349375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1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05" y="1535113"/>
            <a:ext cx="2052000" cy="205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66" y="1581750"/>
            <a:ext cx="2592000" cy="1922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2" y="1571113"/>
            <a:ext cx="1980000" cy="19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11" y="4364224"/>
            <a:ext cx="2340000" cy="18738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67" y="1656930"/>
            <a:ext cx="2556000" cy="18083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40" y="4383143"/>
            <a:ext cx="3838337" cy="183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06" y="4435460"/>
            <a:ext cx="3348000" cy="1785109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11" y="3394051"/>
            <a:ext cx="6651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54" y="3273943"/>
            <a:ext cx="6461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32" y="3368106"/>
            <a:ext cx="5984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hina%20fla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23" y="6036797"/>
            <a:ext cx="66198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282" y="3266347"/>
            <a:ext cx="657485" cy="439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2" descr="D:\Nanthi\Curtin\GNSSLab\CRC-SI\WorkShop20150723\IRNSSPresentation\images\Indi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45" y="6064094"/>
            <a:ext cx="673632" cy="447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422873" y="109028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GPS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8192" y="1165781"/>
            <a:ext cx="11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GLONASS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7320175" y="116444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Galileo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9870651" y="117149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QZSS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2521267" y="396304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Beidou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5847554" y="3994892"/>
            <a:ext cx="81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NAVIC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9881629" y="395686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SBAS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2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96999"/>
            <a:ext cx="10018713" cy="4624422"/>
          </a:xfrm>
        </p:spPr>
        <p:txBody>
          <a:bodyPr>
            <a:normAutofit/>
          </a:bodyPr>
          <a:lstStyle/>
          <a:p>
            <a:r>
              <a:rPr lang="en-US" dirty="0" smtClean="0"/>
              <a:t>More (than 2) frequencies:</a:t>
            </a:r>
          </a:p>
          <a:p>
            <a:pPr lvl="1"/>
            <a:r>
              <a:rPr lang="en-US" dirty="0" smtClean="0"/>
              <a:t>Possible to form </a:t>
            </a:r>
            <a:r>
              <a:rPr lang="en-US" dirty="0" smtClean="0">
                <a:solidFill>
                  <a:srgbClr val="FF0000"/>
                </a:solidFill>
              </a:rPr>
              <a:t>several frequency pairs </a:t>
            </a:r>
            <a:r>
              <a:rPr lang="en-US" dirty="0" smtClean="0"/>
              <a:t>to reconstruct TEC</a:t>
            </a:r>
          </a:p>
          <a:p>
            <a:pPr lvl="1"/>
            <a:r>
              <a:rPr lang="en-US" dirty="0" smtClean="0"/>
              <a:t>Development of </a:t>
            </a:r>
            <a:r>
              <a:rPr lang="en-US" dirty="0" smtClean="0">
                <a:solidFill>
                  <a:srgbClr val="FF0000"/>
                </a:solidFill>
              </a:rPr>
              <a:t>improved ambiguity computation </a:t>
            </a:r>
            <a:r>
              <a:rPr lang="en-US" dirty="0" smtClean="0"/>
              <a:t>(even resolution ?) techniques.</a:t>
            </a:r>
          </a:p>
          <a:p>
            <a:r>
              <a:rPr lang="en-US" dirty="0" smtClean="0"/>
              <a:t>Improved signals :</a:t>
            </a:r>
          </a:p>
          <a:p>
            <a:pPr lvl="1"/>
            <a:r>
              <a:rPr lang="en-US" dirty="0" smtClean="0"/>
              <a:t>Better </a:t>
            </a:r>
            <a:r>
              <a:rPr lang="en-US" dirty="0" smtClean="0">
                <a:solidFill>
                  <a:srgbClr val="FF0000"/>
                </a:solidFill>
              </a:rPr>
              <a:t>resistance to multipath</a:t>
            </a:r>
          </a:p>
          <a:p>
            <a:pPr lvl="1"/>
            <a:r>
              <a:rPr lang="en-US" dirty="0" smtClean="0"/>
              <a:t>New modulation techniques allowing to perform </a:t>
            </a:r>
            <a:r>
              <a:rPr lang="en-US" dirty="0" smtClean="0">
                <a:solidFill>
                  <a:srgbClr val="FF0000"/>
                </a:solidFill>
              </a:rPr>
              <a:t>more precise code </a:t>
            </a:r>
            <a:r>
              <a:rPr lang="en-US" dirty="0" smtClean="0"/>
              <a:t>pseudorange measurements.</a:t>
            </a:r>
          </a:p>
          <a:p>
            <a:r>
              <a:rPr lang="en-US" dirty="0" smtClean="0"/>
              <a:t>More satellites:</a:t>
            </a:r>
          </a:p>
          <a:p>
            <a:pPr lvl="1"/>
            <a:r>
              <a:rPr lang="en-US" dirty="0" smtClean="0"/>
              <a:t>The combined use of al the available GNSS provides better redundancy and  </a:t>
            </a:r>
            <a:r>
              <a:rPr lang="en-US" dirty="0" smtClean="0">
                <a:solidFill>
                  <a:srgbClr val="FF0000"/>
                </a:solidFill>
              </a:rPr>
              <a:t>improved spatial resolution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388097"/>
            <a:ext cx="10018713" cy="57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3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182986"/>
            <a:ext cx="10018713" cy="577716"/>
          </a:xfrm>
        </p:spPr>
        <p:txBody>
          <a:bodyPr>
            <a:normAutofit/>
          </a:bodyPr>
          <a:lstStyle/>
          <a:p>
            <a:r>
              <a:rPr lang="en-US" dirty="0" smtClean="0"/>
              <a:t>Number of GNSS satellites in view (up to 40) in Liege (Belgium)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321" y="1857984"/>
            <a:ext cx="7167995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4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198592"/>
            <a:ext cx="10018713" cy="3623575"/>
          </a:xfrm>
        </p:spPr>
        <p:txBody>
          <a:bodyPr>
            <a:normAutofit/>
          </a:bodyPr>
          <a:lstStyle/>
          <a:p>
            <a:r>
              <a:rPr lang="en-US" dirty="0" smtClean="0"/>
              <a:t>Different types of orbits:</a:t>
            </a:r>
          </a:p>
          <a:p>
            <a:pPr lvl="1"/>
            <a:r>
              <a:rPr lang="en-US" dirty="0" smtClean="0"/>
              <a:t>Medium Earth Orbits (MEO)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Geostationary Orbits (GEO)</a:t>
            </a:r>
          </a:p>
          <a:p>
            <a:pPr lvl="1"/>
            <a:r>
              <a:rPr lang="en-US" dirty="0" smtClean="0"/>
              <a:t>Inclined Geosynchronous Orbits (IGSO)</a:t>
            </a:r>
          </a:p>
          <a:p>
            <a:r>
              <a:rPr lang="en-US" dirty="0" smtClean="0"/>
              <a:t>GEO orbits have a negligible velocity </a:t>
            </a:r>
            <a:r>
              <a:rPr lang="en-US" dirty="0" err="1" smtClean="0"/>
              <a:t>wrt</a:t>
            </a:r>
            <a:r>
              <a:rPr lang="en-US" dirty="0" smtClean="0"/>
              <a:t> respect to the ionosphere.</a:t>
            </a:r>
          </a:p>
          <a:p>
            <a:r>
              <a:rPr lang="en-US" dirty="0" smtClean="0"/>
              <a:t>Therefore, GEO satellites have a particular interest for </a:t>
            </a:r>
            <a:r>
              <a:rPr lang="en-US" dirty="0" smtClean="0">
                <a:solidFill>
                  <a:srgbClr val="FF0000"/>
                </a:solidFill>
              </a:rPr>
              <a:t>the study of local variability in TEC.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r>
              <a:rPr lang="en-US" dirty="0" smtClean="0"/>
              <a:t>Multi GNSS/multi-frequency TEC precision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3727</TotalTime>
  <Words>1218</Words>
  <Application>Microsoft Office PowerPoint</Application>
  <PresentationFormat>Grand écran</PresentationFormat>
  <Paragraphs>189</Paragraphs>
  <Slides>36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Corbel</vt:lpstr>
      <vt:lpstr>Wingdings</vt:lpstr>
      <vt:lpstr>Parallaxe</vt:lpstr>
      <vt:lpstr>Equation</vt:lpstr>
      <vt:lpstr>Monitoring the ionosphere using new GNSS</vt:lpstr>
      <vt:lpstr>Monitoring TEC for geodetic applications</vt:lpstr>
      <vt:lpstr>Present shortcomings 1</vt:lpstr>
      <vt:lpstr>Present shortcomings 2</vt:lpstr>
      <vt:lpstr>New/modernized GNSS 1</vt:lpstr>
      <vt:lpstr>New/modernized GNSS 2</vt:lpstr>
      <vt:lpstr>New/modernized GNSS 3</vt:lpstr>
      <vt:lpstr>New/modernized GNSS 4</vt:lpstr>
      <vt:lpstr>Multi GNSS/multi-frequency TEC precision</vt:lpstr>
      <vt:lpstr>GNSS equipment</vt:lpstr>
      <vt:lpstr>GNSS signals : GPS</vt:lpstr>
      <vt:lpstr>GNSS signals : Galileo</vt:lpstr>
      <vt:lpstr>GNSS signals : Beidou</vt:lpstr>
      <vt:lpstr>Multi-GNSS/frequency TEC precision 1</vt:lpstr>
      <vt:lpstr>Multi-GNSS/frequency TEC precision 2</vt:lpstr>
      <vt:lpstr>Multi-GNSS/frequency TEC precision 3</vt:lpstr>
      <vt:lpstr>Multi-GNSS/frequency TEC precision 4</vt:lpstr>
      <vt:lpstr>Multi-GNSS/frequency TEC precision 5</vt:lpstr>
      <vt:lpstr>Methodology to asses TEC precision 1</vt:lpstr>
      <vt:lpstr>Methodology to asses TEC precision 2</vt:lpstr>
      <vt:lpstr>Results: code (multipath filter off - mask 10°)</vt:lpstr>
      <vt:lpstr>Results: Phase (multipath filter off - mask 10°)</vt:lpstr>
      <vt:lpstr>Results: code (multipath filter on - mask 20°)</vt:lpstr>
      <vt:lpstr>Slant TEC Galileo E1-E5 code versus phase</vt:lpstr>
      <vt:lpstr>Multi-GNSS/frequency TEC: Summary 1</vt:lpstr>
      <vt:lpstr>Multi-GNSS/frequency TEC: Summary 2</vt:lpstr>
      <vt:lpstr>GEO satellites for ionosphere monitoring</vt:lpstr>
      <vt:lpstr>GEO at European mid-latitude (Liège, Belgium)</vt:lpstr>
      <vt:lpstr>Beidou GEO : ∆STEC Phase</vt:lpstr>
      <vt:lpstr>Beidou GEO : ∆STEC Code</vt:lpstr>
      <vt:lpstr>Beidou GEO: SD of ∆STEC (C05)</vt:lpstr>
      <vt:lpstr>Beidou GEO: accuracy</vt:lpstr>
      <vt:lpstr>Beidou GEO: Slant phase TEC</vt:lpstr>
      <vt:lpstr>Beidou GEO: Summary 1</vt:lpstr>
      <vt:lpstr>Beidou GEO: Summary 2</vt:lpstr>
      <vt:lpstr>Thanks for your attention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Warnant</dc:creator>
  <cp:lastModifiedBy>René Warnant</cp:lastModifiedBy>
  <cp:revision>272</cp:revision>
  <dcterms:created xsi:type="dcterms:W3CDTF">2016-05-17T09:48:27Z</dcterms:created>
  <dcterms:modified xsi:type="dcterms:W3CDTF">2016-09-19T17:33:43Z</dcterms:modified>
</cp:coreProperties>
</file>