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260" r:id="rId3"/>
    <p:sldId id="258" r:id="rId4"/>
    <p:sldId id="256" r:id="rId5"/>
    <p:sldId id="257" r:id="rId6"/>
    <p:sldId id="261" r:id="rId7"/>
    <p:sldId id="263" r:id="rId8"/>
    <p:sldId id="264" r:id="rId9"/>
    <p:sldId id="262" r:id="rId10"/>
    <p:sldId id="265" r:id="rId11"/>
    <p:sldId id="268" r:id="rId12"/>
    <p:sldId id="267" r:id="rId13"/>
    <p:sldId id="272" r:id="rId14"/>
    <p:sldId id="269" r:id="rId15"/>
    <p:sldId id="273" r:id="rId16"/>
    <p:sldId id="274" r:id="rId17"/>
    <p:sldId id="266" r:id="rId18"/>
    <p:sldId id="270" r:id="rId19"/>
    <p:sldId id="275" r:id="rId20"/>
    <p:sldId id="271" r:id="rId21"/>
    <p:sldId id="276" r:id="rId22"/>
    <p:sldId id="277" r:id="rId23"/>
    <p:sldId id="279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96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4" autoAdjust="0"/>
    <p:restoredTop sz="94660"/>
  </p:normalViewPr>
  <p:slideViewPr>
    <p:cSldViewPr snapToGrid="0">
      <p:cViewPr>
        <p:scale>
          <a:sx n="90" d="100"/>
          <a:sy n="90" d="100"/>
        </p:scale>
        <p:origin x="-318" y="6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0313-2E2B-4832-80D3-E41838366E8D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9CBB5-68C0-4780-9A0E-911049C6D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9CBB5-68C0-4780-9A0E-911049C6DE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97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C0B9-A737-40B3-9D7F-E674A8DE637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9154-EC2B-492C-8176-856B2E5CD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C0B9-A737-40B3-9D7F-E674A8DE637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9154-EC2B-492C-8176-856B2E5CD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4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C0B9-A737-40B3-9D7F-E674A8DE637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9154-EC2B-492C-8176-856B2E5CD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9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C0B9-A737-40B3-9D7F-E674A8DE637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9154-EC2B-492C-8176-856B2E5CD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1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C0B9-A737-40B3-9D7F-E674A8DE637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9154-EC2B-492C-8176-856B2E5CD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8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C0B9-A737-40B3-9D7F-E674A8DE637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9154-EC2B-492C-8176-856B2E5CD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6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C0B9-A737-40B3-9D7F-E674A8DE637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9154-EC2B-492C-8176-856B2E5CD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1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C0B9-A737-40B3-9D7F-E674A8DE637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9154-EC2B-492C-8176-856B2E5CD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7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C0B9-A737-40B3-9D7F-E674A8DE637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9154-EC2B-492C-8176-856B2E5CD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1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C0B9-A737-40B3-9D7F-E674A8DE637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9154-EC2B-492C-8176-856B2E5CD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84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C0B9-A737-40B3-9D7F-E674A8DE637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9154-EC2B-492C-8176-856B2E5CD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3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5C0B9-A737-40B3-9D7F-E674A8DE6374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39154-EC2B-492C-8176-856B2E5CDEF7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:\users\M.Georges\Documents\Publications\Conférences\2016\2016_11_LLN Alain Cornet\desktop-pictures-of-earth-from-space-download.jp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6" t="2881" r="6399" b="546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30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hyperlink" Target="http://commons.wikimedia.org/wiki/File:Schema-optique-Wolter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Relationship Id="rId14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eg"/><Relationship Id="rId18" Type="http://schemas.openxmlformats.org/officeDocument/2006/relationships/image" Target="../media/image86.jpeg"/><Relationship Id="rId3" Type="http://schemas.openxmlformats.org/officeDocument/2006/relationships/image" Target="../media/image72.jpeg"/><Relationship Id="rId7" Type="http://schemas.openxmlformats.org/officeDocument/2006/relationships/image" Target="../media/image59.jpeg"/><Relationship Id="rId12" Type="http://schemas.openxmlformats.org/officeDocument/2006/relationships/image" Target="../media/image80.jpeg"/><Relationship Id="rId17" Type="http://schemas.openxmlformats.org/officeDocument/2006/relationships/image" Target="../media/image85.png"/><Relationship Id="rId2" Type="http://schemas.openxmlformats.org/officeDocument/2006/relationships/image" Target="../media/image71.jpeg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79.png"/><Relationship Id="rId5" Type="http://schemas.openxmlformats.org/officeDocument/2006/relationships/image" Target="../media/image74.jpeg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19" Type="http://schemas.openxmlformats.org/officeDocument/2006/relationships/image" Target="../media/image70.png"/><Relationship Id="rId4" Type="http://schemas.openxmlformats.org/officeDocument/2006/relationships/image" Target="../media/image73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pn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70.png"/><Relationship Id="rId10" Type="http://schemas.openxmlformats.org/officeDocument/2006/relationships/image" Target="../media/image94.jpe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97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png"/><Relationship Id="rId7" Type="http://schemas.openxmlformats.org/officeDocument/2006/relationships/image" Target="../media/image118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9.png"/><Relationship Id="rId4" Type="http://schemas.openxmlformats.org/officeDocument/2006/relationships/image" Target="../media/image123.jpeg"/><Relationship Id="rId9" Type="http://schemas.openxmlformats.org/officeDocument/2006/relationships/image" Target="../media/image1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wmf"/><Relationship Id="rId3" Type="http://schemas.openxmlformats.org/officeDocument/2006/relationships/image" Target="../media/image130.png"/><Relationship Id="rId7" Type="http://schemas.openxmlformats.org/officeDocument/2006/relationships/image" Target="../media/image134.jpeg"/><Relationship Id="rId12" Type="http://schemas.openxmlformats.org/officeDocument/2006/relationships/image" Target="../media/image139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11" Type="http://schemas.openxmlformats.org/officeDocument/2006/relationships/image" Target="../media/image138.wmf"/><Relationship Id="rId5" Type="http://schemas.openxmlformats.org/officeDocument/2006/relationships/image" Target="../media/image132.jpe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://commons.wikimedia.org/wiki/File:HST-SM4.jpeg" TargetMode="External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9.jpeg"/><Relationship Id="rId5" Type="http://schemas.openxmlformats.org/officeDocument/2006/relationships/image" Target="../media/image34.jpeg"/><Relationship Id="rId10" Type="http://schemas.openxmlformats.org/officeDocument/2006/relationships/image" Target="../media/image38.jpeg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3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189" y="364680"/>
            <a:ext cx="8552793" cy="147002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L’Optique Spatiale en Wallonie</a:t>
            </a:r>
            <a:br>
              <a:rPr lang="fr-BE" dirty="0" smtClean="0">
                <a:solidFill>
                  <a:schemeClr val="bg1"/>
                </a:solidFill>
              </a:rPr>
            </a:br>
            <a:r>
              <a:rPr lang="fr-BE" sz="4000" i="1" dirty="0" smtClean="0">
                <a:solidFill>
                  <a:schemeClr val="bg1"/>
                </a:solidFill>
              </a:rPr>
              <a:t>De la </a:t>
            </a:r>
            <a:r>
              <a:rPr lang="fr-BE" sz="4000" i="1" dirty="0" err="1" smtClean="0">
                <a:solidFill>
                  <a:schemeClr val="bg1"/>
                </a:solidFill>
              </a:rPr>
              <a:t>Génèse</a:t>
            </a:r>
            <a:r>
              <a:rPr lang="fr-BE" sz="4000" i="1" dirty="0" smtClean="0">
                <a:solidFill>
                  <a:schemeClr val="bg1"/>
                </a:solidFill>
              </a:rPr>
              <a:t> aux Développements Récents</a:t>
            </a:r>
            <a:endParaRPr lang="en-US" sz="4000" i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6742" y="2146818"/>
            <a:ext cx="7866993" cy="1752600"/>
          </a:xfrm>
        </p:spPr>
        <p:txBody>
          <a:bodyPr>
            <a:normAutofit/>
          </a:bodyPr>
          <a:lstStyle/>
          <a:p>
            <a:r>
              <a:rPr lang="fr-BE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 GEORGES, Centre Spatial de Liège</a:t>
            </a:r>
          </a:p>
          <a:p>
            <a:r>
              <a:rPr lang="fr-BE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Stefan DENIS, AMOS S.A.</a:t>
            </a:r>
          </a:p>
          <a:p>
            <a:r>
              <a:rPr lang="fr-BE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 JOANNES, Lambda-X S.A.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C:\Users\mgeorges\Desktop\CSL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9" y="4383374"/>
            <a:ext cx="1374368" cy="9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:\users\M.Georges\Documents\Publications\Conférences\2016\2016_11_LLN Alain Cornet\AMOS_LOGO_20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45" y="4482117"/>
            <a:ext cx="2239903" cy="7406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7" descr="H:\users\M.Georges\Documents\Publications\Conférences\2016\2016_11_LLN Alain Cornet\lambda_x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99" y="4571752"/>
            <a:ext cx="2806206" cy="58503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434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Encore un peu de place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740331"/>
            <a:ext cx="8918369" cy="138535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1994 : Mission XMM-Newton (X-Ray Multi-Mirror)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700" dirty="0" smtClean="0">
                <a:solidFill>
                  <a:schemeClr val="bg1"/>
                </a:solidFill>
              </a:rPr>
              <a:t>Nécessité d’une nouvelle facilité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700" dirty="0" smtClean="0">
                <a:solidFill>
                  <a:schemeClr val="bg1"/>
                </a:solidFill>
              </a:rPr>
              <a:t>Verticale (sources X et EUV à 15 m sous terre)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700" dirty="0" smtClean="0">
                <a:solidFill>
                  <a:schemeClr val="bg1"/>
                </a:solidFill>
              </a:rPr>
              <a:t>Extension du bâtiment</a:t>
            </a:r>
          </a:p>
        </p:txBody>
      </p:sp>
      <p:pic>
        <p:nvPicPr>
          <p:cNvPr id="15" name="Picture 4" descr="http://upload.wikimedia.org/wikipedia/commons/thumb/3/32/Schema-optique-Wolter.png/500px-Schema-optique-Wolter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99" y="2464817"/>
            <a:ext cx="2520474" cy="146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:\users\A.Cucchiaro\Documents\Livre sur CSL\b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110" y="1900053"/>
            <a:ext cx="3156151" cy="210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446" y="2268186"/>
            <a:ext cx="2136814" cy="422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Users\acucchiaro\Desktop\Salle Blanche_017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-277" r="14182" b="16846"/>
          <a:stretch/>
        </p:blipFill>
        <p:spPr bwMode="auto">
          <a:xfrm>
            <a:off x="5118265" y="4117321"/>
            <a:ext cx="3138387" cy="237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:\users\A.Cucchiaro\Documents\Livre sur CSL\Photos Projets\XMM0300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2064"/>
          <a:stretch/>
        </p:blipFill>
        <p:spPr bwMode="auto">
          <a:xfrm>
            <a:off x="142504" y="4191990"/>
            <a:ext cx="2512805" cy="169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7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Instruments spatiaux - 1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5" name="Group 25"/>
          <p:cNvGrpSpPr/>
          <p:nvPr/>
        </p:nvGrpSpPr>
        <p:grpSpPr>
          <a:xfrm>
            <a:off x="178847" y="1005012"/>
            <a:ext cx="3822049" cy="2521222"/>
            <a:chOff x="395288" y="1052513"/>
            <a:chExt cx="3528045" cy="2521222"/>
          </a:xfrm>
        </p:grpSpPr>
        <p:pic>
          <p:nvPicPr>
            <p:cNvPr id="36" name="Picture 5" descr="image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2060848"/>
              <a:ext cx="2879725" cy="151288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1979613" y="1052513"/>
              <a:ext cx="16368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  <a:latin typeface="+mn-lt"/>
                </a:rPr>
                <a:t>SOHO/EIT </a:t>
              </a:r>
              <a:r>
                <a:rPr lang="en-GB" dirty="0">
                  <a:solidFill>
                    <a:schemeClr val="bg1"/>
                  </a:solidFill>
                  <a:latin typeface="+mn-lt"/>
                </a:rPr>
                <a:t>(1995)</a:t>
              </a:r>
            </a:p>
          </p:txBody>
        </p:sp>
        <p:pic>
          <p:nvPicPr>
            <p:cNvPr id="38" name="Picture 13" descr="soho_impr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288" y="1052513"/>
              <a:ext cx="1576387" cy="1150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24" descr="NASA%20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51050" y="1484313"/>
              <a:ext cx="517525" cy="430212"/>
            </a:xfrm>
            <a:prstGeom prst="rect">
              <a:avLst/>
            </a:prstGeom>
            <a:noFill/>
          </p:spPr>
        </p:pic>
        <p:pic>
          <p:nvPicPr>
            <p:cNvPr id="41" name="Picture 2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92500" y="1484313"/>
              <a:ext cx="409575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2" name="Group 26"/>
          <p:cNvGrpSpPr/>
          <p:nvPr/>
        </p:nvGrpSpPr>
        <p:grpSpPr>
          <a:xfrm>
            <a:off x="178847" y="3742731"/>
            <a:ext cx="3565128" cy="2446913"/>
            <a:chOff x="395288" y="3790231"/>
            <a:chExt cx="3290887" cy="2446913"/>
          </a:xfrm>
        </p:grpSpPr>
        <p:pic>
          <p:nvPicPr>
            <p:cNvPr id="43" name="Picture 2" descr="http://xmm.sonoma.edu/scitech/inst/images/OM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31640" y="4725144"/>
              <a:ext cx="2346207" cy="1512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 Box 8"/>
            <p:cNvSpPr txBox="1">
              <a:spLocks noChangeArrowheads="1"/>
            </p:cNvSpPr>
            <p:nvPr/>
          </p:nvSpPr>
          <p:spPr bwMode="auto">
            <a:xfrm>
              <a:off x="1979613" y="3790231"/>
              <a:ext cx="166199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  <a:latin typeface="+mn-lt"/>
                </a:rPr>
                <a:t>XMM/OM </a:t>
              </a:r>
              <a:r>
                <a:rPr lang="en-GB" dirty="0">
                  <a:solidFill>
                    <a:schemeClr val="bg1"/>
                  </a:solidFill>
                  <a:latin typeface="+mn-lt"/>
                </a:rPr>
                <a:t>(1999)</a:t>
              </a:r>
            </a:p>
          </p:txBody>
        </p:sp>
        <p:pic>
          <p:nvPicPr>
            <p:cNvPr id="45" name="Picture 14" descr="XMM1111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5288" y="3790231"/>
              <a:ext cx="1554162" cy="1150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28" descr="mss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71775" y="4220443"/>
              <a:ext cx="914400" cy="433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Group 27"/>
          <p:cNvGrpSpPr/>
          <p:nvPr/>
        </p:nvGrpSpPr>
        <p:grpSpPr>
          <a:xfrm>
            <a:off x="4859635" y="995944"/>
            <a:ext cx="4212468" cy="2648659"/>
            <a:chOff x="4716016" y="1043444"/>
            <a:chExt cx="3888432" cy="2648659"/>
          </a:xfrm>
        </p:grpSpPr>
        <p:pic>
          <p:nvPicPr>
            <p:cNvPr id="49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498" y="1772816"/>
              <a:ext cx="2520950" cy="19192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Text Box 9"/>
            <p:cNvSpPr txBox="1">
              <a:spLocks noChangeArrowheads="1"/>
            </p:cNvSpPr>
            <p:nvPr/>
          </p:nvSpPr>
          <p:spPr bwMode="auto">
            <a:xfrm>
              <a:off x="6228184" y="1043444"/>
              <a:ext cx="20303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  <a:latin typeface="+mn-lt"/>
                </a:rPr>
                <a:t>IMAGE/FUV-SI </a:t>
              </a:r>
              <a:r>
                <a:rPr lang="en-GB" dirty="0">
                  <a:solidFill>
                    <a:schemeClr val="bg1"/>
                  </a:solidFill>
                  <a:latin typeface="+mn-lt"/>
                </a:rPr>
                <a:t>(2000)</a:t>
              </a:r>
            </a:p>
          </p:txBody>
        </p:sp>
        <p:pic>
          <p:nvPicPr>
            <p:cNvPr id="51" name="Picture 15" descr="IMAGE_spacecraft"/>
            <p:cNvPicPr preferRelativeResize="0"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6016" y="1052736"/>
              <a:ext cx="1470025" cy="1150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26" descr="NASA%20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16228" y="1486123"/>
              <a:ext cx="517525" cy="430213"/>
            </a:xfrm>
            <a:prstGeom prst="rect">
              <a:avLst/>
            </a:prstGeom>
            <a:noFill/>
          </p:spPr>
        </p:pic>
        <p:pic>
          <p:nvPicPr>
            <p:cNvPr id="53" name="Picture 41" descr="Berkeley logo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92503" y="1484536"/>
              <a:ext cx="1295400" cy="431800"/>
            </a:xfrm>
            <a:prstGeom prst="rect">
              <a:avLst/>
            </a:prstGeom>
            <a:noFill/>
          </p:spPr>
        </p:pic>
      </p:grpSp>
      <p:grpSp>
        <p:nvGrpSpPr>
          <p:cNvPr id="54" name="Group 28"/>
          <p:cNvGrpSpPr/>
          <p:nvPr/>
        </p:nvGrpSpPr>
        <p:grpSpPr>
          <a:xfrm>
            <a:off x="4860118" y="3885903"/>
            <a:ext cx="4796500" cy="2303908"/>
            <a:chOff x="4716462" y="3933404"/>
            <a:chExt cx="4427538" cy="2303908"/>
          </a:xfrm>
        </p:grpSpPr>
        <p:pic>
          <p:nvPicPr>
            <p:cNvPr id="55" name="Picture 7" descr="omc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724128" y="4940325"/>
              <a:ext cx="2879725" cy="12969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Text Box 10"/>
            <p:cNvSpPr txBox="1">
              <a:spLocks noChangeArrowheads="1"/>
            </p:cNvSpPr>
            <p:nvPr/>
          </p:nvSpPr>
          <p:spPr bwMode="auto">
            <a:xfrm>
              <a:off x="6342062" y="3933404"/>
              <a:ext cx="28019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  <a:latin typeface="+mn-lt"/>
                </a:rPr>
                <a:t>INTEGRAL/OMC </a:t>
              </a:r>
              <a:r>
                <a:rPr lang="en-GB" dirty="0">
                  <a:solidFill>
                    <a:schemeClr val="bg1"/>
                  </a:solidFill>
                  <a:latin typeface="+mn-lt"/>
                </a:rPr>
                <a:t>(2002)</a:t>
              </a:r>
            </a:p>
          </p:txBody>
        </p:sp>
        <p:pic>
          <p:nvPicPr>
            <p:cNvPr id="57" name="Picture 16" descr="Integral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716462" y="3933404"/>
              <a:ext cx="1533525" cy="1150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42" descr="INTA_logo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283607" y="4292179"/>
              <a:ext cx="431800" cy="431800"/>
            </a:xfrm>
            <a:prstGeom prst="rect">
              <a:avLst/>
            </a:prstGeom>
            <a:noFill/>
          </p:spPr>
        </p:pic>
      </p:grpSp>
      <p:pic>
        <p:nvPicPr>
          <p:cNvPr id="60" name="Picture 16" descr="esa-logo40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8" b="27451"/>
          <a:stretch>
            <a:fillRect/>
          </a:stretch>
        </p:blipFill>
        <p:spPr bwMode="auto">
          <a:xfrm>
            <a:off x="2621087" y="1523736"/>
            <a:ext cx="813461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6" descr="esa-logo40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8" b="27451"/>
          <a:stretch>
            <a:fillRect/>
          </a:stretch>
        </p:blipFill>
        <p:spPr bwMode="auto">
          <a:xfrm>
            <a:off x="1894713" y="4241206"/>
            <a:ext cx="813461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6" descr="esa-logo40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8" b="27451"/>
          <a:stretch>
            <a:fillRect/>
          </a:stretch>
        </p:blipFill>
        <p:spPr bwMode="auto">
          <a:xfrm>
            <a:off x="6704219" y="4336208"/>
            <a:ext cx="813461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60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/>
          <p:nvPr/>
        </p:nvGrpSpPr>
        <p:grpSpPr>
          <a:xfrm>
            <a:off x="5189956" y="1170516"/>
            <a:ext cx="4134459" cy="2386578"/>
            <a:chOff x="5075736" y="1039887"/>
            <a:chExt cx="3816424" cy="2386578"/>
          </a:xfrm>
        </p:grpSpPr>
        <p:pic>
          <p:nvPicPr>
            <p:cNvPr id="5" name="Picture 13" descr="coro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12160" y="1916832"/>
              <a:ext cx="2880000" cy="150963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6156176" y="1043444"/>
              <a:ext cx="13350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chemeClr val="bg1"/>
                  </a:solidFill>
                  <a:latin typeface="+mn-lt"/>
                </a:rPr>
                <a:t>CoRoT</a:t>
              </a:r>
              <a:r>
                <a:rPr lang="en-GB" dirty="0" smtClean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dirty="0">
                  <a:solidFill>
                    <a:schemeClr val="bg1"/>
                  </a:solidFill>
                  <a:latin typeface="+mn-lt"/>
                </a:rPr>
                <a:t>(2006)</a:t>
              </a:r>
            </a:p>
          </p:txBody>
        </p:sp>
        <p:pic>
          <p:nvPicPr>
            <p:cNvPr id="7" name="Picture 17" descr="IMG_3044_roscosmo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5736" y="1039887"/>
              <a:ext cx="1079500" cy="159702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30" descr="logoCNE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28184" y="1413024"/>
              <a:ext cx="1258887" cy="431800"/>
            </a:xfrm>
            <a:prstGeom prst="rect">
              <a:avLst/>
            </a:prstGeom>
            <a:noFill/>
          </p:spPr>
        </p:pic>
      </p:grpSp>
      <p:grpSp>
        <p:nvGrpSpPr>
          <p:cNvPr id="9" name="Group 28"/>
          <p:cNvGrpSpPr/>
          <p:nvPr/>
        </p:nvGrpSpPr>
        <p:grpSpPr>
          <a:xfrm>
            <a:off x="257125" y="1111705"/>
            <a:ext cx="4251401" cy="2663949"/>
            <a:chOff x="467544" y="981075"/>
            <a:chExt cx="3924370" cy="2663949"/>
          </a:xfrm>
        </p:grpSpPr>
        <p:pic>
          <p:nvPicPr>
            <p:cNvPr id="10" name="Picture 16" descr="IMG_0848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8007" y="1917024"/>
              <a:ext cx="2593907" cy="1728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6" descr="STEREO_m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44" y="1048023"/>
              <a:ext cx="1800225" cy="101282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313806" y="981075"/>
              <a:ext cx="171046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  <a:latin typeface="+mn-lt"/>
                </a:rPr>
                <a:t>STEREO/HI </a:t>
              </a:r>
              <a:r>
                <a:rPr lang="en-GB" dirty="0">
                  <a:solidFill>
                    <a:schemeClr val="bg1"/>
                  </a:solidFill>
                  <a:latin typeface="+mn-lt"/>
                </a:rPr>
                <a:t>(2006)</a:t>
              </a:r>
            </a:p>
          </p:txBody>
        </p:sp>
        <p:pic>
          <p:nvPicPr>
            <p:cNvPr id="13" name="Picture 29" descr="NASA%20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98291" y="1340768"/>
              <a:ext cx="517525" cy="430212"/>
            </a:xfrm>
            <a:prstGeom prst="rect">
              <a:avLst/>
            </a:prstGeom>
            <a:noFill/>
          </p:spPr>
        </p:pic>
        <p:pic>
          <p:nvPicPr>
            <p:cNvPr id="14" name="Picture 44" descr="NRL log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7824" y="1340768"/>
              <a:ext cx="439738" cy="431800"/>
            </a:xfrm>
            <a:prstGeom prst="rect">
              <a:avLst/>
            </a:prstGeom>
            <a:noFill/>
          </p:spPr>
        </p:pic>
      </p:grpSp>
      <p:grpSp>
        <p:nvGrpSpPr>
          <p:cNvPr id="15" name="Group 32"/>
          <p:cNvGrpSpPr/>
          <p:nvPr/>
        </p:nvGrpSpPr>
        <p:grpSpPr>
          <a:xfrm>
            <a:off x="3670752" y="4109675"/>
            <a:ext cx="3579920" cy="2520128"/>
            <a:chOff x="3859746" y="3789040"/>
            <a:chExt cx="3304542" cy="2520128"/>
          </a:xfrm>
        </p:grpSpPr>
        <p:pic>
          <p:nvPicPr>
            <p:cNvPr id="16" name="Picture 15" descr="IMG_730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28678" y="4941168"/>
              <a:ext cx="1966909" cy="1368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4932883" y="3789040"/>
              <a:ext cx="223140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  <a:latin typeface="+mn-lt"/>
                </a:rPr>
                <a:t>PROBA-2/SWAP </a:t>
              </a:r>
              <a:br>
                <a:rPr lang="en-GB" dirty="0" smtClean="0">
                  <a:solidFill>
                    <a:schemeClr val="bg1"/>
                  </a:solidFill>
                  <a:latin typeface="+mn-lt"/>
                </a:rPr>
              </a:br>
              <a:r>
                <a:rPr lang="en-GB" dirty="0" smtClean="0">
                  <a:solidFill>
                    <a:schemeClr val="bg1"/>
                  </a:solidFill>
                  <a:latin typeface="+mn-lt"/>
                </a:rPr>
                <a:t>&amp; </a:t>
              </a:r>
              <a:r>
                <a:rPr lang="en-GB" dirty="0">
                  <a:solidFill>
                    <a:schemeClr val="bg1"/>
                  </a:solidFill>
                  <a:latin typeface="+mn-lt"/>
                </a:rPr>
                <a:t>LYRA (2009)</a:t>
              </a:r>
            </a:p>
          </p:txBody>
        </p:sp>
        <p:pic>
          <p:nvPicPr>
            <p:cNvPr id="18" name="Picture 28" descr="PROBA-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859746" y="3895105"/>
              <a:ext cx="1104135" cy="99812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25" descr="orb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865358" y="4436169"/>
              <a:ext cx="431800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33"/>
          <p:cNvGrpSpPr/>
          <p:nvPr/>
        </p:nvGrpSpPr>
        <p:grpSpPr>
          <a:xfrm>
            <a:off x="7070906" y="4120781"/>
            <a:ext cx="2418269" cy="2521049"/>
            <a:chOff x="7020272" y="3788271"/>
            <a:chExt cx="2232248" cy="2521049"/>
          </a:xfrm>
        </p:grpSpPr>
        <p:sp>
          <p:nvSpPr>
            <p:cNvPr id="22" name="Text Box 32"/>
            <p:cNvSpPr txBox="1">
              <a:spLocks noChangeArrowheads="1"/>
            </p:cNvSpPr>
            <p:nvPr/>
          </p:nvSpPr>
          <p:spPr bwMode="auto">
            <a:xfrm>
              <a:off x="7769572" y="3788271"/>
              <a:ext cx="148294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  <a:latin typeface="+mn-lt"/>
                </a:rPr>
                <a:t>JUNO/UVS </a:t>
              </a:r>
            </a:p>
            <a:p>
              <a:r>
                <a:rPr lang="en-GB" dirty="0" smtClean="0">
                  <a:solidFill>
                    <a:schemeClr val="bg1"/>
                  </a:solidFill>
                  <a:latin typeface="+mn-lt"/>
                </a:rPr>
                <a:t>(2011)</a:t>
              </a:r>
              <a:endParaRPr lang="en-GB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3" name="Picture 35" descr="JUNO"/>
            <p:cNvPicPr preferRelativeResize="0"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020272" y="3861048"/>
              <a:ext cx="738187" cy="108108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53" descr="NASA%20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12360" y="4510955"/>
              <a:ext cx="517525" cy="430213"/>
            </a:xfrm>
            <a:prstGeom prst="rect">
              <a:avLst/>
            </a:prstGeom>
            <a:noFill/>
          </p:spPr>
        </p:pic>
        <p:pic>
          <p:nvPicPr>
            <p:cNvPr id="25" name="Picture 65" descr="SWRI_logo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388424" y="4436343"/>
              <a:ext cx="690563" cy="504825"/>
            </a:xfrm>
            <a:prstGeom prst="rect">
              <a:avLst/>
            </a:prstGeom>
            <a:noFill/>
          </p:spPr>
        </p:pic>
        <p:pic>
          <p:nvPicPr>
            <p:cNvPr id="26" name="Picture 1" descr="H:\users\E.Renotte\My Pictures\Photos Projets\CSL JUNO UVS Flip Mirrors 0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020272" y="5013176"/>
              <a:ext cx="1920195" cy="12961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7" name="Group 31"/>
          <p:cNvGrpSpPr/>
          <p:nvPr/>
        </p:nvGrpSpPr>
        <p:grpSpPr>
          <a:xfrm>
            <a:off x="-280540" y="4050297"/>
            <a:ext cx="3995434" cy="2664569"/>
            <a:chOff x="179512" y="3789040"/>
            <a:chExt cx="3688094" cy="2664569"/>
          </a:xfrm>
        </p:grpSpPr>
        <p:pic>
          <p:nvPicPr>
            <p:cNvPr id="28" name="Picture 2" descr="H:\users\E.Renotte\My Pictures\Photos Projets\CSL Herschel PACS FM Electronics on Shaker IMG_5602.jpg"/>
            <p:cNvPicPr>
              <a:picLocks noChangeAspect="1" noChangeArrowheads="1"/>
            </p:cNvPicPr>
            <p:nvPr/>
          </p:nvPicPr>
          <p:blipFill>
            <a:blip r:embed="rId15" cstate="print"/>
            <a:srcRect l="12001" t="8001" r="21991" b="15991"/>
            <a:stretch>
              <a:fillRect/>
            </a:stretch>
          </p:blipFill>
          <p:spPr bwMode="auto">
            <a:xfrm>
              <a:off x="323528" y="4941168"/>
              <a:ext cx="1584176" cy="136815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Picture 5" descr="herschel_8_high"/>
            <p:cNvPicPr preferRelativeResize="0"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9512" y="3862238"/>
              <a:ext cx="1604962" cy="115093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43" descr="MPE logo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826637" y="4365303"/>
              <a:ext cx="684213" cy="649287"/>
            </a:xfrm>
            <a:prstGeom prst="rect">
              <a:avLst/>
            </a:prstGeom>
            <a:noFill/>
          </p:spPr>
        </p:pic>
        <p:pic>
          <p:nvPicPr>
            <p:cNvPr id="32" name="Picture 11" descr="pacs_1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96397" y="5140321"/>
              <a:ext cx="1971209" cy="131328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1821743" y="3789040"/>
              <a:ext cx="143098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  <a:latin typeface="+mn-lt"/>
                </a:rPr>
                <a:t>Herschel/PACS</a:t>
              </a:r>
              <a:endParaRPr lang="en-GB" dirty="0">
                <a:solidFill>
                  <a:schemeClr val="bg1"/>
                </a:solidFill>
                <a:latin typeface="+mn-lt"/>
              </a:endParaRPr>
            </a:p>
            <a:p>
              <a:r>
                <a:rPr lang="en-GB" dirty="0">
                  <a:solidFill>
                    <a:schemeClr val="bg1"/>
                  </a:solidFill>
                  <a:latin typeface="+mn-lt"/>
                </a:rPr>
                <a:t>(2009)</a:t>
              </a:r>
            </a:p>
          </p:txBody>
        </p: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Instruments spatiaux - 2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5" name="Picture 16" descr="esa-logo40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8" b="27451"/>
          <a:stretch>
            <a:fillRect/>
          </a:stretch>
        </p:blipFill>
        <p:spPr bwMode="auto">
          <a:xfrm>
            <a:off x="1682937" y="4765700"/>
            <a:ext cx="813461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6" descr="esa-logo40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8" b="27451"/>
          <a:stretch>
            <a:fillRect/>
          </a:stretch>
        </p:blipFill>
        <p:spPr bwMode="auto">
          <a:xfrm>
            <a:off x="4972401" y="4836952"/>
            <a:ext cx="813461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93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6542" y="1485415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ICON FUV</a:t>
            </a:r>
          </a:p>
        </p:txBody>
      </p:sp>
      <p:pic>
        <p:nvPicPr>
          <p:cNvPr id="6" name="Picture 21" descr="na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41" y="962325"/>
            <a:ext cx="586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icon.ssl.berkeley.edu/portals/devicon/Images/Spacecraft/ICON_render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63" y="692697"/>
            <a:ext cx="2054105" cy="12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10662" y="1772816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EAEAEA"/>
                </a:solidFill>
              </a:rPr>
              <a:t>June 2017 </a:t>
            </a:r>
          </a:p>
        </p:txBody>
      </p:sp>
      <p:pic>
        <p:nvPicPr>
          <p:cNvPr id="9" name="Picture 2" descr="http://cheops.unibe.ch/wp-content/uploads/2014/11/cheop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6" y="2250297"/>
            <a:ext cx="1083600" cy="10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esa-logo4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8" b="27451"/>
          <a:stretch>
            <a:fillRect/>
          </a:stretch>
        </p:blipFill>
        <p:spPr bwMode="auto">
          <a:xfrm>
            <a:off x="2062947" y="2307508"/>
            <a:ext cx="813461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34857" y="2590082"/>
            <a:ext cx="2316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CHEOPS </a:t>
            </a:r>
            <a:r>
              <a:rPr lang="fr-BE" b="1" dirty="0" smtClean="0">
                <a:solidFill>
                  <a:srgbClr val="FFFF00"/>
                </a:solidFill>
              </a:rPr>
              <a:t>Baffle &amp; </a:t>
            </a:r>
            <a:r>
              <a:rPr lang="fr-BE" b="1" dirty="0" err="1">
                <a:solidFill>
                  <a:srgbClr val="FFFF00"/>
                </a:solidFill>
              </a:rPr>
              <a:t>Cover</a:t>
            </a:r>
            <a:r>
              <a:rPr lang="fr-BE" b="1" dirty="0">
                <a:solidFill>
                  <a:srgbClr val="FFFF00"/>
                </a:solidFill>
              </a:rPr>
              <a:t> </a:t>
            </a:r>
            <a:r>
              <a:rPr lang="fr-BE" b="1" dirty="0" err="1">
                <a:solidFill>
                  <a:srgbClr val="FFFF00"/>
                </a:solidFill>
              </a:rPr>
              <a:t>Assembly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0662" y="3131676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AEAEA"/>
                </a:solidFill>
              </a:rPr>
              <a:t>End </a:t>
            </a:r>
            <a:r>
              <a:rPr lang="en-US" b="1" dirty="0">
                <a:solidFill>
                  <a:srgbClr val="EAEAEA"/>
                </a:solidFill>
              </a:rPr>
              <a:t>2017 </a:t>
            </a:r>
          </a:p>
        </p:txBody>
      </p:sp>
      <p:pic>
        <p:nvPicPr>
          <p:cNvPr id="13" name="Picture 16" descr="esa-logo4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8" b="27451"/>
          <a:stretch>
            <a:fillRect/>
          </a:stretch>
        </p:blipFill>
        <p:spPr bwMode="auto">
          <a:xfrm>
            <a:off x="2139270" y="3573018"/>
            <a:ext cx="813461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Euclid mission graph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78" y="3573017"/>
            <a:ext cx="1294958" cy="136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012865" y="3952777"/>
            <a:ext cx="2316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EUCLID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4762" y="4322109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AEAEA"/>
                </a:solidFill>
              </a:rPr>
              <a:t>2020</a:t>
            </a:r>
            <a:r>
              <a:rPr lang="en-US" b="1" dirty="0">
                <a:solidFill>
                  <a:srgbClr val="EAEAEA"/>
                </a:solidFill>
              </a:rPr>
              <a:t> </a:t>
            </a:r>
          </a:p>
        </p:txBody>
      </p:sp>
      <p:pic>
        <p:nvPicPr>
          <p:cNvPr id="17" name="Picture 6" descr="http://sci.esa.int/science-e-media/img/df/PLATO_EADS_THALES_ALEN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721" y="944263"/>
            <a:ext cx="1293223" cy="119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137243" y="1260124"/>
            <a:ext cx="2574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PLATO Camera AIV</a:t>
            </a:r>
          </a:p>
        </p:txBody>
      </p:sp>
      <p:pic>
        <p:nvPicPr>
          <p:cNvPr id="19" name="Picture 16" descr="esa-logo4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8" b="27451"/>
          <a:stretch>
            <a:fillRect/>
          </a:stretch>
        </p:blipFill>
        <p:spPr bwMode="auto">
          <a:xfrm>
            <a:off x="7285061" y="5181987"/>
            <a:ext cx="813461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137243" y="1609131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AEAEA"/>
                </a:solidFill>
              </a:rPr>
              <a:t>Around 2024</a:t>
            </a:r>
            <a:r>
              <a:rPr lang="en-US" b="1" dirty="0">
                <a:solidFill>
                  <a:srgbClr val="EAEAEA"/>
                </a:solidFill>
              </a:rPr>
              <a:t> </a:t>
            </a:r>
          </a:p>
        </p:txBody>
      </p:sp>
      <p:pic>
        <p:nvPicPr>
          <p:cNvPr id="21" name="Picture 16" descr="esa-logo4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8" b="27451"/>
          <a:stretch>
            <a:fillRect/>
          </a:stretch>
        </p:blipFill>
        <p:spPr bwMode="auto">
          <a:xfrm>
            <a:off x="2168883" y="5040700"/>
            <a:ext cx="813461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 descr="esa-logo4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8" b="27451"/>
          <a:stretch>
            <a:fillRect/>
          </a:stretch>
        </p:blipFill>
        <p:spPr bwMode="auto">
          <a:xfrm>
            <a:off x="7259688" y="836713"/>
            <a:ext cx="813461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JUICE spacecraft concep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5" y="5195078"/>
            <a:ext cx="1949315" cy="112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012865" y="5325016"/>
            <a:ext cx="2316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JUICE </a:t>
            </a:r>
            <a:endParaRPr lang="fr-BE" b="1" dirty="0" smtClean="0">
              <a:solidFill>
                <a:srgbClr val="FFFF00"/>
              </a:solidFill>
            </a:endParaRPr>
          </a:p>
          <a:p>
            <a:r>
              <a:rPr lang="fr-BE" b="1" dirty="0" smtClean="0">
                <a:solidFill>
                  <a:srgbClr val="FFFF00"/>
                </a:solidFill>
              </a:rPr>
              <a:t>UVS </a:t>
            </a:r>
            <a:r>
              <a:rPr lang="fr-BE" b="1" dirty="0">
                <a:solidFill>
                  <a:srgbClr val="FFFF00"/>
                </a:solidFill>
              </a:rPr>
              <a:t>&amp; MAJIS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12865" y="5890046"/>
            <a:ext cx="18501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Launch 2022 </a:t>
            </a:r>
            <a:r>
              <a:rPr lang="en-US" b="1" dirty="0" smtClean="0"/>
              <a:t>and </a:t>
            </a:r>
          </a:p>
          <a:p>
            <a:r>
              <a:rPr lang="en-US" b="1" dirty="0" smtClean="0"/>
              <a:t>arrival </a:t>
            </a:r>
            <a:r>
              <a:rPr lang="en-US" b="1" dirty="0"/>
              <a:t>at Jupiter </a:t>
            </a:r>
            <a:endParaRPr lang="en-US" b="1" dirty="0" smtClean="0"/>
          </a:p>
          <a:p>
            <a:r>
              <a:rPr lang="en-US" b="1" dirty="0" smtClean="0"/>
              <a:t>in </a:t>
            </a:r>
            <a:r>
              <a:rPr lang="en-US" b="1" dirty="0"/>
              <a:t>2030 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62617" y="2647684"/>
            <a:ext cx="2574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ATHENA X-IFU </a:t>
            </a:r>
          </a:p>
        </p:txBody>
      </p:sp>
      <p:pic>
        <p:nvPicPr>
          <p:cNvPr id="27" name="Picture 16" descr="esa-logo4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8" b="27451"/>
          <a:stretch>
            <a:fillRect/>
          </a:stretch>
        </p:blipFill>
        <p:spPr bwMode="auto">
          <a:xfrm>
            <a:off x="7137243" y="3494212"/>
            <a:ext cx="813461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137243" y="2924944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EAEAEA"/>
                </a:solidFill>
              </a:rPr>
              <a:t>Around 2028 </a:t>
            </a:r>
          </a:p>
        </p:txBody>
      </p:sp>
      <p:pic>
        <p:nvPicPr>
          <p:cNvPr id="29" name="Picture 16" descr="esa-logo4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8" b="27451"/>
          <a:stretch>
            <a:fillRect/>
          </a:stretch>
        </p:blipFill>
        <p:spPr bwMode="auto">
          <a:xfrm>
            <a:off x="7285062" y="2276873"/>
            <a:ext cx="813461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" descr="Athena_klei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37" y="2250296"/>
            <a:ext cx="1900875" cy="98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SMI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30" y="3494211"/>
            <a:ext cx="1547813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293260" y="4254499"/>
            <a:ext cx="2574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SMILE UVSI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325932" y="4550359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AEAEA"/>
                </a:solidFill>
              </a:rPr>
              <a:t>2021</a:t>
            </a:r>
            <a:r>
              <a:rPr lang="en-US" b="1" dirty="0">
                <a:solidFill>
                  <a:srgbClr val="EAEAEA"/>
                </a:solidFill>
              </a:rPr>
              <a:t> </a:t>
            </a:r>
          </a:p>
        </p:txBody>
      </p:sp>
      <p:pic>
        <p:nvPicPr>
          <p:cNvPr id="34" name="Picture 18" descr="https://tse2.mm.bing.net/th?id=OIP.M83a59da078003bafcbd980f3cd0b8194o0&amp;pid=15.1&amp;P=0&amp;w=300&amp;h=3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6" y="3393736"/>
            <a:ext cx="861251" cy="79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http://www.astro.oma.be/wp-content/uploads/2015/11/lara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36" y="5226820"/>
            <a:ext cx="2056245" cy="151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7449277" y="5644128"/>
            <a:ext cx="2574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[ExM2018] </a:t>
            </a:r>
            <a:r>
              <a:rPr lang="fr-BE" b="1" dirty="0" err="1">
                <a:solidFill>
                  <a:srgbClr val="FFFF00"/>
                </a:solidFill>
              </a:rPr>
              <a:t>LaRa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81949" y="593998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EAEAEA"/>
                </a:solidFill>
              </a:rPr>
              <a:t>2018</a:t>
            </a:r>
            <a:r>
              <a:rPr lang="en-US" b="1" dirty="0">
                <a:solidFill>
                  <a:srgbClr val="EAEAEA"/>
                </a:solidFill>
              </a:rPr>
              <a:t> 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Instruments spatiaux – en cours/futurs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Tests récents - 1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5" name="Picture 2" descr="Cuve FXXL en salle blan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4607" y="1552969"/>
            <a:ext cx="2515004" cy="206900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7" name="Picture 2" descr="herschel at cs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41" y="4146970"/>
            <a:ext cx="3898567" cy="271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:\users\M.Georges\Documents\Publications\Conférences\2016\2016_11_LLN Alain Cornet\Hersch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67" y="1520158"/>
            <a:ext cx="2651229" cy="21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0" y="740331"/>
            <a:ext cx="8918369" cy="13853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2008-2009: Herschel – test du télescope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3837691" y="1659791"/>
            <a:ext cx="3299380" cy="123778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2000" i="1" dirty="0" smtClean="0">
                <a:solidFill>
                  <a:schemeClr val="bg1"/>
                </a:solidFill>
              </a:rPr>
              <a:t>Nouvelle cuve</a:t>
            </a:r>
          </a:p>
          <a:p>
            <a:pPr algn="l"/>
            <a:r>
              <a:rPr lang="fr-BE" sz="2000" i="1" dirty="0" smtClean="0">
                <a:solidFill>
                  <a:schemeClr val="bg1"/>
                </a:solidFill>
              </a:rPr>
              <a:t>FOCAL 6,5</a:t>
            </a:r>
          </a:p>
          <a:p>
            <a:pPr algn="l"/>
            <a:r>
              <a:rPr lang="fr-BE" sz="2000" i="1" dirty="0" smtClean="0">
                <a:solidFill>
                  <a:schemeClr val="bg1"/>
                </a:solidFill>
              </a:rPr>
              <a:t>(remplace FOCAL X)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868864" y="3783494"/>
            <a:ext cx="4144506" cy="123778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800" i="1" dirty="0" err="1" smtClean="0">
                <a:solidFill>
                  <a:schemeClr val="bg1"/>
                </a:solidFill>
              </a:rPr>
              <a:t>Shack</a:t>
            </a:r>
            <a:r>
              <a:rPr lang="fr-BE" sz="1800" i="1" dirty="0" smtClean="0">
                <a:solidFill>
                  <a:schemeClr val="bg1"/>
                </a:solidFill>
              </a:rPr>
              <a:t>-Hartmann avec miroir liquide</a:t>
            </a:r>
          </a:p>
        </p:txBody>
      </p:sp>
      <p:pic>
        <p:nvPicPr>
          <p:cNvPr id="5123" name="Picture 3" descr="H:\users\M.Georges\Documents\Publications\Conférences\2016\2016_11_LLN Alain Cornet\008-037_H,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" y="3898034"/>
            <a:ext cx="3073091" cy="307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1149912" y="1192694"/>
            <a:ext cx="2377059" cy="5411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800" i="1" dirty="0" smtClean="0">
                <a:solidFill>
                  <a:schemeClr val="bg1"/>
                </a:solidFill>
              </a:rPr>
              <a:t>Télescope infrarouge</a:t>
            </a:r>
          </a:p>
        </p:txBody>
      </p:sp>
    </p:spTree>
    <p:extLst>
      <p:ext uri="{BB962C8B-B14F-4D97-AF65-F5344CB8AC3E}">
        <p14:creationId xmlns:p14="http://schemas.microsoft.com/office/powerpoint/2010/main" val="102190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Tests récents - 2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IMG_92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0719" y="1530021"/>
            <a:ext cx="3672019" cy="519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Planck_enters_test_chamber_at_CS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496" y="4156364"/>
            <a:ext cx="4199590" cy="25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740331"/>
            <a:ext cx="8918369" cy="13853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2008-2009: Planck – Satellite entier dans FOCAL 5 !!</a:t>
            </a:r>
          </a:p>
        </p:txBody>
      </p:sp>
      <p:pic>
        <p:nvPicPr>
          <p:cNvPr id="6146" name="Picture 2" descr="H:\users\M.Georges\Documents\Publications\Conférences\2016\2016_11_LLN Alain Cornet\Planck-and-CMB-sim-revis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" y="1840061"/>
            <a:ext cx="3968069" cy="19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17403" y="1453952"/>
            <a:ext cx="3433963" cy="541103"/>
          </a:xfrm>
          <a:prstGeom prst="rect">
            <a:avLst/>
          </a:prstGeom>
          <a:noFill/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800" i="1" dirty="0" smtClean="0">
                <a:solidFill>
                  <a:schemeClr val="bg1"/>
                </a:solidFill>
              </a:rPr>
              <a:t>Cartographie du rayonnement fossile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66042" y="3827039"/>
            <a:ext cx="4184088" cy="541103"/>
          </a:xfrm>
          <a:prstGeom prst="rect">
            <a:avLst/>
          </a:prstGeom>
          <a:noFill/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800" i="1" dirty="0" smtClean="0">
                <a:solidFill>
                  <a:schemeClr val="bg1"/>
                </a:solidFill>
              </a:rPr>
              <a:t>Planck entré « au chausse-pied » dans FOCAL 5</a:t>
            </a:r>
          </a:p>
        </p:txBody>
      </p:sp>
    </p:spTree>
    <p:extLst>
      <p:ext uri="{BB962C8B-B14F-4D97-AF65-F5344CB8AC3E}">
        <p14:creationId xmlns:p14="http://schemas.microsoft.com/office/powerpoint/2010/main" val="154925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Tests récents - 3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740331"/>
            <a:ext cx="8918369" cy="13853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2012 - GAIA – successeur d’HIPPARCOS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0514" y="1537079"/>
            <a:ext cx="3433963" cy="54110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800" i="1" dirty="0" smtClean="0">
                <a:solidFill>
                  <a:schemeClr val="bg1"/>
                </a:solidFill>
              </a:rPr>
              <a:t>« Star Mapper of the </a:t>
            </a:r>
            <a:r>
              <a:rPr lang="fr-BE" sz="1800" i="1" dirty="0" err="1" smtClean="0">
                <a:solidFill>
                  <a:schemeClr val="bg1"/>
                </a:solidFill>
              </a:rPr>
              <a:t>Milky</a:t>
            </a:r>
            <a:r>
              <a:rPr lang="fr-BE" sz="1800" i="1" dirty="0" smtClean="0">
                <a:solidFill>
                  <a:schemeClr val="bg1"/>
                </a:solidFill>
              </a:rPr>
              <a:t> </a:t>
            </a:r>
            <a:r>
              <a:rPr lang="fr-BE" sz="1800" i="1" dirty="0" err="1" smtClean="0">
                <a:solidFill>
                  <a:schemeClr val="bg1"/>
                </a:solidFill>
              </a:rPr>
              <a:t>Way</a:t>
            </a:r>
            <a:r>
              <a:rPr lang="fr-BE" sz="1800" i="1" dirty="0" smtClean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53890" y="2390124"/>
            <a:ext cx="2945081" cy="5411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800" i="1" dirty="0" smtClean="0">
                <a:solidFill>
                  <a:schemeClr val="bg1"/>
                </a:solidFill>
              </a:rPr>
              <a:t>Charge utile optique en cours</a:t>
            </a:r>
          </a:p>
          <a:p>
            <a:pPr algn="l"/>
            <a:r>
              <a:rPr lang="fr-BE" sz="1800" i="1" dirty="0" smtClean="0">
                <a:solidFill>
                  <a:schemeClr val="bg1"/>
                </a:solidFill>
              </a:rPr>
              <a:t>d’alignement  dans FOCAL 6,5</a:t>
            </a:r>
          </a:p>
        </p:txBody>
      </p:sp>
      <p:pic>
        <p:nvPicPr>
          <p:cNvPr id="7171" name="Picture 3" descr="H:\users\M.Georges\Documents\Publications\Conférences\2016\2016_11_LLN Alain Cornet\Gaia_FM_Payload-Module_thermal_testing_2013_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759" y="3383973"/>
            <a:ext cx="5037735" cy="33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users\M.Georges\Documents\Publications\Conférences\2016\2016_11_LLN Alain Cornet\8477716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4" y="2030680"/>
            <a:ext cx="3661222" cy="467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00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Les 3 piliers du CSL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83127" y="3954537"/>
            <a:ext cx="9440883" cy="16980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2800" dirty="0" smtClean="0">
                <a:solidFill>
                  <a:schemeClr val="bg1"/>
                </a:solidFill>
              </a:rPr>
              <a:t>Les technologies avancées (en support des 2 autres)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200" dirty="0" smtClean="0">
                <a:solidFill>
                  <a:schemeClr val="bg1"/>
                </a:solidFill>
              </a:rPr>
              <a:t>Design thermique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200" dirty="0" smtClean="0">
                <a:solidFill>
                  <a:schemeClr val="bg1"/>
                </a:solidFill>
              </a:rPr>
              <a:t>Cryogénie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200" dirty="0" smtClean="0">
                <a:solidFill>
                  <a:schemeClr val="bg1"/>
                </a:solidFill>
              </a:rPr>
              <a:t>Electronique embarquée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200" dirty="0" smtClean="0"/>
              <a:t>Ingénierie</a:t>
            </a:r>
            <a:r>
              <a:rPr lang="fr-BE" sz="2200" dirty="0" smtClean="0">
                <a:solidFill>
                  <a:schemeClr val="bg1"/>
                </a:solidFill>
              </a:rPr>
              <a:t> des surfaces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200" dirty="0" smtClean="0"/>
              <a:t>Design optique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200" dirty="0" smtClean="0"/>
              <a:t>Métrologie optique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200" dirty="0" smtClean="0"/>
              <a:t>Contrôle non destructif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BE" sz="2400" dirty="0" smtClean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740331"/>
            <a:ext cx="4061361" cy="3095725"/>
            <a:chOff x="0" y="740331"/>
            <a:chExt cx="4061361" cy="3095725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0" y="740331"/>
              <a:ext cx="4061361" cy="589705"/>
            </a:xfrm>
            <a:prstGeom prst="rect">
              <a:avLst/>
            </a:prstGeom>
          </p:spPr>
          <p:txBody>
            <a:bodyPr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fr-BE" sz="2800" dirty="0" smtClean="0">
                  <a:solidFill>
                    <a:schemeClr val="bg1"/>
                  </a:solidFill>
                </a:rPr>
                <a:t>Le Centre de Tests</a:t>
              </a:r>
            </a:p>
          </p:txBody>
        </p:sp>
        <p:pic>
          <p:nvPicPr>
            <p:cNvPr id="19" name="Picture 2" descr="Cuve FXXL en salle blanch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8758" y="2547409"/>
              <a:ext cx="1620000" cy="1288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bright="6000"/>
            </a:blip>
            <a:srcRect l="3004" r="3070" b="3117"/>
            <a:stretch>
              <a:fillRect/>
            </a:stretch>
          </p:blipFill>
          <p:spPr bwMode="auto">
            <a:xfrm>
              <a:off x="2032132" y="1222158"/>
              <a:ext cx="1682440" cy="12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5" descr="DSC02044"/>
            <p:cNvPicPr>
              <a:picLocks noChangeAspect="1" noChangeArrowheads="1"/>
            </p:cNvPicPr>
            <p:nvPr/>
          </p:nvPicPr>
          <p:blipFill>
            <a:blip r:embed="rId5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308758" y="1221512"/>
              <a:ext cx="1620000" cy="1253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21" descr="IMG_639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29214" y="2547256"/>
              <a:ext cx="1683597" cy="128880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4" name="Group 3"/>
          <p:cNvGrpSpPr/>
          <p:nvPr/>
        </p:nvGrpSpPr>
        <p:grpSpPr>
          <a:xfrm>
            <a:off x="4322618" y="773978"/>
            <a:ext cx="4821382" cy="3135711"/>
            <a:chOff x="4322618" y="773978"/>
            <a:chExt cx="4821382" cy="3135711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4322618" y="773978"/>
              <a:ext cx="4821382" cy="567934"/>
            </a:xfrm>
            <a:prstGeom prst="rect">
              <a:avLst/>
            </a:prstGeom>
          </p:spPr>
          <p:txBody>
            <a:bodyPr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fr-BE" sz="2800" dirty="0" smtClean="0">
                  <a:solidFill>
                    <a:schemeClr val="bg1"/>
                  </a:solidFill>
                </a:rPr>
                <a:t>L’instrumentation spatiale</a:t>
              </a:r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49780" y="1285929"/>
              <a:ext cx="2039813" cy="143352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18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72423" y="2802577"/>
              <a:ext cx="2906519" cy="1107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06657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5284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710" y="1686553"/>
            <a:ext cx="3119702" cy="2162175"/>
          </a:xfrm>
          <a:prstGeom prst="rect">
            <a:avLst/>
          </a:prstGeom>
          <a:noFill/>
          <a:ln w="12700">
            <a:solidFill>
              <a:schemeClr val="accent4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Quelques technos spécifiques du CSL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H:\users\E.Renotte\My Pictures\Photos CSL à trier\IMG_8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7984" y="4441414"/>
            <a:ext cx="3284684" cy="2274083"/>
          </a:xfrm>
          <a:prstGeom prst="rect">
            <a:avLst/>
          </a:prstGeom>
          <a:noFill/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966197" y="1707121"/>
            <a:ext cx="2418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COROT (CNES)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40331"/>
            <a:ext cx="8918369" cy="13853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Maitrise des problèmes de « </a:t>
            </a:r>
            <a:r>
              <a:rPr lang="fr-BE" sz="3200" dirty="0" err="1" smtClean="0">
                <a:solidFill>
                  <a:schemeClr val="bg1"/>
                </a:solidFill>
              </a:rPr>
              <a:t>stray</a:t>
            </a:r>
            <a:r>
              <a:rPr lang="fr-BE" sz="3200" dirty="0" smtClean="0">
                <a:solidFill>
                  <a:schemeClr val="bg1"/>
                </a:solidFill>
              </a:rPr>
              <a:t>-light »</a:t>
            </a:r>
            <a:endParaRPr lang="fr-BE" sz="3200" dirty="0">
              <a:solidFill>
                <a:schemeClr val="bg1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612464" y="1336932"/>
            <a:ext cx="28084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600" i="1" dirty="0" smtClean="0">
                <a:solidFill>
                  <a:schemeClr val="bg1"/>
                </a:solidFill>
                <a:latin typeface="+mn-lt"/>
              </a:rPr>
              <a:t>Design de baffles</a:t>
            </a:r>
            <a:endParaRPr lang="en-GB" sz="16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125579" y="4054405"/>
            <a:ext cx="28084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600" i="1" dirty="0" err="1" smtClean="0">
                <a:solidFill>
                  <a:schemeClr val="bg1"/>
                </a:solidFill>
                <a:latin typeface="+mn-lt"/>
              </a:rPr>
              <a:t>Caractérisation</a:t>
            </a:r>
            <a:r>
              <a:rPr lang="en-GB" sz="1600" i="1" dirty="0" smtClean="0">
                <a:solidFill>
                  <a:schemeClr val="bg1"/>
                </a:solidFill>
                <a:latin typeface="+mn-lt"/>
              </a:rPr>
              <a:t> de </a:t>
            </a:r>
            <a:r>
              <a:rPr lang="en-GB" sz="1600" i="1" dirty="0" err="1" smtClean="0">
                <a:solidFill>
                  <a:schemeClr val="bg1"/>
                </a:solidFill>
                <a:latin typeface="+mn-lt"/>
              </a:rPr>
              <a:t>diffuseurs</a:t>
            </a:r>
            <a:endParaRPr lang="en-GB" sz="16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230476" y="4067037"/>
            <a:ext cx="28084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600" i="1" dirty="0" smtClean="0">
                <a:solidFill>
                  <a:schemeClr val="bg1"/>
                </a:solidFill>
                <a:latin typeface="+mn-lt"/>
              </a:rPr>
              <a:t>Analyse de stray-light</a:t>
            </a:r>
            <a:endParaRPr lang="en-GB" sz="16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Picture 16" descr="IMG_0848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541" y="1727019"/>
            <a:ext cx="3467799" cy="21324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728696" y="1728891"/>
            <a:ext cx="2418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STEREO-HI (NASA)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4892971" y="4481986"/>
            <a:ext cx="2418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BRDF/BDTF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16" name="Illustration stray ligh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071" y="4345184"/>
            <a:ext cx="1973062" cy="2555348"/>
          </a:xfrm>
          <a:prstGeom prst="roundRect">
            <a:avLst>
              <a:gd name="adj" fmla="val 10308"/>
            </a:avLst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83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Quelques technos spécifiques du CSL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740331"/>
            <a:ext cx="8918369" cy="13853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Ingénierie des surfaces</a:t>
            </a:r>
            <a:endParaRPr lang="fr-BE" sz="3200" dirty="0">
              <a:solidFill>
                <a:schemeClr val="bg1"/>
              </a:solidFill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4690614" y="3436783"/>
            <a:ext cx="20642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Light </a:t>
            </a:r>
            <a:r>
              <a:rPr lang="fr-BE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Scattering</a:t>
            </a:r>
            <a:r>
              <a:rPr lang="fr-BE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Management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76759" y="3436783"/>
            <a:ext cx="20642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Membrane Transmission </a:t>
            </a:r>
            <a:r>
              <a:rPr lang="fr-BE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Filter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6718382" y="3436783"/>
            <a:ext cx="20642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Interferential</a:t>
            </a:r>
            <a:r>
              <a:rPr lang="fr-BE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fr-BE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filters</a:t>
            </a:r>
            <a:r>
              <a:rPr lang="fr-BE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, </a:t>
            </a:r>
            <a:r>
              <a:rPr lang="fr-BE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antireflective</a:t>
            </a:r>
            <a:r>
              <a:rPr lang="fr-BE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, </a:t>
            </a:r>
            <a:r>
              <a:rPr lang="fr-BE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beamsplitting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2639864" y="3436783"/>
            <a:ext cx="2064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Reflective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22402" y="1337504"/>
            <a:ext cx="1183115" cy="3424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800" i="1" dirty="0" err="1" smtClean="0">
                <a:solidFill>
                  <a:schemeClr val="bg1"/>
                </a:solidFill>
              </a:rPr>
              <a:t>Coatings</a:t>
            </a:r>
            <a:endParaRPr lang="fr-BE" sz="1800" i="1" dirty="0" smtClean="0">
              <a:solidFill>
                <a:schemeClr val="bg1"/>
              </a:solidFill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9" y="4725061"/>
            <a:ext cx="1926840" cy="1440000"/>
          </a:xfrm>
          <a:prstGeom prst="rect">
            <a:avLst/>
          </a:prstGeom>
          <a:noFill/>
          <a:ln w="19050">
            <a:solidFill>
              <a:srgbClr val="F0A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004" y="4736821"/>
            <a:ext cx="1917876" cy="1440000"/>
          </a:xfrm>
          <a:prstGeom prst="rect">
            <a:avLst/>
          </a:prstGeom>
          <a:noFill/>
          <a:ln w="19050">
            <a:solidFill>
              <a:srgbClr val="F0A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Illustration Réflectivité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7620" y="4748582"/>
            <a:ext cx="1879971" cy="1416479"/>
          </a:xfrm>
          <a:prstGeom prst="roundRect">
            <a:avLst>
              <a:gd name="adj" fmla="val 12953"/>
            </a:avLst>
          </a:prstGeom>
          <a:noFill/>
          <a:ln w="19050">
            <a:solidFill>
              <a:srgbClr val="F0AD00"/>
            </a:solidFill>
            <a:miter lim="800000"/>
            <a:headEnd/>
            <a:tailEnd/>
          </a:ln>
          <a:effectLst/>
        </p:spPr>
      </p:pic>
      <p:pic>
        <p:nvPicPr>
          <p:cNvPr id="37" name="Illustration micro-textur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79" y="4731693"/>
            <a:ext cx="1973192" cy="1426739"/>
          </a:xfrm>
          <a:prstGeom prst="roundRect">
            <a:avLst>
              <a:gd name="adj" fmla="val 10941"/>
            </a:avLst>
          </a:prstGeom>
          <a:noFill/>
          <a:ln w="19050">
            <a:solidFill>
              <a:srgbClr val="F0A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4733139" y="6212561"/>
            <a:ext cx="2064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Antireflective</a:t>
            </a:r>
            <a:r>
              <a:rPr lang="fr-BE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VIS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620170" y="6235587"/>
            <a:ext cx="2064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Capillary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6957313" y="6212562"/>
            <a:ext cx="2064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Antireflective</a:t>
            </a:r>
            <a:r>
              <a:rPr lang="fr-BE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IR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2314831" y="6212562"/>
            <a:ext cx="2064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Light extraction (for OLEDS)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340886" y="4190575"/>
            <a:ext cx="3114696" cy="3424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800" i="1" dirty="0" smtClean="0">
                <a:solidFill>
                  <a:schemeClr val="bg1"/>
                </a:solidFill>
              </a:rPr>
              <a:t>Micro et nano-structuration</a:t>
            </a:r>
            <a:endParaRPr lang="fr-BE" sz="1800" i="1" dirty="0" smtClean="0">
              <a:solidFill>
                <a:schemeClr val="bg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10" y="1830230"/>
            <a:ext cx="2591845" cy="1586233"/>
          </a:xfrm>
          <a:prstGeom prst="rect">
            <a:avLst/>
          </a:prstGeom>
          <a:ln w="19050">
            <a:solidFill>
              <a:srgbClr val="F0AD00"/>
            </a:solidFill>
          </a:ln>
        </p:spPr>
      </p:pic>
      <p:pic>
        <p:nvPicPr>
          <p:cNvPr id="44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4" y="1828863"/>
            <a:ext cx="1795397" cy="1587600"/>
          </a:xfrm>
          <a:prstGeom prst="rect">
            <a:avLst/>
          </a:prstGeom>
          <a:ln w="19050">
            <a:solidFill>
              <a:srgbClr val="F1960F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197" y="1828863"/>
            <a:ext cx="2116798" cy="1587600"/>
          </a:xfrm>
          <a:prstGeom prst="roundRect">
            <a:avLst>
              <a:gd name="adj" fmla="val 5251"/>
            </a:avLst>
          </a:prstGeom>
          <a:ln w="19050">
            <a:solidFill>
              <a:srgbClr val="F0AD00"/>
            </a:solidFill>
          </a:ln>
        </p:spPr>
      </p:pic>
      <p:pic>
        <p:nvPicPr>
          <p:cNvPr id="46" name="Image 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12228" r="23564" b="108"/>
          <a:stretch>
            <a:fillRect/>
          </a:stretch>
        </p:blipFill>
        <p:spPr bwMode="auto">
          <a:xfrm>
            <a:off x="4731343" y="1828863"/>
            <a:ext cx="1497330" cy="1587600"/>
          </a:xfrm>
          <a:prstGeom prst="rect">
            <a:avLst/>
          </a:prstGeom>
          <a:noFill/>
          <a:ln w="19050">
            <a:solidFill>
              <a:srgbClr val="F0AD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205852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Le Centre Spatial de Liège (CSL)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H:\users\M.Georges\Documents\Publications\Conférences\2016\2016_11_LLN Alain Cornet\CSL vue aérien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61" y="1739024"/>
            <a:ext cx="6933324" cy="438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1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Quelques technos spécifiques du CSL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740331"/>
            <a:ext cx="8918369" cy="578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Lasers et Contrôle Non Destructif (M. Georges)</a:t>
            </a:r>
            <a:endParaRPr lang="fr-BE" sz="32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18807" y="1477929"/>
            <a:ext cx="3923182" cy="249400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196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Rounded Rectangle 12"/>
          <p:cNvSpPr/>
          <p:nvPr/>
        </p:nvSpPr>
        <p:spPr>
          <a:xfrm>
            <a:off x="159495" y="3974011"/>
            <a:ext cx="4145076" cy="261870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196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ounded Rectangle 13"/>
          <p:cNvSpPr/>
          <p:nvPr/>
        </p:nvSpPr>
        <p:spPr>
          <a:xfrm>
            <a:off x="159496" y="1466596"/>
            <a:ext cx="4309780" cy="22030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196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94405" y="1421260"/>
            <a:ext cx="33419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600" b="1" dirty="0" smtClean="0">
                <a:latin typeface="Arial" charset="0"/>
              </a:rPr>
              <a:t>Mesures dimensionnelles</a:t>
            </a:r>
            <a:endParaRPr lang="fr-BE" sz="1600" b="1" dirty="0" smtClean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600" dirty="0" smtClean="0">
                <a:latin typeface="Arial" charset="0"/>
              </a:rPr>
              <a:t> </a:t>
            </a:r>
            <a:r>
              <a:rPr lang="fr-BE" sz="1600" dirty="0" smtClean="0">
                <a:latin typeface="Arial" charset="0"/>
              </a:rPr>
              <a:t>Projection de franges</a:t>
            </a:r>
            <a:endParaRPr lang="fr-BE" sz="1600" dirty="0" smtClean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600" dirty="0" smtClean="0">
                <a:latin typeface="Arial" charset="0"/>
              </a:rPr>
              <a:t> </a:t>
            </a:r>
            <a:r>
              <a:rPr lang="fr-BE" sz="1600" dirty="0" smtClean="0">
                <a:latin typeface="Arial" charset="0"/>
              </a:rPr>
              <a:t>Corrélatio</a:t>
            </a:r>
            <a:r>
              <a:rPr lang="fr-BE" sz="1600" dirty="0" smtClean="0">
                <a:latin typeface="Arial" charset="0"/>
              </a:rPr>
              <a:t>n numérique d’images</a:t>
            </a:r>
            <a:endParaRPr lang="en-US" sz="1600" dirty="0">
              <a:latin typeface="Arial" charset="0"/>
            </a:endParaRPr>
          </a:p>
        </p:txBody>
      </p:sp>
      <p:pic>
        <p:nvPicPr>
          <p:cNvPr id="16" name="Picture 4" descr="Camera50%"/>
          <p:cNvPicPr>
            <a:picLocks noChangeAspect="1" noChangeArrowheads="1"/>
          </p:cNvPicPr>
          <p:nvPr/>
        </p:nvPicPr>
        <p:blipFill>
          <a:blip r:embed="rId2" cstate="print">
            <a:lum bright="24000" contrast="6000"/>
          </a:blip>
          <a:srcRect t="19016" b="16639"/>
          <a:stretch>
            <a:fillRect/>
          </a:stretch>
        </p:blipFill>
        <p:spPr bwMode="auto">
          <a:xfrm>
            <a:off x="430855" y="5251024"/>
            <a:ext cx="1671413" cy="115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384347" y="4024951"/>
            <a:ext cx="384434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600" b="1" dirty="0" smtClean="0">
                <a:latin typeface="Arial" charset="0"/>
              </a:rPr>
              <a:t>Mesure de déformation</a:t>
            </a:r>
            <a:endParaRPr lang="fr-BE" sz="1600" b="1" dirty="0" smtClean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600" dirty="0" smtClean="0">
                <a:latin typeface="Arial" charset="0"/>
              </a:rPr>
              <a:t> </a:t>
            </a:r>
            <a:r>
              <a:rPr lang="fr-BE" sz="1600" dirty="0" smtClean="0">
                <a:latin typeface="Arial" charset="0"/>
              </a:rPr>
              <a:t>Holographie</a:t>
            </a:r>
            <a:endParaRPr lang="fr-BE" sz="1600" dirty="0" smtClean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600" dirty="0" smtClean="0">
                <a:latin typeface="Arial" charset="0"/>
              </a:rPr>
              <a:t> </a:t>
            </a:r>
            <a:r>
              <a:rPr lang="fr-BE" sz="1600" dirty="0" smtClean="0">
                <a:latin typeface="Arial" charset="0"/>
              </a:rPr>
              <a:t>Interférométrie de </a:t>
            </a:r>
            <a:r>
              <a:rPr lang="fr-BE" sz="1600" dirty="0" err="1" smtClean="0">
                <a:latin typeface="Arial" charset="0"/>
              </a:rPr>
              <a:t>speckle</a:t>
            </a:r>
            <a:endParaRPr lang="fr-BE" sz="1600" dirty="0" smtClean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600" dirty="0" smtClean="0">
                <a:latin typeface="Arial" charset="0"/>
              </a:rPr>
              <a:t> </a:t>
            </a:r>
            <a:r>
              <a:rPr lang="fr-BE" sz="1600" dirty="0" err="1" smtClean="0">
                <a:latin typeface="Arial" charset="0"/>
              </a:rPr>
              <a:t>Shearographie</a:t>
            </a:r>
            <a:endParaRPr lang="en-US" sz="1600" dirty="0">
              <a:latin typeface="Arial" charset="0"/>
            </a:endParaRPr>
          </a:p>
        </p:txBody>
      </p:sp>
      <p:pic>
        <p:nvPicPr>
          <p:cNvPr id="18" name="Picture 2" descr="60°C_marqueur sur c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8806" y="2183655"/>
            <a:ext cx="2122659" cy="1380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DSC00886"/>
          <p:cNvPicPr>
            <a:picLocks noChangeAspect="1" noChangeArrowheads="1"/>
          </p:cNvPicPr>
          <p:nvPr/>
        </p:nvPicPr>
        <p:blipFill>
          <a:blip r:embed="rId4" cstate="print"/>
          <a:srcRect l="16283" t="13895" r="22098" b="21615"/>
          <a:stretch>
            <a:fillRect/>
          </a:stretch>
        </p:blipFill>
        <p:spPr bwMode="auto">
          <a:xfrm>
            <a:off x="432878" y="2343355"/>
            <a:ext cx="1513590" cy="119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5406051" y="1453799"/>
            <a:ext cx="3333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600" b="1" dirty="0" smtClean="0">
                <a:latin typeface="Arial" charset="0"/>
              </a:rPr>
              <a:t>Thermographie Infrarouge</a:t>
            </a:r>
            <a:endParaRPr lang="fr-BE" sz="1600" b="1" dirty="0" smtClean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600" dirty="0" smtClean="0">
                <a:latin typeface="Arial" charset="0"/>
              </a:rPr>
              <a:t> </a:t>
            </a:r>
            <a:r>
              <a:rPr lang="fr-BE" sz="1600" dirty="0" smtClean="0">
                <a:latin typeface="Arial" charset="0"/>
              </a:rPr>
              <a:t>Modes pulsé et modulé</a:t>
            </a:r>
            <a:endParaRPr lang="fr-BE" sz="1600" dirty="0" smtClean="0"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600" dirty="0" smtClean="0">
                <a:latin typeface="Arial" charset="0"/>
              </a:rPr>
              <a:t> </a:t>
            </a:r>
            <a:r>
              <a:rPr lang="fr-BE" sz="1600" dirty="0" err="1" smtClean="0">
                <a:latin typeface="Arial" charset="0"/>
              </a:rPr>
              <a:t>Vibrothermographie</a:t>
            </a:r>
            <a:endParaRPr lang="en-US" sz="1600" dirty="0">
              <a:latin typeface="Arial" charset="0"/>
            </a:endParaRPr>
          </a:p>
        </p:txBody>
      </p:sp>
      <p:pic>
        <p:nvPicPr>
          <p:cNvPr id="21" name="Picture 1" descr="H:\users\M.Georges\Publications\Conférences\2013_10_Yutz\DSC01192.JPG"/>
          <p:cNvPicPr>
            <a:picLocks noChangeAspect="1" noChangeArrowheads="1"/>
          </p:cNvPicPr>
          <p:nvPr/>
        </p:nvPicPr>
        <p:blipFill>
          <a:blip r:embed="rId5" cstate="print"/>
          <a:srcRect l="13987" t="3730" r="14298" b="6631"/>
          <a:stretch>
            <a:fillRect/>
          </a:stretch>
        </p:blipFill>
        <p:spPr bwMode="auto">
          <a:xfrm>
            <a:off x="7207454" y="2350317"/>
            <a:ext cx="1559823" cy="1462271"/>
          </a:xfrm>
          <a:prstGeom prst="rect">
            <a:avLst/>
          </a:prstGeom>
          <a:noFill/>
        </p:spPr>
      </p:pic>
      <p:pic>
        <p:nvPicPr>
          <p:cNvPr id="22" name="Picture 2" descr="H:\users\M.Georges\Publications\Conférences\2013_10_Yutz\DSC01197.JPG"/>
          <p:cNvPicPr>
            <a:picLocks noChangeAspect="1" noChangeArrowheads="1"/>
          </p:cNvPicPr>
          <p:nvPr/>
        </p:nvPicPr>
        <p:blipFill>
          <a:blip r:embed="rId6" cstate="print"/>
          <a:srcRect l="6216" t="6216" r="11500" b="4973"/>
          <a:stretch>
            <a:fillRect/>
          </a:stretch>
        </p:blipFill>
        <p:spPr bwMode="auto">
          <a:xfrm>
            <a:off x="5233965" y="2348444"/>
            <a:ext cx="1778155" cy="1439392"/>
          </a:xfrm>
          <a:prstGeom prst="rect">
            <a:avLst/>
          </a:prstGeom>
          <a:noFill/>
        </p:spPr>
      </p:pic>
      <p:pic>
        <p:nvPicPr>
          <p:cNvPr id="23" name="Picture 22" descr="H:\users\M.Georges\Projets\CEE\FANTOM\WP\WP5\Deliverables\D5_5\DSC00601.JPG"/>
          <p:cNvPicPr/>
          <p:nvPr/>
        </p:nvPicPr>
        <p:blipFill>
          <a:blip r:embed="rId7" cstate="print"/>
          <a:srcRect l="8308" t="7803" r="20771" b="43697"/>
          <a:stretch>
            <a:fillRect/>
          </a:stretch>
        </p:blipFill>
        <p:spPr bwMode="auto">
          <a:xfrm>
            <a:off x="2505399" y="4944362"/>
            <a:ext cx="1597568" cy="146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ounded Rectangle 23"/>
          <p:cNvSpPr/>
          <p:nvPr/>
        </p:nvSpPr>
        <p:spPr>
          <a:xfrm>
            <a:off x="4836426" y="4231258"/>
            <a:ext cx="4090174" cy="23508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196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14307" y="4246050"/>
            <a:ext cx="21414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600" b="1" dirty="0" smtClean="0">
                <a:latin typeface="Arial" charset="0"/>
              </a:rPr>
              <a:t>Ultrasons par laser</a:t>
            </a:r>
            <a:endParaRPr lang="en-US" sz="1600" b="1" dirty="0">
              <a:latin typeface="Arial" charset="0"/>
            </a:endParaRP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r="20785"/>
          <a:stretch/>
        </p:blipFill>
        <p:spPr bwMode="auto">
          <a:xfrm>
            <a:off x="5007934" y="4612517"/>
            <a:ext cx="1477926" cy="1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6974975" y="4423144"/>
            <a:ext cx="1807535" cy="20946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7029151" y="4518837"/>
            <a:ext cx="1616646" cy="1831796"/>
            <a:chOff x="3138857" y="1929503"/>
            <a:chExt cx="4108042" cy="4147842"/>
          </a:xfrm>
          <a:solidFill>
            <a:schemeClr val="bg1"/>
          </a:solidFill>
        </p:grpSpPr>
        <p:pic>
          <p:nvPicPr>
            <p:cNvPr id="28" name="Picture 27" descr="H:\users\M.Georges\Documents\Projets\DGTRE\projets_en_cours\Plan Marshall_ECOTAC\WP7.3_Développements\Inspection démonstrateurs\Scan scenario b_pas 1 mm\cscan_ampl_1.0mm_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857" y="2308778"/>
              <a:ext cx="2982542" cy="1619027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>
              <a:spLocks noChangeArrowheads="1"/>
            </p:cNvSpPr>
            <p:nvPr/>
          </p:nvSpPr>
          <p:spPr bwMode="auto">
            <a:xfrm>
              <a:off x="3446657" y="1929503"/>
              <a:ext cx="3556870" cy="592379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en-US" sz="1100" b="1" i="1" dirty="0"/>
                <a:t>C-Scan Amplitude</a:t>
              </a:r>
              <a:endParaRPr lang="en-US" altLang="en-US" sz="1100" b="1" i="1" dirty="0"/>
            </a:p>
          </p:txBody>
        </p:sp>
        <p:pic>
          <p:nvPicPr>
            <p:cNvPr id="30" name="Picture 2" descr="H:\users\M.Georges\Documents\Projets\DGTRE\projets_en_cours\Plan Marshall_ECOTAC\WP7.3_Développements\Inspection démonstrateurs\Scan scenario b_pas 1 mm\cscan_tof_1.0mm_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1" t="22900" b="14761"/>
            <a:stretch>
              <a:fillRect/>
            </a:stretch>
          </p:blipFill>
          <p:spPr bwMode="auto">
            <a:xfrm rot="960000">
              <a:off x="3358275" y="4737615"/>
              <a:ext cx="2756820" cy="133973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3152343" y="4238976"/>
              <a:ext cx="4094556" cy="592379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en-US" sz="1100" b="1" i="1" dirty="0"/>
                <a:t>C-Scan </a:t>
              </a:r>
              <a:r>
                <a:rPr lang="fr-BE" altLang="en-US" sz="1100" b="1" i="1" dirty="0" smtClean="0"/>
                <a:t>Temps de vol</a:t>
              </a:r>
              <a:endParaRPr lang="en-US" altLang="en-US" sz="11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834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Quelques technos spécifiques du CSL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740331"/>
            <a:ext cx="8918369" cy="578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Lasers et Contrôle Non Destructif – Holographie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84178" y="1294974"/>
            <a:ext cx="6839635" cy="3424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2000" b="1" i="1" dirty="0" smtClean="0">
                <a:solidFill>
                  <a:schemeClr val="bg1"/>
                </a:solidFill>
              </a:rPr>
              <a:t>Interférométrie holographique </a:t>
            </a:r>
            <a:r>
              <a:rPr lang="fr-BE" sz="2000" b="1" i="1" dirty="0" err="1" smtClean="0">
                <a:solidFill>
                  <a:schemeClr val="bg1"/>
                </a:solidFill>
              </a:rPr>
              <a:t>photoréfractive</a:t>
            </a:r>
            <a:r>
              <a:rPr lang="fr-BE" sz="2000" b="1" i="1" dirty="0" smtClean="0">
                <a:solidFill>
                  <a:schemeClr val="bg1"/>
                </a:solidFill>
              </a:rPr>
              <a:t> (1993-2007)</a:t>
            </a:r>
            <a:r>
              <a:rPr lang="fr-BE" sz="2000" b="1" i="1" dirty="0" smtClean="0">
                <a:solidFill>
                  <a:schemeClr val="bg1"/>
                </a:solidFill>
              </a:rPr>
              <a:t> </a:t>
            </a:r>
            <a:endParaRPr lang="fr-BE" sz="2000" b="1" i="1" dirty="0" smtClean="0">
              <a:solidFill>
                <a:schemeClr val="bg1"/>
              </a:solidFill>
            </a:endParaRPr>
          </a:p>
        </p:txBody>
      </p:sp>
      <p:pic>
        <p:nvPicPr>
          <p:cNvPr id="36" name="Picture 3" descr="Camera50%"/>
          <p:cNvPicPr>
            <a:picLocks noChangeAspect="1" noChangeArrowheads="1"/>
          </p:cNvPicPr>
          <p:nvPr/>
        </p:nvPicPr>
        <p:blipFill>
          <a:blip r:embed="rId2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37" y="1787630"/>
            <a:ext cx="151318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" b="3009"/>
          <a:stretch/>
        </p:blipFill>
        <p:spPr bwMode="auto">
          <a:xfrm>
            <a:off x="212650" y="1787630"/>
            <a:ext cx="2563341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747268" y="1799369"/>
            <a:ext cx="2064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Thèse MG - 1998</a:t>
            </a:r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3068709" y="1813545"/>
            <a:ext cx="12693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Optrion</a:t>
            </a:r>
            <a:r>
              <a:rPr lang="fr-BE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- 2001</a:t>
            </a:r>
            <a:endParaRPr 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21938" y="3444524"/>
            <a:ext cx="3759792" cy="3287178"/>
            <a:chOff x="5121938" y="3444524"/>
            <a:chExt cx="3759792" cy="3287178"/>
          </a:xfrm>
        </p:grpSpPr>
        <p:pic>
          <p:nvPicPr>
            <p:cNvPr id="4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1938" y="3942059"/>
              <a:ext cx="1682593" cy="2618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192" y="3820043"/>
              <a:ext cx="860425" cy="138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1975" y="3820043"/>
              <a:ext cx="860425" cy="138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192" y="5345814"/>
              <a:ext cx="860425" cy="138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1975" y="5345814"/>
              <a:ext cx="860425" cy="138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itle 1"/>
            <p:cNvSpPr txBox="1">
              <a:spLocks/>
            </p:cNvSpPr>
            <p:nvPr/>
          </p:nvSpPr>
          <p:spPr>
            <a:xfrm>
              <a:off x="5136170" y="3444524"/>
              <a:ext cx="3745560" cy="34244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BE" sz="1800" i="1" dirty="0" smtClean="0">
                  <a:solidFill>
                    <a:schemeClr val="bg1"/>
                  </a:solidFill>
                </a:rPr>
                <a:t>Observation modes de vibration</a:t>
              </a:r>
              <a:endParaRPr lang="fr-BE" sz="1800" i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01387" y="1725593"/>
            <a:ext cx="3790213" cy="1535687"/>
            <a:chOff x="5201387" y="1725593"/>
            <a:chExt cx="3790213" cy="1535687"/>
          </a:xfrm>
        </p:grpSpPr>
        <p:sp>
          <p:nvSpPr>
            <p:cNvPr id="60" name="Title 1"/>
            <p:cNvSpPr txBox="1">
              <a:spLocks/>
            </p:cNvSpPr>
            <p:nvPr/>
          </p:nvSpPr>
          <p:spPr>
            <a:xfrm>
              <a:off x="5246040" y="1725593"/>
              <a:ext cx="3745560" cy="34244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BE" sz="1800" i="1" dirty="0" smtClean="0">
                  <a:solidFill>
                    <a:schemeClr val="bg1"/>
                  </a:solidFill>
                </a:rPr>
                <a:t>Détection de défauts dans composites</a:t>
              </a:r>
              <a:endParaRPr lang="fr-BE" sz="1800" i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61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387" y="2097754"/>
              <a:ext cx="1733719" cy="115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5290" y="2090040"/>
              <a:ext cx="1795426" cy="1171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/>
          <p:cNvGrpSpPr/>
          <p:nvPr/>
        </p:nvGrpSpPr>
        <p:grpSpPr>
          <a:xfrm>
            <a:off x="309379" y="3444524"/>
            <a:ext cx="4028705" cy="3429225"/>
            <a:chOff x="309379" y="3444524"/>
            <a:chExt cx="4028705" cy="3429225"/>
          </a:xfrm>
        </p:grpSpPr>
        <p:pic>
          <p:nvPicPr>
            <p:cNvPr id="66" name="Picture 7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55" y="3852438"/>
              <a:ext cx="1493579" cy="1523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8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79" y="5422603"/>
              <a:ext cx="1498156" cy="140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8" name="Picture 84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07"/>
            <a:stretch/>
          </p:blipFill>
          <p:spPr bwMode="auto">
            <a:xfrm>
              <a:off x="2027277" y="5124893"/>
              <a:ext cx="1917402" cy="1748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Title 1"/>
            <p:cNvSpPr txBox="1">
              <a:spLocks/>
            </p:cNvSpPr>
            <p:nvPr/>
          </p:nvSpPr>
          <p:spPr>
            <a:xfrm>
              <a:off x="411770" y="3444524"/>
              <a:ext cx="3745560" cy="34244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BE" sz="1800" i="1" dirty="0" smtClean="0">
                  <a:solidFill>
                    <a:schemeClr val="bg1"/>
                  </a:solidFill>
                </a:rPr>
                <a:t>Déformations </a:t>
              </a:r>
              <a:r>
                <a:rPr lang="fr-BE" sz="1800" i="1" dirty="0" err="1" smtClean="0">
                  <a:solidFill>
                    <a:schemeClr val="bg1"/>
                  </a:solidFill>
                </a:rPr>
                <a:t>thermo-mécaniques</a:t>
              </a:r>
              <a:endParaRPr lang="fr-BE" sz="1800" i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70" name="Title 1"/>
            <p:cNvSpPr txBox="1">
              <a:spLocks/>
            </p:cNvSpPr>
            <p:nvPr/>
          </p:nvSpPr>
          <p:spPr>
            <a:xfrm>
              <a:off x="1935770" y="4073620"/>
              <a:ext cx="2402314" cy="34244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BE" sz="1600" i="1" dirty="0" smtClean="0">
                  <a:solidFill>
                    <a:schemeClr val="bg1"/>
                  </a:solidFill>
                </a:rPr>
                <a:t>Structures de satellites</a:t>
              </a:r>
            </a:p>
            <a:p>
              <a:pPr algn="l"/>
              <a:endParaRPr lang="fr-BE" sz="1600" i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71" name="Title 1"/>
            <p:cNvSpPr txBox="1">
              <a:spLocks/>
            </p:cNvSpPr>
            <p:nvPr/>
          </p:nvSpPr>
          <p:spPr>
            <a:xfrm>
              <a:off x="1928680" y="4438668"/>
              <a:ext cx="2402314" cy="34244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BE" sz="1600" i="1" dirty="0" smtClean="0">
                  <a:solidFill>
                    <a:schemeClr val="bg1"/>
                  </a:solidFill>
                </a:rPr>
                <a:t>Comparaison avec</a:t>
              </a:r>
            </a:p>
            <a:p>
              <a:pPr algn="l"/>
              <a:r>
                <a:rPr lang="fr-BE" sz="1600" i="1" dirty="0" smtClean="0">
                  <a:solidFill>
                    <a:schemeClr val="bg1"/>
                  </a:solidFill>
                </a:rPr>
                <a:t>Modèles </a:t>
              </a:r>
              <a:r>
                <a:rPr lang="fr-BE" sz="1600" i="1" dirty="0" err="1" smtClean="0">
                  <a:solidFill>
                    <a:schemeClr val="bg1"/>
                  </a:solidFill>
                </a:rPr>
                <a:t>élements</a:t>
              </a:r>
              <a:r>
                <a:rPr lang="fr-BE" sz="1600" i="1" dirty="0" smtClean="0">
                  <a:solidFill>
                    <a:schemeClr val="bg1"/>
                  </a:solidFill>
                </a:rPr>
                <a:t> finis</a:t>
              </a:r>
              <a:endParaRPr lang="fr-BE" sz="1600" i="1" dirty="0" smtClean="0">
                <a:solidFill>
                  <a:schemeClr val="bg1"/>
                </a:solidFill>
              </a:endParaRPr>
            </a:p>
            <a:p>
              <a:pPr algn="l"/>
              <a:endParaRPr lang="fr-BE" sz="1600" i="1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94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Quelques technos spécifiques du CSL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740331"/>
            <a:ext cx="8918369" cy="578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Lasers et Contrôle Non Destructif – Holographie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22401" y="1337504"/>
            <a:ext cx="6839635" cy="3424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2000" b="1" i="1" dirty="0" smtClean="0">
                <a:solidFill>
                  <a:schemeClr val="bg1"/>
                </a:solidFill>
              </a:rPr>
              <a:t>Holographie Infrarouge thermique (1997 - ?)</a:t>
            </a:r>
            <a:endParaRPr lang="fr-BE" sz="2000" b="1" i="1" dirty="0" smtClean="0">
              <a:solidFill>
                <a:schemeClr val="bg1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7175" y="1742843"/>
            <a:ext cx="1680296" cy="133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80" descr="co2-laser-173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655" y="1784321"/>
            <a:ext cx="1246188" cy="124618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158190" y="1837098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latin typeface="+mn-lt"/>
              </a:rPr>
              <a:t>Laser CO2</a:t>
            </a:r>
            <a:endParaRPr lang="fr-BE" sz="1200" b="1" dirty="0" smtClean="0">
              <a:latin typeface="+mn-lt"/>
            </a:endParaRPr>
          </a:p>
          <a:p>
            <a:r>
              <a:rPr lang="fr-BE" sz="1200" b="1" dirty="0" smtClean="0">
                <a:latin typeface="+mn-lt"/>
              </a:rPr>
              <a:t>     </a:t>
            </a:r>
            <a:r>
              <a:rPr lang="fr-BE" sz="1200" b="1" dirty="0" smtClean="0">
                <a:latin typeface="+mn-lt"/>
              </a:rPr>
              <a:t>10 </a:t>
            </a:r>
            <a:r>
              <a:rPr lang="fr-BE" sz="1200" b="1" dirty="0" smtClean="0">
                <a:latin typeface="+mn-lt"/>
              </a:rPr>
              <a:t>µm</a:t>
            </a:r>
            <a:endParaRPr lang="en-US" sz="12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48275" y="1734316"/>
            <a:ext cx="1804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 smtClean="0">
                <a:latin typeface="+mn-lt"/>
              </a:rPr>
              <a:t>Caméra IR</a:t>
            </a:r>
            <a:endParaRPr lang="fr-BE" sz="1200" b="1" dirty="0" smtClean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1186" y="2811750"/>
            <a:ext cx="1804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 smtClean="0">
                <a:latin typeface="+mn-lt"/>
              </a:rPr>
              <a:t>8-14 </a:t>
            </a:r>
            <a:r>
              <a:rPr lang="fr-BE" sz="1200" b="1" dirty="0" smtClean="0">
                <a:latin typeface="+mn-lt"/>
              </a:rPr>
              <a:t>µm</a:t>
            </a:r>
            <a:endParaRPr lang="en-US" sz="1200" b="1" dirty="0">
              <a:latin typeface="+mn-lt"/>
            </a:endParaRPr>
          </a:p>
        </p:txBody>
      </p:sp>
      <p:sp>
        <p:nvSpPr>
          <p:cNvPr id="2" name="Plus 1"/>
          <p:cNvSpPr/>
          <p:nvPr/>
        </p:nvSpPr>
        <p:spPr>
          <a:xfrm>
            <a:off x="2062716" y="2232838"/>
            <a:ext cx="265814" cy="287079"/>
          </a:xfrm>
          <a:prstGeom prst="mathPl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62010" y="1883313"/>
            <a:ext cx="3710119" cy="3424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600" i="1" dirty="0" smtClean="0">
                <a:solidFill>
                  <a:schemeClr val="bg1"/>
                </a:solidFill>
              </a:rPr>
              <a:t>Holographie moins sensible aux vibrations</a:t>
            </a:r>
          </a:p>
          <a:p>
            <a:pPr algn="l"/>
            <a:r>
              <a:rPr lang="fr-BE" sz="1600" i="1" dirty="0" smtClean="0">
                <a:solidFill>
                  <a:schemeClr val="bg1"/>
                </a:solidFill>
              </a:rPr>
              <a:t>Grands déplacements</a:t>
            </a:r>
          </a:p>
          <a:p>
            <a:pPr algn="l"/>
            <a:r>
              <a:rPr lang="fr-BE" sz="1600" i="1" dirty="0" smtClean="0">
                <a:solidFill>
                  <a:schemeClr val="bg1"/>
                </a:solidFill>
              </a:rPr>
              <a:t>Quelques propriétés intéressantes</a:t>
            </a:r>
          </a:p>
          <a:p>
            <a:pPr algn="l"/>
            <a:endParaRPr lang="fr-BE" sz="1600" i="1" dirty="0" smtClean="0">
              <a:solidFill>
                <a:schemeClr val="bg1"/>
              </a:solidFill>
            </a:endParaRPr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4" cstate="print"/>
          <a:srcRect l="3669"/>
          <a:stretch>
            <a:fillRect/>
          </a:stretch>
        </p:blipFill>
        <p:spPr bwMode="auto">
          <a:xfrm>
            <a:off x="305842" y="4561366"/>
            <a:ext cx="2245971" cy="216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3655" y="4575402"/>
            <a:ext cx="2482231" cy="213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93285" y="3449844"/>
            <a:ext cx="5758660" cy="3424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600" b="1" i="1" dirty="0" smtClean="0">
                <a:solidFill>
                  <a:schemeClr val="bg1"/>
                </a:solidFill>
              </a:rPr>
              <a:t>Mesures des grandes déformation de larges réflecteurs spatiaux en vide-thermique</a:t>
            </a:r>
            <a:endParaRPr lang="fr-BE" sz="1600" b="1" i="1" dirty="0" smtClean="0">
              <a:solidFill>
                <a:schemeClr val="bg1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62913" y="4250830"/>
            <a:ext cx="5758660" cy="3424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400" i="1" dirty="0" smtClean="0">
                <a:solidFill>
                  <a:schemeClr val="bg1"/>
                </a:solidFill>
              </a:rPr>
              <a:t>Holographie numérique </a:t>
            </a:r>
            <a:r>
              <a:rPr lang="fr-BE" sz="1400" i="1" dirty="0" err="1" smtClean="0">
                <a:solidFill>
                  <a:schemeClr val="bg1"/>
                </a:solidFill>
              </a:rPr>
              <a:t>in-line</a:t>
            </a:r>
            <a:r>
              <a:rPr lang="fr-BE" sz="1400" i="1" dirty="0" smtClean="0">
                <a:solidFill>
                  <a:schemeClr val="bg1"/>
                </a:solidFill>
              </a:rPr>
              <a:t> (reconstruction de Fresnel + Phase </a:t>
            </a:r>
            <a:r>
              <a:rPr lang="fr-BE" sz="1400" i="1" dirty="0" err="1" smtClean="0">
                <a:solidFill>
                  <a:schemeClr val="bg1"/>
                </a:solidFill>
              </a:rPr>
              <a:t>shifting</a:t>
            </a:r>
            <a:r>
              <a:rPr lang="fr-BE" sz="1400" i="1" dirty="0" smtClean="0">
                <a:solidFill>
                  <a:schemeClr val="bg1"/>
                </a:solidFill>
              </a:rPr>
              <a:t>)</a:t>
            </a:r>
            <a:endParaRPr lang="fr-BE" sz="1400" i="1" dirty="0" smtClean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3534" y="3774556"/>
            <a:ext cx="3676038" cy="2987750"/>
            <a:chOff x="5393534" y="3774556"/>
            <a:chExt cx="3676038" cy="2987750"/>
          </a:xfrm>
        </p:grpSpPr>
        <p:pic>
          <p:nvPicPr>
            <p:cNvPr id="19" name="Picture 31" descr="T-V test-REF82-116_CSL_fit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93534" y="5009523"/>
              <a:ext cx="2338537" cy="1752783"/>
            </a:xfrm>
            <a:prstGeom prst="rect">
              <a:avLst/>
            </a:prstGeom>
            <a:noFill/>
          </p:spPr>
        </p:pic>
        <p:pic>
          <p:nvPicPr>
            <p:cNvPr id="18" name="Picture 26" descr="T-V test-REF82-116_phase_diff_CSL_median_mask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72670" y="3774556"/>
              <a:ext cx="1796902" cy="179690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9891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Quelques technos spécifiques du CSL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740331"/>
            <a:ext cx="8918369" cy="578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Lasers et Contrôle Non Destructif – Holographie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22401" y="1337504"/>
            <a:ext cx="6839635" cy="3424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2000" b="1" i="1" dirty="0" smtClean="0">
                <a:solidFill>
                  <a:schemeClr val="bg1"/>
                </a:solidFill>
              </a:rPr>
              <a:t>Holographie Infrarouge thermique (1997 - ?)</a:t>
            </a:r>
            <a:endParaRPr lang="fr-BE" sz="2000" b="1" i="1" dirty="0" smtClean="0">
              <a:solidFill>
                <a:schemeClr val="bg1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7175" y="1742843"/>
            <a:ext cx="1680296" cy="133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80" descr="co2-laser-173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655" y="1784321"/>
            <a:ext cx="1246188" cy="124618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158190" y="1837098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latin typeface="+mn-lt"/>
              </a:rPr>
              <a:t>Laser CO2</a:t>
            </a:r>
            <a:endParaRPr lang="fr-BE" sz="1200" b="1" dirty="0" smtClean="0">
              <a:latin typeface="+mn-lt"/>
            </a:endParaRPr>
          </a:p>
          <a:p>
            <a:r>
              <a:rPr lang="fr-BE" sz="1200" b="1" dirty="0" smtClean="0">
                <a:latin typeface="+mn-lt"/>
              </a:rPr>
              <a:t>     </a:t>
            </a:r>
            <a:r>
              <a:rPr lang="fr-BE" sz="1200" b="1" dirty="0" smtClean="0">
                <a:latin typeface="+mn-lt"/>
              </a:rPr>
              <a:t>10 </a:t>
            </a:r>
            <a:r>
              <a:rPr lang="fr-BE" sz="1200" b="1" dirty="0" smtClean="0">
                <a:latin typeface="+mn-lt"/>
              </a:rPr>
              <a:t>µm</a:t>
            </a:r>
            <a:endParaRPr lang="en-US" sz="12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48275" y="1734316"/>
            <a:ext cx="1804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 smtClean="0">
                <a:latin typeface="+mn-lt"/>
              </a:rPr>
              <a:t>Caméra IR</a:t>
            </a:r>
            <a:endParaRPr lang="fr-BE" sz="1200" b="1" dirty="0" smtClean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1186" y="2811750"/>
            <a:ext cx="1804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 smtClean="0">
                <a:latin typeface="+mn-lt"/>
              </a:rPr>
              <a:t>8-14 </a:t>
            </a:r>
            <a:r>
              <a:rPr lang="fr-BE" sz="1200" b="1" dirty="0" smtClean="0">
                <a:latin typeface="+mn-lt"/>
              </a:rPr>
              <a:t>µm</a:t>
            </a:r>
            <a:endParaRPr lang="en-US" sz="1200" b="1" dirty="0">
              <a:latin typeface="+mn-lt"/>
            </a:endParaRPr>
          </a:p>
        </p:txBody>
      </p:sp>
      <p:sp>
        <p:nvSpPr>
          <p:cNvPr id="2" name="Plus 1"/>
          <p:cNvSpPr/>
          <p:nvPr/>
        </p:nvSpPr>
        <p:spPr>
          <a:xfrm>
            <a:off x="2062716" y="2232838"/>
            <a:ext cx="265814" cy="287079"/>
          </a:xfrm>
          <a:prstGeom prst="mathPl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62010" y="1883313"/>
            <a:ext cx="3710119" cy="3424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600" i="1" dirty="0" smtClean="0">
                <a:solidFill>
                  <a:schemeClr val="bg1"/>
                </a:solidFill>
              </a:rPr>
              <a:t>Holographie moins sensible aux vibrations</a:t>
            </a:r>
          </a:p>
          <a:p>
            <a:pPr algn="l"/>
            <a:r>
              <a:rPr lang="fr-BE" sz="1600" i="1" dirty="0" smtClean="0">
                <a:solidFill>
                  <a:schemeClr val="bg1"/>
                </a:solidFill>
              </a:rPr>
              <a:t>Grands déplacements</a:t>
            </a:r>
          </a:p>
          <a:p>
            <a:pPr algn="l"/>
            <a:r>
              <a:rPr lang="fr-BE" sz="1600" i="1" dirty="0" smtClean="0">
                <a:solidFill>
                  <a:schemeClr val="bg1"/>
                </a:solidFill>
              </a:rPr>
              <a:t>Quelques propriétés intéressantes</a:t>
            </a:r>
          </a:p>
          <a:p>
            <a:pPr algn="l"/>
            <a:endParaRPr lang="fr-BE" sz="1600" i="1" dirty="0" smtClean="0">
              <a:solidFill>
                <a:schemeClr val="bg1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93285" y="3449844"/>
            <a:ext cx="5758660" cy="3424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600" b="1" i="1" dirty="0" smtClean="0">
                <a:solidFill>
                  <a:schemeClr val="bg1"/>
                </a:solidFill>
              </a:rPr>
              <a:t>Contrôle non destructif en aéronautique</a:t>
            </a:r>
            <a:endParaRPr lang="fr-BE" sz="1600" b="1" i="1" dirty="0" smtClean="0">
              <a:solidFill>
                <a:schemeClr val="bg1"/>
              </a:solidFill>
            </a:endParaRPr>
          </a:p>
        </p:txBody>
      </p:sp>
      <p:pic>
        <p:nvPicPr>
          <p:cNvPr id="27" name="Picture 3" descr="H:\users\M.Georges\Publications\Conférences\2012_04_DH 2012_Miami\Fantom Airbus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33" y="4476307"/>
            <a:ext cx="2946072" cy="2211572"/>
          </a:xfrm>
          <a:prstGeom prst="rect">
            <a:avLst/>
          </a:prstGeom>
          <a:noFill/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12531" y="3949574"/>
            <a:ext cx="3710119" cy="3424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600" i="1" dirty="0" smtClean="0">
                <a:solidFill>
                  <a:schemeClr val="bg1"/>
                </a:solidFill>
              </a:rPr>
              <a:t>Mesures chez Airbus (2012)</a:t>
            </a:r>
          </a:p>
          <a:p>
            <a:pPr algn="l"/>
            <a:endParaRPr lang="fr-BE" sz="1600" i="1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14" y="4008474"/>
            <a:ext cx="5065713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5316" y="1298521"/>
            <a:ext cx="6357627" cy="3900799"/>
            <a:chOff x="307701" y="1386482"/>
            <a:chExt cx="5587246" cy="3161971"/>
          </a:xfrm>
        </p:grpSpPr>
        <p:pic>
          <p:nvPicPr>
            <p:cNvPr id="2050" name="Picture 2" descr="H:\users\M.Georges\Documents\Publications\Conférences\2016\2016_11_LLN Alain Cornet\congrès Colorado\PR0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0"/>
            <a:stretch/>
          </p:blipFill>
          <p:spPr bwMode="auto">
            <a:xfrm>
              <a:off x="1428433" y="1708533"/>
              <a:ext cx="4466514" cy="2839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8"/>
            <p:cNvSpPr>
              <a:spLocks noChangeArrowheads="1"/>
            </p:cNvSpPr>
            <p:nvPr/>
          </p:nvSpPr>
          <p:spPr bwMode="auto">
            <a:xfrm>
              <a:off x="1802435" y="1756298"/>
              <a:ext cx="302374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BE" sz="12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 panose="020B0503020204020204" pitchFamily="34" charset="0"/>
                </a:rPr>
                <a:t>Congrès PR’95 (Estes Park, Colorado)</a:t>
              </a:r>
              <a:endParaRPr lang="en-U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endParaRPr>
            </a:p>
          </p:txBody>
        </p:sp>
        <p:sp>
          <p:nvSpPr>
            <p:cNvPr id="42" name="Title 1"/>
            <p:cNvSpPr txBox="1">
              <a:spLocks/>
            </p:cNvSpPr>
            <p:nvPr/>
          </p:nvSpPr>
          <p:spPr>
            <a:xfrm>
              <a:off x="307701" y="1386482"/>
              <a:ext cx="2349152" cy="34244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BE" sz="1800" b="1" i="1" dirty="0" smtClean="0">
                  <a:solidFill>
                    <a:schemeClr val="bg1"/>
                  </a:solidFill>
                </a:rPr>
                <a:t>Souvenirs, souvenirs….</a:t>
              </a:r>
              <a:endParaRPr lang="fr-BE" sz="1800" b="1" i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Quelques technos spécifiques du CSL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740331"/>
            <a:ext cx="8918369" cy="578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Lasers et Contrôle Non Destructif – Holographie</a:t>
            </a:r>
          </a:p>
        </p:txBody>
      </p:sp>
      <p:pic>
        <p:nvPicPr>
          <p:cNvPr id="2051" name="Picture 3" descr="H:\users\M.Georges\Documents\Publications\Conférences\2016\2016_11_LLN Alain Cornet\congrès Colorado\numérisation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1" y="4386890"/>
            <a:ext cx="2186799" cy="227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users\M.Georges\Documents\Publications\Conférences\2016\2016_11_LLN Alain Cornet\congrès Colorado\numérisation2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4062" y="4313754"/>
            <a:ext cx="2444123" cy="249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839433" y="3530011"/>
            <a:ext cx="914401" cy="935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43870" y="3817088"/>
            <a:ext cx="800987" cy="7478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531087" y="4635795"/>
            <a:ext cx="31898" cy="32960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098697" y="4894521"/>
            <a:ext cx="31898" cy="32960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775945" y="4554280"/>
            <a:ext cx="38986" cy="57061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9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874167" y="4556231"/>
            <a:ext cx="3996559" cy="212309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Astrophysique UV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Comètes artificielles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Infrarouge solaire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Aurores polaires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H:\users\M.Georges\Documents\Publications\Conférences\2016\2016_11_LLN Alain Cornet\IAL Cointe faç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23" y="1830950"/>
            <a:ext cx="4318363" cy="309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89206" y="0"/>
            <a:ext cx="8229600" cy="7567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 smtClean="0">
                <a:solidFill>
                  <a:schemeClr val="bg1"/>
                </a:solidFill>
              </a:rPr>
              <a:t>L’Institut d’Astrophysique de Liège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9" name="Picture 3" descr="H:\users\M.Georges\Documents\Publications\Conférences\2016\2016_11_LLN Alain Cornet\pol_swi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749" y="2065283"/>
            <a:ext cx="1823437" cy="224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users\M.Georges\Documents\Publications\Conférences\2016\2016_11_LLN Alain Cornet\A Monfi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47" y="4997668"/>
            <a:ext cx="2073773" cy="16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6122" y="783021"/>
            <a:ext cx="8308429" cy="10615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Université de Liège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Créé en 1881, situé sur colline de Cointe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09338" y="0"/>
            <a:ext cx="1576552" cy="7567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 smtClean="0">
                <a:solidFill>
                  <a:schemeClr val="bg1"/>
                </a:solidFill>
              </a:rPr>
              <a:t>(IAL)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34908" y="2669629"/>
            <a:ext cx="1667204" cy="1019502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2400" dirty="0" smtClean="0">
                <a:solidFill>
                  <a:schemeClr val="bg1"/>
                </a:solidFill>
              </a:rPr>
              <a:t>Pol Swings</a:t>
            </a:r>
          </a:p>
          <a:p>
            <a:pPr algn="l"/>
            <a:r>
              <a:rPr lang="fr-BE" sz="2400" dirty="0" smtClean="0">
                <a:solidFill>
                  <a:schemeClr val="bg1"/>
                </a:solidFill>
              </a:rPr>
              <a:t>(1950s)</a:t>
            </a:r>
          </a:p>
        </p:txBody>
      </p:sp>
    </p:spTree>
    <p:extLst>
      <p:ext uri="{BB962C8B-B14F-4D97-AF65-F5344CB8AC3E}">
        <p14:creationId xmlns:p14="http://schemas.microsoft.com/office/powerpoint/2010/main" val="39744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316285" y="1989727"/>
            <a:ext cx="2446632" cy="1850572"/>
            <a:chOff x="3231028" y="1112982"/>
            <a:chExt cx="2446632" cy="1850572"/>
          </a:xfrm>
        </p:grpSpPr>
        <p:sp>
          <p:nvSpPr>
            <p:cNvPr id="4" name="TextBox 3"/>
            <p:cNvSpPr txBox="1"/>
            <p:nvPr/>
          </p:nvSpPr>
          <p:spPr>
            <a:xfrm>
              <a:off x="3231028" y="1403927"/>
              <a:ext cx="2446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chemeClr val="bg1"/>
                  </a:solidFill>
                </a:rPr>
                <a:t>European Preparatory Commission </a:t>
              </a:r>
            </a:p>
            <a:p>
              <a:pPr algn="ctr"/>
              <a:r>
                <a:rPr lang="en-US" sz="1200" b="1" i="1" dirty="0" smtClean="0">
                  <a:solidFill>
                    <a:schemeClr val="bg1"/>
                  </a:solidFill>
                </a:rPr>
                <a:t>for Space Research  </a:t>
              </a:r>
              <a:r>
                <a:rPr lang="fr-BE" sz="1200" b="1" i="1" dirty="0" smtClean="0">
                  <a:solidFill>
                    <a:schemeClr val="bg1"/>
                  </a:solidFill>
                </a:rPr>
                <a:t>(COPERS)</a:t>
              </a:r>
              <a:endParaRPr lang="en-US" sz="1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1027" name="Picture 3" descr="H:\users\M.Georges\Documents\Publications\Conférences\2016\2016_11_LLN Alain Cornet\957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4" r="4788"/>
            <a:stretch/>
          </p:blipFill>
          <p:spPr bwMode="auto">
            <a:xfrm>
              <a:off x="3877868" y="1917988"/>
              <a:ext cx="1254355" cy="1045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858553" y="1112982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600" b="1" dirty="0" smtClean="0">
                  <a:solidFill>
                    <a:schemeClr val="bg1"/>
                  </a:solidFill>
                </a:rPr>
                <a:t>1960-1964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77630" y="4691144"/>
            <a:ext cx="1820370" cy="1978805"/>
            <a:chOff x="6284266" y="2147719"/>
            <a:chExt cx="1820370" cy="1978805"/>
          </a:xfrm>
        </p:grpSpPr>
        <p:pic>
          <p:nvPicPr>
            <p:cNvPr id="1028" name="Picture 4" descr="H:\users\M.Georges\Documents\Publications\Conférences\2016\2016_11_LLN Alain Cornet\ESR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230" y="2977948"/>
              <a:ext cx="1100716" cy="1148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604193" y="2147719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600" b="1" dirty="0" smtClean="0">
                  <a:solidFill>
                    <a:schemeClr val="bg1"/>
                  </a:solidFill>
                </a:rPr>
                <a:t>1964-1975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4266" y="2440247"/>
              <a:ext cx="18203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chemeClr val="bg1"/>
                  </a:solidFill>
                </a:rPr>
                <a:t>European </a:t>
              </a:r>
              <a:r>
                <a:rPr lang="fr-BE" sz="1200" b="1" i="1" dirty="0" err="1" smtClean="0">
                  <a:solidFill>
                    <a:schemeClr val="bg1"/>
                  </a:solidFill>
                </a:rPr>
                <a:t>Space</a:t>
              </a:r>
              <a:r>
                <a:rPr lang="en-US" sz="1200" b="1" i="1" dirty="0" smtClean="0">
                  <a:solidFill>
                    <a:schemeClr val="bg1"/>
                  </a:solidFill>
                </a:rPr>
                <a:t> Research</a:t>
              </a:r>
            </a:p>
            <a:p>
              <a:pPr algn="ctr"/>
              <a:r>
                <a:rPr lang="en-US" sz="1200" b="1" i="1" dirty="0" smtClean="0">
                  <a:solidFill>
                    <a:schemeClr val="bg1"/>
                  </a:solidFill>
                </a:rPr>
                <a:t>Organization (ESRO)</a:t>
              </a:r>
              <a:endParaRPr lang="fr-BE" sz="1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0891" y="4009524"/>
            <a:ext cx="2233048" cy="2739294"/>
            <a:chOff x="5520934" y="4883886"/>
            <a:chExt cx="2233048" cy="2739294"/>
          </a:xfrm>
        </p:grpSpPr>
        <p:pic>
          <p:nvPicPr>
            <p:cNvPr id="1029" name="Picture 5" descr="H:\users\M.Georges\Documents\Publications\Conférences\2016\2016_11_LLN Alain Cornet\ELDO log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6654" y="5620762"/>
              <a:ext cx="1181100" cy="1205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:\users\M.Georges\Documents\Publications\Conférences\2016\2016_11_LLN Alain Cornet\Europa2vrp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696" y="6874830"/>
              <a:ext cx="1382712" cy="74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138637" y="4883886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600" b="1" dirty="0" smtClean="0">
                  <a:solidFill>
                    <a:schemeClr val="bg1"/>
                  </a:solidFill>
                </a:rPr>
                <a:t>1961-1975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20934" y="5177140"/>
              <a:ext cx="22330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chemeClr val="bg1"/>
                  </a:solidFill>
                </a:rPr>
                <a:t>European </a:t>
              </a:r>
              <a:r>
                <a:rPr lang="fr-BE" sz="1200" b="1" i="1" dirty="0" err="1" smtClean="0">
                  <a:solidFill>
                    <a:schemeClr val="bg1"/>
                  </a:solidFill>
                </a:rPr>
                <a:t>Launcher</a:t>
              </a:r>
              <a:r>
                <a:rPr lang="fr-BE" sz="1200" b="1" i="1" dirty="0" smtClean="0">
                  <a:solidFill>
                    <a:schemeClr val="bg1"/>
                  </a:solidFill>
                </a:rPr>
                <a:t> </a:t>
              </a:r>
              <a:r>
                <a:rPr lang="fr-BE" sz="1200" b="1" i="1" dirty="0" err="1" smtClean="0">
                  <a:solidFill>
                    <a:schemeClr val="bg1"/>
                  </a:solidFill>
                </a:rPr>
                <a:t>Deployment</a:t>
              </a:r>
              <a:endParaRPr lang="en-US" sz="1200" b="1" i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200" b="1" i="1" dirty="0" smtClean="0">
                  <a:solidFill>
                    <a:schemeClr val="bg1"/>
                  </a:solidFill>
                </a:rPr>
                <a:t>Organization (ELDO)</a:t>
              </a:r>
              <a:endParaRPr lang="fr-BE" sz="1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41093" y="3317541"/>
            <a:ext cx="1936623" cy="1325750"/>
            <a:chOff x="0" y="4583015"/>
            <a:chExt cx="1936623" cy="1325750"/>
          </a:xfrm>
        </p:grpSpPr>
        <p:pic>
          <p:nvPicPr>
            <p:cNvPr id="1031" name="Picture 7" descr="H:\users\M.Georges\Documents\Publications\Conférences\2016\2016_11_LLN Alain Cornet\ESA_Logo_Small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032465"/>
              <a:ext cx="1936623" cy="87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58970" y="4583015"/>
              <a:ext cx="15735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600" b="1" dirty="0" smtClean="0">
                  <a:solidFill>
                    <a:schemeClr val="bg1"/>
                  </a:solidFill>
                </a:rPr>
                <a:t>1975 – nos jours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Curved Up Arrow 5"/>
          <p:cNvSpPr/>
          <p:nvPr/>
        </p:nvSpPr>
        <p:spPr>
          <a:xfrm rot="-540000" flipV="1">
            <a:off x="4736769" y="1274443"/>
            <a:ext cx="1618045" cy="699364"/>
          </a:xfrm>
          <a:custGeom>
            <a:avLst/>
            <a:gdLst>
              <a:gd name="connsiteX0" fmla="*/ 2390399 w 2599509"/>
              <a:gd name="connsiteY0" fmla="*/ 0 h 783771"/>
              <a:gd name="connsiteX1" fmla="*/ 2486304 w 2599509"/>
              <a:gd name="connsiteY1" fmla="*/ 339631 h 783771"/>
              <a:gd name="connsiteX2" fmla="*/ 2375165 w 2599509"/>
              <a:gd name="connsiteY2" fmla="*/ 339631 h 783771"/>
              <a:gd name="connsiteX3" fmla="*/ 1244185 w 2599509"/>
              <a:gd name="connsiteY3" fmla="*/ 780902 h 783771"/>
              <a:gd name="connsiteX4" fmla="*/ 2179222 w 2599509"/>
              <a:gd name="connsiteY4" fmla="*/ 339631 h 783771"/>
              <a:gd name="connsiteX5" fmla="*/ 2068083 w 2599509"/>
              <a:gd name="connsiteY5" fmla="*/ 339631 h 783771"/>
              <a:gd name="connsiteX6" fmla="*/ 2390399 w 2599509"/>
              <a:gd name="connsiteY6" fmla="*/ 0 h 783771"/>
              <a:gd name="connsiteX0" fmla="*/ 1146214 w 2599509"/>
              <a:gd name="connsiteY0" fmla="*/ 783771 h 783771"/>
              <a:gd name="connsiteX1" fmla="*/ 0 w 2599509"/>
              <a:gd name="connsiteY1" fmla="*/ 0 h 783771"/>
              <a:gd name="connsiteX2" fmla="*/ 195943 w 2599509"/>
              <a:gd name="connsiteY2" fmla="*/ 0 h 783771"/>
              <a:gd name="connsiteX3" fmla="*/ 1342157 w 2599509"/>
              <a:gd name="connsiteY3" fmla="*/ 783771 h 783771"/>
              <a:gd name="connsiteX4" fmla="*/ 1146214 w 2599509"/>
              <a:gd name="connsiteY4" fmla="*/ 783771 h 783771"/>
              <a:gd name="connsiteX0" fmla="*/ 1244185 w 2599509"/>
              <a:gd name="connsiteY0" fmla="*/ 780903 h 783771"/>
              <a:gd name="connsiteX1" fmla="*/ 2179222 w 2599509"/>
              <a:gd name="connsiteY1" fmla="*/ 339632 h 783771"/>
              <a:gd name="connsiteX2" fmla="*/ 2068083 w 2599509"/>
              <a:gd name="connsiteY2" fmla="*/ 339631 h 783771"/>
              <a:gd name="connsiteX3" fmla="*/ 2390399 w 2599509"/>
              <a:gd name="connsiteY3" fmla="*/ 0 h 783771"/>
              <a:gd name="connsiteX4" fmla="*/ 2486304 w 2599509"/>
              <a:gd name="connsiteY4" fmla="*/ 339631 h 783771"/>
              <a:gd name="connsiteX5" fmla="*/ 2375165 w 2599509"/>
              <a:gd name="connsiteY5" fmla="*/ 339631 h 783771"/>
              <a:gd name="connsiteX6" fmla="*/ 1342157 w 2599509"/>
              <a:gd name="connsiteY6" fmla="*/ 783770 h 783771"/>
              <a:gd name="connsiteX7" fmla="*/ 1146214 w 2599509"/>
              <a:gd name="connsiteY7" fmla="*/ 783771 h 783771"/>
              <a:gd name="connsiteX8" fmla="*/ 0 w 2599509"/>
              <a:gd name="connsiteY8" fmla="*/ 0 h 783771"/>
              <a:gd name="connsiteX9" fmla="*/ 195943 w 2599509"/>
              <a:gd name="connsiteY9" fmla="*/ 0 h 783771"/>
              <a:gd name="connsiteX10" fmla="*/ 1342157 w 2599509"/>
              <a:gd name="connsiteY10" fmla="*/ 783771 h 783771"/>
              <a:gd name="connsiteX0" fmla="*/ 2390399 w 2486304"/>
              <a:gd name="connsiteY0" fmla="*/ 0 h 783784"/>
              <a:gd name="connsiteX1" fmla="*/ 2486304 w 2486304"/>
              <a:gd name="connsiteY1" fmla="*/ 339631 h 783784"/>
              <a:gd name="connsiteX2" fmla="*/ 2375165 w 2486304"/>
              <a:gd name="connsiteY2" fmla="*/ 339631 h 783784"/>
              <a:gd name="connsiteX3" fmla="*/ 1244185 w 2486304"/>
              <a:gd name="connsiteY3" fmla="*/ 780902 h 783784"/>
              <a:gd name="connsiteX4" fmla="*/ 2179222 w 2486304"/>
              <a:gd name="connsiteY4" fmla="*/ 339631 h 783784"/>
              <a:gd name="connsiteX5" fmla="*/ 2068083 w 2486304"/>
              <a:gd name="connsiteY5" fmla="*/ 339631 h 783784"/>
              <a:gd name="connsiteX6" fmla="*/ 2390399 w 2486304"/>
              <a:gd name="connsiteY6" fmla="*/ 0 h 783784"/>
              <a:gd name="connsiteX0" fmla="*/ 1146214 w 2486304"/>
              <a:gd name="connsiteY0" fmla="*/ 783771 h 783784"/>
              <a:gd name="connsiteX1" fmla="*/ 0 w 2486304"/>
              <a:gd name="connsiteY1" fmla="*/ 0 h 783784"/>
              <a:gd name="connsiteX2" fmla="*/ 195943 w 2486304"/>
              <a:gd name="connsiteY2" fmla="*/ 0 h 783784"/>
              <a:gd name="connsiteX3" fmla="*/ 1342157 w 2486304"/>
              <a:gd name="connsiteY3" fmla="*/ 783771 h 783784"/>
              <a:gd name="connsiteX4" fmla="*/ 1146214 w 2486304"/>
              <a:gd name="connsiteY4" fmla="*/ 783771 h 783784"/>
              <a:gd name="connsiteX0" fmla="*/ 1244185 w 2486304"/>
              <a:gd name="connsiteY0" fmla="*/ 780903 h 783784"/>
              <a:gd name="connsiteX1" fmla="*/ 2179222 w 2486304"/>
              <a:gd name="connsiteY1" fmla="*/ 339632 h 783784"/>
              <a:gd name="connsiteX2" fmla="*/ 2068083 w 2486304"/>
              <a:gd name="connsiteY2" fmla="*/ 339631 h 783784"/>
              <a:gd name="connsiteX3" fmla="*/ 2390399 w 2486304"/>
              <a:gd name="connsiteY3" fmla="*/ 0 h 783784"/>
              <a:gd name="connsiteX4" fmla="*/ 2486304 w 2486304"/>
              <a:gd name="connsiteY4" fmla="*/ 339631 h 783784"/>
              <a:gd name="connsiteX5" fmla="*/ 2375165 w 2486304"/>
              <a:gd name="connsiteY5" fmla="*/ 339631 h 783784"/>
              <a:gd name="connsiteX6" fmla="*/ 1342157 w 2486304"/>
              <a:gd name="connsiteY6" fmla="*/ 783770 h 783784"/>
              <a:gd name="connsiteX7" fmla="*/ 1146214 w 2486304"/>
              <a:gd name="connsiteY7" fmla="*/ 783771 h 783784"/>
              <a:gd name="connsiteX8" fmla="*/ 195943 w 2486304"/>
              <a:gd name="connsiteY8" fmla="*/ 0 h 783784"/>
              <a:gd name="connsiteX9" fmla="*/ 1342157 w 2486304"/>
              <a:gd name="connsiteY9" fmla="*/ 783771 h 783784"/>
              <a:gd name="connsiteX0" fmla="*/ 2195438 w 2291343"/>
              <a:gd name="connsiteY0" fmla="*/ 0 h 783784"/>
              <a:gd name="connsiteX1" fmla="*/ 2291343 w 2291343"/>
              <a:gd name="connsiteY1" fmla="*/ 339631 h 783784"/>
              <a:gd name="connsiteX2" fmla="*/ 2180204 w 2291343"/>
              <a:gd name="connsiteY2" fmla="*/ 339631 h 783784"/>
              <a:gd name="connsiteX3" fmla="*/ 1049224 w 2291343"/>
              <a:gd name="connsiteY3" fmla="*/ 780902 h 783784"/>
              <a:gd name="connsiteX4" fmla="*/ 1984261 w 2291343"/>
              <a:gd name="connsiteY4" fmla="*/ 339631 h 783784"/>
              <a:gd name="connsiteX5" fmla="*/ 1873122 w 2291343"/>
              <a:gd name="connsiteY5" fmla="*/ 339631 h 783784"/>
              <a:gd name="connsiteX6" fmla="*/ 2195438 w 2291343"/>
              <a:gd name="connsiteY6" fmla="*/ 0 h 783784"/>
              <a:gd name="connsiteX0" fmla="*/ 951253 w 2291343"/>
              <a:gd name="connsiteY0" fmla="*/ 783771 h 783784"/>
              <a:gd name="connsiteX1" fmla="*/ 982 w 2291343"/>
              <a:gd name="connsiteY1" fmla="*/ 0 h 783784"/>
              <a:gd name="connsiteX2" fmla="*/ 1147196 w 2291343"/>
              <a:gd name="connsiteY2" fmla="*/ 783771 h 783784"/>
              <a:gd name="connsiteX3" fmla="*/ 951253 w 2291343"/>
              <a:gd name="connsiteY3" fmla="*/ 783771 h 783784"/>
              <a:gd name="connsiteX0" fmla="*/ 1049224 w 2291343"/>
              <a:gd name="connsiteY0" fmla="*/ 780903 h 783784"/>
              <a:gd name="connsiteX1" fmla="*/ 1984261 w 2291343"/>
              <a:gd name="connsiteY1" fmla="*/ 339632 h 783784"/>
              <a:gd name="connsiteX2" fmla="*/ 1873122 w 2291343"/>
              <a:gd name="connsiteY2" fmla="*/ 339631 h 783784"/>
              <a:gd name="connsiteX3" fmla="*/ 2195438 w 2291343"/>
              <a:gd name="connsiteY3" fmla="*/ 0 h 783784"/>
              <a:gd name="connsiteX4" fmla="*/ 2291343 w 2291343"/>
              <a:gd name="connsiteY4" fmla="*/ 339631 h 783784"/>
              <a:gd name="connsiteX5" fmla="*/ 2180204 w 2291343"/>
              <a:gd name="connsiteY5" fmla="*/ 339631 h 783784"/>
              <a:gd name="connsiteX6" fmla="*/ 1147196 w 2291343"/>
              <a:gd name="connsiteY6" fmla="*/ 783770 h 783784"/>
              <a:gd name="connsiteX7" fmla="*/ 951253 w 2291343"/>
              <a:gd name="connsiteY7" fmla="*/ 783771 h 783784"/>
              <a:gd name="connsiteX8" fmla="*/ 982 w 2291343"/>
              <a:gd name="connsiteY8" fmla="*/ 0 h 783784"/>
              <a:gd name="connsiteX9" fmla="*/ 1147196 w 2291343"/>
              <a:gd name="connsiteY9" fmla="*/ 783771 h 783784"/>
              <a:gd name="connsiteX0" fmla="*/ 2195438 w 2291343"/>
              <a:gd name="connsiteY0" fmla="*/ 0 h 783784"/>
              <a:gd name="connsiteX1" fmla="*/ 2291343 w 2291343"/>
              <a:gd name="connsiteY1" fmla="*/ 339631 h 783784"/>
              <a:gd name="connsiteX2" fmla="*/ 2180204 w 2291343"/>
              <a:gd name="connsiteY2" fmla="*/ 339631 h 783784"/>
              <a:gd name="connsiteX3" fmla="*/ 1049224 w 2291343"/>
              <a:gd name="connsiteY3" fmla="*/ 780902 h 783784"/>
              <a:gd name="connsiteX4" fmla="*/ 1984261 w 2291343"/>
              <a:gd name="connsiteY4" fmla="*/ 339631 h 783784"/>
              <a:gd name="connsiteX5" fmla="*/ 1873122 w 2291343"/>
              <a:gd name="connsiteY5" fmla="*/ 339631 h 783784"/>
              <a:gd name="connsiteX6" fmla="*/ 2195438 w 2291343"/>
              <a:gd name="connsiteY6" fmla="*/ 0 h 783784"/>
              <a:gd name="connsiteX0" fmla="*/ 951253 w 2291343"/>
              <a:gd name="connsiteY0" fmla="*/ 783771 h 783784"/>
              <a:gd name="connsiteX1" fmla="*/ 982 w 2291343"/>
              <a:gd name="connsiteY1" fmla="*/ 0 h 783784"/>
              <a:gd name="connsiteX2" fmla="*/ 1147196 w 2291343"/>
              <a:gd name="connsiteY2" fmla="*/ 783771 h 783784"/>
              <a:gd name="connsiteX3" fmla="*/ 951253 w 2291343"/>
              <a:gd name="connsiteY3" fmla="*/ 783771 h 783784"/>
              <a:gd name="connsiteX0" fmla="*/ 1049224 w 2291343"/>
              <a:gd name="connsiteY0" fmla="*/ 780903 h 783784"/>
              <a:gd name="connsiteX1" fmla="*/ 1984261 w 2291343"/>
              <a:gd name="connsiteY1" fmla="*/ 339632 h 783784"/>
              <a:gd name="connsiteX2" fmla="*/ 1873122 w 2291343"/>
              <a:gd name="connsiteY2" fmla="*/ 339631 h 783784"/>
              <a:gd name="connsiteX3" fmla="*/ 2195438 w 2291343"/>
              <a:gd name="connsiteY3" fmla="*/ 0 h 783784"/>
              <a:gd name="connsiteX4" fmla="*/ 2291343 w 2291343"/>
              <a:gd name="connsiteY4" fmla="*/ 339631 h 783784"/>
              <a:gd name="connsiteX5" fmla="*/ 2180204 w 2291343"/>
              <a:gd name="connsiteY5" fmla="*/ 339631 h 783784"/>
              <a:gd name="connsiteX6" fmla="*/ 1147196 w 2291343"/>
              <a:gd name="connsiteY6" fmla="*/ 783770 h 783784"/>
              <a:gd name="connsiteX7" fmla="*/ 951253 w 2291343"/>
              <a:gd name="connsiteY7" fmla="*/ 783771 h 783784"/>
              <a:gd name="connsiteX8" fmla="*/ 1147196 w 2291343"/>
              <a:gd name="connsiteY8" fmla="*/ 783771 h 783784"/>
              <a:gd name="connsiteX0" fmla="*/ 1244185 w 1340090"/>
              <a:gd name="connsiteY0" fmla="*/ 0 h 783784"/>
              <a:gd name="connsiteX1" fmla="*/ 1340090 w 1340090"/>
              <a:gd name="connsiteY1" fmla="*/ 339631 h 783784"/>
              <a:gd name="connsiteX2" fmla="*/ 1228951 w 1340090"/>
              <a:gd name="connsiteY2" fmla="*/ 339631 h 783784"/>
              <a:gd name="connsiteX3" fmla="*/ 97971 w 1340090"/>
              <a:gd name="connsiteY3" fmla="*/ 780902 h 783784"/>
              <a:gd name="connsiteX4" fmla="*/ 1033008 w 1340090"/>
              <a:gd name="connsiteY4" fmla="*/ 339631 h 783784"/>
              <a:gd name="connsiteX5" fmla="*/ 921869 w 1340090"/>
              <a:gd name="connsiteY5" fmla="*/ 339631 h 783784"/>
              <a:gd name="connsiteX6" fmla="*/ 1244185 w 1340090"/>
              <a:gd name="connsiteY6" fmla="*/ 0 h 783784"/>
              <a:gd name="connsiteX0" fmla="*/ 0 w 1340090"/>
              <a:gd name="connsiteY0" fmla="*/ 783771 h 783784"/>
              <a:gd name="connsiteX1" fmla="*/ 195943 w 1340090"/>
              <a:gd name="connsiteY1" fmla="*/ 783771 h 783784"/>
              <a:gd name="connsiteX2" fmla="*/ 0 w 1340090"/>
              <a:gd name="connsiteY2" fmla="*/ 783771 h 783784"/>
              <a:gd name="connsiteX0" fmla="*/ 97971 w 1340090"/>
              <a:gd name="connsiteY0" fmla="*/ 780903 h 783784"/>
              <a:gd name="connsiteX1" fmla="*/ 1033008 w 1340090"/>
              <a:gd name="connsiteY1" fmla="*/ 339632 h 783784"/>
              <a:gd name="connsiteX2" fmla="*/ 921869 w 1340090"/>
              <a:gd name="connsiteY2" fmla="*/ 339631 h 783784"/>
              <a:gd name="connsiteX3" fmla="*/ 1244185 w 1340090"/>
              <a:gd name="connsiteY3" fmla="*/ 0 h 783784"/>
              <a:gd name="connsiteX4" fmla="*/ 1340090 w 1340090"/>
              <a:gd name="connsiteY4" fmla="*/ 339631 h 783784"/>
              <a:gd name="connsiteX5" fmla="*/ 1228951 w 1340090"/>
              <a:gd name="connsiteY5" fmla="*/ 339631 h 783784"/>
              <a:gd name="connsiteX6" fmla="*/ 195943 w 1340090"/>
              <a:gd name="connsiteY6" fmla="*/ 783770 h 783784"/>
              <a:gd name="connsiteX7" fmla="*/ 0 w 1340090"/>
              <a:gd name="connsiteY7" fmla="*/ 783771 h 783784"/>
              <a:gd name="connsiteX8" fmla="*/ 195943 w 1340090"/>
              <a:gd name="connsiteY8" fmla="*/ 783771 h 783784"/>
              <a:gd name="connsiteX0" fmla="*/ 1244185 w 1340090"/>
              <a:gd name="connsiteY0" fmla="*/ 0 h 783784"/>
              <a:gd name="connsiteX1" fmla="*/ 1340090 w 1340090"/>
              <a:gd name="connsiteY1" fmla="*/ 339631 h 783784"/>
              <a:gd name="connsiteX2" fmla="*/ 1228951 w 1340090"/>
              <a:gd name="connsiteY2" fmla="*/ 339631 h 783784"/>
              <a:gd name="connsiteX3" fmla="*/ 97971 w 1340090"/>
              <a:gd name="connsiteY3" fmla="*/ 780902 h 783784"/>
              <a:gd name="connsiteX4" fmla="*/ 1033008 w 1340090"/>
              <a:gd name="connsiteY4" fmla="*/ 339631 h 783784"/>
              <a:gd name="connsiteX5" fmla="*/ 921869 w 1340090"/>
              <a:gd name="connsiteY5" fmla="*/ 339631 h 783784"/>
              <a:gd name="connsiteX6" fmla="*/ 1244185 w 1340090"/>
              <a:gd name="connsiteY6" fmla="*/ 0 h 783784"/>
              <a:gd name="connsiteX0" fmla="*/ 0 w 1340090"/>
              <a:gd name="connsiteY0" fmla="*/ 783771 h 783784"/>
              <a:gd name="connsiteX1" fmla="*/ 195943 w 1340090"/>
              <a:gd name="connsiteY1" fmla="*/ 783771 h 783784"/>
              <a:gd name="connsiteX2" fmla="*/ 0 w 1340090"/>
              <a:gd name="connsiteY2" fmla="*/ 783771 h 783784"/>
              <a:gd name="connsiteX0" fmla="*/ 97971 w 1340090"/>
              <a:gd name="connsiteY0" fmla="*/ 780903 h 783784"/>
              <a:gd name="connsiteX1" fmla="*/ 1033008 w 1340090"/>
              <a:gd name="connsiteY1" fmla="*/ 339632 h 783784"/>
              <a:gd name="connsiteX2" fmla="*/ 961735 w 1340090"/>
              <a:gd name="connsiteY2" fmla="*/ 336064 h 783784"/>
              <a:gd name="connsiteX3" fmla="*/ 1244185 w 1340090"/>
              <a:gd name="connsiteY3" fmla="*/ 0 h 783784"/>
              <a:gd name="connsiteX4" fmla="*/ 1340090 w 1340090"/>
              <a:gd name="connsiteY4" fmla="*/ 339631 h 783784"/>
              <a:gd name="connsiteX5" fmla="*/ 1228951 w 1340090"/>
              <a:gd name="connsiteY5" fmla="*/ 339631 h 783784"/>
              <a:gd name="connsiteX6" fmla="*/ 195943 w 1340090"/>
              <a:gd name="connsiteY6" fmla="*/ 783770 h 783784"/>
              <a:gd name="connsiteX7" fmla="*/ 0 w 1340090"/>
              <a:gd name="connsiteY7" fmla="*/ 783771 h 783784"/>
              <a:gd name="connsiteX8" fmla="*/ 195943 w 1340090"/>
              <a:gd name="connsiteY8" fmla="*/ 783771 h 783784"/>
              <a:gd name="connsiteX0" fmla="*/ 1244185 w 1340090"/>
              <a:gd name="connsiteY0" fmla="*/ 0 h 783784"/>
              <a:gd name="connsiteX1" fmla="*/ 1340090 w 1340090"/>
              <a:gd name="connsiteY1" fmla="*/ 339631 h 783784"/>
              <a:gd name="connsiteX2" fmla="*/ 1228951 w 1340090"/>
              <a:gd name="connsiteY2" fmla="*/ 339631 h 783784"/>
              <a:gd name="connsiteX3" fmla="*/ 97971 w 1340090"/>
              <a:gd name="connsiteY3" fmla="*/ 780902 h 783784"/>
              <a:gd name="connsiteX4" fmla="*/ 1033008 w 1340090"/>
              <a:gd name="connsiteY4" fmla="*/ 339631 h 783784"/>
              <a:gd name="connsiteX5" fmla="*/ 921869 w 1340090"/>
              <a:gd name="connsiteY5" fmla="*/ 339631 h 783784"/>
              <a:gd name="connsiteX6" fmla="*/ 1244185 w 1340090"/>
              <a:gd name="connsiteY6" fmla="*/ 0 h 783784"/>
              <a:gd name="connsiteX0" fmla="*/ 0 w 1340090"/>
              <a:gd name="connsiteY0" fmla="*/ 783771 h 783784"/>
              <a:gd name="connsiteX1" fmla="*/ 195943 w 1340090"/>
              <a:gd name="connsiteY1" fmla="*/ 783771 h 783784"/>
              <a:gd name="connsiteX2" fmla="*/ 0 w 1340090"/>
              <a:gd name="connsiteY2" fmla="*/ 783771 h 783784"/>
              <a:gd name="connsiteX0" fmla="*/ 97971 w 1340090"/>
              <a:gd name="connsiteY0" fmla="*/ 780903 h 783784"/>
              <a:gd name="connsiteX1" fmla="*/ 1033008 w 1340090"/>
              <a:gd name="connsiteY1" fmla="*/ 339632 h 783784"/>
              <a:gd name="connsiteX2" fmla="*/ 961735 w 1340090"/>
              <a:gd name="connsiteY2" fmla="*/ 336064 h 783784"/>
              <a:gd name="connsiteX3" fmla="*/ 1244185 w 1340090"/>
              <a:gd name="connsiteY3" fmla="*/ 0 h 783784"/>
              <a:gd name="connsiteX4" fmla="*/ 1289545 w 1340090"/>
              <a:gd name="connsiteY4" fmla="*/ 353720 h 783784"/>
              <a:gd name="connsiteX5" fmla="*/ 1228951 w 1340090"/>
              <a:gd name="connsiteY5" fmla="*/ 339631 h 783784"/>
              <a:gd name="connsiteX6" fmla="*/ 195943 w 1340090"/>
              <a:gd name="connsiteY6" fmla="*/ 783770 h 783784"/>
              <a:gd name="connsiteX7" fmla="*/ 0 w 1340090"/>
              <a:gd name="connsiteY7" fmla="*/ 783771 h 783784"/>
              <a:gd name="connsiteX8" fmla="*/ 195943 w 1340090"/>
              <a:gd name="connsiteY8" fmla="*/ 783771 h 783784"/>
              <a:gd name="connsiteX0" fmla="*/ 1244185 w 1289545"/>
              <a:gd name="connsiteY0" fmla="*/ 0 h 783784"/>
              <a:gd name="connsiteX1" fmla="*/ 1287895 w 1289545"/>
              <a:gd name="connsiteY1" fmla="*/ 343917 h 783784"/>
              <a:gd name="connsiteX2" fmla="*/ 1228951 w 1289545"/>
              <a:gd name="connsiteY2" fmla="*/ 339631 h 783784"/>
              <a:gd name="connsiteX3" fmla="*/ 97971 w 1289545"/>
              <a:gd name="connsiteY3" fmla="*/ 780902 h 783784"/>
              <a:gd name="connsiteX4" fmla="*/ 1033008 w 1289545"/>
              <a:gd name="connsiteY4" fmla="*/ 339631 h 783784"/>
              <a:gd name="connsiteX5" fmla="*/ 921869 w 1289545"/>
              <a:gd name="connsiteY5" fmla="*/ 339631 h 783784"/>
              <a:gd name="connsiteX6" fmla="*/ 1244185 w 1289545"/>
              <a:gd name="connsiteY6" fmla="*/ 0 h 783784"/>
              <a:gd name="connsiteX0" fmla="*/ 0 w 1289545"/>
              <a:gd name="connsiteY0" fmla="*/ 783771 h 783784"/>
              <a:gd name="connsiteX1" fmla="*/ 195943 w 1289545"/>
              <a:gd name="connsiteY1" fmla="*/ 783771 h 783784"/>
              <a:gd name="connsiteX2" fmla="*/ 0 w 1289545"/>
              <a:gd name="connsiteY2" fmla="*/ 783771 h 783784"/>
              <a:gd name="connsiteX0" fmla="*/ 97971 w 1289545"/>
              <a:gd name="connsiteY0" fmla="*/ 780903 h 783784"/>
              <a:gd name="connsiteX1" fmla="*/ 1033008 w 1289545"/>
              <a:gd name="connsiteY1" fmla="*/ 339632 h 783784"/>
              <a:gd name="connsiteX2" fmla="*/ 961735 w 1289545"/>
              <a:gd name="connsiteY2" fmla="*/ 336064 h 783784"/>
              <a:gd name="connsiteX3" fmla="*/ 1244185 w 1289545"/>
              <a:gd name="connsiteY3" fmla="*/ 0 h 783784"/>
              <a:gd name="connsiteX4" fmla="*/ 1289545 w 1289545"/>
              <a:gd name="connsiteY4" fmla="*/ 353720 h 783784"/>
              <a:gd name="connsiteX5" fmla="*/ 1228951 w 1289545"/>
              <a:gd name="connsiteY5" fmla="*/ 339631 h 783784"/>
              <a:gd name="connsiteX6" fmla="*/ 195943 w 1289545"/>
              <a:gd name="connsiteY6" fmla="*/ 783770 h 783784"/>
              <a:gd name="connsiteX7" fmla="*/ 0 w 1289545"/>
              <a:gd name="connsiteY7" fmla="*/ 783771 h 783784"/>
              <a:gd name="connsiteX8" fmla="*/ 195943 w 1289545"/>
              <a:gd name="connsiteY8" fmla="*/ 783771 h 783784"/>
              <a:gd name="connsiteX0" fmla="*/ 1244185 w 1289545"/>
              <a:gd name="connsiteY0" fmla="*/ 0 h 783784"/>
              <a:gd name="connsiteX1" fmla="*/ 1287895 w 1289545"/>
              <a:gd name="connsiteY1" fmla="*/ 343917 h 783784"/>
              <a:gd name="connsiteX2" fmla="*/ 1228951 w 1289545"/>
              <a:gd name="connsiteY2" fmla="*/ 339631 h 783784"/>
              <a:gd name="connsiteX3" fmla="*/ 97971 w 1289545"/>
              <a:gd name="connsiteY3" fmla="*/ 780902 h 783784"/>
              <a:gd name="connsiteX4" fmla="*/ 1033008 w 1289545"/>
              <a:gd name="connsiteY4" fmla="*/ 339631 h 783784"/>
              <a:gd name="connsiteX5" fmla="*/ 921869 w 1289545"/>
              <a:gd name="connsiteY5" fmla="*/ 339631 h 783784"/>
              <a:gd name="connsiteX6" fmla="*/ 962292 w 1289545"/>
              <a:gd name="connsiteY6" fmla="*/ 334789 h 783784"/>
              <a:gd name="connsiteX7" fmla="*/ 1244185 w 1289545"/>
              <a:gd name="connsiteY7" fmla="*/ 0 h 783784"/>
              <a:gd name="connsiteX0" fmla="*/ 0 w 1289545"/>
              <a:gd name="connsiteY0" fmla="*/ 783771 h 783784"/>
              <a:gd name="connsiteX1" fmla="*/ 195943 w 1289545"/>
              <a:gd name="connsiteY1" fmla="*/ 783771 h 783784"/>
              <a:gd name="connsiteX2" fmla="*/ 0 w 1289545"/>
              <a:gd name="connsiteY2" fmla="*/ 783771 h 783784"/>
              <a:gd name="connsiteX0" fmla="*/ 97971 w 1289545"/>
              <a:gd name="connsiteY0" fmla="*/ 780903 h 783784"/>
              <a:gd name="connsiteX1" fmla="*/ 1033008 w 1289545"/>
              <a:gd name="connsiteY1" fmla="*/ 339632 h 783784"/>
              <a:gd name="connsiteX2" fmla="*/ 961735 w 1289545"/>
              <a:gd name="connsiteY2" fmla="*/ 336064 h 783784"/>
              <a:gd name="connsiteX3" fmla="*/ 1244185 w 1289545"/>
              <a:gd name="connsiteY3" fmla="*/ 0 h 783784"/>
              <a:gd name="connsiteX4" fmla="*/ 1289545 w 1289545"/>
              <a:gd name="connsiteY4" fmla="*/ 353720 h 783784"/>
              <a:gd name="connsiteX5" fmla="*/ 1228951 w 1289545"/>
              <a:gd name="connsiteY5" fmla="*/ 339631 h 783784"/>
              <a:gd name="connsiteX6" fmla="*/ 195943 w 1289545"/>
              <a:gd name="connsiteY6" fmla="*/ 783770 h 783784"/>
              <a:gd name="connsiteX7" fmla="*/ 0 w 1289545"/>
              <a:gd name="connsiteY7" fmla="*/ 783771 h 783784"/>
              <a:gd name="connsiteX8" fmla="*/ 195943 w 1289545"/>
              <a:gd name="connsiteY8" fmla="*/ 783771 h 783784"/>
              <a:gd name="connsiteX0" fmla="*/ 1244185 w 1289545"/>
              <a:gd name="connsiteY0" fmla="*/ 0 h 783784"/>
              <a:gd name="connsiteX1" fmla="*/ 1287895 w 1289545"/>
              <a:gd name="connsiteY1" fmla="*/ 343917 h 783784"/>
              <a:gd name="connsiteX2" fmla="*/ 1228951 w 1289545"/>
              <a:gd name="connsiteY2" fmla="*/ 339631 h 783784"/>
              <a:gd name="connsiteX3" fmla="*/ 97971 w 1289545"/>
              <a:gd name="connsiteY3" fmla="*/ 780902 h 783784"/>
              <a:gd name="connsiteX4" fmla="*/ 1033008 w 1289545"/>
              <a:gd name="connsiteY4" fmla="*/ 339631 h 783784"/>
              <a:gd name="connsiteX5" fmla="*/ 960910 w 1289545"/>
              <a:gd name="connsiteY5" fmla="*/ 331163 h 783784"/>
              <a:gd name="connsiteX6" fmla="*/ 962292 w 1289545"/>
              <a:gd name="connsiteY6" fmla="*/ 334789 h 783784"/>
              <a:gd name="connsiteX7" fmla="*/ 1244185 w 1289545"/>
              <a:gd name="connsiteY7" fmla="*/ 0 h 783784"/>
              <a:gd name="connsiteX0" fmla="*/ 0 w 1289545"/>
              <a:gd name="connsiteY0" fmla="*/ 783771 h 783784"/>
              <a:gd name="connsiteX1" fmla="*/ 195943 w 1289545"/>
              <a:gd name="connsiteY1" fmla="*/ 783771 h 783784"/>
              <a:gd name="connsiteX2" fmla="*/ 0 w 1289545"/>
              <a:gd name="connsiteY2" fmla="*/ 783771 h 783784"/>
              <a:gd name="connsiteX0" fmla="*/ 97971 w 1289545"/>
              <a:gd name="connsiteY0" fmla="*/ 780903 h 783784"/>
              <a:gd name="connsiteX1" fmla="*/ 1033008 w 1289545"/>
              <a:gd name="connsiteY1" fmla="*/ 339632 h 783784"/>
              <a:gd name="connsiteX2" fmla="*/ 961735 w 1289545"/>
              <a:gd name="connsiteY2" fmla="*/ 336064 h 783784"/>
              <a:gd name="connsiteX3" fmla="*/ 1244185 w 1289545"/>
              <a:gd name="connsiteY3" fmla="*/ 0 h 783784"/>
              <a:gd name="connsiteX4" fmla="*/ 1289545 w 1289545"/>
              <a:gd name="connsiteY4" fmla="*/ 353720 h 783784"/>
              <a:gd name="connsiteX5" fmla="*/ 1228951 w 1289545"/>
              <a:gd name="connsiteY5" fmla="*/ 339631 h 783784"/>
              <a:gd name="connsiteX6" fmla="*/ 195943 w 1289545"/>
              <a:gd name="connsiteY6" fmla="*/ 783770 h 783784"/>
              <a:gd name="connsiteX7" fmla="*/ 0 w 1289545"/>
              <a:gd name="connsiteY7" fmla="*/ 783771 h 783784"/>
              <a:gd name="connsiteX8" fmla="*/ 195943 w 1289545"/>
              <a:gd name="connsiteY8" fmla="*/ 783771 h 78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9545" h="783784" stroke="0" extrusionOk="0">
                <a:moveTo>
                  <a:pt x="1244185" y="0"/>
                </a:moveTo>
                <a:lnTo>
                  <a:pt x="1287895" y="343917"/>
                </a:lnTo>
                <a:lnTo>
                  <a:pt x="1228951" y="339631"/>
                </a:lnTo>
                <a:cubicBezTo>
                  <a:pt x="1022606" y="633083"/>
                  <a:pt x="572413" y="808733"/>
                  <a:pt x="97971" y="780902"/>
                </a:cubicBezTo>
                <a:cubicBezTo>
                  <a:pt x="501831" y="757211"/>
                  <a:pt x="857361" y="589426"/>
                  <a:pt x="1033008" y="339631"/>
                </a:cubicBezTo>
                <a:lnTo>
                  <a:pt x="960910" y="331163"/>
                </a:lnTo>
                <a:cubicBezTo>
                  <a:pt x="965206" y="330498"/>
                  <a:pt x="957996" y="335454"/>
                  <a:pt x="962292" y="334789"/>
                </a:cubicBezTo>
                <a:lnTo>
                  <a:pt x="1244185" y="0"/>
                </a:lnTo>
                <a:close/>
              </a:path>
              <a:path w="1289545" h="783784" fill="darkenLess" stroke="0" extrusionOk="0">
                <a:moveTo>
                  <a:pt x="0" y="783771"/>
                </a:moveTo>
                <a:lnTo>
                  <a:pt x="195943" y="783771"/>
                </a:lnTo>
                <a:lnTo>
                  <a:pt x="0" y="783771"/>
                </a:lnTo>
                <a:close/>
              </a:path>
              <a:path w="1289545" h="783784" fill="none" extrusionOk="0">
                <a:moveTo>
                  <a:pt x="97971" y="780903"/>
                </a:moveTo>
                <a:cubicBezTo>
                  <a:pt x="501831" y="757212"/>
                  <a:pt x="857361" y="589427"/>
                  <a:pt x="1033008" y="339632"/>
                </a:cubicBezTo>
                <a:lnTo>
                  <a:pt x="961735" y="336064"/>
                </a:lnTo>
                <a:lnTo>
                  <a:pt x="1244185" y="0"/>
                </a:lnTo>
                <a:lnTo>
                  <a:pt x="1289545" y="353720"/>
                </a:lnTo>
                <a:lnTo>
                  <a:pt x="1228951" y="339631"/>
                </a:lnTo>
                <a:cubicBezTo>
                  <a:pt x="1038049" y="611120"/>
                  <a:pt x="636488" y="783770"/>
                  <a:pt x="195943" y="783770"/>
                </a:cubicBezTo>
                <a:lnTo>
                  <a:pt x="0" y="783771"/>
                </a:lnTo>
                <a:lnTo>
                  <a:pt x="195943" y="783771"/>
                </a:lnTo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Up Arrow 5"/>
          <p:cNvSpPr/>
          <p:nvPr/>
        </p:nvSpPr>
        <p:spPr>
          <a:xfrm rot="3420000" flipV="1">
            <a:off x="6492472" y="4349740"/>
            <a:ext cx="1285796" cy="904778"/>
          </a:xfrm>
          <a:custGeom>
            <a:avLst/>
            <a:gdLst>
              <a:gd name="connsiteX0" fmla="*/ 2390399 w 2599509"/>
              <a:gd name="connsiteY0" fmla="*/ 0 h 783771"/>
              <a:gd name="connsiteX1" fmla="*/ 2486304 w 2599509"/>
              <a:gd name="connsiteY1" fmla="*/ 339631 h 783771"/>
              <a:gd name="connsiteX2" fmla="*/ 2375165 w 2599509"/>
              <a:gd name="connsiteY2" fmla="*/ 339631 h 783771"/>
              <a:gd name="connsiteX3" fmla="*/ 1244185 w 2599509"/>
              <a:gd name="connsiteY3" fmla="*/ 780902 h 783771"/>
              <a:gd name="connsiteX4" fmla="*/ 2179222 w 2599509"/>
              <a:gd name="connsiteY4" fmla="*/ 339631 h 783771"/>
              <a:gd name="connsiteX5" fmla="*/ 2068083 w 2599509"/>
              <a:gd name="connsiteY5" fmla="*/ 339631 h 783771"/>
              <a:gd name="connsiteX6" fmla="*/ 2390399 w 2599509"/>
              <a:gd name="connsiteY6" fmla="*/ 0 h 783771"/>
              <a:gd name="connsiteX0" fmla="*/ 1146214 w 2599509"/>
              <a:gd name="connsiteY0" fmla="*/ 783771 h 783771"/>
              <a:gd name="connsiteX1" fmla="*/ 0 w 2599509"/>
              <a:gd name="connsiteY1" fmla="*/ 0 h 783771"/>
              <a:gd name="connsiteX2" fmla="*/ 195943 w 2599509"/>
              <a:gd name="connsiteY2" fmla="*/ 0 h 783771"/>
              <a:gd name="connsiteX3" fmla="*/ 1342157 w 2599509"/>
              <a:gd name="connsiteY3" fmla="*/ 783771 h 783771"/>
              <a:gd name="connsiteX4" fmla="*/ 1146214 w 2599509"/>
              <a:gd name="connsiteY4" fmla="*/ 783771 h 783771"/>
              <a:gd name="connsiteX0" fmla="*/ 1244185 w 2599509"/>
              <a:gd name="connsiteY0" fmla="*/ 780903 h 783771"/>
              <a:gd name="connsiteX1" fmla="*/ 2179222 w 2599509"/>
              <a:gd name="connsiteY1" fmla="*/ 339632 h 783771"/>
              <a:gd name="connsiteX2" fmla="*/ 2068083 w 2599509"/>
              <a:gd name="connsiteY2" fmla="*/ 339631 h 783771"/>
              <a:gd name="connsiteX3" fmla="*/ 2390399 w 2599509"/>
              <a:gd name="connsiteY3" fmla="*/ 0 h 783771"/>
              <a:gd name="connsiteX4" fmla="*/ 2486304 w 2599509"/>
              <a:gd name="connsiteY4" fmla="*/ 339631 h 783771"/>
              <a:gd name="connsiteX5" fmla="*/ 2375165 w 2599509"/>
              <a:gd name="connsiteY5" fmla="*/ 339631 h 783771"/>
              <a:gd name="connsiteX6" fmla="*/ 1342157 w 2599509"/>
              <a:gd name="connsiteY6" fmla="*/ 783770 h 783771"/>
              <a:gd name="connsiteX7" fmla="*/ 1146214 w 2599509"/>
              <a:gd name="connsiteY7" fmla="*/ 783771 h 783771"/>
              <a:gd name="connsiteX8" fmla="*/ 0 w 2599509"/>
              <a:gd name="connsiteY8" fmla="*/ 0 h 783771"/>
              <a:gd name="connsiteX9" fmla="*/ 195943 w 2599509"/>
              <a:gd name="connsiteY9" fmla="*/ 0 h 783771"/>
              <a:gd name="connsiteX10" fmla="*/ 1342157 w 2599509"/>
              <a:gd name="connsiteY10" fmla="*/ 783771 h 783771"/>
              <a:gd name="connsiteX0" fmla="*/ 2390399 w 2486304"/>
              <a:gd name="connsiteY0" fmla="*/ 0 h 783784"/>
              <a:gd name="connsiteX1" fmla="*/ 2486304 w 2486304"/>
              <a:gd name="connsiteY1" fmla="*/ 339631 h 783784"/>
              <a:gd name="connsiteX2" fmla="*/ 2375165 w 2486304"/>
              <a:gd name="connsiteY2" fmla="*/ 339631 h 783784"/>
              <a:gd name="connsiteX3" fmla="*/ 1244185 w 2486304"/>
              <a:gd name="connsiteY3" fmla="*/ 780902 h 783784"/>
              <a:gd name="connsiteX4" fmla="*/ 2179222 w 2486304"/>
              <a:gd name="connsiteY4" fmla="*/ 339631 h 783784"/>
              <a:gd name="connsiteX5" fmla="*/ 2068083 w 2486304"/>
              <a:gd name="connsiteY5" fmla="*/ 339631 h 783784"/>
              <a:gd name="connsiteX6" fmla="*/ 2390399 w 2486304"/>
              <a:gd name="connsiteY6" fmla="*/ 0 h 783784"/>
              <a:gd name="connsiteX0" fmla="*/ 1146214 w 2486304"/>
              <a:gd name="connsiteY0" fmla="*/ 783771 h 783784"/>
              <a:gd name="connsiteX1" fmla="*/ 0 w 2486304"/>
              <a:gd name="connsiteY1" fmla="*/ 0 h 783784"/>
              <a:gd name="connsiteX2" fmla="*/ 195943 w 2486304"/>
              <a:gd name="connsiteY2" fmla="*/ 0 h 783784"/>
              <a:gd name="connsiteX3" fmla="*/ 1342157 w 2486304"/>
              <a:gd name="connsiteY3" fmla="*/ 783771 h 783784"/>
              <a:gd name="connsiteX4" fmla="*/ 1146214 w 2486304"/>
              <a:gd name="connsiteY4" fmla="*/ 783771 h 783784"/>
              <a:gd name="connsiteX0" fmla="*/ 1244185 w 2486304"/>
              <a:gd name="connsiteY0" fmla="*/ 780903 h 783784"/>
              <a:gd name="connsiteX1" fmla="*/ 2179222 w 2486304"/>
              <a:gd name="connsiteY1" fmla="*/ 339632 h 783784"/>
              <a:gd name="connsiteX2" fmla="*/ 2068083 w 2486304"/>
              <a:gd name="connsiteY2" fmla="*/ 339631 h 783784"/>
              <a:gd name="connsiteX3" fmla="*/ 2390399 w 2486304"/>
              <a:gd name="connsiteY3" fmla="*/ 0 h 783784"/>
              <a:gd name="connsiteX4" fmla="*/ 2486304 w 2486304"/>
              <a:gd name="connsiteY4" fmla="*/ 339631 h 783784"/>
              <a:gd name="connsiteX5" fmla="*/ 2375165 w 2486304"/>
              <a:gd name="connsiteY5" fmla="*/ 339631 h 783784"/>
              <a:gd name="connsiteX6" fmla="*/ 1342157 w 2486304"/>
              <a:gd name="connsiteY6" fmla="*/ 783770 h 783784"/>
              <a:gd name="connsiteX7" fmla="*/ 1146214 w 2486304"/>
              <a:gd name="connsiteY7" fmla="*/ 783771 h 783784"/>
              <a:gd name="connsiteX8" fmla="*/ 195943 w 2486304"/>
              <a:gd name="connsiteY8" fmla="*/ 0 h 783784"/>
              <a:gd name="connsiteX9" fmla="*/ 1342157 w 2486304"/>
              <a:gd name="connsiteY9" fmla="*/ 783771 h 783784"/>
              <a:gd name="connsiteX0" fmla="*/ 2195438 w 2291343"/>
              <a:gd name="connsiteY0" fmla="*/ 0 h 783784"/>
              <a:gd name="connsiteX1" fmla="*/ 2291343 w 2291343"/>
              <a:gd name="connsiteY1" fmla="*/ 339631 h 783784"/>
              <a:gd name="connsiteX2" fmla="*/ 2180204 w 2291343"/>
              <a:gd name="connsiteY2" fmla="*/ 339631 h 783784"/>
              <a:gd name="connsiteX3" fmla="*/ 1049224 w 2291343"/>
              <a:gd name="connsiteY3" fmla="*/ 780902 h 783784"/>
              <a:gd name="connsiteX4" fmla="*/ 1984261 w 2291343"/>
              <a:gd name="connsiteY4" fmla="*/ 339631 h 783784"/>
              <a:gd name="connsiteX5" fmla="*/ 1873122 w 2291343"/>
              <a:gd name="connsiteY5" fmla="*/ 339631 h 783784"/>
              <a:gd name="connsiteX6" fmla="*/ 2195438 w 2291343"/>
              <a:gd name="connsiteY6" fmla="*/ 0 h 783784"/>
              <a:gd name="connsiteX0" fmla="*/ 951253 w 2291343"/>
              <a:gd name="connsiteY0" fmla="*/ 783771 h 783784"/>
              <a:gd name="connsiteX1" fmla="*/ 982 w 2291343"/>
              <a:gd name="connsiteY1" fmla="*/ 0 h 783784"/>
              <a:gd name="connsiteX2" fmla="*/ 1147196 w 2291343"/>
              <a:gd name="connsiteY2" fmla="*/ 783771 h 783784"/>
              <a:gd name="connsiteX3" fmla="*/ 951253 w 2291343"/>
              <a:gd name="connsiteY3" fmla="*/ 783771 h 783784"/>
              <a:gd name="connsiteX0" fmla="*/ 1049224 w 2291343"/>
              <a:gd name="connsiteY0" fmla="*/ 780903 h 783784"/>
              <a:gd name="connsiteX1" fmla="*/ 1984261 w 2291343"/>
              <a:gd name="connsiteY1" fmla="*/ 339632 h 783784"/>
              <a:gd name="connsiteX2" fmla="*/ 1873122 w 2291343"/>
              <a:gd name="connsiteY2" fmla="*/ 339631 h 783784"/>
              <a:gd name="connsiteX3" fmla="*/ 2195438 w 2291343"/>
              <a:gd name="connsiteY3" fmla="*/ 0 h 783784"/>
              <a:gd name="connsiteX4" fmla="*/ 2291343 w 2291343"/>
              <a:gd name="connsiteY4" fmla="*/ 339631 h 783784"/>
              <a:gd name="connsiteX5" fmla="*/ 2180204 w 2291343"/>
              <a:gd name="connsiteY5" fmla="*/ 339631 h 783784"/>
              <a:gd name="connsiteX6" fmla="*/ 1147196 w 2291343"/>
              <a:gd name="connsiteY6" fmla="*/ 783770 h 783784"/>
              <a:gd name="connsiteX7" fmla="*/ 951253 w 2291343"/>
              <a:gd name="connsiteY7" fmla="*/ 783771 h 783784"/>
              <a:gd name="connsiteX8" fmla="*/ 982 w 2291343"/>
              <a:gd name="connsiteY8" fmla="*/ 0 h 783784"/>
              <a:gd name="connsiteX9" fmla="*/ 1147196 w 2291343"/>
              <a:gd name="connsiteY9" fmla="*/ 783771 h 783784"/>
              <a:gd name="connsiteX0" fmla="*/ 2195438 w 2291343"/>
              <a:gd name="connsiteY0" fmla="*/ 0 h 783784"/>
              <a:gd name="connsiteX1" fmla="*/ 2291343 w 2291343"/>
              <a:gd name="connsiteY1" fmla="*/ 339631 h 783784"/>
              <a:gd name="connsiteX2" fmla="*/ 2180204 w 2291343"/>
              <a:gd name="connsiteY2" fmla="*/ 339631 h 783784"/>
              <a:gd name="connsiteX3" fmla="*/ 1049224 w 2291343"/>
              <a:gd name="connsiteY3" fmla="*/ 780902 h 783784"/>
              <a:gd name="connsiteX4" fmla="*/ 1984261 w 2291343"/>
              <a:gd name="connsiteY4" fmla="*/ 339631 h 783784"/>
              <a:gd name="connsiteX5" fmla="*/ 1873122 w 2291343"/>
              <a:gd name="connsiteY5" fmla="*/ 339631 h 783784"/>
              <a:gd name="connsiteX6" fmla="*/ 2195438 w 2291343"/>
              <a:gd name="connsiteY6" fmla="*/ 0 h 783784"/>
              <a:gd name="connsiteX0" fmla="*/ 951253 w 2291343"/>
              <a:gd name="connsiteY0" fmla="*/ 783771 h 783784"/>
              <a:gd name="connsiteX1" fmla="*/ 982 w 2291343"/>
              <a:gd name="connsiteY1" fmla="*/ 0 h 783784"/>
              <a:gd name="connsiteX2" fmla="*/ 1147196 w 2291343"/>
              <a:gd name="connsiteY2" fmla="*/ 783771 h 783784"/>
              <a:gd name="connsiteX3" fmla="*/ 951253 w 2291343"/>
              <a:gd name="connsiteY3" fmla="*/ 783771 h 783784"/>
              <a:gd name="connsiteX0" fmla="*/ 1049224 w 2291343"/>
              <a:gd name="connsiteY0" fmla="*/ 780903 h 783784"/>
              <a:gd name="connsiteX1" fmla="*/ 1984261 w 2291343"/>
              <a:gd name="connsiteY1" fmla="*/ 339632 h 783784"/>
              <a:gd name="connsiteX2" fmla="*/ 1873122 w 2291343"/>
              <a:gd name="connsiteY2" fmla="*/ 339631 h 783784"/>
              <a:gd name="connsiteX3" fmla="*/ 2195438 w 2291343"/>
              <a:gd name="connsiteY3" fmla="*/ 0 h 783784"/>
              <a:gd name="connsiteX4" fmla="*/ 2291343 w 2291343"/>
              <a:gd name="connsiteY4" fmla="*/ 339631 h 783784"/>
              <a:gd name="connsiteX5" fmla="*/ 2180204 w 2291343"/>
              <a:gd name="connsiteY5" fmla="*/ 339631 h 783784"/>
              <a:gd name="connsiteX6" fmla="*/ 1147196 w 2291343"/>
              <a:gd name="connsiteY6" fmla="*/ 783770 h 783784"/>
              <a:gd name="connsiteX7" fmla="*/ 951253 w 2291343"/>
              <a:gd name="connsiteY7" fmla="*/ 783771 h 783784"/>
              <a:gd name="connsiteX8" fmla="*/ 1147196 w 2291343"/>
              <a:gd name="connsiteY8" fmla="*/ 783771 h 783784"/>
              <a:gd name="connsiteX0" fmla="*/ 1244185 w 1340090"/>
              <a:gd name="connsiteY0" fmla="*/ 0 h 783784"/>
              <a:gd name="connsiteX1" fmla="*/ 1340090 w 1340090"/>
              <a:gd name="connsiteY1" fmla="*/ 339631 h 783784"/>
              <a:gd name="connsiteX2" fmla="*/ 1228951 w 1340090"/>
              <a:gd name="connsiteY2" fmla="*/ 339631 h 783784"/>
              <a:gd name="connsiteX3" fmla="*/ 97971 w 1340090"/>
              <a:gd name="connsiteY3" fmla="*/ 780902 h 783784"/>
              <a:gd name="connsiteX4" fmla="*/ 1033008 w 1340090"/>
              <a:gd name="connsiteY4" fmla="*/ 339631 h 783784"/>
              <a:gd name="connsiteX5" fmla="*/ 921869 w 1340090"/>
              <a:gd name="connsiteY5" fmla="*/ 339631 h 783784"/>
              <a:gd name="connsiteX6" fmla="*/ 1244185 w 1340090"/>
              <a:gd name="connsiteY6" fmla="*/ 0 h 783784"/>
              <a:gd name="connsiteX0" fmla="*/ 0 w 1340090"/>
              <a:gd name="connsiteY0" fmla="*/ 783771 h 783784"/>
              <a:gd name="connsiteX1" fmla="*/ 195943 w 1340090"/>
              <a:gd name="connsiteY1" fmla="*/ 783771 h 783784"/>
              <a:gd name="connsiteX2" fmla="*/ 0 w 1340090"/>
              <a:gd name="connsiteY2" fmla="*/ 783771 h 783784"/>
              <a:gd name="connsiteX0" fmla="*/ 97971 w 1340090"/>
              <a:gd name="connsiteY0" fmla="*/ 780903 h 783784"/>
              <a:gd name="connsiteX1" fmla="*/ 1033008 w 1340090"/>
              <a:gd name="connsiteY1" fmla="*/ 339632 h 783784"/>
              <a:gd name="connsiteX2" fmla="*/ 921869 w 1340090"/>
              <a:gd name="connsiteY2" fmla="*/ 339631 h 783784"/>
              <a:gd name="connsiteX3" fmla="*/ 1244185 w 1340090"/>
              <a:gd name="connsiteY3" fmla="*/ 0 h 783784"/>
              <a:gd name="connsiteX4" fmla="*/ 1340090 w 1340090"/>
              <a:gd name="connsiteY4" fmla="*/ 339631 h 783784"/>
              <a:gd name="connsiteX5" fmla="*/ 1228951 w 1340090"/>
              <a:gd name="connsiteY5" fmla="*/ 339631 h 783784"/>
              <a:gd name="connsiteX6" fmla="*/ 195943 w 1340090"/>
              <a:gd name="connsiteY6" fmla="*/ 783770 h 783784"/>
              <a:gd name="connsiteX7" fmla="*/ 0 w 1340090"/>
              <a:gd name="connsiteY7" fmla="*/ 783771 h 783784"/>
              <a:gd name="connsiteX8" fmla="*/ 195943 w 1340090"/>
              <a:gd name="connsiteY8" fmla="*/ 783771 h 783784"/>
              <a:gd name="connsiteX0" fmla="*/ 1244185 w 1340090"/>
              <a:gd name="connsiteY0" fmla="*/ 0 h 783784"/>
              <a:gd name="connsiteX1" fmla="*/ 1340090 w 1340090"/>
              <a:gd name="connsiteY1" fmla="*/ 339631 h 783784"/>
              <a:gd name="connsiteX2" fmla="*/ 1228951 w 1340090"/>
              <a:gd name="connsiteY2" fmla="*/ 339631 h 783784"/>
              <a:gd name="connsiteX3" fmla="*/ 97971 w 1340090"/>
              <a:gd name="connsiteY3" fmla="*/ 780902 h 783784"/>
              <a:gd name="connsiteX4" fmla="*/ 1033008 w 1340090"/>
              <a:gd name="connsiteY4" fmla="*/ 339631 h 783784"/>
              <a:gd name="connsiteX5" fmla="*/ 921869 w 1340090"/>
              <a:gd name="connsiteY5" fmla="*/ 339631 h 783784"/>
              <a:gd name="connsiteX6" fmla="*/ 1244185 w 1340090"/>
              <a:gd name="connsiteY6" fmla="*/ 0 h 783784"/>
              <a:gd name="connsiteX0" fmla="*/ 0 w 1340090"/>
              <a:gd name="connsiteY0" fmla="*/ 783771 h 783784"/>
              <a:gd name="connsiteX1" fmla="*/ 195943 w 1340090"/>
              <a:gd name="connsiteY1" fmla="*/ 783771 h 783784"/>
              <a:gd name="connsiteX2" fmla="*/ 0 w 1340090"/>
              <a:gd name="connsiteY2" fmla="*/ 783771 h 783784"/>
              <a:gd name="connsiteX0" fmla="*/ 97971 w 1340090"/>
              <a:gd name="connsiteY0" fmla="*/ 780903 h 783784"/>
              <a:gd name="connsiteX1" fmla="*/ 1033008 w 1340090"/>
              <a:gd name="connsiteY1" fmla="*/ 339632 h 783784"/>
              <a:gd name="connsiteX2" fmla="*/ 961735 w 1340090"/>
              <a:gd name="connsiteY2" fmla="*/ 336064 h 783784"/>
              <a:gd name="connsiteX3" fmla="*/ 1244185 w 1340090"/>
              <a:gd name="connsiteY3" fmla="*/ 0 h 783784"/>
              <a:gd name="connsiteX4" fmla="*/ 1340090 w 1340090"/>
              <a:gd name="connsiteY4" fmla="*/ 339631 h 783784"/>
              <a:gd name="connsiteX5" fmla="*/ 1228951 w 1340090"/>
              <a:gd name="connsiteY5" fmla="*/ 339631 h 783784"/>
              <a:gd name="connsiteX6" fmla="*/ 195943 w 1340090"/>
              <a:gd name="connsiteY6" fmla="*/ 783770 h 783784"/>
              <a:gd name="connsiteX7" fmla="*/ 0 w 1340090"/>
              <a:gd name="connsiteY7" fmla="*/ 783771 h 783784"/>
              <a:gd name="connsiteX8" fmla="*/ 195943 w 1340090"/>
              <a:gd name="connsiteY8" fmla="*/ 783771 h 783784"/>
              <a:gd name="connsiteX0" fmla="*/ 1244185 w 1340090"/>
              <a:gd name="connsiteY0" fmla="*/ 0 h 783784"/>
              <a:gd name="connsiteX1" fmla="*/ 1340090 w 1340090"/>
              <a:gd name="connsiteY1" fmla="*/ 339631 h 783784"/>
              <a:gd name="connsiteX2" fmla="*/ 1228951 w 1340090"/>
              <a:gd name="connsiteY2" fmla="*/ 339631 h 783784"/>
              <a:gd name="connsiteX3" fmla="*/ 97971 w 1340090"/>
              <a:gd name="connsiteY3" fmla="*/ 780902 h 783784"/>
              <a:gd name="connsiteX4" fmla="*/ 1033008 w 1340090"/>
              <a:gd name="connsiteY4" fmla="*/ 339631 h 783784"/>
              <a:gd name="connsiteX5" fmla="*/ 921869 w 1340090"/>
              <a:gd name="connsiteY5" fmla="*/ 339631 h 783784"/>
              <a:gd name="connsiteX6" fmla="*/ 1244185 w 1340090"/>
              <a:gd name="connsiteY6" fmla="*/ 0 h 783784"/>
              <a:gd name="connsiteX0" fmla="*/ 0 w 1340090"/>
              <a:gd name="connsiteY0" fmla="*/ 783771 h 783784"/>
              <a:gd name="connsiteX1" fmla="*/ 195943 w 1340090"/>
              <a:gd name="connsiteY1" fmla="*/ 783771 h 783784"/>
              <a:gd name="connsiteX2" fmla="*/ 0 w 1340090"/>
              <a:gd name="connsiteY2" fmla="*/ 783771 h 783784"/>
              <a:gd name="connsiteX0" fmla="*/ 97971 w 1340090"/>
              <a:gd name="connsiteY0" fmla="*/ 780903 h 783784"/>
              <a:gd name="connsiteX1" fmla="*/ 1033008 w 1340090"/>
              <a:gd name="connsiteY1" fmla="*/ 339632 h 783784"/>
              <a:gd name="connsiteX2" fmla="*/ 961735 w 1340090"/>
              <a:gd name="connsiteY2" fmla="*/ 336064 h 783784"/>
              <a:gd name="connsiteX3" fmla="*/ 1244185 w 1340090"/>
              <a:gd name="connsiteY3" fmla="*/ 0 h 783784"/>
              <a:gd name="connsiteX4" fmla="*/ 1289545 w 1340090"/>
              <a:gd name="connsiteY4" fmla="*/ 353720 h 783784"/>
              <a:gd name="connsiteX5" fmla="*/ 1228951 w 1340090"/>
              <a:gd name="connsiteY5" fmla="*/ 339631 h 783784"/>
              <a:gd name="connsiteX6" fmla="*/ 195943 w 1340090"/>
              <a:gd name="connsiteY6" fmla="*/ 783770 h 783784"/>
              <a:gd name="connsiteX7" fmla="*/ 0 w 1340090"/>
              <a:gd name="connsiteY7" fmla="*/ 783771 h 783784"/>
              <a:gd name="connsiteX8" fmla="*/ 195943 w 1340090"/>
              <a:gd name="connsiteY8" fmla="*/ 783771 h 783784"/>
              <a:gd name="connsiteX0" fmla="*/ 1244185 w 1289545"/>
              <a:gd name="connsiteY0" fmla="*/ 0 h 783784"/>
              <a:gd name="connsiteX1" fmla="*/ 1287895 w 1289545"/>
              <a:gd name="connsiteY1" fmla="*/ 343917 h 783784"/>
              <a:gd name="connsiteX2" fmla="*/ 1228951 w 1289545"/>
              <a:gd name="connsiteY2" fmla="*/ 339631 h 783784"/>
              <a:gd name="connsiteX3" fmla="*/ 97971 w 1289545"/>
              <a:gd name="connsiteY3" fmla="*/ 780902 h 783784"/>
              <a:gd name="connsiteX4" fmla="*/ 1033008 w 1289545"/>
              <a:gd name="connsiteY4" fmla="*/ 339631 h 783784"/>
              <a:gd name="connsiteX5" fmla="*/ 921869 w 1289545"/>
              <a:gd name="connsiteY5" fmla="*/ 339631 h 783784"/>
              <a:gd name="connsiteX6" fmla="*/ 1244185 w 1289545"/>
              <a:gd name="connsiteY6" fmla="*/ 0 h 783784"/>
              <a:gd name="connsiteX0" fmla="*/ 0 w 1289545"/>
              <a:gd name="connsiteY0" fmla="*/ 783771 h 783784"/>
              <a:gd name="connsiteX1" fmla="*/ 195943 w 1289545"/>
              <a:gd name="connsiteY1" fmla="*/ 783771 h 783784"/>
              <a:gd name="connsiteX2" fmla="*/ 0 w 1289545"/>
              <a:gd name="connsiteY2" fmla="*/ 783771 h 783784"/>
              <a:gd name="connsiteX0" fmla="*/ 97971 w 1289545"/>
              <a:gd name="connsiteY0" fmla="*/ 780903 h 783784"/>
              <a:gd name="connsiteX1" fmla="*/ 1033008 w 1289545"/>
              <a:gd name="connsiteY1" fmla="*/ 339632 h 783784"/>
              <a:gd name="connsiteX2" fmla="*/ 961735 w 1289545"/>
              <a:gd name="connsiteY2" fmla="*/ 336064 h 783784"/>
              <a:gd name="connsiteX3" fmla="*/ 1244185 w 1289545"/>
              <a:gd name="connsiteY3" fmla="*/ 0 h 783784"/>
              <a:gd name="connsiteX4" fmla="*/ 1289545 w 1289545"/>
              <a:gd name="connsiteY4" fmla="*/ 353720 h 783784"/>
              <a:gd name="connsiteX5" fmla="*/ 1228951 w 1289545"/>
              <a:gd name="connsiteY5" fmla="*/ 339631 h 783784"/>
              <a:gd name="connsiteX6" fmla="*/ 195943 w 1289545"/>
              <a:gd name="connsiteY6" fmla="*/ 783770 h 783784"/>
              <a:gd name="connsiteX7" fmla="*/ 0 w 1289545"/>
              <a:gd name="connsiteY7" fmla="*/ 783771 h 783784"/>
              <a:gd name="connsiteX8" fmla="*/ 195943 w 1289545"/>
              <a:gd name="connsiteY8" fmla="*/ 783771 h 783784"/>
              <a:gd name="connsiteX0" fmla="*/ 1244185 w 1289545"/>
              <a:gd name="connsiteY0" fmla="*/ 0 h 783784"/>
              <a:gd name="connsiteX1" fmla="*/ 1287895 w 1289545"/>
              <a:gd name="connsiteY1" fmla="*/ 343917 h 783784"/>
              <a:gd name="connsiteX2" fmla="*/ 1228951 w 1289545"/>
              <a:gd name="connsiteY2" fmla="*/ 339631 h 783784"/>
              <a:gd name="connsiteX3" fmla="*/ 97971 w 1289545"/>
              <a:gd name="connsiteY3" fmla="*/ 780902 h 783784"/>
              <a:gd name="connsiteX4" fmla="*/ 1033008 w 1289545"/>
              <a:gd name="connsiteY4" fmla="*/ 339631 h 783784"/>
              <a:gd name="connsiteX5" fmla="*/ 921869 w 1289545"/>
              <a:gd name="connsiteY5" fmla="*/ 339631 h 783784"/>
              <a:gd name="connsiteX6" fmla="*/ 962292 w 1289545"/>
              <a:gd name="connsiteY6" fmla="*/ 334789 h 783784"/>
              <a:gd name="connsiteX7" fmla="*/ 1244185 w 1289545"/>
              <a:gd name="connsiteY7" fmla="*/ 0 h 783784"/>
              <a:gd name="connsiteX0" fmla="*/ 0 w 1289545"/>
              <a:gd name="connsiteY0" fmla="*/ 783771 h 783784"/>
              <a:gd name="connsiteX1" fmla="*/ 195943 w 1289545"/>
              <a:gd name="connsiteY1" fmla="*/ 783771 h 783784"/>
              <a:gd name="connsiteX2" fmla="*/ 0 w 1289545"/>
              <a:gd name="connsiteY2" fmla="*/ 783771 h 783784"/>
              <a:gd name="connsiteX0" fmla="*/ 97971 w 1289545"/>
              <a:gd name="connsiteY0" fmla="*/ 780903 h 783784"/>
              <a:gd name="connsiteX1" fmla="*/ 1033008 w 1289545"/>
              <a:gd name="connsiteY1" fmla="*/ 339632 h 783784"/>
              <a:gd name="connsiteX2" fmla="*/ 961735 w 1289545"/>
              <a:gd name="connsiteY2" fmla="*/ 336064 h 783784"/>
              <a:gd name="connsiteX3" fmla="*/ 1244185 w 1289545"/>
              <a:gd name="connsiteY3" fmla="*/ 0 h 783784"/>
              <a:gd name="connsiteX4" fmla="*/ 1289545 w 1289545"/>
              <a:gd name="connsiteY4" fmla="*/ 353720 h 783784"/>
              <a:gd name="connsiteX5" fmla="*/ 1228951 w 1289545"/>
              <a:gd name="connsiteY5" fmla="*/ 339631 h 783784"/>
              <a:gd name="connsiteX6" fmla="*/ 195943 w 1289545"/>
              <a:gd name="connsiteY6" fmla="*/ 783770 h 783784"/>
              <a:gd name="connsiteX7" fmla="*/ 0 w 1289545"/>
              <a:gd name="connsiteY7" fmla="*/ 783771 h 783784"/>
              <a:gd name="connsiteX8" fmla="*/ 195943 w 1289545"/>
              <a:gd name="connsiteY8" fmla="*/ 783771 h 783784"/>
              <a:gd name="connsiteX0" fmla="*/ 1244185 w 1289545"/>
              <a:gd name="connsiteY0" fmla="*/ 0 h 783784"/>
              <a:gd name="connsiteX1" fmla="*/ 1287895 w 1289545"/>
              <a:gd name="connsiteY1" fmla="*/ 343917 h 783784"/>
              <a:gd name="connsiteX2" fmla="*/ 1228951 w 1289545"/>
              <a:gd name="connsiteY2" fmla="*/ 339631 h 783784"/>
              <a:gd name="connsiteX3" fmla="*/ 97971 w 1289545"/>
              <a:gd name="connsiteY3" fmla="*/ 780902 h 783784"/>
              <a:gd name="connsiteX4" fmla="*/ 1033008 w 1289545"/>
              <a:gd name="connsiteY4" fmla="*/ 339631 h 783784"/>
              <a:gd name="connsiteX5" fmla="*/ 960910 w 1289545"/>
              <a:gd name="connsiteY5" fmla="*/ 331163 h 783784"/>
              <a:gd name="connsiteX6" fmla="*/ 962292 w 1289545"/>
              <a:gd name="connsiteY6" fmla="*/ 334789 h 783784"/>
              <a:gd name="connsiteX7" fmla="*/ 1244185 w 1289545"/>
              <a:gd name="connsiteY7" fmla="*/ 0 h 783784"/>
              <a:gd name="connsiteX0" fmla="*/ 0 w 1289545"/>
              <a:gd name="connsiteY0" fmla="*/ 783771 h 783784"/>
              <a:gd name="connsiteX1" fmla="*/ 195943 w 1289545"/>
              <a:gd name="connsiteY1" fmla="*/ 783771 h 783784"/>
              <a:gd name="connsiteX2" fmla="*/ 0 w 1289545"/>
              <a:gd name="connsiteY2" fmla="*/ 783771 h 783784"/>
              <a:gd name="connsiteX0" fmla="*/ 97971 w 1289545"/>
              <a:gd name="connsiteY0" fmla="*/ 780903 h 783784"/>
              <a:gd name="connsiteX1" fmla="*/ 1033008 w 1289545"/>
              <a:gd name="connsiteY1" fmla="*/ 339632 h 783784"/>
              <a:gd name="connsiteX2" fmla="*/ 961735 w 1289545"/>
              <a:gd name="connsiteY2" fmla="*/ 336064 h 783784"/>
              <a:gd name="connsiteX3" fmla="*/ 1244185 w 1289545"/>
              <a:gd name="connsiteY3" fmla="*/ 0 h 783784"/>
              <a:gd name="connsiteX4" fmla="*/ 1289545 w 1289545"/>
              <a:gd name="connsiteY4" fmla="*/ 353720 h 783784"/>
              <a:gd name="connsiteX5" fmla="*/ 1228951 w 1289545"/>
              <a:gd name="connsiteY5" fmla="*/ 339631 h 783784"/>
              <a:gd name="connsiteX6" fmla="*/ 195943 w 1289545"/>
              <a:gd name="connsiteY6" fmla="*/ 783770 h 783784"/>
              <a:gd name="connsiteX7" fmla="*/ 0 w 1289545"/>
              <a:gd name="connsiteY7" fmla="*/ 783771 h 783784"/>
              <a:gd name="connsiteX8" fmla="*/ 195943 w 1289545"/>
              <a:gd name="connsiteY8" fmla="*/ 783771 h 78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9545" h="783784" stroke="0" extrusionOk="0">
                <a:moveTo>
                  <a:pt x="1244185" y="0"/>
                </a:moveTo>
                <a:lnTo>
                  <a:pt x="1287895" y="343917"/>
                </a:lnTo>
                <a:lnTo>
                  <a:pt x="1228951" y="339631"/>
                </a:lnTo>
                <a:cubicBezTo>
                  <a:pt x="1022606" y="633083"/>
                  <a:pt x="572413" y="808733"/>
                  <a:pt x="97971" y="780902"/>
                </a:cubicBezTo>
                <a:cubicBezTo>
                  <a:pt x="501831" y="757211"/>
                  <a:pt x="857361" y="589426"/>
                  <a:pt x="1033008" y="339631"/>
                </a:cubicBezTo>
                <a:lnTo>
                  <a:pt x="960910" y="331163"/>
                </a:lnTo>
                <a:cubicBezTo>
                  <a:pt x="965206" y="330498"/>
                  <a:pt x="957996" y="335454"/>
                  <a:pt x="962292" y="334789"/>
                </a:cubicBezTo>
                <a:lnTo>
                  <a:pt x="1244185" y="0"/>
                </a:lnTo>
                <a:close/>
              </a:path>
              <a:path w="1289545" h="783784" fill="darkenLess" stroke="0" extrusionOk="0">
                <a:moveTo>
                  <a:pt x="0" y="783771"/>
                </a:moveTo>
                <a:lnTo>
                  <a:pt x="195943" y="783771"/>
                </a:lnTo>
                <a:lnTo>
                  <a:pt x="0" y="783771"/>
                </a:lnTo>
                <a:close/>
              </a:path>
              <a:path w="1289545" h="783784" fill="none" extrusionOk="0">
                <a:moveTo>
                  <a:pt x="97971" y="780903"/>
                </a:moveTo>
                <a:cubicBezTo>
                  <a:pt x="501831" y="757212"/>
                  <a:pt x="857361" y="589427"/>
                  <a:pt x="1033008" y="339632"/>
                </a:cubicBezTo>
                <a:lnTo>
                  <a:pt x="961735" y="336064"/>
                </a:lnTo>
                <a:lnTo>
                  <a:pt x="1244185" y="0"/>
                </a:lnTo>
                <a:lnTo>
                  <a:pt x="1289545" y="353720"/>
                </a:lnTo>
                <a:lnTo>
                  <a:pt x="1228951" y="339631"/>
                </a:lnTo>
                <a:cubicBezTo>
                  <a:pt x="1038049" y="611120"/>
                  <a:pt x="636488" y="783770"/>
                  <a:pt x="195943" y="783770"/>
                </a:cubicBezTo>
                <a:lnTo>
                  <a:pt x="0" y="783771"/>
                </a:lnTo>
                <a:lnTo>
                  <a:pt x="195943" y="783771"/>
                </a:lnTo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2" name="Picture 8" descr="H:\users\M.Georges\Documents\Publications\Conférences\2016\2016_11_LLN Alain Cornet\Sputnik_as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59" y="967579"/>
            <a:ext cx="1358763" cy="111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41434" y="0"/>
            <a:ext cx="8229600" cy="756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 smtClean="0">
                <a:solidFill>
                  <a:schemeClr val="bg1"/>
                </a:solidFill>
              </a:rPr>
              <a:t>Le contexte historique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41977" y="5081153"/>
            <a:ext cx="3245974" cy="941564"/>
            <a:chOff x="2624114" y="5081153"/>
            <a:chExt cx="3245974" cy="941564"/>
          </a:xfrm>
        </p:grpSpPr>
        <p:sp>
          <p:nvSpPr>
            <p:cNvPr id="28" name="Curved Up Arrow 5"/>
            <p:cNvSpPr/>
            <p:nvPr/>
          </p:nvSpPr>
          <p:spPr>
            <a:xfrm rot="10860000" flipV="1">
              <a:off x="4584292" y="5117939"/>
              <a:ext cx="1285796" cy="904778"/>
            </a:xfrm>
            <a:custGeom>
              <a:avLst/>
              <a:gdLst>
                <a:gd name="connsiteX0" fmla="*/ 2390399 w 2599509"/>
                <a:gd name="connsiteY0" fmla="*/ 0 h 783771"/>
                <a:gd name="connsiteX1" fmla="*/ 2486304 w 2599509"/>
                <a:gd name="connsiteY1" fmla="*/ 339631 h 783771"/>
                <a:gd name="connsiteX2" fmla="*/ 2375165 w 2599509"/>
                <a:gd name="connsiteY2" fmla="*/ 339631 h 783771"/>
                <a:gd name="connsiteX3" fmla="*/ 1244185 w 2599509"/>
                <a:gd name="connsiteY3" fmla="*/ 780902 h 783771"/>
                <a:gd name="connsiteX4" fmla="*/ 2179222 w 2599509"/>
                <a:gd name="connsiteY4" fmla="*/ 339631 h 783771"/>
                <a:gd name="connsiteX5" fmla="*/ 2068083 w 2599509"/>
                <a:gd name="connsiteY5" fmla="*/ 339631 h 783771"/>
                <a:gd name="connsiteX6" fmla="*/ 2390399 w 2599509"/>
                <a:gd name="connsiteY6" fmla="*/ 0 h 783771"/>
                <a:gd name="connsiteX0" fmla="*/ 1146214 w 2599509"/>
                <a:gd name="connsiteY0" fmla="*/ 783771 h 783771"/>
                <a:gd name="connsiteX1" fmla="*/ 0 w 2599509"/>
                <a:gd name="connsiteY1" fmla="*/ 0 h 783771"/>
                <a:gd name="connsiteX2" fmla="*/ 195943 w 2599509"/>
                <a:gd name="connsiteY2" fmla="*/ 0 h 783771"/>
                <a:gd name="connsiteX3" fmla="*/ 1342157 w 2599509"/>
                <a:gd name="connsiteY3" fmla="*/ 783771 h 783771"/>
                <a:gd name="connsiteX4" fmla="*/ 1146214 w 2599509"/>
                <a:gd name="connsiteY4" fmla="*/ 783771 h 783771"/>
                <a:gd name="connsiteX0" fmla="*/ 1244185 w 2599509"/>
                <a:gd name="connsiteY0" fmla="*/ 780903 h 783771"/>
                <a:gd name="connsiteX1" fmla="*/ 2179222 w 2599509"/>
                <a:gd name="connsiteY1" fmla="*/ 339632 h 783771"/>
                <a:gd name="connsiteX2" fmla="*/ 2068083 w 2599509"/>
                <a:gd name="connsiteY2" fmla="*/ 339631 h 783771"/>
                <a:gd name="connsiteX3" fmla="*/ 2390399 w 2599509"/>
                <a:gd name="connsiteY3" fmla="*/ 0 h 783771"/>
                <a:gd name="connsiteX4" fmla="*/ 2486304 w 2599509"/>
                <a:gd name="connsiteY4" fmla="*/ 339631 h 783771"/>
                <a:gd name="connsiteX5" fmla="*/ 2375165 w 2599509"/>
                <a:gd name="connsiteY5" fmla="*/ 339631 h 783771"/>
                <a:gd name="connsiteX6" fmla="*/ 1342157 w 2599509"/>
                <a:gd name="connsiteY6" fmla="*/ 783770 h 783771"/>
                <a:gd name="connsiteX7" fmla="*/ 1146214 w 2599509"/>
                <a:gd name="connsiteY7" fmla="*/ 783771 h 783771"/>
                <a:gd name="connsiteX8" fmla="*/ 0 w 2599509"/>
                <a:gd name="connsiteY8" fmla="*/ 0 h 783771"/>
                <a:gd name="connsiteX9" fmla="*/ 195943 w 2599509"/>
                <a:gd name="connsiteY9" fmla="*/ 0 h 783771"/>
                <a:gd name="connsiteX10" fmla="*/ 1342157 w 2599509"/>
                <a:gd name="connsiteY10" fmla="*/ 783771 h 783771"/>
                <a:gd name="connsiteX0" fmla="*/ 2390399 w 2486304"/>
                <a:gd name="connsiteY0" fmla="*/ 0 h 783784"/>
                <a:gd name="connsiteX1" fmla="*/ 2486304 w 2486304"/>
                <a:gd name="connsiteY1" fmla="*/ 339631 h 783784"/>
                <a:gd name="connsiteX2" fmla="*/ 2375165 w 2486304"/>
                <a:gd name="connsiteY2" fmla="*/ 339631 h 783784"/>
                <a:gd name="connsiteX3" fmla="*/ 1244185 w 2486304"/>
                <a:gd name="connsiteY3" fmla="*/ 780902 h 783784"/>
                <a:gd name="connsiteX4" fmla="*/ 2179222 w 2486304"/>
                <a:gd name="connsiteY4" fmla="*/ 339631 h 783784"/>
                <a:gd name="connsiteX5" fmla="*/ 2068083 w 2486304"/>
                <a:gd name="connsiteY5" fmla="*/ 339631 h 783784"/>
                <a:gd name="connsiteX6" fmla="*/ 2390399 w 2486304"/>
                <a:gd name="connsiteY6" fmla="*/ 0 h 783784"/>
                <a:gd name="connsiteX0" fmla="*/ 1146214 w 2486304"/>
                <a:gd name="connsiteY0" fmla="*/ 783771 h 783784"/>
                <a:gd name="connsiteX1" fmla="*/ 0 w 2486304"/>
                <a:gd name="connsiteY1" fmla="*/ 0 h 783784"/>
                <a:gd name="connsiteX2" fmla="*/ 195943 w 2486304"/>
                <a:gd name="connsiteY2" fmla="*/ 0 h 783784"/>
                <a:gd name="connsiteX3" fmla="*/ 1342157 w 2486304"/>
                <a:gd name="connsiteY3" fmla="*/ 783771 h 783784"/>
                <a:gd name="connsiteX4" fmla="*/ 1146214 w 2486304"/>
                <a:gd name="connsiteY4" fmla="*/ 783771 h 783784"/>
                <a:gd name="connsiteX0" fmla="*/ 1244185 w 2486304"/>
                <a:gd name="connsiteY0" fmla="*/ 780903 h 783784"/>
                <a:gd name="connsiteX1" fmla="*/ 2179222 w 2486304"/>
                <a:gd name="connsiteY1" fmla="*/ 339632 h 783784"/>
                <a:gd name="connsiteX2" fmla="*/ 2068083 w 2486304"/>
                <a:gd name="connsiteY2" fmla="*/ 339631 h 783784"/>
                <a:gd name="connsiteX3" fmla="*/ 2390399 w 2486304"/>
                <a:gd name="connsiteY3" fmla="*/ 0 h 783784"/>
                <a:gd name="connsiteX4" fmla="*/ 2486304 w 2486304"/>
                <a:gd name="connsiteY4" fmla="*/ 339631 h 783784"/>
                <a:gd name="connsiteX5" fmla="*/ 2375165 w 2486304"/>
                <a:gd name="connsiteY5" fmla="*/ 339631 h 783784"/>
                <a:gd name="connsiteX6" fmla="*/ 1342157 w 2486304"/>
                <a:gd name="connsiteY6" fmla="*/ 783770 h 783784"/>
                <a:gd name="connsiteX7" fmla="*/ 1146214 w 2486304"/>
                <a:gd name="connsiteY7" fmla="*/ 783771 h 783784"/>
                <a:gd name="connsiteX8" fmla="*/ 195943 w 2486304"/>
                <a:gd name="connsiteY8" fmla="*/ 0 h 783784"/>
                <a:gd name="connsiteX9" fmla="*/ 1342157 w 2486304"/>
                <a:gd name="connsiteY9" fmla="*/ 783771 h 783784"/>
                <a:gd name="connsiteX0" fmla="*/ 2195438 w 2291343"/>
                <a:gd name="connsiteY0" fmla="*/ 0 h 783784"/>
                <a:gd name="connsiteX1" fmla="*/ 2291343 w 2291343"/>
                <a:gd name="connsiteY1" fmla="*/ 339631 h 783784"/>
                <a:gd name="connsiteX2" fmla="*/ 2180204 w 2291343"/>
                <a:gd name="connsiteY2" fmla="*/ 339631 h 783784"/>
                <a:gd name="connsiteX3" fmla="*/ 1049224 w 2291343"/>
                <a:gd name="connsiteY3" fmla="*/ 780902 h 783784"/>
                <a:gd name="connsiteX4" fmla="*/ 1984261 w 2291343"/>
                <a:gd name="connsiteY4" fmla="*/ 339631 h 783784"/>
                <a:gd name="connsiteX5" fmla="*/ 1873122 w 2291343"/>
                <a:gd name="connsiteY5" fmla="*/ 339631 h 783784"/>
                <a:gd name="connsiteX6" fmla="*/ 2195438 w 2291343"/>
                <a:gd name="connsiteY6" fmla="*/ 0 h 783784"/>
                <a:gd name="connsiteX0" fmla="*/ 951253 w 2291343"/>
                <a:gd name="connsiteY0" fmla="*/ 783771 h 783784"/>
                <a:gd name="connsiteX1" fmla="*/ 982 w 2291343"/>
                <a:gd name="connsiteY1" fmla="*/ 0 h 783784"/>
                <a:gd name="connsiteX2" fmla="*/ 1147196 w 2291343"/>
                <a:gd name="connsiteY2" fmla="*/ 783771 h 783784"/>
                <a:gd name="connsiteX3" fmla="*/ 951253 w 2291343"/>
                <a:gd name="connsiteY3" fmla="*/ 783771 h 783784"/>
                <a:gd name="connsiteX0" fmla="*/ 1049224 w 2291343"/>
                <a:gd name="connsiteY0" fmla="*/ 780903 h 783784"/>
                <a:gd name="connsiteX1" fmla="*/ 1984261 w 2291343"/>
                <a:gd name="connsiteY1" fmla="*/ 339632 h 783784"/>
                <a:gd name="connsiteX2" fmla="*/ 1873122 w 2291343"/>
                <a:gd name="connsiteY2" fmla="*/ 339631 h 783784"/>
                <a:gd name="connsiteX3" fmla="*/ 2195438 w 2291343"/>
                <a:gd name="connsiteY3" fmla="*/ 0 h 783784"/>
                <a:gd name="connsiteX4" fmla="*/ 2291343 w 2291343"/>
                <a:gd name="connsiteY4" fmla="*/ 339631 h 783784"/>
                <a:gd name="connsiteX5" fmla="*/ 2180204 w 2291343"/>
                <a:gd name="connsiteY5" fmla="*/ 339631 h 783784"/>
                <a:gd name="connsiteX6" fmla="*/ 1147196 w 2291343"/>
                <a:gd name="connsiteY6" fmla="*/ 783770 h 783784"/>
                <a:gd name="connsiteX7" fmla="*/ 951253 w 2291343"/>
                <a:gd name="connsiteY7" fmla="*/ 783771 h 783784"/>
                <a:gd name="connsiteX8" fmla="*/ 982 w 2291343"/>
                <a:gd name="connsiteY8" fmla="*/ 0 h 783784"/>
                <a:gd name="connsiteX9" fmla="*/ 1147196 w 2291343"/>
                <a:gd name="connsiteY9" fmla="*/ 783771 h 783784"/>
                <a:gd name="connsiteX0" fmla="*/ 2195438 w 2291343"/>
                <a:gd name="connsiteY0" fmla="*/ 0 h 783784"/>
                <a:gd name="connsiteX1" fmla="*/ 2291343 w 2291343"/>
                <a:gd name="connsiteY1" fmla="*/ 339631 h 783784"/>
                <a:gd name="connsiteX2" fmla="*/ 2180204 w 2291343"/>
                <a:gd name="connsiteY2" fmla="*/ 339631 h 783784"/>
                <a:gd name="connsiteX3" fmla="*/ 1049224 w 2291343"/>
                <a:gd name="connsiteY3" fmla="*/ 780902 h 783784"/>
                <a:gd name="connsiteX4" fmla="*/ 1984261 w 2291343"/>
                <a:gd name="connsiteY4" fmla="*/ 339631 h 783784"/>
                <a:gd name="connsiteX5" fmla="*/ 1873122 w 2291343"/>
                <a:gd name="connsiteY5" fmla="*/ 339631 h 783784"/>
                <a:gd name="connsiteX6" fmla="*/ 2195438 w 2291343"/>
                <a:gd name="connsiteY6" fmla="*/ 0 h 783784"/>
                <a:gd name="connsiteX0" fmla="*/ 951253 w 2291343"/>
                <a:gd name="connsiteY0" fmla="*/ 783771 h 783784"/>
                <a:gd name="connsiteX1" fmla="*/ 982 w 2291343"/>
                <a:gd name="connsiteY1" fmla="*/ 0 h 783784"/>
                <a:gd name="connsiteX2" fmla="*/ 1147196 w 2291343"/>
                <a:gd name="connsiteY2" fmla="*/ 783771 h 783784"/>
                <a:gd name="connsiteX3" fmla="*/ 951253 w 2291343"/>
                <a:gd name="connsiteY3" fmla="*/ 783771 h 783784"/>
                <a:gd name="connsiteX0" fmla="*/ 1049224 w 2291343"/>
                <a:gd name="connsiteY0" fmla="*/ 780903 h 783784"/>
                <a:gd name="connsiteX1" fmla="*/ 1984261 w 2291343"/>
                <a:gd name="connsiteY1" fmla="*/ 339632 h 783784"/>
                <a:gd name="connsiteX2" fmla="*/ 1873122 w 2291343"/>
                <a:gd name="connsiteY2" fmla="*/ 339631 h 783784"/>
                <a:gd name="connsiteX3" fmla="*/ 2195438 w 2291343"/>
                <a:gd name="connsiteY3" fmla="*/ 0 h 783784"/>
                <a:gd name="connsiteX4" fmla="*/ 2291343 w 2291343"/>
                <a:gd name="connsiteY4" fmla="*/ 339631 h 783784"/>
                <a:gd name="connsiteX5" fmla="*/ 2180204 w 2291343"/>
                <a:gd name="connsiteY5" fmla="*/ 339631 h 783784"/>
                <a:gd name="connsiteX6" fmla="*/ 1147196 w 2291343"/>
                <a:gd name="connsiteY6" fmla="*/ 783770 h 783784"/>
                <a:gd name="connsiteX7" fmla="*/ 951253 w 2291343"/>
                <a:gd name="connsiteY7" fmla="*/ 783771 h 783784"/>
                <a:gd name="connsiteX8" fmla="*/ 1147196 w 2291343"/>
                <a:gd name="connsiteY8" fmla="*/ 783771 h 783784"/>
                <a:gd name="connsiteX0" fmla="*/ 1244185 w 1340090"/>
                <a:gd name="connsiteY0" fmla="*/ 0 h 783784"/>
                <a:gd name="connsiteX1" fmla="*/ 1340090 w 1340090"/>
                <a:gd name="connsiteY1" fmla="*/ 339631 h 783784"/>
                <a:gd name="connsiteX2" fmla="*/ 1228951 w 1340090"/>
                <a:gd name="connsiteY2" fmla="*/ 339631 h 783784"/>
                <a:gd name="connsiteX3" fmla="*/ 97971 w 1340090"/>
                <a:gd name="connsiteY3" fmla="*/ 780902 h 783784"/>
                <a:gd name="connsiteX4" fmla="*/ 1033008 w 1340090"/>
                <a:gd name="connsiteY4" fmla="*/ 339631 h 783784"/>
                <a:gd name="connsiteX5" fmla="*/ 921869 w 1340090"/>
                <a:gd name="connsiteY5" fmla="*/ 339631 h 783784"/>
                <a:gd name="connsiteX6" fmla="*/ 1244185 w 1340090"/>
                <a:gd name="connsiteY6" fmla="*/ 0 h 783784"/>
                <a:gd name="connsiteX0" fmla="*/ 0 w 1340090"/>
                <a:gd name="connsiteY0" fmla="*/ 783771 h 783784"/>
                <a:gd name="connsiteX1" fmla="*/ 195943 w 1340090"/>
                <a:gd name="connsiteY1" fmla="*/ 783771 h 783784"/>
                <a:gd name="connsiteX2" fmla="*/ 0 w 1340090"/>
                <a:gd name="connsiteY2" fmla="*/ 783771 h 783784"/>
                <a:gd name="connsiteX0" fmla="*/ 97971 w 1340090"/>
                <a:gd name="connsiteY0" fmla="*/ 780903 h 783784"/>
                <a:gd name="connsiteX1" fmla="*/ 1033008 w 1340090"/>
                <a:gd name="connsiteY1" fmla="*/ 339632 h 783784"/>
                <a:gd name="connsiteX2" fmla="*/ 921869 w 1340090"/>
                <a:gd name="connsiteY2" fmla="*/ 339631 h 783784"/>
                <a:gd name="connsiteX3" fmla="*/ 1244185 w 1340090"/>
                <a:gd name="connsiteY3" fmla="*/ 0 h 783784"/>
                <a:gd name="connsiteX4" fmla="*/ 1340090 w 1340090"/>
                <a:gd name="connsiteY4" fmla="*/ 339631 h 783784"/>
                <a:gd name="connsiteX5" fmla="*/ 1228951 w 1340090"/>
                <a:gd name="connsiteY5" fmla="*/ 339631 h 783784"/>
                <a:gd name="connsiteX6" fmla="*/ 195943 w 1340090"/>
                <a:gd name="connsiteY6" fmla="*/ 783770 h 783784"/>
                <a:gd name="connsiteX7" fmla="*/ 0 w 1340090"/>
                <a:gd name="connsiteY7" fmla="*/ 783771 h 783784"/>
                <a:gd name="connsiteX8" fmla="*/ 195943 w 1340090"/>
                <a:gd name="connsiteY8" fmla="*/ 783771 h 783784"/>
                <a:gd name="connsiteX0" fmla="*/ 1244185 w 1340090"/>
                <a:gd name="connsiteY0" fmla="*/ 0 h 783784"/>
                <a:gd name="connsiteX1" fmla="*/ 1340090 w 1340090"/>
                <a:gd name="connsiteY1" fmla="*/ 339631 h 783784"/>
                <a:gd name="connsiteX2" fmla="*/ 1228951 w 1340090"/>
                <a:gd name="connsiteY2" fmla="*/ 339631 h 783784"/>
                <a:gd name="connsiteX3" fmla="*/ 97971 w 1340090"/>
                <a:gd name="connsiteY3" fmla="*/ 780902 h 783784"/>
                <a:gd name="connsiteX4" fmla="*/ 1033008 w 1340090"/>
                <a:gd name="connsiteY4" fmla="*/ 339631 h 783784"/>
                <a:gd name="connsiteX5" fmla="*/ 921869 w 1340090"/>
                <a:gd name="connsiteY5" fmla="*/ 339631 h 783784"/>
                <a:gd name="connsiteX6" fmla="*/ 1244185 w 1340090"/>
                <a:gd name="connsiteY6" fmla="*/ 0 h 783784"/>
                <a:gd name="connsiteX0" fmla="*/ 0 w 1340090"/>
                <a:gd name="connsiteY0" fmla="*/ 783771 h 783784"/>
                <a:gd name="connsiteX1" fmla="*/ 195943 w 1340090"/>
                <a:gd name="connsiteY1" fmla="*/ 783771 h 783784"/>
                <a:gd name="connsiteX2" fmla="*/ 0 w 1340090"/>
                <a:gd name="connsiteY2" fmla="*/ 783771 h 783784"/>
                <a:gd name="connsiteX0" fmla="*/ 97971 w 1340090"/>
                <a:gd name="connsiteY0" fmla="*/ 780903 h 783784"/>
                <a:gd name="connsiteX1" fmla="*/ 1033008 w 1340090"/>
                <a:gd name="connsiteY1" fmla="*/ 339632 h 783784"/>
                <a:gd name="connsiteX2" fmla="*/ 961735 w 1340090"/>
                <a:gd name="connsiteY2" fmla="*/ 336064 h 783784"/>
                <a:gd name="connsiteX3" fmla="*/ 1244185 w 1340090"/>
                <a:gd name="connsiteY3" fmla="*/ 0 h 783784"/>
                <a:gd name="connsiteX4" fmla="*/ 1340090 w 1340090"/>
                <a:gd name="connsiteY4" fmla="*/ 339631 h 783784"/>
                <a:gd name="connsiteX5" fmla="*/ 1228951 w 1340090"/>
                <a:gd name="connsiteY5" fmla="*/ 339631 h 783784"/>
                <a:gd name="connsiteX6" fmla="*/ 195943 w 1340090"/>
                <a:gd name="connsiteY6" fmla="*/ 783770 h 783784"/>
                <a:gd name="connsiteX7" fmla="*/ 0 w 1340090"/>
                <a:gd name="connsiteY7" fmla="*/ 783771 h 783784"/>
                <a:gd name="connsiteX8" fmla="*/ 195943 w 1340090"/>
                <a:gd name="connsiteY8" fmla="*/ 783771 h 783784"/>
                <a:gd name="connsiteX0" fmla="*/ 1244185 w 1340090"/>
                <a:gd name="connsiteY0" fmla="*/ 0 h 783784"/>
                <a:gd name="connsiteX1" fmla="*/ 1340090 w 1340090"/>
                <a:gd name="connsiteY1" fmla="*/ 339631 h 783784"/>
                <a:gd name="connsiteX2" fmla="*/ 1228951 w 1340090"/>
                <a:gd name="connsiteY2" fmla="*/ 339631 h 783784"/>
                <a:gd name="connsiteX3" fmla="*/ 97971 w 1340090"/>
                <a:gd name="connsiteY3" fmla="*/ 780902 h 783784"/>
                <a:gd name="connsiteX4" fmla="*/ 1033008 w 1340090"/>
                <a:gd name="connsiteY4" fmla="*/ 339631 h 783784"/>
                <a:gd name="connsiteX5" fmla="*/ 921869 w 1340090"/>
                <a:gd name="connsiteY5" fmla="*/ 339631 h 783784"/>
                <a:gd name="connsiteX6" fmla="*/ 1244185 w 1340090"/>
                <a:gd name="connsiteY6" fmla="*/ 0 h 783784"/>
                <a:gd name="connsiteX0" fmla="*/ 0 w 1340090"/>
                <a:gd name="connsiteY0" fmla="*/ 783771 h 783784"/>
                <a:gd name="connsiteX1" fmla="*/ 195943 w 1340090"/>
                <a:gd name="connsiteY1" fmla="*/ 783771 h 783784"/>
                <a:gd name="connsiteX2" fmla="*/ 0 w 1340090"/>
                <a:gd name="connsiteY2" fmla="*/ 783771 h 783784"/>
                <a:gd name="connsiteX0" fmla="*/ 97971 w 1340090"/>
                <a:gd name="connsiteY0" fmla="*/ 780903 h 783784"/>
                <a:gd name="connsiteX1" fmla="*/ 1033008 w 1340090"/>
                <a:gd name="connsiteY1" fmla="*/ 339632 h 783784"/>
                <a:gd name="connsiteX2" fmla="*/ 961735 w 1340090"/>
                <a:gd name="connsiteY2" fmla="*/ 336064 h 783784"/>
                <a:gd name="connsiteX3" fmla="*/ 1244185 w 1340090"/>
                <a:gd name="connsiteY3" fmla="*/ 0 h 783784"/>
                <a:gd name="connsiteX4" fmla="*/ 1289545 w 1340090"/>
                <a:gd name="connsiteY4" fmla="*/ 353720 h 783784"/>
                <a:gd name="connsiteX5" fmla="*/ 1228951 w 1340090"/>
                <a:gd name="connsiteY5" fmla="*/ 339631 h 783784"/>
                <a:gd name="connsiteX6" fmla="*/ 195943 w 1340090"/>
                <a:gd name="connsiteY6" fmla="*/ 783770 h 783784"/>
                <a:gd name="connsiteX7" fmla="*/ 0 w 1340090"/>
                <a:gd name="connsiteY7" fmla="*/ 783771 h 783784"/>
                <a:gd name="connsiteX8" fmla="*/ 195943 w 1340090"/>
                <a:gd name="connsiteY8" fmla="*/ 783771 h 783784"/>
                <a:gd name="connsiteX0" fmla="*/ 1244185 w 1289545"/>
                <a:gd name="connsiteY0" fmla="*/ 0 h 783784"/>
                <a:gd name="connsiteX1" fmla="*/ 1287895 w 1289545"/>
                <a:gd name="connsiteY1" fmla="*/ 343917 h 783784"/>
                <a:gd name="connsiteX2" fmla="*/ 1228951 w 1289545"/>
                <a:gd name="connsiteY2" fmla="*/ 339631 h 783784"/>
                <a:gd name="connsiteX3" fmla="*/ 97971 w 1289545"/>
                <a:gd name="connsiteY3" fmla="*/ 780902 h 783784"/>
                <a:gd name="connsiteX4" fmla="*/ 1033008 w 1289545"/>
                <a:gd name="connsiteY4" fmla="*/ 339631 h 783784"/>
                <a:gd name="connsiteX5" fmla="*/ 921869 w 1289545"/>
                <a:gd name="connsiteY5" fmla="*/ 339631 h 783784"/>
                <a:gd name="connsiteX6" fmla="*/ 1244185 w 1289545"/>
                <a:gd name="connsiteY6" fmla="*/ 0 h 783784"/>
                <a:gd name="connsiteX0" fmla="*/ 0 w 1289545"/>
                <a:gd name="connsiteY0" fmla="*/ 783771 h 783784"/>
                <a:gd name="connsiteX1" fmla="*/ 195943 w 1289545"/>
                <a:gd name="connsiteY1" fmla="*/ 783771 h 783784"/>
                <a:gd name="connsiteX2" fmla="*/ 0 w 1289545"/>
                <a:gd name="connsiteY2" fmla="*/ 783771 h 783784"/>
                <a:gd name="connsiteX0" fmla="*/ 97971 w 1289545"/>
                <a:gd name="connsiteY0" fmla="*/ 780903 h 783784"/>
                <a:gd name="connsiteX1" fmla="*/ 1033008 w 1289545"/>
                <a:gd name="connsiteY1" fmla="*/ 339632 h 783784"/>
                <a:gd name="connsiteX2" fmla="*/ 961735 w 1289545"/>
                <a:gd name="connsiteY2" fmla="*/ 336064 h 783784"/>
                <a:gd name="connsiteX3" fmla="*/ 1244185 w 1289545"/>
                <a:gd name="connsiteY3" fmla="*/ 0 h 783784"/>
                <a:gd name="connsiteX4" fmla="*/ 1289545 w 1289545"/>
                <a:gd name="connsiteY4" fmla="*/ 353720 h 783784"/>
                <a:gd name="connsiteX5" fmla="*/ 1228951 w 1289545"/>
                <a:gd name="connsiteY5" fmla="*/ 339631 h 783784"/>
                <a:gd name="connsiteX6" fmla="*/ 195943 w 1289545"/>
                <a:gd name="connsiteY6" fmla="*/ 783770 h 783784"/>
                <a:gd name="connsiteX7" fmla="*/ 0 w 1289545"/>
                <a:gd name="connsiteY7" fmla="*/ 783771 h 783784"/>
                <a:gd name="connsiteX8" fmla="*/ 195943 w 1289545"/>
                <a:gd name="connsiteY8" fmla="*/ 783771 h 783784"/>
                <a:gd name="connsiteX0" fmla="*/ 1244185 w 1289545"/>
                <a:gd name="connsiteY0" fmla="*/ 0 h 783784"/>
                <a:gd name="connsiteX1" fmla="*/ 1287895 w 1289545"/>
                <a:gd name="connsiteY1" fmla="*/ 343917 h 783784"/>
                <a:gd name="connsiteX2" fmla="*/ 1228951 w 1289545"/>
                <a:gd name="connsiteY2" fmla="*/ 339631 h 783784"/>
                <a:gd name="connsiteX3" fmla="*/ 97971 w 1289545"/>
                <a:gd name="connsiteY3" fmla="*/ 780902 h 783784"/>
                <a:gd name="connsiteX4" fmla="*/ 1033008 w 1289545"/>
                <a:gd name="connsiteY4" fmla="*/ 339631 h 783784"/>
                <a:gd name="connsiteX5" fmla="*/ 921869 w 1289545"/>
                <a:gd name="connsiteY5" fmla="*/ 339631 h 783784"/>
                <a:gd name="connsiteX6" fmla="*/ 962292 w 1289545"/>
                <a:gd name="connsiteY6" fmla="*/ 334789 h 783784"/>
                <a:gd name="connsiteX7" fmla="*/ 1244185 w 1289545"/>
                <a:gd name="connsiteY7" fmla="*/ 0 h 783784"/>
                <a:gd name="connsiteX0" fmla="*/ 0 w 1289545"/>
                <a:gd name="connsiteY0" fmla="*/ 783771 h 783784"/>
                <a:gd name="connsiteX1" fmla="*/ 195943 w 1289545"/>
                <a:gd name="connsiteY1" fmla="*/ 783771 h 783784"/>
                <a:gd name="connsiteX2" fmla="*/ 0 w 1289545"/>
                <a:gd name="connsiteY2" fmla="*/ 783771 h 783784"/>
                <a:gd name="connsiteX0" fmla="*/ 97971 w 1289545"/>
                <a:gd name="connsiteY0" fmla="*/ 780903 h 783784"/>
                <a:gd name="connsiteX1" fmla="*/ 1033008 w 1289545"/>
                <a:gd name="connsiteY1" fmla="*/ 339632 h 783784"/>
                <a:gd name="connsiteX2" fmla="*/ 961735 w 1289545"/>
                <a:gd name="connsiteY2" fmla="*/ 336064 h 783784"/>
                <a:gd name="connsiteX3" fmla="*/ 1244185 w 1289545"/>
                <a:gd name="connsiteY3" fmla="*/ 0 h 783784"/>
                <a:gd name="connsiteX4" fmla="*/ 1289545 w 1289545"/>
                <a:gd name="connsiteY4" fmla="*/ 353720 h 783784"/>
                <a:gd name="connsiteX5" fmla="*/ 1228951 w 1289545"/>
                <a:gd name="connsiteY5" fmla="*/ 339631 h 783784"/>
                <a:gd name="connsiteX6" fmla="*/ 195943 w 1289545"/>
                <a:gd name="connsiteY6" fmla="*/ 783770 h 783784"/>
                <a:gd name="connsiteX7" fmla="*/ 0 w 1289545"/>
                <a:gd name="connsiteY7" fmla="*/ 783771 h 783784"/>
                <a:gd name="connsiteX8" fmla="*/ 195943 w 1289545"/>
                <a:gd name="connsiteY8" fmla="*/ 783771 h 783784"/>
                <a:gd name="connsiteX0" fmla="*/ 1244185 w 1289545"/>
                <a:gd name="connsiteY0" fmla="*/ 0 h 783784"/>
                <a:gd name="connsiteX1" fmla="*/ 1287895 w 1289545"/>
                <a:gd name="connsiteY1" fmla="*/ 343917 h 783784"/>
                <a:gd name="connsiteX2" fmla="*/ 1228951 w 1289545"/>
                <a:gd name="connsiteY2" fmla="*/ 339631 h 783784"/>
                <a:gd name="connsiteX3" fmla="*/ 97971 w 1289545"/>
                <a:gd name="connsiteY3" fmla="*/ 780902 h 783784"/>
                <a:gd name="connsiteX4" fmla="*/ 1033008 w 1289545"/>
                <a:gd name="connsiteY4" fmla="*/ 339631 h 783784"/>
                <a:gd name="connsiteX5" fmla="*/ 960910 w 1289545"/>
                <a:gd name="connsiteY5" fmla="*/ 331163 h 783784"/>
                <a:gd name="connsiteX6" fmla="*/ 962292 w 1289545"/>
                <a:gd name="connsiteY6" fmla="*/ 334789 h 783784"/>
                <a:gd name="connsiteX7" fmla="*/ 1244185 w 1289545"/>
                <a:gd name="connsiteY7" fmla="*/ 0 h 783784"/>
                <a:gd name="connsiteX0" fmla="*/ 0 w 1289545"/>
                <a:gd name="connsiteY0" fmla="*/ 783771 h 783784"/>
                <a:gd name="connsiteX1" fmla="*/ 195943 w 1289545"/>
                <a:gd name="connsiteY1" fmla="*/ 783771 h 783784"/>
                <a:gd name="connsiteX2" fmla="*/ 0 w 1289545"/>
                <a:gd name="connsiteY2" fmla="*/ 783771 h 783784"/>
                <a:gd name="connsiteX0" fmla="*/ 97971 w 1289545"/>
                <a:gd name="connsiteY0" fmla="*/ 780903 h 783784"/>
                <a:gd name="connsiteX1" fmla="*/ 1033008 w 1289545"/>
                <a:gd name="connsiteY1" fmla="*/ 339632 h 783784"/>
                <a:gd name="connsiteX2" fmla="*/ 961735 w 1289545"/>
                <a:gd name="connsiteY2" fmla="*/ 336064 h 783784"/>
                <a:gd name="connsiteX3" fmla="*/ 1244185 w 1289545"/>
                <a:gd name="connsiteY3" fmla="*/ 0 h 783784"/>
                <a:gd name="connsiteX4" fmla="*/ 1289545 w 1289545"/>
                <a:gd name="connsiteY4" fmla="*/ 353720 h 783784"/>
                <a:gd name="connsiteX5" fmla="*/ 1228951 w 1289545"/>
                <a:gd name="connsiteY5" fmla="*/ 339631 h 783784"/>
                <a:gd name="connsiteX6" fmla="*/ 195943 w 1289545"/>
                <a:gd name="connsiteY6" fmla="*/ 783770 h 783784"/>
                <a:gd name="connsiteX7" fmla="*/ 0 w 1289545"/>
                <a:gd name="connsiteY7" fmla="*/ 783771 h 783784"/>
                <a:gd name="connsiteX8" fmla="*/ 195943 w 1289545"/>
                <a:gd name="connsiteY8" fmla="*/ 783771 h 78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545" h="783784" stroke="0" extrusionOk="0">
                  <a:moveTo>
                    <a:pt x="1244185" y="0"/>
                  </a:moveTo>
                  <a:lnTo>
                    <a:pt x="1287895" y="343917"/>
                  </a:lnTo>
                  <a:lnTo>
                    <a:pt x="1228951" y="339631"/>
                  </a:lnTo>
                  <a:cubicBezTo>
                    <a:pt x="1022606" y="633083"/>
                    <a:pt x="572413" y="808733"/>
                    <a:pt x="97971" y="780902"/>
                  </a:cubicBezTo>
                  <a:cubicBezTo>
                    <a:pt x="501831" y="757211"/>
                    <a:pt x="857361" y="589426"/>
                    <a:pt x="1033008" y="339631"/>
                  </a:cubicBezTo>
                  <a:lnTo>
                    <a:pt x="960910" y="331163"/>
                  </a:lnTo>
                  <a:cubicBezTo>
                    <a:pt x="965206" y="330498"/>
                    <a:pt x="957996" y="335454"/>
                    <a:pt x="962292" y="334789"/>
                  </a:cubicBezTo>
                  <a:lnTo>
                    <a:pt x="1244185" y="0"/>
                  </a:lnTo>
                  <a:close/>
                </a:path>
                <a:path w="1289545" h="783784" fill="darkenLess" stroke="0" extrusionOk="0">
                  <a:moveTo>
                    <a:pt x="0" y="783771"/>
                  </a:moveTo>
                  <a:lnTo>
                    <a:pt x="195943" y="783771"/>
                  </a:lnTo>
                  <a:lnTo>
                    <a:pt x="0" y="783771"/>
                  </a:lnTo>
                  <a:close/>
                </a:path>
                <a:path w="1289545" h="783784" fill="none" extrusionOk="0">
                  <a:moveTo>
                    <a:pt x="97971" y="780903"/>
                  </a:moveTo>
                  <a:cubicBezTo>
                    <a:pt x="501831" y="757212"/>
                    <a:pt x="857361" y="589427"/>
                    <a:pt x="1033008" y="339632"/>
                  </a:cubicBezTo>
                  <a:lnTo>
                    <a:pt x="961735" y="336064"/>
                  </a:lnTo>
                  <a:lnTo>
                    <a:pt x="1244185" y="0"/>
                  </a:lnTo>
                  <a:lnTo>
                    <a:pt x="1289545" y="353720"/>
                  </a:lnTo>
                  <a:lnTo>
                    <a:pt x="1228951" y="339631"/>
                  </a:lnTo>
                  <a:cubicBezTo>
                    <a:pt x="1038049" y="611120"/>
                    <a:pt x="636488" y="783770"/>
                    <a:pt x="195943" y="783770"/>
                  </a:cubicBezTo>
                  <a:lnTo>
                    <a:pt x="0" y="783771"/>
                  </a:lnTo>
                  <a:lnTo>
                    <a:pt x="195943" y="783771"/>
                  </a:lnTo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Curved Up Arrow 5"/>
            <p:cNvSpPr/>
            <p:nvPr/>
          </p:nvSpPr>
          <p:spPr>
            <a:xfrm rot="10740000" flipH="1" flipV="1">
              <a:off x="2624114" y="5081153"/>
              <a:ext cx="1285796" cy="904778"/>
            </a:xfrm>
            <a:custGeom>
              <a:avLst/>
              <a:gdLst>
                <a:gd name="connsiteX0" fmla="*/ 2390399 w 2599509"/>
                <a:gd name="connsiteY0" fmla="*/ 0 h 783771"/>
                <a:gd name="connsiteX1" fmla="*/ 2486304 w 2599509"/>
                <a:gd name="connsiteY1" fmla="*/ 339631 h 783771"/>
                <a:gd name="connsiteX2" fmla="*/ 2375165 w 2599509"/>
                <a:gd name="connsiteY2" fmla="*/ 339631 h 783771"/>
                <a:gd name="connsiteX3" fmla="*/ 1244185 w 2599509"/>
                <a:gd name="connsiteY3" fmla="*/ 780902 h 783771"/>
                <a:gd name="connsiteX4" fmla="*/ 2179222 w 2599509"/>
                <a:gd name="connsiteY4" fmla="*/ 339631 h 783771"/>
                <a:gd name="connsiteX5" fmla="*/ 2068083 w 2599509"/>
                <a:gd name="connsiteY5" fmla="*/ 339631 h 783771"/>
                <a:gd name="connsiteX6" fmla="*/ 2390399 w 2599509"/>
                <a:gd name="connsiteY6" fmla="*/ 0 h 783771"/>
                <a:gd name="connsiteX0" fmla="*/ 1146214 w 2599509"/>
                <a:gd name="connsiteY0" fmla="*/ 783771 h 783771"/>
                <a:gd name="connsiteX1" fmla="*/ 0 w 2599509"/>
                <a:gd name="connsiteY1" fmla="*/ 0 h 783771"/>
                <a:gd name="connsiteX2" fmla="*/ 195943 w 2599509"/>
                <a:gd name="connsiteY2" fmla="*/ 0 h 783771"/>
                <a:gd name="connsiteX3" fmla="*/ 1342157 w 2599509"/>
                <a:gd name="connsiteY3" fmla="*/ 783771 h 783771"/>
                <a:gd name="connsiteX4" fmla="*/ 1146214 w 2599509"/>
                <a:gd name="connsiteY4" fmla="*/ 783771 h 783771"/>
                <a:gd name="connsiteX0" fmla="*/ 1244185 w 2599509"/>
                <a:gd name="connsiteY0" fmla="*/ 780903 h 783771"/>
                <a:gd name="connsiteX1" fmla="*/ 2179222 w 2599509"/>
                <a:gd name="connsiteY1" fmla="*/ 339632 h 783771"/>
                <a:gd name="connsiteX2" fmla="*/ 2068083 w 2599509"/>
                <a:gd name="connsiteY2" fmla="*/ 339631 h 783771"/>
                <a:gd name="connsiteX3" fmla="*/ 2390399 w 2599509"/>
                <a:gd name="connsiteY3" fmla="*/ 0 h 783771"/>
                <a:gd name="connsiteX4" fmla="*/ 2486304 w 2599509"/>
                <a:gd name="connsiteY4" fmla="*/ 339631 h 783771"/>
                <a:gd name="connsiteX5" fmla="*/ 2375165 w 2599509"/>
                <a:gd name="connsiteY5" fmla="*/ 339631 h 783771"/>
                <a:gd name="connsiteX6" fmla="*/ 1342157 w 2599509"/>
                <a:gd name="connsiteY6" fmla="*/ 783770 h 783771"/>
                <a:gd name="connsiteX7" fmla="*/ 1146214 w 2599509"/>
                <a:gd name="connsiteY7" fmla="*/ 783771 h 783771"/>
                <a:gd name="connsiteX8" fmla="*/ 0 w 2599509"/>
                <a:gd name="connsiteY8" fmla="*/ 0 h 783771"/>
                <a:gd name="connsiteX9" fmla="*/ 195943 w 2599509"/>
                <a:gd name="connsiteY9" fmla="*/ 0 h 783771"/>
                <a:gd name="connsiteX10" fmla="*/ 1342157 w 2599509"/>
                <a:gd name="connsiteY10" fmla="*/ 783771 h 783771"/>
                <a:gd name="connsiteX0" fmla="*/ 2390399 w 2486304"/>
                <a:gd name="connsiteY0" fmla="*/ 0 h 783784"/>
                <a:gd name="connsiteX1" fmla="*/ 2486304 w 2486304"/>
                <a:gd name="connsiteY1" fmla="*/ 339631 h 783784"/>
                <a:gd name="connsiteX2" fmla="*/ 2375165 w 2486304"/>
                <a:gd name="connsiteY2" fmla="*/ 339631 h 783784"/>
                <a:gd name="connsiteX3" fmla="*/ 1244185 w 2486304"/>
                <a:gd name="connsiteY3" fmla="*/ 780902 h 783784"/>
                <a:gd name="connsiteX4" fmla="*/ 2179222 w 2486304"/>
                <a:gd name="connsiteY4" fmla="*/ 339631 h 783784"/>
                <a:gd name="connsiteX5" fmla="*/ 2068083 w 2486304"/>
                <a:gd name="connsiteY5" fmla="*/ 339631 h 783784"/>
                <a:gd name="connsiteX6" fmla="*/ 2390399 w 2486304"/>
                <a:gd name="connsiteY6" fmla="*/ 0 h 783784"/>
                <a:gd name="connsiteX0" fmla="*/ 1146214 w 2486304"/>
                <a:gd name="connsiteY0" fmla="*/ 783771 h 783784"/>
                <a:gd name="connsiteX1" fmla="*/ 0 w 2486304"/>
                <a:gd name="connsiteY1" fmla="*/ 0 h 783784"/>
                <a:gd name="connsiteX2" fmla="*/ 195943 w 2486304"/>
                <a:gd name="connsiteY2" fmla="*/ 0 h 783784"/>
                <a:gd name="connsiteX3" fmla="*/ 1342157 w 2486304"/>
                <a:gd name="connsiteY3" fmla="*/ 783771 h 783784"/>
                <a:gd name="connsiteX4" fmla="*/ 1146214 w 2486304"/>
                <a:gd name="connsiteY4" fmla="*/ 783771 h 783784"/>
                <a:gd name="connsiteX0" fmla="*/ 1244185 w 2486304"/>
                <a:gd name="connsiteY0" fmla="*/ 780903 h 783784"/>
                <a:gd name="connsiteX1" fmla="*/ 2179222 w 2486304"/>
                <a:gd name="connsiteY1" fmla="*/ 339632 h 783784"/>
                <a:gd name="connsiteX2" fmla="*/ 2068083 w 2486304"/>
                <a:gd name="connsiteY2" fmla="*/ 339631 h 783784"/>
                <a:gd name="connsiteX3" fmla="*/ 2390399 w 2486304"/>
                <a:gd name="connsiteY3" fmla="*/ 0 h 783784"/>
                <a:gd name="connsiteX4" fmla="*/ 2486304 w 2486304"/>
                <a:gd name="connsiteY4" fmla="*/ 339631 h 783784"/>
                <a:gd name="connsiteX5" fmla="*/ 2375165 w 2486304"/>
                <a:gd name="connsiteY5" fmla="*/ 339631 h 783784"/>
                <a:gd name="connsiteX6" fmla="*/ 1342157 w 2486304"/>
                <a:gd name="connsiteY6" fmla="*/ 783770 h 783784"/>
                <a:gd name="connsiteX7" fmla="*/ 1146214 w 2486304"/>
                <a:gd name="connsiteY7" fmla="*/ 783771 h 783784"/>
                <a:gd name="connsiteX8" fmla="*/ 195943 w 2486304"/>
                <a:gd name="connsiteY8" fmla="*/ 0 h 783784"/>
                <a:gd name="connsiteX9" fmla="*/ 1342157 w 2486304"/>
                <a:gd name="connsiteY9" fmla="*/ 783771 h 783784"/>
                <a:gd name="connsiteX0" fmla="*/ 2195438 w 2291343"/>
                <a:gd name="connsiteY0" fmla="*/ 0 h 783784"/>
                <a:gd name="connsiteX1" fmla="*/ 2291343 w 2291343"/>
                <a:gd name="connsiteY1" fmla="*/ 339631 h 783784"/>
                <a:gd name="connsiteX2" fmla="*/ 2180204 w 2291343"/>
                <a:gd name="connsiteY2" fmla="*/ 339631 h 783784"/>
                <a:gd name="connsiteX3" fmla="*/ 1049224 w 2291343"/>
                <a:gd name="connsiteY3" fmla="*/ 780902 h 783784"/>
                <a:gd name="connsiteX4" fmla="*/ 1984261 w 2291343"/>
                <a:gd name="connsiteY4" fmla="*/ 339631 h 783784"/>
                <a:gd name="connsiteX5" fmla="*/ 1873122 w 2291343"/>
                <a:gd name="connsiteY5" fmla="*/ 339631 h 783784"/>
                <a:gd name="connsiteX6" fmla="*/ 2195438 w 2291343"/>
                <a:gd name="connsiteY6" fmla="*/ 0 h 783784"/>
                <a:gd name="connsiteX0" fmla="*/ 951253 w 2291343"/>
                <a:gd name="connsiteY0" fmla="*/ 783771 h 783784"/>
                <a:gd name="connsiteX1" fmla="*/ 982 w 2291343"/>
                <a:gd name="connsiteY1" fmla="*/ 0 h 783784"/>
                <a:gd name="connsiteX2" fmla="*/ 1147196 w 2291343"/>
                <a:gd name="connsiteY2" fmla="*/ 783771 h 783784"/>
                <a:gd name="connsiteX3" fmla="*/ 951253 w 2291343"/>
                <a:gd name="connsiteY3" fmla="*/ 783771 h 783784"/>
                <a:gd name="connsiteX0" fmla="*/ 1049224 w 2291343"/>
                <a:gd name="connsiteY0" fmla="*/ 780903 h 783784"/>
                <a:gd name="connsiteX1" fmla="*/ 1984261 w 2291343"/>
                <a:gd name="connsiteY1" fmla="*/ 339632 h 783784"/>
                <a:gd name="connsiteX2" fmla="*/ 1873122 w 2291343"/>
                <a:gd name="connsiteY2" fmla="*/ 339631 h 783784"/>
                <a:gd name="connsiteX3" fmla="*/ 2195438 w 2291343"/>
                <a:gd name="connsiteY3" fmla="*/ 0 h 783784"/>
                <a:gd name="connsiteX4" fmla="*/ 2291343 w 2291343"/>
                <a:gd name="connsiteY4" fmla="*/ 339631 h 783784"/>
                <a:gd name="connsiteX5" fmla="*/ 2180204 w 2291343"/>
                <a:gd name="connsiteY5" fmla="*/ 339631 h 783784"/>
                <a:gd name="connsiteX6" fmla="*/ 1147196 w 2291343"/>
                <a:gd name="connsiteY6" fmla="*/ 783770 h 783784"/>
                <a:gd name="connsiteX7" fmla="*/ 951253 w 2291343"/>
                <a:gd name="connsiteY7" fmla="*/ 783771 h 783784"/>
                <a:gd name="connsiteX8" fmla="*/ 982 w 2291343"/>
                <a:gd name="connsiteY8" fmla="*/ 0 h 783784"/>
                <a:gd name="connsiteX9" fmla="*/ 1147196 w 2291343"/>
                <a:gd name="connsiteY9" fmla="*/ 783771 h 783784"/>
                <a:gd name="connsiteX0" fmla="*/ 2195438 w 2291343"/>
                <a:gd name="connsiteY0" fmla="*/ 0 h 783784"/>
                <a:gd name="connsiteX1" fmla="*/ 2291343 w 2291343"/>
                <a:gd name="connsiteY1" fmla="*/ 339631 h 783784"/>
                <a:gd name="connsiteX2" fmla="*/ 2180204 w 2291343"/>
                <a:gd name="connsiteY2" fmla="*/ 339631 h 783784"/>
                <a:gd name="connsiteX3" fmla="*/ 1049224 w 2291343"/>
                <a:gd name="connsiteY3" fmla="*/ 780902 h 783784"/>
                <a:gd name="connsiteX4" fmla="*/ 1984261 w 2291343"/>
                <a:gd name="connsiteY4" fmla="*/ 339631 h 783784"/>
                <a:gd name="connsiteX5" fmla="*/ 1873122 w 2291343"/>
                <a:gd name="connsiteY5" fmla="*/ 339631 h 783784"/>
                <a:gd name="connsiteX6" fmla="*/ 2195438 w 2291343"/>
                <a:gd name="connsiteY6" fmla="*/ 0 h 783784"/>
                <a:gd name="connsiteX0" fmla="*/ 951253 w 2291343"/>
                <a:gd name="connsiteY0" fmla="*/ 783771 h 783784"/>
                <a:gd name="connsiteX1" fmla="*/ 982 w 2291343"/>
                <a:gd name="connsiteY1" fmla="*/ 0 h 783784"/>
                <a:gd name="connsiteX2" fmla="*/ 1147196 w 2291343"/>
                <a:gd name="connsiteY2" fmla="*/ 783771 h 783784"/>
                <a:gd name="connsiteX3" fmla="*/ 951253 w 2291343"/>
                <a:gd name="connsiteY3" fmla="*/ 783771 h 783784"/>
                <a:gd name="connsiteX0" fmla="*/ 1049224 w 2291343"/>
                <a:gd name="connsiteY0" fmla="*/ 780903 h 783784"/>
                <a:gd name="connsiteX1" fmla="*/ 1984261 w 2291343"/>
                <a:gd name="connsiteY1" fmla="*/ 339632 h 783784"/>
                <a:gd name="connsiteX2" fmla="*/ 1873122 w 2291343"/>
                <a:gd name="connsiteY2" fmla="*/ 339631 h 783784"/>
                <a:gd name="connsiteX3" fmla="*/ 2195438 w 2291343"/>
                <a:gd name="connsiteY3" fmla="*/ 0 h 783784"/>
                <a:gd name="connsiteX4" fmla="*/ 2291343 w 2291343"/>
                <a:gd name="connsiteY4" fmla="*/ 339631 h 783784"/>
                <a:gd name="connsiteX5" fmla="*/ 2180204 w 2291343"/>
                <a:gd name="connsiteY5" fmla="*/ 339631 h 783784"/>
                <a:gd name="connsiteX6" fmla="*/ 1147196 w 2291343"/>
                <a:gd name="connsiteY6" fmla="*/ 783770 h 783784"/>
                <a:gd name="connsiteX7" fmla="*/ 951253 w 2291343"/>
                <a:gd name="connsiteY7" fmla="*/ 783771 h 783784"/>
                <a:gd name="connsiteX8" fmla="*/ 1147196 w 2291343"/>
                <a:gd name="connsiteY8" fmla="*/ 783771 h 783784"/>
                <a:gd name="connsiteX0" fmla="*/ 1244185 w 1340090"/>
                <a:gd name="connsiteY0" fmla="*/ 0 h 783784"/>
                <a:gd name="connsiteX1" fmla="*/ 1340090 w 1340090"/>
                <a:gd name="connsiteY1" fmla="*/ 339631 h 783784"/>
                <a:gd name="connsiteX2" fmla="*/ 1228951 w 1340090"/>
                <a:gd name="connsiteY2" fmla="*/ 339631 h 783784"/>
                <a:gd name="connsiteX3" fmla="*/ 97971 w 1340090"/>
                <a:gd name="connsiteY3" fmla="*/ 780902 h 783784"/>
                <a:gd name="connsiteX4" fmla="*/ 1033008 w 1340090"/>
                <a:gd name="connsiteY4" fmla="*/ 339631 h 783784"/>
                <a:gd name="connsiteX5" fmla="*/ 921869 w 1340090"/>
                <a:gd name="connsiteY5" fmla="*/ 339631 h 783784"/>
                <a:gd name="connsiteX6" fmla="*/ 1244185 w 1340090"/>
                <a:gd name="connsiteY6" fmla="*/ 0 h 783784"/>
                <a:gd name="connsiteX0" fmla="*/ 0 w 1340090"/>
                <a:gd name="connsiteY0" fmla="*/ 783771 h 783784"/>
                <a:gd name="connsiteX1" fmla="*/ 195943 w 1340090"/>
                <a:gd name="connsiteY1" fmla="*/ 783771 h 783784"/>
                <a:gd name="connsiteX2" fmla="*/ 0 w 1340090"/>
                <a:gd name="connsiteY2" fmla="*/ 783771 h 783784"/>
                <a:gd name="connsiteX0" fmla="*/ 97971 w 1340090"/>
                <a:gd name="connsiteY0" fmla="*/ 780903 h 783784"/>
                <a:gd name="connsiteX1" fmla="*/ 1033008 w 1340090"/>
                <a:gd name="connsiteY1" fmla="*/ 339632 h 783784"/>
                <a:gd name="connsiteX2" fmla="*/ 921869 w 1340090"/>
                <a:gd name="connsiteY2" fmla="*/ 339631 h 783784"/>
                <a:gd name="connsiteX3" fmla="*/ 1244185 w 1340090"/>
                <a:gd name="connsiteY3" fmla="*/ 0 h 783784"/>
                <a:gd name="connsiteX4" fmla="*/ 1340090 w 1340090"/>
                <a:gd name="connsiteY4" fmla="*/ 339631 h 783784"/>
                <a:gd name="connsiteX5" fmla="*/ 1228951 w 1340090"/>
                <a:gd name="connsiteY5" fmla="*/ 339631 h 783784"/>
                <a:gd name="connsiteX6" fmla="*/ 195943 w 1340090"/>
                <a:gd name="connsiteY6" fmla="*/ 783770 h 783784"/>
                <a:gd name="connsiteX7" fmla="*/ 0 w 1340090"/>
                <a:gd name="connsiteY7" fmla="*/ 783771 h 783784"/>
                <a:gd name="connsiteX8" fmla="*/ 195943 w 1340090"/>
                <a:gd name="connsiteY8" fmla="*/ 783771 h 783784"/>
                <a:gd name="connsiteX0" fmla="*/ 1244185 w 1340090"/>
                <a:gd name="connsiteY0" fmla="*/ 0 h 783784"/>
                <a:gd name="connsiteX1" fmla="*/ 1340090 w 1340090"/>
                <a:gd name="connsiteY1" fmla="*/ 339631 h 783784"/>
                <a:gd name="connsiteX2" fmla="*/ 1228951 w 1340090"/>
                <a:gd name="connsiteY2" fmla="*/ 339631 h 783784"/>
                <a:gd name="connsiteX3" fmla="*/ 97971 w 1340090"/>
                <a:gd name="connsiteY3" fmla="*/ 780902 h 783784"/>
                <a:gd name="connsiteX4" fmla="*/ 1033008 w 1340090"/>
                <a:gd name="connsiteY4" fmla="*/ 339631 h 783784"/>
                <a:gd name="connsiteX5" fmla="*/ 921869 w 1340090"/>
                <a:gd name="connsiteY5" fmla="*/ 339631 h 783784"/>
                <a:gd name="connsiteX6" fmla="*/ 1244185 w 1340090"/>
                <a:gd name="connsiteY6" fmla="*/ 0 h 783784"/>
                <a:gd name="connsiteX0" fmla="*/ 0 w 1340090"/>
                <a:gd name="connsiteY0" fmla="*/ 783771 h 783784"/>
                <a:gd name="connsiteX1" fmla="*/ 195943 w 1340090"/>
                <a:gd name="connsiteY1" fmla="*/ 783771 h 783784"/>
                <a:gd name="connsiteX2" fmla="*/ 0 w 1340090"/>
                <a:gd name="connsiteY2" fmla="*/ 783771 h 783784"/>
                <a:gd name="connsiteX0" fmla="*/ 97971 w 1340090"/>
                <a:gd name="connsiteY0" fmla="*/ 780903 h 783784"/>
                <a:gd name="connsiteX1" fmla="*/ 1033008 w 1340090"/>
                <a:gd name="connsiteY1" fmla="*/ 339632 h 783784"/>
                <a:gd name="connsiteX2" fmla="*/ 961735 w 1340090"/>
                <a:gd name="connsiteY2" fmla="*/ 336064 h 783784"/>
                <a:gd name="connsiteX3" fmla="*/ 1244185 w 1340090"/>
                <a:gd name="connsiteY3" fmla="*/ 0 h 783784"/>
                <a:gd name="connsiteX4" fmla="*/ 1340090 w 1340090"/>
                <a:gd name="connsiteY4" fmla="*/ 339631 h 783784"/>
                <a:gd name="connsiteX5" fmla="*/ 1228951 w 1340090"/>
                <a:gd name="connsiteY5" fmla="*/ 339631 h 783784"/>
                <a:gd name="connsiteX6" fmla="*/ 195943 w 1340090"/>
                <a:gd name="connsiteY6" fmla="*/ 783770 h 783784"/>
                <a:gd name="connsiteX7" fmla="*/ 0 w 1340090"/>
                <a:gd name="connsiteY7" fmla="*/ 783771 h 783784"/>
                <a:gd name="connsiteX8" fmla="*/ 195943 w 1340090"/>
                <a:gd name="connsiteY8" fmla="*/ 783771 h 783784"/>
                <a:gd name="connsiteX0" fmla="*/ 1244185 w 1340090"/>
                <a:gd name="connsiteY0" fmla="*/ 0 h 783784"/>
                <a:gd name="connsiteX1" fmla="*/ 1340090 w 1340090"/>
                <a:gd name="connsiteY1" fmla="*/ 339631 h 783784"/>
                <a:gd name="connsiteX2" fmla="*/ 1228951 w 1340090"/>
                <a:gd name="connsiteY2" fmla="*/ 339631 h 783784"/>
                <a:gd name="connsiteX3" fmla="*/ 97971 w 1340090"/>
                <a:gd name="connsiteY3" fmla="*/ 780902 h 783784"/>
                <a:gd name="connsiteX4" fmla="*/ 1033008 w 1340090"/>
                <a:gd name="connsiteY4" fmla="*/ 339631 h 783784"/>
                <a:gd name="connsiteX5" fmla="*/ 921869 w 1340090"/>
                <a:gd name="connsiteY5" fmla="*/ 339631 h 783784"/>
                <a:gd name="connsiteX6" fmla="*/ 1244185 w 1340090"/>
                <a:gd name="connsiteY6" fmla="*/ 0 h 783784"/>
                <a:gd name="connsiteX0" fmla="*/ 0 w 1340090"/>
                <a:gd name="connsiteY0" fmla="*/ 783771 h 783784"/>
                <a:gd name="connsiteX1" fmla="*/ 195943 w 1340090"/>
                <a:gd name="connsiteY1" fmla="*/ 783771 h 783784"/>
                <a:gd name="connsiteX2" fmla="*/ 0 w 1340090"/>
                <a:gd name="connsiteY2" fmla="*/ 783771 h 783784"/>
                <a:gd name="connsiteX0" fmla="*/ 97971 w 1340090"/>
                <a:gd name="connsiteY0" fmla="*/ 780903 h 783784"/>
                <a:gd name="connsiteX1" fmla="*/ 1033008 w 1340090"/>
                <a:gd name="connsiteY1" fmla="*/ 339632 h 783784"/>
                <a:gd name="connsiteX2" fmla="*/ 961735 w 1340090"/>
                <a:gd name="connsiteY2" fmla="*/ 336064 h 783784"/>
                <a:gd name="connsiteX3" fmla="*/ 1244185 w 1340090"/>
                <a:gd name="connsiteY3" fmla="*/ 0 h 783784"/>
                <a:gd name="connsiteX4" fmla="*/ 1289545 w 1340090"/>
                <a:gd name="connsiteY4" fmla="*/ 353720 h 783784"/>
                <a:gd name="connsiteX5" fmla="*/ 1228951 w 1340090"/>
                <a:gd name="connsiteY5" fmla="*/ 339631 h 783784"/>
                <a:gd name="connsiteX6" fmla="*/ 195943 w 1340090"/>
                <a:gd name="connsiteY6" fmla="*/ 783770 h 783784"/>
                <a:gd name="connsiteX7" fmla="*/ 0 w 1340090"/>
                <a:gd name="connsiteY7" fmla="*/ 783771 h 783784"/>
                <a:gd name="connsiteX8" fmla="*/ 195943 w 1340090"/>
                <a:gd name="connsiteY8" fmla="*/ 783771 h 783784"/>
                <a:gd name="connsiteX0" fmla="*/ 1244185 w 1289545"/>
                <a:gd name="connsiteY0" fmla="*/ 0 h 783784"/>
                <a:gd name="connsiteX1" fmla="*/ 1287895 w 1289545"/>
                <a:gd name="connsiteY1" fmla="*/ 343917 h 783784"/>
                <a:gd name="connsiteX2" fmla="*/ 1228951 w 1289545"/>
                <a:gd name="connsiteY2" fmla="*/ 339631 h 783784"/>
                <a:gd name="connsiteX3" fmla="*/ 97971 w 1289545"/>
                <a:gd name="connsiteY3" fmla="*/ 780902 h 783784"/>
                <a:gd name="connsiteX4" fmla="*/ 1033008 w 1289545"/>
                <a:gd name="connsiteY4" fmla="*/ 339631 h 783784"/>
                <a:gd name="connsiteX5" fmla="*/ 921869 w 1289545"/>
                <a:gd name="connsiteY5" fmla="*/ 339631 h 783784"/>
                <a:gd name="connsiteX6" fmla="*/ 1244185 w 1289545"/>
                <a:gd name="connsiteY6" fmla="*/ 0 h 783784"/>
                <a:gd name="connsiteX0" fmla="*/ 0 w 1289545"/>
                <a:gd name="connsiteY0" fmla="*/ 783771 h 783784"/>
                <a:gd name="connsiteX1" fmla="*/ 195943 w 1289545"/>
                <a:gd name="connsiteY1" fmla="*/ 783771 h 783784"/>
                <a:gd name="connsiteX2" fmla="*/ 0 w 1289545"/>
                <a:gd name="connsiteY2" fmla="*/ 783771 h 783784"/>
                <a:gd name="connsiteX0" fmla="*/ 97971 w 1289545"/>
                <a:gd name="connsiteY0" fmla="*/ 780903 h 783784"/>
                <a:gd name="connsiteX1" fmla="*/ 1033008 w 1289545"/>
                <a:gd name="connsiteY1" fmla="*/ 339632 h 783784"/>
                <a:gd name="connsiteX2" fmla="*/ 961735 w 1289545"/>
                <a:gd name="connsiteY2" fmla="*/ 336064 h 783784"/>
                <a:gd name="connsiteX3" fmla="*/ 1244185 w 1289545"/>
                <a:gd name="connsiteY3" fmla="*/ 0 h 783784"/>
                <a:gd name="connsiteX4" fmla="*/ 1289545 w 1289545"/>
                <a:gd name="connsiteY4" fmla="*/ 353720 h 783784"/>
                <a:gd name="connsiteX5" fmla="*/ 1228951 w 1289545"/>
                <a:gd name="connsiteY5" fmla="*/ 339631 h 783784"/>
                <a:gd name="connsiteX6" fmla="*/ 195943 w 1289545"/>
                <a:gd name="connsiteY6" fmla="*/ 783770 h 783784"/>
                <a:gd name="connsiteX7" fmla="*/ 0 w 1289545"/>
                <a:gd name="connsiteY7" fmla="*/ 783771 h 783784"/>
                <a:gd name="connsiteX8" fmla="*/ 195943 w 1289545"/>
                <a:gd name="connsiteY8" fmla="*/ 783771 h 783784"/>
                <a:gd name="connsiteX0" fmla="*/ 1244185 w 1289545"/>
                <a:gd name="connsiteY0" fmla="*/ 0 h 783784"/>
                <a:gd name="connsiteX1" fmla="*/ 1287895 w 1289545"/>
                <a:gd name="connsiteY1" fmla="*/ 343917 h 783784"/>
                <a:gd name="connsiteX2" fmla="*/ 1228951 w 1289545"/>
                <a:gd name="connsiteY2" fmla="*/ 339631 h 783784"/>
                <a:gd name="connsiteX3" fmla="*/ 97971 w 1289545"/>
                <a:gd name="connsiteY3" fmla="*/ 780902 h 783784"/>
                <a:gd name="connsiteX4" fmla="*/ 1033008 w 1289545"/>
                <a:gd name="connsiteY4" fmla="*/ 339631 h 783784"/>
                <a:gd name="connsiteX5" fmla="*/ 921869 w 1289545"/>
                <a:gd name="connsiteY5" fmla="*/ 339631 h 783784"/>
                <a:gd name="connsiteX6" fmla="*/ 962292 w 1289545"/>
                <a:gd name="connsiteY6" fmla="*/ 334789 h 783784"/>
                <a:gd name="connsiteX7" fmla="*/ 1244185 w 1289545"/>
                <a:gd name="connsiteY7" fmla="*/ 0 h 783784"/>
                <a:gd name="connsiteX0" fmla="*/ 0 w 1289545"/>
                <a:gd name="connsiteY0" fmla="*/ 783771 h 783784"/>
                <a:gd name="connsiteX1" fmla="*/ 195943 w 1289545"/>
                <a:gd name="connsiteY1" fmla="*/ 783771 h 783784"/>
                <a:gd name="connsiteX2" fmla="*/ 0 w 1289545"/>
                <a:gd name="connsiteY2" fmla="*/ 783771 h 783784"/>
                <a:gd name="connsiteX0" fmla="*/ 97971 w 1289545"/>
                <a:gd name="connsiteY0" fmla="*/ 780903 h 783784"/>
                <a:gd name="connsiteX1" fmla="*/ 1033008 w 1289545"/>
                <a:gd name="connsiteY1" fmla="*/ 339632 h 783784"/>
                <a:gd name="connsiteX2" fmla="*/ 961735 w 1289545"/>
                <a:gd name="connsiteY2" fmla="*/ 336064 h 783784"/>
                <a:gd name="connsiteX3" fmla="*/ 1244185 w 1289545"/>
                <a:gd name="connsiteY3" fmla="*/ 0 h 783784"/>
                <a:gd name="connsiteX4" fmla="*/ 1289545 w 1289545"/>
                <a:gd name="connsiteY4" fmla="*/ 353720 h 783784"/>
                <a:gd name="connsiteX5" fmla="*/ 1228951 w 1289545"/>
                <a:gd name="connsiteY5" fmla="*/ 339631 h 783784"/>
                <a:gd name="connsiteX6" fmla="*/ 195943 w 1289545"/>
                <a:gd name="connsiteY6" fmla="*/ 783770 h 783784"/>
                <a:gd name="connsiteX7" fmla="*/ 0 w 1289545"/>
                <a:gd name="connsiteY7" fmla="*/ 783771 h 783784"/>
                <a:gd name="connsiteX8" fmla="*/ 195943 w 1289545"/>
                <a:gd name="connsiteY8" fmla="*/ 783771 h 783784"/>
                <a:gd name="connsiteX0" fmla="*/ 1244185 w 1289545"/>
                <a:gd name="connsiteY0" fmla="*/ 0 h 783784"/>
                <a:gd name="connsiteX1" fmla="*/ 1287895 w 1289545"/>
                <a:gd name="connsiteY1" fmla="*/ 343917 h 783784"/>
                <a:gd name="connsiteX2" fmla="*/ 1228951 w 1289545"/>
                <a:gd name="connsiteY2" fmla="*/ 339631 h 783784"/>
                <a:gd name="connsiteX3" fmla="*/ 97971 w 1289545"/>
                <a:gd name="connsiteY3" fmla="*/ 780902 h 783784"/>
                <a:gd name="connsiteX4" fmla="*/ 1033008 w 1289545"/>
                <a:gd name="connsiteY4" fmla="*/ 339631 h 783784"/>
                <a:gd name="connsiteX5" fmla="*/ 960910 w 1289545"/>
                <a:gd name="connsiteY5" fmla="*/ 331163 h 783784"/>
                <a:gd name="connsiteX6" fmla="*/ 962292 w 1289545"/>
                <a:gd name="connsiteY6" fmla="*/ 334789 h 783784"/>
                <a:gd name="connsiteX7" fmla="*/ 1244185 w 1289545"/>
                <a:gd name="connsiteY7" fmla="*/ 0 h 783784"/>
                <a:gd name="connsiteX0" fmla="*/ 0 w 1289545"/>
                <a:gd name="connsiteY0" fmla="*/ 783771 h 783784"/>
                <a:gd name="connsiteX1" fmla="*/ 195943 w 1289545"/>
                <a:gd name="connsiteY1" fmla="*/ 783771 h 783784"/>
                <a:gd name="connsiteX2" fmla="*/ 0 w 1289545"/>
                <a:gd name="connsiteY2" fmla="*/ 783771 h 783784"/>
                <a:gd name="connsiteX0" fmla="*/ 97971 w 1289545"/>
                <a:gd name="connsiteY0" fmla="*/ 780903 h 783784"/>
                <a:gd name="connsiteX1" fmla="*/ 1033008 w 1289545"/>
                <a:gd name="connsiteY1" fmla="*/ 339632 h 783784"/>
                <a:gd name="connsiteX2" fmla="*/ 961735 w 1289545"/>
                <a:gd name="connsiteY2" fmla="*/ 336064 h 783784"/>
                <a:gd name="connsiteX3" fmla="*/ 1244185 w 1289545"/>
                <a:gd name="connsiteY3" fmla="*/ 0 h 783784"/>
                <a:gd name="connsiteX4" fmla="*/ 1289545 w 1289545"/>
                <a:gd name="connsiteY4" fmla="*/ 353720 h 783784"/>
                <a:gd name="connsiteX5" fmla="*/ 1228951 w 1289545"/>
                <a:gd name="connsiteY5" fmla="*/ 339631 h 783784"/>
                <a:gd name="connsiteX6" fmla="*/ 195943 w 1289545"/>
                <a:gd name="connsiteY6" fmla="*/ 783770 h 783784"/>
                <a:gd name="connsiteX7" fmla="*/ 0 w 1289545"/>
                <a:gd name="connsiteY7" fmla="*/ 783771 h 783784"/>
                <a:gd name="connsiteX8" fmla="*/ 195943 w 1289545"/>
                <a:gd name="connsiteY8" fmla="*/ 783771 h 78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545" h="783784" stroke="0" extrusionOk="0">
                  <a:moveTo>
                    <a:pt x="1244185" y="0"/>
                  </a:moveTo>
                  <a:lnTo>
                    <a:pt x="1287895" y="343917"/>
                  </a:lnTo>
                  <a:lnTo>
                    <a:pt x="1228951" y="339631"/>
                  </a:lnTo>
                  <a:cubicBezTo>
                    <a:pt x="1022606" y="633083"/>
                    <a:pt x="572413" y="808733"/>
                    <a:pt x="97971" y="780902"/>
                  </a:cubicBezTo>
                  <a:cubicBezTo>
                    <a:pt x="501831" y="757211"/>
                    <a:pt x="857361" y="589426"/>
                    <a:pt x="1033008" y="339631"/>
                  </a:cubicBezTo>
                  <a:lnTo>
                    <a:pt x="960910" y="331163"/>
                  </a:lnTo>
                  <a:cubicBezTo>
                    <a:pt x="965206" y="330498"/>
                    <a:pt x="957996" y="335454"/>
                    <a:pt x="962292" y="334789"/>
                  </a:cubicBezTo>
                  <a:lnTo>
                    <a:pt x="1244185" y="0"/>
                  </a:lnTo>
                  <a:close/>
                </a:path>
                <a:path w="1289545" h="783784" fill="darkenLess" stroke="0" extrusionOk="0">
                  <a:moveTo>
                    <a:pt x="0" y="783771"/>
                  </a:moveTo>
                  <a:lnTo>
                    <a:pt x="195943" y="783771"/>
                  </a:lnTo>
                  <a:lnTo>
                    <a:pt x="0" y="783771"/>
                  </a:lnTo>
                  <a:close/>
                </a:path>
                <a:path w="1289545" h="783784" fill="none" extrusionOk="0">
                  <a:moveTo>
                    <a:pt x="97971" y="780903"/>
                  </a:moveTo>
                  <a:cubicBezTo>
                    <a:pt x="501831" y="757212"/>
                    <a:pt x="857361" y="589427"/>
                    <a:pt x="1033008" y="339632"/>
                  </a:cubicBezTo>
                  <a:lnTo>
                    <a:pt x="961735" y="336064"/>
                  </a:lnTo>
                  <a:lnTo>
                    <a:pt x="1244185" y="0"/>
                  </a:lnTo>
                  <a:lnTo>
                    <a:pt x="1289545" y="353720"/>
                  </a:lnTo>
                  <a:lnTo>
                    <a:pt x="1228951" y="339631"/>
                  </a:lnTo>
                  <a:cubicBezTo>
                    <a:pt x="1038049" y="611120"/>
                    <a:pt x="636488" y="783770"/>
                    <a:pt x="195943" y="783770"/>
                  </a:cubicBezTo>
                  <a:lnTo>
                    <a:pt x="0" y="783771"/>
                  </a:lnTo>
                  <a:lnTo>
                    <a:pt x="195943" y="783771"/>
                  </a:lnTo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22360" y="5267465"/>
            <a:ext cx="1059906" cy="1445244"/>
            <a:chOff x="7622360" y="5267465"/>
            <a:chExt cx="1059906" cy="1445244"/>
          </a:xfrm>
        </p:grpSpPr>
        <p:sp>
          <p:nvSpPr>
            <p:cNvPr id="31" name="TextBox 30"/>
            <p:cNvSpPr txBox="1"/>
            <p:nvPr/>
          </p:nvSpPr>
          <p:spPr>
            <a:xfrm>
              <a:off x="7878055" y="5267465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600" b="1" dirty="0" smtClean="0">
                  <a:solidFill>
                    <a:schemeClr val="bg1"/>
                  </a:solidFill>
                </a:rPr>
                <a:t>1964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22360" y="5517465"/>
              <a:ext cx="1059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200" b="1" i="1" dirty="0" smtClean="0">
                  <a:solidFill>
                    <a:schemeClr val="bg1"/>
                  </a:solidFill>
                </a:rPr>
                <a:t>Création IASB</a:t>
              </a:r>
              <a:endParaRPr lang="en-US" sz="1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2" descr="H:\users\M.Georges\Documents\Publications\Conférences\2016\2016_11_LLN Alain Cornet\images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2743" y="5760067"/>
              <a:ext cx="952642" cy="952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7461705" y="4330192"/>
            <a:ext cx="1573113" cy="955070"/>
            <a:chOff x="7461705" y="4330192"/>
            <a:chExt cx="1573113" cy="955070"/>
          </a:xfrm>
        </p:grpSpPr>
        <p:sp>
          <p:nvSpPr>
            <p:cNvPr id="30" name="Curved Up Arrow 5"/>
            <p:cNvSpPr/>
            <p:nvPr/>
          </p:nvSpPr>
          <p:spPr>
            <a:xfrm rot="11208048" flipH="1">
              <a:off x="7461705" y="4488985"/>
              <a:ext cx="691456" cy="679038"/>
            </a:xfrm>
            <a:custGeom>
              <a:avLst/>
              <a:gdLst>
                <a:gd name="connsiteX0" fmla="*/ 2390399 w 2599509"/>
                <a:gd name="connsiteY0" fmla="*/ 0 h 783771"/>
                <a:gd name="connsiteX1" fmla="*/ 2486304 w 2599509"/>
                <a:gd name="connsiteY1" fmla="*/ 339631 h 783771"/>
                <a:gd name="connsiteX2" fmla="*/ 2375165 w 2599509"/>
                <a:gd name="connsiteY2" fmla="*/ 339631 h 783771"/>
                <a:gd name="connsiteX3" fmla="*/ 1244185 w 2599509"/>
                <a:gd name="connsiteY3" fmla="*/ 780902 h 783771"/>
                <a:gd name="connsiteX4" fmla="*/ 2179222 w 2599509"/>
                <a:gd name="connsiteY4" fmla="*/ 339631 h 783771"/>
                <a:gd name="connsiteX5" fmla="*/ 2068083 w 2599509"/>
                <a:gd name="connsiteY5" fmla="*/ 339631 h 783771"/>
                <a:gd name="connsiteX6" fmla="*/ 2390399 w 2599509"/>
                <a:gd name="connsiteY6" fmla="*/ 0 h 783771"/>
                <a:gd name="connsiteX0" fmla="*/ 1146214 w 2599509"/>
                <a:gd name="connsiteY0" fmla="*/ 783771 h 783771"/>
                <a:gd name="connsiteX1" fmla="*/ 0 w 2599509"/>
                <a:gd name="connsiteY1" fmla="*/ 0 h 783771"/>
                <a:gd name="connsiteX2" fmla="*/ 195943 w 2599509"/>
                <a:gd name="connsiteY2" fmla="*/ 0 h 783771"/>
                <a:gd name="connsiteX3" fmla="*/ 1342157 w 2599509"/>
                <a:gd name="connsiteY3" fmla="*/ 783771 h 783771"/>
                <a:gd name="connsiteX4" fmla="*/ 1146214 w 2599509"/>
                <a:gd name="connsiteY4" fmla="*/ 783771 h 783771"/>
                <a:gd name="connsiteX0" fmla="*/ 1244185 w 2599509"/>
                <a:gd name="connsiteY0" fmla="*/ 780903 h 783771"/>
                <a:gd name="connsiteX1" fmla="*/ 2179222 w 2599509"/>
                <a:gd name="connsiteY1" fmla="*/ 339632 h 783771"/>
                <a:gd name="connsiteX2" fmla="*/ 2068083 w 2599509"/>
                <a:gd name="connsiteY2" fmla="*/ 339631 h 783771"/>
                <a:gd name="connsiteX3" fmla="*/ 2390399 w 2599509"/>
                <a:gd name="connsiteY3" fmla="*/ 0 h 783771"/>
                <a:gd name="connsiteX4" fmla="*/ 2486304 w 2599509"/>
                <a:gd name="connsiteY4" fmla="*/ 339631 h 783771"/>
                <a:gd name="connsiteX5" fmla="*/ 2375165 w 2599509"/>
                <a:gd name="connsiteY5" fmla="*/ 339631 h 783771"/>
                <a:gd name="connsiteX6" fmla="*/ 1342157 w 2599509"/>
                <a:gd name="connsiteY6" fmla="*/ 783770 h 783771"/>
                <a:gd name="connsiteX7" fmla="*/ 1146214 w 2599509"/>
                <a:gd name="connsiteY7" fmla="*/ 783771 h 783771"/>
                <a:gd name="connsiteX8" fmla="*/ 0 w 2599509"/>
                <a:gd name="connsiteY8" fmla="*/ 0 h 783771"/>
                <a:gd name="connsiteX9" fmla="*/ 195943 w 2599509"/>
                <a:gd name="connsiteY9" fmla="*/ 0 h 783771"/>
                <a:gd name="connsiteX10" fmla="*/ 1342157 w 2599509"/>
                <a:gd name="connsiteY10" fmla="*/ 783771 h 783771"/>
                <a:gd name="connsiteX0" fmla="*/ 2390399 w 2486304"/>
                <a:gd name="connsiteY0" fmla="*/ 0 h 783784"/>
                <a:gd name="connsiteX1" fmla="*/ 2486304 w 2486304"/>
                <a:gd name="connsiteY1" fmla="*/ 339631 h 783784"/>
                <a:gd name="connsiteX2" fmla="*/ 2375165 w 2486304"/>
                <a:gd name="connsiteY2" fmla="*/ 339631 h 783784"/>
                <a:gd name="connsiteX3" fmla="*/ 1244185 w 2486304"/>
                <a:gd name="connsiteY3" fmla="*/ 780902 h 783784"/>
                <a:gd name="connsiteX4" fmla="*/ 2179222 w 2486304"/>
                <a:gd name="connsiteY4" fmla="*/ 339631 h 783784"/>
                <a:gd name="connsiteX5" fmla="*/ 2068083 w 2486304"/>
                <a:gd name="connsiteY5" fmla="*/ 339631 h 783784"/>
                <a:gd name="connsiteX6" fmla="*/ 2390399 w 2486304"/>
                <a:gd name="connsiteY6" fmla="*/ 0 h 783784"/>
                <a:gd name="connsiteX0" fmla="*/ 1146214 w 2486304"/>
                <a:gd name="connsiteY0" fmla="*/ 783771 h 783784"/>
                <a:gd name="connsiteX1" fmla="*/ 0 w 2486304"/>
                <a:gd name="connsiteY1" fmla="*/ 0 h 783784"/>
                <a:gd name="connsiteX2" fmla="*/ 195943 w 2486304"/>
                <a:gd name="connsiteY2" fmla="*/ 0 h 783784"/>
                <a:gd name="connsiteX3" fmla="*/ 1342157 w 2486304"/>
                <a:gd name="connsiteY3" fmla="*/ 783771 h 783784"/>
                <a:gd name="connsiteX4" fmla="*/ 1146214 w 2486304"/>
                <a:gd name="connsiteY4" fmla="*/ 783771 h 783784"/>
                <a:gd name="connsiteX0" fmla="*/ 1244185 w 2486304"/>
                <a:gd name="connsiteY0" fmla="*/ 780903 h 783784"/>
                <a:gd name="connsiteX1" fmla="*/ 2179222 w 2486304"/>
                <a:gd name="connsiteY1" fmla="*/ 339632 h 783784"/>
                <a:gd name="connsiteX2" fmla="*/ 2068083 w 2486304"/>
                <a:gd name="connsiteY2" fmla="*/ 339631 h 783784"/>
                <a:gd name="connsiteX3" fmla="*/ 2390399 w 2486304"/>
                <a:gd name="connsiteY3" fmla="*/ 0 h 783784"/>
                <a:gd name="connsiteX4" fmla="*/ 2486304 w 2486304"/>
                <a:gd name="connsiteY4" fmla="*/ 339631 h 783784"/>
                <a:gd name="connsiteX5" fmla="*/ 2375165 w 2486304"/>
                <a:gd name="connsiteY5" fmla="*/ 339631 h 783784"/>
                <a:gd name="connsiteX6" fmla="*/ 1342157 w 2486304"/>
                <a:gd name="connsiteY6" fmla="*/ 783770 h 783784"/>
                <a:gd name="connsiteX7" fmla="*/ 1146214 w 2486304"/>
                <a:gd name="connsiteY7" fmla="*/ 783771 h 783784"/>
                <a:gd name="connsiteX8" fmla="*/ 195943 w 2486304"/>
                <a:gd name="connsiteY8" fmla="*/ 0 h 783784"/>
                <a:gd name="connsiteX9" fmla="*/ 1342157 w 2486304"/>
                <a:gd name="connsiteY9" fmla="*/ 783771 h 783784"/>
                <a:gd name="connsiteX0" fmla="*/ 2195438 w 2291343"/>
                <a:gd name="connsiteY0" fmla="*/ 0 h 783784"/>
                <a:gd name="connsiteX1" fmla="*/ 2291343 w 2291343"/>
                <a:gd name="connsiteY1" fmla="*/ 339631 h 783784"/>
                <a:gd name="connsiteX2" fmla="*/ 2180204 w 2291343"/>
                <a:gd name="connsiteY2" fmla="*/ 339631 h 783784"/>
                <a:gd name="connsiteX3" fmla="*/ 1049224 w 2291343"/>
                <a:gd name="connsiteY3" fmla="*/ 780902 h 783784"/>
                <a:gd name="connsiteX4" fmla="*/ 1984261 w 2291343"/>
                <a:gd name="connsiteY4" fmla="*/ 339631 h 783784"/>
                <a:gd name="connsiteX5" fmla="*/ 1873122 w 2291343"/>
                <a:gd name="connsiteY5" fmla="*/ 339631 h 783784"/>
                <a:gd name="connsiteX6" fmla="*/ 2195438 w 2291343"/>
                <a:gd name="connsiteY6" fmla="*/ 0 h 783784"/>
                <a:gd name="connsiteX0" fmla="*/ 951253 w 2291343"/>
                <a:gd name="connsiteY0" fmla="*/ 783771 h 783784"/>
                <a:gd name="connsiteX1" fmla="*/ 982 w 2291343"/>
                <a:gd name="connsiteY1" fmla="*/ 0 h 783784"/>
                <a:gd name="connsiteX2" fmla="*/ 1147196 w 2291343"/>
                <a:gd name="connsiteY2" fmla="*/ 783771 h 783784"/>
                <a:gd name="connsiteX3" fmla="*/ 951253 w 2291343"/>
                <a:gd name="connsiteY3" fmla="*/ 783771 h 783784"/>
                <a:gd name="connsiteX0" fmla="*/ 1049224 w 2291343"/>
                <a:gd name="connsiteY0" fmla="*/ 780903 h 783784"/>
                <a:gd name="connsiteX1" fmla="*/ 1984261 w 2291343"/>
                <a:gd name="connsiteY1" fmla="*/ 339632 h 783784"/>
                <a:gd name="connsiteX2" fmla="*/ 1873122 w 2291343"/>
                <a:gd name="connsiteY2" fmla="*/ 339631 h 783784"/>
                <a:gd name="connsiteX3" fmla="*/ 2195438 w 2291343"/>
                <a:gd name="connsiteY3" fmla="*/ 0 h 783784"/>
                <a:gd name="connsiteX4" fmla="*/ 2291343 w 2291343"/>
                <a:gd name="connsiteY4" fmla="*/ 339631 h 783784"/>
                <a:gd name="connsiteX5" fmla="*/ 2180204 w 2291343"/>
                <a:gd name="connsiteY5" fmla="*/ 339631 h 783784"/>
                <a:gd name="connsiteX6" fmla="*/ 1147196 w 2291343"/>
                <a:gd name="connsiteY6" fmla="*/ 783770 h 783784"/>
                <a:gd name="connsiteX7" fmla="*/ 951253 w 2291343"/>
                <a:gd name="connsiteY7" fmla="*/ 783771 h 783784"/>
                <a:gd name="connsiteX8" fmla="*/ 982 w 2291343"/>
                <a:gd name="connsiteY8" fmla="*/ 0 h 783784"/>
                <a:gd name="connsiteX9" fmla="*/ 1147196 w 2291343"/>
                <a:gd name="connsiteY9" fmla="*/ 783771 h 783784"/>
                <a:gd name="connsiteX0" fmla="*/ 2195438 w 2291343"/>
                <a:gd name="connsiteY0" fmla="*/ 0 h 783784"/>
                <a:gd name="connsiteX1" fmla="*/ 2291343 w 2291343"/>
                <a:gd name="connsiteY1" fmla="*/ 339631 h 783784"/>
                <a:gd name="connsiteX2" fmla="*/ 2180204 w 2291343"/>
                <a:gd name="connsiteY2" fmla="*/ 339631 h 783784"/>
                <a:gd name="connsiteX3" fmla="*/ 1049224 w 2291343"/>
                <a:gd name="connsiteY3" fmla="*/ 780902 h 783784"/>
                <a:gd name="connsiteX4" fmla="*/ 1984261 w 2291343"/>
                <a:gd name="connsiteY4" fmla="*/ 339631 h 783784"/>
                <a:gd name="connsiteX5" fmla="*/ 1873122 w 2291343"/>
                <a:gd name="connsiteY5" fmla="*/ 339631 h 783784"/>
                <a:gd name="connsiteX6" fmla="*/ 2195438 w 2291343"/>
                <a:gd name="connsiteY6" fmla="*/ 0 h 783784"/>
                <a:gd name="connsiteX0" fmla="*/ 951253 w 2291343"/>
                <a:gd name="connsiteY0" fmla="*/ 783771 h 783784"/>
                <a:gd name="connsiteX1" fmla="*/ 982 w 2291343"/>
                <a:gd name="connsiteY1" fmla="*/ 0 h 783784"/>
                <a:gd name="connsiteX2" fmla="*/ 1147196 w 2291343"/>
                <a:gd name="connsiteY2" fmla="*/ 783771 h 783784"/>
                <a:gd name="connsiteX3" fmla="*/ 951253 w 2291343"/>
                <a:gd name="connsiteY3" fmla="*/ 783771 h 783784"/>
                <a:gd name="connsiteX0" fmla="*/ 1049224 w 2291343"/>
                <a:gd name="connsiteY0" fmla="*/ 780903 h 783784"/>
                <a:gd name="connsiteX1" fmla="*/ 1984261 w 2291343"/>
                <a:gd name="connsiteY1" fmla="*/ 339632 h 783784"/>
                <a:gd name="connsiteX2" fmla="*/ 1873122 w 2291343"/>
                <a:gd name="connsiteY2" fmla="*/ 339631 h 783784"/>
                <a:gd name="connsiteX3" fmla="*/ 2195438 w 2291343"/>
                <a:gd name="connsiteY3" fmla="*/ 0 h 783784"/>
                <a:gd name="connsiteX4" fmla="*/ 2291343 w 2291343"/>
                <a:gd name="connsiteY4" fmla="*/ 339631 h 783784"/>
                <a:gd name="connsiteX5" fmla="*/ 2180204 w 2291343"/>
                <a:gd name="connsiteY5" fmla="*/ 339631 h 783784"/>
                <a:gd name="connsiteX6" fmla="*/ 1147196 w 2291343"/>
                <a:gd name="connsiteY6" fmla="*/ 783770 h 783784"/>
                <a:gd name="connsiteX7" fmla="*/ 951253 w 2291343"/>
                <a:gd name="connsiteY7" fmla="*/ 783771 h 783784"/>
                <a:gd name="connsiteX8" fmla="*/ 1147196 w 2291343"/>
                <a:gd name="connsiteY8" fmla="*/ 783771 h 783784"/>
                <a:gd name="connsiteX0" fmla="*/ 1244185 w 1340090"/>
                <a:gd name="connsiteY0" fmla="*/ 0 h 783784"/>
                <a:gd name="connsiteX1" fmla="*/ 1340090 w 1340090"/>
                <a:gd name="connsiteY1" fmla="*/ 339631 h 783784"/>
                <a:gd name="connsiteX2" fmla="*/ 1228951 w 1340090"/>
                <a:gd name="connsiteY2" fmla="*/ 339631 h 783784"/>
                <a:gd name="connsiteX3" fmla="*/ 97971 w 1340090"/>
                <a:gd name="connsiteY3" fmla="*/ 780902 h 783784"/>
                <a:gd name="connsiteX4" fmla="*/ 1033008 w 1340090"/>
                <a:gd name="connsiteY4" fmla="*/ 339631 h 783784"/>
                <a:gd name="connsiteX5" fmla="*/ 921869 w 1340090"/>
                <a:gd name="connsiteY5" fmla="*/ 339631 h 783784"/>
                <a:gd name="connsiteX6" fmla="*/ 1244185 w 1340090"/>
                <a:gd name="connsiteY6" fmla="*/ 0 h 783784"/>
                <a:gd name="connsiteX0" fmla="*/ 0 w 1340090"/>
                <a:gd name="connsiteY0" fmla="*/ 783771 h 783784"/>
                <a:gd name="connsiteX1" fmla="*/ 195943 w 1340090"/>
                <a:gd name="connsiteY1" fmla="*/ 783771 h 783784"/>
                <a:gd name="connsiteX2" fmla="*/ 0 w 1340090"/>
                <a:gd name="connsiteY2" fmla="*/ 783771 h 783784"/>
                <a:gd name="connsiteX0" fmla="*/ 97971 w 1340090"/>
                <a:gd name="connsiteY0" fmla="*/ 780903 h 783784"/>
                <a:gd name="connsiteX1" fmla="*/ 1033008 w 1340090"/>
                <a:gd name="connsiteY1" fmla="*/ 339632 h 783784"/>
                <a:gd name="connsiteX2" fmla="*/ 921869 w 1340090"/>
                <a:gd name="connsiteY2" fmla="*/ 339631 h 783784"/>
                <a:gd name="connsiteX3" fmla="*/ 1244185 w 1340090"/>
                <a:gd name="connsiteY3" fmla="*/ 0 h 783784"/>
                <a:gd name="connsiteX4" fmla="*/ 1340090 w 1340090"/>
                <a:gd name="connsiteY4" fmla="*/ 339631 h 783784"/>
                <a:gd name="connsiteX5" fmla="*/ 1228951 w 1340090"/>
                <a:gd name="connsiteY5" fmla="*/ 339631 h 783784"/>
                <a:gd name="connsiteX6" fmla="*/ 195943 w 1340090"/>
                <a:gd name="connsiteY6" fmla="*/ 783770 h 783784"/>
                <a:gd name="connsiteX7" fmla="*/ 0 w 1340090"/>
                <a:gd name="connsiteY7" fmla="*/ 783771 h 783784"/>
                <a:gd name="connsiteX8" fmla="*/ 195943 w 1340090"/>
                <a:gd name="connsiteY8" fmla="*/ 783771 h 783784"/>
                <a:gd name="connsiteX0" fmla="*/ 1244185 w 1340090"/>
                <a:gd name="connsiteY0" fmla="*/ 0 h 783784"/>
                <a:gd name="connsiteX1" fmla="*/ 1340090 w 1340090"/>
                <a:gd name="connsiteY1" fmla="*/ 339631 h 783784"/>
                <a:gd name="connsiteX2" fmla="*/ 1228951 w 1340090"/>
                <a:gd name="connsiteY2" fmla="*/ 339631 h 783784"/>
                <a:gd name="connsiteX3" fmla="*/ 97971 w 1340090"/>
                <a:gd name="connsiteY3" fmla="*/ 780902 h 783784"/>
                <a:gd name="connsiteX4" fmla="*/ 1033008 w 1340090"/>
                <a:gd name="connsiteY4" fmla="*/ 339631 h 783784"/>
                <a:gd name="connsiteX5" fmla="*/ 921869 w 1340090"/>
                <a:gd name="connsiteY5" fmla="*/ 339631 h 783784"/>
                <a:gd name="connsiteX6" fmla="*/ 1244185 w 1340090"/>
                <a:gd name="connsiteY6" fmla="*/ 0 h 783784"/>
                <a:gd name="connsiteX0" fmla="*/ 0 w 1340090"/>
                <a:gd name="connsiteY0" fmla="*/ 783771 h 783784"/>
                <a:gd name="connsiteX1" fmla="*/ 195943 w 1340090"/>
                <a:gd name="connsiteY1" fmla="*/ 783771 h 783784"/>
                <a:gd name="connsiteX2" fmla="*/ 0 w 1340090"/>
                <a:gd name="connsiteY2" fmla="*/ 783771 h 783784"/>
                <a:gd name="connsiteX0" fmla="*/ 97971 w 1340090"/>
                <a:gd name="connsiteY0" fmla="*/ 780903 h 783784"/>
                <a:gd name="connsiteX1" fmla="*/ 1033008 w 1340090"/>
                <a:gd name="connsiteY1" fmla="*/ 339632 h 783784"/>
                <a:gd name="connsiteX2" fmla="*/ 961735 w 1340090"/>
                <a:gd name="connsiteY2" fmla="*/ 336064 h 783784"/>
                <a:gd name="connsiteX3" fmla="*/ 1244185 w 1340090"/>
                <a:gd name="connsiteY3" fmla="*/ 0 h 783784"/>
                <a:gd name="connsiteX4" fmla="*/ 1340090 w 1340090"/>
                <a:gd name="connsiteY4" fmla="*/ 339631 h 783784"/>
                <a:gd name="connsiteX5" fmla="*/ 1228951 w 1340090"/>
                <a:gd name="connsiteY5" fmla="*/ 339631 h 783784"/>
                <a:gd name="connsiteX6" fmla="*/ 195943 w 1340090"/>
                <a:gd name="connsiteY6" fmla="*/ 783770 h 783784"/>
                <a:gd name="connsiteX7" fmla="*/ 0 w 1340090"/>
                <a:gd name="connsiteY7" fmla="*/ 783771 h 783784"/>
                <a:gd name="connsiteX8" fmla="*/ 195943 w 1340090"/>
                <a:gd name="connsiteY8" fmla="*/ 783771 h 783784"/>
                <a:gd name="connsiteX0" fmla="*/ 1244185 w 1340090"/>
                <a:gd name="connsiteY0" fmla="*/ 0 h 783784"/>
                <a:gd name="connsiteX1" fmla="*/ 1340090 w 1340090"/>
                <a:gd name="connsiteY1" fmla="*/ 339631 h 783784"/>
                <a:gd name="connsiteX2" fmla="*/ 1228951 w 1340090"/>
                <a:gd name="connsiteY2" fmla="*/ 339631 h 783784"/>
                <a:gd name="connsiteX3" fmla="*/ 97971 w 1340090"/>
                <a:gd name="connsiteY3" fmla="*/ 780902 h 783784"/>
                <a:gd name="connsiteX4" fmla="*/ 1033008 w 1340090"/>
                <a:gd name="connsiteY4" fmla="*/ 339631 h 783784"/>
                <a:gd name="connsiteX5" fmla="*/ 921869 w 1340090"/>
                <a:gd name="connsiteY5" fmla="*/ 339631 h 783784"/>
                <a:gd name="connsiteX6" fmla="*/ 1244185 w 1340090"/>
                <a:gd name="connsiteY6" fmla="*/ 0 h 783784"/>
                <a:gd name="connsiteX0" fmla="*/ 0 w 1340090"/>
                <a:gd name="connsiteY0" fmla="*/ 783771 h 783784"/>
                <a:gd name="connsiteX1" fmla="*/ 195943 w 1340090"/>
                <a:gd name="connsiteY1" fmla="*/ 783771 h 783784"/>
                <a:gd name="connsiteX2" fmla="*/ 0 w 1340090"/>
                <a:gd name="connsiteY2" fmla="*/ 783771 h 783784"/>
                <a:gd name="connsiteX0" fmla="*/ 97971 w 1340090"/>
                <a:gd name="connsiteY0" fmla="*/ 780903 h 783784"/>
                <a:gd name="connsiteX1" fmla="*/ 1033008 w 1340090"/>
                <a:gd name="connsiteY1" fmla="*/ 339632 h 783784"/>
                <a:gd name="connsiteX2" fmla="*/ 961735 w 1340090"/>
                <a:gd name="connsiteY2" fmla="*/ 336064 h 783784"/>
                <a:gd name="connsiteX3" fmla="*/ 1244185 w 1340090"/>
                <a:gd name="connsiteY3" fmla="*/ 0 h 783784"/>
                <a:gd name="connsiteX4" fmla="*/ 1289545 w 1340090"/>
                <a:gd name="connsiteY4" fmla="*/ 353720 h 783784"/>
                <a:gd name="connsiteX5" fmla="*/ 1228951 w 1340090"/>
                <a:gd name="connsiteY5" fmla="*/ 339631 h 783784"/>
                <a:gd name="connsiteX6" fmla="*/ 195943 w 1340090"/>
                <a:gd name="connsiteY6" fmla="*/ 783770 h 783784"/>
                <a:gd name="connsiteX7" fmla="*/ 0 w 1340090"/>
                <a:gd name="connsiteY7" fmla="*/ 783771 h 783784"/>
                <a:gd name="connsiteX8" fmla="*/ 195943 w 1340090"/>
                <a:gd name="connsiteY8" fmla="*/ 783771 h 783784"/>
                <a:gd name="connsiteX0" fmla="*/ 1244185 w 1289545"/>
                <a:gd name="connsiteY0" fmla="*/ 0 h 783784"/>
                <a:gd name="connsiteX1" fmla="*/ 1287895 w 1289545"/>
                <a:gd name="connsiteY1" fmla="*/ 343917 h 783784"/>
                <a:gd name="connsiteX2" fmla="*/ 1228951 w 1289545"/>
                <a:gd name="connsiteY2" fmla="*/ 339631 h 783784"/>
                <a:gd name="connsiteX3" fmla="*/ 97971 w 1289545"/>
                <a:gd name="connsiteY3" fmla="*/ 780902 h 783784"/>
                <a:gd name="connsiteX4" fmla="*/ 1033008 w 1289545"/>
                <a:gd name="connsiteY4" fmla="*/ 339631 h 783784"/>
                <a:gd name="connsiteX5" fmla="*/ 921869 w 1289545"/>
                <a:gd name="connsiteY5" fmla="*/ 339631 h 783784"/>
                <a:gd name="connsiteX6" fmla="*/ 1244185 w 1289545"/>
                <a:gd name="connsiteY6" fmla="*/ 0 h 783784"/>
                <a:gd name="connsiteX0" fmla="*/ 0 w 1289545"/>
                <a:gd name="connsiteY0" fmla="*/ 783771 h 783784"/>
                <a:gd name="connsiteX1" fmla="*/ 195943 w 1289545"/>
                <a:gd name="connsiteY1" fmla="*/ 783771 h 783784"/>
                <a:gd name="connsiteX2" fmla="*/ 0 w 1289545"/>
                <a:gd name="connsiteY2" fmla="*/ 783771 h 783784"/>
                <a:gd name="connsiteX0" fmla="*/ 97971 w 1289545"/>
                <a:gd name="connsiteY0" fmla="*/ 780903 h 783784"/>
                <a:gd name="connsiteX1" fmla="*/ 1033008 w 1289545"/>
                <a:gd name="connsiteY1" fmla="*/ 339632 h 783784"/>
                <a:gd name="connsiteX2" fmla="*/ 961735 w 1289545"/>
                <a:gd name="connsiteY2" fmla="*/ 336064 h 783784"/>
                <a:gd name="connsiteX3" fmla="*/ 1244185 w 1289545"/>
                <a:gd name="connsiteY3" fmla="*/ 0 h 783784"/>
                <a:gd name="connsiteX4" fmla="*/ 1289545 w 1289545"/>
                <a:gd name="connsiteY4" fmla="*/ 353720 h 783784"/>
                <a:gd name="connsiteX5" fmla="*/ 1228951 w 1289545"/>
                <a:gd name="connsiteY5" fmla="*/ 339631 h 783784"/>
                <a:gd name="connsiteX6" fmla="*/ 195943 w 1289545"/>
                <a:gd name="connsiteY6" fmla="*/ 783770 h 783784"/>
                <a:gd name="connsiteX7" fmla="*/ 0 w 1289545"/>
                <a:gd name="connsiteY7" fmla="*/ 783771 h 783784"/>
                <a:gd name="connsiteX8" fmla="*/ 195943 w 1289545"/>
                <a:gd name="connsiteY8" fmla="*/ 783771 h 783784"/>
                <a:gd name="connsiteX0" fmla="*/ 1244185 w 1289545"/>
                <a:gd name="connsiteY0" fmla="*/ 0 h 783784"/>
                <a:gd name="connsiteX1" fmla="*/ 1287895 w 1289545"/>
                <a:gd name="connsiteY1" fmla="*/ 343917 h 783784"/>
                <a:gd name="connsiteX2" fmla="*/ 1228951 w 1289545"/>
                <a:gd name="connsiteY2" fmla="*/ 339631 h 783784"/>
                <a:gd name="connsiteX3" fmla="*/ 97971 w 1289545"/>
                <a:gd name="connsiteY3" fmla="*/ 780902 h 783784"/>
                <a:gd name="connsiteX4" fmla="*/ 1033008 w 1289545"/>
                <a:gd name="connsiteY4" fmla="*/ 339631 h 783784"/>
                <a:gd name="connsiteX5" fmla="*/ 921869 w 1289545"/>
                <a:gd name="connsiteY5" fmla="*/ 339631 h 783784"/>
                <a:gd name="connsiteX6" fmla="*/ 962292 w 1289545"/>
                <a:gd name="connsiteY6" fmla="*/ 334789 h 783784"/>
                <a:gd name="connsiteX7" fmla="*/ 1244185 w 1289545"/>
                <a:gd name="connsiteY7" fmla="*/ 0 h 783784"/>
                <a:gd name="connsiteX0" fmla="*/ 0 w 1289545"/>
                <a:gd name="connsiteY0" fmla="*/ 783771 h 783784"/>
                <a:gd name="connsiteX1" fmla="*/ 195943 w 1289545"/>
                <a:gd name="connsiteY1" fmla="*/ 783771 h 783784"/>
                <a:gd name="connsiteX2" fmla="*/ 0 w 1289545"/>
                <a:gd name="connsiteY2" fmla="*/ 783771 h 783784"/>
                <a:gd name="connsiteX0" fmla="*/ 97971 w 1289545"/>
                <a:gd name="connsiteY0" fmla="*/ 780903 h 783784"/>
                <a:gd name="connsiteX1" fmla="*/ 1033008 w 1289545"/>
                <a:gd name="connsiteY1" fmla="*/ 339632 h 783784"/>
                <a:gd name="connsiteX2" fmla="*/ 961735 w 1289545"/>
                <a:gd name="connsiteY2" fmla="*/ 336064 h 783784"/>
                <a:gd name="connsiteX3" fmla="*/ 1244185 w 1289545"/>
                <a:gd name="connsiteY3" fmla="*/ 0 h 783784"/>
                <a:gd name="connsiteX4" fmla="*/ 1289545 w 1289545"/>
                <a:gd name="connsiteY4" fmla="*/ 353720 h 783784"/>
                <a:gd name="connsiteX5" fmla="*/ 1228951 w 1289545"/>
                <a:gd name="connsiteY5" fmla="*/ 339631 h 783784"/>
                <a:gd name="connsiteX6" fmla="*/ 195943 w 1289545"/>
                <a:gd name="connsiteY6" fmla="*/ 783770 h 783784"/>
                <a:gd name="connsiteX7" fmla="*/ 0 w 1289545"/>
                <a:gd name="connsiteY7" fmla="*/ 783771 h 783784"/>
                <a:gd name="connsiteX8" fmla="*/ 195943 w 1289545"/>
                <a:gd name="connsiteY8" fmla="*/ 783771 h 783784"/>
                <a:gd name="connsiteX0" fmla="*/ 1244185 w 1289545"/>
                <a:gd name="connsiteY0" fmla="*/ 0 h 783784"/>
                <a:gd name="connsiteX1" fmla="*/ 1287895 w 1289545"/>
                <a:gd name="connsiteY1" fmla="*/ 343917 h 783784"/>
                <a:gd name="connsiteX2" fmla="*/ 1228951 w 1289545"/>
                <a:gd name="connsiteY2" fmla="*/ 339631 h 783784"/>
                <a:gd name="connsiteX3" fmla="*/ 97971 w 1289545"/>
                <a:gd name="connsiteY3" fmla="*/ 780902 h 783784"/>
                <a:gd name="connsiteX4" fmla="*/ 1033008 w 1289545"/>
                <a:gd name="connsiteY4" fmla="*/ 339631 h 783784"/>
                <a:gd name="connsiteX5" fmla="*/ 960910 w 1289545"/>
                <a:gd name="connsiteY5" fmla="*/ 331163 h 783784"/>
                <a:gd name="connsiteX6" fmla="*/ 962292 w 1289545"/>
                <a:gd name="connsiteY6" fmla="*/ 334789 h 783784"/>
                <a:gd name="connsiteX7" fmla="*/ 1244185 w 1289545"/>
                <a:gd name="connsiteY7" fmla="*/ 0 h 783784"/>
                <a:gd name="connsiteX0" fmla="*/ 0 w 1289545"/>
                <a:gd name="connsiteY0" fmla="*/ 783771 h 783784"/>
                <a:gd name="connsiteX1" fmla="*/ 195943 w 1289545"/>
                <a:gd name="connsiteY1" fmla="*/ 783771 h 783784"/>
                <a:gd name="connsiteX2" fmla="*/ 0 w 1289545"/>
                <a:gd name="connsiteY2" fmla="*/ 783771 h 783784"/>
                <a:gd name="connsiteX0" fmla="*/ 97971 w 1289545"/>
                <a:gd name="connsiteY0" fmla="*/ 780903 h 783784"/>
                <a:gd name="connsiteX1" fmla="*/ 1033008 w 1289545"/>
                <a:gd name="connsiteY1" fmla="*/ 339632 h 783784"/>
                <a:gd name="connsiteX2" fmla="*/ 961735 w 1289545"/>
                <a:gd name="connsiteY2" fmla="*/ 336064 h 783784"/>
                <a:gd name="connsiteX3" fmla="*/ 1244185 w 1289545"/>
                <a:gd name="connsiteY3" fmla="*/ 0 h 783784"/>
                <a:gd name="connsiteX4" fmla="*/ 1289545 w 1289545"/>
                <a:gd name="connsiteY4" fmla="*/ 353720 h 783784"/>
                <a:gd name="connsiteX5" fmla="*/ 1228951 w 1289545"/>
                <a:gd name="connsiteY5" fmla="*/ 339631 h 783784"/>
                <a:gd name="connsiteX6" fmla="*/ 195943 w 1289545"/>
                <a:gd name="connsiteY6" fmla="*/ 783770 h 783784"/>
                <a:gd name="connsiteX7" fmla="*/ 0 w 1289545"/>
                <a:gd name="connsiteY7" fmla="*/ 783771 h 783784"/>
                <a:gd name="connsiteX8" fmla="*/ 195943 w 1289545"/>
                <a:gd name="connsiteY8" fmla="*/ 783771 h 78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545" h="783784" stroke="0" extrusionOk="0">
                  <a:moveTo>
                    <a:pt x="1244185" y="0"/>
                  </a:moveTo>
                  <a:lnTo>
                    <a:pt x="1287895" y="343917"/>
                  </a:lnTo>
                  <a:lnTo>
                    <a:pt x="1228951" y="339631"/>
                  </a:lnTo>
                  <a:cubicBezTo>
                    <a:pt x="1022606" y="633083"/>
                    <a:pt x="572413" y="808733"/>
                    <a:pt x="97971" y="780902"/>
                  </a:cubicBezTo>
                  <a:cubicBezTo>
                    <a:pt x="501831" y="757211"/>
                    <a:pt x="857361" y="589426"/>
                    <a:pt x="1033008" y="339631"/>
                  </a:cubicBezTo>
                  <a:lnTo>
                    <a:pt x="960910" y="331163"/>
                  </a:lnTo>
                  <a:cubicBezTo>
                    <a:pt x="965206" y="330498"/>
                    <a:pt x="957996" y="335454"/>
                    <a:pt x="962292" y="334789"/>
                  </a:cubicBezTo>
                  <a:lnTo>
                    <a:pt x="1244185" y="0"/>
                  </a:lnTo>
                  <a:close/>
                </a:path>
                <a:path w="1289545" h="783784" fill="darkenLess" stroke="0" extrusionOk="0">
                  <a:moveTo>
                    <a:pt x="0" y="783771"/>
                  </a:moveTo>
                  <a:lnTo>
                    <a:pt x="195943" y="783771"/>
                  </a:lnTo>
                  <a:lnTo>
                    <a:pt x="0" y="783771"/>
                  </a:lnTo>
                  <a:close/>
                </a:path>
                <a:path w="1289545" h="783784" fill="none" extrusionOk="0">
                  <a:moveTo>
                    <a:pt x="97971" y="780903"/>
                  </a:moveTo>
                  <a:cubicBezTo>
                    <a:pt x="501831" y="757212"/>
                    <a:pt x="857361" y="589427"/>
                    <a:pt x="1033008" y="339632"/>
                  </a:cubicBezTo>
                  <a:lnTo>
                    <a:pt x="961735" y="336064"/>
                  </a:lnTo>
                  <a:lnTo>
                    <a:pt x="1244185" y="0"/>
                  </a:lnTo>
                  <a:lnTo>
                    <a:pt x="1289545" y="353720"/>
                  </a:lnTo>
                  <a:lnTo>
                    <a:pt x="1228951" y="339631"/>
                  </a:lnTo>
                  <a:cubicBezTo>
                    <a:pt x="1038049" y="611120"/>
                    <a:pt x="636488" y="783770"/>
                    <a:pt x="195943" y="783770"/>
                  </a:cubicBezTo>
                  <a:lnTo>
                    <a:pt x="0" y="783771"/>
                  </a:lnTo>
                  <a:lnTo>
                    <a:pt x="195943" y="783771"/>
                  </a:lnTo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" name="Picture 3" descr="H:\users\M.Georges\Documents\Publications\Conférences\2016\2016_11_LLN Alain Cornet\1958marcelnicolet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605" y="4330192"/>
              <a:ext cx="718213" cy="955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40944" y="786526"/>
            <a:ext cx="2251917" cy="1358090"/>
            <a:chOff x="40944" y="786526"/>
            <a:chExt cx="2251917" cy="1358090"/>
          </a:xfrm>
        </p:grpSpPr>
        <p:grpSp>
          <p:nvGrpSpPr>
            <p:cNvPr id="19" name="Group 18"/>
            <p:cNvGrpSpPr/>
            <p:nvPr/>
          </p:nvGrpSpPr>
          <p:grpSpPr>
            <a:xfrm>
              <a:off x="102927" y="786526"/>
              <a:ext cx="2189934" cy="1358090"/>
              <a:chOff x="102927" y="786526"/>
              <a:chExt cx="2189934" cy="1358090"/>
            </a:xfrm>
          </p:grpSpPr>
          <p:pic>
            <p:nvPicPr>
              <p:cNvPr id="1026" name="Picture 2" descr="H:\users\M.Georges\Documents\Publications\Conférences\2016\2016_11_LLN Alain Cornet\Année Geophysique Internationale 1958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8484" y="786526"/>
                <a:ext cx="1364377" cy="13580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3" descr="H:\users\M.Georges\Documents\Publications\Conférences\2016\2016_11_LLN Alain Cornet\1958marcelnicolet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927" y="1179834"/>
                <a:ext cx="718213" cy="9550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40944" y="831870"/>
              <a:ext cx="8497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200" b="1" i="1" dirty="0" smtClean="0">
                  <a:solidFill>
                    <a:schemeClr val="bg1"/>
                  </a:solidFill>
                </a:rPr>
                <a:t>M. </a:t>
              </a:r>
              <a:r>
                <a:rPr lang="fr-BE" sz="1200" b="1" i="1" dirty="0" err="1" smtClean="0">
                  <a:solidFill>
                    <a:schemeClr val="bg1"/>
                  </a:solidFill>
                </a:rPr>
                <a:t>Nicolet</a:t>
              </a:r>
              <a:endParaRPr lang="en-US" sz="1200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Les années ESRO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7" name="Picture 5" descr="H:\users\M.Georges\Documents\Publications\Conférences\2016\2016_11_LLN Alain Cornet\ESRO - Fusée sonde launchp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8" y="1787856"/>
            <a:ext cx="1650329" cy="181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814552"/>
            <a:ext cx="9553906" cy="10615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Fusées sondes – Sardaigne et Kiruna (Suède)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6272" y="3578774"/>
            <a:ext cx="8308429" cy="106154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1972 - Premier satellite européen – TD1A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IAL - Le Groupe </a:t>
            </a:r>
            <a:r>
              <a:rPr lang="fr-BE" sz="3200" dirty="0" err="1" smtClean="0">
                <a:solidFill>
                  <a:schemeClr val="bg1"/>
                </a:solidFill>
              </a:rPr>
              <a:t>Monfils</a:t>
            </a:r>
            <a:endParaRPr lang="fr-BE" sz="3200" dirty="0" smtClean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36036" y="1770760"/>
            <a:ext cx="1985337" cy="972441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400" i="1" dirty="0" err="1" smtClean="0">
                <a:solidFill>
                  <a:schemeClr val="bg1"/>
                </a:solidFill>
              </a:rPr>
              <a:t>Lacher</a:t>
            </a:r>
            <a:r>
              <a:rPr lang="fr-BE" sz="1400" i="1" dirty="0" smtClean="0">
                <a:solidFill>
                  <a:schemeClr val="bg1"/>
                </a:solidFill>
              </a:rPr>
              <a:t> d’ammoniac</a:t>
            </a:r>
          </a:p>
          <a:p>
            <a:pPr algn="l"/>
            <a:r>
              <a:rPr lang="fr-BE" sz="1400" i="1" dirty="0" smtClean="0">
                <a:solidFill>
                  <a:schemeClr val="bg1"/>
                </a:solidFill>
              </a:rPr>
              <a:t>Mesures spectrales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4409086"/>
            <a:ext cx="10079560" cy="2448914"/>
            <a:chOff x="0" y="4409086"/>
            <a:chExt cx="10079560" cy="2448914"/>
          </a:xfrm>
        </p:grpSpPr>
        <p:pic>
          <p:nvPicPr>
            <p:cNvPr id="3075" name="Picture 3" descr="H:\users\M.Georges\Documents\Publications\Conférences\2016\2016_11_LLN Alain Cornet\IAL Space_TD1_Focal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752" y="4650110"/>
              <a:ext cx="2806358" cy="2133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:\users\M.Georges\Documents\Publications\Conférences\2016\2016_11_LLN Alain Cornet\ESRO_TD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03530"/>
              <a:ext cx="2024908" cy="1350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H:\users\M.Georges\Documents\Publications\Conférences\2016\2016_11_LLN Alain Cornet\ESRO - TD1 S2-S6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811" y="5312980"/>
              <a:ext cx="1489670" cy="154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itle 1"/>
            <p:cNvSpPr txBox="1">
              <a:spLocks/>
            </p:cNvSpPr>
            <p:nvPr/>
          </p:nvSpPr>
          <p:spPr>
            <a:xfrm>
              <a:off x="6083001" y="4409086"/>
              <a:ext cx="3996559" cy="2123090"/>
            </a:xfrm>
            <a:prstGeom prst="rect">
              <a:avLst/>
            </a:prstGeom>
            <a:noFill/>
          </p:spPr>
          <p:txBody>
            <a:bodyPr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BE" sz="2400" dirty="0" smtClean="0">
                  <a:solidFill>
                    <a:schemeClr val="bg1"/>
                  </a:solidFill>
                </a:rPr>
                <a:t>Expérience S2 (P. Swings)</a:t>
              </a:r>
            </a:p>
            <a:p>
              <a:pPr algn="l"/>
              <a:r>
                <a:rPr lang="fr-BE" sz="2400" dirty="0" smtClean="0">
                  <a:solidFill>
                    <a:schemeClr val="bg1"/>
                  </a:solidFill>
                </a:rPr>
                <a:t>Cartographie ciel en UV</a:t>
              </a:r>
            </a:p>
            <a:p>
              <a:pPr algn="l"/>
              <a:r>
                <a:rPr lang="fr-BE" sz="2400" dirty="0" smtClean="0">
                  <a:solidFill>
                    <a:schemeClr val="bg1"/>
                  </a:solidFill>
                </a:rPr>
                <a:t>IAL: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fr-BE" sz="2100" dirty="0" err="1" smtClean="0">
                  <a:solidFill>
                    <a:schemeClr val="bg1"/>
                  </a:solidFill>
                </a:rPr>
                <a:t>Spectro-photomètre</a:t>
              </a:r>
              <a:r>
                <a:rPr lang="fr-BE" sz="2100" dirty="0" smtClean="0">
                  <a:solidFill>
                    <a:schemeClr val="bg1"/>
                  </a:solidFill>
                </a:rPr>
                <a:t> UV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fr-BE" sz="2100" dirty="0" smtClean="0">
                  <a:solidFill>
                    <a:schemeClr val="bg1"/>
                  </a:solidFill>
                </a:rPr>
                <a:t>Calibration sol (FOCAL2)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fr-BE" sz="2100" dirty="0" smtClean="0">
                  <a:solidFill>
                    <a:schemeClr val="bg1"/>
                  </a:solidFill>
                </a:rPr>
                <a:t>Exploitation données</a:t>
              </a:r>
            </a:p>
            <a:p>
              <a:pPr algn="l"/>
              <a:endParaRPr lang="fr-BE" sz="2400" dirty="0" smtClean="0">
                <a:solidFill>
                  <a:schemeClr val="bg1"/>
                </a:solidFill>
              </a:endParaRPr>
            </a:p>
            <a:p>
              <a:pPr algn="l"/>
              <a:endParaRPr lang="fr-BE" sz="24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1336909"/>
            <a:ext cx="3461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chemeClr val="bg1"/>
                </a:solidFill>
              </a:rPr>
              <a:t>1964 – Sardaigne: Comètes artificielles</a:t>
            </a:r>
          </a:p>
        </p:txBody>
      </p:sp>
      <p:pic>
        <p:nvPicPr>
          <p:cNvPr id="20" name="Picture 6" descr="H:\users\A.Cucchiaro\Pictures\My Scans\scan0003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17406" r="16890" b="8429"/>
          <a:stretch/>
        </p:blipFill>
        <p:spPr bwMode="auto">
          <a:xfrm>
            <a:off x="1897040" y="2388358"/>
            <a:ext cx="1403596" cy="12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998129" y="1352831"/>
            <a:ext cx="5145871" cy="2251602"/>
            <a:chOff x="3998129" y="1352831"/>
            <a:chExt cx="5145871" cy="2251602"/>
          </a:xfrm>
        </p:grpSpPr>
        <p:pic>
          <p:nvPicPr>
            <p:cNvPr id="3074" name="Picture 2" descr="H:\users\M.Georges\Documents\Publications\Conférences\2016\2016_11_LLN Alain Cornet\ESRO-Fusée sond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8129" y="1937981"/>
              <a:ext cx="2492238" cy="1665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:\users\M.Georges\Documents\Publications\Conférences\2016\2016_11_LLN Alain Cornet\ESRO - Fusée sonde charge utile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735" y="1965276"/>
              <a:ext cx="912265" cy="156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G:\My Scans ter\scan0010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918" y="2464581"/>
              <a:ext cx="789611" cy="1139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G:\My Scans ter\scan0005.tif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" t="3499"/>
            <a:stretch/>
          </p:blipFill>
          <p:spPr bwMode="auto">
            <a:xfrm>
              <a:off x="7014948" y="1978926"/>
              <a:ext cx="1132765" cy="156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038894" y="1352831"/>
              <a:ext cx="4668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600" b="1" dirty="0" smtClean="0">
                  <a:solidFill>
                    <a:schemeClr val="bg1"/>
                  </a:solidFill>
                </a:rPr>
                <a:t>1966-1973 – Kiruna: Mesures aurores polaires in-situ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59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Les premières années ESA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814552"/>
            <a:ext cx="9553906" cy="10615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1975 – </a:t>
            </a:r>
            <a:r>
              <a:rPr lang="fr-BE" sz="3200" dirty="0" err="1" smtClean="0">
                <a:solidFill>
                  <a:schemeClr val="bg1"/>
                </a:solidFill>
              </a:rPr>
              <a:t>Meteosat</a:t>
            </a:r>
            <a:r>
              <a:rPr lang="fr-BE" sz="3200" dirty="0" smtClean="0">
                <a:solidFill>
                  <a:schemeClr val="bg1"/>
                </a:solidFill>
              </a:rPr>
              <a:t> 1: Calibration radiomètre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12717" y="1309793"/>
            <a:ext cx="3996559" cy="846553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2400" i="1" dirty="0" smtClean="0">
                <a:solidFill>
                  <a:schemeClr val="bg1"/>
                </a:solidFill>
              </a:rPr>
              <a:t>Régime cryogénique (4K)</a:t>
            </a:r>
          </a:p>
        </p:txBody>
      </p:sp>
      <p:pic>
        <p:nvPicPr>
          <p:cNvPr id="13" name="Picture 2" descr="H:\users\M.Georges\Documents\Publications\Conférences\2016\2016_11_LLN Alain Cornet\IAL Space - Meteosat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9" y="1528551"/>
            <a:ext cx="2756907" cy="18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H:\users\M.Georges\Documents\Publications\Conférences\2016\2016_11_LLN Alain Cornet\IAL Space - Meteosat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175" y="1479763"/>
            <a:ext cx="1248700" cy="18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:\users\M.Georges\Documents\Publications\Conférences\2016\2016_11_LLN Alain Cornet\IAL Space - Meteos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31" y="1433016"/>
            <a:ext cx="1175793" cy="132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0" y="3382605"/>
            <a:ext cx="9553906" cy="147599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1976 – Année charnière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900" dirty="0" smtClean="0">
                <a:solidFill>
                  <a:schemeClr val="bg1"/>
                </a:solidFill>
              </a:rPr>
              <a:t>11 personnes du groupe </a:t>
            </a:r>
            <a:r>
              <a:rPr lang="fr-BE" sz="2900" dirty="0" err="1" smtClean="0">
                <a:solidFill>
                  <a:schemeClr val="bg1"/>
                </a:solidFill>
              </a:rPr>
              <a:t>Monfils</a:t>
            </a:r>
            <a:r>
              <a:rPr lang="fr-BE" sz="2900" dirty="0" smtClean="0">
                <a:solidFill>
                  <a:schemeClr val="bg1"/>
                </a:solidFill>
              </a:rPr>
              <a:t> licenciées par ULg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900" dirty="0" smtClean="0">
                <a:solidFill>
                  <a:schemeClr val="bg1"/>
                </a:solidFill>
              </a:rPr>
              <a:t>Sauvetage ESA: le groupe </a:t>
            </a:r>
            <a:r>
              <a:rPr lang="fr-BE" sz="2900" dirty="0" err="1" smtClean="0">
                <a:solidFill>
                  <a:schemeClr val="bg1"/>
                </a:solidFill>
              </a:rPr>
              <a:t>Monfils</a:t>
            </a:r>
            <a:r>
              <a:rPr lang="fr-BE" sz="2900" dirty="0" smtClean="0">
                <a:solidFill>
                  <a:schemeClr val="bg1"/>
                </a:solidFill>
              </a:rPr>
              <a:t> devient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865182" y="4821367"/>
            <a:ext cx="5612900" cy="73697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2800" b="1" dirty="0" smtClean="0">
                <a:solidFill>
                  <a:schemeClr val="bg1"/>
                </a:solidFill>
              </a:rPr>
              <a:t>« </a:t>
            </a:r>
            <a:r>
              <a:rPr lang="fr-BE" sz="2800" b="1" dirty="0" err="1" smtClean="0">
                <a:solidFill>
                  <a:schemeClr val="bg1"/>
                </a:solidFill>
              </a:rPr>
              <a:t>Coordinated</a:t>
            </a:r>
            <a:r>
              <a:rPr lang="fr-BE" sz="2800" b="1" dirty="0" smtClean="0">
                <a:solidFill>
                  <a:schemeClr val="bg1"/>
                </a:solidFill>
              </a:rPr>
              <a:t> </a:t>
            </a:r>
            <a:r>
              <a:rPr lang="fr-BE" sz="2800" b="1" dirty="0" err="1" smtClean="0">
                <a:solidFill>
                  <a:schemeClr val="bg1"/>
                </a:solidFill>
              </a:rPr>
              <a:t>Facility</a:t>
            </a:r>
            <a:r>
              <a:rPr lang="fr-BE" sz="2800" b="1" dirty="0" smtClean="0">
                <a:solidFill>
                  <a:schemeClr val="bg1"/>
                </a:solidFill>
              </a:rPr>
              <a:t> of the ESA »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5382002"/>
            <a:ext cx="9553906" cy="147599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b="1" dirty="0" smtClean="0"/>
              <a:t>1977</a:t>
            </a:r>
            <a:r>
              <a:rPr lang="fr-BE" sz="3200" dirty="0" smtClean="0"/>
              <a:t> – </a:t>
            </a:r>
            <a:r>
              <a:rPr lang="fr-BE" sz="3200" dirty="0" smtClean="0">
                <a:solidFill>
                  <a:schemeClr val="bg1"/>
                </a:solidFill>
              </a:rPr>
              <a:t>Lancement de </a:t>
            </a:r>
            <a:r>
              <a:rPr lang="fr-BE" sz="3200" dirty="0" err="1" smtClean="0">
                <a:solidFill>
                  <a:schemeClr val="bg1"/>
                </a:solidFill>
              </a:rPr>
              <a:t>Meteosat</a:t>
            </a:r>
            <a:endParaRPr lang="fr-BE" sz="32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b="1" dirty="0" smtClean="0"/>
              <a:t>1978 – Apparition</a:t>
            </a:r>
            <a:r>
              <a:rPr lang="fr-BE" sz="3200" b="1" dirty="0" smtClean="0">
                <a:solidFill>
                  <a:schemeClr val="bg1"/>
                </a:solidFill>
              </a:rPr>
              <a:t> </a:t>
            </a:r>
            <a:r>
              <a:rPr lang="fr-BE" sz="3200" dirty="0" smtClean="0">
                <a:solidFill>
                  <a:schemeClr val="bg1"/>
                </a:solidFill>
              </a:rPr>
              <a:t>du nom IAL-</a:t>
            </a:r>
            <a:r>
              <a:rPr lang="fr-BE" sz="3200" dirty="0" err="1" smtClean="0">
                <a:solidFill>
                  <a:schemeClr val="bg1"/>
                </a:solidFill>
              </a:rPr>
              <a:t>Space</a:t>
            </a:r>
            <a:endParaRPr lang="fr-BE" sz="3200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H:\users\M.Georges\Documents\Publications\Conférences\2016\2016_11_LLN Alain Cornet\IAL Space logo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350" y="5711898"/>
            <a:ext cx="1355725" cy="9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H:\users\A.Cucchiaro\Documents\Livre sur CSL\Focal2\FOCAL 2\FOCAL2_000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 r="11912" b="5466"/>
          <a:stretch/>
        </p:blipFill>
        <p:spPr bwMode="auto">
          <a:xfrm>
            <a:off x="6387151" y="1842447"/>
            <a:ext cx="2255215" cy="186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84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IAL – </a:t>
            </a:r>
            <a:r>
              <a:rPr lang="fr-BE" dirty="0" err="1" smtClean="0">
                <a:solidFill>
                  <a:schemeClr val="bg1"/>
                </a:solidFill>
              </a:rPr>
              <a:t>Space</a:t>
            </a:r>
            <a:r>
              <a:rPr lang="fr-BE" dirty="0" smtClean="0">
                <a:solidFill>
                  <a:schemeClr val="bg1"/>
                </a:solidFill>
              </a:rPr>
              <a:t>: Reconnaissance de l’ESA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835333"/>
            <a:ext cx="9553906" cy="10615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1978 : </a:t>
            </a:r>
            <a:r>
              <a:rPr lang="fr-BE" sz="3200" dirty="0" err="1" smtClean="0">
                <a:solidFill>
                  <a:schemeClr val="bg1"/>
                </a:solidFill>
              </a:rPr>
              <a:t>Faint</a:t>
            </a:r>
            <a:r>
              <a:rPr lang="fr-BE" sz="3200" dirty="0" smtClean="0">
                <a:solidFill>
                  <a:schemeClr val="bg1"/>
                </a:solidFill>
              </a:rPr>
              <a:t> Object Camera du </a:t>
            </a:r>
            <a:r>
              <a:rPr lang="fr-BE" sz="3200" dirty="0" err="1" smtClean="0">
                <a:solidFill>
                  <a:schemeClr val="bg1"/>
                </a:solidFill>
              </a:rPr>
              <a:t>Telescope</a:t>
            </a:r>
            <a:r>
              <a:rPr lang="fr-BE" sz="3200" dirty="0" smtClean="0">
                <a:solidFill>
                  <a:schemeClr val="bg1"/>
                </a:solidFill>
              </a:rPr>
              <a:t> Hubble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72133" y="1493539"/>
            <a:ext cx="2951380" cy="212309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2000" i="1" dirty="0" smtClean="0">
                <a:solidFill>
                  <a:schemeClr val="bg1"/>
                </a:solidFill>
              </a:rPr>
              <a:t>FOCAL 1,5 </a:t>
            </a:r>
          </a:p>
          <a:p>
            <a:pPr algn="l"/>
            <a:r>
              <a:rPr lang="fr-BE" sz="2000" i="1" dirty="0" smtClean="0">
                <a:solidFill>
                  <a:schemeClr val="bg1"/>
                </a:solidFill>
              </a:rPr>
              <a:t>Monochromateur FUV</a:t>
            </a:r>
          </a:p>
        </p:txBody>
      </p:sp>
      <p:pic>
        <p:nvPicPr>
          <p:cNvPr id="5" name="Picture 4" descr="H:\users\A.Cucchiaro\Documents\Livre sur CSL\PDA\FOCAL 1.5\FOCAL1.5_001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t="6270" r="4033" b="3528"/>
          <a:stretch/>
        </p:blipFill>
        <p:spPr bwMode="auto">
          <a:xfrm>
            <a:off x="6430618" y="2285998"/>
            <a:ext cx="2266121" cy="15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escription de cette image, également commentée ci-aprè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1745672"/>
            <a:ext cx="2397529" cy="176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oc.ht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974" y="1974273"/>
            <a:ext cx="2902397" cy="184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624" y="3999250"/>
            <a:ext cx="9553906" cy="10615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1981 : GIOTTO – Halley </a:t>
            </a:r>
            <a:r>
              <a:rPr lang="fr-BE" sz="3200" dirty="0" err="1" smtClean="0">
                <a:solidFill>
                  <a:schemeClr val="bg1"/>
                </a:solidFill>
              </a:rPr>
              <a:t>Multicolour</a:t>
            </a:r>
            <a:r>
              <a:rPr lang="fr-BE" sz="3200" dirty="0" smtClean="0">
                <a:solidFill>
                  <a:schemeClr val="bg1"/>
                </a:solidFill>
              </a:rPr>
              <a:t> Camera (HMC)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35090" y="4536129"/>
            <a:ext cx="5184372" cy="423497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2000" i="1" dirty="0" smtClean="0">
                <a:solidFill>
                  <a:schemeClr val="bg1"/>
                </a:solidFill>
              </a:rPr>
              <a:t>Simulation de la rencontre avec comète Halley</a:t>
            </a:r>
          </a:p>
        </p:txBody>
      </p:sp>
      <p:pic>
        <p:nvPicPr>
          <p:cNvPr id="3075" name="Picture 3" descr="H:\users\M.Georges\Documents\Publications\Conférences\2016\2016_11_LLN Alain Cornet\giotto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12491" y="4816535"/>
            <a:ext cx="2308432" cy="155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4813528"/>
            <a:ext cx="2663687" cy="1781693"/>
            <a:chOff x="0" y="4813528"/>
            <a:chExt cx="2663687" cy="1781693"/>
          </a:xfrm>
        </p:grpSpPr>
        <p:pic>
          <p:nvPicPr>
            <p:cNvPr id="13" name="Picture 4" descr="H:\users\A.Cucchiaro\Documents\Livre sur CSL\giotto\scan0009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2000" contras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5029" r="6118" b="6832"/>
            <a:stretch/>
          </p:blipFill>
          <p:spPr bwMode="auto">
            <a:xfrm>
              <a:off x="1411356" y="5595731"/>
              <a:ext cx="1252331" cy="999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 descr="H:\users\A.Cucchiaro\Pictures\fig2.tif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6" t="5248" r="5913" b="7383"/>
            <a:stretch/>
          </p:blipFill>
          <p:spPr bwMode="auto">
            <a:xfrm>
              <a:off x="0" y="4813528"/>
              <a:ext cx="1331843" cy="1537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802835" y="4962991"/>
            <a:ext cx="4223610" cy="1805558"/>
            <a:chOff x="2802835" y="4962991"/>
            <a:chExt cx="4223610" cy="1805558"/>
          </a:xfrm>
        </p:grpSpPr>
        <p:pic>
          <p:nvPicPr>
            <p:cNvPr id="15" name="Picture 4" descr="H:\users\A.Cucchiaro\Documents\Livre sur CSL\giotto\scan000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399" y="4962997"/>
              <a:ext cx="2683046" cy="179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" t="3429" r="2919" b="2857"/>
            <a:stretch/>
          </p:blipFill>
          <p:spPr bwMode="auto">
            <a:xfrm>
              <a:off x="2802835" y="4962991"/>
              <a:ext cx="1431235" cy="1805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246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IAL – </a:t>
            </a:r>
            <a:r>
              <a:rPr lang="fr-BE" dirty="0" err="1" smtClean="0">
                <a:solidFill>
                  <a:schemeClr val="bg1"/>
                </a:solidFill>
              </a:rPr>
              <a:t>Space</a:t>
            </a:r>
            <a:r>
              <a:rPr lang="fr-BE" dirty="0" smtClean="0">
                <a:solidFill>
                  <a:schemeClr val="bg1"/>
                </a:solidFill>
              </a:rPr>
              <a:t>: un peu de place…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775957"/>
            <a:ext cx="8918369" cy="13853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1980 : Mission </a:t>
            </a:r>
            <a:r>
              <a:rPr lang="fr-BE" sz="3200" dirty="0" err="1" smtClean="0">
                <a:solidFill>
                  <a:schemeClr val="bg1"/>
                </a:solidFill>
              </a:rPr>
              <a:t>Hipparcos</a:t>
            </a:r>
            <a:r>
              <a:rPr lang="fr-BE" sz="3200" dirty="0" smtClean="0">
                <a:solidFill>
                  <a:schemeClr val="bg1"/>
                </a:solidFill>
              </a:rPr>
              <a:t> (cartographie stellaire)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900" dirty="0" smtClean="0">
                <a:solidFill>
                  <a:schemeClr val="bg1"/>
                </a:solidFill>
              </a:rPr>
              <a:t>Test confié à IAL-</a:t>
            </a:r>
            <a:r>
              <a:rPr lang="fr-BE" sz="2900" dirty="0" err="1" smtClean="0">
                <a:solidFill>
                  <a:schemeClr val="bg1"/>
                </a:solidFill>
              </a:rPr>
              <a:t>Space</a:t>
            </a:r>
            <a:r>
              <a:rPr lang="fr-BE" sz="2900" dirty="0">
                <a:solidFill>
                  <a:schemeClr val="bg1"/>
                </a:solidFill>
              </a:rPr>
              <a:t> </a:t>
            </a:r>
            <a:r>
              <a:rPr lang="fr-BE" sz="2900" dirty="0" smtClean="0">
                <a:solidFill>
                  <a:schemeClr val="bg1"/>
                </a:solidFill>
              </a:rPr>
              <a:t>- Nécessité d’une nouvelle cuve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900" dirty="0" smtClean="0">
                <a:solidFill>
                  <a:schemeClr val="bg1"/>
                </a:solidFill>
              </a:rPr>
              <a:t>1984 : Installation au Sart </a:t>
            </a:r>
            <a:r>
              <a:rPr lang="fr-BE" sz="2900" dirty="0" err="1" smtClean="0">
                <a:solidFill>
                  <a:schemeClr val="bg1"/>
                </a:solidFill>
              </a:rPr>
              <a:t>Tilman</a:t>
            </a:r>
            <a:endParaRPr lang="fr-BE" sz="2900" dirty="0" smtClean="0">
              <a:solidFill>
                <a:schemeClr val="bg1"/>
              </a:solidFill>
            </a:endParaRPr>
          </a:p>
        </p:txBody>
      </p:sp>
      <p:pic>
        <p:nvPicPr>
          <p:cNvPr id="13" name="Picture 6" descr="H:\users\A.Cucchiaro\Pictures\My Scans\scan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3406"/>
          <a:stretch/>
        </p:blipFill>
        <p:spPr bwMode="auto">
          <a:xfrm>
            <a:off x="3347856" y="2306185"/>
            <a:ext cx="2459177" cy="168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:\users\A.Cucchiaro\Documents\Livre sur CSL\visite royale\visite_royale_005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5211" r="2754" b="4846"/>
          <a:stretch/>
        </p:blipFill>
        <p:spPr bwMode="auto">
          <a:xfrm>
            <a:off x="6092042" y="2309297"/>
            <a:ext cx="2470067" cy="168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H:\users\A.Cucchiaro\Pictures\My Scans\scan0009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" t="2558" r="4956" b="6614"/>
          <a:stretch/>
        </p:blipFill>
        <p:spPr bwMode="auto">
          <a:xfrm>
            <a:off x="890650" y="2296497"/>
            <a:ext cx="2030681" cy="142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718102" y="2328382"/>
            <a:ext cx="1160185" cy="448465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1800" b="1" i="1" dirty="0" smtClean="0">
                <a:solidFill>
                  <a:schemeClr val="bg1"/>
                </a:solidFill>
              </a:rPr>
              <a:t>FOCAL 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6297" y="5213267"/>
            <a:ext cx="4289755" cy="1555668"/>
            <a:chOff x="496297" y="5213267"/>
            <a:chExt cx="4289755" cy="1555668"/>
          </a:xfrm>
        </p:grpSpPr>
        <p:pic>
          <p:nvPicPr>
            <p:cNvPr id="20" name="Picture 4" descr="H:\users\A.Cucchiaro\Documents\Livre sur CSL\Hipparcos\scan000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97" y="5213269"/>
              <a:ext cx="2031368" cy="1549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 descr="H:\users\A.Cucchiaro\Documents\Livre sur CSL\Hipparcos\scan000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521" y="5213267"/>
              <a:ext cx="2095531" cy="1555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-1" y="3968440"/>
            <a:ext cx="9725892" cy="1316079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000" dirty="0" smtClean="0">
                <a:solidFill>
                  <a:schemeClr val="bg1"/>
                </a:solidFill>
              </a:rPr>
              <a:t>1985-91 </a:t>
            </a:r>
            <a:r>
              <a:rPr lang="fr-BE" sz="3000" dirty="0" smtClean="0">
                <a:solidFill>
                  <a:schemeClr val="bg1"/>
                </a:solidFill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700" dirty="0" smtClean="0">
                <a:solidFill>
                  <a:schemeClr val="bg1"/>
                </a:solidFill>
              </a:rPr>
              <a:t>Développement de moyens de tests optiques au sol (OGSE)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700" dirty="0" smtClean="0">
                <a:solidFill>
                  <a:schemeClr val="bg1"/>
                </a:solidFill>
              </a:rPr>
              <a:t>Tests </a:t>
            </a:r>
            <a:r>
              <a:rPr lang="fr-BE" sz="2700" dirty="0" smtClean="0">
                <a:solidFill>
                  <a:schemeClr val="bg1"/>
                </a:solidFill>
              </a:rPr>
              <a:t> HIPPARCOS</a:t>
            </a:r>
            <a:endParaRPr lang="fr-BE" sz="2700" dirty="0" smtClean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38900" y="4722525"/>
            <a:ext cx="4168238" cy="2064225"/>
            <a:chOff x="5438900" y="4722525"/>
            <a:chExt cx="4168238" cy="2064225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5448793" y="4722525"/>
              <a:ext cx="4158345" cy="526370"/>
            </a:xfrm>
            <a:prstGeom prst="rect">
              <a:avLst/>
            </a:prstGeom>
          </p:spPr>
          <p:txBody>
            <a:bodyPr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914400" lvl="1" indent="-457200">
                <a:buFont typeface="Arial" panose="020B0604020202020204" pitchFamily="34" charset="0"/>
                <a:buChar char="•"/>
              </a:pPr>
              <a:r>
                <a:rPr lang="fr-BE" sz="2700" dirty="0" smtClean="0">
                  <a:solidFill>
                    <a:schemeClr val="bg1"/>
                  </a:solidFill>
                </a:rPr>
                <a:t>Tests  ISO</a:t>
              </a:r>
            </a:p>
          </p:txBody>
        </p:sp>
        <p:pic>
          <p:nvPicPr>
            <p:cNvPr id="14" name="Picture 4" descr="H:\users\A.Cucchiaro\Documents\My Scans\scan0002.tif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5" t="8309" r="9565" b="4786"/>
            <a:stretch/>
          </p:blipFill>
          <p:spPr bwMode="auto">
            <a:xfrm>
              <a:off x="5438900" y="5219208"/>
              <a:ext cx="2375066" cy="1567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itle 1"/>
            <p:cNvSpPr txBox="1">
              <a:spLocks/>
            </p:cNvSpPr>
            <p:nvPr/>
          </p:nvSpPr>
          <p:spPr>
            <a:xfrm>
              <a:off x="7780298" y="5343895"/>
              <a:ext cx="1624959" cy="956557"/>
            </a:xfrm>
            <a:prstGeom prst="rect">
              <a:avLst/>
            </a:prstGeom>
            <a:noFill/>
          </p:spPr>
          <p:txBody>
            <a:bodyPr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BE" sz="2000" i="1" dirty="0" smtClean="0">
                  <a:solidFill>
                    <a:schemeClr val="bg1"/>
                  </a:solidFill>
                </a:rPr>
                <a:t>IR </a:t>
              </a:r>
              <a:r>
                <a:rPr lang="fr-BE" sz="2000" i="1" dirty="0" err="1" smtClean="0">
                  <a:solidFill>
                    <a:schemeClr val="bg1"/>
                  </a:solidFill>
                </a:rPr>
                <a:t>Space</a:t>
              </a:r>
              <a:endParaRPr lang="fr-BE" sz="2000" i="1" dirty="0" smtClean="0">
                <a:solidFill>
                  <a:schemeClr val="bg1"/>
                </a:solidFill>
              </a:endParaRPr>
            </a:p>
            <a:p>
              <a:pPr algn="l"/>
              <a:r>
                <a:rPr lang="fr-BE" sz="2000" i="1" dirty="0" err="1" smtClean="0">
                  <a:solidFill>
                    <a:schemeClr val="bg1"/>
                  </a:solidFill>
                </a:rPr>
                <a:t>Observatory</a:t>
              </a:r>
              <a:endParaRPr lang="fr-BE" sz="2000" i="1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30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34" y="0"/>
            <a:ext cx="8229600" cy="756745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Une nouvelle ère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740331"/>
            <a:ext cx="8918369" cy="13853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200" dirty="0" smtClean="0">
                <a:solidFill>
                  <a:schemeClr val="bg1"/>
                </a:solidFill>
              </a:rPr>
              <a:t>1991 Nouveau directeur – 1992 Nouveau nom</a:t>
            </a:r>
          </a:p>
        </p:txBody>
      </p:sp>
      <p:pic>
        <p:nvPicPr>
          <p:cNvPr id="23" name="Picture 2" descr="H:\users\P.Rochus\Documents\CSL 55 Ans\2007-09-11 18.12.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8" t="-666" r="2751" b="666"/>
          <a:stretch/>
        </p:blipFill>
        <p:spPr bwMode="auto">
          <a:xfrm>
            <a:off x="1044064" y="1211287"/>
            <a:ext cx="2589786" cy="17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0" y="3065923"/>
            <a:ext cx="9144000" cy="7579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100" dirty="0" smtClean="0">
                <a:solidFill>
                  <a:schemeClr val="bg1"/>
                </a:solidFill>
              </a:rPr>
              <a:t>L’ère de l’instrumentation spatiale s’ouvre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BE" sz="3100" dirty="0" smtClean="0">
                <a:solidFill>
                  <a:schemeClr val="bg1"/>
                </a:solidFill>
              </a:rPr>
              <a:t>Projet emblématique : EIT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5002" y="4022980"/>
            <a:ext cx="4534754" cy="2835020"/>
            <a:chOff x="95002" y="4022980"/>
            <a:chExt cx="4534754" cy="2835020"/>
          </a:xfrm>
        </p:grpSpPr>
        <p:pic>
          <p:nvPicPr>
            <p:cNvPr id="28" name="Picture 5" descr="H:\users\A.Cucchiaro\Documents\My Scans\scan0005.t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9" b="2296"/>
            <a:stretch/>
          </p:blipFill>
          <p:spPr bwMode="auto">
            <a:xfrm>
              <a:off x="2074148" y="4482122"/>
              <a:ext cx="2555608" cy="1740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itle 1"/>
            <p:cNvSpPr txBox="1">
              <a:spLocks/>
            </p:cNvSpPr>
            <p:nvPr/>
          </p:nvSpPr>
          <p:spPr>
            <a:xfrm>
              <a:off x="322594" y="4022980"/>
              <a:ext cx="4023774" cy="501516"/>
            </a:xfrm>
            <a:prstGeom prst="rect">
              <a:avLst/>
            </a:prstGeom>
            <a:noFill/>
          </p:spPr>
          <p:txBody>
            <a:bodyPr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BE" sz="2000" i="1" dirty="0" smtClean="0">
                  <a:solidFill>
                    <a:schemeClr val="bg1"/>
                  </a:solidFill>
                </a:rPr>
                <a:t>EIT (</a:t>
              </a:r>
              <a:r>
                <a:rPr lang="fr-BE" sz="2000" i="1" dirty="0" err="1" smtClean="0">
                  <a:solidFill>
                    <a:schemeClr val="bg1"/>
                  </a:solidFill>
                </a:rPr>
                <a:t>Extreme</a:t>
              </a:r>
              <a:r>
                <a:rPr lang="fr-BE" sz="2000" i="1" dirty="0" smtClean="0">
                  <a:solidFill>
                    <a:schemeClr val="bg1"/>
                  </a:solidFill>
                </a:rPr>
                <a:t> UV Imaging </a:t>
              </a:r>
              <a:r>
                <a:rPr lang="fr-BE" sz="2000" i="1" dirty="0" err="1" smtClean="0">
                  <a:solidFill>
                    <a:schemeClr val="bg1"/>
                  </a:solidFill>
                </a:rPr>
                <a:t>Telescope</a:t>
              </a:r>
              <a:r>
                <a:rPr lang="fr-BE" sz="2000" i="1" dirty="0" smtClean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4101" name="Picture 5" descr="H:\users\M.Georges\Documents\Publications\Conférences\2016\2016_11_LLN Alain Cornet\soho-poster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7"/>
            <a:stretch/>
          </p:blipFill>
          <p:spPr bwMode="auto">
            <a:xfrm>
              <a:off x="95002" y="4491843"/>
              <a:ext cx="1638795" cy="2366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7" descr="H:\users\A.Cucchiaro\Documents\Livre sur CSL\EIT-SOHO\csl_ht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r="1057" b="7457"/>
          <a:stretch/>
        </p:blipFill>
        <p:spPr bwMode="auto">
          <a:xfrm>
            <a:off x="1775790" y="5999304"/>
            <a:ext cx="3241964" cy="86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H:\users\P.Rochus\Documents\CSL 55 Ans\2016-06-30 20.29.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751" y="3951723"/>
            <a:ext cx="3663374" cy="290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762533" y="1582158"/>
            <a:ext cx="3324563" cy="1066767"/>
            <a:chOff x="4762533" y="1582158"/>
            <a:chExt cx="3324563" cy="1066767"/>
          </a:xfrm>
        </p:grpSpPr>
        <p:pic>
          <p:nvPicPr>
            <p:cNvPr id="24" name="Picture 2" descr="H:\users\M.Georges\Documents\Publications\Conférences\2016\2016_11_LLN Alain Cornet\IAL Space logo 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33" y="1582158"/>
              <a:ext cx="1483888" cy="1066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Users\mgeorges\Desktop\CSL logo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478" y="1583026"/>
              <a:ext cx="1524618" cy="1063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677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7217</TotalTime>
  <Words>847</Words>
  <Application>Microsoft Office PowerPoint</Application>
  <PresentationFormat>On-screen Show (4:3)</PresentationFormat>
  <Paragraphs>214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L’Optique Spatiale en Wallonie De la Génèse aux Développements Récents</vt:lpstr>
      <vt:lpstr>Le Centre Spatial de Liège (CSL)</vt:lpstr>
      <vt:lpstr>PowerPoint Presentation</vt:lpstr>
      <vt:lpstr>PowerPoint Presentation</vt:lpstr>
      <vt:lpstr>Les années ESRO</vt:lpstr>
      <vt:lpstr>Les premières années ESA</vt:lpstr>
      <vt:lpstr>IAL – Space: Reconnaissance de l’ESA</vt:lpstr>
      <vt:lpstr>IAL – Space: un peu de place…</vt:lpstr>
      <vt:lpstr>Une nouvelle ère</vt:lpstr>
      <vt:lpstr>Encore un peu de place</vt:lpstr>
      <vt:lpstr>Instruments spatiaux - 1</vt:lpstr>
      <vt:lpstr>Instruments spatiaux - 2</vt:lpstr>
      <vt:lpstr>Instruments spatiaux – en cours/futurs</vt:lpstr>
      <vt:lpstr>Tests récents - 1</vt:lpstr>
      <vt:lpstr>Tests récents - 2</vt:lpstr>
      <vt:lpstr>Tests récents - 3</vt:lpstr>
      <vt:lpstr>Les 3 piliers du CSL</vt:lpstr>
      <vt:lpstr>Quelques technos spécifiques du CSL</vt:lpstr>
      <vt:lpstr>Quelques technos spécifiques du CSL</vt:lpstr>
      <vt:lpstr>Quelques technos spécifiques du CSL</vt:lpstr>
      <vt:lpstr>Quelques technos spécifiques du CSL</vt:lpstr>
      <vt:lpstr>Quelques technos spécifiques du CSL</vt:lpstr>
      <vt:lpstr>Quelques technos spécifiques du CSL</vt:lpstr>
      <vt:lpstr>Quelques technos spécifiques du CSL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Georges Marc</dc:creator>
  <cp:lastModifiedBy>Georges Marc</cp:lastModifiedBy>
  <cp:revision>106</cp:revision>
  <dcterms:created xsi:type="dcterms:W3CDTF">2016-11-01T08:07:35Z</dcterms:created>
  <dcterms:modified xsi:type="dcterms:W3CDTF">2016-11-10T11:30:44Z</dcterms:modified>
</cp:coreProperties>
</file>