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6" r:id="rId2"/>
    <p:sldId id="344" r:id="rId3"/>
    <p:sldId id="343" r:id="rId4"/>
    <p:sldId id="266" r:id="rId5"/>
    <p:sldId id="267" r:id="rId6"/>
    <p:sldId id="268" r:id="rId7"/>
    <p:sldId id="269" r:id="rId8"/>
    <p:sldId id="270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94" r:id="rId18"/>
    <p:sldId id="345" r:id="rId19"/>
    <p:sldId id="346" r:id="rId20"/>
    <p:sldId id="302" r:id="rId21"/>
    <p:sldId id="303" r:id="rId22"/>
    <p:sldId id="304" r:id="rId23"/>
    <p:sldId id="338" r:id="rId24"/>
    <p:sldId id="286" r:id="rId25"/>
    <p:sldId id="320" r:id="rId26"/>
    <p:sldId id="347" r:id="rId27"/>
    <p:sldId id="348" r:id="rId28"/>
    <p:sldId id="349" r:id="rId29"/>
    <p:sldId id="350" r:id="rId30"/>
    <p:sldId id="351" r:id="rId31"/>
    <p:sldId id="310" r:id="rId32"/>
    <p:sldId id="352" r:id="rId33"/>
    <p:sldId id="356" r:id="rId34"/>
    <p:sldId id="358" r:id="rId35"/>
    <p:sldId id="357" r:id="rId36"/>
    <p:sldId id="354" r:id="rId37"/>
    <p:sldId id="360" r:id="rId38"/>
    <p:sldId id="334" r:id="rId39"/>
    <p:sldId id="342" r:id="rId40"/>
    <p:sldId id="353" r:id="rId41"/>
    <p:sldId id="297" r:id="rId42"/>
    <p:sldId id="337" r:id="rId43"/>
    <p:sldId id="335" r:id="rId44"/>
    <p:sldId id="341" r:id="rId45"/>
    <p:sldId id="355" r:id="rId46"/>
    <p:sldId id="35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15076-8F05-4FFB-86DC-443F12C74BFE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C4B4-8BC6-45C8-9804-AC1BCB6C5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2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7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NUL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11798" y="1066043"/>
            <a:ext cx="9096253" cy="223647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GNSS: </a:t>
            </a:r>
            <a:br>
              <a:rPr lang="en-US" sz="4000" dirty="0" smtClean="0"/>
            </a:br>
            <a:r>
              <a:rPr lang="en-US" sz="4000" dirty="0" smtClean="0"/>
              <a:t>Principle, applications and opportunities.</a:t>
            </a:r>
            <a:endParaRPr lang="en-US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59925" y="3815069"/>
            <a:ext cx="3903150" cy="93808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René Warnant</a:t>
            </a:r>
          </a:p>
          <a:p>
            <a:r>
              <a:rPr lang="en-US" sz="2000" dirty="0" err="1" smtClean="0"/>
              <a:t>Professeur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l’Université</a:t>
            </a:r>
            <a:r>
              <a:rPr lang="en-US" sz="2000" dirty="0" smtClean="0"/>
              <a:t> de Liège</a:t>
            </a:r>
            <a:endParaRPr lang="en-US" sz="20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090249" y="5979939"/>
            <a:ext cx="5782271" cy="771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Business and Technology Club : “Les Technologies </a:t>
            </a:r>
            <a:r>
              <a:rPr lang="en-US" sz="1600" dirty="0" err="1" smtClean="0"/>
              <a:t>aérospatiales</a:t>
            </a:r>
            <a:r>
              <a:rPr lang="en-US" sz="1600" dirty="0" smtClean="0"/>
              <a:t>”</a:t>
            </a:r>
          </a:p>
          <a:p>
            <a:r>
              <a:rPr lang="en-US" sz="1600" dirty="0" smtClean="0"/>
              <a:t>CSL, </a:t>
            </a:r>
            <a:r>
              <a:rPr lang="en-US" sz="1600" dirty="0"/>
              <a:t>5</a:t>
            </a:r>
            <a:r>
              <a:rPr lang="en-US" sz="1600" dirty="0" smtClean="0"/>
              <a:t> </a:t>
            </a:r>
            <a:r>
              <a:rPr lang="en-US" sz="1600" dirty="0" err="1" smtClean="0"/>
              <a:t>décembre</a:t>
            </a:r>
            <a:r>
              <a:rPr lang="en-US" sz="1600" dirty="0" smtClean="0"/>
              <a:t> 2016.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12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262130"/>
            <a:ext cx="10441803" cy="2057720"/>
          </a:xfrm>
        </p:spPr>
        <p:txBody>
          <a:bodyPr>
            <a:normAutofit/>
          </a:bodyPr>
          <a:lstStyle/>
          <a:p>
            <a:r>
              <a:rPr lang="en-GB" dirty="0" smtClean="0"/>
              <a:t>GNSS satellite position is known at any time thanks to the navigation message.</a:t>
            </a:r>
          </a:p>
          <a:p>
            <a:r>
              <a:rPr lang="en-GB" dirty="0" smtClean="0"/>
              <a:t>If only one satellite (one receiver-to-satellite distance) is available, the receiver is somewhere on the surface of a sphere </a:t>
            </a:r>
            <a:r>
              <a:rPr lang="en-GB" dirty="0"/>
              <a:t>with  radius “</a:t>
            </a:r>
            <a:r>
              <a:rPr lang="en-GB" dirty="0" smtClean="0"/>
              <a:t>R” centered on the (known) satellite position.</a:t>
            </a:r>
          </a:p>
        </p:txBody>
      </p:sp>
      <p:pic>
        <p:nvPicPr>
          <p:cNvPr id="4" name="Picture 5" descr="gps-1-satel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58" y="3617259"/>
            <a:ext cx="4129511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3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182361"/>
            <a:ext cx="4438549" cy="4397525"/>
          </a:xfrm>
        </p:spPr>
        <p:txBody>
          <a:bodyPr>
            <a:normAutofit/>
          </a:bodyPr>
          <a:lstStyle/>
          <a:p>
            <a:r>
              <a:rPr lang="en-GB" dirty="0" smtClean="0"/>
              <a:t>If 2 satellites are available, the user is somewhere on a circle at the intersection of 2 spheres.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closer look: the intersection is the perimeter of the shaded area (called plane of intersection)</a:t>
            </a:r>
          </a:p>
        </p:txBody>
      </p:sp>
      <p:pic>
        <p:nvPicPr>
          <p:cNvPr id="5" name="Picture 4" descr="gps-2-satel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72" y="1548918"/>
            <a:ext cx="3028040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622" y="4358740"/>
            <a:ext cx="2952750" cy="22383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031" y="4365115"/>
            <a:ext cx="3708561" cy="2232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4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182362"/>
            <a:ext cx="9767623" cy="1426084"/>
          </a:xfrm>
        </p:spPr>
        <p:txBody>
          <a:bodyPr>
            <a:normAutofit/>
          </a:bodyPr>
          <a:lstStyle/>
          <a:p>
            <a:r>
              <a:rPr lang="en-GB" dirty="0" smtClean="0"/>
              <a:t>If 3 satellites are available, there are 2 possible intersection points.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31" y="2358768"/>
            <a:ext cx="4608000" cy="33659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937" y="2749150"/>
            <a:ext cx="5796000" cy="2637744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 rot="12320441">
            <a:off x="7355718" y="4663947"/>
            <a:ext cx="285455" cy="843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5971481" y="5527598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Circle of intersection </a:t>
            </a:r>
          </a:p>
          <a:p>
            <a:r>
              <a:rPr lang="en-GB" dirty="0" smtClean="0"/>
              <a:t>of the first 2 spheres</a:t>
            </a:r>
            <a:endParaRPr lang="en-GB" dirty="0"/>
          </a:p>
        </p:txBody>
      </p:sp>
      <p:sp>
        <p:nvSpPr>
          <p:cNvPr id="11" name="Flèche vers le bas 10"/>
          <p:cNvSpPr/>
          <p:nvPr/>
        </p:nvSpPr>
        <p:spPr>
          <a:xfrm rot="10800000">
            <a:off x="9148937" y="5130486"/>
            <a:ext cx="313001" cy="727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/>
          <p:cNvSpPr txBox="1"/>
          <p:nvPr/>
        </p:nvSpPr>
        <p:spPr>
          <a:xfrm>
            <a:off x="8385357" y="5857607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     Third sphere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 2 intersection points</a:t>
            </a:r>
            <a:endParaRPr lang="en-GB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5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356930"/>
            <a:ext cx="9767623" cy="2275732"/>
          </a:xfrm>
        </p:spPr>
        <p:txBody>
          <a:bodyPr>
            <a:normAutofit/>
          </a:bodyPr>
          <a:lstStyle/>
          <a:p>
            <a:r>
              <a:rPr lang="en-GB" dirty="0" smtClean="0"/>
              <a:t>Usually, for users on or close to the Earth’s surface, only one solution (the lower intersection) is “possible”  (i.e. is close to the Earth surface).</a:t>
            </a:r>
          </a:p>
          <a:p>
            <a:r>
              <a:rPr lang="en-GB" dirty="0" smtClean="0"/>
              <a:t>In the case of airborne/</a:t>
            </a:r>
            <a:r>
              <a:rPr lang="en-GB" dirty="0" err="1" smtClean="0"/>
              <a:t>spaceborne</a:t>
            </a:r>
            <a:r>
              <a:rPr lang="en-GB" dirty="0" smtClean="0"/>
              <a:t> receivers, ancillary information might be necessary (a priori information on the user position or additional measurement).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45" y="3632662"/>
            <a:ext cx="8460000" cy="289544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6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0821" y="1539811"/>
            <a:ext cx="9945690" cy="3830211"/>
          </a:xfrm>
        </p:spPr>
        <p:txBody>
          <a:bodyPr>
            <a:normAutofit/>
          </a:bodyPr>
          <a:lstStyle/>
          <a:p>
            <a:r>
              <a:rPr lang="en-GB" dirty="0" smtClean="0"/>
              <a:t>Each GNSS has its own reference time scale.</a:t>
            </a:r>
          </a:p>
          <a:p>
            <a:r>
              <a:rPr lang="en-GB" dirty="0" smtClean="0"/>
              <a:t>Receiver and satellite clocks are not perfectly synchronized with this reference time scale.</a:t>
            </a:r>
          </a:p>
          <a:p>
            <a:pPr lvl="1"/>
            <a:r>
              <a:rPr lang="en-GB" dirty="0" smtClean="0"/>
              <a:t>The resulting error on range measurements is called (receiver and satellite) </a:t>
            </a:r>
            <a:r>
              <a:rPr lang="en-GB" dirty="0" smtClean="0">
                <a:solidFill>
                  <a:srgbClr val="FF0000"/>
                </a:solidFill>
              </a:rPr>
              <a:t>clock error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Due to clock errors, GNSS range measurements are called </a:t>
            </a:r>
            <a:r>
              <a:rPr lang="en-GB" dirty="0" smtClean="0">
                <a:solidFill>
                  <a:srgbClr val="FF0000"/>
                </a:solidFill>
              </a:rPr>
              <a:t>“</a:t>
            </a:r>
            <a:r>
              <a:rPr lang="en-GB" dirty="0" err="1" smtClean="0">
                <a:solidFill>
                  <a:srgbClr val="FF0000"/>
                </a:solidFill>
              </a:rPr>
              <a:t>pseudoranges</a:t>
            </a:r>
            <a:r>
              <a:rPr lang="en-GB" dirty="0" smtClean="0">
                <a:solidFill>
                  <a:srgbClr val="FF0000"/>
                </a:solidFill>
              </a:rPr>
              <a:t>”.</a:t>
            </a:r>
          </a:p>
          <a:p>
            <a:r>
              <a:rPr lang="en-GB" dirty="0" smtClean="0"/>
              <a:t>Satellite clock error can be mitigated using a model contained in the navigation message.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7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0821" y="1340305"/>
            <a:ext cx="9945690" cy="1909971"/>
          </a:xfrm>
        </p:spPr>
        <p:txBody>
          <a:bodyPr>
            <a:normAutofit/>
          </a:bodyPr>
          <a:lstStyle/>
          <a:p>
            <a:r>
              <a:rPr lang="en-GB" dirty="0" smtClean="0"/>
              <a:t>In practice, the receiver clock error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fr-BE" dirty="0" err="1" smtClean="0">
                <a:solidFill>
                  <a:srgbClr val="FF0000"/>
                </a:solidFill>
              </a:rPr>
              <a:t>t</a:t>
            </a:r>
            <a:r>
              <a:rPr lang="fr-BE" sz="1800" dirty="0" err="1" smtClean="0">
                <a:solidFill>
                  <a:srgbClr val="FF0000"/>
                </a:solidFill>
              </a:rPr>
              <a:t>rec</a:t>
            </a:r>
            <a:r>
              <a:rPr lang="fr-BE" sz="1800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must be estimated as an unknown in addition to the 3D user position 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X</a:t>
            </a:r>
            <a:r>
              <a:rPr lang="en-GB" baseline="-25000" dirty="0" err="1" smtClean="0">
                <a:solidFill>
                  <a:srgbClr val="FF0000"/>
                </a:solidFill>
              </a:rPr>
              <a:t>user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Y</a:t>
            </a:r>
            <a:r>
              <a:rPr lang="en-GB" baseline="-25000" dirty="0" err="1" smtClean="0">
                <a:solidFill>
                  <a:srgbClr val="FF0000"/>
                </a:solidFill>
              </a:rPr>
              <a:t>user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Z</a:t>
            </a:r>
            <a:r>
              <a:rPr lang="en-GB" baseline="-25000" dirty="0" err="1" smtClean="0">
                <a:solidFill>
                  <a:srgbClr val="FF0000"/>
                </a:solidFill>
              </a:rPr>
              <a:t>user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dirty="0" smtClean="0"/>
              <a:t>Then, it is necessary to have at least 4 satellites giving the user with 4 pseudorange measurements to solve the </a:t>
            </a:r>
            <a:r>
              <a:rPr lang="en-GB" dirty="0" smtClean="0">
                <a:solidFill>
                  <a:srgbClr val="FF0000"/>
                </a:solidFill>
              </a:rPr>
              <a:t>4 unknowns.</a:t>
            </a:r>
            <a:endParaRPr lang="en-GB" dirty="0" smtClean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32" y="3382501"/>
            <a:ext cx="3014663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importance of GNSS clocks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0821" y="1340304"/>
            <a:ext cx="9945690" cy="4021405"/>
          </a:xfrm>
        </p:spPr>
        <p:txBody>
          <a:bodyPr>
            <a:normAutofit/>
          </a:bodyPr>
          <a:lstStyle/>
          <a:p>
            <a:r>
              <a:rPr lang="en-GB" dirty="0" smtClean="0"/>
              <a:t>The measured signal propagation time is multiplied by the speed of light c (about 3 10</a:t>
            </a:r>
            <a:r>
              <a:rPr lang="en-GB" baseline="30000" dirty="0" smtClean="0"/>
              <a:t>8</a:t>
            </a:r>
            <a:r>
              <a:rPr lang="en-GB" dirty="0" smtClean="0"/>
              <a:t> m/s in the vacuum) to obtain the receiver-to-satellite range.</a:t>
            </a:r>
          </a:p>
          <a:p>
            <a:r>
              <a:rPr lang="en-GB" dirty="0" smtClean="0"/>
              <a:t>In the same way, the error on time measurement has to be multiplied by c to compute the corresponding range error. </a:t>
            </a:r>
          </a:p>
          <a:p>
            <a:r>
              <a:rPr lang="en-GB" dirty="0" smtClean="0"/>
              <a:t>For example, a (small) clock error of 1 µs (= 10</a:t>
            </a:r>
            <a:r>
              <a:rPr lang="en-GB" baseline="30000" dirty="0" smtClean="0"/>
              <a:t>-6</a:t>
            </a:r>
            <a:r>
              <a:rPr lang="en-GB" dirty="0" smtClean="0"/>
              <a:t> s) will result in a 300 m equivalent range error.</a:t>
            </a:r>
          </a:p>
          <a:p>
            <a:r>
              <a:rPr lang="en-GB" dirty="0" smtClean="0"/>
              <a:t>For this reason, the availability of precise clocks is crucial for GNSS.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GNSS observables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GNSS observables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7"/>
            <a:ext cx="10021488" cy="21887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GNSS can measure the satellite-to receiver distance by measuring the time of propagation of :</a:t>
            </a:r>
          </a:p>
          <a:p>
            <a:pPr lvl="1"/>
            <a:r>
              <a:rPr lang="en-GB" dirty="0" smtClean="0"/>
              <a:t>A PRN code  </a:t>
            </a:r>
          </a:p>
          <a:p>
            <a:pPr lvl="1"/>
            <a:r>
              <a:rPr lang="en-GB" dirty="0" smtClean="0"/>
              <a:t>A carrier wave (monochromatic signal)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65" y="3416060"/>
            <a:ext cx="4752000" cy="32155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187" y="2523945"/>
            <a:ext cx="2057400" cy="533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398" y="2114370"/>
            <a:ext cx="1836000" cy="5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GNSS observables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91464" y="1229078"/>
            <a:ext cx="10021488" cy="27523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Code pseudorange  measurements have a precision (1 </a:t>
            </a:r>
            <a:r>
              <a:rPr lang="el-GR" dirty="0" smtClean="0"/>
              <a:t>σ</a:t>
            </a:r>
            <a:r>
              <a:rPr lang="fr-BE" dirty="0" smtClean="0"/>
              <a:t>) of about 0,40 m.</a:t>
            </a:r>
          </a:p>
          <a:p>
            <a:r>
              <a:rPr lang="fr-BE" dirty="0" smtClean="0"/>
              <a:t>Phase pseudorange </a:t>
            </a:r>
            <a:r>
              <a:rPr lang="fr-BE" dirty="0" err="1" smtClean="0"/>
              <a:t>measurements</a:t>
            </a:r>
            <a:r>
              <a:rPr lang="fr-BE" dirty="0" smtClean="0"/>
              <a:t> have a </a:t>
            </a:r>
            <a:r>
              <a:rPr lang="fr-BE" dirty="0" err="1" smtClean="0"/>
              <a:t>precision</a:t>
            </a:r>
            <a:r>
              <a:rPr lang="fr-BE" dirty="0" smtClean="0"/>
              <a:t>  of about 0,002 m but are </a:t>
            </a:r>
            <a:r>
              <a:rPr lang="fr-BE" dirty="0" err="1" smtClean="0"/>
              <a:t>ambiguous</a:t>
            </a:r>
            <a:r>
              <a:rPr lang="fr-BE" dirty="0" smtClean="0"/>
              <a:t>: </a:t>
            </a:r>
          </a:p>
          <a:p>
            <a:pPr lvl="1"/>
            <a:r>
              <a:rPr lang="fr-BE" dirty="0"/>
              <a:t>T</a:t>
            </a:r>
            <a:r>
              <a:rPr lang="fr-BE" dirty="0" smtClean="0"/>
              <a:t>he satellite-to-</a:t>
            </a:r>
            <a:r>
              <a:rPr lang="fr-BE" dirty="0" err="1" smtClean="0"/>
              <a:t>receiver</a:t>
            </a:r>
            <a:r>
              <a:rPr lang="fr-BE" dirty="0" smtClean="0"/>
              <a:t> distance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measured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an </a:t>
            </a:r>
            <a:r>
              <a:rPr lang="fr-BE" dirty="0" err="1" smtClean="0"/>
              <a:t>unknown</a:t>
            </a:r>
            <a:r>
              <a:rPr lang="fr-BE" dirty="0" smtClean="0"/>
              <a:t> </a:t>
            </a:r>
            <a:r>
              <a:rPr lang="fr-BE" dirty="0" err="1" smtClean="0"/>
              <a:t>integer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 of </a:t>
            </a:r>
            <a:r>
              <a:rPr lang="fr-BE" dirty="0" err="1" smtClean="0"/>
              <a:t>wavelengths</a:t>
            </a:r>
            <a:r>
              <a:rPr lang="fr-BE" dirty="0" smtClean="0"/>
              <a:t> </a:t>
            </a:r>
            <a:r>
              <a:rPr lang="fr-BE" b="1" dirty="0" smtClean="0">
                <a:solidFill>
                  <a:srgbClr val="FF0000"/>
                </a:solidFill>
              </a:rPr>
              <a:t>(N)</a:t>
            </a:r>
            <a:r>
              <a:rPr lang="fr-BE" dirty="0" smtClean="0"/>
              <a:t>.</a:t>
            </a:r>
          </a:p>
          <a:p>
            <a:pPr lvl="1"/>
            <a:r>
              <a:rPr lang="fr-BE" dirty="0" smtClean="0"/>
              <a:t>This </a:t>
            </a:r>
            <a:r>
              <a:rPr lang="fr-BE" dirty="0" err="1" smtClean="0"/>
              <a:t>number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called</a:t>
            </a:r>
            <a:r>
              <a:rPr lang="fr-BE" dirty="0" smtClean="0"/>
              <a:t> the initial </a:t>
            </a:r>
            <a:r>
              <a:rPr lang="fr-BE" dirty="0" err="1" smtClean="0"/>
              <a:t>ambiguity</a:t>
            </a:r>
            <a:endParaRPr lang="fr-BE" dirty="0" smtClean="0"/>
          </a:p>
          <a:p>
            <a:pPr lvl="1"/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181599" y="3981450"/>
                <a:ext cx="202882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fr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r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99" y="3981450"/>
                <a:ext cx="202882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604" r="-3904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Definition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Main error sources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Atmospheric effects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1572414" y="1097916"/>
                <a:ext cx="10021488" cy="3215291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r>
                  <a:rPr lang="en-GB" dirty="0" smtClean="0"/>
                  <a:t>The main effects of the atmosphere on GNSS propagation is to modify GNSS </a:t>
                </a:r>
                <a:r>
                  <a:rPr lang="en-GB" dirty="0"/>
                  <a:t>signal velocity </a:t>
                </a:r>
                <a:endParaRPr lang="en-GB" dirty="0" smtClean="0"/>
              </a:p>
              <a:p>
                <a:r>
                  <a:rPr lang="en-GB" dirty="0" smtClean="0"/>
                  <a:t>Therefore, it affects </a:t>
                </a:r>
                <a:r>
                  <a:rPr lang="en-GB" dirty="0"/>
                  <a:t>the measurement of the receiver-to-satellite </a:t>
                </a:r>
                <a:r>
                  <a:rPr lang="en-GB" dirty="0" smtClean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fr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/>
                  <a:t>As far as refraction is concerned, two atmospheric layers can be distinguished. 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Neutral atmosphere</a:t>
                </a:r>
              </a:p>
              <a:p>
                <a:pPr lvl="1"/>
                <a:r>
                  <a:rPr lang="en-GB" dirty="0" smtClean="0"/>
                  <a:t>Ionized atmosphere (ionosphere)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1572414" y="1097916"/>
                <a:ext cx="10021488" cy="3215291"/>
              </a:xfrm>
              <a:prstGeom prst="rect">
                <a:avLst/>
              </a:prstGeom>
              <a:blipFill rotWithShape="0">
                <a:blip r:embed="rId2"/>
                <a:stretch>
                  <a:fillRect l="-1399" t="-1705" r="-1217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6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21" y="3497533"/>
            <a:ext cx="3973513" cy="3006725"/>
          </a:xfrm>
          <a:prstGeom prst="rect">
            <a:avLst/>
          </a:prstGeom>
          <a:noFill/>
          <a:ln w="3175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1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Tropospheric </a:t>
            </a:r>
            <a:r>
              <a:rPr lang="en-GB" dirty="0" smtClean="0"/>
              <a:t>error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6"/>
            <a:ext cx="10021488" cy="47692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Neutral atmosphere extends from the Earth surface to about 50 km.</a:t>
            </a:r>
          </a:p>
          <a:p>
            <a:pPr lvl="1"/>
            <a:r>
              <a:rPr lang="en-GB" dirty="0"/>
              <a:t>Encompasses the troposphere and the stratosphere. </a:t>
            </a:r>
            <a:endParaRPr lang="en-GB" dirty="0" smtClean="0"/>
          </a:p>
          <a:p>
            <a:r>
              <a:rPr lang="en-GB" dirty="0" smtClean="0"/>
              <a:t>Tropospheric error refers to the effect of the neutral atmosphere on pseudorange measurements.</a:t>
            </a:r>
          </a:p>
          <a:p>
            <a:r>
              <a:rPr lang="en-GB" dirty="0" smtClean="0"/>
              <a:t>Depends on pressure, temperature and </a:t>
            </a:r>
            <a:r>
              <a:rPr lang="en-GB" b="1" dirty="0" smtClean="0">
                <a:solidFill>
                  <a:srgbClr val="FF0000"/>
                </a:solidFill>
              </a:rPr>
              <a:t>humidity</a:t>
            </a:r>
            <a:r>
              <a:rPr lang="en-GB" dirty="0" smtClean="0"/>
              <a:t> on the satellite-to-receiver path</a:t>
            </a:r>
            <a:r>
              <a:rPr lang="fr-BE" dirty="0" smtClean="0"/>
              <a:t>.</a:t>
            </a:r>
            <a:endParaRPr lang="en-GB" dirty="0" smtClean="0"/>
          </a:p>
          <a:p>
            <a:r>
              <a:rPr lang="en-GB" dirty="0" smtClean="0"/>
              <a:t>Usually ranges between 2,25 m and 2,60 m at vertical.</a:t>
            </a:r>
          </a:p>
          <a:p>
            <a:r>
              <a:rPr lang="en-GB" dirty="0" smtClean="0"/>
              <a:t>Depends on satellite elevation (e=10° </a:t>
            </a:r>
            <a:r>
              <a:rPr lang="en-GB" dirty="0" smtClean="0">
                <a:sym typeface="Wingdings" panose="05000000000000000000" pitchFamily="2" charset="2"/>
              </a:rPr>
              <a:t> factor 6 larger than at vertical).</a:t>
            </a: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Ionospheric error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6"/>
            <a:ext cx="10021488" cy="47692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The ionosphere is the ionized part of the atmosphere.</a:t>
            </a:r>
          </a:p>
          <a:p>
            <a:pPr lvl="1"/>
            <a:r>
              <a:rPr lang="en-GB" dirty="0" smtClean="0"/>
              <a:t>Composed of ions and free electrons.</a:t>
            </a:r>
          </a:p>
          <a:p>
            <a:pPr lvl="1"/>
            <a:r>
              <a:rPr lang="en-GB" dirty="0" smtClean="0"/>
              <a:t>Extends from about 60 km to more than 2000 km (in theory to the “infinite”).</a:t>
            </a:r>
          </a:p>
          <a:p>
            <a:r>
              <a:rPr lang="en-GB" dirty="0" smtClean="0"/>
              <a:t>The ionospheric error is the effect of the ionosphere on pseudorange measurements</a:t>
            </a:r>
          </a:p>
          <a:p>
            <a:r>
              <a:rPr lang="en-GB" dirty="0" smtClean="0"/>
              <a:t>Depends on the </a:t>
            </a:r>
            <a:r>
              <a:rPr lang="en-GB" b="1" dirty="0" smtClean="0">
                <a:solidFill>
                  <a:srgbClr val="FF0000"/>
                </a:solidFill>
              </a:rPr>
              <a:t>number of free electrons</a:t>
            </a:r>
            <a:r>
              <a:rPr lang="en-GB" dirty="0" smtClean="0"/>
              <a:t> on the satellite-to-receiver path</a:t>
            </a:r>
          </a:p>
          <a:p>
            <a:r>
              <a:rPr lang="en-GB" dirty="0" smtClean="0"/>
              <a:t>Ranges from 0,16 m to 32 m at vertical on GPS L1.</a:t>
            </a:r>
          </a:p>
          <a:p>
            <a:r>
              <a:rPr lang="en-GB" dirty="0" smtClean="0"/>
              <a:t>Up to 3 times larger at low elevation than at vertical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6054" y="273479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Multipath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651687" y="910371"/>
            <a:ext cx="10051051" cy="27916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Multipath occurs when, in addition to the direct signal, reflected signals reach the antenna. </a:t>
            </a:r>
          </a:p>
          <a:p>
            <a:r>
              <a:rPr lang="en-GB" dirty="0" smtClean="0"/>
              <a:t>This effect results in errors on both code- and carrier-based measurement of the receiver-to-satellite distance.</a:t>
            </a:r>
          </a:p>
          <a:p>
            <a:r>
              <a:rPr lang="en-GB" dirty="0" smtClean="0"/>
              <a:t>It is different for code and phase measurements and depends on the signal frequency.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22" name="Picture 2" descr="Numériser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65" y="3924064"/>
            <a:ext cx="4053712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1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Fields of application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Positioning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7"/>
            <a:ext cx="10021488" cy="4923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Different positioning modes can be distinguished.</a:t>
            </a:r>
          </a:p>
          <a:p>
            <a:r>
              <a:rPr lang="en-GB" dirty="0" smtClean="0"/>
              <a:t>Code- or phase-based positioning:</a:t>
            </a:r>
          </a:p>
          <a:p>
            <a:pPr lvl="1"/>
            <a:r>
              <a:rPr lang="en-GB" dirty="0" smtClean="0"/>
              <a:t>Code or phase observables are both a measure of receiver-to-satellite distance.</a:t>
            </a:r>
          </a:p>
          <a:p>
            <a:pPr lvl="1"/>
            <a:r>
              <a:rPr lang="en-GB" dirty="0" smtClean="0"/>
              <a:t>Code-based positioning usually gives an accuracy of a few meters using cheap receivers and simple data processing techniques as code measurements are not ambiguous.</a:t>
            </a:r>
          </a:p>
          <a:p>
            <a:pPr lvl="1"/>
            <a:r>
              <a:rPr lang="en-GB" dirty="0" smtClean="0"/>
              <a:t>Phase-based positioning gives an accuracy ranging from a few decimetres to a few millimetres:</a:t>
            </a:r>
          </a:p>
          <a:p>
            <a:pPr lvl="2"/>
            <a:r>
              <a:rPr lang="en-GB" dirty="0" smtClean="0"/>
              <a:t>Phase measurements are more precise but they are ambiguous. </a:t>
            </a:r>
          </a:p>
          <a:p>
            <a:pPr lvl="2"/>
            <a:r>
              <a:rPr lang="en-GB" dirty="0"/>
              <a:t>I</a:t>
            </a:r>
            <a:r>
              <a:rPr lang="en-GB" dirty="0" smtClean="0"/>
              <a:t>t is mandatory to solve ambiguities before computing precise positions.</a:t>
            </a:r>
          </a:p>
          <a:p>
            <a:pPr lvl="2"/>
            <a:r>
              <a:rPr lang="en-GB" dirty="0" smtClean="0"/>
              <a:t>The ambiguity resolution requires more sophisticated data processing techniques.  </a:t>
            </a:r>
          </a:p>
          <a:p>
            <a:pPr lvl="2"/>
            <a:r>
              <a:rPr lang="en-GB" dirty="0" smtClean="0"/>
              <a:t>Receivers able to make phase measurements are more expensive.</a:t>
            </a:r>
          </a:p>
          <a:p>
            <a:pPr lvl="1"/>
            <a:r>
              <a:rPr lang="en-GB" dirty="0" smtClean="0"/>
              <a:t>Code and phase observable can also be “mixed” in the data processing procedures.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Positioning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64176" y="1040252"/>
            <a:ext cx="10021488" cy="38694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Absolute, differential or relative positioning:</a:t>
            </a:r>
          </a:p>
          <a:p>
            <a:pPr lvl="1"/>
            <a:r>
              <a:rPr lang="en-GB" dirty="0" smtClean="0"/>
              <a:t>Absolute positioning: </a:t>
            </a:r>
          </a:p>
          <a:p>
            <a:pPr lvl="2"/>
            <a:r>
              <a:rPr lang="en-GB" dirty="0"/>
              <a:t>A</a:t>
            </a:r>
            <a:r>
              <a:rPr lang="en-GB" dirty="0" smtClean="0"/>
              <a:t> standalone receiver computes its absolute position in the ECEF reference frame using only its own GNSS measurements (code and/or phase). </a:t>
            </a:r>
          </a:p>
          <a:p>
            <a:pPr lvl="2"/>
            <a:r>
              <a:rPr lang="en-GB" dirty="0" smtClean="0"/>
              <a:t>Single Point Positioning (SPP) = code-based absolute positioning.</a:t>
            </a:r>
          </a:p>
          <a:p>
            <a:pPr lvl="2"/>
            <a:r>
              <a:rPr lang="en-GB" dirty="0" smtClean="0"/>
              <a:t>Precise Point Positioning (PPP) = phase-based absolute positioning.</a:t>
            </a:r>
          </a:p>
          <a:p>
            <a:pPr lvl="1"/>
            <a:r>
              <a:rPr lang="en-GB" dirty="0" smtClean="0"/>
              <a:t>Differential positioning: it is a special case of absolute positioning; a standalone receiver computes its absolute </a:t>
            </a:r>
            <a:r>
              <a:rPr lang="en-GB" dirty="0"/>
              <a:t>position in the ECEF reference frame using </a:t>
            </a:r>
            <a:r>
              <a:rPr lang="en-GB" dirty="0" smtClean="0"/>
              <a:t>its own GNSS measurements AND so-called differential corrections coming from reference stations.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 descr="absolu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19" y="4909751"/>
            <a:ext cx="2592388" cy="1662112"/>
          </a:xfrm>
          <a:prstGeom prst="rect">
            <a:avLst/>
          </a:prstGeom>
          <a:noFill/>
          <a:ln w="1905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694" y="4771863"/>
            <a:ext cx="281207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/>
              <a:t>P</a:t>
            </a:r>
            <a:r>
              <a:rPr lang="en-GB" dirty="0" smtClean="0"/>
              <a:t>ositioning 3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7"/>
            <a:ext cx="10021488" cy="282233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Absolute, differential or relative positioning:</a:t>
            </a:r>
          </a:p>
          <a:p>
            <a:pPr lvl="1"/>
            <a:r>
              <a:rPr lang="en-GB" dirty="0" smtClean="0"/>
              <a:t>Relative positioning: </a:t>
            </a:r>
          </a:p>
          <a:p>
            <a:pPr lvl="2"/>
            <a:r>
              <a:rPr lang="en-GB" dirty="0" smtClean="0"/>
              <a:t>The receiver (station B with unknown position         ) processes its own GNSS measurements together with the GNSS measurements collected by a reference station (station A whose position    </a:t>
            </a:r>
            <a:r>
              <a:rPr lang="en-GB" b="1" dirty="0" smtClean="0"/>
              <a:t>  </a:t>
            </a:r>
            <a:r>
              <a:rPr lang="en-GB" sz="2200" baseline="-25000" dirty="0" smtClean="0"/>
              <a:t>      </a:t>
            </a:r>
            <a:r>
              <a:rPr lang="en-GB" dirty="0" smtClean="0"/>
              <a:t>in the ECEF frame         is known).</a:t>
            </a:r>
          </a:p>
          <a:p>
            <a:pPr lvl="2"/>
            <a:r>
              <a:rPr lang="en-GB" dirty="0" smtClean="0"/>
              <a:t>The baseline vector             between the receiver and the reference station is obtained from “mixed” data processing ( = station A </a:t>
            </a:r>
            <a:r>
              <a:rPr lang="en-GB" dirty="0"/>
              <a:t>+</a:t>
            </a:r>
            <a:r>
              <a:rPr lang="en-GB" dirty="0" smtClean="0"/>
              <a:t> station B together).</a:t>
            </a:r>
          </a:p>
          <a:p>
            <a:pPr lvl="2"/>
            <a:r>
              <a:rPr lang="en-GB" dirty="0" smtClean="0"/>
              <a:t>Then, using the known reference station position and the computed baseline, the receiver’s absolute position can be obtained.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269" y="4027251"/>
            <a:ext cx="4714875" cy="2324100"/>
          </a:xfrm>
          <a:prstGeom prst="rect">
            <a:avLst/>
          </a:prstGeom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/>
          </p:nvPr>
        </p:nvGraphicFramePr>
        <p:xfrm>
          <a:off x="8559632" y="4876699"/>
          <a:ext cx="1566500" cy="454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4" imgW="876240" imgH="253800" progId="Equation.DSMT4">
                  <p:embed/>
                </p:oleObj>
              </mc:Choice>
              <mc:Fallback>
                <p:oleObj name="Equation" r:id="rId4" imgW="876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59632" y="4876699"/>
                        <a:ext cx="1566500" cy="45405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14788" y="1865663"/>
                <a:ext cx="449050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788" y="1865663"/>
                <a:ext cx="449050" cy="4029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4780" y="2336801"/>
                <a:ext cx="478233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80" y="2336801"/>
                <a:ext cx="478233" cy="4029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04280" y="2652709"/>
                <a:ext cx="531924" cy="410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280" y="2652709"/>
                <a:ext cx="531924" cy="4103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2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/>
              <a:t>P</a:t>
            </a:r>
            <a:r>
              <a:rPr lang="en-GB" dirty="0" smtClean="0"/>
              <a:t>ositioning 4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7"/>
            <a:ext cx="10021488" cy="49239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Real time or post processing:</a:t>
            </a:r>
          </a:p>
          <a:p>
            <a:pPr lvl="1"/>
            <a:r>
              <a:rPr lang="en-GB" dirty="0" smtClean="0"/>
              <a:t>Real time: the user needs to compute his position immediately after the code/phase measurements have been made.</a:t>
            </a:r>
          </a:p>
          <a:p>
            <a:pPr lvl="1"/>
            <a:r>
              <a:rPr lang="en-GB" dirty="0" smtClean="0"/>
              <a:t>Post processing: the user collects data during a given time interval and stores the data which are processed with a delay </a:t>
            </a:r>
            <a:r>
              <a:rPr lang="en-GB" dirty="0" err="1" smtClean="0"/>
              <a:t>wrt</a:t>
            </a:r>
            <a:r>
              <a:rPr lang="en-GB" dirty="0" smtClean="0"/>
              <a:t> the time of measurement.</a:t>
            </a:r>
          </a:p>
          <a:p>
            <a:r>
              <a:rPr lang="en-GB" dirty="0" smtClean="0"/>
              <a:t>Static or kinematic:</a:t>
            </a:r>
          </a:p>
          <a:p>
            <a:pPr lvl="1"/>
            <a:r>
              <a:rPr lang="en-GB" dirty="0" smtClean="0"/>
              <a:t>Static: receiver with fixed coordinates.</a:t>
            </a:r>
          </a:p>
          <a:p>
            <a:pPr lvl="1"/>
            <a:r>
              <a:rPr lang="en-GB" dirty="0" smtClean="0"/>
              <a:t>Kinematic: moving receiver.</a:t>
            </a:r>
          </a:p>
          <a:p>
            <a:pPr lvl="1"/>
            <a:r>
              <a:rPr lang="en-GB" dirty="0" smtClean="0"/>
              <a:t>Kinematic positioning versus dynamic positioning: In dynamic positioning, accelerations are measured in order to reconstruct the user’s trajectory. In kinematic positioning with GNSS, the successive positions of the user are measured at a high rate so that the trajectory can be reconstructed.</a:t>
            </a:r>
          </a:p>
          <a:p>
            <a:pPr lvl="1"/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15418"/>
            <a:ext cx="10018713" cy="6755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GNSS : Definition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10" y="890921"/>
            <a:ext cx="10018713" cy="499974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GNSS = Global Navigation Satellite System</a:t>
            </a:r>
          </a:p>
          <a:p>
            <a:r>
              <a:rPr lang="en-GB" dirty="0" smtClean="0"/>
              <a:t>Goals :</a:t>
            </a:r>
          </a:p>
          <a:p>
            <a:pPr lvl="1"/>
            <a:r>
              <a:rPr lang="en-GB" dirty="0" smtClean="0"/>
              <a:t>Real time navigation i.e. to measure the user position (and velocity) in real time.</a:t>
            </a:r>
          </a:p>
          <a:p>
            <a:pPr lvl="1"/>
            <a:r>
              <a:rPr lang="en-GB" dirty="0" smtClean="0"/>
              <a:t>Anywhere on Earth</a:t>
            </a:r>
          </a:p>
          <a:p>
            <a:pPr lvl="1"/>
            <a:r>
              <a:rPr lang="en-GB" dirty="0" smtClean="0"/>
              <a:t>Under any weather conditions</a:t>
            </a:r>
          </a:p>
          <a:p>
            <a:pPr lvl="1"/>
            <a:r>
              <a:rPr lang="en-GB" dirty="0" smtClean="0"/>
              <a:t>Precise timing (clock synchronisation)</a:t>
            </a:r>
          </a:p>
          <a:p>
            <a:r>
              <a:rPr lang="en-GB" dirty="0" smtClean="0"/>
              <a:t>Composed of 3 segments</a:t>
            </a:r>
          </a:p>
          <a:p>
            <a:pPr lvl="1"/>
            <a:r>
              <a:rPr lang="en-GB" dirty="0" smtClean="0"/>
              <a:t>Space segment</a:t>
            </a:r>
          </a:p>
          <a:p>
            <a:pPr lvl="1"/>
            <a:r>
              <a:rPr lang="en-GB" dirty="0" smtClean="0"/>
              <a:t>Control segment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ser segment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666" y="2695281"/>
            <a:ext cx="5130019" cy="3060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Positioning 5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273015"/>
            <a:ext cx="10021488" cy="41184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In </a:t>
            </a:r>
            <a:r>
              <a:rPr lang="en-GB" dirty="0"/>
              <a:t>fact, a continuous spectrum of positioning applications with precision ranging from 1 mm to 10 m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/>
              <a:t>E</a:t>
            </a:r>
            <a:r>
              <a:rPr lang="en-GB" dirty="0" smtClean="0"/>
              <a:t>xamples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Mass market = car navigation: Real time absolute </a:t>
            </a:r>
            <a:r>
              <a:rPr lang="en-GB" dirty="0"/>
              <a:t>kinematic </a:t>
            </a:r>
            <a:r>
              <a:rPr lang="en-GB" dirty="0" smtClean="0"/>
              <a:t>positioning with code measurements (accuracy between 5 and 10 m during favourable conditions).</a:t>
            </a:r>
          </a:p>
          <a:p>
            <a:pPr lvl="1"/>
            <a:r>
              <a:rPr lang="en-GB" dirty="0" smtClean="0"/>
              <a:t>Surveyors: </a:t>
            </a:r>
            <a:r>
              <a:rPr lang="en-GB" dirty="0"/>
              <a:t>R</a:t>
            </a:r>
            <a:r>
              <a:rPr lang="en-GB" dirty="0" smtClean="0"/>
              <a:t>eal time differential kinematic positioning with code and phase measurements (accuracy of a few centimetres).</a:t>
            </a:r>
          </a:p>
          <a:p>
            <a:pPr lvl="1"/>
            <a:r>
              <a:rPr lang="en-GB" dirty="0" smtClean="0"/>
              <a:t>Geophysicists/Geodesists : Post processed static relative positioning with code and phase measurements (accuracy of a few millimetres</a:t>
            </a:r>
            <a:r>
              <a:rPr lang="en-GB" dirty="0" smtClean="0"/>
              <a:t>).</a:t>
            </a: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Remote sensing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123802"/>
            <a:ext cx="10021488" cy="23147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GNSS code and phase pseudoranges can be used to reconstruct information about </a:t>
            </a:r>
            <a:r>
              <a:rPr lang="en-GB" dirty="0"/>
              <a:t>(no specific receiver/data necessary) 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Neutral atmosphere (Integrated Water Vapour Content, …)</a:t>
            </a:r>
          </a:p>
          <a:p>
            <a:pPr lvl="1"/>
            <a:r>
              <a:rPr lang="en-GB" dirty="0" smtClean="0"/>
              <a:t>Ionosphere (Total Electron Content, …)</a:t>
            </a:r>
          </a:p>
          <a:p>
            <a:pPr lvl="1"/>
            <a:r>
              <a:rPr lang="en-GB" dirty="0" smtClean="0"/>
              <a:t>Reflecting surface (soil, vegetation coverage, sea level, snow depth, 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725593"/>
            <a:ext cx="67627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GNSS applications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>
            <a:normAutofit/>
          </a:bodyPr>
          <a:lstStyle/>
          <a:p>
            <a:pPr algn="ctr"/>
            <a:r>
              <a:rPr lang="fr-BE" sz="2400" i="1" dirty="0" smtClean="0">
                <a:solidFill>
                  <a:srgbClr val="FF0000"/>
                </a:solidFill>
              </a:rPr>
              <a:t>The </a:t>
            </a:r>
            <a:r>
              <a:rPr lang="fr-BE" sz="2400" i="1" dirty="0" err="1" smtClean="0">
                <a:solidFill>
                  <a:srgbClr val="FF0000"/>
                </a:solidFill>
              </a:rPr>
              <a:t>only</a:t>
            </a:r>
            <a:r>
              <a:rPr lang="fr-BE" sz="2400" i="1" dirty="0" smtClean="0">
                <a:solidFill>
                  <a:srgbClr val="FF0000"/>
                </a:solidFill>
              </a:rPr>
              <a:t> limitation to GNSS applications </a:t>
            </a:r>
            <a:r>
              <a:rPr lang="fr-BE" sz="2400" i="1" dirty="0" err="1" smtClean="0">
                <a:solidFill>
                  <a:srgbClr val="FF0000"/>
                </a:solidFill>
              </a:rPr>
              <a:t>is</a:t>
            </a:r>
            <a:r>
              <a:rPr lang="fr-BE" sz="2400" i="1" dirty="0" smtClean="0">
                <a:solidFill>
                  <a:srgbClr val="FF0000"/>
                </a:solidFill>
              </a:rPr>
              <a:t> the imagination of </a:t>
            </a:r>
            <a:r>
              <a:rPr lang="fr-BE" sz="2400" i="1" dirty="0" err="1" smtClean="0">
                <a:solidFill>
                  <a:srgbClr val="FF0000"/>
                </a:solidFill>
              </a:rPr>
              <a:t>users</a:t>
            </a:r>
            <a:r>
              <a:rPr lang="fr-BE" sz="2400" i="1" dirty="0" smtClean="0">
                <a:solidFill>
                  <a:srgbClr val="FF0000"/>
                </a:solidFill>
              </a:rPr>
              <a:t>.</a:t>
            </a:r>
            <a:endParaRPr lang="fr-BE" sz="2400" i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Fields of applications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09" y="1147617"/>
            <a:ext cx="10255235" cy="15479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Geoscience</a:t>
            </a:r>
          </a:p>
          <a:p>
            <a:pPr lvl="1"/>
            <a:r>
              <a:rPr lang="en-GB" dirty="0" smtClean="0"/>
              <a:t>Precise monitoring of ground deformation at global, regional and local scales.</a:t>
            </a:r>
          </a:p>
          <a:p>
            <a:pPr lvl="1"/>
            <a:r>
              <a:rPr lang="en-GB" dirty="0" smtClean="0"/>
              <a:t>Reconstruction of water vapour content for applications in meteorology or climatology.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994" y="2903959"/>
            <a:ext cx="3348000" cy="31672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415" y="2847655"/>
            <a:ext cx="3816000" cy="32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Fields of applications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09" y="1147617"/>
            <a:ext cx="10255235" cy="19194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Geoscience</a:t>
            </a:r>
          </a:p>
          <a:p>
            <a:pPr lvl="1"/>
            <a:r>
              <a:rPr lang="en-GB" dirty="0" smtClean="0"/>
              <a:t>Monitoring of Space Weather and ionosphere (signature of tsunamis and earthquakes).</a:t>
            </a:r>
          </a:p>
          <a:p>
            <a:pPr lvl="1"/>
            <a:r>
              <a:rPr lang="en-GB" dirty="0" smtClean="0"/>
              <a:t>Monitoring of oceans, sea level, tides, tsunamis.</a:t>
            </a:r>
          </a:p>
          <a:p>
            <a:pPr lvl="1"/>
            <a:r>
              <a:rPr lang="en-GB" dirty="0" smtClean="0"/>
              <a:t>Monitoring of land coverage (soil moisture, vegetation coverage, ice sheet, …)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90" y="3509514"/>
            <a:ext cx="4248000" cy="24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Fields of applications 3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09" y="1147617"/>
            <a:ext cx="10255235" cy="89073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Surveying and mapping</a:t>
            </a:r>
          </a:p>
          <a:p>
            <a:pPr lvl="1"/>
            <a:r>
              <a:rPr lang="en-GB" dirty="0" smtClean="0"/>
              <a:t>Roads, buildings, fields, geodetic networks </a:t>
            </a:r>
            <a:r>
              <a:rPr lang="en-GB" dirty="0" smtClean="0"/>
              <a:t>and </a:t>
            </a:r>
            <a:r>
              <a:rPr lang="en-GB" dirty="0" smtClean="0"/>
              <a:t>maps, …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256" y="2133603"/>
            <a:ext cx="4212000" cy="42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Fields of applications 4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09" y="1147616"/>
            <a:ext cx="10255235" cy="47195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Location based services </a:t>
            </a:r>
          </a:p>
          <a:p>
            <a:pPr lvl="1"/>
            <a:r>
              <a:rPr lang="en-GB" dirty="0" smtClean="0"/>
              <a:t>Tourism, </a:t>
            </a:r>
            <a:r>
              <a:rPr lang="en-GB" dirty="0" smtClean="0"/>
              <a:t>culture, </a:t>
            </a:r>
            <a:r>
              <a:rPr lang="en-GB" dirty="0" smtClean="0"/>
              <a:t>gaming, shopping, hiking, …</a:t>
            </a:r>
          </a:p>
          <a:p>
            <a:r>
              <a:rPr lang="en-GB" dirty="0" smtClean="0"/>
              <a:t>Transport</a:t>
            </a:r>
          </a:p>
          <a:p>
            <a:pPr lvl="1"/>
            <a:r>
              <a:rPr lang="en-GB" dirty="0" smtClean="0"/>
              <a:t>Autonomous driving and flying (UAV’s), fleet management, traffic management, aviation, key lock for transport of dangerous goods, …</a:t>
            </a:r>
          </a:p>
          <a:p>
            <a:r>
              <a:rPr lang="en-GB" dirty="0" smtClean="0"/>
              <a:t>Emergency, security and humanitarian services</a:t>
            </a:r>
          </a:p>
          <a:p>
            <a:pPr lvl="1"/>
            <a:r>
              <a:rPr lang="en-GB" dirty="0" smtClean="0"/>
              <a:t>Locate missing persons, stolen objects, Search and Rescue, …</a:t>
            </a:r>
          </a:p>
          <a:p>
            <a:r>
              <a:rPr lang="en-GB" dirty="0" smtClean="0"/>
              <a:t>Internet of Things</a:t>
            </a:r>
          </a:p>
          <a:p>
            <a:pPr lvl="1"/>
            <a:r>
              <a:rPr lang="en-GB" dirty="0" smtClean="0"/>
              <a:t>Connected objects require more and more precise positioning, velocity and </a:t>
            </a:r>
            <a:r>
              <a:rPr lang="en-GB" dirty="0" smtClean="0"/>
              <a:t>timing information.</a:t>
            </a:r>
            <a:endParaRPr lang="en-GB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Fields of applications 5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09" y="1147616"/>
            <a:ext cx="10255235" cy="33386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Precise timing</a:t>
            </a:r>
          </a:p>
          <a:p>
            <a:pPr lvl="1"/>
            <a:r>
              <a:rPr lang="en-GB" dirty="0" smtClean="0"/>
              <a:t>Science (compare precise clock readings)</a:t>
            </a:r>
          </a:p>
          <a:p>
            <a:pPr lvl="1"/>
            <a:r>
              <a:rPr lang="en-GB" dirty="0" smtClean="0"/>
              <a:t>Energy (synchronisation of power grids)</a:t>
            </a:r>
          </a:p>
          <a:p>
            <a:pPr lvl="1"/>
            <a:r>
              <a:rPr lang="en-GB" dirty="0" smtClean="0"/>
              <a:t>Communications (network management, calibration of frequency standards, …)</a:t>
            </a:r>
          </a:p>
          <a:p>
            <a:pPr lvl="1"/>
            <a:r>
              <a:rPr lang="en-GB" dirty="0" smtClean="0"/>
              <a:t> Finance (certified time-tagging of transactions, …)</a:t>
            </a:r>
          </a:p>
          <a:p>
            <a:r>
              <a:rPr lang="en-GB" dirty="0" smtClean="0"/>
              <a:t>Civil engineering</a:t>
            </a:r>
          </a:p>
          <a:p>
            <a:pPr lvl="1"/>
            <a:r>
              <a:rPr lang="en-GB" dirty="0" smtClean="0"/>
              <a:t>Monitoring of buildings, bridges, 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Perspectives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/>
              <a:t>E</a:t>
            </a:r>
            <a:r>
              <a:rPr lang="en-GB" dirty="0" smtClean="0"/>
              <a:t>volutions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09" y="1147616"/>
            <a:ext cx="10255235" cy="53221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5 years ago: GPS was the only operational GNSS. </a:t>
            </a:r>
          </a:p>
          <a:p>
            <a:pPr lvl="1"/>
            <a:r>
              <a:rPr lang="en-GB" dirty="0" smtClean="0"/>
              <a:t>32 satellites</a:t>
            </a:r>
          </a:p>
          <a:p>
            <a:pPr lvl="1"/>
            <a:r>
              <a:rPr lang="en-GB" dirty="0" smtClean="0"/>
              <a:t>2 carrier frequencies</a:t>
            </a:r>
          </a:p>
          <a:p>
            <a:pPr lvl="1"/>
            <a:r>
              <a:rPr lang="en-GB" dirty="0" smtClean="0"/>
              <a:t>2 codes </a:t>
            </a:r>
          </a:p>
          <a:p>
            <a:r>
              <a:rPr lang="en-GB" dirty="0" smtClean="0"/>
              <a:t>Since then, development of new/modernized </a:t>
            </a:r>
            <a:r>
              <a:rPr lang="en-GB" dirty="0" smtClean="0"/>
              <a:t>GNSS</a:t>
            </a:r>
            <a:endParaRPr lang="en-GB" dirty="0" smtClean="0"/>
          </a:p>
          <a:p>
            <a:pPr lvl="1"/>
            <a:r>
              <a:rPr lang="en-GB" dirty="0" smtClean="0"/>
              <a:t>More satellites.</a:t>
            </a:r>
          </a:p>
          <a:p>
            <a:pPr lvl="1"/>
            <a:r>
              <a:rPr lang="en-GB" dirty="0" smtClean="0"/>
              <a:t>More signals (more frequencies (carriers), more codes)</a:t>
            </a:r>
          </a:p>
          <a:p>
            <a:pPr lvl="1"/>
            <a:r>
              <a:rPr lang="en-GB" dirty="0" smtClean="0"/>
              <a:t>More sophisticated signals </a:t>
            </a:r>
          </a:p>
          <a:p>
            <a:pPr lvl="2"/>
            <a:r>
              <a:rPr lang="en-GB" dirty="0" smtClean="0"/>
              <a:t>Improved accuracy </a:t>
            </a:r>
            <a:r>
              <a:rPr lang="en-GB" dirty="0" smtClean="0"/>
              <a:t>(mainly) for code </a:t>
            </a:r>
            <a:r>
              <a:rPr lang="en-GB" dirty="0" smtClean="0"/>
              <a:t>and phase measurements.</a:t>
            </a:r>
          </a:p>
          <a:p>
            <a:pPr lvl="2"/>
            <a:r>
              <a:rPr lang="en-GB" dirty="0" smtClean="0"/>
              <a:t>Better resistance to different degradations</a:t>
            </a:r>
            <a:r>
              <a:rPr lang="en-GB" dirty="0" smtClean="0"/>
              <a:t>.</a:t>
            </a:r>
          </a:p>
          <a:p>
            <a:pPr lvl="2"/>
            <a:r>
              <a:rPr lang="en-GB" dirty="0" smtClean="0"/>
              <a:t>Encrypted signals (Galileo)</a:t>
            </a:r>
            <a:endParaRPr lang="en-GB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Main GNSS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8"/>
            <a:ext cx="10021488" cy="48629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GPS (USA)</a:t>
            </a:r>
          </a:p>
          <a:p>
            <a:pPr lvl="1"/>
            <a:r>
              <a:rPr lang="en-GB" dirty="0" smtClean="0"/>
              <a:t>First GNSS, operational since 1994</a:t>
            </a:r>
          </a:p>
          <a:p>
            <a:pPr lvl="1"/>
            <a:r>
              <a:rPr lang="en-GB" dirty="0" smtClean="0"/>
              <a:t>32 satellites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GLONASS (Russia)</a:t>
            </a:r>
          </a:p>
          <a:p>
            <a:pPr lvl="1"/>
            <a:r>
              <a:rPr lang="en-GB" dirty="0" smtClean="0"/>
              <a:t>Operational since 2012</a:t>
            </a:r>
          </a:p>
          <a:p>
            <a:pPr lvl="1"/>
            <a:r>
              <a:rPr lang="en-GB" dirty="0" smtClean="0"/>
              <a:t>24 satellites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58" y="1311155"/>
            <a:ext cx="2052000" cy="2052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58" y="3599673"/>
            <a:ext cx="2592000" cy="19224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02" y="5055348"/>
            <a:ext cx="6461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136" y="2919008"/>
            <a:ext cx="6651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3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/>
              <a:t>E</a:t>
            </a:r>
            <a:r>
              <a:rPr lang="en-GB" dirty="0" smtClean="0"/>
              <a:t>volutions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09" y="1147617"/>
            <a:ext cx="10255235" cy="7243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Development of cheap(</a:t>
            </a:r>
            <a:r>
              <a:rPr lang="en-GB" dirty="0" err="1" smtClean="0"/>
              <a:t>er</a:t>
            </a:r>
            <a:r>
              <a:rPr lang="en-GB" dirty="0" smtClean="0"/>
              <a:t>) multi-GNSS (still single frequency) receivers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057" y="2894830"/>
            <a:ext cx="2964412" cy="21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475" y="1871933"/>
            <a:ext cx="2324100" cy="4514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226" y="3055667"/>
            <a:ext cx="30765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338110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Code pseudorange accuracy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185" y="1547131"/>
            <a:ext cx="6686960" cy="432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57482" y="4997873"/>
            <a:ext cx="20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Springer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00087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Phase pseudorange accuracy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9169375" y="6232256"/>
            <a:ext cx="20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Springer et al., 2013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144" y="1012256"/>
            <a:ext cx="8059042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More satellites 1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31" y="1372256"/>
            <a:ext cx="7828327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344465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More satellites 2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715" y="1220831"/>
            <a:ext cx="6204989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Added value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09" y="928541"/>
            <a:ext cx="10255235" cy="38053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Improved precision, reliability and integrity even under harsh environments.</a:t>
            </a:r>
          </a:p>
          <a:p>
            <a:pPr lvl="1"/>
            <a:r>
              <a:rPr lang="en-GB" dirty="0" smtClean="0"/>
              <a:t>Added value for most existing applications.</a:t>
            </a:r>
          </a:p>
          <a:p>
            <a:pPr lvl="1"/>
            <a:r>
              <a:rPr lang="en-GB" dirty="0" smtClean="0"/>
              <a:t>Development of new application types.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Higher precision levels with cheap devices and low volume of external data</a:t>
            </a:r>
          </a:p>
          <a:p>
            <a:pPr lvl="1"/>
            <a:r>
              <a:rPr lang="en-GB" dirty="0" smtClean="0"/>
              <a:t>10 m </a:t>
            </a:r>
            <a:r>
              <a:rPr lang="en-GB" dirty="0" smtClean="0">
                <a:sym typeface="Wingdings" panose="05000000000000000000" pitchFamily="2" charset="2"/>
              </a:rPr>
              <a:t> few </a:t>
            </a:r>
            <a:r>
              <a:rPr lang="en-GB" dirty="0" err="1" smtClean="0">
                <a:sym typeface="Wingdings" panose="05000000000000000000" pitchFamily="2" charset="2"/>
              </a:rPr>
              <a:t>dm</a:t>
            </a:r>
            <a:r>
              <a:rPr lang="en-GB" dirty="0" smtClean="0">
                <a:sym typeface="Wingdings" panose="05000000000000000000" pitchFamily="2" charset="2"/>
              </a:rPr>
              <a:t>  even few cm ?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! Raw data now available from Android 7 devices !</a:t>
            </a:r>
            <a:endParaRPr lang="en-GB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84" y="4733925"/>
            <a:ext cx="2951994" cy="1944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4" y="4589925"/>
            <a:ext cx="3376813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09" y="928541"/>
            <a:ext cx="10255235" cy="38053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/>
              <a:t>Keywords for the future are : 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S</a:t>
            </a:r>
            <a:r>
              <a:rPr lang="en-GB" sz="3600" dirty="0" smtClean="0">
                <a:solidFill>
                  <a:srgbClr val="FF0000"/>
                </a:solidFill>
              </a:rPr>
              <a:t>martphone </a:t>
            </a:r>
            <a:r>
              <a:rPr lang="en-GB" sz="3600" dirty="0" smtClean="0">
                <a:solidFill>
                  <a:srgbClr val="FF0000"/>
                </a:solidFill>
              </a:rPr>
              <a:t>technology, Galileo and multi-GNSS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Main GNSS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634934" y="1467913"/>
            <a:ext cx="10021488" cy="420826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/>
            <a:endParaRPr lang="en-GB" dirty="0"/>
          </a:p>
          <a:p>
            <a:r>
              <a:rPr lang="en-GB" dirty="0"/>
              <a:t>Beidou (China)</a:t>
            </a:r>
          </a:p>
          <a:p>
            <a:pPr lvl="1"/>
            <a:r>
              <a:rPr lang="en-GB" dirty="0"/>
              <a:t>Not yet operational </a:t>
            </a:r>
          </a:p>
          <a:p>
            <a:pPr lvl="1"/>
            <a:r>
              <a:rPr lang="en-GB" dirty="0"/>
              <a:t>13 satellites + 5 under commissioning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Galileo (Europe)</a:t>
            </a:r>
          </a:p>
          <a:p>
            <a:pPr lvl="1"/>
            <a:r>
              <a:rPr lang="en-GB" dirty="0" smtClean="0"/>
              <a:t>Now pre-operational.</a:t>
            </a:r>
          </a:p>
          <a:p>
            <a:pPr lvl="1"/>
            <a:r>
              <a:rPr lang="en-GB" dirty="0" smtClean="0"/>
              <a:t>A constellation of 30 satellites (24 + 6 spare) in MEO orbits by 2020.</a:t>
            </a:r>
          </a:p>
          <a:p>
            <a:pPr lvl="1"/>
            <a:r>
              <a:rPr lang="en-GB" dirty="0" smtClean="0"/>
              <a:t>At the present time : 18 satellites in orbit </a:t>
            </a:r>
          </a:p>
          <a:p>
            <a:pPr lvl="1"/>
            <a:r>
              <a:rPr lang="en-GB" dirty="0" smtClean="0"/>
              <a:t>4 satellites to be launched in 2017, 4 in 2018 and 4 in 2020.</a:t>
            </a:r>
          </a:p>
          <a:p>
            <a:pPr lvl="1"/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40" y="3667259"/>
            <a:ext cx="1980000" cy="19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32" y="1294030"/>
            <a:ext cx="2340000" cy="187383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7" y="5215459"/>
            <a:ext cx="598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hina%20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856" y="2728130"/>
            <a:ext cx="66198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Principle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87867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TOA ranging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09" y="880531"/>
            <a:ext cx="10018713" cy="4766736"/>
          </a:xfrm>
        </p:spPr>
        <p:txBody>
          <a:bodyPr/>
          <a:lstStyle/>
          <a:p>
            <a:r>
              <a:rPr lang="en-GB" dirty="0" smtClean="0"/>
              <a:t>GNSS use the concept of </a:t>
            </a:r>
            <a:r>
              <a:rPr lang="en-GB" dirty="0" smtClean="0">
                <a:solidFill>
                  <a:srgbClr val="FF0000"/>
                </a:solidFill>
              </a:rPr>
              <a:t>Time of Arrival (TOA) ranging </a:t>
            </a:r>
            <a:r>
              <a:rPr lang="en-GB" dirty="0" smtClean="0"/>
              <a:t>(also called Time of Flight (TOF) ranging).</a:t>
            </a:r>
          </a:p>
          <a:p>
            <a:r>
              <a:rPr lang="en-GB" dirty="0" smtClean="0"/>
              <a:t>The idea is measure the time it takes for a signal transmitted by an emitter to reach a receiver.</a:t>
            </a:r>
          </a:p>
          <a:p>
            <a:r>
              <a:rPr lang="en-GB" dirty="0" smtClean="0"/>
              <a:t>The  emitter (foghorn, radio beacon, satellite, …) is at a known location and emits the signal at a conventional (known) time.</a:t>
            </a:r>
          </a:p>
          <a:p>
            <a:r>
              <a:rPr lang="en-GB" dirty="0" smtClean="0"/>
              <a:t>From the known time of emission and the measured time of arrival, the propagation time is computed.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37067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TOA ranging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09" y="880531"/>
            <a:ext cx="10018713" cy="2949597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FF0000"/>
                </a:solidFill>
              </a:rPr>
              <a:t>emitter-to-receiver distance </a:t>
            </a:r>
            <a:r>
              <a:rPr lang="en-GB" dirty="0" smtClean="0"/>
              <a:t>is obtained by multiplying the travel time by the signal speed (speed of sound, speed of light).</a:t>
            </a:r>
          </a:p>
          <a:p>
            <a:r>
              <a:rPr lang="en-GB" dirty="0" smtClean="0"/>
              <a:t>By measuring the propagation time of the signal broadcast by multiple emitters, the receiver position can be determined.</a:t>
            </a:r>
          </a:p>
          <a:p>
            <a:r>
              <a:rPr lang="en-GB" dirty="0" smtClean="0"/>
              <a:t>The emitter and receiver clocks should be “perfectly” synchronized.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262129"/>
            <a:ext cx="10441803" cy="5237525"/>
          </a:xfrm>
        </p:spPr>
        <p:txBody>
          <a:bodyPr>
            <a:normAutofit/>
          </a:bodyPr>
          <a:lstStyle/>
          <a:p>
            <a:r>
              <a:rPr lang="en-GB" dirty="0" smtClean="0"/>
              <a:t>GNSS satellites are equipped with very precise clocks which are synchronized with a reference time </a:t>
            </a:r>
            <a:r>
              <a:rPr lang="en-GB" dirty="0" smtClean="0"/>
              <a:t>scale.</a:t>
            </a:r>
            <a:endParaRPr lang="en-GB" dirty="0" smtClean="0"/>
          </a:p>
          <a:p>
            <a:r>
              <a:rPr lang="en-GB" dirty="0" smtClean="0"/>
              <a:t>They emit electromagnetic signals at “reference times”.</a:t>
            </a:r>
          </a:p>
          <a:p>
            <a:r>
              <a:rPr lang="en-GB" dirty="0" smtClean="0"/>
              <a:t>GNSS receivers are also equipped with clocks and measure the signal propagation time (i.e. the time it takes for the signal to reach the receiver).</a:t>
            </a:r>
          </a:p>
          <a:p>
            <a:r>
              <a:rPr lang="en-GB" dirty="0" smtClean="0"/>
              <a:t>In a vacuum, electromagnetic wave speed is c. </a:t>
            </a:r>
          </a:p>
          <a:p>
            <a:r>
              <a:rPr lang="en-GB" dirty="0"/>
              <a:t>I</a:t>
            </a:r>
            <a:r>
              <a:rPr lang="en-GB" dirty="0" smtClean="0"/>
              <a:t>n a first step, we neglect the presence of the atmosphere and we assume that the receiver and satellite clocks are perfectly synchronized.</a:t>
            </a:r>
          </a:p>
          <a:p>
            <a:r>
              <a:rPr lang="en-GB" dirty="0" smtClean="0"/>
              <a:t>Then, the </a:t>
            </a:r>
            <a:r>
              <a:rPr lang="en-GB" dirty="0" smtClean="0">
                <a:solidFill>
                  <a:srgbClr val="FF0000"/>
                </a:solidFill>
              </a:rPr>
              <a:t>satellite-to-receiver distance “R” </a:t>
            </a:r>
            <a:r>
              <a:rPr lang="en-GB" dirty="0" smtClean="0"/>
              <a:t>is obtained by multiplying the propagation time by the speed of light.</a:t>
            </a:r>
          </a:p>
          <a:p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3156</TotalTime>
  <Words>2236</Words>
  <Application>Microsoft Office PowerPoint</Application>
  <PresentationFormat>Grand écran</PresentationFormat>
  <Paragraphs>275</Paragraphs>
  <Slides>46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Corbel</vt:lpstr>
      <vt:lpstr>Wingdings</vt:lpstr>
      <vt:lpstr>Parallaxe</vt:lpstr>
      <vt:lpstr>Equation</vt:lpstr>
      <vt:lpstr>GNSS:  Principle, applications and opportunities.</vt:lpstr>
      <vt:lpstr>Definition</vt:lpstr>
      <vt:lpstr>GNSS : Definition</vt:lpstr>
      <vt:lpstr>Main GNSS 1</vt:lpstr>
      <vt:lpstr>Main GNSS 2</vt:lpstr>
      <vt:lpstr>Principle</vt:lpstr>
      <vt:lpstr>TOA ranging 1</vt:lpstr>
      <vt:lpstr>TOA ranging 2</vt:lpstr>
      <vt:lpstr>3D Navigation with GNSS 1</vt:lpstr>
      <vt:lpstr>3D Navigation with GNSS 2</vt:lpstr>
      <vt:lpstr>3D Navigation with GNSS 3</vt:lpstr>
      <vt:lpstr>3D Navigation with GNSS 4</vt:lpstr>
      <vt:lpstr>3D Navigation with GNSS 5</vt:lpstr>
      <vt:lpstr>3D Navigation with GNSS 6</vt:lpstr>
      <vt:lpstr>3D Navigation with GNSS 7</vt:lpstr>
      <vt:lpstr>The importance of GNSS clocks</vt:lpstr>
      <vt:lpstr>GNSS observables</vt:lpstr>
      <vt:lpstr>GNSS observables 1</vt:lpstr>
      <vt:lpstr>GNSS observables 2</vt:lpstr>
      <vt:lpstr>Main error sources</vt:lpstr>
      <vt:lpstr>Atmospheric effects</vt:lpstr>
      <vt:lpstr>Tropospheric error</vt:lpstr>
      <vt:lpstr>Ionospheric error</vt:lpstr>
      <vt:lpstr>Multipath</vt:lpstr>
      <vt:lpstr>Fields of application</vt:lpstr>
      <vt:lpstr>Positioning 1</vt:lpstr>
      <vt:lpstr>Positioning 2</vt:lpstr>
      <vt:lpstr>Positioning 3</vt:lpstr>
      <vt:lpstr>Positioning 4</vt:lpstr>
      <vt:lpstr>Positioning 5</vt:lpstr>
      <vt:lpstr>Remote sensing</vt:lpstr>
      <vt:lpstr>GNSS applications</vt:lpstr>
      <vt:lpstr>Fields of applications 1</vt:lpstr>
      <vt:lpstr>Fields of applications 2</vt:lpstr>
      <vt:lpstr>Fields of applications 3</vt:lpstr>
      <vt:lpstr>Fields of applications 4</vt:lpstr>
      <vt:lpstr>Fields of applications 5</vt:lpstr>
      <vt:lpstr>Perspectives</vt:lpstr>
      <vt:lpstr>Evolutions 1</vt:lpstr>
      <vt:lpstr>Evolutions 2</vt:lpstr>
      <vt:lpstr>Code pseudorange accuracy</vt:lpstr>
      <vt:lpstr>Phase pseudorange accuracy</vt:lpstr>
      <vt:lpstr>More satellites 1</vt:lpstr>
      <vt:lpstr>More satellites 2</vt:lpstr>
      <vt:lpstr>Added value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René Warnant</dc:creator>
  <cp:lastModifiedBy>René Warnant</cp:lastModifiedBy>
  <cp:revision>211</cp:revision>
  <dcterms:created xsi:type="dcterms:W3CDTF">2016-11-14T14:47:04Z</dcterms:created>
  <dcterms:modified xsi:type="dcterms:W3CDTF">2016-12-04T16:16:57Z</dcterms:modified>
</cp:coreProperties>
</file>