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7"/>
  </p:notesMasterIdLst>
  <p:sldIdLst>
    <p:sldId id="256" r:id="rId2"/>
    <p:sldId id="258" r:id="rId3"/>
    <p:sldId id="259" r:id="rId4"/>
    <p:sldId id="343" r:id="rId5"/>
    <p:sldId id="34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3" r:id="rId25"/>
    <p:sldId id="290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299" r:id="rId34"/>
    <p:sldId id="337" r:id="rId35"/>
    <p:sldId id="301" r:id="rId36"/>
    <p:sldId id="302" r:id="rId37"/>
    <p:sldId id="303" r:id="rId38"/>
    <p:sldId id="304" r:id="rId39"/>
    <p:sldId id="338" r:id="rId40"/>
    <p:sldId id="286" r:id="rId41"/>
    <p:sldId id="287" r:id="rId42"/>
    <p:sldId id="318" r:id="rId43"/>
    <p:sldId id="319" r:id="rId44"/>
    <p:sldId id="320" r:id="rId45"/>
    <p:sldId id="307" r:id="rId46"/>
    <p:sldId id="310" r:id="rId47"/>
    <p:sldId id="339" r:id="rId48"/>
    <p:sldId id="311" r:id="rId49"/>
    <p:sldId id="314" r:id="rId50"/>
    <p:sldId id="315" r:id="rId51"/>
    <p:sldId id="316" r:id="rId52"/>
    <p:sldId id="340" r:id="rId53"/>
    <p:sldId id="321" r:id="rId54"/>
    <p:sldId id="323" r:id="rId55"/>
    <p:sldId id="324" r:id="rId56"/>
    <p:sldId id="325" r:id="rId57"/>
    <p:sldId id="309" r:id="rId58"/>
    <p:sldId id="326" r:id="rId59"/>
    <p:sldId id="328" r:id="rId60"/>
    <p:sldId id="332" r:id="rId61"/>
    <p:sldId id="333" r:id="rId62"/>
    <p:sldId id="334" r:id="rId63"/>
    <p:sldId id="335" r:id="rId64"/>
    <p:sldId id="341" r:id="rId65"/>
    <p:sldId id="342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5076-8F05-4FFB-86DC-443F12C74BF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C4B4-8BC6-45C8-9804-AC1BCB6C5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DE93F39C-89A2-4827-8A8E-14E30ABAA937}" type="slidenum">
              <a:rPr lang="fr-FR" altLang="fr-FR">
                <a:latin typeface="Arial" panose="020B0604020202020204" pitchFamily="34" charset="0"/>
              </a:rPr>
              <a:pPr/>
              <a:t>15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0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48.png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0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1798" y="1066043"/>
            <a:ext cx="9096253" cy="223647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GNSS: </a:t>
            </a:r>
            <a:br>
              <a:rPr lang="en-US" sz="4000" dirty="0" smtClean="0"/>
            </a:br>
            <a:r>
              <a:rPr lang="en-US" sz="4000" dirty="0" smtClean="0"/>
              <a:t>Principle, limitations and perspectives.</a:t>
            </a:r>
            <a:endParaRPr lang="en-US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59925" y="3815069"/>
            <a:ext cx="3903150" cy="93808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René Warnant</a:t>
            </a:r>
          </a:p>
          <a:p>
            <a:r>
              <a:rPr lang="en-US" sz="2000" dirty="0" err="1" smtClean="0"/>
              <a:t>Professeur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l’Université</a:t>
            </a:r>
            <a:r>
              <a:rPr lang="en-US" sz="2000" dirty="0" smtClean="0"/>
              <a:t> de Liège</a:t>
            </a:r>
            <a:endParaRPr lang="en-US" sz="20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350479" y="5979939"/>
            <a:ext cx="5522041" cy="771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Colloque</a:t>
            </a:r>
            <a:r>
              <a:rPr lang="en-US" sz="1600" dirty="0" smtClean="0"/>
              <a:t> national de </a:t>
            </a:r>
            <a:r>
              <a:rPr lang="en-US" sz="1600" dirty="0" err="1" smtClean="0"/>
              <a:t>l’Ordre</a:t>
            </a:r>
            <a:r>
              <a:rPr lang="en-US" sz="1600" dirty="0" smtClean="0"/>
              <a:t> </a:t>
            </a:r>
            <a:r>
              <a:rPr lang="en-US" sz="1600" dirty="0" err="1" smtClean="0"/>
              <a:t>Belge</a:t>
            </a:r>
            <a:r>
              <a:rPr lang="en-US" sz="1600" dirty="0" smtClean="0"/>
              <a:t> des </a:t>
            </a:r>
            <a:r>
              <a:rPr lang="en-US" sz="1600" dirty="0" err="1" smtClean="0"/>
              <a:t>Géomètres</a:t>
            </a:r>
            <a:r>
              <a:rPr lang="en-US" sz="1600" dirty="0"/>
              <a:t>-</a:t>
            </a:r>
            <a:r>
              <a:rPr lang="en-US" sz="1600" dirty="0" smtClean="0"/>
              <a:t>Experts</a:t>
            </a:r>
          </a:p>
          <a:p>
            <a:r>
              <a:rPr lang="en-US" sz="1600" dirty="0" err="1" smtClean="0"/>
              <a:t>Wépion</a:t>
            </a:r>
            <a:r>
              <a:rPr lang="en-US" sz="1600" dirty="0" smtClean="0"/>
              <a:t>, 6 </a:t>
            </a:r>
            <a:r>
              <a:rPr lang="en-US" sz="1600" dirty="0" err="1" smtClean="0"/>
              <a:t>décembre</a:t>
            </a:r>
            <a:r>
              <a:rPr lang="en-US" sz="1600" dirty="0" smtClean="0"/>
              <a:t> 2016.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12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344072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46510"/>
            <a:ext cx="10441803" cy="3053115"/>
          </a:xfrm>
        </p:spPr>
        <p:txBody>
          <a:bodyPr/>
          <a:lstStyle/>
          <a:p>
            <a:r>
              <a:rPr lang="en-GB" dirty="0" smtClean="0"/>
              <a:t>The signal propagation time = time of reception – time of emission </a:t>
            </a:r>
          </a:p>
          <a:p>
            <a:r>
              <a:rPr lang="en-GB" dirty="0" smtClean="0"/>
              <a:t>The lighthouse-to-ship distance (denoted as R1) is obtained by multiplying the propagation time by sound speed (about 335 m/s).</a:t>
            </a:r>
          </a:p>
          <a:p>
            <a:r>
              <a:rPr lang="en-GB" dirty="0" smtClean="0"/>
              <a:t>Thus, the mariner knows that the ship is </a:t>
            </a:r>
            <a:r>
              <a:rPr lang="en-GB" dirty="0" smtClean="0">
                <a:solidFill>
                  <a:srgbClr val="FF0000"/>
                </a:solidFill>
              </a:rPr>
              <a:t>somewhere on a circle with radius R1 </a:t>
            </a:r>
            <a:r>
              <a:rPr lang="en-GB" dirty="0" smtClean="0"/>
              <a:t>centered about the lighthouse</a:t>
            </a:r>
            <a:r>
              <a:rPr lang="en-GB" dirty="0"/>
              <a:t> </a:t>
            </a:r>
            <a:r>
              <a:rPr lang="en-GB" dirty="0" smtClean="0"/>
              <a:t>(denoted as foghorn1).</a:t>
            </a:r>
          </a:p>
          <a:p>
            <a:endParaRPr lang="en-GB" dirty="0" smtClean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6" y="3737955"/>
            <a:ext cx="342171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21896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46511"/>
            <a:ext cx="10441803" cy="12896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If 2 lighthouses are available, the ship is at one of the </a:t>
            </a:r>
            <a:r>
              <a:rPr lang="en-GB" dirty="0" smtClean="0">
                <a:solidFill>
                  <a:srgbClr val="FF0000"/>
                </a:solidFill>
              </a:rPr>
              <a:t>intersections</a:t>
            </a:r>
            <a:r>
              <a:rPr lang="en-GB" dirty="0" smtClean="0"/>
              <a:t> of the 2 range circles.</a:t>
            </a:r>
          </a:p>
          <a:p>
            <a:r>
              <a:rPr lang="en-GB" dirty="0" smtClean="0"/>
              <a:t>Two possible solutions (A or B).</a:t>
            </a: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62" y="3039908"/>
            <a:ext cx="5624518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582940"/>
            <a:ext cx="10441803" cy="1997021"/>
          </a:xfrm>
        </p:spPr>
        <p:txBody>
          <a:bodyPr>
            <a:normAutofit/>
          </a:bodyPr>
          <a:lstStyle/>
          <a:p>
            <a:r>
              <a:rPr lang="en-GB" dirty="0" smtClean="0"/>
              <a:t>The ambiguity can be resolved based on a priori information:</a:t>
            </a:r>
          </a:p>
          <a:p>
            <a:pPr lvl="1"/>
            <a:r>
              <a:rPr lang="en-GB" dirty="0" smtClean="0"/>
              <a:t>The mariner has approximate knowledge of the ship’s position.</a:t>
            </a:r>
          </a:p>
          <a:p>
            <a:pPr lvl="1"/>
            <a:r>
              <a:rPr lang="en-GB" dirty="0" smtClean="0"/>
              <a:t>One of the solution is “impossible” due, for example, to the fact that is not located on the sea.</a:t>
            </a:r>
          </a:p>
          <a:p>
            <a:pPr lvl="1"/>
            <a:endParaRPr lang="en-GB" dirty="0" smtClean="0"/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78" y="3579961"/>
            <a:ext cx="3711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5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10412"/>
            <a:ext cx="10441803" cy="763444"/>
          </a:xfrm>
        </p:spPr>
        <p:txBody>
          <a:bodyPr>
            <a:normAutofit/>
          </a:bodyPr>
          <a:lstStyle/>
          <a:p>
            <a:r>
              <a:rPr lang="en-GB" dirty="0" smtClean="0"/>
              <a:t>The ambiguity can be resolved if a third lighthouse is available</a:t>
            </a: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10" y="2498525"/>
            <a:ext cx="476567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6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410412"/>
            <a:ext cx="10441803" cy="12257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Due to synchronisation errors between the lighthouse and ship clocks, there is an uncertainty ± </a:t>
            </a:r>
            <a:r>
              <a:rPr lang="el-GR" dirty="0"/>
              <a:t>ε </a:t>
            </a:r>
            <a:r>
              <a:rPr lang="en-GB" dirty="0" smtClean="0"/>
              <a:t>on the measured range.</a:t>
            </a:r>
          </a:p>
          <a:p>
            <a:r>
              <a:rPr lang="en-GB" dirty="0" smtClean="0"/>
              <a:t>As a consequence, there is an uncertainty (in orange) on the ship position.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26" y="2670892"/>
            <a:ext cx="5580000" cy="364335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8547318" y="4701459"/>
            <a:ext cx="8567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9404054" y="4583784"/>
            <a:ext cx="979564" cy="30777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True range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880952" y="3739406"/>
            <a:ext cx="1346844" cy="307777"/>
          </a:xfrm>
          <a:prstGeom prst="rect">
            <a:avLst/>
          </a:prstGeom>
          <a:noFill/>
          <a:ln>
            <a:solidFill>
              <a:srgbClr val="00B05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Apparent range</a:t>
            </a:r>
            <a:endParaRPr lang="en-US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246638" y="3893294"/>
            <a:ext cx="634314" cy="5139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2" idx="1"/>
          </p:cNvCxnSpPr>
          <p:nvPr/>
        </p:nvCxnSpPr>
        <p:spPr>
          <a:xfrm flipH="1" flipV="1">
            <a:off x="8377881" y="3858284"/>
            <a:ext cx="503071" cy="3501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avec flèche 23"/>
          <p:cNvCxnSpPr/>
          <p:nvPr/>
        </p:nvCxnSpPr>
        <p:spPr>
          <a:xfrm>
            <a:off x="2095501" y="6143625"/>
            <a:ext cx="8143875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6200000" flipV="1">
            <a:off x="335758" y="4280695"/>
            <a:ext cx="4224337" cy="95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666" name="Object 8"/>
          <p:cNvGraphicFramePr>
            <a:graphicFrameLocks noChangeAspect="1"/>
          </p:cNvGraphicFramePr>
          <p:nvPr/>
        </p:nvGraphicFramePr>
        <p:xfrm>
          <a:off x="1881188" y="2122488"/>
          <a:ext cx="3810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Équation" r:id="rId4" imgW="139579" imgH="164957" progId="Equation.3">
                  <p:embed/>
                </p:oleObj>
              </mc:Choice>
              <mc:Fallback>
                <p:oleObj name="Équation" r:id="rId4" imgW="139579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2122488"/>
                        <a:ext cx="3810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10036176" y="62865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Équation" r:id="rId6" imgW="126835" imgH="139518" progId="Equation.3">
                  <p:embed/>
                </p:oleObj>
              </mc:Choice>
              <mc:Fallback>
                <p:oleObj name="Équation" r:id="rId6" imgW="126835" imgH="1395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76" y="62865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e 31"/>
          <p:cNvSpPr/>
          <p:nvPr/>
        </p:nvSpPr>
        <p:spPr>
          <a:xfrm>
            <a:off x="2919413" y="4765675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33" name="Ellipse 32"/>
          <p:cNvSpPr/>
          <p:nvPr/>
        </p:nvSpPr>
        <p:spPr>
          <a:xfrm>
            <a:off x="5192713" y="5337175"/>
            <a:ext cx="107950" cy="1079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>
            <a:off x="955676" y="2846389"/>
            <a:ext cx="3960813" cy="3959225"/>
          </a:xfrm>
          <a:prstGeom prst="arc">
            <a:avLst>
              <a:gd name="adj1" fmla="val 17213607"/>
              <a:gd name="adj2" fmla="val 213068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0" name="Arc 39"/>
          <p:cNvSpPr/>
          <p:nvPr/>
        </p:nvSpPr>
        <p:spPr>
          <a:xfrm rot="18164925">
            <a:off x="3217863" y="3173413"/>
            <a:ext cx="3960812" cy="3960812"/>
          </a:xfrm>
          <a:prstGeom prst="arc">
            <a:avLst>
              <a:gd name="adj1" fmla="val 15696394"/>
              <a:gd name="adj2" fmla="val 1976959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>
            <a:off x="1095376" y="3209926"/>
            <a:ext cx="3419475" cy="3419475"/>
          </a:xfrm>
          <a:prstGeom prst="arc">
            <a:avLst>
              <a:gd name="adj1" fmla="val 17277837"/>
              <a:gd name="adj2" fmla="val 21399046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3" name="Arc 42"/>
          <p:cNvSpPr/>
          <p:nvPr/>
        </p:nvSpPr>
        <p:spPr>
          <a:xfrm>
            <a:off x="738188" y="2414588"/>
            <a:ext cx="4500563" cy="4500562"/>
          </a:xfrm>
          <a:prstGeom prst="arc">
            <a:avLst>
              <a:gd name="adj1" fmla="val 17985805"/>
              <a:gd name="adj2" fmla="val 21203284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44" name="Arc 43"/>
          <p:cNvSpPr/>
          <p:nvPr/>
        </p:nvSpPr>
        <p:spPr>
          <a:xfrm rot="18164925">
            <a:off x="3544095" y="3571082"/>
            <a:ext cx="3421062" cy="3419475"/>
          </a:xfrm>
          <a:prstGeom prst="arc">
            <a:avLst>
              <a:gd name="adj1" fmla="val 15749241"/>
              <a:gd name="adj2" fmla="val 19981195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18164925">
            <a:off x="2950370" y="2777332"/>
            <a:ext cx="4500562" cy="4498975"/>
          </a:xfrm>
          <a:prstGeom prst="arc">
            <a:avLst>
              <a:gd name="adj1" fmla="val 15814408"/>
              <a:gd name="adj2" fmla="val 19429597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 rot="14890139">
            <a:off x="8991600" y="3916363"/>
            <a:ext cx="107950" cy="107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3" name="Arc 82"/>
          <p:cNvSpPr/>
          <p:nvPr/>
        </p:nvSpPr>
        <p:spPr>
          <a:xfrm rot="14890139">
            <a:off x="7027863" y="1992313"/>
            <a:ext cx="3960812" cy="3960812"/>
          </a:xfrm>
          <a:prstGeom prst="arc">
            <a:avLst>
              <a:gd name="adj1" fmla="val 13321767"/>
              <a:gd name="adj2" fmla="val 205224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4" name="Arc 83"/>
          <p:cNvSpPr/>
          <p:nvPr/>
        </p:nvSpPr>
        <p:spPr>
          <a:xfrm rot="14890139">
            <a:off x="7448551" y="2274889"/>
            <a:ext cx="3419475" cy="3419475"/>
          </a:xfrm>
          <a:prstGeom prst="arc">
            <a:avLst>
              <a:gd name="adj1" fmla="val 14936496"/>
              <a:gd name="adj2" fmla="val 614350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5" name="Arc 84"/>
          <p:cNvSpPr/>
          <p:nvPr/>
        </p:nvSpPr>
        <p:spPr>
          <a:xfrm rot="14890139">
            <a:off x="6627813" y="1674813"/>
            <a:ext cx="4500562" cy="4500562"/>
          </a:xfrm>
          <a:prstGeom prst="arc">
            <a:avLst>
              <a:gd name="adj1" fmla="val 12991898"/>
              <a:gd name="adj2" fmla="val 19173776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9" name="Ellipse 88"/>
          <p:cNvSpPr/>
          <p:nvPr/>
        </p:nvSpPr>
        <p:spPr>
          <a:xfrm>
            <a:off x="8978900" y="4841875"/>
            <a:ext cx="107950" cy="10795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18164925">
            <a:off x="7004845" y="2677320"/>
            <a:ext cx="3959225" cy="3960813"/>
          </a:xfrm>
          <a:prstGeom prst="arc">
            <a:avLst>
              <a:gd name="adj1" fmla="val 11627042"/>
              <a:gd name="adj2" fmla="val 1856356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91" name="Arc 90"/>
          <p:cNvSpPr/>
          <p:nvPr/>
        </p:nvSpPr>
        <p:spPr>
          <a:xfrm rot="18164925">
            <a:off x="7331076" y="3074989"/>
            <a:ext cx="3419475" cy="3419475"/>
          </a:xfrm>
          <a:prstGeom prst="arc">
            <a:avLst>
              <a:gd name="adj1" fmla="val 11216997"/>
              <a:gd name="adj2" fmla="val 18276064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92" name="Arc 91"/>
          <p:cNvSpPr/>
          <p:nvPr/>
        </p:nvSpPr>
        <p:spPr>
          <a:xfrm rot="18164925">
            <a:off x="6597651" y="2419351"/>
            <a:ext cx="4500563" cy="4500563"/>
          </a:xfrm>
          <a:prstGeom prst="arc">
            <a:avLst>
              <a:gd name="adj1" fmla="val 12776137"/>
              <a:gd name="adj2" fmla="val 19864470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98" name="Forme libre 97"/>
          <p:cNvSpPr/>
          <p:nvPr/>
        </p:nvSpPr>
        <p:spPr>
          <a:xfrm>
            <a:off x="3619500" y="2924175"/>
            <a:ext cx="1346200" cy="1009650"/>
          </a:xfrm>
          <a:custGeom>
            <a:avLst/>
            <a:gdLst>
              <a:gd name="connsiteX0" fmla="*/ 0 w 1346200"/>
              <a:gd name="connsiteY0" fmla="*/ 492125 h 1009650"/>
              <a:gd name="connsiteX1" fmla="*/ 73025 w 1346200"/>
              <a:gd name="connsiteY1" fmla="*/ 431800 h 1009650"/>
              <a:gd name="connsiteX2" fmla="*/ 139700 w 1346200"/>
              <a:gd name="connsiteY2" fmla="*/ 374650 h 1009650"/>
              <a:gd name="connsiteX3" fmla="*/ 206375 w 1346200"/>
              <a:gd name="connsiteY3" fmla="*/ 320675 h 1009650"/>
              <a:gd name="connsiteX4" fmla="*/ 269875 w 1346200"/>
              <a:gd name="connsiteY4" fmla="*/ 273050 h 1009650"/>
              <a:gd name="connsiteX5" fmla="*/ 307975 w 1346200"/>
              <a:gd name="connsiteY5" fmla="*/ 244475 h 1009650"/>
              <a:gd name="connsiteX6" fmla="*/ 358775 w 1346200"/>
              <a:gd name="connsiteY6" fmla="*/ 209550 h 1009650"/>
              <a:gd name="connsiteX7" fmla="*/ 434975 w 1346200"/>
              <a:gd name="connsiteY7" fmla="*/ 165100 h 1009650"/>
              <a:gd name="connsiteX8" fmla="*/ 514350 w 1346200"/>
              <a:gd name="connsiteY8" fmla="*/ 120650 h 1009650"/>
              <a:gd name="connsiteX9" fmla="*/ 590550 w 1346200"/>
              <a:gd name="connsiteY9" fmla="*/ 82550 h 1009650"/>
              <a:gd name="connsiteX10" fmla="*/ 660400 w 1346200"/>
              <a:gd name="connsiteY10" fmla="*/ 53975 h 1009650"/>
              <a:gd name="connsiteX11" fmla="*/ 746125 w 1346200"/>
              <a:gd name="connsiteY11" fmla="*/ 19050 h 1009650"/>
              <a:gd name="connsiteX12" fmla="*/ 796925 w 1346200"/>
              <a:gd name="connsiteY12" fmla="*/ 0 h 1009650"/>
              <a:gd name="connsiteX13" fmla="*/ 873125 w 1346200"/>
              <a:gd name="connsiteY13" fmla="*/ 66675 h 1009650"/>
              <a:gd name="connsiteX14" fmla="*/ 904875 w 1346200"/>
              <a:gd name="connsiteY14" fmla="*/ 98425 h 1009650"/>
              <a:gd name="connsiteX15" fmla="*/ 936625 w 1346200"/>
              <a:gd name="connsiteY15" fmla="*/ 123825 h 1009650"/>
              <a:gd name="connsiteX16" fmla="*/ 971550 w 1346200"/>
              <a:gd name="connsiteY16" fmla="*/ 161925 h 1009650"/>
              <a:gd name="connsiteX17" fmla="*/ 1003300 w 1346200"/>
              <a:gd name="connsiteY17" fmla="*/ 200025 h 1009650"/>
              <a:gd name="connsiteX18" fmla="*/ 1038225 w 1346200"/>
              <a:gd name="connsiteY18" fmla="*/ 228600 h 1009650"/>
              <a:gd name="connsiteX19" fmla="*/ 1082675 w 1346200"/>
              <a:gd name="connsiteY19" fmla="*/ 282575 h 1009650"/>
              <a:gd name="connsiteX20" fmla="*/ 1152525 w 1346200"/>
              <a:gd name="connsiteY20" fmla="*/ 365125 h 1009650"/>
              <a:gd name="connsiteX21" fmla="*/ 1177925 w 1346200"/>
              <a:gd name="connsiteY21" fmla="*/ 406400 h 1009650"/>
              <a:gd name="connsiteX22" fmla="*/ 1209675 w 1346200"/>
              <a:gd name="connsiteY22" fmla="*/ 454025 h 1009650"/>
              <a:gd name="connsiteX23" fmla="*/ 1241425 w 1346200"/>
              <a:gd name="connsiteY23" fmla="*/ 492125 h 1009650"/>
              <a:gd name="connsiteX24" fmla="*/ 1266825 w 1346200"/>
              <a:gd name="connsiteY24" fmla="*/ 536575 h 1009650"/>
              <a:gd name="connsiteX25" fmla="*/ 1295400 w 1346200"/>
              <a:gd name="connsiteY25" fmla="*/ 568325 h 1009650"/>
              <a:gd name="connsiteX26" fmla="*/ 1314450 w 1346200"/>
              <a:gd name="connsiteY26" fmla="*/ 619125 h 1009650"/>
              <a:gd name="connsiteX27" fmla="*/ 1346200 w 1346200"/>
              <a:gd name="connsiteY27" fmla="*/ 673100 h 1009650"/>
              <a:gd name="connsiteX28" fmla="*/ 1276350 w 1346200"/>
              <a:gd name="connsiteY28" fmla="*/ 685800 h 1009650"/>
              <a:gd name="connsiteX29" fmla="*/ 1212850 w 1346200"/>
              <a:gd name="connsiteY29" fmla="*/ 698500 h 1009650"/>
              <a:gd name="connsiteX30" fmla="*/ 1165225 w 1346200"/>
              <a:gd name="connsiteY30" fmla="*/ 714375 h 1009650"/>
              <a:gd name="connsiteX31" fmla="*/ 1111250 w 1346200"/>
              <a:gd name="connsiteY31" fmla="*/ 727075 h 1009650"/>
              <a:gd name="connsiteX32" fmla="*/ 1063625 w 1346200"/>
              <a:gd name="connsiteY32" fmla="*/ 746125 h 1009650"/>
              <a:gd name="connsiteX33" fmla="*/ 1031875 w 1346200"/>
              <a:gd name="connsiteY33" fmla="*/ 758825 h 1009650"/>
              <a:gd name="connsiteX34" fmla="*/ 990600 w 1346200"/>
              <a:gd name="connsiteY34" fmla="*/ 771525 h 1009650"/>
              <a:gd name="connsiteX35" fmla="*/ 955675 w 1346200"/>
              <a:gd name="connsiteY35" fmla="*/ 790575 h 1009650"/>
              <a:gd name="connsiteX36" fmla="*/ 923925 w 1346200"/>
              <a:gd name="connsiteY36" fmla="*/ 800100 h 1009650"/>
              <a:gd name="connsiteX37" fmla="*/ 879475 w 1346200"/>
              <a:gd name="connsiteY37" fmla="*/ 822325 h 1009650"/>
              <a:gd name="connsiteX38" fmla="*/ 828675 w 1346200"/>
              <a:gd name="connsiteY38" fmla="*/ 847725 h 1009650"/>
              <a:gd name="connsiteX39" fmla="*/ 771525 w 1346200"/>
              <a:gd name="connsiteY39" fmla="*/ 879475 h 1009650"/>
              <a:gd name="connsiteX40" fmla="*/ 727075 w 1346200"/>
              <a:gd name="connsiteY40" fmla="*/ 904875 h 1009650"/>
              <a:gd name="connsiteX41" fmla="*/ 676275 w 1346200"/>
              <a:gd name="connsiteY41" fmla="*/ 939800 h 1009650"/>
              <a:gd name="connsiteX42" fmla="*/ 635000 w 1346200"/>
              <a:gd name="connsiteY42" fmla="*/ 968375 h 1009650"/>
              <a:gd name="connsiteX43" fmla="*/ 581025 w 1346200"/>
              <a:gd name="connsiteY43" fmla="*/ 1009650 h 1009650"/>
              <a:gd name="connsiteX44" fmla="*/ 536575 w 1346200"/>
              <a:gd name="connsiteY44" fmla="*/ 949325 h 1009650"/>
              <a:gd name="connsiteX45" fmla="*/ 482600 w 1346200"/>
              <a:gd name="connsiteY45" fmla="*/ 879475 h 1009650"/>
              <a:gd name="connsiteX46" fmla="*/ 422275 w 1346200"/>
              <a:gd name="connsiteY46" fmla="*/ 815975 h 1009650"/>
              <a:gd name="connsiteX47" fmla="*/ 361950 w 1346200"/>
              <a:gd name="connsiteY47" fmla="*/ 755650 h 1009650"/>
              <a:gd name="connsiteX48" fmla="*/ 295275 w 1346200"/>
              <a:gd name="connsiteY48" fmla="*/ 692150 h 1009650"/>
              <a:gd name="connsiteX49" fmla="*/ 238125 w 1346200"/>
              <a:gd name="connsiteY49" fmla="*/ 650875 h 1009650"/>
              <a:gd name="connsiteX50" fmla="*/ 177800 w 1346200"/>
              <a:gd name="connsiteY50" fmla="*/ 603250 h 1009650"/>
              <a:gd name="connsiteX51" fmla="*/ 123825 w 1346200"/>
              <a:gd name="connsiteY51" fmla="*/ 571500 h 1009650"/>
              <a:gd name="connsiteX52" fmla="*/ 69850 w 1346200"/>
              <a:gd name="connsiteY52" fmla="*/ 539750 h 1009650"/>
              <a:gd name="connsiteX53" fmla="*/ 0 w 1346200"/>
              <a:gd name="connsiteY53" fmla="*/ 49212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346200" h="1009650">
                <a:moveTo>
                  <a:pt x="0" y="492125"/>
                </a:moveTo>
                <a:lnTo>
                  <a:pt x="73025" y="431800"/>
                </a:lnTo>
                <a:lnTo>
                  <a:pt x="139700" y="374650"/>
                </a:lnTo>
                <a:lnTo>
                  <a:pt x="206375" y="320675"/>
                </a:lnTo>
                <a:lnTo>
                  <a:pt x="269875" y="273050"/>
                </a:lnTo>
                <a:lnTo>
                  <a:pt x="307975" y="244475"/>
                </a:lnTo>
                <a:lnTo>
                  <a:pt x="358775" y="209550"/>
                </a:lnTo>
                <a:lnTo>
                  <a:pt x="434975" y="165100"/>
                </a:lnTo>
                <a:lnTo>
                  <a:pt x="514350" y="120650"/>
                </a:lnTo>
                <a:lnTo>
                  <a:pt x="590550" y="82550"/>
                </a:lnTo>
                <a:lnTo>
                  <a:pt x="660400" y="53975"/>
                </a:lnTo>
                <a:lnTo>
                  <a:pt x="746125" y="19050"/>
                </a:lnTo>
                <a:lnTo>
                  <a:pt x="796925" y="0"/>
                </a:lnTo>
                <a:lnTo>
                  <a:pt x="873125" y="66675"/>
                </a:lnTo>
                <a:lnTo>
                  <a:pt x="904875" y="98425"/>
                </a:lnTo>
                <a:lnTo>
                  <a:pt x="936625" y="123825"/>
                </a:lnTo>
                <a:lnTo>
                  <a:pt x="971550" y="161925"/>
                </a:lnTo>
                <a:lnTo>
                  <a:pt x="1003300" y="200025"/>
                </a:lnTo>
                <a:lnTo>
                  <a:pt x="1038225" y="228600"/>
                </a:lnTo>
                <a:lnTo>
                  <a:pt x="1082675" y="282575"/>
                </a:lnTo>
                <a:lnTo>
                  <a:pt x="1152525" y="365125"/>
                </a:lnTo>
                <a:lnTo>
                  <a:pt x="1177925" y="406400"/>
                </a:lnTo>
                <a:lnTo>
                  <a:pt x="1209675" y="454025"/>
                </a:lnTo>
                <a:lnTo>
                  <a:pt x="1241425" y="492125"/>
                </a:lnTo>
                <a:lnTo>
                  <a:pt x="1266825" y="536575"/>
                </a:lnTo>
                <a:lnTo>
                  <a:pt x="1295400" y="568325"/>
                </a:lnTo>
                <a:lnTo>
                  <a:pt x="1314450" y="619125"/>
                </a:lnTo>
                <a:lnTo>
                  <a:pt x="1346200" y="673100"/>
                </a:lnTo>
                <a:lnTo>
                  <a:pt x="1276350" y="685800"/>
                </a:lnTo>
                <a:lnTo>
                  <a:pt x="1212850" y="698500"/>
                </a:lnTo>
                <a:lnTo>
                  <a:pt x="1165225" y="714375"/>
                </a:lnTo>
                <a:lnTo>
                  <a:pt x="1111250" y="727075"/>
                </a:lnTo>
                <a:lnTo>
                  <a:pt x="1063625" y="746125"/>
                </a:lnTo>
                <a:lnTo>
                  <a:pt x="1031875" y="758825"/>
                </a:lnTo>
                <a:lnTo>
                  <a:pt x="990600" y="771525"/>
                </a:lnTo>
                <a:lnTo>
                  <a:pt x="955675" y="790575"/>
                </a:lnTo>
                <a:lnTo>
                  <a:pt x="923925" y="800100"/>
                </a:lnTo>
                <a:lnTo>
                  <a:pt x="879475" y="822325"/>
                </a:lnTo>
                <a:lnTo>
                  <a:pt x="828675" y="847725"/>
                </a:lnTo>
                <a:lnTo>
                  <a:pt x="771525" y="879475"/>
                </a:lnTo>
                <a:lnTo>
                  <a:pt x="727075" y="904875"/>
                </a:lnTo>
                <a:lnTo>
                  <a:pt x="676275" y="939800"/>
                </a:lnTo>
                <a:lnTo>
                  <a:pt x="635000" y="968375"/>
                </a:lnTo>
                <a:lnTo>
                  <a:pt x="581025" y="1009650"/>
                </a:lnTo>
                <a:lnTo>
                  <a:pt x="536575" y="949325"/>
                </a:lnTo>
                <a:lnTo>
                  <a:pt x="482600" y="879475"/>
                </a:lnTo>
                <a:lnTo>
                  <a:pt x="422275" y="815975"/>
                </a:lnTo>
                <a:lnTo>
                  <a:pt x="361950" y="755650"/>
                </a:lnTo>
                <a:lnTo>
                  <a:pt x="295275" y="692150"/>
                </a:lnTo>
                <a:lnTo>
                  <a:pt x="238125" y="650875"/>
                </a:lnTo>
                <a:lnTo>
                  <a:pt x="177800" y="603250"/>
                </a:lnTo>
                <a:lnTo>
                  <a:pt x="123825" y="571500"/>
                </a:lnTo>
                <a:lnTo>
                  <a:pt x="69850" y="539750"/>
                </a:lnTo>
                <a:lnTo>
                  <a:pt x="0" y="492125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04" name="Forme libre 103"/>
          <p:cNvSpPr/>
          <p:nvPr/>
        </p:nvSpPr>
        <p:spPr>
          <a:xfrm>
            <a:off x="6643688" y="2476501"/>
            <a:ext cx="1700212" cy="3362325"/>
          </a:xfrm>
          <a:custGeom>
            <a:avLst/>
            <a:gdLst>
              <a:gd name="connsiteX0" fmla="*/ 1700212 w 1700212"/>
              <a:gd name="connsiteY0" fmla="*/ 0 h 3362325"/>
              <a:gd name="connsiteX1" fmla="*/ 1576387 w 1700212"/>
              <a:gd name="connsiteY1" fmla="*/ 28575 h 3362325"/>
              <a:gd name="connsiteX2" fmla="*/ 1423987 w 1700212"/>
              <a:gd name="connsiteY2" fmla="*/ 85725 h 3362325"/>
              <a:gd name="connsiteX3" fmla="*/ 1290637 w 1700212"/>
              <a:gd name="connsiteY3" fmla="*/ 138113 h 3362325"/>
              <a:gd name="connsiteX4" fmla="*/ 1128712 w 1700212"/>
              <a:gd name="connsiteY4" fmla="*/ 214313 h 3362325"/>
              <a:gd name="connsiteX5" fmla="*/ 1004887 w 1700212"/>
              <a:gd name="connsiteY5" fmla="*/ 290513 h 3362325"/>
              <a:gd name="connsiteX6" fmla="*/ 847725 w 1700212"/>
              <a:gd name="connsiteY6" fmla="*/ 400050 h 3362325"/>
              <a:gd name="connsiteX7" fmla="*/ 733425 w 1700212"/>
              <a:gd name="connsiteY7" fmla="*/ 490538 h 3362325"/>
              <a:gd name="connsiteX8" fmla="*/ 595312 w 1700212"/>
              <a:gd name="connsiteY8" fmla="*/ 619125 h 3362325"/>
              <a:gd name="connsiteX9" fmla="*/ 447675 w 1700212"/>
              <a:gd name="connsiteY9" fmla="*/ 790575 h 3362325"/>
              <a:gd name="connsiteX10" fmla="*/ 333375 w 1700212"/>
              <a:gd name="connsiteY10" fmla="*/ 938213 h 3362325"/>
              <a:gd name="connsiteX11" fmla="*/ 223837 w 1700212"/>
              <a:gd name="connsiteY11" fmla="*/ 1123950 h 3362325"/>
              <a:gd name="connsiteX12" fmla="*/ 109537 w 1700212"/>
              <a:gd name="connsiteY12" fmla="*/ 1371600 h 3362325"/>
              <a:gd name="connsiteX13" fmla="*/ 33337 w 1700212"/>
              <a:gd name="connsiteY13" fmla="*/ 1590675 h 3362325"/>
              <a:gd name="connsiteX14" fmla="*/ 0 w 1700212"/>
              <a:gd name="connsiteY14" fmla="*/ 1714500 h 3362325"/>
              <a:gd name="connsiteX15" fmla="*/ 42862 w 1700212"/>
              <a:gd name="connsiteY15" fmla="*/ 1957388 h 3362325"/>
              <a:gd name="connsiteX16" fmla="*/ 95250 w 1700212"/>
              <a:gd name="connsiteY16" fmla="*/ 2157413 h 3362325"/>
              <a:gd name="connsiteX17" fmla="*/ 195262 w 1700212"/>
              <a:gd name="connsiteY17" fmla="*/ 2400300 h 3362325"/>
              <a:gd name="connsiteX18" fmla="*/ 319087 w 1700212"/>
              <a:gd name="connsiteY18" fmla="*/ 2638425 h 3362325"/>
              <a:gd name="connsiteX19" fmla="*/ 457200 w 1700212"/>
              <a:gd name="connsiteY19" fmla="*/ 2824163 h 3362325"/>
              <a:gd name="connsiteX20" fmla="*/ 604837 w 1700212"/>
              <a:gd name="connsiteY20" fmla="*/ 3005138 h 3362325"/>
              <a:gd name="connsiteX21" fmla="*/ 790575 w 1700212"/>
              <a:gd name="connsiteY21" fmla="*/ 3176588 h 3362325"/>
              <a:gd name="connsiteX22" fmla="*/ 957262 w 1700212"/>
              <a:gd name="connsiteY22" fmla="*/ 3305175 h 3362325"/>
              <a:gd name="connsiteX23" fmla="*/ 1047750 w 1700212"/>
              <a:gd name="connsiteY23" fmla="*/ 3362325 h 3362325"/>
              <a:gd name="connsiteX24" fmla="*/ 909637 w 1700212"/>
              <a:gd name="connsiteY24" fmla="*/ 3167063 h 3362325"/>
              <a:gd name="connsiteX25" fmla="*/ 809625 w 1700212"/>
              <a:gd name="connsiteY25" fmla="*/ 2962275 h 3362325"/>
              <a:gd name="connsiteX26" fmla="*/ 742950 w 1700212"/>
              <a:gd name="connsiteY26" fmla="*/ 2738438 h 3362325"/>
              <a:gd name="connsiteX27" fmla="*/ 700087 w 1700212"/>
              <a:gd name="connsiteY27" fmla="*/ 2524125 h 3362325"/>
              <a:gd name="connsiteX28" fmla="*/ 690562 w 1700212"/>
              <a:gd name="connsiteY28" fmla="*/ 2286000 h 3362325"/>
              <a:gd name="connsiteX29" fmla="*/ 714375 w 1700212"/>
              <a:gd name="connsiteY29" fmla="*/ 2014538 h 3362325"/>
              <a:gd name="connsiteX30" fmla="*/ 762000 w 1700212"/>
              <a:gd name="connsiteY30" fmla="*/ 1800225 h 3362325"/>
              <a:gd name="connsiteX31" fmla="*/ 809625 w 1700212"/>
              <a:gd name="connsiteY31" fmla="*/ 1666875 h 3362325"/>
              <a:gd name="connsiteX32" fmla="*/ 804862 w 1700212"/>
              <a:gd name="connsiteY32" fmla="*/ 1414463 h 3362325"/>
              <a:gd name="connsiteX33" fmla="*/ 833437 w 1700212"/>
              <a:gd name="connsiteY33" fmla="*/ 1195388 h 3362325"/>
              <a:gd name="connsiteX34" fmla="*/ 885825 w 1700212"/>
              <a:gd name="connsiteY34" fmla="*/ 1000125 h 3362325"/>
              <a:gd name="connsiteX35" fmla="*/ 962025 w 1700212"/>
              <a:gd name="connsiteY35" fmla="*/ 781050 h 3362325"/>
              <a:gd name="connsiteX36" fmla="*/ 1071562 w 1700212"/>
              <a:gd name="connsiteY36" fmla="*/ 590550 h 3362325"/>
              <a:gd name="connsiteX37" fmla="*/ 1185862 w 1700212"/>
              <a:gd name="connsiteY37" fmla="*/ 433388 h 3362325"/>
              <a:gd name="connsiteX38" fmla="*/ 1309687 w 1700212"/>
              <a:gd name="connsiteY38" fmla="*/ 290513 h 3362325"/>
              <a:gd name="connsiteX39" fmla="*/ 1504950 w 1700212"/>
              <a:gd name="connsiteY39" fmla="*/ 128588 h 3362325"/>
              <a:gd name="connsiteX40" fmla="*/ 1638300 w 1700212"/>
              <a:gd name="connsiteY40" fmla="*/ 42863 h 3362325"/>
              <a:gd name="connsiteX41" fmla="*/ 1700212 w 1700212"/>
              <a:gd name="connsiteY41" fmla="*/ 0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00212" h="3362325">
                <a:moveTo>
                  <a:pt x="1700212" y="0"/>
                </a:moveTo>
                <a:lnTo>
                  <a:pt x="1576387" y="28575"/>
                </a:lnTo>
                <a:lnTo>
                  <a:pt x="1423987" y="85725"/>
                </a:lnTo>
                <a:lnTo>
                  <a:pt x="1290637" y="138113"/>
                </a:lnTo>
                <a:lnTo>
                  <a:pt x="1128712" y="214313"/>
                </a:lnTo>
                <a:lnTo>
                  <a:pt x="1004887" y="290513"/>
                </a:lnTo>
                <a:lnTo>
                  <a:pt x="847725" y="400050"/>
                </a:lnTo>
                <a:lnTo>
                  <a:pt x="733425" y="490538"/>
                </a:lnTo>
                <a:lnTo>
                  <a:pt x="595312" y="619125"/>
                </a:lnTo>
                <a:lnTo>
                  <a:pt x="447675" y="790575"/>
                </a:lnTo>
                <a:lnTo>
                  <a:pt x="333375" y="938213"/>
                </a:lnTo>
                <a:lnTo>
                  <a:pt x="223837" y="1123950"/>
                </a:lnTo>
                <a:lnTo>
                  <a:pt x="109537" y="1371600"/>
                </a:lnTo>
                <a:lnTo>
                  <a:pt x="33337" y="1590675"/>
                </a:lnTo>
                <a:lnTo>
                  <a:pt x="0" y="1714500"/>
                </a:lnTo>
                <a:lnTo>
                  <a:pt x="42862" y="1957388"/>
                </a:lnTo>
                <a:lnTo>
                  <a:pt x="95250" y="2157413"/>
                </a:lnTo>
                <a:lnTo>
                  <a:pt x="195262" y="2400300"/>
                </a:lnTo>
                <a:lnTo>
                  <a:pt x="319087" y="2638425"/>
                </a:lnTo>
                <a:lnTo>
                  <a:pt x="457200" y="2824163"/>
                </a:lnTo>
                <a:lnTo>
                  <a:pt x="604837" y="3005138"/>
                </a:lnTo>
                <a:lnTo>
                  <a:pt x="790575" y="3176588"/>
                </a:lnTo>
                <a:lnTo>
                  <a:pt x="957262" y="3305175"/>
                </a:lnTo>
                <a:lnTo>
                  <a:pt x="1047750" y="3362325"/>
                </a:lnTo>
                <a:lnTo>
                  <a:pt x="909637" y="3167063"/>
                </a:lnTo>
                <a:lnTo>
                  <a:pt x="809625" y="2962275"/>
                </a:lnTo>
                <a:lnTo>
                  <a:pt x="742950" y="2738438"/>
                </a:lnTo>
                <a:lnTo>
                  <a:pt x="700087" y="2524125"/>
                </a:lnTo>
                <a:lnTo>
                  <a:pt x="690562" y="2286000"/>
                </a:lnTo>
                <a:lnTo>
                  <a:pt x="714375" y="2014538"/>
                </a:lnTo>
                <a:lnTo>
                  <a:pt x="762000" y="1800225"/>
                </a:lnTo>
                <a:lnTo>
                  <a:pt x="809625" y="1666875"/>
                </a:lnTo>
                <a:cubicBezTo>
                  <a:pt x="808037" y="1582738"/>
                  <a:pt x="806450" y="1498600"/>
                  <a:pt x="804862" y="1414463"/>
                </a:cubicBezTo>
                <a:lnTo>
                  <a:pt x="833437" y="1195388"/>
                </a:lnTo>
                <a:lnTo>
                  <a:pt x="885825" y="1000125"/>
                </a:lnTo>
                <a:lnTo>
                  <a:pt x="962025" y="781050"/>
                </a:lnTo>
                <a:lnTo>
                  <a:pt x="1071562" y="590550"/>
                </a:lnTo>
                <a:lnTo>
                  <a:pt x="1185862" y="433388"/>
                </a:lnTo>
                <a:lnTo>
                  <a:pt x="1309687" y="290513"/>
                </a:lnTo>
                <a:lnTo>
                  <a:pt x="1504950" y="128588"/>
                </a:lnTo>
                <a:lnTo>
                  <a:pt x="1638300" y="42863"/>
                </a:lnTo>
                <a:lnTo>
                  <a:pt x="1700212" y="0"/>
                </a:ln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1516035" y="348852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7</a:t>
            </a:r>
            <a:endParaRPr lang="en-GB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1516035" y="992165"/>
            <a:ext cx="10441803" cy="99514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a given (fixed) uncertainty on the range measurement </a:t>
            </a:r>
            <a:r>
              <a:rPr lang="en-GB" sz="2400" dirty="0"/>
              <a:t>± </a:t>
            </a:r>
            <a:r>
              <a:rPr lang="el-GR" sz="2400" dirty="0"/>
              <a:t>ε</a:t>
            </a:r>
            <a:r>
              <a:rPr lang="en-GB" sz="2400" dirty="0" smtClean="0"/>
              <a:t>, the resulting error on the ship position depends on the emitter “geometry”.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2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62129"/>
            <a:ext cx="10441803" cy="5237525"/>
          </a:xfrm>
        </p:spPr>
        <p:txBody>
          <a:bodyPr>
            <a:normAutofit/>
          </a:bodyPr>
          <a:lstStyle/>
          <a:p>
            <a:r>
              <a:rPr lang="en-GB" dirty="0" smtClean="0"/>
              <a:t>GNSS satellites are equipped with very precise clocks which are synchronized with a reference time scale (similar to lighthouses).</a:t>
            </a:r>
          </a:p>
          <a:p>
            <a:r>
              <a:rPr lang="en-GB" dirty="0" smtClean="0"/>
              <a:t>They emit electromagnetic signals at “reference times” (to be developed later).</a:t>
            </a:r>
          </a:p>
          <a:p>
            <a:r>
              <a:rPr lang="en-GB" dirty="0" smtClean="0"/>
              <a:t>GNSS receivers are also equipped with clocks and measure the signal propagation time (i.e. the time it takes for the signal to reach the receiver).</a:t>
            </a:r>
          </a:p>
          <a:p>
            <a:r>
              <a:rPr lang="en-GB" dirty="0" smtClean="0"/>
              <a:t>In a vacuum, electromagnetic wave speed is c. </a:t>
            </a:r>
          </a:p>
          <a:p>
            <a:r>
              <a:rPr lang="en-GB" dirty="0"/>
              <a:t>I</a:t>
            </a:r>
            <a:r>
              <a:rPr lang="en-GB" dirty="0" smtClean="0"/>
              <a:t>n a first step, we neglect the presence of the atmosphere and we assume that the receiver and satellite clocks are perfectly synchronized.</a:t>
            </a:r>
          </a:p>
          <a:p>
            <a:r>
              <a:rPr lang="en-GB" dirty="0" smtClean="0"/>
              <a:t>Then, the </a:t>
            </a:r>
            <a:r>
              <a:rPr lang="en-GB" dirty="0" smtClean="0">
                <a:solidFill>
                  <a:srgbClr val="FF0000"/>
                </a:solidFill>
              </a:rPr>
              <a:t>satellite-to-receiver distance “R” </a:t>
            </a:r>
            <a:r>
              <a:rPr lang="en-GB" dirty="0" smtClean="0"/>
              <a:t>is obtained by multiplying the propagation time by the speed of light.</a:t>
            </a:r>
          </a:p>
          <a:p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262130"/>
            <a:ext cx="10441803" cy="2057720"/>
          </a:xfrm>
        </p:spPr>
        <p:txBody>
          <a:bodyPr>
            <a:normAutofit/>
          </a:bodyPr>
          <a:lstStyle/>
          <a:p>
            <a:r>
              <a:rPr lang="en-GB" dirty="0" smtClean="0"/>
              <a:t>GNSS satellite position is known at any time thanks to the navigation message.</a:t>
            </a:r>
          </a:p>
          <a:p>
            <a:r>
              <a:rPr lang="en-GB" dirty="0" smtClean="0"/>
              <a:t>If only one satellite (one receiver-to-satellite distance) is available, the receiver is somewhere on the surface of a sphere </a:t>
            </a:r>
            <a:r>
              <a:rPr lang="en-GB" dirty="0"/>
              <a:t>with  radius “</a:t>
            </a:r>
            <a:r>
              <a:rPr lang="en-GB" dirty="0" smtClean="0"/>
              <a:t>R” centered on the (known) satellite position.</a:t>
            </a:r>
          </a:p>
        </p:txBody>
      </p:sp>
      <p:pic>
        <p:nvPicPr>
          <p:cNvPr id="4" name="Picture 5" descr="gps-1-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58" y="3617259"/>
            <a:ext cx="4129511" cy="2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182361"/>
            <a:ext cx="4438549" cy="4397525"/>
          </a:xfrm>
        </p:spPr>
        <p:txBody>
          <a:bodyPr>
            <a:normAutofit/>
          </a:bodyPr>
          <a:lstStyle/>
          <a:p>
            <a:r>
              <a:rPr lang="en-GB" dirty="0" smtClean="0"/>
              <a:t>If 2 satellites are available, the user is somewhere on a circle at the intersection of 2 spheres.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closer look: the intersection is the perimeter of the shaded area (called plane of intersection)</a:t>
            </a:r>
          </a:p>
        </p:txBody>
      </p:sp>
      <p:pic>
        <p:nvPicPr>
          <p:cNvPr id="5" name="Picture 4" descr="gps-2-satel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72" y="1548918"/>
            <a:ext cx="3028040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622" y="4358740"/>
            <a:ext cx="2952750" cy="22383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031" y="4365115"/>
            <a:ext cx="3708561" cy="2232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182362"/>
            <a:ext cx="9767623" cy="1426084"/>
          </a:xfrm>
        </p:spPr>
        <p:txBody>
          <a:bodyPr>
            <a:normAutofit/>
          </a:bodyPr>
          <a:lstStyle/>
          <a:p>
            <a:r>
              <a:rPr lang="en-GB" dirty="0" smtClean="0"/>
              <a:t>If 3 satellites are available, there are 2 possible intersection points.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31" y="2358768"/>
            <a:ext cx="4608000" cy="33659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37" y="2749150"/>
            <a:ext cx="5796000" cy="2637744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 rot="12320441">
            <a:off x="7355718" y="4663947"/>
            <a:ext cx="285455" cy="843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5971481" y="5527598"/>
            <a:ext cx="219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Circle of intersection </a:t>
            </a:r>
          </a:p>
          <a:p>
            <a:r>
              <a:rPr lang="en-GB" dirty="0" smtClean="0"/>
              <a:t>of the first 2 spheres</a:t>
            </a:r>
            <a:endParaRPr lang="en-GB" dirty="0"/>
          </a:p>
        </p:txBody>
      </p:sp>
      <p:sp>
        <p:nvSpPr>
          <p:cNvPr id="11" name="Flèche vers le bas 10"/>
          <p:cNvSpPr/>
          <p:nvPr/>
        </p:nvSpPr>
        <p:spPr>
          <a:xfrm rot="10800000">
            <a:off x="9148937" y="5130486"/>
            <a:ext cx="313001" cy="727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/>
          <p:cNvSpPr txBox="1"/>
          <p:nvPr/>
        </p:nvSpPr>
        <p:spPr>
          <a:xfrm>
            <a:off x="8385357" y="5857607"/>
            <a:ext cx="241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Third sphere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 2 intersection points</a:t>
            </a:r>
            <a:endParaRPr lang="en-GB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Basics about GNSS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5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356930"/>
            <a:ext cx="9767623" cy="2275732"/>
          </a:xfrm>
        </p:spPr>
        <p:txBody>
          <a:bodyPr>
            <a:normAutofit/>
          </a:bodyPr>
          <a:lstStyle/>
          <a:p>
            <a:r>
              <a:rPr lang="en-GB" dirty="0" smtClean="0"/>
              <a:t>Usually, for users on or close to the Earth’s surface, only one solution (the lower intersection) is “possible”  (i.e. is close to the Earth surface).</a:t>
            </a:r>
          </a:p>
          <a:p>
            <a:r>
              <a:rPr lang="en-GB" dirty="0" smtClean="0"/>
              <a:t>In the case of airborne/</a:t>
            </a:r>
            <a:r>
              <a:rPr lang="en-GB" dirty="0" err="1" smtClean="0"/>
              <a:t>spaceborne</a:t>
            </a:r>
            <a:r>
              <a:rPr lang="en-GB" dirty="0" smtClean="0"/>
              <a:t> receivers, ancillary information might be necessary (a priori information on the user position or additional measurement).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45" y="3632662"/>
            <a:ext cx="8460000" cy="289544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6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539811"/>
            <a:ext cx="9945690" cy="3830211"/>
          </a:xfrm>
        </p:spPr>
        <p:txBody>
          <a:bodyPr>
            <a:normAutofit/>
          </a:bodyPr>
          <a:lstStyle/>
          <a:p>
            <a:r>
              <a:rPr lang="en-GB" dirty="0" smtClean="0"/>
              <a:t>Each GNSS has its own reference time scale.</a:t>
            </a:r>
          </a:p>
          <a:p>
            <a:r>
              <a:rPr lang="en-GB" dirty="0" smtClean="0"/>
              <a:t>Receiver and satellite clocks are not perfectly synchronized with this reference time scale.</a:t>
            </a:r>
          </a:p>
          <a:p>
            <a:pPr lvl="1"/>
            <a:r>
              <a:rPr lang="en-GB" dirty="0" smtClean="0"/>
              <a:t>The resulting error on range measurements is called (receiver and satellite) </a:t>
            </a:r>
            <a:r>
              <a:rPr lang="en-GB" dirty="0" smtClean="0">
                <a:solidFill>
                  <a:srgbClr val="FF0000"/>
                </a:solidFill>
              </a:rPr>
              <a:t>clock error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Due to clock errors, GNSS range measurements are called </a:t>
            </a:r>
            <a:r>
              <a:rPr lang="en-GB" dirty="0" smtClean="0">
                <a:solidFill>
                  <a:srgbClr val="FF0000"/>
                </a:solidFill>
              </a:rPr>
              <a:t>“</a:t>
            </a:r>
            <a:r>
              <a:rPr lang="en-GB" dirty="0" err="1" smtClean="0">
                <a:solidFill>
                  <a:srgbClr val="FF0000"/>
                </a:solidFill>
              </a:rPr>
              <a:t>pseudoranges</a:t>
            </a:r>
            <a:r>
              <a:rPr lang="en-GB" dirty="0" smtClean="0">
                <a:solidFill>
                  <a:srgbClr val="FF0000"/>
                </a:solidFill>
              </a:rPr>
              <a:t>”.</a:t>
            </a:r>
          </a:p>
          <a:p>
            <a:r>
              <a:rPr lang="en-GB" dirty="0" smtClean="0"/>
              <a:t>Satellite clock error can be mitigated using a model contained in the navigation message.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/>
              <a:t>3</a:t>
            </a:r>
            <a:r>
              <a:rPr lang="en-GB" dirty="0" smtClean="0"/>
              <a:t>D Navigation with GNSS 7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340305"/>
            <a:ext cx="9945690" cy="1909971"/>
          </a:xfrm>
        </p:spPr>
        <p:txBody>
          <a:bodyPr>
            <a:normAutofit/>
          </a:bodyPr>
          <a:lstStyle/>
          <a:p>
            <a:r>
              <a:rPr lang="en-GB" dirty="0" smtClean="0"/>
              <a:t>In practice, the receiver clock error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fr-BE" dirty="0" err="1" smtClean="0">
                <a:solidFill>
                  <a:srgbClr val="FF0000"/>
                </a:solidFill>
              </a:rPr>
              <a:t>t</a:t>
            </a:r>
            <a:r>
              <a:rPr lang="fr-BE" sz="1800" dirty="0" err="1" smtClean="0">
                <a:solidFill>
                  <a:srgbClr val="FF0000"/>
                </a:solidFill>
              </a:rPr>
              <a:t>rec</a:t>
            </a:r>
            <a:r>
              <a:rPr lang="fr-BE" sz="1800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must be estimated as an unknown in addition to the 3D user position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X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Y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Z</a:t>
            </a:r>
            <a:r>
              <a:rPr lang="en-GB" baseline="-25000" dirty="0" err="1" smtClean="0">
                <a:solidFill>
                  <a:srgbClr val="FF0000"/>
                </a:solidFill>
              </a:rPr>
              <a:t>user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 smtClean="0"/>
              <a:t>Then, it is necessary to have at least 4 satellites giving the user with 4 pseudorange measurements to solve the </a:t>
            </a:r>
            <a:r>
              <a:rPr lang="en-GB" dirty="0" smtClean="0">
                <a:solidFill>
                  <a:srgbClr val="FF0000"/>
                </a:solidFill>
              </a:rPr>
              <a:t>4 unknowns.</a:t>
            </a:r>
            <a:endParaRPr lang="en-GB" dirty="0" smtClean="0"/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32" y="3382501"/>
            <a:ext cx="301466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473655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importance of GNSS clocks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0821" y="1340304"/>
            <a:ext cx="9945690" cy="4021405"/>
          </a:xfrm>
        </p:spPr>
        <p:txBody>
          <a:bodyPr>
            <a:normAutofit/>
          </a:bodyPr>
          <a:lstStyle/>
          <a:p>
            <a:r>
              <a:rPr lang="en-GB" dirty="0" smtClean="0"/>
              <a:t>The measured signal propagation time is multiplied by the speed of light c (about 3 10</a:t>
            </a:r>
            <a:r>
              <a:rPr lang="en-GB" baseline="30000" dirty="0" smtClean="0"/>
              <a:t>8</a:t>
            </a:r>
            <a:r>
              <a:rPr lang="en-GB" dirty="0" smtClean="0"/>
              <a:t> m/s in the vacuum) to obtain the receiver-to-satellite range.</a:t>
            </a:r>
          </a:p>
          <a:p>
            <a:r>
              <a:rPr lang="en-GB" dirty="0" smtClean="0"/>
              <a:t>In the same way, the error on time measurement has to be multiplied by c to compute the corresponding range error. </a:t>
            </a:r>
          </a:p>
          <a:p>
            <a:r>
              <a:rPr lang="en-GB" dirty="0" smtClean="0"/>
              <a:t>For example, a (small) clock error of 1 µs (= 10</a:t>
            </a:r>
            <a:r>
              <a:rPr lang="en-GB" baseline="30000" dirty="0" smtClean="0"/>
              <a:t>-6</a:t>
            </a:r>
            <a:r>
              <a:rPr lang="en-GB" dirty="0" smtClean="0"/>
              <a:t> s) will result in a 300 m equivalent range error.</a:t>
            </a:r>
          </a:p>
          <a:p>
            <a:r>
              <a:rPr lang="en-GB" dirty="0" smtClean="0"/>
              <a:t>For this reason, the availability of precise clocks is crucial for GNSS.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GNSS signals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signals: Ranging codes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115170"/>
            <a:ext cx="10021488" cy="26028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Ranging code </a:t>
            </a:r>
            <a:r>
              <a:rPr lang="en-GB" dirty="0"/>
              <a:t>=</a:t>
            </a:r>
            <a:r>
              <a:rPr lang="en-GB" dirty="0" smtClean="0"/>
              <a:t> sequence of a well defined number of “chips” (0 or 1) during a well defined time interval.</a:t>
            </a:r>
          </a:p>
          <a:p>
            <a:r>
              <a:rPr lang="en-GB" dirty="0" smtClean="0"/>
              <a:t>Example :  GPS C/A Code = sequence of 1023 chips at a frequency of 1.023 MHz during a 1 </a:t>
            </a:r>
            <a:r>
              <a:rPr lang="en-GB" dirty="0" err="1" smtClean="0"/>
              <a:t>ms</a:t>
            </a:r>
            <a:r>
              <a:rPr lang="en-GB" dirty="0" smtClean="0"/>
              <a:t> period.</a:t>
            </a:r>
          </a:p>
          <a:p>
            <a:r>
              <a:rPr lang="en-GB" dirty="0" smtClean="0"/>
              <a:t>Are used to measure the </a:t>
            </a:r>
            <a:r>
              <a:rPr lang="en-GB" dirty="0" smtClean="0">
                <a:solidFill>
                  <a:srgbClr val="FF0000"/>
                </a:solidFill>
              </a:rPr>
              <a:t>receiver-to-satellite distance </a:t>
            </a:r>
            <a:r>
              <a:rPr lang="en-GB" dirty="0" smtClean="0"/>
              <a:t>called </a:t>
            </a:r>
            <a:r>
              <a:rPr lang="en-GB" dirty="0" smtClean="0">
                <a:solidFill>
                  <a:srgbClr val="FF0000"/>
                </a:solidFill>
              </a:rPr>
              <a:t>“code pseudorange”</a:t>
            </a: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96" y="4051112"/>
            <a:ext cx="5341938" cy="165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69856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signals: Navigation message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175552"/>
            <a:ext cx="10021488" cy="46559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</a:t>
            </a:r>
            <a:r>
              <a:rPr lang="en-GB" dirty="0" smtClean="0"/>
              <a:t>nformation about the satellites</a:t>
            </a:r>
          </a:p>
          <a:p>
            <a:r>
              <a:rPr lang="en-GB" dirty="0" smtClean="0"/>
              <a:t>Satellite </a:t>
            </a:r>
            <a:r>
              <a:rPr lang="en-GB" dirty="0" smtClean="0">
                <a:solidFill>
                  <a:srgbClr val="FF0000"/>
                </a:solidFill>
              </a:rPr>
              <a:t>“health” </a:t>
            </a:r>
            <a:r>
              <a:rPr lang="en-GB" dirty="0" smtClean="0"/>
              <a:t>: Is the satellite working correctly ?	 </a:t>
            </a:r>
          </a:p>
          <a:p>
            <a:r>
              <a:rPr lang="en-GB" dirty="0" smtClean="0"/>
              <a:t>Satellite </a:t>
            </a:r>
            <a:r>
              <a:rPr lang="en-GB" dirty="0" smtClean="0">
                <a:solidFill>
                  <a:srgbClr val="FF0000"/>
                </a:solidFill>
              </a:rPr>
              <a:t>orbits</a:t>
            </a:r>
            <a:r>
              <a:rPr lang="en-GB" dirty="0" smtClean="0"/>
              <a:t> : contains information allowing to compute satellite positions in real time</a:t>
            </a:r>
          </a:p>
          <a:p>
            <a:r>
              <a:rPr lang="en-GB" dirty="0" smtClean="0"/>
              <a:t>Satellite </a:t>
            </a:r>
            <a:r>
              <a:rPr lang="en-GB" dirty="0" smtClean="0">
                <a:solidFill>
                  <a:srgbClr val="FF0000"/>
                </a:solidFill>
              </a:rPr>
              <a:t>clock error </a:t>
            </a:r>
            <a:r>
              <a:rPr lang="en-GB" dirty="0" smtClean="0"/>
              <a:t>: contains a model which allows computing the synchronisation </a:t>
            </a:r>
            <a:r>
              <a:rPr lang="en-GB" dirty="0"/>
              <a:t>error of satellite </a:t>
            </a:r>
            <a:r>
              <a:rPr lang="en-GB" dirty="0" smtClean="0"/>
              <a:t>clocks with </a:t>
            </a:r>
            <a:r>
              <a:rPr lang="en-GB" dirty="0"/>
              <a:t>respect to the </a:t>
            </a:r>
            <a:r>
              <a:rPr lang="en-GB" dirty="0" smtClean="0"/>
              <a:t>considered GNSS reference </a:t>
            </a:r>
            <a:r>
              <a:rPr lang="en-GB" dirty="0"/>
              <a:t>time </a:t>
            </a:r>
            <a:r>
              <a:rPr lang="en-GB" dirty="0" smtClean="0"/>
              <a:t>scale.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Ionospheric activity </a:t>
            </a:r>
            <a:r>
              <a:rPr lang="en-GB" dirty="0" smtClean="0"/>
              <a:t>(not for all GNSS): contains a model for the mitigation of the ionospheric error.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signals: Carrier frequency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115170"/>
            <a:ext cx="10021488" cy="26028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Monochromatic electromagnetic wave (only 1 frequency) which is used to “carry” the GNSS codes and navigation messages from the satellite to the receiver.</a:t>
            </a:r>
          </a:p>
          <a:p>
            <a:r>
              <a:rPr lang="en-GB" dirty="0" smtClean="0"/>
              <a:t>In practice, carrier frequencies are also used to measure the </a:t>
            </a:r>
            <a:r>
              <a:rPr lang="en-GB" dirty="0" smtClean="0">
                <a:solidFill>
                  <a:srgbClr val="FF0000"/>
                </a:solidFill>
              </a:rPr>
              <a:t>receiver-to-satellite distance </a:t>
            </a:r>
            <a:r>
              <a:rPr lang="en-GB" dirty="0" smtClean="0"/>
              <a:t>called </a:t>
            </a:r>
            <a:r>
              <a:rPr lang="en-GB" dirty="0" smtClean="0">
                <a:solidFill>
                  <a:srgbClr val="FF0000"/>
                </a:solidFill>
              </a:rPr>
              <a:t>“phase pseudorange”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GNSS observables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Code pseudorange observable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42133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GNSS satellites emit codes which are generated based on known algorithms: at a given GNSS time corresponds a well-defined code sate.</a:t>
            </a:r>
          </a:p>
          <a:p>
            <a:r>
              <a:rPr lang="en-GB" dirty="0" smtClean="0"/>
              <a:t>GNSS receivers are able to generate a code replica based on the same principle.</a:t>
            </a:r>
          </a:p>
          <a:p>
            <a:r>
              <a:rPr lang="en-GB" dirty="0" smtClean="0"/>
              <a:t>In the case  receiver and satellite clocks are perfectly synchronized with the considered GNSS time scale, receiver and satellite codes are identical for a given time.</a:t>
            </a:r>
          </a:p>
          <a:p>
            <a:r>
              <a:rPr lang="en-GB" dirty="0" smtClean="0"/>
              <a:t>The code emitted by the satellite at the time of emission </a:t>
            </a:r>
            <a:r>
              <a:rPr lang="en-GB" dirty="0" err="1" smtClean="0"/>
              <a:t>t</a:t>
            </a:r>
            <a:r>
              <a:rPr lang="en-GB" baseline="20000" dirty="0" err="1" smtClean="0"/>
              <a:t>i</a:t>
            </a:r>
            <a:r>
              <a:rPr lang="en-GB" dirty="0" smtClean="0"/>
              <a:t> reaches the receiver at the time of reception t</a:t>
            </a:r>
            <a:r>
              <a:rPr lang="en-GB" baseline="-20000" dirty="0" smtClean="0"/>
              <a:t>p</a:t>
            </a:r>
            <a:r>
              <a:rPr lang="en-GB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15418"/>
            <a:ext cx="10018713" cy="6755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: Definition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890921"/>
            <a:ext cx="10018713" cy="499974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GNSS = Global Navigation Satellite System</a:t>
            </a:r>
          </a:p>
          <a:p>
            <a:r>
              <a:rPr lang="en-GB" dirty="0" smtClean="0"/>
              <a:t>Goals :</a:t>
            </a:r>
          </a:p>
          <a:p>
            <a:pPr lvl="1"/>
            <a:r>
              <a:rPr lang="en-GB" dirty="0" smtClean="0"/>
              <a:t>Real time navigation i.e. to measure the user position (and velocity) in real time.</a:t>
            </a:r>
          </a:p>
          <a:p>
            <a:pPr lvl="1"/>
            <a:r>
              <a:rPr lang="en-GB" dirty="0" smtClean="0"/>
              <a:t>Anywhere on Earth</a:t>
            </a:r>
          </a:p>
          <a:p>
            <a:pPr lvl="1"/>
            <a:r>
              <a:rPr lang="en-GB" dirty="0" smtClean="0"/>
              <a:t>Under any weather conditions</a:t>
            </a:r>
          </a:p>
          <a:p>
            <a:pPr lvl="1"/>
            <a:r>
              <a:rPr lang="en-GB" dirty="0" smtClean="0"/>
              <a:t>Precise timing (clock synchronisation)</a:t>
            </a:r>
          </a:p>
          <a:p>
            <a:r>
              <a:rPr lang="en-GB" dirty="0" smtClean="0"/>
              <a:t>Composed of 3 segments</a:t>
            </a:r>
          </a:p>
          <a:p>
            <a:pPr lvl="1"/>
            <a:r>
              <a:rPr lang="en-GB" dirty="0" smtClean="0"/>
              <a:t>Space segment</a:t>
            </a:r>
          </a:p>
          <a:p>
            <a:pPr lvl="1"/>
            <a:r>
              <a:rPr lang="en-GB" dirty="0" smtClean="0"/>
              <a:t>Control segment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ser segment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6" y="2695281"/>
            <a:ext cx="5130019" cy="3060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8671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Code pseudorange observable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68734"/>
            <a:ext cx="10021488" cy="31141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There is a time delay ΔT between the code replica generated by the receiver and the code emitted by the satellite at time </a:t>
            </a:r>
            <a:r>
              <a:rPr lang="en-US" dirty="0" err="1" smtClean="0"/>
              <a:t>t</a:t>
            </a:r>
            <a:r>
              <a:rPr lang="en-US" baseline="20000" dirty="0" err="1" smtClean="0"/>
              <a:t>i</a:t>
            </a:r>
            <a:r>
              <a:rPr lang="en-US" dirty="0" smtClean="0"/>
              <a:t>  and arriving at the receiver at time t</a:t>
            </a:r>
            <a:r>
              <a:rPr lang="en-US" baseline="-20000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ΔT represents the code time of propagation from the satellite to the receiver.</a:t>
            </a:r>
          </a:p>
          <a:p>
            <a:r>
              <a:rPr lang="en-US" dirty="0" smtClean="0"/>
              <a:t>The receiver is able to measure ΔT using cross-correlation: </a:t>
            </a:r>
          </a:p>
          <a:p>
            <a:pPr lvl="1"/>
            <a:r>
              <a:rPr lang="en-US" dirty="0" smtClean="0"/>
              <a:t>The receiver shifts its code replica until correlation with the code coming from the satellite is maximum </a:t>
            </a:r>
            <a:r>
              <a:rPr lang="en-US" dirty="0" err="1" smtClean="0"/>
              <a:t>i</a:t>
            </a:r>
            <a:r>
              <a:rPr lang="en-US" dirty="0" smtClean="0"/>
              <a:t>. e. when the time shift is equal to ΔT.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993" y="4065037"/>
            <a:ext cx="3563581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00087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Code pseudorange accuracy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991735"/>
            <a:ext cx="10021488" cy="11065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Usually, one considers that the accuracy is of the order of one hundredth of the wavelength even if modern modulation techniques allow to reach much better precision levels.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85" y="2167133"/>
            <a:ext cx="6686960" cy="432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57482" y="4997873"/>
            <a:ext cx="20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Springer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Phase pseudorange observable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23972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As for codes, GNSS receivers can generate a replica of the satellite carrier.</a:t>
            </a:r>
          </a:p>
          <a:p>
            <a:r>
              <a:rPr lang="en-GB" dirty="0" smtClean="0"/>
              <a:t>Again, if clocks are perfectly synchronized, the receiver carrier replica is perfectly in phase with the carrier emitted by the satellite.</a:t>
            </a:r>
          </a:p>
          <a:p>
            <a:r>
              <a:rPr lang="en-GB" dirty="0" smtClean="0"/>
              <a:t>The carrier beat phase measurement is the phase difference between the receiver carrier replica and the carrier emitted by the satellite at time </a:t>
            </a:r>
            <a:r>
              <a:rPr lang="en-GB" dirty="0" err="1" smtClean="0"/>
              <a:t>t</a:t>
            </a:r>
            <a:r>
              <a:rPr lang="en-GB" baseline="20000" dirty="0" err="1" smtClean="0"/>
              <a:t>i</a:t>
            </a:r>
            <a:r>
              <a:rPr lang="en-GB" baseline="20000" dirty="0" smtClean="0"/>
              <a:t>  </a:t>
            </a:r>
            <a:r>
              <a:rPr lang="en-GB" dirty="0" smtClean="0"/>
              <a:t>and arriving at the receiver at time t</a:t>
            </a:r>
            <a:r>
              <a:rPr lang="en-GB" baseline="-20000" dirty="0" smtClean="0"/>
              <a:t>p.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939" y="3495166"/>
            <a:ext cx="4666227" cy="28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28935" y="3717985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of the receiver carrier replica at time 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228935" y="4479570"/>
            <a:ext cx="452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of the carrier emitted by the satellite at</a:t>
            </a:r>
          </a:p>
          <a:p>
            <a:r>
              <a:rPr lang="en-US" dirty="0" smtClean="0"/>
              <a:t>time </a:t>
            </a:r>
            <a:r>
              <a:rPr lang="en-US" dirty="0" err="1" smtClean="0"/>
              <a:t>t</a:t>
            </a:r>
            <a:r>
              <a:rPr lang="en-US" baseline="-16000" dirty="0" err="1"/>
              <a:t>e</a:t>
            </a:r>
            <a:r>
              <a:rPr lang="en-US" dirty="0" smtClean="0"/>
              <a:t> and arriving at the receiver at time t.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228935" y="5426015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 beat phase measurement at time 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Phase pseudorange observable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05366" y="1213247"/>
            <a:ext cx="10021488" cy="4231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 carrier beat phase depends on the signal time of propagation and as a consequence on the receiver-to-satellite distance:</a:t>
            </a:r>
          </a:p>
          <a:p>
            <a:pPr lvl="1"/>
            <a:r>
              <a:rPr lang="en-GB" dirty="0" smtClean="0"/>
              <a:t>Multiplied by the signal wavelength, the carrier beat phase gives the receiver-to-satellite distance.</a:t>
            </a:r>
          </a:p>
          <a:p>
            <a:pPr lvl="1"/>
            <a:r>
              <a:rPr lang="en-GB" dirty="0" smtClean="0"/>
              <a:t>Given a receiver-to-satellite distance of about 20 000 km and a wavelength of about 20 cm, the carrier beat phase is of the order of 10</a:t>
            </a:r>
            <a:r>
              <a:rPr lang="en-GB" baseline="30000" dirty="0" smtClean="0"/>
              <a:t>8</a:t>
            </a:r>
            <a:r>
              <a:rPr lang="en-GB" dirty="0" smtClean="0"/>
              <a:t> cycles.</a:t>
            </a:r>
          </a:p>
          <a:p>
            <a:r>
              <a:rPr lang="en-GB" dirty="0" smtClean="0"/>
              <a:t>Phase measurements are always ambiguous:</a:t>
            </a:r>
          </a:p>
          <a:p>
            <a:pPr lvl="1"/>
            <a:r>
              <a:rPr lang="en-GB" dirty="0" smtClean="0"/>
              <a:t>Fractional part of the beat phase can be measured.</a:t>
            </a:r>
          </a:p>
          <a:p>
            <a:pPr lvl="1"/>
            <a:r>
              <a:rPr lang="en-GB" dirty="0" smtClean="0"/>
              <a:t>The integer part remains unknown: it is called </a:t>
            </a:r>
            <a:r>
              <a:rPr lang="en-GB" b="1" i="1" dirty="0" smtClean="0">
                <a:solidFill>
                  <a:srgbClr val="FF0000"/>
                </a:solidFill>
              </a:rPr>
              <a:t>Initial </a:t>
            </a:r>
            <a:r>
              <a:rPr lang="en-GB" b="1" i="1" dirty="0">
                <a:solidFill>
                  <a:srgbClr val="FF0000"/>
                </a:solidFill>
              </a:rPr>
              <a:t>a</a:t>
            </a:r>
            <a:r>
              <a:rPr lang="en-GB" b="1" i="1" dirty="0" smtClean="0">
                <a:solidFill>
                  <a:srgbClr val="FF0000"/>
                </a:solidFill>
              </a:rPr>
              <a:t>mbiguity.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00087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Phase pseudorange accuracy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9169375" y="6232256"/>
            <a:ext cx="20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Springer et al., 2013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44" y="1012256"/>
            <a:ext cx="8059042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180874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GNSS observables: summary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949637"/>
            <a:ext cx="10238132" cy="9944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Both code and phase pseudorange observables allow to measure the time of code and carrier propagation from satellite to receiver: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3221038" y="2079625"/>
          <a:ext cx="50593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2730240" imgH="583920" progId="Equation.DSMT4">
                  <p:embed/>
                </p:oleObj>
              </mc:Choice>
              <mc:Fallback>
                <p:oleObj name="Equation" r:id="rId3" imgW="2730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2079625"/>
                        <a:ext cx="5059362" cy="109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3408384"/>
            <a:ext cx="10238132" cy="1221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Phase pseudorange observable is precise but ambiguous.</a:t>
            </a:r>
          </a:p>
          <a:p>
            <a:r>
              <a:rPr lang="en-GB" dirty="0" smtClean="0"/>
              <a:t>Code pseudorange observable is less precise but is not ambiguous.</a:t>
            </a:r>
          </a:p>
        </p:txBody>
      </p:sp>
    </p:spTree>
    <p:extLst>
      <p:ext uri="{BB962C8B-B14F-4D97-AF65-F5344CB8AC3E}">
        <p14:creationId xmlns:p14="http://schemas.microsoft.com/office/powerpoint/2010/main" val="20702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Main error sources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Atmospheric effects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572414" y="1097916"/>
                <a:ext cx="10021488" cy="3215291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The main effects of the atmosphere on GNSS propagation is to modify GNSS </a:t>
                </a:r>
                <a:r>
                  <a:rPr lang="en-GB" dirty="0"/>
                  <a:t>signal velocity </a:t>
                </a:r>
                <a:endParaRPr lang="en-GB" dirty="0" smtClean="0"/>
              </a:p>
              <a:p>
                <a:r>
                  <a:rPr lang="en-GB" dirty="0" smtClean="0"/>
                  <a:t>Therefore, it affects </a:t>
                </a:r>
                <a:r>
                  <a:rPr lang="en-GB" dirty="0"/>
                  <a:t>the measurement of the receiver-to-satellite </a:t>
                </a:r>
                <a:r>
                  <a:rPr lang="en-GB" dirty="0" smtClean="0"/>
                  <a:t>distance: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fr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/>
                  <a:t>As far as refraction is concerned, two atmospheric layers can be distinguished. 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Neutral atmosphere</a:t>
                </a:r>
              </a:p>
              <a:p>
                <a:pPr lvl="1"/>
                <a:r>
                  <a:rPr lang="en-GB" dirty="0" smtClean="0"/>
                  <a:t>Ionized atmosphere (ionosphere)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572414" y="1097916"/>
                <a:ext cx="10021488" cy="3215291"/>
              </a:xfrm>
              <a:prstGeom prst="rect">
                <a:avLst/>
              </a:prstGeom>
              <a:blipFill rotWithShape="0">
                <a:blip r:embed="rId2"/>
                <a:stretch>
                  <a:fillRect l="-1399" t="-1705" r="-1217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6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21" y="3497533"/>
            <a:ext cx="3973513" cy="3006725"/>
          </a:xfrm>
          <a:prstGeom prst="rect">
            <a:avLst/>
          </a:prstGeom>
          <a:noFill/>
          <a:ln w="3175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Tropospheric error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6"/>
            <a:ext cx="10021488" cy="47692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Neutral atmosphere extends from the Earth surface to about 50 km.</a:t>
            </a:r>
          </a:p>
          <a:p>
            <a:pPr lvl="1"/>
            <a:r>
              <a:rPr lang="en-GB" dirty="0"/>
              <a:t>Encompasses the troposphere and the stratosphere. </a:t>
            </a:r>
            <a:endParaRPr lang="en-GB" dirty="0" smtClean="0"/>
          </a:p>
          <a:p>
            <a:r>
              <a:rPr lang="en-GB" dirty="0" smtClean="0"/>
              <a:t>Tropospheric error refers to the effect of the neutral atmosphere on pseudorange measurements.</a:t>
            </a:r>
          </a:p>
          <a:p>
            <a:r>
              <a:rPr lang="en-GB" dirty="0" smtClean="0"/>
              <a:t>Depends on pressure, temperature and </a:t>
            </a:r>
            <a:r>
              <a:rPr lang="en-GB" b="1" dirty="0" smtClean="0">
                <a:solidFill>
                  <a:srgbClr val="FF0000"/>
                </a:solidFill>
              </a:rPr>
              <a:t>humidity</a:t>
            </a:r>
            <a:r>
              <a:rPr lang="en-GB" dirty="0" smtClean="0"/>
              <a:t> on the satellite-to-receiver path</a:t>
            </a:r>
            <a:r>
              <a:rPr lang="fr-BE" dirty="0" smtClean="0"/>
              <a:t>.</a:t>
            </a:r>
            <a:endParaRPr lang="en-GB" dirty="0" smtClean="0"/>
          </a:p>
          <a:p>
            <a:r>
              <a:rPr lang="en-GB" dirty="0" smtClean="0"/>
              <a:t>Usually ranges between 2,25 m and 2,60 m at vertical.</a:t>
            </a:r>
          </a:p>
          <a:p>
            <a:r>
              <a:rPr lang="en-GB" dirty="0" smtClean="0"/>
              <a:t>Depends on satellite elevation (e=10° </a:t>
            </a:r>
            <a:r>
              <a:rPr lang="en-GB" dirty="0" smtClean="0">
                <a:sym typeface="Wingdings" panose="05000000000000000000" pitchFamily="2" charset="2"/>
              </a:rPr>
              <a:t> factor 6 larger than at vertical).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Ionospheric error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6"/>
            <a:ext cx="10021488" cy="47692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 ionosphere is the ionized part of the atmosphere.</a:t>
            </a:r>
          </a:p>
          <a:p>
            <a:pPr lvl="1"/>
            <a:r>
              <a:rPr lang="en-GB" dirty="0" smtClean="0"/>
              <a:t>Composed of ions and free electrons.</a:t>
            </a:r>
          </a:p>
          <a:p>
            <a:pPr lvl="1"/>
            <a:r>
              <a:rPr lang="en-GB" dirty="0" smtClean="0"/>
              <a:t>Extends from about 60 km to more than 2000 km (in theory to the “infinite”).</a:t>
            </a:r>
          </a:p>
          <a:p>
            <a:r>
              <a:rPr lang="en-GB" dirty="0" smtClean="0"/>
              <a:t>The ionospheric error is the effect of the ionosphere on pseudorange measurements</a:t>
            </a:r>
          </a:p>
          <a:p>
            <a:r>
              <a:rPr lang="en-GB" dirty="0" smtClean="0"/>
              <a:t>Depends on the </a:t>
            </a:r>
            <a:r>
              <a:rPr lang="en-GB" b="1" dirty="0" smtClean="0">
                <a:solidFill>
                  <a:srgbClr val="FF0000"/>
                </a:solidFill>
              </a:rPr>
              <a:t>number of free electrons</a:t>
            </a:r>
            <a:r>
              <a:rPr lang="en-GB" dirty="0" smtClean="0"/>
              <a:t> on the satellite-to-receiver path</a:t>
            </a:r>
          </a:p>
          <a:p>
            <a:r>
              <a:rPr lang="en-GB" dirty="0" smtClean="0"/>
              <a:t>Ranges from 0,16 m to 32 m at vertical on GPS L1.</a:t>
            </a:r>
          </a:p>
          <a:p>
            <a:r>
              <a:rPr lang="en-GB" dirty="0" smtClean="0"/>
              <a:t>Up to 3 times larger at low elevation than at vertical.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Main GNSS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8"/>
            <a:ext cx="10021488" cy="48629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GPS (USA)</a:t>
            </a:r>
          </a:p>
          <a:p>
            <a:pPr lvl="1"/>
            <a:r>
              <a:rPr lang="en-GB" dirty="0" smtClean="0"/>
              <a:t>First GNSS, operational since 1994</a:t>
            </a:r>
          </a:p>
          <a:p>
            <a:pPr lvl="1"/>
            <a:r>
              <a:rPr lang="en-GB" dirty="0" smtClean="0"/>
              <a:t>32 satellites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GLONASS (Russia)</a:t>
            </a:r>
          </a:p>
          <a:p>
            <a:pPr lvl="1"/>
            <a:r>
              <a:rPr lang="en-GB" dirty="0" smtClean="0"/>
              <a:t>Operational since 2012</a:t>
            </a:r>
          </a:p>
          <a:p>
            <a:pPr lvl="1"/>
            <a:r>
              <a:rPr lang="en-GB" dirty="0" smtClean="0"/>
              <a:t>24 satellites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8" y="1311155"/>
            <a:ext cx="2052000" cy="2052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58" y="3599673"/>
            <a:ext cx="2592000" cy="192240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102" y="5055348"/>
            <a:ext cx="6461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136" y="2919008"/>
            <a:ext cx="6651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054" y="273479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Multipath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51687" y="910371"/>
            <a:ext cx="10051051" cy="27916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Multipath occurs when, in addition to the direct signal, reflected signals reach the antenna. </a:t>
            </a:r>
          </a:p>
          <a:p>
            <a:r>
              <a:rPr lang="en-GB" dirty="0" smtClean="0"/>
              <a:t>This effect results in errors on both code- and carrier-based measurement of the receiver-to-satellite distance.</a:t>
            </a:r>
          </a:p>
          <a:p>
            <a:r>
              <a:rPr lang="en-GB" dirty="0" smtClean="0"/>
              <a:t>It is different for code and phase measurements and depends on the signal frequency.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0722" name="Picture 2" descr="Numériser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65" y="3924064"/>
            <a:ext cx="4053712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768" y="155527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Multipath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1734" y="1084871"/>
            <a:ext cx="10367747" cy="43300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Code multipath : 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sually about 1-2 m.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epends on chip (wave)length</a:t>
            </a:r>
            <a:r>
              <a:rPr lang="en-GB" dirty="0"/>
              <a:t>.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heoretical maximum effect is 150 m for GPS C/A code and 15 m for GPS P code.</a:t>
            </a:r>
          </a:p>
          <a:p>
            <a:r>
              <a:rPr lang="en-GB" dirty="0" smtClean="0"/>
              <a:t>Phase multipath: 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sually 1-2 cm.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heoretical maximum effect is one fourth of wavelength (about 5 cm depending on the considered carrier).</a:t>
            </a:r>
          </a:p>
          <a:p>
            <a:r>
              <a:rPr lang="en-GB" dirty="0"/>
              <a:t>Multipath is more frequent at low elevation as the geometry is more favourable to reflection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15927" y="4962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054" y="273479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Updated modelling of the observables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15326" y="1132494"/>
            <a:ext cx="10369151" cy="997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Based on the different error sources influencing the signal time of propagation, the code observable model become :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/>
          </p:nvPr>
        </p:nvGraphicFramePr>
        <p:xfrm>
          <a:off x="2312988" y="3397250"/>
          <a:ext cx="76342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3" imgW="3619440" imgH="279360" progId="Equation.DSMT4">
                  <p:embed/>
                </p:oleObj>
              </mc:Choice>
              <mc:Fallback>
                <p:oleObj name="Equation" r:id="rId3" imgW="3619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988" y="3397250"/>
                        <a:ext cx="7634287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3479800" y="2278063"/>
          <a:ext cx="5106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5" imgW="2781000" imgH="279360" progId="Equation.DSMT4">
                  <p:embed/>
                </p:oleObj>
              </mc:Choice>
              <mc:Fallback>
                <p:oleObj name="Equation" r:id="rId5" imgW="2781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2278063"/>
                        <a:ext cx="5106988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lèche vers le bas 9"/>
          <p:cNvSpPr/>
          <p:nvPr/>
        </p:nvSpPr>
        <p:spPr>
          <a:xfrm>
            <a:off x="4651674" y="2806263"/>
            <a:ext cx="359923" cy="400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3424136" y="3397873"/>
            <a:ext cx="28150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064476" y="3871784"/>
            <a:ext cx="555024" cy="4448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46107" y="4316627"/>
            <a:ext cx="2733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Receiver “p” to satellite “</a:t>
            </a:r>
            <a:r>
              <a:rPr lang="en-US" dirty="0" err="1" smtClean="0"/>
              <a:t>i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geometric distance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24136" y="4790537"/>
            <a:ext cx="147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Tropospheric </a:t>
            </a:r>
          </a:p>
          <a:p>
            <a:r>
              <a:rPr lang="en-US" dirty="0" smtClean="0"/>
              <a:t>error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57806" y="4213585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Ionospheric </a:t>
            </a:r>
          </a:p>
          <a:p>
            <a:r>
              <a:rPr lang="en-US" dirty="0" smtClean="0"/>
              <a:t>error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739308" y="431487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noise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71020" y="4221823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Multipath</a:t>
            </a:r>
          </a:p>
          <a:p>
            <a:r>
              <a:rPr lang="en-US" dirty="0" smtClean="0"/>
              <a:t>error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3970638" y="3871784"/>
            <a:ext cx="190911" cy="9881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898963" y="3987800"/>
            <a:ext cx="0" cy="3288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764552" y="3911223"/>
            <a:ext cx="506164" cy="38717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9597081" y="3958435"/>
            <a:ext cx="16476" cy="33996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742164" y="2835014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k</a:t>
            </a:r>
            <a:r>
              <a:rPr lang="fr-BE" dirty="0" smtClean="0"/>
              <a:t> stands for signal </a:t>
            </a:r>
            <a:r>
              <a:rPr lang="fr-BE" dirty="0" err="1" smtClean="0"/>
              <a:t>frequency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8379667" y="2730157"/>
            <a:ext cx="414241" cy="2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6054" y="273479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Updated modelling of the observables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09380" y="1050713"/>
            <a:ext cx="10369151" cy="997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Updated phase observable model :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2278298" y="3344792"/>
          <a:ext cx="8099758" cy="53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3" imgW="4216320" imgH="279360" progId="Equation.DSMT4">
                  <p:embed/>
                </p:oleObj>
              </mc:Choice>
              <mc:Fallback>
                <p:oleObj name="Equation" r:id="rId3" imgW="4216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298" y="3344792"/>
                        <a:ext cx="8099758" cy="536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/>
          </p:nvPr>
        </p:nvGraphicFramePr>
        <p:xfrm>
          <a:off x="2701925" y="2135188"/>
          <a:ext cx="62499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5" imgW="3225600" imgH="253800" progId="Equation.DSMT4">
                  <p:embed/>
                </p:oleObj>
              </mc:Choice>
              <mc:Fallback>
                <p:oleObj name="Equation" r:id="rId5" imgW="322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2135188"/>
                        <a:ext cx="6249988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 flipV="1">
            <a:off x="3424136" y="3322028"/>
            <a:ext cx="2559050" cy="227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vers le bas 15"/>
          <p:cNvSpPr/>
          <p:nvPr/>
        </p:nvSpPr>
        <p:spPr>
          <a:xfrm>
            <a:off x="4437490" y="2722989"/>
            <a:ext cx="359923" cy="4008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Positioning modes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 positioning modes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4923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Different positioning modes can be distinguished.</a:t>
            </a:r>
          </a:p>
          <a:p>
            <a:r>
              <a:rPr lang="en-GB" dirty="0" smtClean="0"/>
              <a:t>Code- or phase-based positioning:</a:t>
            </a:r>
          </a:p>
          <a:p>
            <a:pPr lvl="1"/>
            <a:r>
              <a:rPr lang="en-GB" dirty="0" smtClean="0"/>
              <a:t>Code or phase observables are both a measure of receiver-to-satellite distance.</a:t>
            </a:r>
          </a:p>
          <a:p>
            <a:pPr lvl="1"/>
            <a:r>
              <a:rPr lang="en-GB" dirty="0" smtClean="0"/>
              <a:t>Code-based positioning usually gives an accuracy of a few meters using cheap receivers and simple data processing techniques as code measurements are not ambiguous.</a:t>
            </a:r>
          </a:p>
          <a:p>
            <a:pPr lvl="1"/>
            <a:r>
              <a:rPr lang="en-GB" dirty="0" smtClean="0"/>
              <a:t>Phase-based positioning gives an accuracy ranging from a few decimetres to a few millimetres:</a:t>
            </a:r>
          </a:p>
          <a:p>
            <a:pPr lvl="2"/>
            <a:r>
              <a:rPr lang="en-GB" dirty="0" smtClean="0"/>
              <a:t>Phase measurements are more precise but they are ambiguous. </a:t>
            </a:r>
          </a:p>
          <a:p>
            <a:pPr lvl="2"/>
            <a:r>
              <a:rPr lang="en-GB" dirty="0"/>
              <a:t>I</a:t>
            </a:r>
            <a:r>
              <a:rPr lang="en-GB" dirty="0" smtClean="0"/>
              <a:t>t is mandatory to solve ambiguities before computing precise positions.</a:t>
            </a:r>
          </a:p>
          <a:p>
            <a:pPr lvl="2"/>
            <a:r>
              <a:rPr lang="en-GB" dirty="0" smtClean="0"/>
              <a:t>The ambiguity resolution requires more sophisticated data processing techniques.  </a:t>
            </a:r>
          </a:p>
          <a:p>
            <a:pPr lvl="2"/>
            <a:r>
              <a:rPr lang="en-GB" dirty="0" smtClean="0"/>
              <a:t>Receivers able to make phase measurements are more expensive.</a:t>
            </a:r>
          </a:p>
          <a:p>
            <a:pPr lvl="1"/>
            <a:r>
              <a:rPr lang="en-GB" dirty="0" smtClean="0"/>
              <a:t>Code and phase observable can also be “mixed” in the data processing procedures.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 positioning modes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49239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Real time or post processing:</a:t>
            </a:r>
          </a:p>
          <a:p>
            <a:pPr lvl="1"/>
            <a:r>
              <a:rPr lang="en-GB" dirty="0" smtClean="0"/>
              <a:t>Real time: the user needs to compute his position immediately after the code/phase measurements have been made.</a:t>
            </a:r>
          </a:p>
          <a:p>
            <a:pPr lvl="1"/>
            <a:r>
              <a:rPr lang="en-GB" dirty="0" smtClean="0"/>
              <a:t>Post processing: the user collects data during a given time interval and stores the data which are processed with a delay </a:t>
            </a:r>
            <a:r>
              <a:rPr lang="en-GB" dirty="0" err="1" smtClean="0"/>
              <a:t>wrt</a:t>
            </a:r>
            <a:r>
              <a:rPr lang="en-GB" dirty="0" smtClean="0"/>
              <a:t> the time of measurement.</a:t>
            </a:r>
          </a:p>
          <a:p>
            <a:r>
              <a:rPr lang="en-GB" dirty="0" smtClean="0"/>
              <a:t>Static or kinematic:</a:t>
            </a:r>
          </a:p>
          <a:p>
            <a:pPr lvl="1"/>
            <a:r>
              <a:rPr lang="en-GB" dirty="0" smtClean="0"/>
              <a:t>Static: receiver with fixed coordinates.</a:t>
            </a:r>
          </a:p>
          <a:p>
            <a:pPr lvl="1"/>
            <a:r>
              <a:rPr lang="en-GB" dirty="0" smtClean="0"/>
              <a:t>Kinematic: moving receiver.</a:t>
            </a:r>
          </a:p>
          <a:p>
            <a:r>
              <a:rPr lang="en-GB" dirty="0" smtClean="0"/>
              <a:t>Absolute, differential or relative.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Absolute positioning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4176" y="1040253"/>
            <a:ext cx="10021488" cy="22377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A standalone receiver computes its absolute position using only its own GNSS measurements (code and/or phase). </a:t>
            </a:r>
          </a:p>
          <a:p>
            <a:r>
              <a:rPr lang="en-GB" dirty="0" smtClean="0"/>
              <a:t>Single Point Positioning (SPP) = code-based absolute positioning.</a:t>
            </a:r>
          </a:p>
          <a:p>
            <a:r>
              <a:rPr lang="en-GB" dirty="0" smtClean="0"/>
              <a:t>Precise Point Positioning (PPP) = phase-based absolute positioning.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26" name="Picture 2" descr="absolu_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14" y="3779131"/>
            <a:ext cx="3256643" cy="2088000"/>
          </a:xfrm>
          <a:prstGeom prst="rect">
            <a:avLst/>
          </a:prstGeom>
          <a:noFill/>
          <a:ln w="1905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Point Positioning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1333102"/>
            <a:ext cx="10081322" cy="38008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Originally, GPS has been designed to perform Single Point Positioning (SPP). </a:t>
            </a:r>
          </a:p>
          <a:p>
            <a:r>
              <a:rPr lang="en-GB" dirty="0" smtClean="0"/>
              <a:t>SPP uses code measurements to perform absolute positioning, in real time or in post processing, in kinematic or static mode.</a:t>
            </a:r>
          </a:p>
          <a:p>
            <a:r>
              <a:rPr lang="en-GB" dirty="0" smtClean="0"/>
              <a:t>The ionospheric and tropospheric errors are corrected using models.</a:t>
            </a:r>
          </a:p>
          <a:p>
            <a:r>
              <a:rPr lang="en-GB" dirty="0"/>
              <a:t>Usually, the receiver coordinates and clock error are computed from code pseudorange measurements using the least square technique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is the “mass-market” positioning technique.</a:t>
            </a:r>
          </a:p>
          <a:p>
            <a:r>
              <a:rPr lang="en-GB" dirty="0" smtClean="0"/>
              <a:t>In the case of GPS position accuracy usually ranges from 5 m to 10 m in real time.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12786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Point Positioning accuracy 1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>
                <a:spLocks noGrp="1"/>
              </p:cNvSpPr>
              <p:nvPr>
                <p:ph sz="quarter" idx="4294967295"/>
              </p:nvPr>
            </p:nvSpPr>
            <p:spPr>
              <a:xfrm>
                <a:off x="1568223" y="1087633"/>
                <a:ext cx="10246371" cy="226891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The 4 unknowns are computed based on code pseudorange measurements which are “</a:t>
                </a:r>
                <a:r>
                  <a:rPr lang="en-GB" dirty="0"/>
                  <a:t>i</a:t>
                </a:r>
                <a:r>
                  <a:rPr lang="en-GB" dirty="0" smtClean="0"/>
                  <a:t>ndirect measurements” . </a:t>
                </a:r>
              </a:p>
              <a:p>
                <a:r>
                  <a:rPr lang="en-GB" dirty="0" smtClean="0"/>
                  <a:t>In this case, the precision of the computed unknowns is obtained by applying error propagation to the observation model.</a:t>
                </a:r>
              </a:p>
              <a:p>
                <a:r>
                  <a:rPr lang="en-GB" dirty="0" smtClean="0"/>
                  <a:t>In practice, the relationship between individual code pseudorange accuracy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GB" dirty="0" smtClean="0"/>
                  <a:t> and the position accuracy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fr-BE" i="1">
                            <a:latin typeface="Cambria Math" panose="02040503050406030204" pitchFamily="18" charset="0"/>
                          </a:rPr>
                          <m:t>𝑜𝑠</m:t>
                        </m:r>
                      </m:sub>
                    </m:sSub>
                  </m:oMath>
                </a14:m>
                <a:r>
                  <a:rPr lang="en-GB" dirty="0" smtClean="0"/>
                  <a:t> is given by:</a:t>
                </a:r>
              </a:p>
            </p:txBody>
          </p:sp>
        </mc:Choice>
        <mc:Fallback xmlns="">
          <p:sp>
            <p:nvSpPr>
              <p:cNvPr id="6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>
              <a:xfrm>
                <a:off x="1568223" y="1087633"/>
                <a:ext cx="10246371" cy="2268910"/>
              </a:xfrm>
              <a:prstGeom prst="rect">
                <a:avLst/>
              </a:prstGeom>
              <a:blipFill rotWithShape="0">
                <a:blip r:embed="rId3"/>
                <a:stretch>
                  <a:fillRect l="-1309" t="-7775" r="-1249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08422"/>
              </p:ext>
            </p:extLst>
          </p:nvPr>
        </p:nvGraphicFramePr>
        <p:xfrm>
          <a:off x="4745038" y="3709344"/>
          <a:ext cx="24669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Equation" r:id="rId4" imgW="1130040" imgH="241200" progId="Equation.DSMT4">
                  <p:embed/>
                </p:oleObj>
              </mc:Choice>
              <mc:Fallback>
                <p:oleObj name="Equation" r:id="rId4" imgW="1130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5038" y="3709344"/>
                        <a:ext cx="2466975" cy="525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95235"/>
              </p:ext>
            </p:extLst>
          </p:nvPr>
        </p:nvGraphicFramePr>
        <p:xfrm>
          <a:off x="2984500" y="4587607"/>
          <a:ext cx="59880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Equation" r:id="rId6" imgW="2743200" imgH="304560" progId="Equation.DSMT4">
                  <p:embed/>
                </p:oleObj>
              </mc:Choice>
              <mc:Fallback>
                <p:oleObj name="Equation" r:id="rId6" imgW="2743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4500" y="4587607"/>
                        <a:ext cx="59880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77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33535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Main GNSS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34934" y="1467913"/>
            <a:ext cx="10021488" cy="4208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/>
            <a:endParaRPr lang="en-GB" dirty="0"/>
          </a:p>
          <a:p>
            <a:r>
              <a:rPr lang="en-GB" dirty="0"/>
              <a:t>Beidou (China)</a:t>
            </a:r>
          </a:p>
          <a:p>
            <a:pPr lvl="1"/>
            <a:r>
              <a:rPr lang="en-GB" dirty="0"/>
              <a:t>Not yet operational </a:t>
            </a:r>
          </a:p>
          <a:p>
            <a:pPr lvl="1"/>
            <a:r>
              <a:rPr lang="en-GB" dirty="0"/>
              <a:t>13 satellites + 5 under commissioning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Galileo (Europe)</a:t>
            </a:r>
          </a:p>
          <a:p>
            <a:pPr lvl="1"/>
            <a:r>
              <a:rPr lang="en-GB" dirty="0" smtClean="0"/>
              <a:t>Now pre-operational.</a:t>
            </a:r>
          </a:p>
          <a:p>
            <a:pPr lvl="1"/>
            <a:r>
              <a:rPr lang="en-GB" dirty="0" smtClean="0"/>
              <a:t>A constellation of 30 satellites (24 + 6 spare) in MEO orbits by 2020.</a:t>
            </a:r>
          </a:p>
          <a:p>
            <a:pPr lvl="1"/>
            <a:r>
              <a:rPr lang="en-GB" dirty="0" smtClean="0"/>
              <a:t>At the present time : 18 satellites in orbit </a:t>
            </a:r>
          </a:p>
          <a:p>
            <a:pPr lvl="1"/>
            <a:r>
              <a:rPr lang="en-GB" dirty="0" smtClean="0"/>
              <a:t>4 satellites to be launched in 2017, 4 in 2018 and 4 in 2020.</a:t>
            </a:r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40" y="3667259"/>
            <a:ext cx="1980000" cy="19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32" y="1294030"/>
            <a:ext cx="2340000" cy="187383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7" y="5215459"/>
            <a:ext cx="598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hina%20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856" y="2728130"/>
            <a:ext cx="6619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12786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Point Positioning accuracy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089951"/>
            <a:ext cx="10271085" cy="29127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In practice, the PDOP depends on satellite geometry (i.e. satellite distribution in the user’s sky).</a:t>
            </a:r>
          </a:p>
          <a:p>
            <a:r>
              <a:rPr lang="en-GB" dirty="0" smtClean="0"/>
              <a:t>PDOP can be geometrically interpreted as being inversely proportional to the volume of the tetrahedron formed by the 4 receiver-to-satellite directions:</a:t>
            </a:r>
          </a:p>
          <a:p>
            <a:pPr lvl="1"/>
            <a:r>
              <a:rPr lang="en-GB" dirty="0" smtClean="0"/>
              <a:t>Larger volume </a:t>
            </a:r>
            <a:r>
              <a:rPr lang="en-GB" dirty="0" smtClean="0">
                <a:sym typeface="Wingdings" panose="05000000000000000000" pitchFamily="2" charset="2"/>
              </a:rPr>
              <a:t> smaller PDOP  better position accuracy.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Limited visibility (urban canon  Bad PDOP)</a:t>
            </a:r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0242" name="Picture 2" descr="Numériser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4624893"/>
            <a:ext cx="37496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12786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Point Positioning accuracy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708046" y="1042540"/>
            <a:ext cx="10170134" cy="5823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PDOP and number of observed GPS satellites in Liège (open sky):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29" y="1987250"/>
            <a:ext cx="8658855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Precise Point Positioning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2889" y="1218802"/>
            <a:ext cx="10081322" cy="39913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200" dirty="0" smtClean="0"/>
              <a:t>Basically, Precise Point Positioning (PPP) is based in the same principle as SPP except that phase pseudoranges are used instead of code pseudoranges.</a:t>
            </a:r>
          </a:p>
          <a:p>
            <a:r>
              <a:rPr lang="en-GB" sz="2200" dirty="0"/>
              <a:t>As compared to SPP, the use of ambiguous phase measurements brings additional unknowns (1 unknown per observed satellite</a:t>
            </a:r>
            <a:r>
              <a:rPr lang="en-GB" sz="2200" dirty="0" smtClean="0"/>
              <a:t>).</a:t>
            </a:r>
          </a:p>
          <a:p>
            <a:r>
              <a:rPr lang="en-GB" sz="2200" dirty="0" smtClean="0"/>
              <a:t>SPP requires “external” information (limited volume) about satellite orbit and clocks.</a:t>
            </a:r>
          </a:p>
          <a:p>
            <a:r>
              <a:rPr lang="en-GB" sz="2200" dirty="0" smtClean="0"/>
              <a:t>Rather long initialization phase (ambiguity resolution) : about 1 hour</a:t>
            </a:r>
          </a:p>
          <a:p>
            <a:r>
              <a:rPr lang="en-GB" sz="2200" dirty="0" smtClean="0"/>
              <a:t>Accuracy: few cm (static) – </a:t>
            </a:r>
            <a:r>
              <a:rPr lang="en-GB" sz="2200" dirty="0" err="1" smtClean="0"/>
              <a:t>dm</a:t>
            </a:r>
            <a:r>
              <a:rPr lang="en-GB" sz="2200" dirty="0" smtClean="0"/>
              <a:t> (kinematic).</a:t>
            </a:r>
            <a:endParaRPr lang="en-GB" sz="2200" dirty="0"/>
          </a:p>
          <a:p>
            <a:endParaRPr lang="en-GB" sz="2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Differential Positioning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4173" y="994835"/>
            <a:ext cx="10191219" cy="40176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Differential positioning also called DGNSS is a special case of absolute positioning.</a:t>
            </a:r>
          </a:p>
          <a:p>
            <a:r>
              <a:rPr lang="en-GB" dirty="0" smtClean="0"/>
              <a:t>It relies on the availability of reference station(s) or even networks of reference stations whose positions are accurately known.</a:t>
            </a:r>
          </a:p>
          <a:p>
            <a:r>
              <a:rPr lang="en-GB" dirty="0" smtClean="0"/>
              <a:t>The user determines his position based on the measurements collected by his receiver (code or/and phase pseudoranges) in addition to so-called differential corrections provided by one or several reference stations.</a:t>
            </a:r>
          </a:p>
          <a:p>
            <a:r>
              <a:rPr lang="en-GB" dirty="0" smtClean="0"/>
              <a:t>Differential corrections allows to improve the accuracy of the computed positions.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46" y="4857588"/>
            <a:ext cx="28120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Differential Positioning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1022269"/>
            <a:ext cx="10081322" cy="2876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Measurement-domain approach:</a:t>
            </a:r>
            <a:endParaRPr lang="en-GB" dirty="0"/>
          </a:p>
          <a:p>
            <a:pPr lvl="1"/>
            <a:r>
              <a:rPr lang="en-GB" dirty="0" smtClean="0"/>
              <a:t>Satellite coordinates can be obtained from broadcast ephemeris and reference station coordinates are know.</a:t>
            </a:r>
          </a:p>
          <a:p>
            <a:pPr lvl="1"/>
            <a:r>
              <a:rPr lang="en-GB" dirty="0" smtClean="0"/>
              <a:t>Therefore, the reference station can compute the “reference” receiver-to-satellite distance.</a:t>
            </a:r>
          </a:p>
          <a:p>
            <a:pPr lvl="1"/>
            <a:r>
              <a:rPr lang="en-GB" dirty="0" smtClean="0"/>
              <a:t>This reference distance is compared to receiver-to-satellite distances measured by code and phase pseudoranges at the reference station.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13" y="3898432"/>
            <a:ext cx="3590925" cy="27622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9641925">
            <a:off x="5737461" y="4342545"/>
            <a:ext cx="12284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Reference range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Differential Positioning </a:t>
            </a:r>
            <a:r>
              <a:rPr lang="en-GB" dirty="0"/>
              <a:t>3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10" y="1122020"/>
            <a:ext cx="10081322" cy="40484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Measurement-domain approach:</a:t>
            </a:r>
            <a:endParaRPr lang="en-GB" dirty="0"/>
          </a:p>
          <a:p>
            <a:pPr lvl="1"/>
            <a:r>
              <a:rPr lang="en-GB" dirty="0" smtClean="0"/>
              <a:t>The difference between measured pseudorange and reference range (= differential range correction) which is due to errors (ionosphere, troposphere, …) is transmitted to the rover receiver which can correct its own code and phase pseudoranges.</a:t>
            </a:r>
          </a:p>
          <a:p>
            <a:pPr lvl="1"/>
            <a:r>
              <a:rPr lang="en-GB" dirty="0" smtClean="0"/>
              <a:t>This approach is valid as long as reference station and rover receiver are affected by the same errors.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 practice, the validity of differential corrections decreases with increasing distance between reference station and rover receiver.</a:t>
            </a:r>
          </a:p>
          <a:p>
            <a:pPr lvl="1"/>
            <a:r>
              <a:rPr lang="en-GB" dirty="0" smtClean="0"/>
              <a:t>Only one reference station is necessary: it is called Local Area Differential GNSS (LADGNSS).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Differential Positioning 4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64176" y="1055528"/>
            <a:ext cx="10081322" cy="37409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Space-state approach:</a:t>
            </a:r>
          </a:p>
          <a:p>
            <a:pPr lvl="1"/>
            <a:r>
              <a:rPr lang="en-GB" dirty="0" smtClean="0"/>
              <a:t>A network of reference stations is used to derive models of different errors over the whole network which are transmitted to the users.</a:t>
            </a:r>
          </a:p>
          <a:p>
            <a:pPr lvl="1"/>
            <a:r>
              <a:rPr lang="en-GB" dirty="0" smtClean="0"/>
              <a:t>For example, a model of ionospheric vertical delays can be computed at grid points above the network.</a:t>
            </a:r>
          </a:p>
          <a:p>
            <a:pPr lvl="1"/>
            <a:r>
              <a:rPr lang="en-GB" dirty="0" smtClean="0"/>
              <a:t>It is the most effective and sophisticated approach which allows to apply DGNSS on longer distances.</a:t>
            </a:r>
          </a:p>
          <a:p>
            <a:pPr lvl="1"/>
            <a:r>
              <a:rPr lang="en-GB" dirty="0" smtClean="0"/>
              <a:t>It is called Wide Area Differential GNSS (WADGNSS)</a:t>
            </a:r>
          </a:p>
          <a:p>
            <a:pPr lvl="1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54351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Relative positioning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572414" y="1097917"/>
            <a:ext cx="10021488" cy="28223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dirty="0" smtClean="0"/>
              <a:t>The receiver (station B with unknown position         ) processes its own GNSS measurements together with the GNSS measurements collected by a reference station (station A whose position    </a:t>
            </a:r>
            <a:r>
              <a:rPr lang="en-GB" b="1" dirty="0" smtClean="0"/>
              <a:t>  </a:t>
            </a:r>
            <a:r>
              <a:rPr lang="en-GB" sz="2800" baseline="-25000" dirty="0" smtClean="0"/>
              <a:t>   </a:t>
            </a:r>
            <a:r>
              <a:rPr lang="en-GB" dirty="0" smtClean="0"/>
              <a:t>is known).</a:t>
            </a:r>
          </a:p>
          <a:p>
            <a:r>
              <a:rPr lang="en-GB" dirty="0" smtClean="0"/>
              <a:t>The baseline vector            between the receiver and the reference station is obtained from “mixed” data processing ( = station A </a:t>
            </a:r>
            <a:r>
              <a:rPr lang="en-GB" dirty="0"/>
              <a:t>+</a:t>
            </a:r>
            <a:r>
              <a:rPr lang="en-GB" dirty="0" smtClean="0"/>
              <a:t> station B together).</a:t>
            </a:r>
          </a:p>
          <a:p>
            <a:r>
              <a:rPr lang="en-GB" dirty="0" smtClean="0"/>
              <a:t>Then, using the known reference station position and the computed baseline, the receiver’s absolute position can be obtained.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069" y="4130644"/>
            <a:ext cx="4714875" cy="2324100"/>
          </a:xfrm>
          <a:prstGeom prst="rect">
            <a:avLst/>
          </a:prstGeom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8559632" y="4876699"/>
          <a:ext cx="1566500" cy="45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9632" y="4876699"/>
                        <a:ext cx="1566500" cy="45405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703619" y="1164280"/>
                <a:ext cx="449050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19" y="1164280"/>
                <a:ext cx="449050" cy="4029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10380" y="1809078"/>
                <a:ext cx="478233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80" y="1809078"/>
                <a:ext cx="478233" cy="402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1880" y="2262184"/>
                <a:ext cx="531924" cy="410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880" y="2262184"/>
                <a:ext cx="531924" cy="4103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8659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Relative positioning 2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74810" y="1103873"/>
            <a:ext cx="10221915" cy="36751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 basic observable used in relative positioning is the double difference of phase measurements. </a:t>
            </a:r>
          </a:p>
          <a:p>
            <a:r>
              <a:rPr lang="en-GB" dirty="0" smtClean="0"/>
              <a:t>Double differences (DD) are differences of 4 phase measurements (2 receivers/2 satellites).</a:t>
            </a:r>
          </a:p>
          <a:p>
            <a:r>
              <a:rPr lang="en-GB" dirty="0" smtClean="0"/>
              <a:t>Double differences remove:</a:t>
            </a:r>
          </a:p>
          <a:p>
            <a:pPr lvl="1"/>
            <a:r>
              <a:rPr lang="en-GB" dirty="0" smtClean="0"/>
              <a:t>Satellite and receiver clock errors</a:t>
            </a:r>
          </a:p>
          <a:p>
            <a:pPr lvl="1"/>
            <a:r>
              <a:rPr lang="en-GB" dirty="0" smtClean="0"/>
              <a:t>The common part of the atmospheric errors (depends on baseline length)</a:t>
            </a:r>
          </a:p>
        </p:txBody>
      </p:sp>
    </p:spTree>
    <p:extLst>
      <p:ext uri="{BB962C8B-B14F-4D97-AF65-F5344CB8AC3E}">
        <p14:creationId xmlns:p14="http://schemas.microsoft.com/office/powerpoint/2010/main" val="8883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95218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Influence of residual errors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671867" y="1087918"/>
            <a:ext cx="10081322" cy="5144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Multipath is a local effect: therefore, its influence does not depend on baseline length.</a:t>
            </a:r>
          </a:p>
          <a:p>
            <a:r>
              <a:rPr lang="en-GB" dirty="0"/>
              <a:t>Under normal circumstances, the residual ionospheric effect </a:t>
            </a:r>
            <a:r>
              <a:rPr lang="en-GB" dirty="0" smtClean="0"/>
              <a:t>can be </a:t>
            </a:r>
            <a:r>
              <a:rPr lang="en-GB" dirty="0"/>
              <a:t>considered as negligible on distances up to 10-15 km</a:t>
            </a:r>
            <a:r>
              <a:rPr lang="en-GB" dirty="0" smtClean="0"/>
              <a:t>.</a:t>
            </a:r>
          </a:p>
          <a:p>
            <a:r>
              <a:rPr lang="en-GB" dirty="0"/>
              <a:t>Nevertheless, </a:t>
            </a:r>
            <a:r>
              <a:rPr lang="en-GB" dirty="0" smtClean="0"/>
              <a:t>different types of </a:t>
            </a:r>
            <a:r>
              <a:rPr lang="en-GB" dirty="0"/>
              <a:t>ionospheric disturbances can be the origin of local variability in </a:t>
            </a:r>
            <a:r>
              <a:rPr lang="en-GB" dirty="0" smtClean="0"/>
              <a:t>the ionosphere TEC </a:t>
            </a:r>
            <a:r>
              <a:rPr lang="en-GB" dirty="0"/>
              <a:t>even on short distances (a few km</a:t>
            </a:r>
            <a:r>
              <a:rPr lang="en-GB" dirty="0" smtClean="0"/>
              <a:t>).</a:t>
            </a:r>
          </a:p>
          <a:p>
            <a:r>
              <a:rPr lang="en-GB" dirty="0"/>
              <a:t>On short baselines, the tropospheric residual error is usually negligible: in general, the tropospheric error variability is much smaller than the ionospheric error variability.</a:t>
            </a:r>
          </a:p>
          <a:p>
            <a:r>
              <a:rPr lang="en-GB" dirty="0"/>
              <a:t>Nevertheless, the passage of a weather front, a violent storm, … can be the origin of increased local variability in water vapour which can give rise to non negligible tropospheric residual errors</a:t>
            </a:r>
            <a:r>
              <a:rPr lang="en-GB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Navigation based on Time of Arrival ranging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95218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 Time Kinematics (RTK) 1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21701" y="1214760"/>
            <a:ext cx="10081322" cy="37281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RTK is the surveyor’s preferred positioning technique.</a:t>
            </a:r>
          </a:p>
          <a:p>
            <a:r>
              <a:rPr lang="en-GB" dirty="0" smtClean="0"/>
              <a:t>It is a kinematic positioning technique which provides an accuracy of a few cm in real time.</a:t>
            </a:r>
          </a:p>
          <a:p>
            <a:r>
              <a:rPr lang="en-GB" dirty="0" smtClean="0"/>
              <a:t>It requires a network of reference stations et can work both in differential and in relative mode.</a:t>
            </a:r>
          </a:p>
          <a:p>
            <a:r>
              <a:rPr lang="en-GB" dirty="0" smtClean="0"/>
              <a:t>The relative mode require a “heavier” data transfer from the reference station to the user as the reference station measurements are processed together with the user measurements (double differences).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95218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Real Time Kinematics (RTK)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378568" y="1137123"/>
            <a:ext cx="10586270" cy="26067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Nevertheless, the relative mode gives the best accuracy mainly due to the fact that, the receiver clock error does not influence double differences while it must be estimated (= 1 additional unknown) in differential mode.</a:t>
            </a:r>
          </a:p>
          <a:p>
            <a:r>
              <a:rPr lang="en-GB" dirty="0" smtClean="0"/>
              <a:t>In practice, users can start to measure positions after a short (static) initialization  phase during which ambiguities are solved to the correct integer.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8139" y="1678452"/>
            <a:ext cx="9287048" cy="211038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Perspectives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72497" y="4777381"/>
            <a:ext cx="9130529" cy="8604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future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727581" y="1033318"/>
            <a:ext cx="10021488" cy="6907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More satellites (up to 40), more frequencies, more precise signals (Galileo).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529" y="1724025"/>
            <a:ext cx="7828327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344465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future 2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715" y="1220831"/>
            <a:ext cx="6204989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92222"/>
            <a:ext cx="10018713" cy="6331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future 3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1484309" y="1147617"/>
            <a:ext cx="10255235" cy="38339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/>
              <a:t>The combination of all available satellites and observables brings better accuracy and integrity in particular in difficult environments. </a:t>
            </a:r>
          </a:p>
          <a:p>
            <a:pPr lvl="1"/>
            <a:r>
              <a:rPr lang="en-GB" dirty="0" smtClean="0"/>
              <a:t>Ambiguities solved on an epoch-to-epoch basis.</a:t>
            </a:r>
          </a:p>
          <a:p>
            <a:pPr lvl="1"/>
            <a:r>
              <a:rPr lang="en-GB" dirty="0" smtClean="0"/>
              <a:t>Better geometry even if more limited visibility.</a:t>
            </a:r>
          </a:p>
          <a:p>
            <a:pPr lvl="1"/>
            <a:r>
              <a:rPr lang="en-GB" dirty="0" smtClean="0"/>
              <a:t>Better </a:t>
            </a:r>
            <a:r>
              <a:rPr lang="en-GB" dirty="0" smtClean="0"/>
              <a:t>redundancy.</a:t>
            </a:r>
            <a:endParaRPr lang="en-GB" dirty="0" smtClean="0"/>
          </a:p>
          <a:p>
            <a:r>
              <a:rPr lang="en-GB" dirty="0" smtClean="0"/>
              <a:t>Precise positioning (</a:t>
            </a:r>
            <a:r>
              <a:rPr lang="en-GB" dirty="0" err="1" smtClean="0"/>
              <a:t>dm</a:t>
            </a:r>
            <a:r>
              <a:rPr lang="en-GB" dirty="0" smtClean="0"/>
              <a:t>, cm ?) will soon become available on cheaper device</a:t>
            </a:r>
          </a:p>
          <a:p>
            <a:r>
              <a:rPr lang="en-GB" dirty="0" smtClean="0"/>
              <a:t>Tomorrow, will you </a:t>
            </a:r>
            <a:r>
              <a:rPr lang="en-GB" dirty="0" smtClean="0"/>
              <a:t>ever be </a:t>
            </a:r>
            <a:r>
              <a:rPr lang="en-GB" dirty="0" smtClean="0"/>
              <a:t>able</a:t>
            </a:r>
            <a:r>
              <a:rPr lang="en-GB" dirty="0" smtClean="0"/>
              <a:t> </a:t>
            </a:r>
            <a:r>
              <a:rPr lang="en-GB" dirty="0" smtClean="0"/>
              <a:t>to make precise RTK using your smartphone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287867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TOA ranging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09" y="880531"/>
            <a:ext cx="10018713" cy="4766736"/>
          </a:xfrm>
        </p:spPr>
        <p:txBody>
          <a:bodyPr/>
          <a:lstStyle/>
          <a:p>
            <a:r>
              <a:rPr lang="en-GB" dirty="0" smtClean="0"/>
              <a:t>GNSS use the concept of </a:t>
            </a:r>
            <a:r>
              <a:rPr lang="en-GB" dirty="0" smtClean="0">
                <a:solidFill>
                  <a:srgbClr val="FF0000"/>
                </a:solidFill>
              </a:rPr>
              <a:t>Time of Arrival (TOA) ranging </a:t>
            </a:r>
            <a:r>
              <a:rPr lang="en-GB" dirty="0" smtClean="0"/>
              <a:t>(also called Time of Flight (TOF) ranging).</a:t>
            </a:r>
          </a:p>
          <a:p>
            <a:r>
              <a:rPr lang="en-GB" dirty="0" smtClean="0"/>
              <a:t>The idea is measure the time it takes for a signal transmitted by an emitter to reach a receiver.</a:t>
            </a:r>
          </a:p>
          <a:p>
            <a:r>
              <a:rPr lang="en-GB" dirty="0" smtClean="0"/>
              <a:t>The  emitter (foghorn, radio beacon, satellite, …) is at a known location and emits the signal at a conventional (known) time.</a:t>
            </a:r>
          </a:p>
          <a:p>
            <a:r>
              <a:rPr lang="en-GB" dirty="0" smtClean="0"/>
              <a:t>From the known time of emission and the measured time of arrival, the propagation time is computed.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237067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TOA ranging 2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09" y="880531"/>
            <a:ext cx="10018713" cy="3522136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emitter-to-receiver distance </a:t>
            </a:r>
            <a:r>
              <a:rPr lang="en-GB" dirty="0" smtClean="0"/>
              <a:t>is obtained by multiplying the travel time by the signal speed (speed of sound, speed of light).</a:t>
            </a:r>
          </a:p>
          <a:p>
            <a:r>
              <a:rPr lang="en-GB" dirty="0" smtClean="0"/>
              <a:t>By measuring the propagation time of the signal broadcast by multiple emitters, the receiver position can be determined.</a:t>
            </a:r>
          </a:p>
          <a:p>
            <a:r>
              <a:rPr lang="en-GB" dirty="0" smtClean="0"/>
              <a:t>In a first step, we apply this principle to 2D navigation</a:t>
            </a:r>
            <a:r>
              <a:rPr lang="en-GB" dirty="0"/>
              <a:t> </a:t>
            </a:r>
            <a:r>
              <a:rPr lang="en-GB" dirty="0" smtClean="0"/>
              <a:t>(intuitive approach) and then, we consider GNSS-based 3D navigation.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8" y="394252"/>
            <a:ext cx="10018713" cy="491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2D Navigation with acoustic signals 1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3319" y="1339170"/>
            <a:ext cx="7126291" cy="4658180"/>
          </a:xfrm>
        </p:spPr>
        <p:txBody>
          <a:bodyPr/>
          <a:lstStyle/>
          <a:p>
            <a:r>
              <a:rPr lang="en-GB" dirty="0" smtClean="0"/>
              <a:t>For hundreds of years, lighthouses have been operating so-called “foghorns” to inform mariners about their position in case of fog.</a:t>
            </a:r>
          </a:p>
          <a:p>
            <a:r>
              <a:rPr lang="en-GB" dirty="0" smtClean="0"/>
              <a:t>The lighthouse (known location) emits an acoustic signal (horn, bell, siren, …) at a conventional time (say precisely at the minute mark).</a:t>
            </a:r>
          </a:p>
          <a:p>
            <a:r>
              <a:rPr lang="en-GB" dirty="0" smtClean="0"/>
              <a:t>The ship is equipped with a precise clock which is synchronized with the lighthouse clock.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61" y="1339170"/>
            <a:ext cx="3392392" cy="2592000"/>
          </a:xfrm>
          <a:prstGeom prst="rect">
            <a:avLst/>
          </a:prstGeom>
        </p:spPr>
      </p:pic>
      <p:pic>
        <p:nvPicPr>
          <p:cNvPr id="6" name="Scary Sound - Deep Fog Hor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4053" y="3980793"/>
            <a:ext cx="3384000" cy="2538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1354</TotalTime>
  <Words>3706</Words>
  <Application>Microsoft Office PowerPoint</Application>
  <PresentationFormat>Grand écran</PresentationFormat>
  <Paragraphs>380</Paragraphs>
  <Slides>65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65</vt:i4>
      </vt:variant>
    </vt:vector>
  </HeadingPairs>
  <TitlesOfParts>
    <vt:vector size="74" baseType="lpstr">
      <vt:lpstr>Arial</vt:lpstr>
      <vt:lpstr>Calibri</vt:lpstr>
      <vt:lpstr>Cambria Math</vt:lpstr>
      <vt:lpstr>Corbel</vt:lpstr>
      <vt:lpstr>Tahoma</vt:lpstr>
      <vt:lpstr>Wingdings</vt:lpstr>
      <vt:lpstr>Parallaxe</vt:lpstr>
      <vt:lpstr>Équation</vt:lpstr>
      <vt:lpstr>Equation</vt:lpstr>
      <vt:lpstr>GNSS:  Principle, limitations and perspectives.</vt:lpstr>
      <vt:lpstr>Basics about GNSS</vt:lpstr>
      <vt:lpstr>GNSS : Definition</vt:lpstr>
      <vt:lpstr>Main GNSS 1</vt:lpstr>
      <vt:lpstr>Main GNSS 2</vt:lpstr>
      <vt:lpstr>Navigation based on Time of Arrival ranging</vt:lpstr>
      <vt:lpstr>TOA ranging 1</vt:lpstr>
      <vt:lpstr>TOA ranging 2</vt:lpstr>
      <vt:lpstr>2D Navigation with acoustic signals 1</vt:lpstr>
      <vt:lpstr>2D Navigation with acoustic signals 2</vt:lpstr>
      <vt:lpstr>2D Navigation with acoustic signals 3</vt:lpstr>
      <vt:lpstr>2D Navigation with acoustic signals 4</vt:lpstr>
      <vt:lpstr>2D Navigation with acoustic signals 5</vt:lpstr>
      <vt:lpstr>2D Navigation with acoustic signals 6</vt:lpstr>
      <vt:lpstr>2D Navigation with acoustic signals 7</vt:lpstr>
      <vt:lpstr>3D Navigation with GNSS 1</vt:lpstr>
      <vt:lpstr>3D Navigation with GNSS 2</vt:lpstr>
      <vt:lpstr>3D Navigation with GNSS 3</vt:lpstr>
      <vt:lpstr>3D Navigation with GNSS 4</vt:lpstr>
      <vt:lpstr>3D Navigation with GNSS 5</vt:lpstr>
      <vt:lpstr>3D Navigation with GNSS 6</vt:lpstr>
      <vt:lpstr>3D Navigation with GNSS 7</vt:lpstr>
      <vt:lpstr>The importance of GNSS clocks</vt:lpstr>
      <vt:lpstr>GNSS signals</vt:lpstr>
      <vt:lpstr>GNSS signals: Ranging codes</vt:lpstr>
      <vt:lpstr>GNSS signals: Navigation message</vt:lpstr>
      <vt:lpstr>GNSS signals: Carrier frequency</vt:lpstr>
      <vt:lpstr>GNSS observables</vt:lpstr>
      <vt:lpstr>Code pseudorange observable 1</vt:lpstr>
      <vt:lpstr>Code pseudorange observable 2</vt:lpstr>
      <vt:lpstr>Code pseudorange accuracy</vt:lpstr>
      <vt:lpstr>Phase pseudorange observable 1</vt:lpstr>
      <vt:lpstr>Phase pseudorange observable 2</vt:lpstr>
      <vt:lpstr>Phase pseudorange accuracy</vt:lpstr>
      <vt:lpstr>GNSS observables: summary</vt:lpstr>
      <vt:lpstr>Main error sources</vt:lpstr>
      <vt:lpstr>Atmospheric effects</vt:lpstr>
      <vt:lpstr>Tropospheric error</vt:lpstr>
      <vt:lpstr>Ionospheric error</vt:lpstr>
      <vt:lpstr>Multipath 1</vt:lpstr>
      <vt:lpstr>Multipath 2</vt:lpstr>
      <vt:lpstr>Updated modelling of the observables 1</vt:lpstr>
      <vt:lpstr>Updated modelling of the observables 2</vt:lpstr>
      <vt:lpstr>Positioning modes</vt:lpstr>
      <vt:lpstr>Different positioning modes 1</vt:lpstr>
      <vt:lpstr>Different positioning modes 2</vt:lpstr>
      <vt:lpstr>Absolute positioning</vt:lpstr>
      <vt:lpstr>Single Point Positioning</vt:lpstr>
      <vt:lpstr>Single Point Positioning accuracy 1</vt:lpstr>
      <vt:lpstr>Single Point Positioning accuracy 2</vt:lpstr>
      <vt:lpstr>Single Point Positioning accuracy 3</vt:lpstr>
      <vt:lpstr>Precise Point Positioning</vt:lpstr>
      <vt:lpstr>Differential Positioning 1</vt:lpstr>
      <vt:lpstr>Differential Positioning 2</vt:lpstr>
      <vt:lpstr>Differential Positioning 3 </vt:lpstr>
      <vt:lpstr>Differential Positioning 4</vt:lpstr>
      <vt:lpstr>Relative positioning 1</vt:lpstr>
      <vt:lpstr>Relative positioning 2</vt:lpstr>
      <vt:lpstr>Influence of residual errors</vt:lpstr>
      <vt:lpstr>Real Time Kinematics (RTK) 1 </vt:lpstr>
      <vt:lpstr>Real Time Kinematics (RTK) 2</vt:lpstr>
      <vt:lpstr>Perspectives</vt:lpstr>
      <vt:lpstr>The future 1</vt:lpstr>
      <vt:lpstr>The future 2</vt:lpstr>
      <vt:lpstr>The future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Warnant</dc:creator>
  <cp:lastModifiedBy>René Warnant</cp:lastModifiedBy>
  <cp:revision>96</cp:revision>
  <dcterms:created xsi:type="dcterms:W3CDTF">2016-11-14T14:47:04Z</dcterms:created>
  <dcterms:modified xsi:type="dcterms:W3CDTF">2016-12-05T16:07:10Z</dcterms:modified>
</cp:coreProperties>
</file>