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8" r:id="rId4"/>
    <p:sldId id="259" r:id="rId5"/>
    <p:sldId id="257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9453268-5F47-4D81-8B43-56AF0A92083B}" type="datetimeFigureOut">
              <a:rPr lang="fr-BE" smtClean="0"/>
              <a:t>04-12-16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315CB66-A6F9-4568-A168-63789DB4880C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" TargetMode="External"/><Relationship Id="rId2" Type="http://schemas.openxmlformats.org/officeDocument/2006/relationships/hyperlink" Target="http://idpf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/>
              <a:t>Pourquoi un (énième) colloque sur le format </a:t>
            </a:r>
            <a:r>
              <a:rPr lang="fr-BE" b="1" dirty="0" err="1"/>
              <a:t>epub</a:t>
            </a:r>
            <a:r>
              <a:rPr lang="fr-BE" b="1" dirty="0"/>
              <a:t> ?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ZoneTexte 3"/>
          <p:cNvSpPr txBox="1"/>
          <p:nvPr/>
        </p:nvSpPr>
        <p:spPr>
          <a:xfrm>
            <a:off x="4067944" y="537321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Björn-Olav Dozo, Université de Liège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49663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D’où je parle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Université de Liège : cours d’</a:t>
            </a:r>
            <a:r>
              <a:rPr lang="fr-BE" i="1" dirty="0" smtClean="0"/>
              <a:t>Aspects de l’édition numérique</a:t>
            </a:r>
            <a:r>
              <a:rPr lang="fr-BE" dirty="0" smtClean="0"/>
              <a:t> (avec Tanguy </a:t>
            </a:r>
            <a:r>
              <a:rPr lang="fr-BE" dirty="0" err="1" smtClean="0"/>
              <a:t>Habrand</a:t>
            </a:r>
            <a:r>
              <a:rPr lang="fr-BE" dirty="0" smtClean="0"/>
              <a:t>)</a:t>
            </a:r>
          </a:p>
          <a:p>
            <a:endParaRPr lang="fr-BE" dirty="0"/>
          </a:p>
          <a:p>
            <a:r>
              <a:rPr lang="fr-BE" i="1" dirty="0" smtClean="0"/>
              <a:t>Lettres numériques</a:t>
            </a:r>
            <a:r>
              <a:rPr lang="fr-BE" dirty="0" smtClean="0"/>
              <a:t> : média numérique sur l’actualité du livre numérique, initiative de la Fédération Wallonie-Bruxelles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34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« Chaîne du livre » verticale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Catalogue unique</a:t>
            </a:r>
          </a:p>
          <a:p>
            <a:r>
              <a:rPr lang="fr-BE" dirty="0" smtClean="0"/>
              <a:t>Format propriétaire</a:t>
            </a:r>
          </a:p>
          <a:p>
            <a:r>
              <a:rPr lang="fr-BE" dirty="0" smtClean="0"/>
              <a:t>Distribution cadenassée</a:t>
            </a:r>
          </a:p>
          <a:p>
            <a:r>
              <a:rPr lang="fr-BE" dirty="0" smtClean="0"/>
              <a:t>Appareils spécifiques (ou applications propres)</a:t>
            </a:r>
          </a:p>
          <a:p>
            <a:endParaRPr lang="fr-BE" dirty="0"/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différents dangers pour la </a:t>
            </a:r>
            <a:r>
              <a:rPr lang="fr-BE" dirty="0" err="1" smtClean="0">
                <a:sym typeface="Wingdings" panose="05000000000000000000" pitchFamily="2" charset="2"/>
              </a:rPr>
              <a:t>bibliodiversité</a:t>
            </a:r>
            <a:endParaRPr lang="fr-BE" dirty="0" smtClean="0"/>
          </a:p>
          <a:p>
            <a:endParaRPr lang="fr-BE" dirty="0"/>
          </a:p>
        </p:txBody>
      </p:sp>
      <p:sp>
        <p:nvSpPr>
          <p:cNvPr id="4" name="ZoneTexte 3"/>
          <p:cNvSpPr txBox="1"/>
          <p:nvPr/>
        </p:nvSpPr>
        <p:spPr>
          <a:xfrm>
            <a:off x="3635896" y="5863883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https://edrlab.org/edrlab/readium-lcp-overview/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3027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ePub</a:t>
            </a:r>
            <a:r>
              <a:rPr lang="fr-BE" dirty="0" smtClean="0"/>
              <a:t> comme ouverture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Diversité du catalogue</a:t>
            </a:r>
          </a:p>
          <a:p>
            <a:r>
              <a:rPr lang="fr-BE" dirty="0" smtClean="0"/>
              <a:t>Fonctionnalités (ex. : accessibilité)</a:t>
            </a:r>
          </a:p>
          <a:p>
            <a:r>
              <a:rPr lang="fr-BE" dirty="0" smtClean="0"/>
              <a:t>Innovation (ex. : transition entre pages)</a:t>
            </a:r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3635896" y="5863883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https://edrlab.org/edrlab/readium-lcp-overview/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5343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Qu’est-ce que l’</a:t>
            </a:r>
            <a:r>
              <a:rPr lang="fr-BE" dirty="0" err="1" smtClean="0"/>
              <a:t>ePub</a:t>
            </a:r>
            <a:r>
              <a:rPr lang="fr-BE" dirty="0" smtClean="0"/>
              <a:t>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9632" y="1916832"/>
            <a:ext cx="6768752" cy="4104456"/>
          </a:xfrm>
        </p:spPr>
        <p:txBody>
          <a:bodyPr>
            <a:normAutofit/>
          </a:bodyPr>
          <a:lstStyle/>
          <a:p>
            <a:r>
              <a:rPr lang="fr-BE" dirty="0" smtClean="0"/>
              <a:t>Standard</a:t>
            </a:r>
          </a:p>
          <a:p>
            <a:r>
              <a:rPr lang="fr-BE" dirty="0" smtClean="0"/>
              <a:t>Open source</a:t>
            </a:r>
          </a:p>
          <a:p>
            <a:r>
              <a:rPr lang="fr-BE" dirty="0" smtClean="0"/>
              <a:t>Interopérable</a:t>
            </a:r>
          </a:p>
          <a:p>
            <a:r>
              <a:rPr lang="fr-BE" dirty="0" smtClean="0"/>
              <a:t>Accessible</a:t>
            </a:r>
          </a:p>
          <a:p>
            <a:r>
              <a:rPr lang="fr-BE" dirty="0" smtClean="0"/>
              <a:t>Métadonnées intégrées</a:t>
            </a:r>
          </a:p>
          <a:p>
            <a:endParaRPr lang="fr-BE" dirty="0"/>
          </a:p>
          <a:p>
            <a:r>
              <a:rPr lang="fr-BE" dirty="0" smtClean="0"/>
              <a:t>Deux versions du format en cours :</a:t>
            </a:r>
          </a:p>
          <a:p>
            <a:pPr lvl="1"/>
            <a:r>
              <a:rPr lang="fr-BE" dirty="0" err="1" smtClean="0"/>
              <a:t>ePub</a:t>
            </a:r>
            <a:r>
              <a:rPr lang="fr-BE" dirty="0" smtClean="0"/>
              <a:t> 2.1</a:t>
            </a:r>
          </a:p>
          <a:p>
            <a:pPr lvl="1"/>
            <a:r>
              <a:rPr lang="fr-BE" dirty="0" err="1" smtClean="0"/>
              <a:t>ePub</a:t>
            </a:r>
            <a:r>
              <a:rPr lang="fr-BE" dirty="0" smtClean="0"/>
              <a:t> 3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45230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Pourtant, l’</a:t>
            </a:r>
            <a:r>
              <a:rPr lang="fr-BE" dirty="0" err="1" smtClean="0"/>
              <a:t>ePub</a:t>
            </a:r>
            <a:r>
              <a:rPr lang="fr-BE" dirty="0" smtClean="0"/>
              <a:t> 3 ne décolle pas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Le format n’a pas encore convaincu</a:t>
            </a:r>
          </a:p>
          <a:p>
            <a:r>
              <a:rPr lang="fr-BE" dirty="0" smtClean="0"/>
              <a:t>Investissements conséquents</a:t>
            </a:r>
          </a:p>
          <a:p>
            <a:r>
              <a:rPr lang="fr-BE" dirty="0" smtClean="0"/>
              <a:t>Limitations supports de lecture et contraintes des plateformes</a:t>
            </a:r>
          </a:p>
          <a:p>
            <a:r>
              <a:rPr lang="fr-BE" dirty="0" smtClean="0"/>
              <a:t>Applications de lecture en développement</a:t>
            </a:r>
          </a:p>
          <a:p>
            <a:r>
              <a:rPr lang="fr-BE" dirty="0" smtClean="0"/>
              <a:t>Instabilité du format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626091" y="5157192"/>
            <a:ext cx="5112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Gaëlle </a:t>
            </a:r>
            <a:r>
              <a:rPr lang="fr-BE" dirty="0" err="1" smtClean="0"/>
              <a:t>Noëson</a:t>
            </a:r>
            <a:r>
              <a:rPr lang="fr-BE" dirty="0" smtClean="0"/>
              <a:t>, « </a:t>
            </a:r>
            <a:r>
              <a:rPr lang="fr-BE" dirty="0"/>
              <a:t>Les 5 raisons pour lesquelles l’</a:t>
            </a:r>
            <a:r>
              <a:rPr lang="fr-BE" dirty="0" err="1"/>
              <a:t>ePub</a:t>
            </a:r>
            <a:r>
              <a:rPr lang="fr-BE" dirty="0"/>
              <a:t> 3 est à la </a:t>
            </a:r>
            <a:r>
              <a:rPr lang="fr-BE" dirty="0" smtClean="0"/>
              <a:t>traîne », </a:t>
            </a:r>
            <a:r>
              <a:rPr lang="fr-BE" i="1" dirty="0" smtClean="0"/>
              <a:t>Lettres numériques</a:t>
            </a:r>
            <a:r>
              <a:rPr lang="fr-BE" dirty="0" smtClean="0"/>
              <a:t>, 18/11/2016 </a:t>
            </a:r>
            <a:r>
              <a:rPr lang="fr-BE" sz="1200" dirty="0" smtClean="0"/>
              <a:t>http://www.lettresnumeriques.be/2016/11/18/les-5-raisons-pour-lesquelles-lepub-3-est-a-la-traine/</a:t>
            </a:r>
            <a:endParaRPr lang="fr-BE" sz="1200" dirty="0"/>
          </a:p>
        </p:txBody>
      </p:sp>
    </p:spTree>
    <p:extLst>
      <p:ext uri="{BB962C8B-B14F-4D97-AF65-F5344CB8AC3E}">
        <p14:creationId xmlns:p14="http://schemas.microsoft.com/office/powerpoint/2010/main" val="2267085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Web est l’avenir du livre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Walrus</a:t>
            </a:r>
            <a:r>
              <a:rPr lang="fr-BE" dirty="0" smtClean="0"/>
              <a:t> (éditeur) : </a:t>
            </a:r>
            <a:r>
              <a:rPr lang="fr-BE" b="1" dirty="0"/>
              <a:t>« Le livre numérique est mort : vive le livre numérique ! </a:t>
            </a:r>
            <a:r>
              <a:rPr lang="fr-BE" b="1" dirty="0" smtClean="0"/>
              <a:t>» / </a:t>
            </a:r>
            <a:r>
              <a:rPr lang="fr-BE" dirty="0" smtClean="0"/>
              <a:t>Le livre-web (ex. </a:t>
            </a:r>
            <a:r>
              <a:rPr lang="fr-BE" i="1" dirty="0" smtClean="0"/>
              <a:t>Radius</a:t>
            </a:r>
            <a:r>
              <a:rPr lang="fr-BE" dirty="0" smtClean="0"/>
              <a:t>)</a:t>
            </a:r>
          </a:p>
          <a:p>
            <a:endParaRPr lang="fr-BE" dirty="0" smtClean="0"/>
          </a:p>
          <a:p>
            <a:r>
              <a:rPr lang="fr-BE" dirty="0" smtClean="0"/>
              <a:t>Rapprochement IDPF (</a:t>
            </a:r>
            <a:r>
              <a:rPr lang="fr-BE" dirty="0">
                <a:hlinkClick r:id="rId2"/>
              </a:rPr>
              <a:t>International Digital </a:t>
            </a:r>
            <a:r>
              <a:rPr lang="fr-BE" dirty="0" err="1">
                <a:hlinkClick r:id="rId2"/>
              </a:rPr>
              <a:t>Publishing</a:t>
            </a:r>
            <a:r>
              <a:rPr lang="fr-BE" dirty="0">
                <a:hlinkClick r:id="rId2"/>
              </a:rPr>
              <a:t> </a:t>
            </a:r>
            <a:r>
              <a:rPr lang="fr-BE" dirty="0" smtClean="0">
                <a:hlinkClick r:id="rId2"/>
              </a:rPr>
              <a:t>Forum</a:t>
            </a:r>
            <a:r>
              <a:rPr lang="fr-BE" dirty="0" smtClean="0"/>
              <a:t>) et W3C (</a:t>
            </a:r>
            <a:r>
              <a:rPr lang="fr-BE" u="sng" dirty="0">
                <a:hlinkClick r:id="rId3"/>
              </a:rPr>
              <a:t>World Wide Web </a:t>
            </a:r>
            <a:r>
              <a:rPr lang="fr-BE" u="sng" dirty="0" smtClean="0">
                <a:hlinkClick r:id="rId3"/>
              </a:rPr>
              <a:t>Consortium</a:t>
            </a:r>
            <a:r>
              <a:rPr lang="fr-BE" dirty="0" smtClean="0"/>
              <a:t>) (7 novembre)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59055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Un format qui trouvera son salut dans la spécialisation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ePub</a:t>
            </a:r>
            <a:r>
              <a:rPr lang="fr-BE" dirty="0" smtClean="0"/>
              <a:t> et types ou genres de livre (BD, livres d’art, livres scolaires, etc.)</a:t>
            </a:r>
          </a:p>
          <a:p>
            <a:endParaRPr lang="fr-BE" dirty="0" smtClean="0"/>
          </a:p>
          <a:p>
            <a:r>
              <a:rPr lang="fr-BE" dirty="0" smtClean="0"/>
              <a:t>Accessibilité (consortium DAISY par exemple)</a:t>
            </a:r>
          </a:p>
          <a:p>
            <a:endParaRPr lang="fr-BE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99308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Prêt et protection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Protection du droit d’auteur</a:t>
            </a:r>
          </a:p>
          <a:p>
            <a:pPr lvl="1"/>
            <a:r>
              <a:rPr lang="fr-BE" dirty="0" err="1" smtClean="0"/>
              <a:t>Watermarking</a:t>
            </a:r>
            <a:endParaRPr lang="fr-BE" dirty="0" smtClean="0"/>
          </a:p>
          <a:p>
            <a:pPr lvl="1"/>
            <a:r>
              <a:rPr lang="fr-BE" dirty="0" smtClean="0"/>
              <a:t>DRM (</a:t>
            </a:r>
            <a:r>
              <a:rPr lang="fr-BE" dirty="0" err="1" smtClean="0"/>
              <a:t>Readium</a:t>
            </a:r>
            <a:r>
              <a:rPr lang="fr-BE" dirty="0" smtClean="0"/>
              <a:t> LCP)</a:t>
            </a:r>
          </a:p>
          <a:p>
            <a:endParaRPr lang="fr-BE" dirty="0"/>
          </a:p>
          <a:p>
            <a:r>
              <a:rPr lang="fr-BE" dirty="0" smtClean="0"/>
              <a:t>Livres numériques et bibliothèques</a:t>
            </a:r>
          </a:p>
        </p:txBody>
      </p:sp>
    </p:spTree>
    <p:extLst>
      <p:ext uri="{BB962C8B-B14F-4D97-AF65-F5344CB8AC3E}">
        <p14:creationId xmlns:p14="http://schemas.microsoft.com/office/powerpoint/2010/main" val="1313870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naise">
  <a:themeElements>
    <a:clrScheme name="Punais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nais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nai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44</TotalTime>
  <Words>221</Words>
  <Application>Microsoft Office PowerPoint</Application>
  <PresentationFormat>Affichage à l'écran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Punaise</vt:lpstr>
      <vt:lpstr>Pourquoi un (énième) colloque sur le format epub ?</vt:lpstr>
      <vt:lpstr>D’où je parle</vt:lpstr>
      <vt:lpstr>« Chaîne du livre » verticale</vt:lpstr>
      <vt:lpstr>ePub comme ouverture</vt:lpstr>
      <vt:lpstr>Qu’est-ce que l’ePub ?</vt:lpstr>
      <vt:lpstr>Pourtant, l’ePub 3 ne décolle pas</vt:lpstr>
      <vt:lpstr>Le Web est l’avenir du livre ?</vt:lpstr>
      <vt:lpstr>Un format qui trouvera son salut dans la spécialisation ?</vt:lpstr>
      <vt:lpstr>Prêt et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Pourquoi un (énième) colloque sur le format epub ?</dc:title>
  <dc:creator>BO.Dozo</dc:creator>
  <cp:lastModifiedBy>BO.Dozo</cp:lastModifiedBy>
  <cp:revision>6</cp:revision>
  <dcterms:created xsi:type="dcterms:W3CDTF">2016-12-04T20:42:27Z</dcterms:created>
  <dcterms:modified xsi:type="dcterms:W3CDTF">2016-12-04T21:27:27Z</dcterms:modified>
</cp:coreProperties>
</file>