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1089600" cy="42062400"/>
  <p:notesSz cx="6858000" cy="9144000"/>
  <p:defaultTextStyle>
    <a:defPPr>
      <a:defRPr lang="en-US"/>
    </a:defPPr>
    <a:lvl1pPr marL="0" algn="l" defTabSz="4022866" rtl="0" eaLnBrk="1" latinLnBrk="0" hangingPunct="1">
      <a:defRPr sz="7900" kern="1200">
        <a:solidFill>
          <a:schemeClr val="tx1"/>
        </a:solidFill>
        <a:latin typeface="+mn-lt"/>
        <a:ea typeface="+mn-ea"/>
        <a:cs typeface="+mn-cs"/>
      </a:defRPr>
    </a:lvl1pPr>
    <a:lvl2pPr marL="2011434" algn="l" defTabSz="4022866" rtl="0" eaLnBrk="1" latinLnBrk="0" hangingPunct="1">
      <a:defRPr sz="7900" kern="1200">
        <a:solidFill>
          <a:schemeClr val="tx1"/>
        </a:solidFill>
        <a:latin typeface="+mn-lt"/>
        <a:ea typeface="+mn-ea"/>
        <a:cs typeface="+mn-cs"/>
      </a:defRPr>
    </a:lvl2pPr>
    <a:lvl3pPr marL="4022866" algn="l" defTabSz="4022866" rtl="0" eaLnBrk="1" latinLnBrk="0" hangingPunct="1">
      <a:defRPr sz="7900" kern="1200">
        <a:solidFill>
          <a:schemeClr val="tx1"/>
        </a:solidFill>
        <a:latin typeface="+mn-lt"/>
        <a:ea typeface="+mn-ea"/>
        <a:cs typeface="+mn-cs"/>
      </a:defRPr>
    </a:lvl3pPr>
    <a:lvl4pPr marL="6034300" algn="l" defTabSz="4022866" rtl="0" eaLnBrk="1" latinLnBrk="0" hangingPunct="1">
      <a:defRPr sz="7900" kern="1200">
        <a:solidFill>
          <a:schemeClr val="tx1"/>
        </a:solidFill>
        <a:latin typeface="+mn-lt"/>
        <a:ea typeface="+mn-ea"/>
        <a:cs typeface="+mn-cs"/>
      </a:defRPr>
    </a:lvl4pPr>
    <a:lvl5pPr marL="8045732" algn="l" defTabSz="4022866" rtl="0" eaLnBrk="1" latinLnBrk="0" hangingPunct="1">
      <a:defRPr sz="7900" kern="1200">
        <a:solidFill>
          <a:schemeClr val="tx1"/>
        </a:solidFill>
        <a:latin typeface="+mn-lt"/>
        <a:ea typeface="+mn-ea"/>
        <a:cs typeface="+mn-cs"/>
      </a:defRPr>
    </a:lvl5pPr>
    <a:lvl6pPr marL="10057166" algn="l" defTabSz="4022866" rtl="0" eaLnBrk="1" latinLnBrk="0" hangingPunct="1">
      <a:defRPr sz="7900" kern="1200">
        <a:solidFill>
          <a:schemeClr val="tx1"/>
        </a:solidFill>
        <a:latin typeface="+mn-lt"/>
        <a:ea typeface="+mn-ea"/>
        <a:cs typeface="+mn-cs"/>
      </a:defRPr>
    </a:lvl6pPr>
    <a:lvl7pPr marL="12068600" algn="l" defTabSz="4022866" rtl="0" eaLnBrk="1" latinLnBrk="0" hangingPunct="1">
      <a:defRPr sz="7900" kern="1200">
        <a:solidFill>
          <a:schemeClr val="tx1"/>
        </a:solidFill>
        <a:latin typeface="+mn-lt"/>
        <a:ea typeface="+mn-ea"/>
        <a:cs typeface="+mn-cs"/>
      </a:defRPr>
    </a:lvl7pPr>
    <a:lvl8pPr marL="14080032" algn="l" defTabSz="4022866" rtl="0" eaLnBrk="1" latinLnBrk="0" hangingPunct="1">
      <a:defRPr sz="7900" kern="1200">
        <a:solidFill>
          <a:schemeClr val="tx1"/>
        </a:solidFill>
        <a:latin typeface="+mn-lt"/>
        <a:ea typeface="+mn-ea"/>
        <a:cs typeface="+mn-cs"/>
      </a:defRPr>
    </a:lvl8pPr>
    <a:lvl9pPr marL="16091466" algn="l" defTabSz="4022866" rtl="0" eaLnBrk="1" latinLnBrk="0" hangingPunct="1">
      <a:defRPr sz="79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4239" userDrawn="1">
          <p15:clr>
            <a:srgbClr val="A4A3A4"/>
          </p15:clr>
        </p15:guide>
        <p15:guide id="2" orient="horz" pos="368" userDrawn="1">
          <p15:clr>
            <a:srgbClr val="A4A3A4"/>
          </p15:clr>
        </p15:guide>
        <p15:guide id="3" orient="horz" pos="25760" userDrawn="1">
          <p15:clr>
            <a:srgbClr val="A4A3A4"/>
          </p15:clr>
        </p15:guide>
        <p15:guide id="4" orient="horz" userDrawn="1">
          <p15:clr>
            <a:srgbClr val="A4A3A4"/>
          </p15:clr>
        </p15:guide>
        <p15:guide id="5" pos="412" userDrawn="1">
          <p15:clr>
            <a:srgbClr val="A4A3A4"/>
          </p15:clr>
        </p15:guide>
        <p15:guide id="6" pos="19225" userDrawn="1">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F3F5FA"/>
    <a:srgbClr val="CDD2DE"/>
    <a:srgbClr val="E3E9E5"/>
    <a:srgbClr val="EAEAEA"/>
    <a:srgbClr val="FFFFFF"/>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94706" autoAdjust="0"/>
  </p:normalViewPr>
  <p:slideViewPr>
    <p:cSldViewPr snapToGrid="0" snapToObjects="1" showGuides="1">
      <p:cViewPr>
        <p:scale>
          <a:sx n="40" d="100"/>
          <a:sy n="40" d="100"/>
        </p:scale>
        <p:origin x="-222" y="3846"/>
      </p:cViewPr>
      <p:guideLst>
        <p:guide orient="horz" pos="4239"/>
        <p:guide orient="horz" pos="368"/>
        <p:guide orient="horz" pos="25760"/>
        <p:guide orient="horz"/>
        <p:guide pos="412"/>
        <p:guide pos="192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WILDBOAR\CONGENOMIC-conference\database-proportion-phylum.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BE"/>
  <c:chart>
    <c:autoTitleDeleted val="1"/>
    <c:plotArea>
      <c:layout/>
      <c:doughnutChart>
        <c:varyColors val="1"/>
        <c:ser>
          <c:idx val="0"/>
          <c:order val="0"/>
          <c:tx>
            <c:strRef>
              <c:f>'database-proportion-phylum'!$C$1</c:f>
              <c:strCache>
                <c:ptCount val="1"/>
                <c:pt idx="0">
                  <c:v>Freq</c:v>
                </c:pt>
              </c:strCache>
            </c:strRef>
          </c:tx>
          <c:cat>
            <c:strRef>
              <c:f>'database-proportion-phylum'!$B$2:$B$31</c:f>
              <c:strCache>
                <c:ptCount val="30"/>
                <c:pt idx="0">
                  <c:v>Annelida</c:v>
                </c:pt>
                <c:pt idx="1">
                  <c:v>Arthropoda</c:v>
                </c:pt>
                <c:pt idx="2">
                  <c:v>Bacillariophyta</c:v>
                </c:pt>
                <c:pt idx="3">
                  <c:v>Basidiomycota</c:v>
                </c:pt>
                <c:pt idx="4">
                  <c:v>Brachiopoda</c:v>
                </c:pt>
                <c:pt idx="5">
                  <c:v>Bryozoa</c:v>
                </c:pt>
                <c:pt idx="6">
                  <c:v>Chaetognatha</c:v>
                </c:pt>
                <c:pt idx="7">
                  <c:v>Chlorophyta</c:v>
                </c:pt>
                <c:pt idx="8">
                  <c:v>Chordata</c:v>
                </c:pt>
                <c:pt idx="9">
                  <c:v>Cnidaria</c:v>
                </c:pt>
                <c:pt idx="10">
                  <c:v>Echinodermata</c:v>
                </c:pt>
                <c:pt idx="11">
                  <c:v>Entoprocta</c:v>
                </c:pt>
                <c:pt idx="12">
                  <c:v>Firmicutes</c:v>
                </c:pt>
                <c:pt idx="13">
                  <c:v>Gastrotricha</c:v>
                </c:pt>
                <c:pt idx="14">
                  <c:v>Hemichordata</c:v>
                </c:pt>
                <c:pt idx="15">
                  <c:v>Mollusca</c:v>
                </c:pt>
                <c:pt idx="16">
                  <c:v>Nematoda</c:v>
                </c:pt>
                <c:pt idx="17">
                  <c:v>Nemertea</c:v>
                </c:pt>
                <c:pt idx="18">
                  <c:v>Onychophora</c:v>
                </c:pt>
                <c:pt idx="19">
                  <c:v>Phaeophyceae</c:v>
                </c:pt>
                <c:pt idx="20">
                  <c:v>Platyhelminthes</c:v>
                </c:pt>
                <c:pt idx="21">
                  <c:v>Porifera</c:v>
                </c:pt>
                <c:pt idx="22">
                  <c:v>Priapulida</c:v>
                </c:pt>
                <c:pt idx="23">
                  <c:v>Proteobacteria</c:v>
                </c:pt>
                <c:pt idx="24">
                  <c:v>Rotifera</c:v>
                </c:pt>
                <c:pt idx="25">
                  <c:v>Streptophyta</c:v>
                </c:pt>
                <c:pt idx="26">
                  <c:v>Tardigrada</c:v>
                </c:pt>
                <c:pt idx="27">
                  <c:v>undef</c:v>
                </c:pt>
                <c:pt idx="28">
                  <c:v>Xanthophyceae</c:v>
                </c:pt>
                <c:pt idx="29">
                  <c:v>Xenacoelomorpha</c:v>
                </c:pt>
              </c:strCache>
            </c:strRef>
          </c:cat>
          <c:val>
            <c:numRef>
              <c:f>'database-proportion-phylum'!$C$2:$C$31</c:f>
              <c:numCache>
                <c:formatCode>General</c:formatCode>
                <c:ptCount val="30"/>
                <c:pt idx="0">
                  <c:v>70</c:v>
                </c:pt>
                <c:pt idx="1">
                  <c:v>11692</c:v>
                </c:pt>
                <c:pt idx="2">
                  <c:v>9</c:v>
                </c:pt>
                <c:pt idx="3">
                  <c:v>5</c:v>
                </c:pt>
                <c:pt idx="4">
                  <c:v>1</c:v>
                </c:pt>
                <c:pt idx="5">
                  <c:v>6</c:v>
                </c:pt>
                <c:pt idx="6">
                  <c:v>23</c:v>
                </c:pt>
                <c:pt idx="7">
                  <c:v>2</c:v>
                </c:pt>
                <c:pt idx="8">
                  <c:v>42458</c:v>
                </c:pt>
                <c:pt idx="9">
                  <c:v>127</c:v>
                </c:pt>
                <c:pt idx="10">
                  <c:v>51</c:v>
                </c:pt>
                <c:pt idx="11">
                  <c:v>3</c:v>
                </c:pt>
                <c:pt idx="12">
                  <c:v>4</c:v>
                </c:pt>
                <c:pt idx="13">
                  <c:v>43</c:v>
                </c:pt>
                <c:pt idx="14">
                  <c:v>1</c:v>
                </c:pt>
                <c:pt idx="15">
                  <c:v>1125</c:v>
                </c:pt>
                <c:pt idx="16">
                  <c:v>148</c:v>
                </c:pt>
                <c:pt idx="17">
                  <c:v>14</c:v>
                </c:pt>
                <c:pt idx="18">
                  <c:v>7</c:v>
                </c:pt>
                <c:pt idx="19">
                  <c:v>20</c:v>
                </c:pt>
                <c:pt idx="20">
                  <c:v>5</c:v>
                </c:pt>
                <c:pt idx="21">
                  <c:v>28</c:v>
                </c:pt>
                <c:pt idx="22">
                  <c:v>3</c:v>
                </c:pt>
                <c:pt idx="23">
                  <c:v>11</c:v>
                </c:pt>
                <c:pt idx="24">
                  <c:v>71</c:v>
                </c:pt>
                <c:pt idx="25">
                  <c:v>17</c:v>
                </c:pt>
                <c:pt idx="26">
                  <c:v>21</c:v>
                </c:pt>
                <c:pt idx="27">
                  <c:v>226</c:v>
                </c:pt>
                <c:pt idx="28">
                  <c:v>1</c:v>
                </c:pt>
                <c:pt idx="29">
                  <c:v>3</c:v>
                </c:pt>
              </c:numCache>
            </c:numRef>
          </c:val>
        </c:ser>
        <c:firstSliceAng val="0"/>
        <c:holeSize val="50"/>
      </c:doughnutChart>
    </c:plotArea>
    <c:legend>
      <c:legendPos val="b"/>
      <c:layout/>
      <c:txPr>
        <a:bodyPr/>
        <a:lstStyle/>
        <a:p>
          <a:pPr>
            <a:defRPr lang="fr-BE"/>
          </a:pPr>
          <a:endParaRPr lang="fr-FR"/>
        </a:p>
      </c:txPr>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a:t>
            </a:fld>
            <a:endParaRPr lang="en-US"/>
          </a:p>
        </p:txBody>
      </p:sp>
    </p:spTree>
    <p:extLst>
      <p:ext uri="{BB962C8B-B14F-4D97-AF65-F5344CB8AC3E}">
        <p14:creationId xmlns:mc="http://schemas.openxmlformats.org/markup-compatibility/2006" xmlns:mv="urn:schemas-microsoft-com:mac:vml" xmlns:p14="http://schemas.microsoft.com/office/powerpoint/2010/main" xmlns=""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12/1/2016</a:t>
            </a:fld>
            <a:endParaRPr lang="en-US" dirty="0"/>
          </a:p>
        </p:txBody>
      </p:sp>
      <p:sp>
        <p:nvSpPr>
          <p:cNvPr id="4" name="Slide Image Placeholder 3"/>
          <p:cNvSpPr>
            <a:spLocks noGrp="1" noRot="1" noChangeAspect="1"/>
          </p:cNvSpPr>
          <p:nvPr>
            <p:ph type="sldImg" idx="2"/>
          </p:nvPr>
        </p:nvSpPr>
        <p:spPr>
          <a:xfrm>
            <a:off x="2162175" y="685800"/>
            <a:ext cx="2533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00" kern="1200">
        <a:solidFill>
          <a:schemeClr val="tx1"/>
        </a:solidFill>
        <a:latin typeface="+mn-lt"/>
        <a:ea typeface="+mn-ea"/>
        <a:cs typeface="+mn-cs"/>
      </a:defRPr>
    </a:lvl1pPr>
    <a:lvl2pPr marL="2011434" algn="l" defTabSz="4022866" rtl="0" eaLnBrk="1" latinLnBrk="0" hangingPunct="1">
      <a:defRPr sz="5300" kern="1200">
        <a:solidFill>
          <a:schemeClr val="tx1"/>
        </a:solidFill>
        <a:latin typeface="+mn-lt"/>
        <a:ea typeface="+mn-ea"/>
        <a:cs typeface="+mn-cs"/>
      </a:defRPr>
    </a:lvl2pPr>
    <a:lvl3pPr marL="4022866" algn="l" defTabSz="4022866" rtl="0" eaLnBrk="1" latinLnBrk="0" hangingPunct="1">
      <a:defRPr sz="5300" kern="1200">
        <a:solidFill>
          <a:schemeClr val="tx1"/>
        </a:solidFill>
        <a:latin typeface="+mn-lt"/>
        <a:ea typeface="+mn-ea"/>
        <a:cs typeface="+mn-cs"/>
      </a:defRPr>
    </a:lvl3pPr>
    <a:lvl4pPr marL="6034300" algn="l" defTabSz="4022866" rtl="0" eaLnBrk="1" latinLnBrk="0" hangingPunct="1">
      <a:defRPr sz="5300" kern="1200">
        <a:solidFill>
          <a:schemeClr val="tx1"/>
        </a:solidFill>
        <a:latin typeface="+mn-lt"/>
        <a:ea typeface="+mn-ea"/>
        <a:cs typeface="+mn-cs"/>
      </a:defRPr>
    </a:lvl4pPr>
    <a:lvl5pPr marL="8045732" algn="l" defTabSz="4022866" rtl="0" eaLnBrk="1" latinLnBrk="0" hangingPunct="1">
      <a:defRPr sz="5300" kern="1200">
        <a:solidFill>
          <a:schemeClr val="tx1"/>
        </a:solidFill>
        <a:latin typeface="+mn-lt"/>
        <a:ea typeface="+mn-ea"/>
        <a:cs typeface="+mn-cs"/>
      </a:defRPr>
    </a:lvl5pPr>
    <a:lvl6pPr marL="10057166" algn="l" defTabSz="4022866" rtl="0" eaLnBrk="1" latinLnBrk="0" hangingPunct="1">
      <a:defRPr sz="5300" kern="1200">
        <a:solidFill>
          <a:schemeClr val="tx1"/>
        </a:solidFill>
        <a:latin typeface="+mn-lt"/>
        <a:ea typeface="+mn-ea"/>
        <a:cs typeface="+mn-cs"/>
      </a:defRPr>
    </a:lvl6pPr>
    <a:lvl7pPr marL="12068600" algn="l" defTabSz="4022866" rtl="0" eaLnBrk="1" latinLnBrk="0" hangingPunct="1">
      <a:defRPr sz="5300" kern="1200">
        <a:solidFill>
          <a:schemeClr val="tx1"/>
        </a:solidFill>
        <a:latin typeface="+mn-lt"/>
        <a:ea typeface="+mn-ea"/>
        <a:cs typeface="+mn-cs"/>
      </a:defRPr>
    </a:lvl7pPr>
    <a:lvl8pPr marL="14080032" algn="l" defTabSz="4022866" rtl="0" eaLnBrk="1" latinLnBrk="0" hangingPunct="1">
      <a:defRPr sz="5300" kern="1200">
        <a:solidFill>
          <a:schemeClr val="tx1"/>
        </a:solidFill>
        <a:latin typeface="+mn-lt"/>
        <a:ea typeface="+mn-ea"/>
        <a:cs typeface="+mn-cs"/>
      </a:defRPr>
    </a:lvl8pPr>
    <a:lvl9pPr marL="16091466" algn="l" defTabSz="4022866"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685800"/>
            <a:ext cx="2533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666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9" y="7507990"/>
            <a:ext cx="14683793"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53327" y="6728449"/>
            <a:ext cx="14672202"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653325" y="18160438"/>
            <a:ext cx="14675787"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766324" y="6728449"/>
            <a:ext cx="14672012"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766324" y="7507990"/>
            <a:ext cx="14672012"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766325" y="18182623"/>
            <a:ext cx="14667981"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760701" y="18962161"/>
            <a:ext cx="14673605"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760701" y="32812572"/>
            <a:ext cx="14681663"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766325" y="33611764"/>
            <a:ext cx="14672011"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40467" y="18995224"/>
            <a:ext cx="14685061"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81" name="Text Placeholder 76"/>
          <p:cNvSpPr>
            <a:spLocks noGrp="1"/>
          </p:cNvSpPr>
          <p:nvPr>
            <p:ph type="body" sz="quarter" idx="150" hasCustomPrompt="1"/>
          </p:nvPr>
        </p:nvSpPr>
        <p:spPr>
          <a:xfrm>
            <a:off x="4129088" y="4506703"/>
            <a:ext cx="22831425" cy="1226820"/>
          </a:xfrm>
          <a:prstGeom prst="rect">
            <a:avLst/>
          </a:prstGeom>
        </p:spPr>
        <p:txBody>
          <a:bodyPr lIns="83814" tIns="41907" rIns="83814" bIns="41907">
            <a:normAutofit/>
          </a:bodyPr>
          <a:lstStyle>
            <a:lvl1pPr marL="0" indent="0" algn="ctr">
              <a:buFontTx/>
              <a:buNone/>
              <a:defRPr sz="575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affiliations</a:t>
            </a:r>
            <a:endParaRPr lang="en-US" dirty="0"/>
          </a:p>
        </p:txBody>
      </p:sp>
      <p:sp>
        <p:nvSpPr>
          <p:cNvPr id="82" name="Text Placeholder 76"/>
          <p:cNvSpPr>
            <a:spLocks noGrp="1"/>
          </p:cNvSpPr>
          <p:nvPr>
            <p:ph type="body" sz="quarter" idx="151" hasCustomPrompt="1"/>
          </p:nvPr>
        </p:nvSpPr>
        <p:spPr>
          <a:xfrm>
            <a:off x="4129088" y="2732195"/>
            <a:ext cx="22831425" cy="1774508"/>
          </a:xfrm>
          <a:prstGeom prst="rect">
            <a:avLst/>
          </a:prstGeom>
        </p:spPr>
        <p:txBody>
          <a:bodyPr lIns="83814" tIns="41907" rIns="83814" bIns="41907" anchor="t" anchorCtr="1">
            <a:normAutofit/>
          </a:bodyPr>
          <a:lstStyle>
            <a:lvl1pPr marL="0" indent="0" algn="ctr">
              <a:buFontTx/>
              <a:buNone/>
              <a:defRPr sz="8469">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authors</a:t>
            </a:r>
            <a:endParaRPr lang="en-US" dirty="0"/>
          </a:p>
        </p:txBody>
      </p:sp>
      <p:sp>
        <p:nvSpPr>
          <p:cNvPr id="88" name="Text Placeholder 76"/>
          <p:cNvSpPr>
            <a:spLocks noGrp="1"/>
          </p:cNvSpPr>
          <p:nvPr>
            <p:ph type="body" sz="quarter" idx="153" hasCustomPrompt="1"/>
          </p:nvPr>
        </p:nvSpPr>
        <p:spPr>
          <a:xfrm>
            <a:off x="4129088" y="560017"/>
            <a:ext cx="22831425" cy="2172181"/>
          </a:xfrm>
          <a:prstGeom prst="rect">
            <a:avLst/>
          </a:prstGeom>
        </p:spPr>
        <p:txBody>
          <a:bodyPr lIns="83814" tIns="41907" rIns="83814" bIns="41907" anchor="t" anchorCtr="1">
            <a:normAutofit/>
          </a:bodyPr>
          <a:lstStyle>
            <a:lvl1pPr marL="0" indent="0" algn="ctr">
              <a:buFontTx/>
              <a:buNone/>
              <a:defRPr sz="10978" b="1">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5" y="7453222"/>
            <a:ext cx="9627155"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53323" y="6728448"/>
            <a:ext cx="9614297" cy="722627"/>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53323" y="22833277"/>
            <a:ext cx="9628279"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667309" y="22032692"/>
            <a:ext cx="9614297" cy="722627"/>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0734280" y="27002877"/>
            <a:ext cx="9613170"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0734280" y="26288243"/>
            <a:ext cx="9613170" cy="722627"/>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0739904" y="7463365"/>
            <a:ext cx="9613170"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0735405" y="6728448"/>
            <a:ext cx="9618795" cy="722627"/>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821984" y="6728448"/>
            <a:ext cx="9616354" cy="722627"/>
          </a:xfrm>
          <a:prstGeom prst="rect">
            <a:avLst/>
          </a:prstGeom>
          <a:noFill/>
        </p:spPr>
        <p:txBody>
          <a:bodyPr wrap="square" lIns="83810" tIns="83810" rIns="83810" bIns="83810" anchor="ctr" anchorCtr="0">
            <a:spAutoFit/>
          </a:bodyPr>
          <a:lstStyle>
            <a:lvl1pPr marL="0" indent="0" algn="ctr">
              <a:buNone/>
              <a:tabLst/>
              <a:defRPr sz="3555"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821984" y="7453222"/>
            <a:ext cx="9616354"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821984" y="21991666"/>
            <a:ext cx="9616354" cy="722627"/>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818421" y="22716437"/>
            <a:ext cx="9619918"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821984" y="32542183"/>
            <a:ext cx="9616354" cy="1263403"/>
          </a:xfrm>
          <a:prstGeom prst="rect">
            <a:avLst/>
          </a:prstGeom>
          <a:noFill/>
        </p:spPr>
        <p:txBody>
          <a:bodyPr wrap="square" lIns="83810" tIns="83810" rIns="83810" bIns="83810" anchor="ctr" anchorCtr="0">
            <a:spAutoFit/>
          </a:bodyPr>
          <a:lstStyle>
            <a:lvl1pPr marL="0" indent="0" algn="ctr">
              <a:buNone/>
              <a:defRPr sz="3555"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821985" y="33537346"/>
            <a:ext cx="9619918" cy="811098"/>
          </a:xfrm>
          <a:prstGeom prst="rect">
            <a:avLst/>
          </a:prstGeom>
        </p:spPr>
        <p:txBody>
          <a:bodyPr wrap="square" lIns="209525" tIns="209525" rIns="209525" bIns="209525">
            <a:spAutoFit/>
          </a:bodyPr>
          <a:lstStyle>
            <a:lvl1pPr marL="0" indent="0">
              <a:buNone/>
              <a:defRPr sz="2405">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4129088" y="4506703"/>
            <a:ext cx="22831425" cy="1226820"/>
          </a:xfrm>
          <a:prstGeom prst="rect">
            <a:avLst/>
          </a:prstGeom>
        </p:spPr>
        <p:txBody>
          <a:bodyPr lIns="83814" tIns="41907" rIns="83814" bIns="41907">
            <a:normAutofit/>
          </a:bodyPr>
          <a:lstStyle>
            <a:lvl1pPr marL="0" indent="0" algn="ctr">
              <a:buFontTx/>
              <a:buNone/>
              <a:defRPr sz="575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4129088" y="2732195"/>
            <a:ext cx="22831425" cy="1774508"/>
          </a:xfrm>
          <a:prstGeom prst="rect">
            <a:avLst/>
          </a:prstGeom>
        </p:spPr>
        <p:txBody>
          <a:bodyPr lIns="83814" tIns="41907" rIns="83814" bIns="41907" anchor="t" anchorCtr="1">
            <a:normAutofit/>
          </a:bodyPr>
          <a:lstStyle>
            <a:lvl1pPr marL="0" indent="0" algn="ctr">
              <a:buFontTx/>
              <a:buNone/>
              <a:defRPr sz="8469">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4129088" y="560017"/>
            <a:ext cx="22831425" cy="2172181"/>
          </a:xfrm>
          <a:prstGeom prst="rect">
            <a:avLst/>
          </a:prstGeom>
        </p:spPr>
        <p:txBody>
          <a:bodyPr lIns="83814" tIns="41907" rIns="83814" bIns="41907" anchor="t" anchorCtr="1">
            <a:normAutofit/>
          </a:bodyPr>
          <a:lstStyle>
            <a:lvl1pPr marL="0" indent="0" algn="ctr">
              <a:buFontTx/>
              <a:buNone/>
              <a:defRPr sz="10978" b="1">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40468" y="7507990"/>
            <a:ext cx="7123576"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53328" y="6432028"/>
            <a:ext cx="7117953" cy="1359711"/>
          </a:xfrm>
          <a:prstGeom prst="rect">
            <a:avLst/>
          </a:prstGeom>
          <a:noFill/>
        </p:spPr>
        <p:txBody>
          <a:bodyPr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39341" y="18898951"/>
            <a:ext cx="7124700"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53325" y="18160438"/>
            <a:ext cx="7119078"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207573" y="7497847"/>
            <a:ext cx="14676701"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207577" y="6728449"/>
            <a:ext cx="14676702"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207577" y="27708385"/>
            <a:ext cx="14676702"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207575" y="26928847"/>
            <a:ext cx="14676702"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3321699" y="6728449"/>
            <a:ext cx="7116638"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3321699" y="7507990"/>
            <a:ext cx="7116638"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3317668" y="18237393"/>
            <a:ext cx="7116638" cy="76686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3363305" y="19016930"/>
            <a:ext cx="7064986"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3321699" y="32501315"/>
            <a:ext cx="7116638" cy="1954939"/>
          </a:xfrm>
          <a:prstGeom prst="rect">
            <a:avLst/>
          </a:prstGeom>
          <a:noFill/>
        </p:spPr>
        <p:txBody>
          <a:bodyPr wrap="square" lIns="83810" tIns="83810" rIns="83810" bIns="83810" anchor="ctr" anchorCtr="0">
            <a:spAutoFit/>
          </a:bodyPr>
          <a:lstStyle>
            <a:lvl1pPr marL="0" indent="0" algn="ctr">
              <a:buNone/>
              <a:defRPr sz="3868"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3308089" y="34163705"/>
            <a:ext cx="7120202" cy="855342"/>
          </a:xfrm>
          <a:prstGeom prst="rect">
            <a:avLst/>
          </a:prstGeom>
        </p:spPr>
        <p:txBody>
          <a:bodyPr wrap="square" lIns="209525" tIns="209525" rIns="209525" bIns="209525">
            <a:spAutoFit/>
          </a:bodyPr>
          <a:lstStyle>
            <a:lvl1pPr marL="0" indent="0">
              <a:buNone/>
              <a:defRPr sz="2718">
                <a:solidFill>
                  <a:schemeClr val="accent5">
                    <a:lumMod val="50000"/>
                  </a:schemeClr>
                </a:solidFill>
                <a:latin typeface="Trebuchet MS" pitchFamily="34" charset="0"/>
              </a:defRPr>
            </a:lvl1pPr>
            <a:lvl2pPr marL="1423874" indent="-547643">
              <a:defRPr sz="2405">
                <a:latin typeface="Trebuchet MS" pitchFamily="34" charset="0"/>
              </a:defRPr>
            </a:lvl2pPr>
            <a:lvl3pPr marL="1971518" indent="-547643">
              <a:defRPr sz="2405">
                <a:latin typeface="Trebuchet MS" pitchFamily="34" charset="0"/>
              </a:defRPr>
            </a:lvl3pPr>
            <a:lvl4pPr marL="2573928" indent="-602409">
              <a:defRPr sz="2405">
                <a:latin typeface="Trebuchet MS" pitchFamily="34" charset="0"/>
              </a:defRPr>
            </a:lvl4pPr>
            <a:lvl5pPr marL="3012043" indent="-438115">
              <a:defRPr sz="2405">
                <a:latin typeface="Trebuchet MS" pitchFamily="34" charset="0"/>
              </a:defRPr>
            </a:lvl5pPr>
          </a:lstStyle>
          <a:p>
            <a:pPr lvl="0"/>
            <a:r>
              <a:rPr lang="en-US" dirty="0" smtClean="0"/>
              <a:t>Enter your text here</a:t>
            </a:r>
            <a:endParaRPr lang="en-US" dirty="0"/>
          </a:p>
        </p:txBody>
      </p:sp>
      <p:sp>
        <p:nvSpPr>
          <p:cNvPr id="90" name="Text Placeholder 76"/>
          <p:cNvSpPr>
            <a:spLocks noGrp="1"/>
          </p:cNvSpPr>
          <p:nvPr>
            <p:ph type="body" sz="quarter" idx="150" hasCustomPrompt="1"/>
          </p:nvPr>
        </p:nvSpPr>
        <p:spPr>
          <a:xfrm>
            <a:off x="4129088" y="4506703"/>
            <a:ext cx="22831425" cy="1226820"/>
          </a:xfrm>
          <a:prstGeom prst="rect">
            <a:avLst/>
          </a:prstGeom>
        </p:spPr>
        <p:txBody>
          <a:bodyPr lIns="83814" tIns="41907" rIns="83814" bIns="41907">
            <a:normAutofit/>
          </a:bodyPr>
          <a:lstStyle>
            <a:lvl1pPr marL="0" indent="0" algn="ctr">
              <a:buFontTx/>
              <a:buNone/>
              <a:defRPr sz="575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affiliations</a:t>
            </a:r>
            <a:endParaRPr lang="en-US" dirty="0"/>
          </a:p>
        </p:txBody>
      </p:sp>
      <p:sp>
        <p:nvSpPr>
          <p:cNvPr id="91" name="Text Placeholder 76"/>
          <p:cNvSpPr>
            <a:spLocks noGrp="1"/>
          </p:cNvSpPr>
          <p:nvPr>
            <p:ph type="body" sz="quarter" idx="151" hasCustomPrompt="1"/>
          </p:nvPr>
        </p:nvSpPr>
        <p:spPr>
          <a:xfrm>
            <a:off x="4129088" y="2732195"/>
            <a:ext cx="22831425" cy="1774508"/>
          </a:xfrm>
          <a:prstGeom prst="rect">
            <a:avLst/>
          </a:prstGeom>
        </p:spPr>
        <p:txBody>
          <a:bodyPr lIns="83814" tIns="41907" rIns="83814" bIns="41907" anchor="t" anchorCtr="1">
            <a:normAutofit/>
          </a:bodyPr>
          <a:lstStyle>
            <a:lvl1pPr marL="0" indent="0" algn="ctr">
              <a:buFontTx/>
              <a:buNone/>
              <a:defRPr sz="8469">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authors</a:t>
            </a:r>
            <a:endParaRPr lang="en-US" dirty="0"/>
          </a:p>
        </p:txBody>
      </p:sp>
      <p:sp>
        <p:nvSpPr>
          <p:cNvPr id="92" name="Text Placeholder 76"/>
          <p:cNvSpPr>
            <a:spLocks noGrp="1"/>
          </p:cNvSpPr>
          <p:nvPr>
            <p:ph type="body" sz="quarter" idx="178" hasCustomPrompt="1"/>
          </p:nvPr>
        </p:nvSpPr>
        <p:spPr>
          <a:xfrm>
            <a:off x="4129088" y="560017"/>
            <a:ext cx="22831425" cy="2172181"/>
          </a:xfrm>
          <a:prstGeom prst="rect">
            <a:avLst/>
          </a:prstGeom>
        </p:spPr>
        <p:txBody>
          <a:bodyPr lIns="83814" tIns="41907" rIns="83814" bIns="41907" anchor="t" anchorCtr="1">
            <a:normAutofit/>
          </a:bodyPr>
          <a:lstStyle>
            <a:lvl1pPr marL="0" indent="0" algn="ctr">
              <a:buFontTx/>
              <a:buNone/>
              <a:defRPr sz="10978" b="1">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7.bin"/><Relationship Id="rId3" Type="http://schemas.openxmlformats.org/officeDocument/2006/relationships/vmlDrawing" Target="../drawings/vmlDrawing2.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5.bin"/><Relationship Id="rId9" Type="http://schemas.openxmlformats.org/officeDocument/2006/relationships/image" Target="../media/image5.png"/><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1.bin"/><Relationship Id="rId3" Type="http://schemas.openxmlformats.org/officeDocument/2006/relationships/vmlDrawing" Target="../drawings/vmlDrawing3.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0.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png"/><Relationship Id="rId14"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1089600" cy="6134100"/>
          </a:xfrm>
          <a:prstGeom prst="rect">
            <a:avLst/>
          </a:prstGeom>
          <a:solidFill>
            <a:schemeClr val="accent5">
              <a:lumMod val="75000"/>
            </a:schemeClr>
          </a:solidFill>
          <a:ln w="9525">
            <a:solidFill>
              <a:schemeClr val="tx1"/>
            </a:solidFill>
            <a:miter lim="800000"/>
            <a:headEnd/>
            <a:tailEnd/>
          </a:ln>
          <a:effectLst/>
        </p:spPr>
        <p:txBody>
          <a:bodyPr wrap="none" lIns="87620" tIns="43809" rIns="87620" bIns="43809" anchor="ctr"/>
          <a:lstStyle/>
          <a:p>
            <a:pPr>
              <a:defRPr/>
            </a:pPr>
            <a:endParaRPr lang="en-US" sz="8259" dirty="0"/>
          </a:p>
        </p:txBody>
      </p:sp>
      <p:sp>
        <p:nvSpPr>
          <p:cNvPr id="9" name="Rectangle 9"/>
          <p:cNvSpPr>
            <a:spLocks noChangeArrowheads="1"/>
          </p:cNvSpPr>
          <p:nvPr/>
        </p:nvSpPr>
        <p:spPr bwMode="auto">
          <a:xfrm>
            <a:off x="0" y="6140187"/>
            <a:ext cx="31089600" cy="194734"/>
          </a:xfrm>
          <a:prstGeom prst="rect">
            <a:avLst/>
          </a:prstGeom>
          <a:solidFill>
            <a:schemeClr val="accent5">
              <a:lumMod val="50000"/>
            </a:schemeClr>
          </a:solidFill>
          <a:ln w="152400">
            <a:noFill/>
            <a:miter lim="800000"/>
            <a:headEnd/>
            <a:tailEnd/>
          </a:ln>
          <a:effectLst/>
        </p:spPr>
        <p:txBody>
          <a:bodyPr wrap="none" lIns="87620" tIns="43809" rIns="87620" bIns="43809" anchor="ctr"/>
          <a:lstStyle/>
          <a:p>
            <a:pPr>
              <a:defRPr/>
            </a:pPr>
            <a:endParaRPr lang="en-US" sz="8259" dirty="0"/>
          </a:p>
        </p:txBody>
      </p:sp>
      <p:sp>
        <p:nvSpPr>
          <p:cNvPr id="10" name="Text Box 14"/>
          <p:cNvSpPr txBox="1">
            <a:spLocks noChangeArrowheads="1"/>
          </p:cNvSpPr>
          <p:nvPr/>
        </p:nvSpPr>
        <p:spPr bwMode="auto">
          <a:xfrm>
            <a:off x="653324" y="41299204"/>
            <a:ext cx="3467527" cy="325729"/>
          </a:xfrm>
          <a:prstGeom prst="rect">
            <a:avLst/>
          </a:prstGeom>
          <a:noFill/>
          <a:ln w="9525">
            <a:noFill/>
            <a:miter lim="800000"/>
            <a:headEnd/>
            <a:tailEnd/>
          </a:ln>
          <a:effectLst/>
        </p:spPr>
        <p:txBody>
          <a:bodyPr wrap="square" lIns="87454" tIns="43719" rIns="87454" bIns="43719">
            <a:spAutoFit/>
          </a:bodyPr>
          <a:lstStyle/>
          <a:p>
            <a:pPr eaLnBrk="0" hangingPunct="0">
              <a:lnSpc>
                <a:spcPct val="65000"/>
              </a:lnSpc>
              <a:spcBef>
                <a:spcPct val="50000"/>
              </a:spcBef>
              <a:defRPr/>
            </a:pPr>
            <a:r>
              <a:rPr lang="en-US" sz="523" b="1" dirty="0" smtClean="0">
                <a:solidFill>
                  <a:schemeClr val="bg1">
                    <a:lumMod val="75000"/>
                  </a:schemeClr>
                </a:solidFill>
                <a:latin typeface="Arial" charset="0"/>
              </a:rPr>
              <a:t>RESEARCH POSTER PRESENTATION </a:t>
            </a:r>
            <a:r>
              <a:rPr lang="en-US" sz="523" b="1" dirty="0">
                <a:solidFill>
                  <a:schemeClr val="bg1">
                    <a:lumMod val="75000"/>
                  </a:schemeClr>
                </a:solidFill>
                <a:latin typeface="Arial" charset="0"/>
              </a:rPr>
              <a:t>DESIGN © </a:t>
            </a:r>
            <a:r>
              <a:rPr lang="en-US" sz="523" b="1" dirty="0" smtClean="0">
                <a:solidFill>
                  <a:schemeClr val="bg1">
                    <a:lumMod val="75000"/>
                  </a:schemeClr>
                </a:solidFill>
                <a:latin typeface="Arial" charset="0"/>
              </a:rPr>
              <a:t>2012</a:t>
            </a:r>
            <a:endParaRPr lang="en-US" sz="523" b="1" dirty="0">
              <a:solidFill>
                <a:schemeClr val="bg1">
                  <a:lumMod val="75000"/>
                </a:schemeClr>
              </a:solidFill>
              <a:latin typeface="Arial" charset="0"/>
            </a:endParaRPr>
          </a:p>
          <a:p>
            <a:pPr eaLnBrk="0" hangingPunct="0">
              <a:lnSpc>
                <a:spcPct val="65000"/>
              </a:lnSpc>
              <a:spcBef>
                <a:spcPct val="50000"/>
              </a:spcBef>
              <a:defRPr/>
            </a:pPr>
            <a:r>
              <a:rPr lang="en-US" sz="1046"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53324" y="6718300"/>
            <a:ext cx="14675578" cy="341757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7620" tIns="43809" rIns="87620" bIns="43809" anchor="ctr"/>
          <a:lstStyle/>
          <a:p>
            <a:pPr>
              <a:defRPr/>
            </a:pPr>
            <a:endParaRPr lang="en-US" sz="8259" dirty="0"/>
          </a:p>
        </p:txBody>
      </p:sp>
      <p:sp>
        <p:nvSpPr>
          <p:cNvPr id="21" name="Rectangle 33"/>
          <p:cNvSpPr>
            <a:spLocks noChangeArrowheads="1"/>
          </p:cNvSpPr>
          <p:nvPr userDrawn="1"/>
        </p:nvSpPr>
        <p:spPr bwMode="auto">
          <a:xfrm>
            <a:off x="15762951" y="6718300"/>
            <a:ext cx="14675578" cy="341757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7620" tIns="43809" rIns="87620" bIns="43809" anchor="ctr"/>
          <a:lstStyle/>
          <a:p>
            <a:pPr>
              <a:defRPr/>
            </a:pPr>
            <a:endParaRPr lang="en-US" sz="8259" dirty="0"/>
          </a:p>
        </p:txBody>
      </p:sp>
      <p:grpSp>
        <p:nvGrpSpPr>
          <p:cNvPr id="64" name="Group 63"/>
          <p:cNvGrpSpPr/>
          <p:nvPr userDrawn="1"/>
        </p:nvGrpSpPr>
        <p:grpSpPr>
          <a:xfrm>
            <a:off x="-10793116" y="-1"/>
            <a:ext cx="10398156" cy="42062401"/>
            <a:chOff x="-11216136" y="-1"/>
            <a:chExt cx="11009812" cy="32918401"/>
          </a:xfrm>
        </p:grpSpPr>
        <p:sp>
          <p:nvSpPr>
            <p:cNvPr id="65" name="Rectangle 6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87426" rtl="0" eaLnBrk="1" fontAlgn="auto" latinLnBrk="0" hangingPunct="1">
                <a:lnSpc>
                  <a:spcPct val="100000"/>
                </a:lnSpc>
                <a:spcBef>
                  <a:spcPts val="0"/>
                </a:spcBef>
                <a:spcAft>
                  <a:spcPts val="0"/>
                </a:spcAft>
                <a:buClrTx/>
                <a:buSzTx/>
                <a:buFontTx/>
                <a:buNone/>
                <a:tabLst/>
                <a:defRPr/>
              </a:pPr>
              <a:r>
                <a:rPr lang="en-US" sz="3600" b="1" spc="0" dirty="0" smtClean="0">
                  <a:solidFill>
                    <a:srgbClr val="FF0000"/>
                  </a:solidFill>
                  <a:latin typeface="Trebuchet MS" pitchFamily="34" charset="0"/>
                </a:rPr>
                <a:t>(—THIS SIDEBAR DOES NOT PRINT—)</a:t>
              </a:r>
              <a:endParaRPr lang="en-US" sz="3600" b="1" spc="627"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DESIGN</a:t>
              </a:r>
              <a:r>
                <a:rPr lang="en-US" sz="4400" b="1" spc="627" baseline="0" dirty="0" smtClean="0">
                  <a:solidFill>
                    <a:schemeClr val="bg1"/>
                  </a:solidFill>
                  <a:latin typeface="Trebuchet MS" pitchFamily="34" charset="0"/>
                </a:rPr>
                <a:t> </a:t>
              </a:r>
              <a:r>
                <a:rPr lang="en-US" sz="4400" b="1" spc="627" dirty="0" smtClean="0">
                  <a:solidFill>
                    <a:schemeClr val="bg1"/>
                  </a:solidFill>
                  <a:latin typeface="Trebuchet MS" pitchFamily="34" charset="0"/>
                </a:rPr>
                <a:t>GUIDE</a:t>
              </a:r>
            </a:p>
            <a:p>
              <a:pPr algn="ctr"/>
              <a:endParaRPr lang="en-US" sz="3200" b="1" dirty="0" smtClean="0">
                <a:latin typeface="Trebuchet MS" pitchFamily="34" charset="0"/>
              </a:endParaRPr>
            </a:p>
            <a:p>
              <a:pPr defTabSz="3936976">
                <a:tabLst/>
              </a:pPr>
              <a:r>
                <a:rPr lang="en-US" sz="3200" i="0" dirty="0" smtClean="0">
                  <a:latin typeface="Trebuchet MS" pitchFamily="34" charset="0"/>
                </a:rPr>
                <a:t>This PowerPoint</a:t>
              </a:r>
              <a:r>
                <a:rPr lang="en-US" sz="3200" i="0" baseline="0" dirty="0" smtClean="0">
                  <a:latin typeface="Trebuchet MS" pitchFamily="34" charset="0"/>
                </a:rPr>
                <a:t> </a:t>
              </a:r>
              <a:r>
                <a:rPr lang="en-US" sz="3200" i="0" dirty="0" smtClean="0">
                  <a:latin typeface="Trebuchet MS" pitchFamily="34" charset="0"/>
                </a:rPr>
                <a:t>2007 template produces</a:t>
              </a:r>
              <a:r>
                <a:rPr lang="en-US" sz="3200" i="0" baseline="0" dirty="0" smtClean="0">
                  <a:latin typeface="Trebuchet MS" pitchFamily="34" charset="0"/>
                </a:rPr>
                <a:t> </a:t>
              </a:r>
              <a:r>
                <a:rPr lang="en-US" sz="3200" i="0" dirty="0" smtClean="0">
                  <a:latin typeface="Trebuchet MS" pitchFamily="34" charset="0"/>
                </a:rPr>
                <a:t>a 34” wide x 46” tall presentation poster. </a:t>
              </a:r>
              <a:r>
                <a:rPr lang="en-US" sz="3200" dirty="0" smtClean="0">
                  <a:latin typeface="Trebuchet MS" pitchFamily="34" charset="0"/>
                </a:rPr>
                <a:t>You</a:t>
              </a:r>
              <a:r>
                <a:rPr lang="en-US" sz="3200" baseline="0" dirty="0" smtClean="0">
                  <a:latin typeface="Trebuchet MS" pitchFamily="34" charset="0"/>
                </a:rPr>
                <a:t> can u</a:t>
              </a:r>
              <a:r>
                <a:rPr lang="en-US" sz="3200" dirty="0" smtClean="0">
                  <a:latin typeface="Trebuchet MS" pitchFamily="34" charset="0"/>
                </a:rPr>
                <a:t>se</a:t>
              </a:r>
              <a:r>
                <a:rPr lang="en-US" sz="3200" baseline="0" dirty="0" smtClean="0">
                  <a:latin typeface="Trebuchet MS" pitchFamily="34" charset="0"/>
                </a:rPr>
                <a:t> it to create your research poster and </a:t>
              </a:r>
              <a:r>
                <a:rPr lang="en-US" sz="3200" dirty="0" smtClean="0">
                  <a:latin typeface="Trebuchet MS" pitchFamily="34" charset="0"/>
                </a:rPr>
                <a:t>save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3936976"/>
              <a:endParaRPr lang="en-US" sz="3200" dirty="0" smtClean="0">
                <a:latin typeface="Trebuchet MS" pitchFamily="34" charset="0"/>
              </a:endParaRPr>
            </a:p>
            <a:p>
              <a:pPr defTabSz="4588928"/>
              <a:r>
                <a:rPr lang="en-US" sz="32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200" b="1" dirty="0" smtClean="0">
                  <a:solidFill>
                    <a:srgbClr val="FFC000"/>
                  </a:solidFill>
                  <a:latin typeface="Trebuchet MS" pitchFamily="34" charset="0"/>
                </a:rPr>
                <a:t>PosterPresentations.com</a:t>
              </a:r>
              <a:r>
                <a:rPr lang="en-US" sz="3200" b="1" dirty="0" smtClean="0">
                  <a:solidFill>
                    <a:schemeClr val="bg1"/>
                  </a:solidFill>
                  <a:latin typeface="Trebuchet MS" pitchFamily="34" charset="0"/>
                </a:rPr>
                <a:t> </a:t>
              </a:r>
              <a:r>
                <a:rPr lang="en-US" sz="3200" dirty="0" smtClean="0">
                  <a:solidFill>
                    <a:schemeClr val="bg1"/>
                  </a:solidFill>
                  <a:latin typeface="Trebuchet MS" pitchFamily="34" charset="0"/>
                </a:rPr>
                <a:t>and click on HELP DESK.</a:t>
              </a:r>
            </a:p>
            <a:p>
              <a:pPr defTabSz="4588928"/>
              <a:endParaRPr lang="en-US" sz="3200" dirty="0" smtClean="0">
                <a:latin typeface="Trebuchet MS" pitchFamily="34" charset="0"/>
              </a:endParaRPr>
            </a:p>
            <a:p>
              <a:pPr defTabSz="4588928"/>
              <a:r>
                <a:rPr lang="en-US" sz="3200" dirty="0" smtClean="0">
                  <a:solidFill>
                    <a:schemeClr val="bg1"/>
                  </a:solidFill>
                  <a:latin typeface="Trebuchet MS" pitchFamily="34" charset="0"/>
                </a:rPr>
                <a:t>When</a:t>
              </a:r>
              <a:r>
                <a:rPr lang="en-US" sz="3200" baseline="0" dirty="0" smtClean="0">
                  <a:solidFill>
                    <a:schemeClr val="bg1"/>
                  </a:solidFill>
                  <a:latin typeface="Trebuchet MS" pitchFamily="34" charset="0"/>
                </a:rPr>
                <a:t> you are ready to print your poster</a:t>
              </a:r>
              <a:r>
                <a:rPr lang="en-US" sz="3200" dirty="0" smtClean="0">
                  <a:solidFill>
                    <a:schemeClr val="bg1"/>
                  </a:solidFill>
                  <a:latin typeface="Trebuchet MS" pitchFamily="34" charset="0"/>
                </a:rPr>
                <a:t>,</a:t>
              </a:r>
              <a:r>
                <a:rPr lang="en-US" sz="3200" baseline="0" dirty="0" smtClean="0">
                  <a:solidFill>
                    <a:schemeClr val="bg1"/>
                  </a:solidFill>
                  <a:latin typeface="Trebuchet MS" pitchFamily="34" charset="0"/>
                </a:rPr>
                <a:t> go online to </a:t>
              </a:r>
              <a:r>
                <a:rPr lang="en-US" sz="3200" b="0" dirty="0" smtClean="0">
                  <a:solidFill>
                    <a:schemeClr val="bg1"/>
                  </a:solidFill>
                  <a:latin typeface="Trebuchet MS" pitchFamily="34" charset="0"/>
                </a:rPr>
                <a:t>PosterPresentations.com</a:t>
              </a:r>
              <a:r>
                <a:rPr lang="en-US" sz="3200" dirty="0" smtClean="0">
                  <a:solidFill>
                    <a:schemeClr val="bg1"/>
                  </a:solidFill>
                  <a:latin typeface="Trebuchet MS" pitchFamily="34" charset="0"/>
                </a:rPr>
                <a:t/>
              </a:r>
              <a:br>
                <a:rPr lang="en-US" sz="3200" dirty="0" smtClean="0">
                  <a:solidFill>
                    <a:schemeClr val="bg1"/>
                  </a:solidFill>
                  <a:latin typeface="Trebuchet MS" pitchFamily="34" charset="0"/>
                </a:rPr>
              </a:br>
              <a:endParaRPr lang="en-US" sz="3200" dirty="0" smtClean="0">
                <a:solidFill>
                  <a:schemeClr val="bg1"/>
                </a:solidFill>
                <a:latin typeface="Trebuchet MS" pitchFamily="34" charset="0"/>
              </a:endParaRPr>
            </a:p>
            <a:p>
              <a:pPr algn="l" defTabSz="3936976"/>
              <a:r>
                <a:rPr lang="en-US" sz="3200" b="0" dirty="0" smtClean="0">
                  <a:solidFill>
                    <a:schemeClr val="bg1"/>
                  </a:solidFill>
                  <a:latin typeface="Trebuchet MS" pitchFamily="34" charset="0"/>
                </a:rPr>
                <a:t>Need</a:t>
              </a:r>
              <a:r>
                <a:rPr lang="en-US" sz="3200" b="0" baseline="0" dirty="0" smtClean="0">
                  <a:solidFill>
                    <a:schemeClr val="bg1"/>
                  </a:solidFill>
                  <a:latin typeface="Trebuchet MS" pitchFamily="34" charset="0"/>
                </a:rPr>
                <a:t> assistance? Call us at </a:t>
              </a:r>
              <a:r>
                <a:rPr lang="en-US" sz="3200" b="0" dirty="0" smtClean="0">
                  <a:solidFill>
                    <a:srgbClr val="FFC000"/>
                  </a:solidFill>
                  <a:latin typeface="Trebuchet MS" pitchFamily="34" charset="0"/>
                </a:rPr>
                <a:t>1.510.649.3001</a:t>
              </a:r>
            </a:p>
            <a:p>
              <a:pPr algn="l" defTabSz="3936976"/>
              <a:endParaRPr lang="en-US" sz="4000" b="1" dirty="0" smtClean="0">
                <a:solidFill>
                  <a:srgbClr val="FFFF00"/>
                </a:solidFill>
                <a:latin typeface="Trebuchet MS" pitchFamily="34" charset="0"/>
              </a:endParaRPr>
            </a:p>
            <a:p>
              <a:pPr algn="ctr"/>
              <a:endParaRPr lang="en-US" sz="2800" b="1"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QUICK START</a:t>
              </a:r>
            </a:p>
            <a:p>
              <a:pPr algn="ctr"/>
              <a:endParaRPr lang="en-US" sz="36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Zoom in and out</a:t>
              </a:r>
            </a:p>
            <a:p>
              <a:pPr marL="1981200" indent="-15875" algn="l" defTabSz="930275"/>
              <a:r>
                <a:rPr lang="en-US" sz="2800" b="0" baseline="0" dirty="0" smtClean="0">
                  <a:solidFill>
                    <a:schemeClr val="bg1">
                      <a:lumMod val="75000"/>
                    </a:schemeClr>
                  </a:solidFill>
                  <a:latin typeface="Trebuchet MS" pitchFamily="34" charset="0"/>
                </a:rPr>
                <a:t>As you work on your poster zoom in and out to the level that is more comfortable to you.</a:t>
              </a:r>
            </a:p>
            <a:p>
              <a:pPr marL="1981200" indent="-15875" algn="l" defTabSz="930275"/>
              <a:r>
                <a:rPr lang="en-US" sz="2800" b="0" baseline="0" dirty="0" smtClean="0">
                  <a:solidFill>
                    <a:schemeClr val="bg1">
                      <a:lumMod val="75000"/>
                    </a:schemeClr>
                  </a:solidFill>
                  <a:latin typeface="Trebuchet MS" pitchFamily="34" charset="0"/>
                </a:rPr>
                <a:t>Go to VIEW &gt; ZOOM.</a:t>
              </a:r>
            </a:p>
            <a:p>
              <a:pPr algn="l"/>
              <a:endParaRPr lang="en-US" sz="3200" b="0"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Title, Authors, and Affiliations</a:t>
              </a:r>
            </a:p>
            <a:p>
              <a:pPr algn="l"/>
              <a:r>
                <a:rPr lang="en-US" sz="2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800" b="0" spc="0"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800" b="0" baseline="0" dirty="0" smtClean="0">
                <a:solidFill>
                  <a:schemeClr val="bg1">
                    <a:lumMod val="75000"/>
                  </a:schemeClr>
                </a:solidFill>
                <a:latin typeface="Trebuchet MS" pitchFamily="34" charset="0"/>
              </a:endParaRPr>
            </a:p>
            <a:p>
              <a:pPr algn="l"/>
              <a:endParaRPr lang="en-US" sz="2800" b="0" baseline="0" dirty="0" smtClean="0">
                <a:solidFill>
                  <a:schemeClr val="bg1">
                    <a:lumMod val="75000"/>
                  </a:schemeClr>
                </a:solidFill>
                <a:latin typeface="Trebuchet MS" pitchFamily="34" charset="0"/>
              </a:endParaRPr>
            </a:p>
            <a:p>
              <a:pPr algn="l"/>
              <a:r>
                <a:rPr lang="en-US" sz="3200" b="1" baseline="0" dirty="0" smtClean="0">
                  <a:solidFill>
                    <a:schemeClr val="bg1"/>
                  </a:solidFill>
                  <a:latin typeface="Trebuchet MS" pitchFamily="34" charset="0"/>
                </a:rPr>
                <a:t/>
              </a:r>
              <a:br>
                <a:rPr lang="en-US" sz="3200" b="1" baseline="0" dirty="0" smtClean="0">
                  <a:solidFill>
                    <a:schemeClr val="bg1"/>
                  </a:solidFill>
                  <a:latin typeface="Trebuchet MS" pitchFamily="34" charset="0"/>
                </a:rPr>
              </a:br>
              <a:endParaRPr lang="en-US" sz="3200" b="1" dirty="0" smtClean="0">
                <a:solidFill>
                  <a:schemeClr val="bg1"/>
                </a:solidFill>
                <a:latin typeface="Trebuchet MS" pitchFamily="34" charset="0"/>
              </a:endParaRPr>
            </a:p>
            <a:p>
              <a:pPr algn="ctr"/>
              <a:endParaRPr lang="en-US" sz="3200" b="1" dirty="0" smtClean="0">
                <a:solidFill>
                  <a:srgbClr val="FFC000"/>
                </a:solidFill>
                <a:latin typeface="Trebuchet MS" pitchFamily="34" charset="0"/>
              </a:endParaRPr>
            </a:p>
            <a:p>
              <a:pPr algn="ctr"/>
              <a:endParaRPr lang="en-US" sz="3200" b="1" dirty="0" smtClean="0">
                <a:solidFill>
                  <a:srgbClr val="FFC000"/>
                </a:solidFill>
                <a:latin typeface="Trebuchet MS" pitchFamily="34" charset="0"/>
              </a:endParaRPr>
            </a:p>
            <a:p>
              <a:pPr algn="ctr"/>
              <a:r>
                <a:rPr lang="en-US" sz="3600" b="1" dirty="0" smtClean="0">
                  <a:solidFill>
                    <a:srgbClr val="FFC000"/>
                  </a:solidFill>
                  <a:latin typeface="Trebuchet MS" pitchFamily="34" charset="0"/>
                </a:rPr>
                <a:t>Adding Logos</a:t>
              </a:r>
              <a:r>
                <a:rPr lang="en-US" sz="3600" b="1" baseline="0" dirty="0" smtClean="0">
                  <a:solidFill>
                    <a:srgbClr val="FFC000"/>
                  </a:solidFill>
                  <a:latin typeface="Trebuchet MS" pitchFamily="34" charset="0"/>
                </a:rPr>
                <a:t> / Seals</a:t>
              </a:r>
            </a:p>
            <a:p>
              <a:pPr algn="l"/>
              <a:r>
                <a:rPr lang="en-US" sz="2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800" b="0" spc="314"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spc="0"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See if your school’s logo is available on our free poster templates page.</a:t>
              </a:r>
            </a:p>
            <a:p>
              <a:pPr algn="l"/>
              <a:endParaRPr lang="en-US" sz="2800" b="0" baseline="0" dirty="0" smtClean="0">
                <a:latin typeface="Trebuchet MS" pitchFamily="34" charset="0"/>
              </a:endParaRPr>
            </a:p>
            <a:p>
              <a:pPr algn="ctr"/>
              <a:r>
                <a:rPr lang="en-US" sz="3600" b="1" baseline="0" dirty="0" smtClean="0">
                  <a:solidFill>
                    <a:srgbClr val="FFC000"/>
                  </a:solidFill>
                  <a:latin typeface="Trebuchet MS" pitchFamily="34" charset="0"/>
                </a:rPr>
                <a:t>Photographs / Graphics</a:t>
              </a:r>
            </a:p>
            <a:p>
              <a:pPr algn="l" defTabSz="1022394"/>
              <a:r>
                <a:rPr lang="en-US" sz="2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800" b="0" spc="0" baseline="0" dirty="0" smtClean="0">
                  <a:solidFill>
                    <a:schemeClr val="bg1">
                      <a:lumMod val="75000"/>
                    </a:schemeClr>
                  </a:solidFill>
                  <a:latin typeface="Trebuchet MS" pitchFamily="34" charset="0"/>
                </a:rPr>
                <a:t>disproportionally.</a:t>
              </a:r>
            </a:p>
            <a:p>
              <a:pPr algn="l" defTabSz="1022394"/>
              <a:endParaRPr lang="en-US" sz="2800" b="0" baseline="0" dirty="0" smtClean="0">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r>
                <a:rPr lang="en-US" sz="3600" b="1" baseline="0" dirty="0" smtClean="0">
                  <a:solidFill>
                    <a:srgbClr val="FFC000"/>
                  </a:solidFill>
                  <a:latin typeface="Trebuchet MS" pitchFamily="34" charset="0"/>
                </a:rPr>
                <a:t>Image Quality Check</a:t>
              </a:r>
            </a:p>
            <a:p>
              <a:pPr lvl="0" algn="l" defTabSz="1022394"/>
              <a:r>
                <a:rPr lang="en-US" sz="2800"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200" b="0" dirty="0" smtClean="0">
                <a:latin typeface="Trebuchet MS" pitchFamily="34" charset="0"/>
              </a:endParaRPr>
            </a:p>
          </p:txBody>
        </p:sp>
        <p:cxnSp>
          <p:nvCxnSpPr>
            <p:cNvPr id="66" name="Straight Connector 65"/>
            <p:cNvCxnSpPr/>
            <p:nvPr/>
          </p:nvCxnSpPr>
          <p:spPr>
            <a:xfrm>
              <a:off x="-11211103" y="780415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userDrawn="1"/>
          </p:nvPicPr>
          <p:blipFill>
            <a:blip r:embed="rId4" cstate="print"/>
            <a:stretch>
              <a:fillRect/>
            </a:stretch>
          </p:blipFill>
          <p:spPr>
            <a:xfrm>
              <a:off x="-10740740" y="9685644"/>
              <a:ext cx="1780299" cy="986906"/>
            </a:xfrm>
            <a:prstGeom prst="rect">
              <a:avLst/>
            </a:prstGeom>
          </p:spPr>
        </p:pic>
        <p:pic>
          <p:nvPicPr>
            <p:cNvPr id="68" name="Picture 67"/>
            <p:cNvPicPr>
              <a:picLocks noChangeAspect="1"/>
            </p:cNvPicPr>
            <p:nvPr userDrawn="1"/>
          </p:nvPicPr>
          <p:blipFill>
            <a:blip r:embed="rId5" cstate="print"/>
            <a:stretch>
              <a:fillRect/>
            </a:stretch>
          </p:blipFill>
          <p:spPr>
            <a:xfrm>
              <a:off x="-10740740" y="14942083"/>
              <a:ext cx="10086336" cy="784094"/>
            </a:xfrm>
            <a:prstGeom prst="rect">
              <a:avLst/>
            </a:prstGeom>
          </p:spPr>
        </p:pic>
        <p:grpSp>
          <p:nvGrpSpPr>
            <p:cNvPr id="69" name="Group 68"/>
            <p:cNvGrpSpPr/>
            <p:nvPr userDrawn="1"/>
          </p:nvGrpSpPr>
          <p:grpSpPr>
            <a:xfrm>
              <a:off x="-9924910" y="24209438"/>
              <a:ext cx="8064012" cy="1910304"/>
              <a:chOff x="-4553349" y="11323786"/>
              <a:chExt cx="3716347" cy="877675"/>
            </a:xfrm>
          </p:grpSpPr>
          <p:grpSp>
            <p:nvGrpSpPr>
              <p:cNvPr id="75" name="Group 74"/>
              <p:cNvGrpSpPr/>
              <p:nvPr userDrawn="1"/>
            </p:nvGrpSpPr>
            <p:grpSpPr>
              <a:xfrm>
                <a:off x="-2967600" y="11323803"/>
                <a:ext cx="772499" cy="877658"/>
                <a:chOff x="-4188483" y="11494178"/>
                <a:chExt cx="964140" cy="1257677"/>
              </a:xfrm>
            </p:grpSpPr>
            <p:pic>
              <p:nvPicPr>
                <p:cNvPr id="81" name="Picture 80"/>
                <p:cNvPicPr>
                  <a:picLocks noChangeAspect="1"/>
                </p:cNvPicPr>
                <p:nvPr userDrawn="1"/>
              </p:nvPicPr>
              <p:blipFill>
                <a:blip r:embed="rId6" cstate="print"/>
                <a:stretch>
                  <a:fillRect/>
                </a:stretch>
              </p:blipFill>
              <p:spPr>
                <a:xfrm>
                  <a:off x="-4188483" y="11494178"/>
                  <a:ext cx="964140" cy="1030633"/>
                </a:xfrm>
                <a:prstGeom prst="rect">
                  <a:avLst/>
                </a:prstGeom>
              </p:spPr>
            </p:pic>
            <p:sp>
              <p:nvSpPr>
                <p:cNvPr id="82" name="TextBox 81"/>
                <p:cNvSpPr txBox="1"/>
                <p:nvPr userDrawn="1"/>
              </p:nvSpPr>
              <p:spPr>
                <a:xfrm>
                  <a:off x="-4188483" y="12490920"/>
                  <a:ext cx="964139" cy="260935"/>
                </a:xfrm>
                <a:prstGeom prst="rect">
                  <a:avLst/>
                </a:prstGeom>
                <a:solidFill>
                  <a:schemeClr val="accent1"/>
                </a:solidFill>
                <a:ln>
                  <a:noFill/>
                </a:ln>
              </p:spPr>
              <p:txBody>
                <a:bodyPr wrap="square" lIns="91440" tIns="91440" rIns="91440" bIns="91440" rtlCol="0">
                  <a:spAutoFit/>
                </a:bodyPr>
                <a:lstStyle/>
                <a:p>
                  <a:pPr algn="ctr"/>
                  <a:r>
                    <a:rPr lang="en-US" sz="2091" b="1" dirty="0" smtClean="0">
                      <a:solidFill>
                        <a:schemeClr val="tx1"/>
                      </a:solidFill>
                    </a:rPr>
                    <a:t>ORIGINAL</a:t>
                  </a:r>
                  <a:endParaRPr lang="en-US" sz="2091" b="1" dirty="0">
                    <a:solidFill>
                      <a:schemeClr val="tx1"/>
                    </a:solidFill>
                  </a:endParaRPr>
                </a:p>
              </p:txBody>
            </p:sp>
          </p:grpSp>
          <p:grpSp>
            <p:nvGrpSpPr>
              <p:cNvPr id="76" name="Group 75"/>
              <p:cNvGrpSpPr/>
              <p:nvPr userDrawn="1"/>
            </p:nvGrpSpPr>
            <p:grpSpPr>
              <a:xfrm>
                <a:off x="-2035668" y="11323786"/>
                <a:ext cx="1198666" cy="873395"/>
                <a:chOff x="-2925181" y="11561412"/>
                <a:chExt cx="1647228" cy="1200237"/>
              </a:xfrm>
            </p:grpSpPr>
            <p:pic>
              <p:nvPicPr>
                <p:cNvPr id="79" name="Picture 78"/>
                <p:cNvPicPr>
                  <a:picLocks noChangeAspect="1"/>
                </p:cNvPicPr>
                <p:nvPr userDrawn="1"/>
              </p:nvPicPr>
              <p:blipFill>
                <a:blip r:embed="rId6" cstate="print"/>
                <a:stretch>
                  <a:fillRect/>
                </a:stretch>
              </p:blipFill>
              <p:spPr>
                <a:xfrm>
                  <a:off x="-2925180" y="11561412"/>
                  <a:ext cx="1647227" cy="1029694"/>
                </a:xfrm>
                <a:prstGeom prst="rect">
                  <a:avLst/>
                </a:prstGeom>
              </p:spPr>
            </p:pic>
            <p:sp>
              <p:nvSpPr>
                <p:cNvPr id="80" name="TextBox 79"/>
                <p:cNvSpPr txBox="1"/>
                <p:nvPr userDrawn="1"/>
              </p:nvSpPr>
              <p:spPr>
                <a:xfrm>
                  <a:off x="-2925181" y="12511416"/>
                  <a:ext cx="1647226" cy="250233"/>
                </a:xfrm>
                <a:prstGeom prst="rect">
                  <a:avLst/>
                </a:prstGeom>
                <a:solidFill>
                  <a:srgbClr val="FF0000"/>
                </a:solidFill>
              </p:spPr>
              <p:txBody>
                <a:bodyPr wrap="square" lIns="457200" tIns="91440" rIns="457200" bIns="91440" rtlCol="0">
                  <a:spAutoFit/>
                </a:bodyPr>
                <a:lstStyle/>
                <a:p>
                  <a:pPr algn="ctr"/>
                  <a:r>
                    <a:rPr lang="en-US" sz="2091" b="1" dirty="0" smtClean="0">
                      <a:solidFill>
                        <a:schemeClr val="bg1"/>
                      </a:solidFill>
                    </a:rPr>
                    <a:t>DISTORTED</a:t>
                  </a:r>
                  <a:endParaRPr lang="en-US" sz="1046" b="1" dirty="0">
                    <a:solidFill>
                      <a:schemeClr val="bg1"/>
                    </a:solidFill>
                  </a:endParaRPr>
                </a:p>
              </p:txBody>
            </p:sp>
          </p:grpSp>
          <p:pic>
            <p:nvPicPr>
              <p:cNvPr id="77" name="Picture 76"/>
              <p:cNvPicPr>
                <a:picLocks noChangeAspect="1"/>
              </p:cNvPicPr>
              <p:nvPr userDrawn="1"/>
            </p:nvPicPr>
            <p:blipFill>
              <a:blip r:embed="rId7" cstate="print"/>
              <a:stretch>
                <a:fillRect/>
              </a:stretch>
            </p:blipFill>
            <p:spPr>
              <a:xfrm>
                <a:off x="-4553349" y="11485257"/>
                <a:ext cx="1259711" cy="716203"/>
              </a:xfrm>
              <a:prstGeom prst="rect">
                <a:avLst/>
              </a:prstGeom>
            </p:spPr>
          </p:pic>
          <p:sp>
            <p:nvSpPr>
              <p:cNvPr id="78" name="TextBox 77"/>
              <p:cNvSpPr txBox="1"/>
              <p:nvPr userDrawn="1"/>
            </p:nvSpPr>
            <p:spPr>
              <a:xfrm>
                <a:off x="-4494476" y="11323800"/>
                <a:ext cx="1035685" cy="115691"/>
              </a:xfrm>
              <a:prstGeom prst="rect">
                <a:avLst/>
              </a:prstGeom>
              <a:noFill/>
            </p:spPr>
            <p:txBody>
              <a:bodyPr wrap="square" lIns="0" tIns="0" rIns="0" bIns="0" rtlCol="0">
                <a:spAutoFit/>
              </a:bodyPr>
              <a:lstStyle/>
              <a:p>
                <a:pPr algn="ctr"/>
                <a:r>
                  <a:rPr lang="en-US" sz="2091" dirty="0" smtClean="0">
                    <a:solidFill>
                      <a:schemeClr val="bg1"/>
                    </a:solidFill>
                  </a:rPr>
                  <a:t>Corner</a:t>
                </a:r>
                <a:r>
                  <a:rPr lang="en-US" sz="2091" baseline="0" dirty="0" smtClean="0">
                    <a:solidFill>
                      <a:schemeClr val="bg1"/>
                    </a:solidFill>
                  </a:rPr>
                  <a:t> handles</a:t>
                </a:r>
                <a:endParaRPr lang="en-US" sz="2091" dirty="0">
                  <a:solidFill>
                    <a:schemeClr val="bg1"/>
                  </a:solidFill>
                </a:endParaRPr>
              </a:p>
            </p:txBody>
          </p:sp>
        </p:grpSp>
        <p:grpSp>
          <p:nvGrpSpPr>
            <p:cNvPr id="70" name="Group 69"/>
            <p:cNvGrpSpPr/>
            <p:nvPr userDrawn="1"/>
          </p:nvGrpSpPr>
          <p:grpSpPr>
            <a:xfrm>
              <a:off x="-10501482" y="29244486"/>
              <a:ext cx="9502910" cy="2453254"/>
              <a:chOff x="-4802321" y="13420110"/>
              <a:chExt cx="4379466" cy="1127129"/>
            </a:xfrm>
          </p:grpSpPr>
          <p:graphicFrame>
            <p:nvGraphicFramePr>
              <p:cNvPr id="71" name="Object 70"/>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519939203"/>
                  </p:ext>
                </p:extLst>
              </p:nvPr>
            </p:nvGraphicFramePr>
            <p:xfrm>
              <a:off x="-4533347" y="13552214"/>
              <a:ext cx="1828800" cy="800923"/>
            </p:xfrm>
            <a:graphic>
              <a:graphicData uri="http://schemas.openxmlformats.org/presentationml/2006/ole">
                <p:oleObj spid="_x0000_s1066" name="Image" r:id="rId8" imgW="1828571" imgH="1117460" progId="">
                  <p:embed/>
                </p:oleObj>
              </a:graphicData>
            </a:graphic>
          </p:graphicFrame>
          <p:graphicFrame>
            <p:nvGraphicFramePr>
              <p:cNvPr id="72" name="Object 71"/>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3334326444"/>
                  </p:ext>
                </p:extLst>
              </p:nvPr>
            </p:nvGraphicFramePr>
            <p:xfrm>
              <a:off x="-2456641" y="13555906"/>
              <a:ext cx="1828800" cy="800923"/>
            </p:xfrm>
            <a:graphic>
              <a:graphicData uri="http://schemas.openxmlformats.org/presentationml/2006/ole">
                <p:oleObj spid="_x0000_s1067" name="Image" r:id="rId9" imgW="1828571" imgH="1117460" progId="">
                  <p:embed/>
                </p:oleObj>
              </a:graphicData>
            </a:graphic>
          </p:graphicFrame>
          <p:sp>
            <p:nvSpPr>
              <p:cNvPr id="73" name="TextBox 72"/>
              <p:cNvSpPr txBox="1"/>
              <p:nvPr userDrawn="1"/>
            </p:nvSpPr>
            <p:spPr>
              <a:xfrm rot="16200000">
                <a:off x="-5271011" y="13888800"/>
                <a:ext cx="1117601" cy="180221"/>
              </a:xfrm>
              <a:prstGeom prst="rect">
                <a:avLst/>
              </a:prstGeom>
              <a:noFill/>
            </p:spPr>
            <p:txBody>
              <a:bodyPr wrap="square" lIns="91440" tIns="91440" rIns="91440" bIns="0" rtlCol="0">
                <a:spAutoFit/>
              </a:bodyPr>
              <a:lstStyle/>
              <a:p>
                <a:pPr algn="ctr"/>
                <a:r>
                  <a:rPr lang="en-US" sz="1800" dirty="0" smtClean="0">
                    <a:solidFill>
                      <a:srgbClr val="92D050"/>
                    </a:solidFill>
                  </a:rPr>
                  <a:t>Good</a:t>
                </a:r>
                <a:r>
                  <a:rPr lang="en-US" sz="1800" baseline="0" dirty="0" smtClean="0">
                    <a:solidFill>
                      <a:srgbClr val="92D050"/>
                    </a:solidFill>
                  </a:rPr>
                  <a:t> </a:t>
                </a:r>
                <a:r>
                  <a:rPr lang="en-US" sz="1800" baseline="0" dirty="0" smtClean="0">
                    <a:solidFill>
                      <a:schemeClr val="bg1"/>
                    </a:solidFill>
                  </a:rPr>
                  <a:t>printing quality</a:t>
                </a:r>
                <a:endParaRPr lang="en-US" sz="1800" dirty="0">
                  <a:solidFill>
                    <a:schemeClr val="bg1"/>
                  </a:solidFill>
                </a:endParaRPr>
              </a:p>
            </p:txBody>
          </p:sp>
          <p:sp>
            <p:nvSpPr>
              <p:cNvPr id="74" name="TextBox 73"/>
              <p:cNvSpPr txBox="1"/>
              <p:nvPr userDrawn="1"/>
            </p:nvSpPr>
            <p:spPr>
              <a:xfrm rot="16200000">
                <a:off x="-1071766" y="13898328"/>
                <a:ext cx="1117601" cy="180221"/>
              </a:xfrm>
              <a:prstGeom prst="rect">
                <a:avLst/>
              </a:prstGeom>
              <a:noFill/>
            </p:spPr>
            <p:txBody>
              <a:bodyPr wrap="square" lIns="91440" tIns="91440" rIns="91440" bIns="0" rtlCol="0">
                <a:spAutoFit/>
              </a:bodyPr>
              <a:lstStyle/>
              <a:p>
                <a:pPr algn="ctr"/>
                <a:r>
                  <a:rPr lang="en-US" sz="1800" dirty="0" smtClean="0">
                    <a:solidFill>
                      <a:srgbClr val="FF0000"/>
                    </a:solidFill>
                  </a:rPr>
                  <a:t>Bad </a:t>
                </a:r>
                <a:r>
                  <a:rPr lang="en-US" sz="1800" dirty="0" smtClean="0">
                    <a:solidFill>
                      <a:schemeClr val="bg1"/>
                    </a:solidFill>
                  </a:rPr>
                  <a:t>printing quality</a:t>
                </a:r>
                <a:endParaRPr lang="en-US" sz="1800" dirty="0">
                  <a:solidFill>
                    <a:schemeClr val="bg1"/>
                  </a:solidFill>
                </a:endParaRPr>
              </a:p>
            </p:txBody>
          </p:sp>
        </p:grpSp>
      </p:grpSp>
      <p:grpSp>
        <p:nvGrpSpPr>
          <p:cNvPr id="83" name="Group 82"/>
          <p:cNvGrpSpPr/>
          <p:nvPr userDrawn="1"/>
        </p:nvGrpSpPr>
        <p:grpSpPr>
          <a:xfrm>
            <a:off x="31445140" y="-57567"/>
            <a:ext cx="10444403" cy="42119968"/>
            <a:chOff x="44157839" y="-55065"/>
            <a:chExt cx="11062139" cy="32973465"/>
          </a:xfrm>
        </p:grpSpPr>
        <p:sp>
          <p:nvSpPr>
            <p:cNvPr id="84" name="Rectangle 8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627" dirty="0" smtClean="0">
                  <a:solidFill>
                    <a:schemeClr val="bg1"/>
                  </a:solidFill>
                  <a:latin typeface="Trebuchet MS" pitchFamily="34" charset="0"/>
                </a:rPr>
                <a:t>QUICK START (cont.)</a:t>
              </a:r>
            </a:p>
            <a:p>
              <a:pPr algn="ctr"/>
              <a:endParaRPr lang="en-US" sz="40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How to change the template color theme</a:t>
              </a:r>
            </a:p>
            <a:p>
              <a:pPr marL="0" marR="0" lvl="2" indent="0" algn="l" defTabSz="119501"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800" b="0" spc="0" baseline="0" dirty="0" smtClean="0">
                  <a:solidFill>
                    <a:schemeClr val="bg1">
                      <a:lumMod val="75000"/>
                    </a:schemeClr>
                  </a:solidFill>
                  <a:latin typeface="Trebuchet MS" pitchFamily="34" charset="0"/>
                </a:rPr>
                <a:t>also create your own color theme.</a:t>
              </a:r>
            </a:p>
            <a:p>
              <a:pPr marL="0" marR="0" lvl="2"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r>
                <a:rPr lang="en-US" sz="2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Text</a:t>
              </a:r>
            </a:p>
            <a:p>
              <a:pPr marL="3200400" lvl="2" indent="0" algn="l" defTabSz="149376"/>
              <a:r>
                <a:rPr lang="en-US" sz="2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87426" lvl="2"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 </a:t>
              </a:r>
              <a:r>
                <a:rPr kumimoji="0" lang="en-US" sz="36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800" b="0" baseline="0" dirty="0" smtClean="0">
                <a:solidFill>
                  <a:schemeClr val="bg1">
                    <a:lumMod val="75000"/>
                  </a:schemeClr>
                </a:solidFill>
                <a:latin typeface="Trebuchet MS" pitchFamily="34" charset="0"/>
              </a:endParaRPr>
            </a:p>
            <a:p>
              <a:pPr marL="1587426" lvl="2"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Tables</a:t>
              </a:r>
            </a:p>
            <a:p>
              <a:pPr marL="2164290" lvl="1" indent="0" algn="l" defTabSz="119501"/>
              <a:r>
                <a:rPr lang="en-US" sz="28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2214081" lvl="0" indent="0" algn="l" defTabSz="119501"/>
              <a:r>
                <a:rPr lang="en-US" sz="2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87426"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92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5" name="Object 84"/>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1944622542"/>
                </p:ext>
              </p:extLst>
            </p:nvPr>
          </p:nvGraphicFramePr>
          <p:xfrm>
            <a:off x="46915679" y="3678503"/>
            <a:ext cx="5586150" cy="1715798"/>
          </p:xfrm>
          <a:graphic>
            <a:graphicData uri="http://schemas.openxmlformats.org/presentationml/2006/ole">
              <p:oleObj spid="_x0000_s1068" name="Image" r:id="rId10" imgW="4571429" imgH="1688889" progId="">
                <p:embed/>
              </p:oleObj>
            </a:graphicData>
          </a:graphic>
        </p:graphicFrame>
        <p:pic>
          <p:nvPicPr>
            <p:cNvPr id="86" name="Picture 85"/>
            <p:cNvPicPr>
              <a:picLocks noChangeAspect="1"/>
            </p:cNvPicPr>
            <p:nvPr userDrawn="1"/>
          </p:nvPicPr>
          <p:blipFill>
            <a:blip r:embed="rId11" cstate="print"/>
            <a:stretch>
              <a:fillRect/>
            </a:stretch>
          </p:blipFill>
          <p:spPr>
            <a:xfrm>
              <a:off x="44620734" y="8328912"/>
              <a:ext cx="2970677" cy="1013408"/>
            </a:xfrm>
            <a:prstGeom prst="rect">
              <a:avLst/>
            </a:prstGeom>
            <a:ln>
              <a:noFill/>
            </a:ln>
          </p:spPr>
        </p:pic>
        <p:graphicFrame>
          <p:nvGraphicFramePr>
            <p:cNvPr id="87" name="Object 86"/>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1687417955"/>
                </p:ext>
              </p:extLst>
            </p:nvPr>
          </p:nvGraphicFramePr>
          <p:xfrm>
            <a:off x="44487216" y="12831884"/>
            <a:ext cx="1898014" cy="970240"/>
          </p:xfrm>
          <a:graphic>
            <a:graphicData uri="http://schemas.openxmlformats.org/presentationml/2006/ole">
              <p:oleObj spid="_x0000_s1069" name="Image" r:id="rId12" imgW="1574603" imgH="1053968" progId="">
                <p:embed/>
              </p:oleObj>
            </a:graphicData>
          </a:graphic>
        </p:graphicFrame>
        <p:grpSp>
          <p:nvGrpSpPr>
            <p:cNvPr id="88" name="Group 87"/>
            <p:cNvGrpSpPr/>
            <p:nvPr userDrawn="1"/>
          </p:nvGrpSpPr>
          <p:grpSpPr>
            <a:xfrm>
              <a:off x="44487216" y="29414548"/>
              <a:ext cx="10543488" cy="1142460"/>
              <a:chOff x="44200453" y="28362386"/>
              <a:chExt cx="9950018" cy="984498"/>
            </a:xfrm>
          </p:grpSpPr>
          <p:sp>
            <p:nvSpPr>
              <p:cNvPr id="90" name="Rounded Rectangle 89"/>
              <p:cNvSpPr/>
              <p:nvPr userDrawn="1"/>
            </p:nvSpPr>
            <p:spPr>
              <a:xfrm>
                <a:off x="44200453" y="28362386"/>
                <a:ext cx="9771398" cy="984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9"/>
              </a:p>
            </p:txBody>
          </p:sp>
          <p:pic>
            <p:nvPicPr>
              <p:cNvPr id="91" name="Picture 7" descr="http://t2.gstatic.com/images?q=tbn:ANd9GcR4APHC6TT9w54M2zn_pvCiBxUNcspYPoVxirLRphBoJabfSvu7zw">
                <a:hlinkClick r:id="rId13"/>
              </p:cNvPr>
              <p:cNvPicPr>
                <a:picLocks noChangeAspect="1" noChangeArrowheads="1"/>
              </p:cNvPicPr>
              <p:nvPr userDrawn="1"/>
            </p:nvPicPr>
            <p:blipFill>
              <a:blip r:embed="rId14" cstate="print"/>
              <a:stretch>
                <a:fillRect/>
              </a:stretch>
            </p:blipFill>
            <p:spPr bwMode="auto">
              <a:xfrm>
                <a:off x="44417254" y="28515215"/>
                <a:ext cx="889616" cy="656540"/>
              </a:xfrm>
              <a:prstGeom prst="rect">
                <a:avLst/>
              </a:prstGeom>
              <a:noFill/>
              <a:ln>
                <a:noFill/>
              </a:ln>
            </p:spPr>
          </p:pic>
          <p:sp>
            <p:nvSpPr>
              <p:cNvPr id="92" name="TextBox 91"/>
              <p:cNvSpPr txBox="1"/>
              <p:nvPr userDrawn="1"/>
            </p:nvSpPr>
            <p:spPr>
              <a:xfrm>
                <a:off x="45479282" y="28552305"/>
                <a:ext cx="8671189" cy="583262"/>
              </a:xfrm>
              <a:prstGeom prst="rect">
                <a:avLst/>
              </a:prstGeom>
              <a:noFill/>
              <a:ln>
                <a:noFill/>
              </a:ln>
            </p:spPr>
            <p:txBody>
              <a:bodyPr wrap="square" rtlCol="0">
                <a:spAutoFit/>
              </a:bodyPr>
              <a:lstStyle/>
              <a:p>
                <a:r>
                  <a:rPr lang="en-US" sz="2509" dirty="0" smtClean="0">
                    <a:solidFill>
                      <a:schemeClr val="tx2"/>
                    </a:solidFill>
                    <a:latin typeface="Trebuchet MS" pitchFamily="34" charset="0"/>
                  </a:rPr>
                  <a:t>Student</a:t>
                </a:r>
                <a:r>
                  <a:rPr lang="en-US" sz="2509" baseline="0" dirty="0" smtClean="0">
                    <a:solidFill>
                      <a:schemeClr val="tx2"/>
                    </a:solidFill>
                    <a:latin typeface="Trebuchet MS" pitchFamily="34" charset="0"/>
                  </a:rPr>
                  <a:t> discounts are available on our </a:t>
                </a:r>
                <a:r>
                  <a:rPr lang="en-US" sz="2509" baseline="0" dirty="0" err="1" smtClean="0">
                    <a:solidFill>
                      <a:schemeClr val="tx2"/>
                    </a:solidFill>
                    <a:latin typeface="Trebuchet MS" pitchFamily="34" charset="0"/>
                  </a:rPr>
                  <a:t>Facebook</a:t>
                </a:r>
                <a:r>
                  <a:rPr lang="en-US" sz="2509" baseline="0" dirty="0" smtClean="0">
                    <a:solidFill>
                      <a:schemeClr val="tx2"/>
                    </a:solidFill>
                    <a:latin typeface="Trebuchet MS" pitchFamily="34" charset="0"/>
                  </a:rPr>
                  <a:t> page.</a:t>
                </a:r>
                <a:br>
                  <a:rPr lang="en-US" sz="2509" baseline="0" dirty="0" smtClean="0">
                    <a:solidFill>
                      <a:schemeClr val="tx2"/>
                    </a:solidFill>
                    <a:latin typeface="Trebuchet MS" pitchFamily="34" charset="0"/>
                  </a:rPr>
                </a:br>
                <a:r>
                  <a:rPr lang="en-US" sz="2509" baseline="0" dirty="0" smtClean="0">
                    <a:solidFill>
                      <a:schemeClr val="tx2"/>
                    </a:solidFill>
                    <a:latin typeface="Trebuchet MS" pitchFamily="34" charset="0"/>
                  </a:rPr>
                  <a:t>Go to </a:t>
                </a:r>
                <a:r>
                  <a:rPr lang="en-US" sz="2509" u="sng" baseline="0" dirty="0" smtClean="0">
                    <a:solidFill>
                      <a:schemeClr val="tx2"/>
                    </a:solidFill>
                    <a:latin typeface="Trebuchet MS" pitchFamily="34" charset="0"/>
                  </a:rPr>
                  <a:t>PosterPresentations.com</a:t>
                </a:r>
                <a:r>
                  <a:rPr lang="en-US" sz="2509" baseline="0" dirty="0" smtClean="0">
                    <a:solidFill>
                      <a:schemeClr val="tx2"/>
                    </a:solidFill>
                    <a:latin typeface="Trebuchet MS" pitchFamily="34" charset="0"/>
                  </a:rPr>
                  <a:t> and click on the FB icon. </a:t>
                </a:r>
                <a:endParaRPr lang="en-US" sz="2509" dirty="0">
                  <a:solidFill>
                    <a:schemeClr val="tx2"/>
                  </a:solidFill>
                  <a:latin typeface="Trebuchet MS" pitchFamily="34" charset="0"/>
                </a:endParaRPr>
              </a:p>
            </p:txBody>
          </p:sp>
        </p:grpSp>
        <p:sp>
          <p:nvSpPr>
            <p:cNvPr id="89" name="TextBox 88"/>
            <p:cNvSpPr txBox="1"/>
            <p:nvPr userDrawn="1"/>
          </p:nvSpPr>
          <p:spPr>
            <a:xfrm>
              <a:off x="44262808" y="31169782"/>
              <a:ext cx="6870215" cy="1135858"/>
            </a:xfrm>
            <a:prstGeom prst="rect">
              <a:avLst/>
            </a:prstGeom>
            <a:noFill/>
          </p:spPr>
          <p:txBody>
            <a:bodyPr wrap="square" lIns="65304" tIns="32651" rIns="65304" bIns="32651" rtlCol="0">
              <a:spAutoFit/>
            </a:bodyPr>
            <a:lstStyle/>
            <a:p>
              <a:pPr>
                <a:lnSpc>
                  <a:spcPts val="2718"/>
                </a:lnSpc>
              </a:pPr>
              <a:r>
                <a:rPr lang="en-US" sz="2927" dirty="0" smtClean="0">
                  <a:solidFill>
                    <a:schemeClr val="bg1"/>
                  </a:solidFill>
                </a:rPr>
                <a:t>© 2013</a:t>
              </a:r>
              <a:r>
                <a:rPr lang="en-US" sz="2927" baseline="0" dirty="0" smtClean="0">
                  <a:solidFill>
                    <a:schemeClr val="bg1"/>
                  </a:solidFill>
                </a:rPr>
                <a:t> </a:t>
              </a:r>
              <a:r>
                <a:rPr lang="en-US" sz="2927" dirty="0" smtClean="0">
                  <a:solidFill>
                    <a:schemeClr val="bg1"/>
                  </a:solidFill>
                </a:rPr>
                <a:t>PosterPresentations.com</a:t>
              </a:r>
              <a:br>
                <a:rPr lang="en-US" sz="2927" dirty="0" smtClean="0">
                  <a:solidFill>
                    <a:schemeClr val="bg1"/>
                  </a:solidFill>
                </a:rPr>
              </a:br>
              <a:r>
                <a:rPr lang="en-US" sz="2927" dirty="0" smtClean="0">
                  <a:solidFill>
                    <a:schemeClr val="bg1"/>
                  </a:solidFill>
                </a:rPr>
                <a:t>    </a:t>
              </a:r>
              <a:r>
                <a:rPr lang="en-US" sz="2509" dirty="0" smtClean="0">
                  <a:solidFill>
                    <a:schemeClr val="bg1"/>
                  </a:solidFill>
                </a:rPr>
                <a:t>2117 Fourth Street ,</a:t>
              </a:r>
              <a:r>
                <a:rPr lang="en-US" sz="2509" baseline="0" dirty="0" smtClean="0">
                  <a:solidFill>
                    <a:schemeClr val="bg1"/>
                  </a:solidFill>
                </a:rPr>
                <a:t> Unit C        </a:t>
              </a:r>
            </a:p>
            <a:p>
              <a:pPr>
                <a:lnSpc>
                  <a:spcPts val="2718"/>
                </a:lnSpc>
              </a:pPr>
              <a:r>
                <a:rPr lang="en-US" sz="2509" baseline="0" dirty="0" smtClean="0">
                  <a:solidFill>
                    <a:schemeClr val="bg1"/>
                  </a:solidFill>
                </a:rPr>
                <a:t>     Berkeley CA </a:t>
              </a:r>
              <a:r>
                <a:rPr lang="en-US" sz="2091" baseline="0" dirty="0" smtClean="0">
                  <a:solidFill>
                    <a:schemeClr val="bg1"/>
                  </a:solidFill>
                </a:rPr>
                <a:t>94710</a:t>
              </a:r>
              <a:r>
                <a:rPr lang="en-US" sz="2509" baseline="0" dirty="0" smtClean="0">
                  <a:solidFill>
                    <a:schemeClr val="bg1"/>
                  </a:solidFill>
                </a:rPr>
                <a:t/>
              </a:r>
              <a:br>
                <a:rPr lang="en-US" sz="2509" baseline="0" dirty="0" smtClean="0">
                  <a:solidFill>
                    <a:schemeClr val="bg1"/>
                  </a:solidFill>
                </a:rPr>
              </a:br>
              <a:r>
                <a:rPr lang="en-US" sz="2509" baseline="0" dirty="0" smtClean="0">
                  <a:solidFill>
                    <a:schemeClr val="bg1"/>
                  </a:solidFill>
                </a:rPr>
                <a:t>    </a:t>
              </a:r>
              <a:r>
                <a:rPr lang="en-US" sz="2509" b="1" baseline="0" dirty="0" smtClean="0">
                  <a:solidFill>
                    <a:srgbClr val="FFFF00"/>
                  </a:solidFill>
                </a:rPr>
                <a:t>posterpresenter@gmail.com</a:t>
              </a:r>
              <a:endParaRPr lang="en-US" sz="2927"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205906" rtl="0" eaLnBrk="1" latinLnBrk="0" hangingPunct="1">
        <a:spcBef>
          <a:spcPct val="0"/>
        </a:spcBef>
        <a:buNone/>
        <a:defRPr sz="8469" kern="1200">
          <a:solidFill>
            <a:schemeClr val="bg1"/>
          </a:solidFill>
          <a:latin typeface="Trebuchet MS" pitchFamily="34" charset="0"/>
          <a:ea typeface="+mj-ea"/>
          <a:cs typeface="+mj-cs"/>
        </a:defRPr>
      </a:lvl1pPr>
    </p:titleStyle>
    <p:bodyStyle>
      <a:lvl1pPr marL="1577215" indent="-1577215" algn="l" defTabSz="4205906" rtl="0" eaLnBrk="1" latinLnBrk="0" hangingPunct="1">
        <a:spcBef>
          <a:spcPct val="20000"/>
        </a:spcBef>
        <a:buFont typeface="Arial" pitchFamily="34" charset="0"/>
        <a:buChar char="•"/>
        <a:defRPr sz="14742" kern="1200">
          <a:solidFill>
            <a:schemeClr val="tx1"/>
          </a:solidFill>
          <a:latin typeface="+mn-lt"/>
          <a:ea typeface="+mn-ea"/>
          <a:cs typeface="+mn-cs"/>
        </a:defRPr>
      </a:lvl1pPr>
      <a:lvl2pPr marL="3417299" indent="-1314345" algn="l" defTabSz="4205906" rtl="0" eaLnBrk="1" latinLnBrk="0" hangingPunct="1">
        <a:spcBef>
          <a:spcPct val="20000"/>
        </a:spcBef>
        <a:buFont typeface="Arial" pitchFamily="34" charset="0"/>
        <a:buChar char="–"/>
        <a:defRPr sz="12964" kern="1200">
          <a:solidFill>
            <a:schemeClr val="tx1"/>
          </a:solidFill>
          <a:latin typeface="+mn-lt"/>
          <a:ea typeface="+mn-ea"/>
          <a:cs typeface="+mn-cs"/>
        </a:defRPr>
      </a:lvl2pPr>
      <a:lvl3pPr marL="5257384" indent="-1051477" algn="l" defTabSz="4205906" rtl="0" eaLnBrk="1" latinLnBrk="0" hangingPunct="1">
        <a:spcBef>
          <a:spcPct val="20000"/>
        </a:spcBef>
        <a:buFont typeface="Arial" pitchFamily="34" charset="0"/>
        <a:buChar char="•"/>
        <a:defRPr sz="11082" kern="1200">
          <a:solidFill>
            <a:schemeClr val="tx1"/>
          </a:solidFill>
          <a:latin typeface="+mn-lt"/>
          <a:ea typeface="+mn-ea"/>
          <a:cs typeface="+mn-cs"/>
        </a:defRPr>
      </a:lvl3pPr>
      <a:lvl4pPr marL="7360338"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6329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66244"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69196"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7215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75103"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05906" rtl="0" eaLnBrk="1" latinLnBrk="0" hangingPunct="1">
        <a:defRPr sz="8259" kern="1200">
          <a:solidFill>
            <a:schemeClr val="tx1"/>
          </a:solidFill>
          <a:latin typeface="+mn-lt"/>
          <a:ea typeface="+mn-ea"/>
          <a:cs typeface="+mn-cs"/>
        </a:defRPr>
      </a:lvl1pPr>
      <a:lvl2pPr marL="2102954" algn="l" defTabSz="4205906" rtl="0" eaLnBrk="1" latinLnBrk="0" hangingPunct="1">
        <a:defRPr sz="8259" kern="1200">
          <a:solidFill>
            <a:schemeClr val="tx1"/>
          </a:solidFill>
          <a:latin typeface="+mn-lt"/>
          <a:ea typeface="+mn-ea"/>
          <a:cs typeface="+mn-cs"/>
        </a:defRPr>
      </a:lvl2pPr>
      <a:lvl3pPr marL="4205906" algn="l" defTabSz="4205906" rtl="0" eaLnBrk="1" latinLnBrk="0" hangingPunct="1">
        <a:defRPr sz="8259" kern="1200">
          <a:solidFill>
            <a:schemeClr val="tx1"/>
          </a:solidFill>
          <a:latin typeface="+mn-lt"/>
          <a:ea typeface="+mn-ea"/>
          <a:cs typeface="+mn-cs"/>
        </a:defRPr>
      </a:lvl3pPr>
      <a:lvl4pPr marL="6308861" algn="l" defTabSz="4205906" rtl="0" eaLnBrk="1" latinLnBrk="0" hangingPunct="1">
        <a:defRPr sz="8259" kern="1200">
          <a:solidFill>
            <a:schemeClr val="tx1"/>
          </a:solidFill>
          <a:latin typeface="+mn-lt"/>
          <a:ea typeface="+mn-ea"/>
          <a:cs typeface="+mn-cs"/>
        </a:defRPr>
      </a:lvl4pPr>
      <a:lvl5pPr marL="8411813" algn="l" defTabSz="4205906" rtl="0" eaLnBrk="1" latinLnBrk="0" hangingPunct="1">
        <a:defRPr sz="8259" kern="1200">
          <a:solidFill>
            <a:schemeClr val="tx1"/>
          </a:solidFill>
          <a:latin typeface="+mn-lt"/>
          <a:ea typeface="+mn-ea"/>
          <a:cs typeface="+mn-cs"/>
        </a:defRPr>
      </a:lvl5pPr>
      <a:lvl6pPr marL="10514767" algn="l" defTabSz="4205906" rtl="0" eaLnBrk="1" latinLnBrk="0" hangingPunct="1">
        <a:defRPr sz="8259" kern="1200">
          <a:solidFill>
            <a:schemeClr val="tx1"/>
          </a:solidFill>
          <a:latin typeface="+mn-lt"/>
          <a:ea typeface="+mn-ea"/>
          <a:cs typeface="+mn-cs"/>
        </a:defRPr>
      </a:lvl6pPr>
      <a:lvl7pPr marL="12617721" algn="l" defTabSz="4205906" rtl="0" eaLnBrk="1" latinLnBrk="0" hangingPunct="1">
        <a:defRPr sz="8259" kern="1200">
          <a:solidFill>
            <a:schemeClr val="tx1"/>
          </a:solidFill>
          <a:latin typeface="+mn-lt"/>
          <a:ea typeface="+mn-ea"/>
          <a:cs typeface="+mn-cs"/>
        </a:defRPr>
      </a:lvl7pPr>
      <a:lvl8pPr marL="14720673" algn="l" defTabSz="4205906" rtl="0" eaLnBrk="1" latinLnBrk="0" hangingPunct="1">
        <a:defRPr sz="8259" kern="1200">
          <a:solidFill>
            <a:schemeClr val="tx1"/>
          </a:solidFill>
          <a:latin typeface="+mn-lt"/>
          <a:ea typeface="+mn-ea"/>
          <a:cs typeface="+mn-cs"/>
        </a:defRPr>
      </a:lvl8pPr>
      <a:lvl9pPr marL="16823628" algn="l" defTabSz="4205906" rtl="0" eaLnBrk="1" latinLnBrk="0" hangingPunct="1">
        <a:defRPr sz="825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1089600" cy="6134100"/>
          </a:xfrm>
          <a:prstGeom prst="rect">
            <a:avLst/>
          </a:prstGeom>
          <a:solidFill>
            <a:schemeClr val="accent5">
              <a:lumMod val="75000"/>
            </a:schemeClr>
          </a:solidFill>
          <a:ln w="9525">
            <a:solidFill>
              <a:schemeClr val="tx1"/>
            </a:solidFill>
            <a:miter lim="800000"/>
            <a:headEnd/>
            <a:tailEnd/>
          </a:ln>
          <a:effectLst/>
        </p:spPr>
        <p:txBody>
          <a:bodyPr wrap="none" lIns="87620" tIns="43809" rIns="87620" bIns="43809" anchor="ctr"/>
          <a:lstStyle/>
          <a:p>
            <a:pPr>
              <a:defRPr/>
            </a:pPr>
            <a:endParaRPr lang="en-US" sz="8259" dirty="0"/>
          </a:p>
        </p:txBody>
      </p:sp>
      <p:sp>
        <p:nvSpPr>
          <p:cNvPr id="9" name="Rectangle 9"/>
          <p:cNvSpPr>
            <a:spLocks noChangeArrowheads="1"/>
          </p:cNvSpPr>
          <p:nvPr/>
        </p:nvSpPr>
        <p:spPr bwMode="auto">
          <a:xfrm>
            <a:off x="0" y="6140187"/>
            <a:ext cx="31089600" cy="194734"/>
          </a:xfrm>
          <a:prstGeom prst="rect">
            <a:avLst/>
          </a:prstGeom>
          <a:solidFill>
            <a:schemeClr val="accent5">
              <a:lumMod val="50000"/>
            </a:schemeClr>
          </a:solidFill>
          <a:ln w="152400">
            <a:noFill/>
            <a:miter lim="800000"/>
            <a:headEnd/>
            <a:tailEnd/>
          </a:ln>
          <a:effectLst/>
        </p:spPr>
        <p:txBody>
          <a:bodyPr wrap="none" lIns="87620" tIns="43809" rIns="87620" bIns="43809" anchor="ctr"/>
          <a:lstStyle/>
          <a:p>
            <a:pPr>
              <a:defRPr/>
            </a:pPr>
            <a:endParaRPr lang="en-US" sz="8259" dirty="0"/>
          </a:p>
        </p:txBody>
      </p:sp>
      <p:sp>
        <p:nvSpPr>
          <p:cNvPr id="8" name="Rectangle 33"/>
          <p:cNvSpPr>
            <a:spLocks noChangeArrowheads="1"/>
          </p:cNvSpPr>
          <p:nvPr/>
        </p:nvSpPr>
        <p:spPr bwMode="auto">
          <a:xfrm>
            <a:off x="661726" y="6718300"/>
            <a:ext cx="9622971" cy="341757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0" tIns="43809" rIns="87620" bIns="43809" anchor="ctr"/>
          <a:lstStyle/>
          <a:p>
            <a:pPr>
              <a:defRPr/>
            </a:pPr>
            <a:endParaRPr lang="en-US" sz="8259" dirty="0"/>
          </a:p>
        </p:txBody>
      </p:sp>
      <p:sp>
        <p:nvSpPr>
          <p:cNvPr id="27" name="Rectangle 33"/>
          <p:cNvSpPr>
            <a:spLocks noChangeArrowheads="1"/>
          </p:cNvSpPr>
          <p:nvPr userDrawn="1"/>
        </p:nvSpPr>
        <p:spPr bwMode="auto">
          <a:xfrm>
            <a:off x="10733315" y="6718300"/>
            <a:ext cx="9622971" cy="341757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0" tIns="43809" rIns="87620" bIns="43809" anchor="ctr"/>
          <a:lstStyle/>
          <a:p>
            <a:pPr>
              <a:defRPr/>
            </a:pPr>
            <a:endParaRPr lang="en-US" sz="8259" dirty="0"/>
          </a:p>
        </p:txBody>
      </p:sp>
      <p:sp>
        <p:nvSpPr>
          <p:cNvPr id="28" name="Rectangle 33"/>
          <p:cNvSpPr>
            <a:spLocks noChangeArrowheads="1"/>
          </p:cNvSpPr>
          <p:nvPr userDrawn="1"/>
        </p:nvSpPr>
        <p:spPr bwMode="auto">
          <a:xfrm>
            <a:off x="20804907" y="6718300"/>
            <a:ext cx="9622971" cy="341757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0" tIns="43809" rIns="87620" bIns="43809" anchor="ctr"/>
          <a:lstStyle/>
          <a:p>
            <a:pPr>
              <a:defRPr/>
            </a:pPr>
            <a:endParaRPr lang="en-US" sz="8259" dirty="0"/>
          </a:p>
        </p:txBody>
      </p:sp>
      <p:sp>
        <p:nvSpPr>
          <p:cNvPr id="66" name="Text Box 14"/>
          <p:cNvSpPr txBox="1">
            <a:spLocks noChangeArrowheads="1"/>
          </p:cNvSpPr>
          <p:nvPr userDrawn="1"/>
        </p:nvSpPr>
        <p:spPr bwMode="auto">
          <a:xfrm>
            <a:off x="653324" y="41299204"/>
            <a:ext cx="3467527" cy="325729"/>
          </a:xfrm>
          <a:prstGeom prst="rect">
            <a:avLst/>
          </a:prstGeom>
          <a:noFill/>
          <a:ln w="9525">
            <a:noFill/>
            <a:miter lim="800000"/>
            <a:headEnd/>
            <a:tailEnd/>
          </a:ln>
          <a:effectLst/>
        </p:spPr>
        <p:txBody>
          <a:bodyPr wrap="square" lIns="87454" tIns="43719" rIns="87454" bIns="43719">
            <a:spAutoFit/>
          </a:bodyPr>
          <a:lstStyle/>
          <a:p>
            <a:pPr eaLnBrk="0" hangingPunct="0">
              <a:lnSpc>
                <a:spcPct val="65000"/>
              </a:lnSpc>
              <a:spcBef>
                <a:spcPct val="50000"/>
              </a:spcBef>
              <a:defRPr/>
            </a:pPr>
            <a:r>
              <a:rPr lang="en-US" sz="523" b="1" dirty="0" smtClean="0">
                <a:solidFill>
                  <a:schemeClr val="bg1">
                    <a:lumMod val="75000"/>
                  </a:schemeClr>
                </a:solidFill>
                <a:latin typeface="Arial" charset="0"/>
              </a:rPr>
              <a:t>RESEARCH POSTER PRESENTATION </a:t>
            </a:r>
            <a:r>
              <a:rPr lang="en-US" sz="523" b="1" dirty="0">
                <a:solidFill>
                  <a:schemeClr val="bg1">
                    <a:lumMod val="75000"/>
                  </a:schemeClr>
                </a:solidFill>
                <a:latin typeface="Arial" charset="0"/>
              </a:rPr>
              <a:t>DESIGN © </a:t>
            </a:r>
            <a:r>
              <a:rPr lang="en-US" sz="523" b="1" dirty="0" smtClean="0">
                <a:solidFill>
                  <a:schemeClr val="bg1">
                    <a:lumMod val="75000"/>
                  </a:schemeClr>
                </a:solidFill>
                <a:latin typeface="Arial" charset="0"/>
              </a:rPr>
              <a:t>2012</a:t>
            </a:r>
            <a:endParaRPr lang="en-US" sz="523" b="1" dirty="0">
              <a:solidFill>
                <a:schemeClr val="bg1">
                  <a:lumMod val="75000"/>
                </a:schemeClr>
              </a:solidFill>
              <a:latin typeface="Arial" charset="0"/>
            </a:endParaRPr>
          </a:p>
          <a:p>
            <a:pPr eaLnBrk="0" hangingPunct="0">
              <a:lnSpc>
                <a:spcPct val="65000"/>
              </a:lnSpc>
              <a:spcBef>
                <a:spcPct val="50000"/>
              </a:spcBef>
              <a:defRPr/>
            </a:pPr>
            <a:r>
              <a:rPr lang="en-US" sz="1046" b="1" dirty="0">
                <a:solidFill>
                  <a:schemeClr val="bg1">
                    <a:lumMod val="75000"/>
                  </a:schemeClr>
                </a:solidFill>
                <a:latin typeface="Arial" charset="0"/>
              </a:rPr>
              <a:t>www.PosterPresentations.com</a:t>
            </a:r>
          </a:p>
        </p:txBody>
      </p:sp>
      <p:grpSp>
        <p:nvGrpSpPr>
          <p:cNvPr id="67" name="Group 66"/>
          <p:cNvGrpSpPr/>
          <p:nvPr userDrawn="1"/>
        </p:nvGrpSpPr>
        <p:grpSpPr>
          <a:xfrm>
            <a:off x="31445140" y="-57567"/>
            <a:ext cx="10444403" cy="42119968"/>
            <a:chOff x="44157839" y="-55065"/>
            <a:chExt cx="11062139" cy="32973465"/>
          </a:xfrm>
        </p:grpSpPr>
        <p:sp>
          <p:nvSpPr>
            <p:cNvPr id="68" name="Rectangle 6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627" dirty="0" smtClean="0">
                  <a:solidFill>
                    <a:schemeClr val="bg1"/>
                  </a:solidFill>
                  <a:latin typeface="Trebuchet MS" pitchFamily="34" charset="0"/>
                </a:rPr>
                <a:t>QUICK START (cont.)</a:t>
              </a:r>
            </a:p>
            <a:p>
              <a:pPr algn="ctr"/>
              <a:endParaRPr lang="en-US" sz="40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How to change the template color theme</a:t>
              </a:r>
            </a:p>
            <a:p>
              <a:pPr marL="0" marR="0" lvl="2" indent="0" algn="l" defTabSz="119501"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800" b="0" spc="0" baseline="0" dirty="0" smtClean="0">
                  <a:solidFill>
                    <a:schemeClr val="bg1">
                      <a:lumMod val="75000"/>
                    </a:schemeClr>
                  </a:solidFill>
                  <a:latin typeface="Trebuchet MS" pitchFamily="34" charset="0"/>
                </a:rPr>
                <a:t>also create your own color theme.</a:t>
              </a:r>
            </a:p>
            <a:p>
              <a:pPr marL="0" marR="0" lvl="2"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r>
                <a:rPr lang="en-US" sz="2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Text</a:t>
              </a:r>
            </a:p>
            <a:p>
              <a:pPr marL="3200400" lvl="2" indent="0" algn="l" defTabSz="149376"/>
              <a:r>
                <a:rPr lang="en-US" sz="2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87426" lvl="2"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 </a:t>
              </a:r>
              <a:r>
                <a:rPr kumimoji="0" lang="en-US" sz="36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800" b="0" baseline="0" dirty="0" smtClean="0">
                <a:solidFill>
                  <a:schemeClr val="bg1">
                    <a:lumMod val="75000"/>
                  </a:schemeClr>
                </a:solidFill>
                <a:latin typeface="Trebuchet MS" pitchFamily="34" charset="0"/>
              </a:endParaRPr>
            </a:p>
            <a:p>
              <a:pPr marL="1587426" lvl="2"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Tables</a:t>
              </a:r>
            </a:p>
            <a:p>
              <a:pPr marL="2164290" lvl="1" indent="0" algn="l" defTabSz="119501"/>
              <a:r>
                <a:rPr lang="en-US" sz="28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2214081" lvl="0" indent="0" algn="l" defTabSz="119501"/>
              <a:r>
                <a:rPr lang="en-US" sz="2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87426"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92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9" name="Object 68"/>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385802801"/>
                </p:ext>
              </p:extLst>
            </p:nvPr>
          </p:nvGraphicFramePr>
          <p:xfrm>
            <a:off x="46915679" y="3678503"/>
            <a:ext cx="5586150" cy="1715798"/>
          </p:xfrm>
          <a:graphic>
            <a:graphicData uri="http://schemas.openxmlformats.org/presentationml/2006/ole">
              <p:oleObj spid="_x0000_s2082" name="Image" r:id="rId4" imgW="4571429" imgH="1688889" progId="">
                <p:embed/>
              </p:oleObj>
            </a:graphicData>
          </a:graphic>
        </p:graphicFrame>
        <p:pic>
          <p:nvPicPr>
            <p:cNvPr id="70" name="Picture 69"/>
            <p:cNvPicPr>
              <a:picLocks noChangeAspect="1"/>
            </p:cNvPicPr>
            <p:nvPr userDrawn="1"/>
          </p:nvPicPr>
          <p:blipFill>
            <a:blip r:embed="rId5" cstate="print"/>
            <a:stretch>
              <a:fillRect/>
            </a:stretch>
          </p:blipFill>
          <p:spPr>
            <a:xfrm>
              <a:off x="44620734" y="8328912"/>
              <a:ext cx="2970677" cy="1013408"/>
            </a:xfrm>
            <a:prstGeom prst="rect">
              <a:avLst/>
            </a:prstGeom>
            <a:ln>
              <a:noFill/>
            </a:ln>
          </p:spPr>
        </p:pic>
        <p:graphicFrame>
          <p:nvGraphicFramePr>
            <p:cNvPr id="71" name="Object 70"/>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3676866491"/>
                </p:ext>
              </p:extLst>
            </p:nvPr>
          </p:nvGraphicFramePr>
          <p:xfrm>
            <a:off x="44487216" y="12831884"/>
            <a:ext cx="1898014" cy="970240"/>
          </p:xfrm>
          <a:graphic>
            <a:graphicData uri="http://schemas.openxmlformats.org/presentationml/2006/ole">
              <p:oleObj spid="_x0000_s2083" name="Image" r:id="rId6" imgW="1574603" imgH="1053968" progId="">
                <p:embed/>
              </p:oleObj>
            </a:graphicData>
          </a:graphic>
        </p:graphicFrame>
        <p:grpSp>
          <p:nvGrpSpPr>
            <p:cNvPr id="72" name="Group 71"/>
            <p:cNvGrpSpPr/>
            <p:nvPr userDrawn="1"/>
          </p:nvGrpSpPr>
          <p:grpSpPr>
            <a:xfrm>
              <a:off x="44487216" y="29414548"/>
              <a:ext cx="10543488" cy="1142460"/>
              <a:chOff x="44200453" y="28362386"/>
              <a:chExt cx="9950018" cy="984498"/>
            </a:xfrm>
          </p:grpSpPr>
          <p:sp>
            <p:nvSpPr>
              <p:cNvPr id="74" name="Rounded Rectangle 73"/>
              <p:cNvSpPr/>
              <p:nvPr userDrawn="1"/>
            </p:nvSpPr>
            <p:spPr>
              <a:xfrm>
                <a:off x="44200453" y="28362386"/>
                <a:ext cx="9771398" cy="984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9"/>
              </a:p>
            </p:txBody>
          </p:sp>
          <p:pic>
            <p:nvPicPr>
              <p:cNvPr id="75" name="Picture 7" descr="http://t2.gstatic.com/images?q=tbn:ANd9GcR4APHC6TT9w54M2zn_pvCiBxUNcspYPoVxirLRphBoJabfSvu7zw">
                <a:hlinkClick r:id="rId7"/>
              </p:cNvPr>
              <p:cNvPicPr>
                <a:picLocks noChangeAspect="1" noChangeArrowheads="1"/>
              </p:cNvPicPr>
              <p:nvPr userDrawn="1"/>
            </p:nvPicPr>
            <p:blipFill>
              <a:blip r:embed="rId8" cstate="print"/>
              <a:stretch>
                <a:fillRect/>
              </a:stretch>
            </p:blipFill>
            <p:spPr bwMode="auto">
              <a:xfrm>
                <a:off x="44417254" y="28515215"/>
                <a:ext cx="889616" cy="656540"/>
              </a:xfrm>
              <a:prstGeom prst="rect">
                <a:avLst/>
              </a:prstGeom>
              <a:noFill/>
              <a:ln>
                <a:noFill/>
              </a:ln>
            </p:spPr>
          </p:pic>
          <p:sp>
            <p:nvSpPr>
              <p:cNvPr id="76" name="TextBox 75"/>
              <p:cNvSpPr txBox="1"/>
              <p:nvPr userDrawn="1"/>
            </p:nvSpPr>
            <p:spPr>
              <a:xfrm>
                <a:off x="45479282" y="28552305"/>
                <a:ext cx="8671189" cy="583262"/>
              </a:xfrm>
              <a:prstGeom prst="rect">
                <a:avLst/>
              </a:prstGeom>
              <a:noFill/>
              <a:ln>
                <a:noFill/>
              </a:ln>
            </p:spPr>
            <p:txBody>
              <a:bodyPr wrap="square" rtlCol="0">
                <a:spAutoFit/>
              </a:bodyPr>
              <a:lstStyle/>
              <a:p>
                <a:r>
                  <a:rPr lang="en-US" sz="2509" dirty="0" smtClean="0">
                    <a:solidFill>
                      <a:schemeClr val="tx2"/>
                    </a:solidFill>
                    <a:latin typeface="Trebuchet MS" pitchFamily="34" charset="0"/>
                  </a:rPr>
                  <a:t>Student</a:t>
                </a:r>
                <a:r>
                  <a:rPr lang="en-US" sz="2509" baseline="0" dirty="0" smtClean="0">
                    <a:solidFill>
                      <a:schemeClr val="tx2"/>
                    </a:solidFill>
                    <a:latin typeface="Trebuchet MS" pitchFamily="34" charset="0"/>
                  </a:rPr>
                  <a:t> discounts are available on our </a:t>
                </a:r>
                <a:r>
                  <a:rPr lang="en-US" sz="2509" baseline="0" dirty="0" err="1" smtClean="0">
                    <a:solidFill>
                      <a:schemeClr val="tx2"/>
                    </a:solidFill>
                    <a:latin typeface="Trebuchet MS" pitchFamily="34" charset="0"/>
                  </a:rPr>
                  <a:t>Facebook</a:t>
                </a:r>
                <a:r>
                  <a:rPr lang="en-US" sz="2509" baseline="0" dirty="0" smtClean="0">
                    <a:solidFill>
                      <a:schemeClr val="tx2"/>
                    </a:solidFill>
                    <a:latin typeface="Trebuchet MS" pitchFamily="34" charset="0"/>
                  </a:rPr>
                  <a:t> page.</a:t>
                </a:r>
                <a:br>
                  <a:rPr lang="en-US" sz="2509" baseline="0" dirty="0" smtClean="0">
                    <a:solidFill>
                      <a:schemeClr val="tx2"/>
                    </a:solidFill>
                    <a:latin typeface="Trebuchet MS" pitchFamily="34" charset="0"/>
                  </a:rPr>
                </a:br>
                <a:r>
                  <a:rPr lang="en-US" sz="2509" baseline="0" dirty="0" smtClean="0">
                    <a:solidFill>
                      <a:schemeClr val="tx2"/>
                    </a:solidFill>
                    <a:latin typeface="Trebuchet MS" pitchFamily="34" charset="0"/>
                  </a:rPr>
                  <a:t>Go to </a:t>
                </a:r>
                <a:r>
                  <a:rPr lang="en-US" sz="2509" u="sng" baseline="0" dirty="0" smtClean="0">
                    <a:solidFill>
                      <a:schemeClr val="tx2"/>
                    </a:solidFill>
                    <a:latin typeface="Trebuchet MS" pitchFamily="34" charset="0"/>
                  </a:rPr>
                  <a:t>PosterPresentations.com</a:t>
                </a:r>
                <a:r>
                  <a:rPr lang="en-US" sz="2509" baseline="0" dirty="0" smtClean="0">
                    <a:solidFill>
                      <a:schemeClr val="tx2"/>
                    </a:solidFill>
                    <a:latin typeface="Trebuchet MS" pitchFamily="34" charset="0"/>
                  </a:rPr>
                  <a:t> and click on the FB icon. </a:t>
                </a:r>
                <a:endParaRPr lang="en-US" sz="2509" dirty="0">
                  <a:solidFill>
                    <a:schemeClr val="tx2"/>
                  </a:solidFill>
                  <a:latin typeface="Trebuchet MS" pitchFamily="34" charset="0"/>
                </a:endParaRPr>
              </a:p>
            </p:txBody>
          </p:sp>
        </p:grpSp>
        <p:sp>
          <p:nvSpPr>
            <p:cNvPr id="73" name="TextBox 72"/>
            <p:cNvSpPr txBox="1"/>
            <p:nvPr userDrawn="1"/>
          </p:nvSpPr>
          <p:spPr>
            <a:xfrm>
              <a:off x="44262808" y="31169782"/>
              <a:ext cx="6870215" cy="1135858"/>
            </a:xfrm>
            <a:prstGeom prst="rect">
              <a:avLst/>
            </a:prstGeom>
            <a:noFill/>
          </p:spPr>
          <p:txBody>
            <a:bodyPr wrap="square" lIns="65304" tIns="32651" rIns="65304" bIns="32651" rtlCol="0">
              <a:spAutoFit/>
            </a:bodyPr>
            <a:lstStyle/>
            <a:p>
              <a:pPr>
                <a:lnSpc>
                  <a:spcPts val="2718"/>
                </a:lnSpc>
              </a:pPr>
              <a:r>
                <a:rPr lang="en-US" sz="2927" dirty="0" smtClean="0">
                  <a:solidFill>
                    <a:schemeClr val="bg1"/>
                  </a:solidFill>
                </a:rPr>
                <a:t>© 2013</a:t>
              </a:r>
              <a:r>
                <a:rPr lang="en-US" sz="2927" baseline="0" dirty="0" smtClean="0">
                  <a:solidFill>
                    <a:schemeClr val="bg1"/>
                  </a:solidFill>
                </a:rPr>
                <a:t> </a:t>
              </a:r>
              <a:r>
                <a:rPr lang="en-US" sz="2927" dirty="0" smtClean="0">
                  <a:solidFill>
                    <a:schemeClr val="bg1"/>
                  </a:solidFill>
                </a:rPr>
                <a:t>PosterPresentations.com</a:t>
              </a:r>
              <a:br>
                <a:rPr lang="en-US" sz="2927" dirty="0" smtClean="0">
                  <a:solidFill>
                    <a:schemeClr val="bg1"/>
                  </a:solidFill>
                </a:rPr>
              </a:br>
              <a:r>
                <a:rPr lang="en-US" sz="2927" dirty="0" smtClean="0">
                  <a:solidFill>
                    <a:schemeClr val="bg1"/>
                  </a:solidFill>
                </a:rPr>
                <a:t>    </a:t>
              </a:r>
              <a:r>
                <a:rPr lang="en-US" sz="2509" dirty="0" smtClean="0">
                  <a:solidFill>
                    <a:schemeClr val="bg1"/>
                  </a:solidFill>
                </a:rPr>
                <a:t>2117 Fourth Street ,</a:t>
              </a:r>
              <a:r>
                <a:rPr lang="en-US" sz="2509" baseline="0" dirty="0" smtClean="0">
                  <a:solidFill>
                    <a:schemeClr val="bg1"/>
                  </a:solidFill>
                </a:rPr>
                <a:t> Unit C        </a:t>
              </a:r>
            </a:p>
            <a:p>
              <a:pPr>
                <a:lnSpc>
                  <a:spcPts val="2718"/>
                </a:lnSpc>
              </a:pPr>
              <a:r>
                <a:rPr lang="en-US" sz="2509" baseline="0" dirty="0" smtClean="0">
                  <a:solidFill>
                    <a:schemeClr val="bg1"/>
                  </a:solidFill>
                </a:rPr>
                <a:t>     Berkeley CA </a:t>
              </a:r>
              <a:r>
                <a:rPr lang="en-US" sz="2091" baseline="0" dirty="0" smtClean="0">
                  <a:solidFill>
                    <a:schemeClr val="bg1"/>
                  </a:solidFill>
                </a:rPr>
                <a:t>94710</a:t>
              </a:r>
              <a:r>
                <a:rPr lang="en-US" sz="2509" baseline="0" dirty="0" smtClean="0">
                  <a:solidFill>
                    <a:schemeClr val="bg1"/>
                  </a:solidFill>
                </a:rPr>
                <a:t/>
              </a:r>
              <a:br>
                <a:rPr lang="en-US" sz="2509" baseline="0" dirty="0" smtClean="0">
                  <a:solidFill>
                    <a:schemeClr val="bg1"/>
                  </a:solidFill>
                </a:rPr>
              </a:br>
              <a:r>
                <a:rPr lang="en-US" sz="2509" baseline="0" dirty="0" smtClean="0">
                  <a:solidFill>
                    <a:schemeClr val="bg1"/>
                  </a:solidFill>
                </a:rPr>
                <a:t>    </a:t>
              </a:r>
              <a:r>
                <a:rPr lang="en-US" sz="2509" b="1" baseline="0" dirty="0" smtClean="0">
                  <a:solidFill>
                    <a:srgbClr val="FFFF00"/>
                  </a:solidFill>
                </a:rPr>
                <a:t>posterpresenter@gmail.com</a:t>
              </a:r>
              <a:endParaRPr lang="en-US" sz="2927" b="1" dirty="0">
                <a:solidFill>
                  <a:srgbClr val="FFFF00"/>
                </a:solidFill>
              </a:endParaRPr>
            </a:p>
          </p:txBody>
        </p:sp>
      </p:grpSp>
      <p:grpSp>
        <p:nvGrpSpPr>
          <p:cNvPr id="37" name="Group 36"/>
          <p:cNvGrpSpPr/>
          <p:nvPr userDrawn="1"/>
        </p:nvGrpSpPr>
        <p:grpSpPr>
          <a:xfrm>
            <a:off x="-10793116" y="-1"/>
            <a:ext cx="10398156" cy="42062401"/>
            <a:chOff x="-11216136" y="-1"/>
            <a:chExt cx="11009812" cy="32918401"/>
          </a:xfrm>
        </p:grpSpPr>
        <p:sp>
          <p:nvSpPr>
            <p:cNvPr id="38" name="Rectangle 37"/>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87426" rtl="0" eaLnBrk="1" fontAlgn="auto" latinLnBrk="0" hangingPunct="1">
                <a:lnSpc>
                  <a:spcPct val="100000"/>
                </a:lnSpc>
                <a:spcBef>
                  <a:spcPts val="0"/>
                </a:spcBef>
                <a:spcAft>
                  <a:spcPts val="0"/>
                </a:spcAft>
                <a:buClrTx/>
                <a:buSzTx/>
                <a:buFontTx/>
                <a:buNone/>
                <a:tabLst/>
                <a:defRPr/>
              </a:pPr>
              <a:r>
                <a:rPr lang="en-US" sz="3600" b="1" spc="0" dirty="0" smtClean="0">
                  <a:solidFill>
                    <a:srgbClr val="FF0000"/>
                  </a:solidFill>
                  <a:latin typeface="Trebuchet MS" pitchFamily="34" charset="0"/>
                </a:rPr>
                <a:t>(—THIS SIDEBAR DOES NOT PRINT—)</a:t>
              </a:r>
              <a:endParaRPr lang="en-US" sz="3600" b="1" spc="627"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DESIGN</a:t>
              </a:r>
              <a:r>
                <a:rPr lang="en-US" sz="4400" b="1" spc="627" baseline="0" dirty="0" smtClean="0">
                  <a:solidFill>
                    <a:schemeClr val="bg1"/>
                  </a:solidFill>
                  <a:latin typeface="Trebuchet MS" pitchFamily="34" charset="0"/>
                </a:rPr>
                <a:t> </a:t>
              </a:r>
              <a:r>
                <a:rPr lang="en-US" sz="4400" b="1" spc="627" dirty="0" smtClean="0">
                  <a:solidFill>
                    <a:schemeClr val="bg1"/>
                  </a:solidFill>
                  <a:latin typeface="Trebuchet MS" pitchFamily="34" charset="0"/>
                </a:rPr>
                <a:t>GUIDE</a:t>
              </a:r>
            </a:p>
            <a:p>
              <a:pPr algn="ctr"/>
              <a:endParaRPr lang="en-US" sz="3200" b="1" dirty="0" smtClean="0">
                <a:latin typeface="Trebuchet MS" pitchFamily="34" charset="0"/>
              </a:endParaRPr>
            </a:p>
            <a:p>
              <a:pPr defTabSz="3936976">
                <a:tabLst/>
              </a:pPr>
              <a:r>
                <a:rPr lang="en-US" sz="3200" i="0" dirty="0" smtClean="0">
                  <a:latin typeface="Trebuchet MS" pitchFamily="34" charset="0"/>
                </a:rPr>
                <a:t>This PowerPoint</a:t>
              </a:r>
              <a:r>
                <a:rPr lang="en-US" sz="3200" i="0" baseline="0" dirty="0" smtClean="0">
                  <a:latin typeface="Trebuchet MS" pitchFamily="34" charset="0"/>
                </a:rPr>
                <a:t> </a:t>
              </a:r>
              <a:r>
                <a:rPr lang="en-US" sz="3200" i="0" dirty="0" smtClean="0">
                  <a:latin typeface="Trebuchet MS" pitchFamily="34" charset="0"/>
                </a:rPr>
                <a:t>2007 template produces</a:t>
              </a:r>
              <a:r>
                <a:rPr lang="en-US" sz="3200" i="0" baseline="0" dirty="0" smtClean="0">
                  <a:latin typeface="Trebuchet MS" pitchFamily="34" charset="0"/>
                </a:rPr>
                <a:t> </a:t>
              </a:r>
              <a:r>
                <a:rPr lang="en-US" sz="3200" i="0" dirty="0" smtClean="0">
                  <a:latin typeface="Trebuchet MS" pitchFamily="34" charset="0"/>
                </a:rPr>
                <a:t>a 34” wide x 46” tall presentation poster. </a:t>
              </a:r>
              <a:r>
                <a:rPr lang="en-US" sz="3200" dirty="0" smtClean="0">
                  <a:latin typeface="Trebuchet MS" pitchFamily="34" charset="0"/>
                </a:rPr>
                <a:t>You</a:t>
              </a:r>
              <a:r>
                <a:rPr lang="en-US" sz="3200" baseline="0" dirty="0" smtClean="0">
                  <a:latin typeface="Trebuchet MS" pitchFamily="34" charset="0"/>
                </a:rPr>
                <a:t> can u</a:t>
              </a:r>
              <a:r>
                <a:rPr lang="en-US" sz="3200" dirty="0" smtClean="0">
                  <a:latin typeface="Trebuchet MS" pitchFamily="34" charset="0"/>
                </a:rPr>
                <a:t>se</a:t>
              </a:r>
              <a:r>
                <a:rPr lang="en-US" sz="3200" baseline="0" dirty="0" smtClean="0">
                  <a:latin typeface="Trebuchet MS" pitchFamily="34" charset="0"/>
                </a:rPr>
                <a:t> it to create your research poster and </a:t>
              </a:r>
              <a:r>
                <a:rPr lang="en-US" sz="3200" dirty="0" smtClean="0">
                  <a:latin typeface="Trebuchet MS" pitchFamily="34" charset="0"/>
                </a:rPr>
                <a:t>save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3936976"/>
              <a:endParaRPr lang="en-US" sz="3200" dirty="0" smtClean="0">
                <a:latin typeface="Trebuchet MS" pitchFamily="34" charset="0"/>
              </a:endParaRPr>
            </a:p>
            <a:p>
              <a:pPr defTabSz="4588928"/>
              <a:r>
                <a:rPr lang="en-US" sz="32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200" b="1" dirty="0" smtClean="0">
                  <a:solidFill>
                    <a:srgbClr val="FFC000"/>
                  </a:solidFill>
                  <a:latin typeface="Trebuchet MS" pitchFamily="34" charset="0"/>
                </a:rPr>
                <a:t>PosterPresentations.com</a:t>
              </a:r>
              <a:r>
                <a:rPr lang="en-US" sz="3200" b="1" dirty="0" smtClean="0">
                  <a:solidFill>
                    <a:schemeClr val="bg1"/>
                  </a:solidFill>
                  <a:latin typeface="Trebuchet MS" pitchFamily="34" charset="0"/>
                </a:rPr>
                <a:t> </a:t>
              </a:r>
              <a:r>
                <a:rPr lang="en-US" sz="3200" dirty="0" smtClean="0">
                  <a:solidFill>
                    <a:schemeClr val="bg1"/>
                  </a:solidFill>
                  <a:latin typeface="Trebuchet MS" pitchFamily="34" charset="0"/>
                </a:rPr>
                <a:t>and click on HELP DESK.</a:t>
              </a:r>
            </a:p>
            <a:p>
              <a:pPr defTabSz="4588928"/>
              <a:endParaRPr lang="en-US" sz="3200" dirty="0" smtClean="0">
                <a:latin typeface="Trebuchet MS" pitchFamily="34" charset="0"/>
              </a:endParaRPr>
            </a:p>
            <a:p>
              <a:pPr defTabSz="4588928"/>
              <a:r>
                <a:rPr lang="en-US" sz="3200" dirty="0" smtClean="0">
                  <a:solidFill>
                    <a:schemeClr val="bg1"/>
                  </a:solidFill>
                  <a:latin typeface="Trebuchet MS" pitchFamily="34" charset="0"/>
                </a:rPr>
                <a:t>When</a:t>
              </a:r>
              <a:r>
                <a:rPr lang="en-US" sz="3200" baseline="0" dirty="0" smtClean="0">
                  <a:solidFill>
                    <a:schemeClr val="bg1"/>
                  </a:solidFill>
                  <a:latin typeface="Trebuchet MS" pitchFamily="34" charset="0"/>
                </a:rPr>
                <a:t> you are ready to print your poster</a:t>
              </a:r>
              <a:r>
                <a:rPr lang="en-US" sz="3200" dirty="0" smtClean="0">
                  <a:solidFill>
                    <a:schemeClr val="bg1"/>
                  </a:solidFill>
                  <a:latin typeface="Trebuchet MS" pitchFamily="34" charset="0"/>
                </a:rPr>
                <a:t>,</a:t>
              </a:r>
              <a:r>
                <a:rPr lang="en-US" sz="3200" baseline="0" dirty="0" smtClean="0">
                  <a:solidFill>
                    <a:schemeClr val="bg1"/>
                  </a:solidFill>
                  <a:latin typeface="Trebuchet MS" pitchFamily="34" charset="0"/>
                </a:rPr>
                <a:t> go online to </a:t>
              </a:r>
              <a:r>
                <a:rPr lang="en-US" sz="3200" b="0" dirty="0" smtClean="0">
                  <a:solidFill>
                    <a:schemeClr val="bg1"/>
                  </a:solidFill>
                  <a:latin typeface="Trebuchet MS" pitchFamily="34" charset="0"/>
                </a:rPr>
                <a:t>PosterPresentations.com</a:t>
              </a:r>
              <a:r>
                <a:rPr lang="en-US" sz="3200" dirty="0" smtClean="0">
                  <a:solidFill>
                    <a:schemeClr val="bg1"/>
                  </a:solidFill>
                  <a:latin typeface="Trebuchet MS" pitchFamily="34" charset="0"/>
                </a:rPr>
                <a:t/>
              </a:r>
              <a:br>
                <a:rPr lang="en-US" sz="3200" dirty="0" smtClean="0">
                  <a:solidFill>
                    <a:schemeClr val="bg1"/>
                  </a:solidFill>
                  <a:latin typeface="Trebuchet MS" pitchFamily="34" charset="0"/>
                </a:rPr>
              </a:br>
              <a:endParaRPr lang="en-US" sz="3200" dirty="0" smtClean="0">
                <a:solidFill>
                  <a:schemeClr val="bg1"/>
                </a:solidFill>
                <a:latin typeface="Trebuchet MS" pitchFamily="34" charset="0"/>
              </a:endParaRPr>
            </a:p>
            <a:p>
              <a:pPr algn="l" defTabSz="3936976"/>
              <a:r>
                <a:rPr lang="en-US" sz="3200" b="0" dirty="0" smtClean="0">
                  <a:solidFill>
                    <a:schemeClr val="bg1"/>
                  </a:solidFill>
                  <a:latin typeface="Trebuchet MS" pitchFamily="34" charset="0"/>
                </a:rPr>
                <a:t>Need</a:t>
              </a:r>
              <a:r>
                <a:rPr lang="en-US" sz="3200" b="0" baseline="0" dirty="0" smtClean="0">
                  <a:solidFill>
                    <a:schemeClr val="bg1"/>
                  </a:solidFill>
                  <a:latin typeface="Trebuchet MS" pitchFamily="34" charset="0"/>
                </a:rPr>
                <a:t> assistance? Call us at </a:t>
              </a:r>
              <a:r>
                <a:rPr lang="en-US" sz="3200" b="0" dirty="0" smtClean="0">
                  <a:solidFill>
                    <a:srgbClr val="FFC000"/>
                  </a:solidFill>
                  <a:latin typeface="Trebuchet MS" pitchFamily="34" charset="0"/>
                </a:rPr>
                <a:t>1.510.649.3001</a:t>
              </a:r>
            </a:p>
            <a:p>
              <a:pPr algn="l" defTabSz="3936976"/>
              <a:endParaRPr lang="en-US" sz="4000" b="1" dirty="0" smtClean="0">
                <a:solidFill>
                  <a:srgbClr val="FFFF00"/>
                </a:solidFill>
                <a:latin typeface="Trebuchet MS" pitchFamily="34" charset="0"/>
              </a:endParaRPr>
            </a:p>
            <a:p>
              <a:pPr algn="ctr"/>
              <a:endParaRPr lang="en-US" sz="2800" b="1"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QUICK START</a:t>
              </a:r>
            </a:p>
            <a:p>
              <a:pPr algn="ctr"/>
              <a:endParaRPr lang="en-US" sz="36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Zoom in and out</a:t>
              </a:r>
            </a:p>
            <a:p>
              <a:pPr marL="1981200" indent="-15875" algn="l" defTabSz="930275"/>
              <a:r>
                <a:rPr lang="en-US" sz="2800" b="0" baseline="0" dirty="0" smtClean="0">
                  <a:solidFill>
                    <a:schemeClr val="bg1">
                      <a:lumMod val="75000"/>
                    </a:schemeClr>
                  </a:solidFill>
                  <a:latin typeface="Trebuchet MS" pitchFamily="34" charset="0"/>
                </a:rPr>
                <a:t>As you work on your poster zoom in and out to the level that is more comfortable to you.</a:t>
              </a:r>
            </a:p>
            <a:p>
              <a:pPr marL="1981200" indent="-15875" algn="l" defTabSz="930275"/>
              <a:r>
                <a:rPr lang="en-US" sz="2800" b="0" baseline="0" dirty="0" smtClean="0">
                  <a:solidFill>
                    <a:schemeClr val="bg1">
                      <a:lumMod val="75000"/>
                    </a:schemeClr>
                  </a:solidFill>
                  <a:latin typeface="Trebuchet MS" pitchFamily="34" charset="0"/>
                </a:rPr>
                <a:t>Go to VIEW &gt; ZOOM.</a:t>
              </a:r>
            </a:p>
            <a:p>
              <a:pPr algn="l"/>
              <a:endParaRPr lang="en-US" sz="3200" b="0"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Title, Authors, and Affiliations</a:t>
              </a:r>
            </a:p>
            <a:p>
              <a:pPr algn="l"/>
              <a:r>
                <a:rPr lang="en-US" sz="2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800" b="0" spc="0"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800" b="0" baseline="0" dirty="0" smtClean="0">
                <a:solidFill>
                  <a:schemeClr val="bg1">
                    <a:lumMod val="75000"/>
                  </a:schemeClr>
                </a:solidFill>
                <a:latin typeface="Trebuchet MS" pitchFamily="34" charset="0"/>
              </a:endParaRPr>
            </a:p>
            <a:p>
              <a:pPr algn="l"/>
              <a:endParaRPr lang="en-US" sz="2800" b="0" baseline="0" dirty="0" smtClean="0">
                <a:solidFill>
                  <a:schemeClr val="bg1">
                    <a:lumMod val="75000"/>
                  </a:schemeClr>
                </a:solidFill>
                <a:latin typeface="Trebuchet MS" pitchFamily="34" charset="0"/>
              </a:endParaRPr>
            </a:p>
            <a:p>
              <a:pPr algn="l"/>
              <a:r>
                <a:rPr lang="en-US" sz="3200" b="1" baseline="0" dirty="0" smtClean="0">
                  <a:solidFill>
                    <a:schemeClr val="bg1"/>
                  </a:solidFill>
                  <a:latin typeface="Trebuchet MS" pitchFamily="34" charset="0"/>
                </a:rPr>
                <a:t/>
              </a:r>
              <a:br>
                <a:rPr lang="en-US" sz="3200" b="1" baseline="0" dirty="0" smtClean="0">
                  <a:solidFill>
                    <a:schemeClr val="bg1"/>
                  </a:solidFill>
                  <a:latin typeface="Trebuchet MS" pitchFamily="34" charset="0"/>
                </a:rPr>
              </a:br>
              <a:endParaRPr lang="en-US" sz="3200" b="1" dirty="0" smtClean="0">
                <a:solidFill>
                  <a:schemeClr val="bg1"/>
                </a:solidFill>
                <a:latin typeface="Trebuchet MS" pitchFamily="34" charset="0"/>
              </a:endParaRPr>
            </a:p>
            <a:p>
              <a:pPr algn="ctr"/>
              <a:endParaRPr lang="en-US" sz="3200" b="1" dirty="0" smtClean="0">
                <a:solidFill>
                  <a:srgbClr val="FFC000"/>
                </a:solidFill>
                <a:latin typeface="Trebuchet MS" pitchFamily="34" charset="0"/>
              </a:endParaRPr>
            </a:p>
            <a:p>
              <a:pPr algn="ctr"/>
              <a:endParaRPr lang="en-US" sz="3200" b="1" dirty="0" smtClean="0">
                <a:solidFill>
                  <a:srgbClr val="FFC000"/>
                </a:solidFill>
                <a:latin typeface="Trebuchet MS" pitchFamily="34" charset="0"/>
              </a:endParaRPr>
            </a:p>
            <a:p>
              <a:pPr algn="ctr"/>
              <a:r>
                <a:rPr lang="en-US" sz="3600" b="1" dirty="0" smtClean="0">
                  <a:solidFill>
                    <a:srgbClr val="FFC000"/>
                  </a:solidFill>
                  <a:latin typeface="Trebuchet MS" pitchFamily="34" charset="0"/>
                </a:rPr>
                <a:t>Adding Logos</a:t>
              </a:r>
              <a:r>
                <a:rPr lang="en-US" sz="3600" b="1" baseline="0" dirty="0" smtClean="0">
                  <a:solidFill>
                    <a:srgbClr val="FFC000"/>
                  </a:solidFill>
                  <a:latin typeface="Trebuchet MS" pitchFamily="34" charset="0"/>
                </a:rPr>
                <a:t> / Seals</a:t>
              </a:r>
            </a:p>
            <a:p>
              <a:pPr algn="l"/>
              <a:r>
                <a:rPr lang="en-US" sz="2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800" b="0" spc="314"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spc="0"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See if your school’s logo is available on our free poster templates page.</a:t>
              </a:r>
            </a:p>
            <a:p>
              <a:pPr algn="l"/>
              <a:endParaRPr lang="en-US" sz="2800" b="0" baseline="0" dirty="0" smtClean="0">
                <a:latin typeface="Trebuchet MS" pitchFamily="34" charset="0"/>
              </a:endParaRPr>
            </a:p>
            <a:p>
              <a:pPr algn="ctr"/>
              <a:r>
                <a:rPr lang="en-US" sz="3600" b="1" baseline="0" dirty="0" smtClean="0">
                  <a:solidFill>
                    <a:srgbClr val="FFC000"/>
                  </a:solidFill>
                  <a:latin typeface="Trebuchet MS" pitchFamily="34" charset="0"/>
                </a:rPr>
                <a:t>Photographs / Graphics</a:t>
              </a:r>
            </a:p>
            <a:p>
              <a:pPr algn="l" defTabSz="1022394"/>
              <a:r>
                <a:rPr lang="en-US" sz="2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800" b="0" spc="0" baseline="0" dirty="0" smtClean="0">
                  <a:solidFill>
                    <a:schemeClr val="bg1">
                      <a:lumMod val="75000"/>
                    </a:schemeClr>
                  </a:solidFill>
                  <a:latin typeface="Trebuchet MS" pitchFamily="34" charset="0"/>
                </a:rPr>
                <a:t>disproportionally.</a:t>
              </a:r>
            </a:p>
            <a:p>
              <a:pPr algn="l" defTabSz="1022394"/>
              <a:endParaRPr lang="en-US" sz="2800" b="0" baseline="0" dirty="0" smtClean="0">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r>
                <a:rPr lang="en-US" sz="3600" b="1" baseline="0" dirty="0" smtClean="0">
                  <a:solidFill>
                    <a:srgbClr val="FFC000"/>
                  </a:solidFill>
                  <a:latin typeface="Trebuchet MS" pitchFamily="34" charset="0"/>
                </a:rPr>
                <a:t>Image Quality Check</a:t>
              </a:r>
            </a:p>
            <a:p>
              <a:pPr lvl="0" algn="l" defTabSz="1022394"/>
              <a:r>
                <a:rPr lang="en-US" sz="2800"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200" b="0" dirty="0" smtClean="0">
                <a:latin typeface="Trebuchet MS" pitchFamily="34" charset="0"/>
              </a:endParaRPr>
            </a:p>
          </p:txBody>
        </p:sp>
        <p:cxnSp>
          <p:nvCxnSpPr>
            <p:cNvPr id="39" name="Straight Connector 38"/>
            <p:cNvCxnSpPr/>
            <p:nvPr/>
          </p:nvCxnSpPr>
          <p:spPr>
            <a:xfrm>
              <a:off x="-11211103" y="780415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userDrawn="1"/>
          </p:nvPicPr>
          <p:blipFill>
            <a:blip r:embed="rId9" cstate="print"/>
            <a:stretch>
              <a:fillRect/>
            </a:stretch>
          </p:blipFill>
          <p:spPr>
            <a:xfrm>
              <a:off x="-10740740" y="9685644"/>
              <a:ext cx="1780299" cy="986906"/>
            </a:xfrm>
            <a:prstGeom prst="rect">
              <a:avLst/>
            </a:prstGeom>
          </p:spPr>
        </p:pic>
        <p:pic>
          <p:nvPicPr>
            <p:cNvPr id="41" name="Picture 40"/>
            <p:cNvPicPr>
              <a:picLocks noChangeAspect="1"/>
            </p:cNvPicPr>
            <p:nvPr userDrawn="1"/>
          </p:nvPicPr>
          <p:blipFill>
            <a:blip r:embed="rId10" cstate="print"/>
            <a:stretch>
              <a:fillRect/>
            </a:stretch>
          </p:blipFill>
          <p:spPr>
            <a:xfrm>
              <a:off x="-10740740" y="14942083"/>
              <a:ext cx="10086336" cy="784094"/>
            </a:xfrm>
            <a:prstGeom prst="rect">
              <a:avLst/>
            </a:prstGeom>
          </p:spPr>
        </p:pic>
        <p:grpSp>
          <p:nvGrpSpPr>
            <p:cNvPr id="42" name="Group 41"/>
            <p:cNvGrpSpPr/>
            <p:nvPr userDrawn="1"/>
          </p:nvGrpSpPr>
          <p:grpSpPr>
            <a:xfrm>
              <a:off x="-9924910" y="24209438"/>
              <a:ext cx="8064012" cy="1910304"/>
              <a:chOff x="-4553349" y="11323786"/>
              <a:chExt cx="3716347" cy="877675"/>
            </a:xfrm>
          </p:grpSpPr>
          <p:grpSp>
            <p:nvGrpSpPr>
              <p:cNvPr id="48" name="Group 47"/>
              <p:cNvGrpSpPr/>
              <p:nvPr userDrawn="1"/>
            </p:nvGrpSpPr>
            <p:grpSpPr>
              <a:xfrm>
                <a:off x="-2967600" y="11323803"/>
                <a:ext cx="772499" cy="877658"/>
                <a:chOff x="-4188483" y="11494178"/>
                <a:chExt cx="964140" cy="1257677"/>
              </a:xfrm>
            </p:grpSpPr>
            <p:pic>
              <p:nvPicPr>
                <p:cNvPr id="54" name="Picture 53"/>
                <p:cNvPicPr>
                  <a:picLocks noChangeAspect="1"/>
                </p:cNvPicPr>
                <p:nvPr userDrawn="1"/>
              </p:nvPicPr>
              <p:blipFill>
                <a:blip r:embed="rId11" cstate="print"/>
                <a:stretch>
                  <a:fillRect/>
                </a:stretch>
              </p:blipFill>
              <p:spPr>
                <a:xfrm>
                  <a:off x="-4188483" y="11494178"/>
                  <a:ext cx="964140" cy="1030633"/>
                </a:xfrm>
                <a:prstGeom prst="rect">
                  <a:avLst/>
                </a:prstGeom>
              </p:spPr>
            </p:pic>
            <p:sp>
              <p:nvSpPr>
                <p:cNvPr id="55" name="TextBox 54"/>
                <p:cNvSpPr txBox="1"/>
                <p:nvPr userDrawn="1"/>
              </p:nvSpPr>
              <p:spPr>
                <a:xfrm>
                  <a:off x="-4188483" y="12490920"/>
                  <a:ext cx="964139" cy="260935"/>
                </a:xfrm>
                <a:prstGeom prst="rect">
                  <a:avLst/>
                </a:prstGeom>
                <a:solidFill>
                  <a:schemeClr val="accent1"/>
                </a:solidFill>
                <a:ln>
                  <a:noFill/>
                </a:ln>
              </p:spPr>
              <p:txBody>
                <a:bodyPr wrap="square" lIns="91440" tIns="91440" rIns="91440" bIns="91440" rtlCol="0">
                  <a:spAutoFit/>
                </a:bodyPr>
                <a:lstStyle/>
                <a:p>
                  <a:pPr algn="ctr"/>
                  <a:r>
                    <a:rPr lang="en-US" sz="2091" b="1" dirty="0" smtClean="0">
                      <a:solidFill>
                        <a:schemeClr val="tx1"/>
                      </a:solidFill>
                    </a:rPr>
                    <a:t>ORIGINAL</a:t>
                  </a:r>
                  <a:endParaRPr lang="en-US" sz="2091" b="1" dirty="0">
                    <a:solidFill>
                      <a:schemeClr val="tx1"/>
                    </a:solidFill>
                  </a:endParaRPr>
                </a:p>
              </p:txBody>
            </p:sp>
          </p:grpSp>
          <p:grpSp>
            <p:nvGrpSpPr>
              <p:cNvPr id="49" name="Group 48"/>
              <p:cNvGrpSpPr/>
              <p:nvPr userDrawn="1"/>
            </p:nvGrpSpPr>
            <p:grpSpPr>
              <a:xfrm>
                <a:off x="-2035668" y="11323786"/>
                <a:ext cx="1198666" cy="873395"/>
                <a:chOff x="-2925181" y="11561412"/>
                <a:chExt cx="1647228" cy="1200237"/>
              </a:xfrm>
            </p:grpSpPr>
            <p:pic>
              <p:nvPicPr>
                <p:cNvPr id="52" name="Picture 51"/>
                <p:cNvPicPr>
                  <a:picLocks noChangeAspect="1"/>
                </p:cNvPicPr>
                <p:nvPr userDrawn="1"/>
              </p:nvPicPr>
              <p:blipFill>
                <a:blip r:embed="rId11" cstate="print"/>
                <a:stretch>
                  <a:fillRect/>
                </a:stretch>
              </p:blipFill>
              <p:spPr>
                <a:xfrm>
                  <a:off x="-2925180" y="11561412"/>
                  <a:ext cx="1647227" cy="1029694"/>
                </a:xfrm>
                <a:prstGeom prst="rect">
                  <a:avLst/>
                </a:prstGeom>
              </p:spPr>
            </p:pic>
            <p:sp>
              <p:nvSpPr>
                <p:cNvPr id="53" name="TextBox 52"/>
                <p:cNvSpPr txBox="1"/>
                <p:nvPr userDrawn="1"/>
              </p:nvSpPr>
              <p:spPr>
                <a:xfrm>
                  <a:off x="-2925181" y="12511416"/>
                  <a:ext cx="1647226" cy="250233"/>
                </a:xfrm>
                <a:prstGeom prst="rect">
                  <a:avLst/>
                </a:prstGeom>
                <a:solidFill>
                  <a:srgbClr val="FF0000"/>
                </a:solidFill>
              </p:spPr>
              <p:txBody>
                <a:bodyPr wrap="square" lIns="457200" tIns="91440" rIns="457200" bIns="91440" rtlCol="0">
                  <a:spAutoFit/>
                </a:bodyPr>
                <a:lstStyle/>
                <a:p>
                  <a:pPr algn="ctr"/>
                  <a:r>
                    <a:rPr lang="en-US" sz="2091" b="1" dirty="0" smtClean="0">
                      <a:solidFill>
                        <a:schemeClr val="bg1"/>
                      </a:solidFill>
                    </a:rPr>
                    <a:t>DISTORTED</a:t>
                  </a:r>
                  <a:endParaRPr lang="en-US" sz="1046" b="1" dirty="0">
                    <a:solidFill>
                      <a:schemeClr val="bg1"/>
                    </a:solidFill>
                  </a:endParaRPr>
                </a:p>
              </p:txBody>
            </p:sp>
          </p:grpSp>
          <p:pic>
            <p:nvPicPr>
              <p:cNvPr id="50" name="Picture 49"/>
              <p:cNvPicPr>
                <a:picLocks noChangeAspect="1"/>
              </p:cNvPicPr>
              <p:nvPr userDrawn="1"/>
            </p:nvPicPr>
            <p:blipFill>
              <a:blip r:embed="rId12" cstate="print"/>
              <a:stretch>
                <a:fillRect/>
              </a:stretch>
            </p:blipFill>
            <p:spPr>
              <a:xfrm>
                <a:off x="-4553349" y="11485257"/>
                <a:ext cx="1259711" cy="716203"/>
              </a:xfrm>
              <a:prstGeom prst="rect">
                <a:avLst/>
              </a:prstGeom>
            </p:spPr>
          </p:pic>
          <p:sp>
            <p:nvSpPr>
              <p:cNvPr id="51" name="TextBox 50"/>
              <p:cNvSpPr txBox="1"/>
              <p:nvPr userDrawn="1"/>
            </p:nvSpPr>
            <p:spPr>
              <a:xfrm>
                <a:off x="-4494476" y="11323800"/>
                <a:ext cx="1035685" cy="115691"/>
              </a:xfrm>
              <a:prstGeom prst="rect">
                <a:avLst/>
              </a:prstGeom>
              <a:noFill/>
            </p:spPr>
            <p:txBody>
              <a:bodyPr wrap="square" lIns="0" tIns="0" rIns="0" bIns="0" rtlCol="0">
                <a:spAutoFit/>
              </a:bodyPr>
              <a:lstStyle/>
              <a:p>
                <a:pPr algn="ctr"/>
                <a:r>
                  <a:rPr lang="en-US" sz="2091" dirty="0" smtClean="0">
                    <a:solidFill>
                      <a:schemeClr val="bg1"/>
                    </a:solidFill>
                  </a:rPr>
                  <a:t>Corner</a:t>
                </a:r>
                <a:r>
                  <a:rPr lang="en-US" sz="2091" baseline="0" dirty="0" smtClean="0">
                    <a:solidFill>
                      <a:schemeClr val="bg1"/>
                    </a:solidFill>
                  </a:rPr>
                  <a:t> handles</a:t>
                </a:r>
                <a:endParaRPr lang="en-US" sz="2091" dirty="0">
                  <a:solidFill>
                    <a:schemeClr val="bg1"/>
                  </a:solidFill>
                </a:endParaRPr>
              </a:p>
            </p:txBody>
          </p:sp>
        </p:grpSp>
        <p:grpSp>
          <p:nvGrpSpPr>
            <p:cNvPr id="43" name="Group 42"/>
            <p:cNvGrpSpPr/>
            <p:nvPr userDrawn="1"/>
          </p:nvGrpSpPr>
          <p:grpSpPr>
            <a:xfrm>
              <a:off x="-10501482" y="29244486"/>
              <a:ext cx="9502910" cy="2453254"/>
              <a:chOff x="-4802321" y="13420110"/>
              <a:chExt cx="4379466" cy="1127129"/>
            </a:xfrm>
          </p:grpSpPr>
          <p:graphicFrame>
            <p:nvGraphicFramePr>
              <p:cNvPr id="44" name="Object 43"/>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953134224"/>
                  </p:ext>
                </p:extLst>
              </p:nvPr>
            </p:nvGraphicFramePr>
            <p:xfrm>
              <a:off x="-4533347" y="13552214"/>
              <a:ext cx="1828800" cy="800923"/>
            </p:xfrm>
            <a:graphic>
              <a:graphicData uri="http://schemas.openxmlformats.org/presentationml/2006/ole">
                <p:oleObj spid="_x0000_s2084" name="Image" r:id="rId13" imgW="1828571" imgH="1117460" progId="">
                  <p:embed/>
                </p:oleObj>
              </a:graphicData>
            </a:graphic>
          </p:graphicFrame>
          <p:graphicFrame>
            <p:nvGraphicFramePr>
              <p:cNvPr id="45" name="Object 44"/>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1781210365"/>
                  </p:ext>
                </p:extLst>
              </p:nvPr>
            </p:nvGraphicFramePr>
            <p:xfrm>
              <a:off x="-2456641" y="13555906"/>
              <a:ext cx="1828800" cy="800923"/>
            </p:xfrm>
            <a:graphic>
              <a:graphicData uri="http://schemas.openxmlformats.org/presentationml/2006/ole">
                <p:oleObj spid="_x0000_s2085" name="Image" r:id="rId14" imgW="1828571" imgH="1117460" progId="">
                  <p:embed/>
                </p:oleObj>
              </a:graphicData>
            </a:graphic>
          </p:graphicFrame>
          <p:sp>
            <p:nvSpPr>
              <p:cNvPr id="46" name="TextBox 45"/>
              <p:cNvSpPr txBox="1"/>
              <p:nvPr userDrawn="1"/>
            </p:nvSpPr>
            <p:spPr>
              <a:xfrm rot="16200000">
                <a:off x="-5271011" y="13888800"/>
                <a:ext cx="1117601" cy="180221"/>
              </a:xfrm>
              <a:prstGeom prst="rect">
                <a:avLst/>
              </a:prstGeom>
              <a:noFill/>
            </p:spPr>
            <p:txBody>
              <a:bodyPr wrap="square" lIns="91440" tIns="91440" rIns="91440" bIns="0" rtlCol="0">
                <a:spAutoFit/>
              </a:bodyPr>
              <a:lstStyle/>
              <a:p>
                <a:pPr algn="ctr"/>
                <a:r>
                  <a:rPr lang="en-US" sz="1800" dirty="0" smtClean="0">
                    <a:solidFill>
                      <a:srgbClr val="92D050"/>
                    </a:solidFill>
                  </a:rPr>
                  <a:t>Good</a:t>
                </a:r>
                <a:r>
                  <a:rPr lang="en-US" sz="1800" baseline="0" dirty="0" smtClean="0">
                    <a:solidFill>
                      <a:srgbClr val="92D050"/>
                    </a:solidFill>
                  </a:rPr>
                  <a:t> </a:t>
                </a:r>
                <a:r>
                  <a:rPr lang="en-US" sz="1800" baseline="0" dirty="0" smtClean="0">
                    <a:solidFill>
                      <a:schemeClr val="bg1"/>
                    </a:solidFill>
                  </a:rPr>
                  <a:t>printing quality</a:t>
                </a:r>
                <a:endParaRPr lang="en-US" sz="1800" dirty="0">
                  <a:solidFill>
                    <a:schemeClr val="bg1"/>
                  </a:solidFill>
                </a:endParaRPr>
              </a:p>
            </p:txBody>
          </p:sp>
          <p:sp>
            <p:nvSpPr>
              <p:cNvPr id="47" name="TextBox 46"/>
              <p:cNvSpPr txBox="1"/>
              <p:nvPr userDrawn="1"/>
            </p:nvSpPr>
            <p:spPr>
              <a:xfrm rot="16200000">
                <a:off x="-1071766" y="13898328"/>
                <a:ext cx="1117601" cy="180221"/>
              </a:xfrm>
              <a:prstGeom prst="rect">
                <a:avLst/>
              </a:prstGeom>
              <a:noFill/>
            </p:spPr>
            <p:txBody>
              <a:bodyPr wrap="square" lIns="91440" tIns="91440" rIns="91440" bIns="0" rtlCol="0">
                <a:spAutoFit/>
              </a:bodyPr>
              <a:lstStyle/>
              <a:p>
                <a:pPr algn="ctr"/>
                <a:r>
                  <a:rPr lang="en-US" sz="1800" dirty="0" smtClean="0">
                    <a:solidFill>
                      <a:srgbClr val="FF0000"/>
                    </a:solidFill>
                  </a:rPr>
                  <a:t>Bad </a:t>
                </a:r>
                <a:r>
                  <a:rPr lang="en-US" sz="1800" dirty="0" smtClean="0">
                    <a:solidFill>
                      <a:schemeClr val="bg1"/>
                    </a:solidFill>
                  </a:rPr>
                  <a:t>printing quality</a:t>
                </a:r>
                <a:endParaRPr lang="en-US" sz="18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205906" rtl="0" eaLnBrk="1" latinLnBrk="0" hangingPunct="1">
        <a:spcBef>
          <a:spcPct val="0"/>
        </a:spcBef>
        <a:buNone/>
        <a:defRPr sz="8469" kern="1200">
          <a:solidFill>
            <a:schemeClr val="bg1"/>
          </a:solidFill>
          <a:latin typeface="Trebuchet MS" pitchFamily="34" charset="0"/>
          <a:ea typeface="+mj-ea"/>
          <a:cs typeface="+mj-cs"/>
        </a:defRPr>
      </a:lvl1pPr>
    </p:titleStyle>
    <p:bodyStyle>
      <a:lvl1pPr marL="1577215" indent="-1577215" algn="l" defTabSz="4205906" rtl="0" eaLnBrk="1" latinLnBrk="0" hangingPunct="1">
        <a:spcBef>
          <a:spcPct val="20000"/>
        </a:spcBef>
        <a:buFont typeface="Arial" pitchFamily="34" charset="0"/>
        <a:buChar char="•"/>
        <a:defRPr sz="14742" kern="1200">
          <a:solidFill>
            <a:schemeClr val="tx1"/>
          </a:solidFill>
          <a:latin typeface="+mn-lt"/>
          <a:ea typeface="+mn-ea"/>
          <a:cs typeface="+mn-cs"/>
        </a:defRPr>
      </a:lvl1pPr>
      <a:lvl2pPr marL="3417299" indent="-1314345" algn="l" defTabSz="4205906" rtl="0" eaLnBrk="1" latinLnBrk="0" hangingPunct="1">
        <a:spcBef>
          <a:spcPct val="20000"/>
        </a:spcBef>
        <a:buFont typeface="Arial" pitchFamily="34" charset="0"/>
        <a:buChar char="–"/>
        <a:defRPr sz="12964" kern="1200">
          <a:solidFill>
            <a:schemeClr val="tx1"/>
          </a:solidFill>
          <a:latin typeface="+mn-lt"/>
          <a:ea typeface="+mn-ea"/>
          <a:cs typeface="+mn-cs"/>
        </a:defRPr>
      </a:lvl2pPr>
      <a:lvl3pPr marL="5257384" indent="-1051477" algn="l" defTabSz="4205906" rtl="0" eaLnBrk="1" latinLnBrk="0" hangingPunct="1">
        <a:spcBef>
          <a:spcPct val="20000"/>
        </a:spcBef>
        <a:buFont typeface="Arial" pitchFamily="34" charset="0"/>
        <a:buChar char="•"/>
        <a:defRPr sz="11082" kern="1200">
          <a:solidFill>
            <a:schemeClr val="tx1"/>
          </a:solidFill>
          <a:latin typeface="+mn-lt"/>
          <a:ea typeface="+mn-ea"/>
          <a:cs typeface="+mn-cs"/>
        </a:defRPr>
      </a:lvl3pPr>
      <a:lvl4pPr marL="7360338"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6329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66244"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69196"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7215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75103"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05906" rtl="0" eaLnBrk="1" latinLnBrk="0" hangingPunct="1">
        <a:defRPr sz="8259" kern="1200">
          <a:solidFill>
            <a:schemeClr val="tx1"/>
          </a:solidFill>
          <a:latin typeface="+mn-lt"/>
          <a:ea typeface="+mn-ea"/>
          <a:cs typeface="+mn-cs"/>
        </a:defRPr>
      </a:lvl1pPr>
      <a:lvl2pPr marL="2102954" algn="l" defTabSz="4205906" rtl="0" eaLnBrk="1" latinLnBrk="0" hangingPunct="1">
        <a:defRPr sz="8259" kern="1200">
          <a:solidFill>
            <a:schemeClr val="tx1"/>
          </a:solidFill>
          <a:latin typeface="+mn-lt"/>
          <a:ea typeface="+mn-ea"/>
          <a:cs typeface="+mn-cs"/>
        </a:defRPr>
      </a:lvl2pPr>
      <a:lvl3pPr marL="4205906" algn="l" defTabSz="4205906" rtl="0" eaLnBrk="1" latinLnBrk="0" hangingPunct="1">
        <a:defRPr sz="8259" kern="1200">
          <a:solidFill>
            <a:schemeClr val="tx1"/>
          </a:solidFill>
          <a:latin typeface="+mn-lt"/>
          <a:ea typeface="+mn-ea"/>
          <a:cs typeface="+mn-cs"/>
        </a:defRPr>
      </a:lvl3pPr>
      <a:lvl4pPr marL="6308861" algn="l" defTabSz="4205906" rtl="0" eaLnBrk="1" latinLnBrk="0" hangingPunct="1">
        <a:defRPr sz="8259" kern="1200">
          <a:solidFill>
            <a:schemeClr val="tx1"/>
          </a:solidFill>
          <a:latin typeface="+mn-lt"/>
          <a:ea typeface="+mn-ea"/>
          <a:cs typeface="+mn-cs"/>
        </a:defRPr>
      </a:lvl4pPr>
      <a:lvl5pPr marL="8411813" algn="l" defTabSz="4205906" rtl="0" eaLnBrk="1" latinLnBrk="0" hangingPunct="1">
        <a:defRPr sz="8259" kern="1200">
          <a:solidFill>
            <a:schemeClr val="tx1"/>
          </a:solidFill>
          <a:latin typeface="+mn-lt"/>
          <a:ea typeface="+mn-ea"/>
          <a:cs typeface="+mn-cs"/>
        </a:defRPr>
      </a:lvl5pPr>
      <a:lvl6pPr marL="10514767" algn="l" defTabSz="4205906" rtl="0" eaLnBrk="1" latinLnBrk="0" hangingPunct="1">
        <a:defRPr sz="8259" kern="1200">
          <a:solidFill>
            <a:schemeClr val="tx1"/>
          </a:solidFill>
          <a:latin typeface="+mn-lt"/>
          <a:ea typeface="+mn-ea"/>
          <a:cs typeface="+mn-cs"/>
        </a:defRPr>
      </a:lvl6pPr>
      <a:lvl7pPr marL="12617721" algn="l" defTabSz="4205906" rtl="0" eaLnBrk="1" latinLnBrk="0" hangingPunct="1">
        <a:defRPr sz="8259" kern="1200">
          <a:solidFill>
            <a:schemeClr val="tx1"/>
          </a:solidFill>
          <a:latin typeface="+mn-lt"/>
          <a:ea typeface="+mn-ea"/>
          <a:cs typeface="+mn-cs"/>
        </a:defRPr>
      </a:lvl7pPr>
      <a:lvl8pPr marL="14720673" algn="l" defTabSz="4205906" rtl="0" eaLnBrk="1" latinLnBrk="0" hangingPunct="1">
        <a:defRPr sz="8259" kern="1200">
          <a:solidFill>
            <a:schemeClr val="tx1"/>
          </a:solidFill>
          <a:latin typeface="+mn-lt"/>
          <a:ea typeface="+mn-ea"/>
          <a:cs typeface="+mn-cs"/>
        </a:defRPr>
      </a:lvl8pPr>
      <a:lvl9pPr marL="16823628" algn="l" defTabSz="4205906" rtl="0" eaLnBrk="1" latinLnBrk="0" hangingPunct="1">
        <a:defRPr sz="825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1089600" cy="6134100"/>
          </a:xfrm>
          <a:prstGeom prst="rect">
            <a:avLst/>
          </a:prstGeom>
          <a:solidFill>
            <a:schemeClr val="accent5">
              <a:lumMod val="75000"/>
            </a:schemeClr>
          </a:solidFill>
          <a:ln w="9525">
            <a:solidFill>
              <a:schemeClr val="tx1"/>
            </a:solidFill>
            <a:miter lim="800000"/>
            <a:headEnd/>
            <a:tailEnd/>
          </a:ln>
          <a:effectLst/>
        </p:spPr>
        <p:txBody>
          <a:bodyPr wrap="none" lIns="87620" tIns="43809" rIns="87620" bIns="43809" anchor="ctr"/>
          <a:lstStyle/>
          <a:p>
            <a:pPr>
              <a:defRPr/>
            </a:pPr>
            <a:endParaRPr lang="en-US" sz="8259" dirty="0"/>
          </a:p>
        </p:txBody>
      </p:sp>
      <p:sp>
        <p:nvSpPr>
          <p:cNvPr id="8" name="Rectangle 33"/>
          <p:cNvSpPr>
            <a:spLocks noChangeArrowheads="1"/>
          </p:cNvSpPr>
          <p:nvPr/>
        </p:nvSpPr>
        <p:spPr bwMode="auto">
          <a:xfrm>
            <a:off x="647702" y="6718300"/>
            <a:ext cx="29790827" cy="34175700"/>
          </a:xfrm>
          <a:prstGeom prst="roundRect">
            <a:avLst>
              <a:gd name="adj" fmla="val 213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7620" tIns="43809" rIns="87620" bIns="43809" anchor="ctr"/>
          <a:lstStyle/>
          <a:p>
            <a:pPr>
              <a:defRPr/>
            </a:pPr>
            <a:endParaRPr lang="en-US" sz="8259" dirty="0"/>
          </a:p>
        </p:txBody>
      </p:sp>
      <p:sp>
        <p:nvSpPr>
          <p:cNvPr id="9" name="Rectangle 9"/>
          <p:cNvSpPr>
            <a:spLocks noChangeArrowheads="1"/>
          </p:cNvSpPr>
          <p:nvPr/>
        </p:nvSpPr>
        <p:spPr bwMode="auto">
          <a:xfrm>
            <a:off x="0" y="6140187"/>
            <a:ext cx="31089600" cy="194734"/>
          </a:xfrm>
          <a:prstGeom prst="rect">
            <a:avLst/>
          </a:prstGeom>
          <a:solidFill>
            <a:schemeClr val="accent5">
              <a:lumMod val="50000"/>
            </a:schemeClr>
          </a:solidFill>
          <a:ln w="152400">
            <a:noFill/>
            <a:miter lim="800000"/>
            <a:headEnd/>
            <a:tailEnd/>
          </a:ln>
          <a:effectLst/>
        </p:spPr>
        <p:txBody>
          <a:bodyPr wrap="none" lIns="87620" tIns="43809" rIns="87620" bIns="43809" anchor="ctr"/>
          <a:lstStyle/>
          <a:p>
            <a:pPr>
              <a:defRPr/>
            </a:pPr>
            <a:endParaRPr lang="en-US" sz="8259" dirty="0"/>
          </a:p>
        </p:txBody>
      </p:sp>
      <p:sp>
        <p:nvSpPr>
          <p:cNvPr id="93" name="Text Box 14"/>
          <p:cNvSpPr txBox="1">
            <a:spLocks noChangeArrowheads="1"/>
          </p:cNvSpPr>
          <p:nvPr userDrawn="1"/>
        </p:nvSpPr>
        <p:spPr bwMode="auto">
          <a:xfrm>
            <a:off x="653324" y="41299204"/>
            <a:ext cx="3467527" cy="325729"/>
          </a:xfrm>
          <a:prstGeom prst="rect">
            <a:avLst/>
          </a:prstGeom>
          <a:noFill/>
          <a:ln w="9525">
            <a:noFill/>
            <a:miter lim="800000"/>
            <a:headEnd/>
            <a:tailEnd/>
          </a:ln>
          <a:effectLst/>
        </p:spPr>
        <p:txBody>
          <a:bodyPr wrap="square" lIns="87454" tIns="43719" rIns="87454" bIns="43719">
            <a:spAutoFit/>
          </a:bodyPr>
          <a:lstStyle/>
          <a:p>
            <a:pPr eaLnBrk="0" hangingPunct="0">
              <a:lnSpc>
                <a:spcPct val="65000"/>
              </a:lnSpc>
              <a:spcBef>
                <a:spcPct val="50000"/>
              </a:spcBef>
              <a:defRPr/>
            </a:pPr>
            <a:r>
              <a:rPr lang="en-US" sz="523" b="1" dirty="0" smtClean="0">
                <a:solidFill>
                  <a:schemeClr val="bg1">
                    <a:lumMod val="75000"/>
                  </a:schemeClr>
                </a:solidFill>
                <a:latin typeface="Arial" charset="0"/>
              </a:rPr>
              <a:t>RESEARCH POSTER PRESENTATION </a:t>
            </a:r>
            <a:r>
              <a:rPr lang="en-US" sz="523" b="1" dirty="0">
                <a:solidFill>
                  <a:schemeClr val="bg1">
                    <a:lumMod val="75000"/>
                  </a:schemeClr>
                </a:solidFill>
                <a:latin typeface="Arial" charset="0"/>
              </a:rPr>
              <a:t>DESIGN © </a:t>
            </a:r>
            <a:r>
              <a:rPr lang="en-US" sz="523" b="1" dirty="0" smtClean="0">
                <a:solidFill>
                  <a:schemeClr val="bg1">
                    <a:lumMod val="75000"/>
                  </a:schemeClr>
                </a:solidFill>
                <a:latin typeface="Arial" charset="0"/>
              </a:rPr>
              <a:t>2012</a:t>
            </a:r>
            <a:endParaRPr lang="en-US" sz="523" b="1" dirty="0">
              <a:solidFill>
                <a:schemeClr val="bg1">
                  <a:lumMod val="75000"/>
                </a:schemeClr>
              </a:solidFill>
              <a:latin typeface="Arial" charset="0"/>
            </a:endParaRPr>
          </a:p>
          <a:p>
            <a:pPr eaLnBrk="0" hangingPunct="0">
              <a:lnSpc>
                <a:spcPct val="65000"/>
              </a:lnSpc>
              <a:spcBef>
                <a:spcPct val="50000"/>
              </a:spcBef>
              <a:defRPr/>
            </a:pPr>
            <a:r>
              <a:rPr lang="en-US" sz="1046" b="1" dirty="0">
                <a:solidFill>
                  <a:schemeClr val="bg1">
                    <a:lumMod val="75000"/>
                  </a:schemeClr>
                </a:solidFill>
                <a:latin typeface="Arial" charset="0"/>
              </a:rPr>
              <a:t>www.PosterPresentations.com</a:t>
            </a:r>
          </a:p>
        </p:txBody>
      </p:sp>
      <p:grpSp>
        <p:nvGrpSpPr>
          <p:cNvPr id="35" name="Group 34"/>
          <p:cNvGrpSpPr/>
          <p:nvPr userDrawn="1"/>
        </p:nvGrpSpPr>
        <p:grpSpPr>
          <a:xfrm>
            <a:off x="31445140" y="-57567"/>
            <a:ext cx="10444403" cy="42119968"/>
            <a:chOff x="44157839" y="-55065"/>
            <a:chExt cx="11062139" cy="32973465"/>
          </a:xfrm>
        </p:grpSpPr>
        <p:sp>
          <p:nvSpPr>
            <p:cNvPr id="36" name="Rectangle 3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400" b="1" spc="627" dirty="0" smtClean="0">
                  <a:solidFill>
                    <a:schemeClr val="bg1"/>
                  </a:solidFill>
                  <a:latin typeface="Trebuchet MS" pitchFamily="34" charset="0"/>
                </a:rPr>
                <a:t>QUICK START (cont.)</a:t>
              </a:r>
            </a:p>
            <a:p>
              <a:pPr algn="ctr"/>
              <a:endParaRPr lang="en-US" sz="40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How to change the template color theme</a:t>
              </a:r>
            </a:p>
            <a:p>
              <a:pPr marL="0" marR="0" lvl="2" indent="0" algn="l" defTabSz="119501"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800" b="0" spc="0" baseline="0" dirty="0" smtClean="0">
                  <a:solidFill>
                    <a:schemeClr val="bg1">
                      <a:lumMod val="75000"/>
                    </a:schemeClr>
                  </a:solidFill>
                  <a:latin typeface="Trebuchet MS" pitchFamily="34" charset="0"/>
                </a:rPr>
                <a:t>also create your own color theme.</a:t>
              </a:r>
            </a:p>
            <a:p>
              <a:pPr marL="0" marR="0" lvl="2"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endParaRPr lang="en-US" sz="2800" b="0" baseline="0" dirty="0" smtClean="0">
                <a:solidFill>
                  <a:schemeClr val="bg1">
                    <a:lumMod val="75000"/>
                  </a:schemeClr>
                </a:solidFill>
                <a:latin typeface="Trebuchet MS" pitchFamily="34" charset="0"/>
              </a:endParaRPr>
            </a:p>
            <a:p>
              <a:pPr marL="0" indent="0" algn="l" defTabSz="119501"/>
              <a:r>
                <a:rPr lang="en-US" sz="2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Text</a:t>
              </a:r>
            </a:p>
            <a:p>
              <a:pPr marL="3200400" lvl="2" indent="0" algn="l" defTabSz="149376"/>
              <a:r>
                <a:rPr lang="en-US" sz="2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87426" lvl="2"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lang="en-US" sz="2800" b="0" baseline="0" dirty="0" smtClean="0">
                  <a:solidFill>
                    <a:schemeClr val="bg1">
                      <a:lumMod val="75000"/>
                    </a:schemeClr>
                  </a:solidFill>
                  <a:latin typeface="Trebuchet MS" pitchFamily="34" charset="0"/>
                </a:rPr>
                <a:t> </a:t>
              </a:r>
              <a:r>
                <a:rPr kumimoji="0" lang="en-US" sz="36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800" b="0" baseline="0" dirty="0" smtClean="0">
                <a:solidFill>
                  <a:schemeClr val="bg1">
                    <a:lumMod val="75000"/>
                  </a:schemeClr>
                </a:solidFill>
                <a:latin typeface="Trebuchet MS" pitchFamily="34" charset="0"/>
              </a:endParaRPr>
            </a:p>
            <a:p>
              <a:pPr marL="1587426" lvl="2" indent="0" algn="l" defTabSz="119501"/>
              <a:endParaRPr lang="en-US" sz="2800" b="0" baseline="0" dirty="0" smtClean="0">
                <a:solidFill>
                  <a:schemeClr val="bg1">
                    <a:lumMod val="75000"/>
                  </a:schemeClr>
                </a:solidFill>
                <a:latin typeface="Trebuchet MS" pitchFamily="34" charset="0"/>
              </a:endParaRPr>
            </a:p>
            <a:p>
              <a:pPr algn="ctr"/>
              <a:r>
                <a:rPr lang="en-US" sz="3600" b="1" baseline="0" dirty="0" smtClean="0">
                  <a:solidFill>
                    <a:srgbClr val="FFC000"/>
                  </a:solidFill>
                  <a:latin typeface="Trebuchet MS" pitchFamily="34" charset="0"/>
                </a:rPr>
                <a:t>How to add Tables</a:t>
              </a:r>
            </a:p>
            <a:p>
              <a:pPr marL="2164290" lvl="1" indent="0" algn="l" defTabSz="119501"/>
              <a:r>
                <a:rPr lang="en-US" sz="28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2214081" lvl="0" indent="0" algn="l" defTabSz="119501"/>
              <a:r>
                <a:rPr lang="en-US" sz="2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9501"/>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87426"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9501" rtl="0" eaLnBrk="1" fontAlgn="auto" latinLnBrk="0" hangingPunct="1">
                <a:lnSpc>
                  <a:spcPct val="100000"/>
                </a:lnSpc>
                <a:spcBef>
                  <a:spcPts val="0"/>
                </a:spcBef>
                <a:spcAft>
                  <a:spcPts val="0"/>
                </a:spcAft>
                <a:buClrTx/>
                <a:buSzTx/>
                <a:buFontTx/>
                <a:buNone/>
                <a:tabLst/>
                <a:defRPr/>
              </a:pPr>
              <a:endParaRPr lang="en-US" sz="2800" b="0" baseline="0" dirty="0" smtClean="0">
                <a:solidFill>
                  <a:schemeClr val="bg1">
                    <a:lumMod val="75000"/>
                  </a:schemeClr>
                </a:solidFill>
                <a:latin typeface="Trebuchet MS" pitchFamily="34" charset="0"/>
              </a:endParaRPr>
            </a:p>
            <a:p>
              <a:pPr marL="0" marR="0" lvl="0" indent="0" algn="ctr" defTabSz="158742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950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9501" rtl="0" eaLnBrk="1" fontAlgn="auto" latinLnBrk="0" hangingPunct="1">
                <a:lnSpc>
                  <a:spcPct val="100000"/>
                </a:lnSpc>
                <a:spcBef>
                  <a:spcPts val="0"/>
                </a:spcBef>
                <a:spcAft>
                  <a:spcPts val="0"/>
                </a:spcAft>
                <a:buClrTx/>
                <a:buSzTx/>
                <a:buFontTx/>
                <a:buNone/>
                <a:tabLst/>
                <a:defRPr/>
              </a:pPr>
              <a:endParaRPr kumimoji="0" lang="en-US" sz="2927"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37" name="Object 36"/>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385802801"/>
                </p:ext>
              </p:extLst>
            </p:nvPr>
          </p:nvGraphicFramePr>
          <p:xfrm>
            <a:off x="46915679" y="3678503"/>
            <a:ext cx="5586150" cy="1715798"/>
          </p:xfrm>
          <a:graphic>
            <a:graphicData uri="http://schemas.openxmlformats.org/presentationml/2006/ole">
              <p:oleObj spid="_x0000_s3106" name="Image" r:id="rId4" imgW="4571429" imgH="1688889" progId="">
                <p:embed/>
              </p:oleObj>
            </a:graphicData>
          </a:graphic>
        </p:graphicFrame>
        <p:pic>
          <p:nvPicPr>
            <p:cNvPr id="38" name="Picture 37"/>
            <p:cNvPicPr>
              <a:picLocks noChangeAspect="1"/>
            </p:cNvPicPr>
            <p:nvPr userDrawn="1"/>
          </p:nvPicPr>
          <p:blipFill>
            <a:blip r:embed="rId5" cstate="print"/>
            <a:stretch>
              <a:fillRect/>
            </a:stretch>
          </p:blipFill>
          <p:spPr>
            <a:xfrm>
              <a:off x="44620734" y="8328912"/>
              <a:ext cx="2970677" cy="1013408"/>
            </a:xfrm>
            <a:prstGeom prst="rect">
              <a:avLst/>
            </a:prstGeom>
            <a:ln>
              <a:noFill/>
            </a:ln>
          </p:spPr>
        </p:pic>
        <p:graphicFrame>
          <p:nvGraphicFramePr>
            <p:cNvPr id="39" name="Object 38"/>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3676866491"/>
                </p:ext>
              </p:extLst>
            </p:nvPr>
          </p:nvGraphicFramePr>
          <p:xfrm>
            <a:off x="44487216" y="12831884"/>
            <a:ext cx="1898014" cy="970240"/>
          </p:xfrm>
          <a:graphic>
            <a:graphicData uri="http://schemas.openxmlformats.org/presentationml/2006/ole">
              <p:oleObj spid="_x0000_s3107" name="Image" r:id="rId6" imgW="1574603" imgH="1053968" progId="">
                <p:embed/>
              </p:oleObj>
            </a:graphicData>
          </a:graphic>
        </p:graphicFrame>
        <p:grpSp>
          <p:nvGrpSpPr>
            <p:cNvPr id="45" name="Group 44"/>
            <p:cNvGrpSpPr/>
            <p:nvPr userDrawn="1"/>
          </p:nvGrpSpPr>
          <p:grpSpPr>
            <a:xfrm>
              <a:off x="44487216" y="29414548"/>
              <a:ext cx="10543488" cy="1142460"/>
              <a:chOff x="44200453" y="28362386"/>
              <a:chExt cx="9950018" cy="984498"/>
            </a:xfrm>
          </p:grpSpPr>
          <p:sp>
            <p:nvSpPr>
              <p:cNvPr id="66" name="Rounded Rectangle 65"/>
              <p:cNvSpPr/>
              <p:nvPr userDrawn="1"/>
            </p:nvSpPr>
            <p:spPr>
              <a:xfrm>
                <a:off x="44200453" y="28362386"/>
                <a:ext cx="9771398" cy="984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9"/>
              </a:p>
            </p:txBody>
          </p:sp>
          <p:pic>
            <p:nvPicPr>
              <p:cNvPr id="67" name="Picture 7" descr="http://t2.gstatic.com/images?q=tbn:ANd9GcR4APHC6TT9w54M2zn_pvCiBxUNcspYPoVxirLRphBoJabfSvu7zw">
                <a:hlinkClick r:id="rId7"/>
              </p:cNvPr>
              <p:cNvPicPr>
                <a:picLocks noChangeAspect="1" noChangeArrowheads="1"/>
              </p:cNvPicPr>
              <p:nvPr userDrawn="1"/>
            </p:nvPicPr>
            <p:blipFill>
              <a:blip r:embed="rId8" cstate="print"/>
              <a:stretch>
                <a:fillRect/>
              </a:stretch>
            </p:blipFill>
            <p:spPr bwMode="auto">
              <a:xfrm>
                <a:off x="44417254" y="28515215"/>
                <a:ext cx="889616" cy="656540"/>
              </a:xfrm>
              <a:prstGeom prst="rect">
                <a:avLst/>
              </a:prstGeom>
              <a:noFill/>
              <a:ln>
                <a:noFill/>
              </a:ln>
            </p:spPr>
          </p:pic>
          <p:sp>
            <p:nvSpPr>
              <p:cNvPr id="68" name="TextBox 67"/>
              <p:cNvSpPr txBox="1"/>
              <p:nvPr userDrawn="1"/>
            </p:nvSpPr>
            <p:spPr>
              <a:xfrm>
                <a:off x="45479282" y="28552305"/>
                <a:ext cx="8671189" cy="583262"/>
              </a:xfrm>
              <a:prstGeom prst="rect">
                <a:avLst/>
              </a:prstGeom>
              <a:noFill/>
              <a:ln>
                <a:noFill/>
              </a:ln>
            </p:spPr>
            <p:txBody>
              <a:bodyPr wrap="square" rtlCol="0">
                <a:spAutoFit/>
              </a:bodyPr>
              <a:lstStyle/>
              <a:p>
                <a:r>
                  <a:rPr lang="en-US" sz="2509" dirty="0" smtClean="0">
                    <a:solidFill>
                      <a:schemeClr val="tx2"/>
                    </a:solidFill>
                    <a:latin typeface="Trebuchet MS" pitchFamily="34" charset="0"/>
                  </a:rPr>
                  <a:t>Student</a:t>
                </a:r>
                <a:r>
                  <a:rPr lang="en-US" sz="2509" baseline="0" dirty="0" smtClean="0">
                    <a:solidFill>
                      <a:schemeClr val="tx2"/>
                    </a:solidFill>
                    <a:latin typeface="Trebuchet MS" pitchFamily="34" charset="0"/>
                  </a:rPr>
                  <a:t> discounts are available on our </a:t>
                </a:r>
                <a:r>
                  <a:rPr lang="en-US" sz="2509" baseline="0" dirty="0" err="1" smtClean="0">
                    <a:solidFill>
                      <a:schemeClr val="tx2"/>
                    </a:solidFill>
                    <a:latin typeface="Trebuchet MS" pitchFamily="34" charset="0"/>
                  </a:rPr>
                  <a:t>Facebook</a:t>
                </a:r>
                <a:r>
                  <a:rPr lang="en-US" sz="2509" baseline="0" dirty="0" smtClean="0">
                    <a:solidFill>
                      <a:schemeClr val="tx2"/>
                    </a:solidFill>
                    <a:latin typeface="Trebuchet MS" pitchFamily="34" charset="0"/>
                  </a:rPr>
                  <a:t> page.</a:t>
                </a:r>
                <a:br>
                  <a:rPr lang="en-US" sz="2509" baseline="0" dirty="0" smtClean="0">
                    <a:solidFill>
                      <a:schemeClr val="tx2"/>
                    </a:solidFill>
                    <a:latin typeface="Trebuchet MS" pitchFamily="34" charset="0"/>
                  </a:rPr>
                </a:br>
                <a:r>
                  <a:rPr lang="en-US" sz="2509" baseline="0" dirty="0" smtClean="0">
                    <a:solidFill>
                      <a:schemeClr val="tx2"/>
                    </a:solidFill>
                    <a:latin typeface="Trebuchet MS" pitchFamily="34" charset="0"/>
                  </a:rPr>
                  <a:t>Go to </a:t>
                </a:r>
                <a:r>
                  <a:rPr lang="en-US" sz="2509" u="sng" baseline="0" dirty="0" smtClean="0">
                    <a:solidFill>
                      <a:schemeClr val="tx2"/>
                    </a:solidFill>
                    <a:latin typeface="Trebuchet MS" pitchFamily="34" charset="0"/>
                  </a:rPr>
                  <a:t>PosterPresentations.com</a:t>
                </a:r>
                <a:r>
                  <a:rPr lang="en-US" sz="2509" baseline="0" dirty="0" smtClean="0">
                    <a:solidFill>
                      <a:schemeClr val="tx2"/>
                    </a:solidFill>
                    <a:latin typeface="Trebuchet MS" pitchFamily="34" charset="0"/>
                  </a:rPr>
                  <a:t> and click on the FB icon. </a:t>
                </a:r>
                <a:endParaRPr lang="en-US" sz="2509" dirty="0">
                  <a:solidFill>
                    <a:schemeClr val="tx2"/>
                  </a:solidFill>
                  <a:latin typeface="Trebuchet MS" pitchFamily="34" charset="0"/>
                </a:endParaRPr>
              </a:p>
            </p:txBody>
          </p:sp>
        </p:grpSp>
        <p:sp>
          <p:nvSpPr>
            <p:cNvPr id="46" name="TextBox 45"/>
            <p:cNvSpPr txBox="1"/>
            <p:nvPr userDrawn="1"/>
          </p:nvSpPr>
          <p:spPr>
            <a:xfrm>
              <a:off x="44262808" y="31169782"/>
              <a:ext cx="6870215" cy="1135858"/>
            </a:xfrm>
            <a:prstGeom prst="rect">
              <a:avLst/>
            </a:prstGeom>
            <a:noFill/>
          </p:spPr>
          <p:txBody>
            <a:bodyPr wrap="square" lIns="65304" tIns="32651" rIns="65304" bIns="32651" rtlCol="0">
              <a:spAutoFit/>
            </a:bodyPr>
            <a:lstStyle/>
            <a:p>
              <a:pPr>
                <a:lnSpc>
                  <a:spcPts val="2718"/>
                </a:lnSpc>
              </a:pPr>
              <a:r>
                <a:rPr lang="en-US" sz="2927" dirty="0" smtClean="0">
                  <a:solidFill>
                    <a:schemeClr val="bg1"/>
                  </a:solidFill>
                </a:rPr>
                <a:t>© 2013</a:t>
              </a:r>
              <a:r>
                <a:rPr lang="en-US" sz="2927" baseline="0" dirty="0" smtClean="0">
                  <a:solidFill>
                    <a:schemeClr val="bg1"/>
                  </a:solidFill>
                </a:rPr>
                <a:t> </a:t>
              </a:r>
              <a:r>
                <a:rPr lang="en-US" sz="2927" dirty="0" smtClean="0">
                  <a:solidFill>
                    <a:schemeClr val="bg1"/>
                  </a:solidFill>
                </a:rPr>
                <a:t>PosterPresentations.com</a:t>
              </a:r>
              <a:br>
                <a:rPr lang="en-US" sz="2927" dirty="0" smtClean="0">
                  <a:solidFill>
                    <a:schemeClr val="bg1"/>
                  </a:solidFill>
                </a:rPr>
              </a:br>
              <a:r>
                <a:rPr lang="en-US" sz="2927" dirty="0" smtClean="0">
                  <a:solidFill>
                    <a:schemeClr val="bg1"/>
                  </a:solidFill>
                </a:rPr>
                <a:t>    </a:t>
              </a:r>
              <a:r>
                <a:rPr lang="en-US" sz="2509" dirty="0" smtClean="0">
                  <a:solidFill>
                    <a:schemeClr val="bg1"/>
                  </a:solidFill>
                </a:rPr>
                <a:t>2117 Fourth Street ,</a:t>
              </a:r>
              <a:r>
                <a:rPr lang="en-US" sz="2509" baseline="0" dirty="0" smtClean="0">
                  <a:solidFill>
                    <a:schemeClr val="bg1"/>
                  </a:solidFill>
                </a:rPr>
                <a:t> Unit C        </a:t>
              </a:r>
            </a:p>
            <a:p>
              <a:pPr>
                <a:lnSpc>
                  <a:spcPts val="2718"/>
                </a:lnSpc>
              </a:pPr>
              <a:r>
                <a:rPr lang="en-US" sz="2509" baseline="0" dirty="0" smtClean="0">
                  <a:solidFill>
                    <a:schemeClr val="bg1"/>
                  </a:solidFill>
                </a:rPr>
                <a:t>     Berkeley CA </a:t>
              </a:r>
              <a:r>
                <a:rPr lang="en-US" sz="2091" baseline="0" dirty="0" smtClean="0">
                  <a:solidFill>
                    <a:schemeClr val="bg1"/>
                  </a:solidFill>
                </a:rPr>
                <a:t>94710</a:t>
              </a:r>
              <a:r>
                <a:rPr lang="en-US" sz="2509" baseline="0" dirty="0" smtClean="0">
                  <a:solidFill>
                    <a:schemeClr val="bg1"/>
                  </a:solidFill>
                </a:rPr>
                <a:t/>
              </a:r>
              <a:br>
                <a:rPr lang="en-US" sz="2509" baseline="0" dirty="0" smtClean="0">
                  <a:solidFill>
                    <a:schemeClr val="bg1"/>
                  </a:solidFill>
                </a:rPr>
              </a:br>
              <a:r>
                <a:rPr lang="en-US" sz="2509" baseline="0" dirty="0" smtClean="0">
                  <a:solidFill>
                    <a:schemeClr val="bg1"/>
                  </a:solidFill>
                </a:rPr>
                <a:t>    </a:t>
              </a:r>
              <a:r>
                <a:rPr lang="en-US" sz="2509" b="1" baseline="0" dirty="0" smtClean="0">
                  <a:solidFill>
                    <a:srgbClr val="FFFF00"/>
                  </a:solidFill>
                </a:rPr>
                <a:t>posterpresenter@gmail.com</a:t>
              </a:r>
              <a:endParaRPr lang="en-US" sz="2927" b="1" dirty="0">
                <a:solidFill>
                  <a:srgbClr val="FFFF00"/>
                </a:solidFill>
              </a:endParaRPr>
            </a:p>
          </p:txBody>
        </p:sp>
      </p:grpSp>
      <p:grpSp>
        <p:nvGrpSpPr>
          <p:cNvPr id="40" name="Group 39"/>
          <p:cNvGrpSpPr/>
          <p:nvPr userDrawn="1"/>
        </p:nvGrpSpPr>
        <p:grpSpPr>
          <a:xfrm>
            <a:off x="-10793116" y="-1"/>
            <a:ext cx="10398156" cy="42062401"/>
            <a:chOff x="-11216136" y="-1"/>
            <a:chExt cx="11009812" cy="32918401"/>
          </a:xfrm>
        </p:grpSpPr>
        <p:sp>
          <p:nvSpPr>
            <p:cNvPr id="41" name="Rectangle 4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87426" rtl="0" eaLnBrk="1" fontAlgn="auto" latinLnBrk="0" hangingPunct="1">
                <a:lnSpc>
                  <a:spcPct val="100000"/>
                </a:lnSpc>
                <a:spcBef>
                  <a:spcPts val="0"/>
                </a:spcBef>
                <a:spcAft>
                  <a:spcPts val="0"/>
                </a:spcAft>
                <a:buClrTx/>
                <a:buSzTx/>
                <a:buFontTx/>
                <a:buNone/>
                <a:tabLst/>
                <a:defRPr/>
              </a:pPr>
              <a:r>
                <a:rPr lang="en-US" sz="3600" b="1" spc="0" dirty="0" smtClean="0">
                  <a:solidFill>
                    <a:srgbClr val="FF0000"/>
                  </a:solidFill>
                  <a:latin typeface="Trebuchet MS" pitchFamily="34" charset="0"/>
                </a:rPr>
                <a:t>(—THIS SIDEBAR DOES NOT PRINT—)</a:t>
              </a:r>
              <a:endParaRPr lang="en-US" sz="3600" b="1" spc="627"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DESIGN</a:t>
              </a:r>
              <a:r>
                <a:rPr lang="en-US" sz="4400" b="1" spc="627" baseline="0" dirty="0" smtClean="0">
                  <a:solidFill>
                    <a:schemeClr val="bg1"/>
                  </a:solidFill>
                  <a:latin typeface="Trebuchet MS" pitchFamily="34" charset="0"/>
                </a:rPr>
                <a:t> </a:t>
              </a:r>
              <a:r>
                <a:rPr lang="en-US" sz="4400" b="1" spc="627" dirty="0" smtClean="0">
                  <a:solidFill>
                    <a:schemeClr val="bg1"/>
                  </a:solidFill>
                  <a:latin typeface="Trebuchet MS" pitchFamily="34" charset="0"/>
                </a:rPr>
                <a:t>GUIDE</a:t>
              </a:r>
            </a:p>
            <a:p>
              <a:pPr algn="ctr"/>
              <a:endParaRPr lang="en-US" sz="3200" b="1" dirty="0" smtClean="0">
                <a:latin typeface="Trebuchet MS" pitchFamily="34" charset="0"/>
              </a:endParaRPr>
            </a:p>
            <a:p>
              <a:pPr defTabSz="3936976">
                <a:tabLst/>
              </a:pPr>
              <a:r>
                <a:rPr lang="en-US" sz="3200" i="0" dirty="0" smtClean="0">
                  <a:latin typeface="Trebuchet MS" pitchFamily="34" charset="0"/>
                </a:rPr>
                <a:t>This PowerPoint</a:t>
              </a:r>
              <a:r>
                <a:rPr lang="en-US" sz="3200" i="0" baseline="0" dirty="0" smtClean="0">
                  <a:latin typeface="Trebuchet MS" pitchFamily="34" charset="0"/>
                </a:rPr>
                <a:t> </a:t>
              </a:r>
              <a:r>
                <a:rPr lang="en-US" sz="3200" i="0" dirty="0" smtClean="0">
                  <a:latin typeface="Trebuchet MS" pitchFamily="34" charset="0"/>
                </a:rPr>
                <a:t>2007 template produces</a:t>
              </a:r>
              <a:r>
                <a:rPr lang="en-US" sz="3200" i="0" baseline="0" dirty="0" smtClean="0">
                  <a:latin typeface="Trebuchet MS" pitchFamily="34" charset="0"/>
                </a:rPr>
                <a:t> </a:t>
              </a:r>
              <a:r>
                <a:rPr lang="en-US" sz="3200" i="0" dirty="0" smtClean="0">
                  <a:latin typeface="Trebuchet MS" pitchFamily="34" charset="0"/>
                </a:rPr>
                <a:t>a 34” wide x 46” tall presentation poster. </a:t>
              </a:r>
              <a:r>
                <a:rPr lang="en-US" sz="3200" dirty="0" smtClean="0">
                  <a:latin typeface="Trebuchet MS" pitchFamily="34" charset="0"/>
                </a:rPr>
                <a:t>You</a:t>
              </a:r>
              <a:r>
                <a:rPr lang="en-US" sz="3200" baseline="0" dirty="0" smtClean="0">
                  <a:latin typeface="Trebuchet MS" pitchFamily="34" charset="0"/>
                </a:rPr>
                <a:t> can u</a:t>
              </a:r>
              <a:r>
                <a:rPr lang="en-US" sz="3200" dirty="0" smtClean="0">
                  <a:latin typeface="Trebuchet MS" pitchFamily="34" charset="0"/>
                </a:rPr>
                <a:t>se</a:t>
              </a:r>
              <a:r>
                <a:rPr lang="en-US" sz="3200" baseline="0" dirty="0" smtClean="0">
                  <a:latin typeface="Trebuchet MS" pitchFamily="34" charset="0"/>
                </a:rPr>
                <a:t> it to create your research poster and </a:t>
              </a:r>
              <a:r>
                <a:rPr lang="en-US" sz="3200" dirty="0" smtClean="0">
                  <a:latin typeface="Trebuchet MS" pitchFamily="34" charset="0"/>
                </a:rPr>
                <a:t>save valuable time placing titles, subtitles,</a:t>
              </a:r>
              <a:r>
                <a:rPr lang="en-US" sz="3200" baseline="0" dirty="0" smtClean="0">
                  <a:latin typeface="Trebuchet MS" pitchFamily="34" charset="0"/>
                </a:rPr>
                <a:t> text, and graphics</a:t>
              </a:r>
              <a:r>
                <a:rPr lang="en-US" sz="3200" dirty="0" smtClean="0">
                  <a:latin typeface="Trebuchet MS" pitchFamily="34" charset="0"/>
                </a:rPr>
                <a:t>. </a:t>
              </a:r>
            </a:p>
            <a:p>
              <a:pPr defTabSz="3936976"/>
              <a:endParaRPr lang="en-US" sz="3200" dirty="0" smtClean="0">
                <a:latin typeface="Trebuchet MS" pitchFamily="34" charset="0"/>
              </a:endParaRPr>
            </a:p>
            <a:p>
              <a:pPr defTabSz="4588928"/>
              <a:r>
                <a:rPr lang="en-US" sz="32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200" b="1" dirty="0" smtClean="0">
                  <a:solidFill>
                    <a:srgbClr val="FFC000"/>
                  </a:solidFill>
                  <a:latin typeface="Trebuchet MS" pitchFamily="34" charset="0"/>
                </a:rPr>
                <a:t>PosterPresentations.com</a:t>
              </a:r>
              <a:r>
                <a:rPr lang="en-US" sz="3200" b="1" dirty="0" smtClean="0">
                  <a:solidFill>
                    <a:schemeClr val="bg1"/>
                  </a:solidFill>
                  <a:latin typeface="Trebuchet MS" pitchFamily="34" charset="0"/>
                </a:rPr>
                <a:t> </a:t>
              </a:r>
              <a:r>
                <a:rPr lang="en-US" sz="3200" dirty="0" smtClean="0">
                  <a:solidFill>
                    <a:schemeClr val="bg1"/>
                  </a:solidFill>
                  <a:latin typeface="Trebuchet MS" pitchFamily="34" charset="0"/>
                </a:rPr>
                <a:t>and click on HELP DESK.</a:t>
              </a:r>
            </a:p>
            <a:p>
              <a:pPr defTabSz="4588928"/>
              <a:endParaRPr lang="en-US" sz="3200" dirty="0" smtClean="0">
                <a:latin typeface="Trebuchet MS" pitchFamily="34" charset="0"/>
              </a:endParaRPr>
            </a:p>
            <a:p>
              <a:pPr defTabSz="4588928"/>
              <a:r>
                <a:rPr lang="en-US" sz="3200" dirty="0" smtClean="0">
                  <a:solidFill>
                    <a:schemeClr val="bg1"/>
                  </a:solidFill>
                  <a:latin typeface="Trebuchet MS" pitchFamily="34" charset="0"/>
                </a:rPr>
                <a:t>When</a:t>
              </a:r>
              <a:r>
                <a:rPr lang="en-US" sz="3200" baseline="0" dirty="0" smtClean="0">
                  <a:solidFill>
                    <a:schemeClr val="bg1"/>
                  </a:solidFill>
                  <a:latin typeface="Trebuchet MS" pitchFamily="34" charset="0"/>
                </a:rPr>
                <a:t> you are ready to print your poster</a:t>
              </a:r>
              <a:r>
                <a:rPr lang="en-US" sz="3200" dirty="0" smtClean="0">
                  <a:solidFill>
                    <a:schemeClr val="bg1"/>
                  </a:solidFill>
                  <a:latin typeface="Trebuchet MS" pitchFamily="34" charset="0"/>
                </a:rPr>
                <a:t>,</a:t>
              </a:r>
              <a:r>
                <a:rPr lang="en-US" sz="3200" baseline="0" dirty="0" smtClean="0">
                  <a:solidFill>
                    <a:schemeClr val="bg1"/>
                  </a:solidFill>
                  <a:latin typeface="Trebuchet MS" pitchFamily="34" charset="0"/>
                </a:rPr>
                <a:t> go online to </a:t>
              </a:r>
              <a:r>
                <a:rPr lang="en-US" sz="3200" b="0" dirty="0" smtClean="0">
                  <a:solidFill>
                    <a:schemeClr val="bg1"/>
                  </a:solidFill>
                  <a:latin typeface="Trebuchet MS" pitchFamily="34" charset="0"/>
                </a:rPr>
                <a:t>PosterPresentations.com</a:t>
              </a:r>
              <a:r>
                <a:rPr lang="en-US" sz="3200" dirty="0" smtClean="0">
                  <a:solidFill>
                    <a:schemeClr val="bg1"/>
                  </a:solidFill>
                  <a:latin typeface="Trebuchet MS" pitchFamily="34" charset="0"/>
                </a:rPr>
                <a:t/>
              </a:r>
              <a:br>
                <a:rPr lang="en-US" sz="3200" dirty="0" smtClean="0">
                  <a:solidFill>
                    <a:schemeClr val="bg1"/>
                  </a:solidFill>
                  <a:latin typeface="Trebuchet MS" pitchFamily="34" charset="0"/>
                </a:rPr>
              </a:br>
              <a:endParaRPr lang="en-US" sz="3200" dirty="0" smtClean="0">
                <a:solidFill>
                  <a:schemeClr val="bg1"/>
                </a:solidFill>
                <a:latin typeface="Trebuchet MS" pitchFamily="34" charset="0"/>
              </a:endParaRPr>
            </a:p>
            <a:p>
              <a:pPr algn="l" defTabSz="3936976"/>
              <a:r>
                <a:rPr lang="en-US" sz="3200" b="0" dirty="0" smtClean="0">
                  <a:solidFill>
                    <a:schemeClr val="bg1"/>
                  </a:solidFill>
                  <a:latin typeface="Trebuchet MS" pitchFamily="34" charset="0"/>
                </a:rPr>
                <a:t>Need</a:t>
              </a:r>
              <a:r>
                <a:rPr lang="en-US" sz="3200" b="0" baseline="0" dirty="0" smtClean="0">
                  <a:solidFill>
                    <a:schemeClr val="bg1"/>
                  </a:solidFill>
                  <a:latin typeface="Trebuchet MS" pitchFamily="34" charset="0"/>
                </a:rPr>
                <a:t> assistance? Call us at </a:t>
              </a:r>
              <a:r>
                <a:rPr lang="en-US" sz="3200" b="0" dirty="0" smtClean="0">
                  <a:solidFill>
                    <a:srgbClr val="FFC000"/>
                  </a:solidFill>
                  <a:latin typeface="Trebuchet MS" pitchFamily="34" charset="0"/>
                </a:rPr>
                <a:t>1.510.649.3001</a:t>
              </a:r>
            </a:p>
            <a:p>
              <a:pPr algn="l" defTabSz="3936976"/>
              <a:endParaRPr lang="en-US" sz="4000" b="1" dirty="0" smtClean="0">
                <a:solidFill>
                  <a:srgbClr val="FFFF00"/>
                </a:solidFill>
                <a:latin typeface="Trebuchet MS" pitchFamily="34" charset="0"/>
              </a:endParaRPr>
            </a:p>
            <a:p>
              <a:pPr algn="ctr"/>
              <a:endParaRPr lang="en-US" sz="2800" b="1" dirty="0" smtClean="0">
                <a:solidFill>
                  <a:schemeClr val="bg1"/>
                </a:solidFill>
                <a:latin typeface="Trebuchet MS" pitchFamily="34" charset="0"/>
              </a:endParaRPr>
            </a:p>
            <a:p>
              <a:pPr algn="ctr"/>
              <a:r>
                <a:rPr lang="en-US" sz="4400" b="1" spc="627" dirty="0" smtClean="0">
                  <a:solidFill>
                    <a:schemeClr val="bg1"/>
                  </a:solidFill>
                  <a:latin typeface="Trebuchet MS" pitchFamily="34" charset="0"/>
                </a:rPr>
                <a:t>QUICK START</a:t>
              </a:r>
            </a:p>
            <a:p>
              <a:pPr algn="ctr"/>
              <a:endParaRPr lang="en-US" sz="3600" b="1"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Zoom in and out</a:t>
              </a:r>
            </a:p>
            <a:p>
              <a:pPr marL="1981200" indent="-15875" algn="l" defTabSz="930275"/>
              <a:r>
                <a:rPr lang="en-US" sz="2800" b="0" baseline="0" dirty="0" smtClean="0">
                  <a:solidFill>
                    <a:schemeClr val="bg1">
                      <a:lumMod val="75000"/>
                    </a:schemeClr>
                  </a:solidFill>
                  <a:latin typeface="Trebuchet MS" pitchFamily="34" charset="0"/>
                </a:rPr>
                <a:t>As you work on your poster zoom in and out to the level that is more comfortable to you.</a:t>
              </a:r>
            </a:p>
            <a:p>
              <a:pPr marL="1981200" indent="-15875" algn="l" defTabSz="930275"/>
              <a:r>
                <a:rPr lang="en-US" sz="2800" b="0" baseline="0" dirty="0" smtClean="0">
                  <a:solidFill>
                    <a:schemeClr val="bg1">
                      <a:lumMod val="75000"/>
                    </a:schemeClr>
                  </a:solidFill>
                  <a:latin typeface="Trebuchet MS" pitchFamily="34" charset="0"/>
                </a:rPr>
                <a:t>Go to VIEW &gt; ZOOM.</a:t>
              </a:r>
            </a:p>
            <a:p>
              <a:pPr algn="l"/>
              <a:endParaRPr lang="en-US" sz="3200" b="0" baseline="0" dirty="0" smtClean="0">
                <a:solidFill>
                  <a:schemeClr val="bg1"/>
                </a:solidFill>
                <a:latin typeface="Trebuchet MS" pitchFamily="34" charset="0"/>
              </a:endParaRPr>
            </a:p>
            <a:p>
              <a:pPr algn="ctr"/>
              <a:r>
                <a:rPr lang="en-US" sz="3600" b="1" baseline="0" dirty="0" smtClean="0">
                  <a:solidFill>
                    <a:srgbClr val="FFC000"/>
                  </a:solidFill>
                  <a:latin typeface="Trebuchet MS" pitchFamily="34" charset="0"/>
                </a:rPr>
                <a:t>Title, Authors, and Affiliations</a:t>
              </a:r>
            </a:p>
            <a:p>
              <a:pPr algn="l"/>
              <a:r>
                <a:rPr lang="en-US" sz="2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800" b="0" spc="0"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The font size of your title should be bigger than your name(s) and institution name(s).</a:t>
              </a:r>
            </a:p>
            <a:p>
              <a:pPr algn="l"/>
              <a:endParaRPr lang="en-US" sz="2800" b="0" baseline="0" dirty="0" smtClean="0">
                <a:solidFill>
                  <a:schemeClr val="bg1">
                    <a:lumMod val="75000"/>
                  </a:schemeClr>
                </a:solidFill>
                <a:latin typeface="Trebuchet MS" pitchFamily="34" charset="0"/>
              </a:endParaRPr>
            </a:p>
            <a:p>
              <a:pPr algn="l"/>
              <a:endParaRPr lang="en-US" sz="2800" b="0" baseline="0" dirty="0" smtClean="0">
                <a:solidFill>
                  <a:schemeClr val="bg1">
                    <a:lumMod val="75000"/>
                  </a:schemeClr>
                </a:solidFill>
                <a:latin typeface="Trebuchet MS" pitchFamily="34" charset="0"/>
              </a:endParaRPr>
            </a:p>
            <a:p>
              <a:pPr algn="l"/>
              <a:r>
                <a:rPr lang="en-US" sz="3200" b="1" baseline="0" dirty="0" smtClean="0">
                  <a:solidFill>
                    <a:schemeClr val="bg1"/>
                  </a:solidFill>
                  <a:latin typeface="Trebuchet MS" pitchFamily="34" charset="0"/>
                </a:rPr>
                <a:t/>
              </a:r>
              <a:br>
                <a:rPr lang="en-US" sz="3200" b="1" baseline="0" dirty="0" smtClean="0">
                  <a:solidFill>
                    <a:schemeClr val="bg1"/>
                  </a:solidFill>
                  <a:latin typeface="Trebuchet MS" pitchFamily="34" charset="0"/>
                </a:rPr>
              </a:br>
              <a:endParaRPr lang="en-US" sz="3200" b="1" dirty="0" smtClean="0">
                <a:solidFill>
                  <a:schemeClr val="bg1"/>
                </a:solidFill>
                <a:latin typeface="Trebuchet MS" pitchFamily="34" charset="0"/>
              </a:endParaRPr>
            </a:p>
            <a:p>
              <a:pPr algn="ctr"/>
              <a:endParaRPr lang="en-US" sz="3200" b="1" dirty="0" smtClean="0">
                <a:solidFill>
                  <a:srgbClr val="FFC000"/>
                </a:solidFill>
                <a:latin typeface="Trebuchet MS" pitchFamily="34" charset="0"/>
              </a:endParaRPr>
            </a:p>
            <a:p>
              <a:pPr algn="ctr"/>
              <a:endParaRPr lang="en-US" sz="3200" b="1" dirty="0" smtClean="0">
                <a:solidFill>
                  <a:srgbClr val="FFC000"/>
                </a:solidFill>
                <a:latin typeface="Trebuchet MS" pitchFamily="34" charset="0"/>
              </a:endParaRPr>
            </a:p>
            <a:p>
              <a:pPr algn="ctr"/>
              <a:r>
                <a:rPr lang="en-US" sz="3600" b="1" dirty="0" smtClean="0">
                  <a:solidFill>
                    <a:srgbClr val="FFC000"/>
                  </a:solidFill>
                  <a:latin typeface="Trebuchet MS" pitchFamily="34" charset="0"/>
                </a:rPr>
                <a:t>Adding Logos</a:t>
              </a:r>
              <a:r>
                <a:rPr lang="en-US" sz="3600" b="1" baseline="0" dirty="0" smtClean="0">
                  <a:solidFill>
                    <a:srgbClr val="FFC000"/>
                  </a:solidFill>
                  <a:latin typeface="Trebuchet MS" pitchFamily="34" charset="0"/>
                </a:rPr>
                <a:t> / Seals</a:t>
              </a:r>
            </a:p>
            <a:p>
              <a:pPr algn="l"/>
              <a:r>
                <a:rPr lang="en-US" sz="2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800" b="0" spc="314" baseline="0" dirty="0" smtClean="0">
                <a:solidFill>
                  <a:schemeClr val="bg1">
                    <a:lumMod val="75000"/>
                  </a:schemeClr>
                </a:solidFill>
                <a:latin typeface="Trebuchet MS" pitchFamily="34" charset="0"/>
              </a:endParaRPr>
            </a:p>
            <a:p>
              <a:pPr algn="l"/>
              <a:r>
                <a:rPr lang="en-US" sz="2800" b="1" spc="314" baseline="0" dirty="0" smtClean="0">
                  <a:solidFill>
                    <a:srgbClr val="FFC000"/>
                  </a:solidFill>
                  <a:latin typeface="Trebuchet MS" pitchFamily="34" charset="0"/>
                </a:rPr>
                <a:t>TIP:</a:t>
              </a:r>
              <a:r>
                <a:rPr lang="en-US" sz="2800" b="1" spc="0" baseline="0" dirty="0" smtClean="0">
                  <a:solidFill>
                    <a:srgbClr val="FFC000"/>
                  </a:solidFill>
                  <a:latin typeface="Trebuchet MS" pitchFamily="34" charset="0"/>
                </a:rPr>
                <a:t> </a:t>
              </a:r>
              <a:r>
                <a:rPr lang="en-US" sz="2800" b="0" baseline="0" dirty="0" smtClean="0">
                  <a:solidFill>
                    <a:schemeClr val="bg1">
                      <a:lumMod val="75000"/>
                    </a:schemeClr>
                  </a:solidFill>
                  <a:latin typeface="Trebuchet MS" pitchFamily="34" charset="0"/>
                </a:rPr>
                <a:t>See if your school’s logo is available on our free poster templates page.</a:t>
              </a:r>
            </a:p>
            <a:p>
              <a:pPr algn="l"/>
              <a:endParaRPr lang="en-US" sz="2800" b="0" baseline="0" dirty="0" smtClean="0">
                <a:latin typeface="Trebuchet MS" pitchFamily="34" charset="0"/>
              </a:endParaRPr>
            </a:p>
            <a:p>
              <a:pPr algn="ctr"/>
              <a:r>
                <a:rPr lang="en-US" sz="3600" b="1" baseline="0" dirty="0" smtClean="0">
                  <a:solidFill>
                    <a:srgbClr val="FFC000"/>
                  </a:solidFill>
                  <a:latin typeface="Trebuchet MS" pitchFamily="34" charset="0"/>
                </a:rPr>
                <a:t>Photographs / Graphics</a:t>
              </a:r>
            </a:p>
            <a:p>
              <a:pPr algn="l" defTabSz="1022394"/>
              <a:r>
                <a:rPr lang="en-US" sz="2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800" b="0" spc="0" baseline="0" dirty="0" smtClean="0">
                  <a:solidFill>
                    <a:schemeClr val="bg1">
                      <a:lumMod val="75000"/>
                    </a:schemeClr>
                  </a:solidFill>
                  <a:latin typeface="Trebuchet MS" pitchFamily="34" charset="0"/>
                </a:rPr>
                <a:t>disproportionally.</a:t>
              </a:r>
            </a:p>
            <a:p>
              <a:pPr algn="l" defTabSz="1022394"/>
              <a:endParaRPr lang="en-US" sz="2800" b="0" baseline="0" dirty="0" smtClean="0">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endParaRPr lang="en-US" sz="3200" b="1" baseline="0" dirty="0" smtClean="0">
                <a:solidFill>
                  <a:srgbClr val="FFC000"/>
                </a:solidFill>
                <a:latin typeface="Trebuchet MS" pitchFamily="34" charset="0"/>
              </a:endParaRPr>
            </a:p>
            <a:p>
              <a:pPr algn="ctr"/>
              <a:r>
                <a:rPr lang="en-US" sz="3600" b="1" baseline="0" dirty="0" smtClean="0">
                  <a:solidFill>
                    <a:srgbClr val="FFC000"/>
                  </a:solidFill>
                  <a:latin typeface="Trebuchet MS" pitchFamily="34" charset="0"/>
                </a:rPr>
                <a:t>Image Quality Check</a:t>
              </a:r>
            </a:p>
            <a:p>
              <a:pPr lvl="0" algn="l" defTabSz="1022394"/>
              <a:r>
                <a:rPr lang="en-US" sz="2800" b="0" baseline="0" dirty="0" smtClean="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200" b="0" dirty="0" smtClean="0">
                <a:latin typeface="Trebuchet MS" pitchFamily="34" charset="0"/>
              </a:endParaRPr>
            </a:p>
          </p:txBody>
        </p:sp>
        <p:cxnSp>
          <p:nvCxnSpPr>
            <p:cNvPr id="42" name="Straight Connector 41"/>
            <p:cNvCxnSpPr/>
            <p:nvPr/>
          </p:nvCxnSpPr>
          <p:spPr>
            <a:xfrm>
              <a:off x="-11211103" y="780415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userDrawn="1"/>
          </p:nvPicPr>
          <p:blipFill>
            <a:blip r:embed="rId9" cstate="print"/>
            <a:stretch>
              <a:fillRect/>
            </a:stretch>
          </p:blipFill>
          <p:spPr>
            <a:xfrm>
              <a:off x="-10740740" y="9685644"/>
              <a:ext cx="1780299" cy="986906"/>
            </a:xfrm>
            <a:prstGeom prst="rect">
              <a:avLst/>
            </a:prstGeom>
          </p:spPr>
        </p:pic>
        <p:pic>
          <p:nvPicPr>
            <p:cNvPr id="44" name="Picture 43"/>
            <p:cNvPicPr>
              <a:picLocks noChangeAspect="1"/>
            </p:cNvPicPr>
            <p:nvPr userDrawn="1"/>
          </p:nvPicPr>
          <p:blipFill>
            <a:blip r:embed="rId10" cstate="print"/>
            <a:stretch>
              <a:fillRect/>
            </a:stretch>
          </p:blipFill>
          <p:spPr>
            <a:xfrm>
              <a:off x="-10740740" y="14942083"/>
              <a:ext cx="10086336" cy="784094"/>
            </a:xfrm>
            <a:prstGeom prst="rect">
              <a:avLst/>
            </a:prstGeom>
          </p:spPr>
        </p:pic>
        <p:grpSp>
          <p:nvGrpSpPr>
            <p:cNvPr id="47" name="Group 46"/>
            <p:cNvGrpSpPr/>
            <p:nvPr userDrawn="1"/>
          </p:nvGrpSpPr>
          <p:grpSpPr>
            <a:xfrm>
              <a:off x="-9924910" y="24209438"/>
              <a:ext cx="8064012" cy="1910304"/>
              <a:chOff x="-4553349" y="11323786"/>
              <a:chExt cx="3716347" cy="877675"/>
            </a:xfrm>
          </p:grpSpPr>
          <p:grpSp>
            <p:nvGrpSpPr>
              <p:cNvPr id="53" name="Group 52"/>
              <p:cNvGrpSpPr/>
              <p:nvPr userDrawn="1"/>
            </p:nvGrpSpPr>
            <p:grpSpPr>
              <a:xfrm>
                <a:off x="-2967600" y="11323803"/>
                <a:ext cx="772499" cy="877658"/>
                <a:chOff x="-4188483" y="11494178"/>
                <a:chExt cx="964140" cy="1257677"/>
              </a:xfrm>
            </p:grpSpPr>
            <p:pic>
              <p:nvPicPr>
                <p:cNvPr id="59" name="Picture 58"/>
                <p:cNvPicPr>
                  <a:picLocks noChangeAspect="1"/>
                </p:cNvPicPr>
                <p:nvPr userDrawn="1"/>
              </p:nvPicPr>
              <p:blipFill>
                <a:blip r:embed="rId11" cstate="print"/>
                <a:stretch>
                  <a:fillRect/>
                </a:stretch>
              </p:blipFill>
              <p:spPr>
                <a:xfrm>
                  <a:off x="-4188483" y="11494178"/>
                  <a:ext cx="964140" cy="1030633"/>
                </a:xfrm>
                <a:prstGeom prst="rect">
                  <a:avLst/>
                </a:prstGeom>
              </p:spPr>
            </p:pic>
            <p:sp>
              <p:nvSpPr>
                <p:cNvPr id="60" name="TextBox 59"/>
                <p:cNvSpPr txBox="1"/>
                <p:nvPr userDrawn="1"/>
              </p:nvSpPr>
              <p:spPr>
                <a:xfrm>
                  <a:off x="-4188483" y="12490920"/>
                  <a:ext cx="964139" cy="260935"/>
                </a:xfrm>
                <a:prstGeom prst="rect">
                  <a:avLst/>
                </a:prstGeom>
                <a:solidFill>
                  <a:schemeClr val="accent1"/>
                </a:solidFill>
                <a:ln>
                  <a:noFill/>
                </a:ln>
              </p:spPr>
              <p:txBody>
                <a:bodyPr wrap="square" lIns="91440" tIns="91440" rIns="91440" bIns="91440" rtlCol="0">
                  <a:spAutoFit/>
                </a:bodyPr>
                <a:lstStyle/>
                <a:p>
                  <a:pPr algn="ctr"/>
                  <a:r>
                    <a:rPr lang="en-US" sz="2091" b="1" dirty="0" smtClean="0">
                      <a:solidFill>
                        <a:schemeClr val="tx1"/>
                      </a:solidFill>
                    </a:rPr>
                    <a:t>ORIGINAL</a:t>
                  </a:r>
                  <a:endParaRPr lang="en-US" sz="2091" b="1" dirty="0">
                    <a:solidFill>
                      <a:schemeClr val="tx1"/>
                    </a:solidFill>
                  </a:endParaRPr>
                </a:p>
              </p:txBody>
            </p:sp>
          </p:grpSp>
          <p:grpSp>
            <p:nvGrpSpPr>
              <p:cNvPr id="54" name="Group 53"/>
              <p:cNvGrpSpPr/>
              <p:nvPr userDrawn="1"/>
            </p:nvGrpSpPr>
            <p:grpSpPr>
              <a:xfrm>
                <a:off x="-2035668" y="11323786"/>
                <a:ext cx="1198666" cy="873395"/>
                <a:chOff x="-2925181" y="11561412"/>
                <a:chExt cx="1647228" cy="1200237"/>
              </a:xfrm>
            </p:grpSpPr>
            <p:pic>
              <p:nvPicPr>
                <p:cNvPr id="57" name="Picture 56"/>
                <p:cNvPicPr>
                  <a:picLocks noChangeAspect="1"/>
                </p:cNvPicPr>
                <p:nvPr userDrawn="1"/>
              </p:nvPicPr>
              <p:blipFill>
                <a:blip r:embed="rId11" cstate="print"/>
                <a:stretch>
                  <a:fillRect/>
                </a:stretch>
              </p:blipFill>
              <p:spPr>
                <a:xfrm>
                  <a:off x="-2925180" y="11561412"/>
                  <a:ext cx="1647227" cy="1029694"/>
                </a:xfrm>
                <a:prstGeom prst="rect">
                  <a:avLst/>
                </a:prstGeom>
              </p:spPr>
            </p:pic>
            <p:sp>
              <p:nvSpPr>
                <p:cNvPr id="58" name="TextBox 57"/>
                <p:cNvSpPr txBox="1"/>
                <p:nvPr userDrawn="1"/>
              </p:nvSpPr>
              <p:spPr>
                <a:xfrm>
                  <a:off x="-2925181" y="12511416"/>
                  <a:ext cx="1647226" cy="250233"/>
                </a:xfrm>
                <a:prstGeom prst="rect">
                  <a:avLst/>
                </a:prstGeom>
                <a:solidFill>
                  <a:srgbClr val="FF0000"/>
                </a:solidFill>
              </p:spPr>
              <p:txBody>
                <a:bodyPr wrap="square" lIns="457200" tIns="91440" rIns="457200" bIns="91440" rtlCol="0">
                  <a:spAutoFit/>
                </a:bodyPr>
                <a:lstStyle/>
                <a:p>
                  <a:pPr algn="ctr"/>
                  <a:r>
                    <a:rPr lang="en-US" sz="2091" b="1" dirty="0" smtClean="0">
                      <a:solidFill>
                        <a:schemeClr val="bg1"/>
                      </a:solidFill>
                    </a:rPr>
                    <a:t>DISTORTED</a:t>
                  </a:r>
                  <a:endParaRPr lang="en-US" sz="1046" b="1" dirty="0">
                    <a:solidFill>
                      <a:schemeClr val="bg1"/>
                    </a:solidFill>
                  </a:endParaRPr>
                </a:p>
              </p:txBody>
            </p:sp>
          </p:grpSp>
          <p:pic>
            <p:nvPicPr>
              <p:cNvPr id="55" name="Picture 54"/>
              <p:cNvPicPr>
                <a:picLocks noChangeAspect="1"/>
              </p:cNvPicPr>
              <p:nvPr userDrawn="1"/>
            </p:nvPicPr>
            <p:blipFill>
              <a:blip r:embed="rId12" cstate="print"/>
              <a:stretch>
                <a:fillRect/>
              </a:stretch>
            </p:blipFill>
            <p:spPr>
              <a:xfrm>
                <a:off x="-4553349" y="11485257"/>
                <a:ext cx="1259711" cy="716203"/>
              </a:xfrm>
              <a:prstGeom prst="rect">
                <a:avLst/>
              </a:prstGeom>
            </p:spPr>
          </p:pic>
          <p:sp>
            <p:nvSpPr>
              <p:cNvPr id="56" name="TextBox 55"/>
              <p:cNvSpPr txBox="1"/>
              <p:nvPr userDrawn="1"/>
            </p:nvSpPr>
            <p:spPr>
              <a:xfrm>
                <a:off x="-4494476" y="11323800"/>
                <a:ext cx="1035685" cy="115691"/>
              </a:xfrm>
              <a:prstGeom prst="rect">
                <a:avLst/>
              </a:prstGeom>
              <a:noFill/>
            </p:spPr>
            <p:txBody>
              <a:bodyPr wrap="square" lIns="0" tIns="0" rIns="0" bIns="0" rtlCol="0">
                <a:spAutoFit/>
              </a:bodyPr>
              <a:lstStyle/>
              <a:p>
                <a:pPr algn="ctr"/>
                <a:r>
                  <a:rPr lang="en-US" sz="2091" dirty="0" smtClean="0">
                    <a:solidFill>
                      <a:schemeClr val="bg1"/>
                    </a:solidFill>
                  </a:rPr>
                  <a:t>Corner</a:t>
                </a:r>
                <a:r>
                  <a:rPr lang="en-US" sz="2091" baseline="0" dirty="0" smtClean="0">
                    <a:solidFill>
                      <a:schemeClr val="bg1"/>
                    </a:solidFill>
                  </a:rPr>
                  <a:t> handles</a:t>
                </a:r>
                <a:endParaRPr lang="en-US" sz="2091" dirty="0">
                  <a:solidFill>
                    <a:schemeClr val="bg1"/>
                  </a:solidFill>
                </a:endParaRPr>
              </a:p>
            </p:txBody>
          </p:sp>
        </p:grpSp>
        <p:grpSp>
          <p:nvGrpSpPr>
            <p:cNvPr id="48" name="Group 47"/>
            <p:cNvGrpSpPr/>
            <p:nvPr userDrawn="1"/>
          </p:nvGrpSpPr>
          <p:grpSpPr>
            <a:xfrm>
              <a:off x="-10501482" y="29244486"/>
              <a:ext cx="9502910" cy="2453254"/>
              <a:chOff x="-4802321" y="13420110"/>
              <a:chExt cx="4379466" cy="1127129"/>
            </a:xfrm>
          </p:grpSpPr>
          <p:graphicFrame>
            <p:nvGraphicFramePr>
              <p:cNvPr id="49" name="Object 48"/>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953134224"/>
                  </p:ext>
                </p:extLst>
              </p:nvPr>
            </p:nvGraphicFramePr>
            <p:xfrm>
              <a:off x="-4533347" y="13552214"/>
              <a:ext cx="1828800" cy="800923"/>
            </p:xfrm>
            <a:graphic>
              <a:graphicData uri="http://schemas.openxmlformats.org/presentationml/2006/ole">
                <p:oleObj spid="_x0000_s3108" name="Image" r:id="rId13" imgW="1828571" imgH="1117460" progId="">
                  <p:embed/>
                </p:oleObj>
              </a:graphicData>
            </a:graphic>
          </p:graphicFrame>
          <p:graphicFrame>
            <p:nvGraphicFramePr>
              <p:cNvPr id="50" name="Object 49"/>
              <p:cNvGraphicFramePr>
                <a:graphicFrameLocks noChangeAspect="1"/>
              </p:cNvGraphicFramePr>
              <p:nvPr userDrawn="1">
                <p:extLst>
                  <p:ext uri="{D42A27DB-BD31-4B8C-83A1-F6EECF244321}">
                    <p14:modId xmlns:mc="http://schemas.openxmlformats.org/markup-compatibility/2006" xmlns:mv="urn:schemas-microsoft-com:mac:vml" xmlns:p14="http://schemas.microsoft.com/office/powerpoint/2010/main" xmlns="" val="1781210365"/>
                  </p:ext>
                </p:extLst>
              </p:nvPr>
            </p:nvGraphicFramePr>
            <p:xfrm>
              <a:off x="-2456641" y="13555906"/>
              <a:ext cx="1828800" cy="800923"/>
            </p:xfrm>
            <a:graphic>
              <a:graphicData uri="http://schemas.openxmlformats.org/presentationml/2006/ole">
                <p:oleObj spid="_x0000_s3109" name="Image" r:id="rId14" imgW="1828571" imgH="1117460" progId="">
                  <p:embed/>
                </p:oleObj>
              </a:graphicData>
            </a:graphic>
          </p:graphicFrame>
          <p:sp>
            <p:nvSpPr>
              <p:cNvPr id="51" name="TextBox 50"/>
              <p:cNvSpPr txBox="1"/>
              <p:nvPr userDrawn="1"/>
            </p:nvSpPr>
            <p:spPr>
              <a:xfrm rot="16200000">
                <a:off x="-5271011" y="13888800"/>
                <a:ext cx="1117601" cy="180221"/>
              </a:xfrm>
              <a:prstGeom prst="rect">
                <a:avLst/>
              </a:prstGeom>
              <a:noFill/>
            </p:spPr>
            <p:txBody>
              <a:bodyPr wrap="square" lIns="91440" tIns="91440" rIns="91440" bIns="0" rtlCol="0">
                <a:spAutoFit/>
              </a:bodyPr>
              <a:lstStyle/>
              <a:p>
                <a:pPr algn="ctr"/>
                <a:r>
                  <a:rPr lang="en-US" sz="1800" dirty="0" smtClean="0">
                    <a:solidFill>
                      <a:srgbClr val="92D050"/>
                    </a:solidFill>
                  </a:rPr>
                  <a:t>Good</a:t>
                </a:r>
                <a:r>
                  <a:rPr lang="en-US" sz="1800" baseline="0" dirty="0" smtClean="0">
                    <a:solidFill>
                      <a:srgbClr val="92D050"/>
                    </a:solidFill>
                  </a:rPr>
                  <a:t> </a:t>
                </a:r>
                <a:r>
                  <a:rPr lang="en-US" sz="1800" baseline="0" dirty="0" smtClean="0">
                    <a:solidFill>
                      <a:schemeClr val="bg1"/>
                    </a:solidFill>
                  </a:rPr>
                  <a:t>printing quality</a:t>
                </a:r>
                <a:endParaRPr lang="en-US" sz="1800" dirty="0">
                  <a:solidFill>
                    <a:schemeClr val="bg1"/>
                  </a:solidFill>
                </a:endParaRPr>
              </a:p>
            </p:txBody>
          </p:sp>
          <p:sp>
            <p:nvSpPr>
              <p:cNvPr id="52" name="TextBox 51"/>
              <p:cNvSpPr txBox="1"/>
              <p:nvPr userDrawn="1"/>
            </p:nvSpPr>
            <p:spPr>
              <a:xfrm rot="16200000">
                <a:off x="-1071766" y="13898328"/>
                <a:ext cx="1117601" cy="180221"/>
              </a:xfrm>
              <a:prstGeom prst="rect">
                <a:avLst/>
              </a:prstGeom>
              <a:noFill/>
            </p:spPr>
            <p:txBody>
              <a:bodyPr wrap="square" lIns="91440" tIns="91440" rIns="91440" bIns="0" rtlCol="0">
                <a:spAutoFit/>
              </a:bodyPr>
              <a:lstStyle/>
              <a:p>
                <a:pPr algn="ctr"/>
                <a:r>
                  <a:rPr lang="en-US" sz="1800" dirty="0" smtClean="0">
                    <a:solidFill>
                      <a:srgbClr val="FF0000"/>
                    </a:solidFill>
                  </a:rPr>
                  <a:t>Bad </a:t>
                </a:r>
                <a:r>
                  <a:rPr lang="en-US" sz="1800" dirty="0" smtClean="0">
                    <a:solidFill>
                      <a:schemeClr val="bg1"/>
                    </a:solidFill>
                  </a:rPr>
                  <a:t>printing quality</a:t>
                </a:r>
                <a:endParaRPr lang="en-US" sz="18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205906" rtl="0" eaLnBrk="1" latinLnBrk="0" hangingPunct="1">
        <a:spcBef>
          <a:spcPct val="0"/>
        </a:spcBef>
        <a:buNone/>
        <a:defRPr sz="8469" kern="1200">
          <a:solidFill>
            <a:schemeClr val="bg1"/>
          </a:solidFill>
          <a:latin typeface="Trebuchet MS" pitchFamily="34" charset="0"/>
          <a:ea typeface="+mj-ea"/>
          <a:cs typeface="+mj-cs"/>
        </a:defRPr>
      </a:lvl1pPr>
    </p:titleStyle>
    <p:bodyStyle>
      <a:lvl1pPr marL="1577215" indent="-1577215" algn="l" defTabSz="4205906" rtl="0" eaLnBrk="1" latinLnBrk="0" hangingPunct="1">
        <a:spcBef>
          <a:spcPct val="20000"/>
        </a:spcBef>
        <a:buFont typeface="Arial" pitchFamily="34" charset="0"/>
        <a:buChar char="•"/>
        <a:defRPr sz="14742" kern="1200">
          <a:solidFill>
            <a:schemeClr val="tx1"/>
          </a:solidFill>
          <a:latin typeface="+mn-lt"/>
          <a:ea typeface="+mn-ea"/>
          <a:cs typeface="+mn-cs"/>
        </a:defRPr>
      </a:lvl1pPr>
      <a:lvl2pPr marL="3417299" indent="-1314345" algn="l" defTabSz="4205906" rtl="0" eaLnBrk="1" latinLnBrk="0" hangingPunct="1">
        <a:spcBef>
          <a:spcPct val="20000"/>
        </a:spcBef>
        <a:buFont typeface="Arial" pitchFamily="34" charset="0"/>
        <a:buChar char="–"/>
        <a:defRPr sz="12964" kern="1200">
          <a:solidFill>
            <a:schemeClr val="tx1"/>
          </a:solidFill>
          <a:latin typeface="+mn-lt"/>
          <a:ea typeface="+mn-ea"/>
          <a:cs typeface="+mn-cs"/>
        </a:defRPr>
      </a:lvl2pPr>
      <a:lvl3pPr marL="5257384" indent="-1051477" algn="l" defTabSz="4205906" rtl="0" eaLnBrk="1" latinLnBrk="0" hangingPunct="1">
        <a:spcBef>
          <a:spcPct val="20000"/>
        </a:spcBef>
        <a:buFont typeface="Arial" pitchFamily="34" charset="0"/>
        <a:buChar char="•"/>
        <a:defRPr sz="11082" kern="1200">
          <a:solidFill>
            <a:schemeClr val="tx1"/>
          </a:solidFill>
          <a:latin typeface="+mn-lt"/>
          <a:ea typeface="+mn-ea"/>
          <a:cs typeface="+mn-cs"/>
        </a:defRPr>
      </a:lvl3pPr>
      <a:lvl4pPr marL="7360338"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6329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66244"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69196"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72150"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75103" indent="-1051477" algn="l" defTabSz="4205906"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05906" rtl="0" eaLnBrk="1" latinLnBrk="0" hangingPunct="1">
        <a:defRPr sz="8259" kern="1200">
          <a:solidFill>
            <a:schemeClr val="tx1"/>
          </a:solidFill>
          <a:latin typeface="+mn-lt"/>
          <a:ea typeface="+mn-ea"/>
          <a:cs typeface="+mn-cs"/>
        </a:defRPr>
      </a:lvl1pPr>
      <a:lvl2pPr marL="2102954" algn="l" defTabSz="4205906" rtl="0" eaLnBrk="1" latinLnBrk="0" hangingPunct="1">
        <a:defRPr sz="8259" kern="1200">
          <a:solidFill>
            <a:schemeClr val="tx1"/>
          </a:solidFill>
          <a:latin typeface="+mn-lt"/>
          <a:ea typeface="+mn-ea"/>
          <a:cs typeface="+mn-cs"/>
        </a:defRPr>
      </a:lvl2pPr>
      <a:lvl3pPr marL="4205906" algn="l" defTabSz="4205906" rtl="0" eaLnBrk="1" latinLnBrk="0" hangingPunct="1">
        <a:defRPr sz="8259" kern="1200">
          <a:solidFill>
            <a:schemeClr val="tx1"/>
          </a:solidFill>
          <a:latin typeface="+mn-lt"/>
          <a:ea typeface="+mn-ea"/>
          <a:cs typeface="+mn-cs"/>
        </a:defRPr>
      </a:lvl3pPr>
      <a:lvl4pPr marL="6308861" algn="l" defTabSz="4205906" rtl="0" eaLnBrk="1" latinLnBrk="0" hangingPunct="1">
        <a:defRPr sz="8259" kern="1200">
          <a:solidFill>
            <a:schemeClr val="tx1"/>
          </a:solidFill>
          <a:latin typeface="+mn-lt"/>
          <a:ea typeface="+mn-ea"/>
          <a:cs typeface="+mn-cs"/>
        </a:defRPr>
      </a:lvl4pPr>
      <a:lvl5pPr marL="8411813" algn="l" defTabSz="4205906" rtl="0" eaLnBrk="1" latinLnBrk="0" hangingPunct="1">
        <a:defRPr sz="8259" kern="1200">
          <a:solidFill>
            <a:schemeClr val="tx1"/>
          </a:solidFill>
          <a:latin typeface="+mn-lt"/>
          <a:ea typeface="+mn-ea"/>
          <a:cs typeface="+mn-cs"/>
        </a:defRPr>
      </a:lvl5pPr>
      <a:lvl6pPr marL="10514767" algn="l" defTabSz="4205906" rtl="0" eaLnBrk="1" latinLnBrk="0" hangingPunct="1">
        <a:defRPr sz="8259" kern="1200">
          <a:solidFill>
            <a:schemeClr val="tx1"/>
          </a:solidFill>
          <a:latin typeface="+mn-lt"/>
          <a:ea typeface="+mn-ea"/>
          <a:cs typeface="+mn-cs"/>
        </a:defRPr>
      </a:lvl6pPr>
      <a:lvl7pPr marL="12617721" algn="l" defTabSz="4205906" rtl="0" eaLnBrk="1" latinLnBrk="0" hangingPunct="1">
        <a:defRPr sz="8259" kern="1200">
          <a:solidFill>
            <a:schemeClr val="tx1"/>
          </a:solidFill>
          <a:latin typeface="+mn-lt"/>
          <a:ea typeface="+mn-ea"/>
          <a:cs typeface="+mn-cs"/>
        </a:defRPr>
      </a:lvl7pPr>
      <a:lvl8pPr marL="14720673" algn="l" defTabSz="4205906" rtl="0" eaLnBrk="1" latinLnBrk="0" hangingPunct="1">
        <a:defRPr sz="8259" kern="1200">
          <a:solidFill>
            <a:schemeClr val="tx1"/>
          </a:solidFill>
          <a:latin typeface="+mn-lt"/>
          <a:ea typeface="+mn-ea"/>
          <a:cs typeface="+mn-cs"/>
        </a:defRPr>
      </a:lvl8pPr>
      <a:lvl9pPr marL="16823628" algn="l" defTabSz="4205906" rtl="0" eaLnBrk="1" latinLnBrk="0" hangingPunct="1">
        <a:defRPr sz="82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hyperlink" Target="http://www.prabi.grenoble.fr/trac/OBITools" TargetMode="External"/><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31699" y="8357400"/>
            <a:ext cx="13721663" cy="3839462"/>
          </a:xfrm>
        </p:spPr>
        <p:txBody>
          <a:bodyPr/>
          <a:lstStyle/>
          <a:p>
            <a:pPr algn="just">
              <a:buFont typeface="Arial" pitchFamily="34" charset="0"/>
              <a:buChar char="•"/>
            </a:pPr>
            <a:r>
              <a:rPr lang="fr-BE" sz="3000" dirty="0" smtClean="0">
                <a:solidFill>
                  <a:schemeClr val="bg2">
                    <a:lumMod val="10000"/>
                  </a:schemeClr>
                </a:solidFill>
                <a:latin typeface="Cambria" pitchFamily="18" charset="0"/>
                <a:cs typeface="Times New Roman"/>
              </a:rPr>
              <a:t> </a:t>
            </a:r>
            <a:r>
              <a:rPr lang="fr-BE" sz="3000" dirty="0" err="1" smtClean="0">
                <a:solidFill>
                  <a:schemeClr val="bg2">
                    <a:lumMod val="10000"/>
                  </a:schemeClr>
                </a:solidFill>
                <a:latin typeface="Cambria" pitchFamily="18" charset="0"/>
                <a:cs typeface="Times New Roman"/>
              </a:rPr>
              <a:t>Dna</a:t>
            </a:r>
            <a:r>
              <a:rPr lang="fr-BE" sz="3000" dirty="0" smtClean="0">
                <a:solidFill>
                  <a:schemeClr val="bg2">
                    <a:lumMod val="10000"/>
                  </a:schemeClr>
                </a:solidFill>
                <a:latin typeface="Cambria" pitchFamily="18" charset="0"/>
                <a:cs typeface="Times New Roman"/>
              </a:rPr>
              <a:t> </a:t>
            </a:r>
            <a:r>
              <a:rPr lang="fr-BE" sz="3000" dirty="0" err="1" smtClean="0">
                <a:solidFill>
                  <a:schemeClr val="bg2">
                    <a:lumMod val="10000"/>
                  </a:schemeClr>
                </a:solidFill>
                <a:latin typeface="Cambria" pitchFamily="18" charset="0"/>
                <a:cs typeface="Times New Roman"/>
              </a:rPr>
              <a:t>metabarcoding</a:t>
            </a:r>
            <a:r>
              <a:rPr lang="fr-BE" sz="3000" dirty="0" smtClean="0">
                <a:solidFill>
                  <a:schemeClr val="bg2">
                    <a:lumMod val="10000"/>
                  </a:schemeClr>
                </a:solidFill>
                <a:latin typeface="Cambria" pitchFamily="18" charset="0"/>
                <a:cs typeface="Times New Roman"/>
              </a:rPr>
              <a:t> </a:t>
            </a:r>
            <a:r>
              <a:rPr lang="fr-BE" sz="3000" dirty="0" err="1" smtClean="0">
                <a:solidFill>
                  <a:schemeClr val="bg2">
                    <a:lumMod val="10000"/>
                  </a:schemeClr>
                </a:solidFill>
                <a:latin typeface="Cambria" pitchFamily="18" charset="0"/>
                <a:cs typeface="Times New Roman"/>
              </a:rPr>
              <a:t>represents</a:t>
            </a:r>
            <a:r>
              <a:rPr lang="fr-BE" sz="3000" dirty="0" smtClean="0">
                <a:solidFill>
                  <a:schemeClr val="bg2">
                    <a:lumMod val="10000"/>
                  </a:schemeClr>
                </a:solidFill>
                <a:latin typeface="Cambria" pitchFamily="18" charset="0"/>
                <a:cs typeface="Times New Roman"/>
              </a:rPr>
              <a:t> a </a:t>
            </a:r>
            <a:r>
              <a:rPr lang="fr-BE" sz="3000" dirty="0" err="1" smtClean="0">
                <a:solidFill>
                  <a:schemeClr val="bg2">
                    <a:lumMod val="10000"/>
                  </a:schemeClr>
                </a:solidFill>
                <a:latin typeface="Cambria" pitchFamily="18" charset="0"/>
                <a:cs typeface="Times New Roman"/>
              </a:rPr>
              <a:t>powerful</a:t>
            </a:r>
            <a:r>
              <a:rPr lang="fr-BE" sz="3000" dirty="0" smtClean="0">
                <a:solidFill>
                  <a:schemeClr val="bg2">
                    <a:lumMod val="10000"/>
                  </a:schemeClr>
                </a:solidFill>
                <a:latin typeface="Cambria" pitchFamily="18" charset="0"/>
                <a:cs typeface="Times New Roman"/>
              </a:rPr>
              <a:t>  and non invasive </a:t>
            </a:r>
            <a:r>
              <a:rPr lang="fr-BE" sz="3000" dirty="0" err="1" smtClean="0">
                <a:solidFill>
                  <a:schemeClr val="bg2">
                    <a:lumMod val="10000"/>
                  </a:schemeClr>
                </a:solidFill>
                <a:latin typeface="Cambria" pitchFamily="18" charset="0"/>
                <a:cs typeface="Times New Roman"/>
              </a:rPr>
              <a:t>tool</a:t>
            </a:r>
            <a:r>
              <a:rPr lang="fr-BE" sz="3000" dirty="0" smtClean="0">
                <a:solidFill>
                  <a:schemeClr val="bg2">
                    <a:lumMod val="10000"/>
                  </a:schemeClr>
                </a:solidFill>
                <a:latin typeface="Cambria" pitchFamily="18" charset="0"/>
                <a:cs typeface="Times New Roman"/>
              </a:rPr>
              <a:t> to </a:t>
            </a:r>
            <a:r>
              <a:rPr lang="fr-BE" sz="3000" dirty="0" err="1" smtClean="0">
                <a:solidFill>
                  <a:schemeClr val="bg2">
                    <a:lumMod val="10000"/>
                  </a:schemeClr>
                </a:solidFill>
                <a:latin typeface="Cambria" pitchFamily="18" charset="0"/>
                <a:cs typeface="Times New Roman"/>
              </a:rPr>
              <a:t>answer</a:t>
            </a:r>
            <a:r>
              <a:rPr lang="fr-BE" sz="3000" dirty="0" smtClean="0">
                <a:solidFill>
                  <a:schemeClr val="bg2">
                    <a:lumMod val="10000"/>
                  </a:schemeClr>
                </a:solidFill>
                <a:latin typeface="Cambria" pitchFamily="18" charset="0"/>
                <a:cs typeface="Times New Roman"/>
              </a:rPr>
              <a:t> questions </a:t>
            </a:r>
            <a:r>
              <a:rPr lang="fr-BE" sz="3000" dirty="0" err="1" smtClean="0">
                <a:solidFill>
                  <a:schemeClr val="bg2">
                    <a:lumMod val="10000"/>
                  </a:schemeClr>
                </a:solidFill>
                <a:latin typeface="Cambria" pitchFamily="18" charset="0"/>
                <a:cs typeface="Times New Roman"/>
              </a:rPr>
              <a:t>regarding</a:t>
            </a:r>
            <a:r>
              <a:rPr lang="fr-BE" sz="3000" dirty="0" smtClean="0">
                <a:solidFill>
                  <a:schemeClr val="bg2">
                    <a:lumMod val="10000"/>
                  </a:schemeClr>
                </a:solidFill>
                <a:latin typeface="Cambria" pitchFamily="18" charset="0"/>
                <a:cs typeface="Times New Roman"/>
              </a:rPr>
              <a:t> </a:t>
            </a:r>
            <a:r>
              <a:rPr lang="fr-BE" sz="3000" dirty="0" err="1" smtClean="0">
                <a:solidFill>
                  <a:schemeClr val="bg2">
                    <a:lumMod val="10000"/>
                  </a:schemeClr>
                </a:solidFill>
                <a:latin typeface="Cambria" pitchFamily="18" charset="0"/>
                <a:cs typeface="Times New Roman"/>
              </a:rPr>
              <a:t>ecological</a:t>
            </a:r>
            <a:r>
              <a:rPr lang="fr-BE" sz="3000" dirty="0" smtClean="0">
                <a:solidFill>
                  <a:schemeClr val="bg2">
                    <a:lumMod val="10000"/>
                  </a:schemeClr>
                </a:solidFill>
                <a:latin typeface="Cambria" pitchFamily="18" charset="0"/>
                <a:cs typeface="Times New Roman"/>
              </a:rPr>
              <a:t> questions.</a:t>
            </a:r>
          </a:p>
          <a:p>
            <a:pPr algn="just">
              <a:buFont typeface="Arial" pitchFamily="34" charset="0"/>
              <a:buChar char="•"/>
            </a:pPr>
            <a:r>
              <a:rPr lang="fr-BE" sz="3000" dirty="0" smtClean="0">
                <a:solidFill>
                  <a:schemeClr val="bg2">
                    <a:lumMod val="10000"/>
                  </a:schemeClr>
                </a:solidFill>
                <a:latin typeface="Cambria" pitchFamily="18" charset="0"/>
                <a:cs typeface="Times New Roman"/>
              </a:rPr>
              <a:t> In the Spanish Pyrenees, the wild boar populations are growing and might cause damages to ecosystems and agricultural landscapes, particularly in high altitude habitats recently colonised by this species given the climate changes.</a:t>
            </a:r>
          </a:p>
          <a:p>
            <a:pPr algn="just">
              <a:buFont typeface="Arial" pitchFamily="34" charset="0"/>
              <a:buChar char="•"/>
            </a:pPr>
            <a:r>
              <a:rPr lang="en-GB" sz="3000" dirty="0" smtClean="0">
                <a:solidFill>
                  <a:schemeClr val="bg2">
                    <a:lumMod val="10000"/>
                  </a:schemeClr>
                </a:solidFill>
                <a:latin typeface="Cambria" pitchFamily="18" charset="0"/>
                <a:cs typeface="Times New Roman"/>
              </a:rPr>
              <a:t> They might be responsible for the rapid decline of the endangered </a:t>
            </a:r>
            <a:r>
              <a:rPr lang="en-GB" sz="3000" dirty="0" err="1" smtClean="0">
                <a:solidFill>
                  <a:schemeClr val="bg2">
                    <a:lumMod val="10000"/>
                  </a:schemeClr>
                </a:solidFill>
                <a:latin typeface="Cambria" pitchFamily="18" charset="0"/>
                <a:cs typeface="Times New Roman"/>
              </a:rPr>
              <a:t>capercaillie</a:t>
            </a:r>
            <a:r>
              <a:rPr lang="en-GB" sz="3000" dirty="0" smtClean="0">
                <a:solidFill>
                  <a:schemeClr val="bg2">
                    <a:lumMod val="10000"/>
                  </a:schemeClr>
                </a:solidFill>
                <a:latin typeface="Cambria" pitchFamily="18" charset="0"/>
                <a:cs typeface="Times New Roman"/>
              </a:rPr>
              <a:t> </a:t>
            </a:r>
            <a:r>
              <a:rPr lang="en-GB" sz="3000" i="1" dirty="0" smtClean="0">
                <a:solidFill>
                  <a:schemeClr val="bg2">
                    <a:lumMod val="10000"/>
                  </a:schemeClr>
                </a:solidFill>
                <a:latin typeface="Cambria" pitchFamily="18" charset="0"/>
                <a:cs typeface="Times New Roman"/>
              </a:rPr>
              <a:t>(</a:t>
            </a:r>
            <a:r>
              <a:rPr lang="en-GB" sz="3000" i="1" dirty="0" err="1" smtClean="0">
                <a:solidFill>
                  <a:schemeClr val="bg2">
                    <a:lumMod val="10000"/>
                  </a:schemeClr>
                </a:solidFill>
                <a:latin typeface="Cambria" pitchFamily="18" charset="0"/>
                <a:cs typeface="Times New Roman"/>
              </a:rPr>
              <a:t>Tetrao</a:t>
            </a:r>
            <a:r>
              <a:rPr lang="en-GB" sz="3000" i="1" dirty="0" smtClean="0">
                <a:solidFill>
                  <a:schemeClr val="bg2">
                    <a:lumMod val="10000"/>
                  </a:schemeClr>
                </a:solidFill>
                <a:latin typeface="Cambria" pitchFamily="18" charset="0"/>
                <a:cs typeface="Times New Roman"/>
              </a:rPr>
              <a:t> </a:t>
            </a:r>
            <a:r>
              <a:rPr lang="en-GB" sz="3000" i="1" dirty="0" err="1" smtClean="0">
                <a:solidFill>
                  <a:schemeClr val="bg2">
                    <a:lumMod val="10000"/>
                  </a:schemeClr>
                </a:solidFill>
                <a:latin typeface="Cambria" pitchFamily="18" charset="0"/>
                <a:cs typeface="Times New Roman"/>
              </a:rPr>
              <a:t>urogallus</a:t>
            </a:r>
            <a:r>
              <a:rPr lang="en-GB" sz="3000" dirty="0" smtClean="0">
                <a:solidFill>
                  <a:schemeClr val="bg2">
                    <a:lumMod val="10000"/>
                  </a:schemeClr>
                </a:solidFill>
                <a:latin typeface="Cambria" pitchFamily="18" charset="0"/>
                <a:cs typeface="Times New Roman"/>
              </a:rPr>
              <a:t>) and other species nesting on the ground.</a:t>
            </a:r>
            <a:endParaRPr lang="fr-BE" sz="3000" dirty="0" smtClean="0">
              <a:solidFill>
                <a:schemeClr val="bg2">
                  <a:lumMod val="10000"/>
                </a:schemeClr>
              </a:solidFill>
              <a:latin typeface="Cambria" pitchFamily="18" charset="0"/>
              <a:cs typeface="Times New Roman"/>
            </a:endParaRPr>
          </a:p>
        </p:txBody>
      </p:sp>
      <p:sp>
        <p:nvSpPr>
          <p:cNvPr id="3" name="Text Placeholder 2"/>
          <p:cNvSpPr>
            <a:spLocks noGrp="1"/>
          </p:cNvSpPr>
          <p:nvPr>
            <p:ph type="body" sz="quarter" idx="11"/>
          </p:nvPr>
        </p:nvSpPr>
        <p:spPr>
          <a:xfrm>
            <a:off x="1031699" y="6793212"/>
            <a:ext cx="29175031" cy="845813"/>
          </a:xfrm>
          <a:prstGeom prst="roundRect">
            <a:avLst/>
          </a:prstGeom>
          <a:solidFill>
            <a:schemeClr val="accent1">
              <a:lumMod val="40000"/>
              <a:lumOff val="60000"/>
            </a:schemeClr>
          </a:solidFill>
        </p:spPr>
        <p:txBody>
          <a:bodyPr/>
          <a:lstStyle/>
          <a:p>
            <a:r>
              <a:rPr lang="en-US" dirty="0" smtClean="0">
                <a:solidFill>
                  <a:schemeClr val="bg2">
                    <a:lumMod val="10000"/>
                  </a:schemeClr>
                </a:solidFill>
                <a:latin typeface="Cambria" pitchFamily="18" charset="0"/>
                <a:cs typeface="Times New Roman"/>
              </a:rPr>
              <a:t>INTRODUCTION</a:t>
            </a:r>
            <a:endParaRPr lang="en-US" dirty="0">
              <a:solidFill>
                <a:schemeClr val="bg2">
                  <a:lumMod val="10000"/>
                </a:schemeClr>
              </a:solidFill>
              <a:latin typeface="Cambria" pitchFamily="18" charset="0"/>
              <a:cs typeface="Times New Roman"/>
            </a:endParaRPr>
          </a:p>
        </p:txBody>
      </p:sp>
      <p:sp>
        <p:nvSpPr>
          <p:cNvPr id="11" name="Text Placeholder 10"/>
          <p:cNvSpPr>
            <a:spLocks noGrp="1"/>
          </p:cNvSpPr>
          <p:nvPr>
            <p:ph type="body" sz="quarter" idx="21"/>
          </p:nvPr>
        </p:nvSpPr>
        <p:spPr>
          <a:xfrm>
            <a:off x="15767641" y="8789200"/>
            <a:ext cx="14155454" cy="3377797"/>
          </a:xfrm>
        </p:spPr>
        <p:txBody>
          <a:bodyPr/>
          <a:lstStyle/>
          <a:p>
            <a:pPr algn="just">
              <a:buFont typeface="Arial" pitchFamily="34" charset="0"/>
              <a:buChar char="•"/>
            </a:pPr>
            <a:r>
              <a:rPr lang="en-US" sz="3000" dirty="0" smtClean="0">
                <a:solidFill>
                  <a:schemeClr val="bg2">
                    <a:lumMod val="10000"/>
                  </a:schemeClr>
                </a:solidFill>
                <a:latin typeface="Cambria" pitchFamily="18" charset="0"/>
                <a:cs typeface="Times New Roman"/>
              </a:rPr>
              <a:t> Using a </a:t>
            </a:r>
            <a:r>
              <a:rPr lang="en-US" sz="3000" dirty="0" err="1" smtClean="0">
                <a:solidFill>
                  <a:schemeClr val="bg2">
                    <a:lumMod val="10000"/>
                  </a:schemeClr>
                </a:solidFill>
                <a:latin typeface="Cambria" pitchFamily="18" charset="0"/>
                <a:cs typeface="Times New Roman"/>
              </a:rPr>
              <a:t>metabarcoding</a:t>
            </a:r>
            <a:r>
              <a:rPr lang="en-US" sz="3000" dirty="0" smtClean="0">
                <a:solidFill>
                  <a:schemeClr val="bg2">
                    <a:lumMod val="10000"/>
                  </a:schemeClr>
                </a:solidFill>
                <a:latin typeface="Cambria" pitchFamily="18" charset="0"/>
                <a:cs typeface="Times New Roman"/>
              </a:rPr>
              <a:t> approach and </a:t>
            </a:r>
            <a:r>
              <a:rPr lang="en-US" sz="3000" dirty="0" err="1" smtClean="0">
                <a:solidFill>
                  <a:schemeClr val="bg2">
                    <a:lumMod val="10000"/>
                  </a:schemeClr>
                </a:solidFill>
                <a:latin typeface="Cambria" pitchFamily="18" charset="0"/>
                <a:cs typeface="Times New Roman"/>
              </a:rPr>
              <a:t>faecal</a:t>
            </a:r>
            <a:r>
              <a:rPr lang="en-US" sz="3000" dirty="0" smtClean="0">
                <a:solidFill>
                  <a:schemeClr val="bg2">
                    <a:lumMod val="10000"/>
                  </a:schemeClr>
                </a:solidFill>
                <a:latin typeface="Cambria" pitchFamily="18" charset="0"/>
                <a:cs typeface="Times New Roman"/>
              </a:rPr>
              <a:t> samples, the aim of this study was to </a:t>
            </a:r>
            <a:r>
              <a:rPr lang="en-GB" sz="3000" dirty="0" smtClean="0">
                <a:solidFill>
                  <a:schemeClr val="bg2">
                    <a:lumMod val="10000"/>
                  </a:schemeClr>
                </a:solidFill>
                <a:latin typeface="Cambria" pitchFamily="18" charset="0"/>
                <a:cs typeface="Times New Roman"/>
              </a:rPr>
              <a:t>analyze the diet of the wild boar populations in high altitude habitats from the Spanish Pyrenees</a:t>
            </a:r>
            <a:endParaRPr lang="en-US" sz="3000" dirty="0" smtClean="0">
              <a:solidFill>
                <a:schemeClr val="bg2">
                  <a:lumMod val="10000"/>
                </a:schemeClr>
              </a:solidFill>
              <a:latin typeface="Cambria" pitchFamily="18" charset="0"/>
              <a:cs typeface="Times New Roman"/>
            </a:endParaRPr>
          </a:p>
          <a:p>
            <a:pPr algn="just">
              <a:buFont typeface="Arial" pitchFamily="34" charset="0"/>
              <a:buChar char="•"/>
            </a:pPr>
            <a:r>
              <a:rPr lang="en-US" sz="3000" dirty="0" smtClean="0">
                <a:solidFill>
                  <a:schemeClr val="bg2">
                    <a:lumMod val="10000"/>
                  </a:schemeClr>
                </a:solidFill>
                <a:latin typeface="Cambria" pitchFamily="18" charset="0"/>
                <a:cs typeface="Times New Roman"/>
              </a:rPr>
              <a:t> More information about the prey diet of the wild boar populations in high altitude might help wild</a:t>
            </a:r>
            <a:r>
              <a:rPr lang="en-GB" sz="3000" dirty="0" smtClean="0">
                <a:solidFill>
                  <a:schemeClr val="bg2">
                    <a:lumMod val="10000"/>
                  </a:schemeClr>
                </a:solidFill>
                <a:latin typeface="Cambria" pitchFamily="18" charset="0"/>
                <a:cs typeface="Times New Roman"/>
              </a:rPr>
              <a:t>life managers to apply concrete management measures .</a:t>
            </a:r>
            <a:endParaRPr lang="en-US" sz="3000" dirty="0" smtClean="0">
              <a:solidFill>
                <a:schemeClr val="bg2">
                  <a:lumMod val="10000"/>
                </a:schemeClr>
              </a:solidFill>
              <a:latin typeface="Cambria" pitchFamily="18" charset="0"/>
              <a:cs typeface="Times New Roman"/>
            </a:endParaRPr>
          </a:p>
          <a:p>
            <a:pPr algn="just">
              <a:buFont typeface="Arial" pitchFamily="34" charset="0"/>
              <a:buChar char="•"/>
            </a:pPr>
            <a:endParaRPr lang="en-US" sz="3000" dirty="0" smtClean="0">
              <a:solidFill>
                <a:schemeClr val="bg2">
                  <a:lumMod val="10000"/>
                </a:schemeClr>
              </a:solidFill>
              <a:latin typeface="Cambria" pitchFamily="18" charset="0"/>
              <a:cs typeface="Times New Roman"/>
            </a:endParaRPr>
          </a:p>
        </p:txBody>
      </p:sp>
      <p:sp>
        <p:nvSpPr>
          <p:cNvPr id="12" name="Text Placeholder 11"/>
          <p:cNvSpPr>
            <a:spLocks noGrp="1"/>
          </p:cNvSpPr>
          <p:nvPr>
            <p:ph type="body" sz="quarter" idx="22"/>
          </p:nvPr>
        </p:nvSpPr>
        <p:spPr>
          <a:xfrm>
            <a:off x="1031699" y="17410697"/>
            <a:ext cx="29406638" cy="740757"/>
          </a:xfrm>
          <a:prstGeom prst="roundRect">
            <a:avLst/>
          </a:prstGeom>
          <a:solidFill>
            <a:schemeClr val="accent1">
              <a:lumMod val="40000"/>
              <a:lumOff val="60000"/>
            </a:schemeClr>
          </a:solidFill>
        </p:spPr>
        <p:txBody>
          <a:bodyPr>
            <a:normAutofit fontScale="92500" lnSpcReduction="10000"/>
          </a:bodyPr>
          <a:lstStyle/>
          <a:p>
            <a:r>
              <a:rPr lang="en-US" dirty="0" smtClean="0">
                <a:solidFill>
                  <a:schemeClr val="bg2">
                    <a:lumMod val="10000"/>
                  </a:schemeClr>
                </a:solidFill>
                <a:latin typeface="Cambria" pitchFamily="18" charset="0"/>
                <a:cs typeface="Times New Roman"/>
              </a:rPr>
              <a:t>MATERIALS &amp; METHODS</a:t>
            </a:r>
            <a:endParaRPr lang="en-US" dirty="0">
              <a:solidFill>
                <a:schemeClr val="bg2">
                  <a:lumMod val="10000"/>
                </a:schemeClr>
              </a:solidFill>
              <a:latin typeface="Cambria" pitchFamily="18" charset="0"/>
              <a:cs typeface="Times New Roman"/>
            </a:endParaRPr>
          </a:p>
        </p:txBody>
      </p:sp>
      <p:sp>
        <p:nvSpPr>
          <p:cNvPr id="14" name="Text Placeholder 13"/>
          <p:cNvSpPr>
            <a:spLocks noGrp="1"/>
          </p:cNvSpPr>
          <p:nvPr>
            <p:ph type="body" sz="quarter" idx="24"/>
          </p:nvPr>
        </p:nvSpPr>
        <p:spPr>
          <a:xfrm>
            <a:off x="1031699" y="26078950"/>
            <a:ext cx="13960594" cy="766869"/>
          </a:xfrm>
          <a:solidFill>
            <a:schemeClr val="accent1">
              <a:lumMod val="40000"/>
              <a:lumOff val="60000"/>
            </a:schemeClr>
          </a:solidFill>
          <a:ln>
            <a:solidFill>
              <a:schemeClr val="accent1">
                <a:lumMod val="75000"/>
              </a:schemeClr>
            </a:solidFill>
          </a:ln>
        </p:spPr>
        <p:txBody>
          <a:bodyPr>
            <a:normAutofit/>
          </a:bodyPr>
          <a:lstStyle/>
          <a:p>
            <a:r>
              <a:rPr lang="en-US" dirty="0" smtClean="0">
                <a:solidFill>
                  <a:schemeClr val="bg2">
                    <a:lumMod val="10000"/>
                  </a:schemeClr>
                </a:solidFill>
                <a:latin typeface="Cambria" pitchFamily="18" charset="0"/>
                <a:cs typeface="Times New Roman"/>
              </a:rPr>
              <a:t> RESULTS</a:t>
            </a:r>
            <a:endParaRPr lang="en-US" dirty="0">
              <a:solidFill>
                <a:schemeClr val="bg2">
                  <a:lumMod val="10000"/>
                </a:schemeClr>
              </a:solidFill>
              <a:latin typeface="Cambria" pitchFamily="18" charset="0"/>
              <a:cs typeface="Times New Roman"/>
            </a:endParaRPr>
          </a:p>
        </p:txBody>
      </p:sp>
      <p:sp>
        <p:nvSpPr>
          <p:cNvPr id="42" name="Espace réservé du texte 41"/>
          <p:cNvSpPr>
            <a:spLocks noGrp="1"/>
          </p:cNvSpPr>
          <p:nvPr>
            <p:ph type="body" sz="quarter" idx="25"/>
          </p:nvPr>
        </p:nvSpPr>
        <p:spPr>
          <a:xfrm>
            <a:off x="808302" y="34463988"/>
            <a:ext cx="20441265" cy="752263"/>
          </a:xfrm>
          <a:prstGeom prst="roundRect">
            <a:avLst/>
          </a:prstGeom>
          <a:solidFill>
            <a:schemeClr val="accent1">
              <a:lumMod val="40000"/>
              <a:lumOff val="60000"/>
            </a:schemeClr>
          </a:solidFill>
        </p:spPr>
        <p:txBody>
          <a:bodyPr/>
          <a:lstStyle/>
          <a:p>
            <a:r>
              <a:rPr lang="fr-BE" dirty="0" smtClean="0">
                <a:solidFill>
                  <a:schemeClr val="bg2">
                    <a:lumMod val="10000"/>
                  </a:schemeClr>
                </a:solidFill>
                <a:latin typeface="Cambria" pitchFamily="18" charset="0"/>
                <a:cs typeface="Times New Roman"/>
              </a:rPr>
              <a:t>PRELIMINARY CONCLUSIONS</a:t>
            </a:r>
            <a:endParaRPr lang="fr-BE" dirty="0">
              <a:solidFill>
                <a:schemeClr val="bg2">
                  <a:lumMod val="10000"/>
                </a:schemeClr>
              </a:solidFill>
              <a:latin typeface="Cambria" pitchFamily="18" charset="0"/>
              <a:cs typeface="Times New Roman"/>
            </a:endParaRPr>
          </a:p>
        </p:txBody>
      </p:sp>
      <p:sp>
        <p:nvSpPr>
          <p:cNvPr id="46" name="Espace réservé du texte 45"/>
          <p:cNvSpPr>
            <a:spLocks noGrp="1"/>
          </p:cNvSpPr>
          <p:nvPr>
            <p:ph type="body" sz="quarter" idx="29"/>
          </p:nvPr>
        </p:nvSpPr>
        <p:spPr>
          <a:xfrm>
            <a:off x="22902859" y="34729758"/>
            <a:ext cx="7184807" cy="764484"/>
          </a:xfrm>
          <a:solidFill>
            <a:schemeClr val="accent1">
              <a:lumMod val="40000"/>
              <a:lumOff val="60000"/>
            </a:schemeClr>
          </a:solidFill>
        </p:spPr>
        <p:txBody>
          <a:bodyPr/>
          <a:lstStyle/>
          <a:p>
            <a:r>
              <a:rPr lang="fr-BE" dirty="0" smtClean="0">
                <a:solidFill>
                  <a:schemeClr val="bg2">
                    <a:lumMod val="10000"/>
                  </a:schemeClr>
                </a:solidFill>
                <a:latin typeface="Cambria" pitchFamily="18" charset="0"/>
                <a:cs typeface="Times New Roman"/>
              </a:rPr>
              <a:t>ACKNOWLEDGMENTS</a:t>
            </a:r>
            <a:endParaRPr lang="fr-BE" dirty="0">
              <a:solidFill>
                <a:schemeClr val="bg2">
                  <a:lumMod val="10000"/>
                </a:schemeClr>
              </a:solidFill>
              <a:latin typeface="Cambria" pitchFamily="18" charset="0"/>
              <a:cs typeface="Times New Roman"/>
            </a:endParaRPr>
          </a:p>
        </p:txBody>
      </p:sp>
      <p:sp>
        <p:nvSpPr>
          <p:cNvPr id="48" name="Espace réservé du texte 47"/>
          <p:cNvSpPr>
            <a:spLocks noGrp="1"/>
          </p:cNvSpPr>
          <p:nvPr>
            <p:ph type="body" sz="quarter" idx="150"/>
          </p:nvPr>
        </p:nvSpPr>
        <p:spPr>
          <a:xfrm>
            <a:off x="4129088" y="3752192"/>
            <a:ext cx="22831425" cy="3020460"/>
          </a:xfrm>
        </p:spPr>
        <p:txBody>
          <a:bodyPr>
            <a:noAutofit/>
          </a:bodyPr>
          <a:lstStyle/>
          <a:p>
            <a:r>
              <a:rPr lang="en-US" sz="3200" i="1" cap="small" baseline="30000" dirty="0" smtClean="0">
                <a:solidFill>
                  <a:schemeClr val="bg2">
                    <a:lumMod val="10000"/>
                  </a:schemeClr>
                </a:solidFill>
                <a:latin typeface="Cambria" pitchFamily="18" charset="0"/>
                <a:cs typeface="Times New Roman"/>
              </a:rPr>
              <a:t>1 </a:t>
            </a:r>
            <a:r>
              <a:rPr lang="en-US" sz="3200" i="1" dirty="0" smtClean="0">
                <a:solidFill>
                  <a:schemeClr val="bg2">
                    <a:lumMod val="10000"/>
                  </a:schemeClr>
                </a:solidFill>
                <a:latin typeface="Cambria" pitchFamily="18" charset="0"/>
                <a:cs typeface="Times New Roman"/>
              </a:rPr>
              <a:t>Department of Ecology and Evolutionary Biology,</a:t>
            </a:r>
            <a:r>
              <a:rPr lang="en-US" sz="3200" i="1" cap="small" dirty="0" smtClean="0">
                <a:solidFill>
                  <a:schemeClr val="bg2">
                    <a:lumMod val="10000"/>
                  </a:schemeClr>
                </a:solidFill>
                <a:latin typeface="Cambria" pitchFamily="18" charset="0"/>
                <a:cs typeface="Times New Roman"/>
              </a:rPr>
              <a:t> UCLA, Los  Angeles, </a:t>
            </a:r>
            <a:r>
              <a:rPr lang="en-US" sz="3200" i="1" cap="small" dirty="0" err="1" smtClean="0">
                <a:solidFill>
                  <a:schemeClr val="bg2">
                    <a:lumMod val="10000"/>
                  </a:schemeClr>
                </a:solidFill>
                <a:latin typeface="Cambria" pitchFamily="18" charset="0"/>
                <a:cs typeface="Times New Roman"/>
              </a:rPr>
              <a:t>usa</a:t>
            </a:r>
            <a:endParaRPr lang="fr-BE" sz="3200" dirty="0" smtClean="0">
              <a:solidFill>
                <a:schemeClr val="bg2">
                  <a:lumMod val="10000"/>
                </a:schemeClr>
              </a:solidFill>
              <a:latin typeface="Cambria" pitchFamily="18" charset="0"/>
              <a:cs typeface="Times New Roman"/>
            </a:endParaRPr>
          </a:p>
          <a:p>
            <a:r>
              <a:rPr lang="en-US" sz="3200" i="1" baseline="30000" dirty="0" smtClean="0">
                <a:solidFill>
                  <a:schemeClr val="bg2">
                    <a:lumMod val="10000"/>
                  </a:schemeClr>
                </a:solidFill>
                <a:latin typeface="Cambria" pitchFamily="18" charset="0"/>
                <a:cs typeface="Times New Roman"/>
              </a:rPr>
              <a:t>2</a:t>
            </a:r>
            <a:r>
              <a:rPr lang="en-US" sz="3200" i="1" dirty="0" smtClean="0">
                <a:solidFill>
                  <a:schemeClr val="bg2">
                    <a:lumMod val="10000"/>
                  </a:schemeClr>
                </a:solidFill>
                <a:latin typeface="Cambria" pitchFamily="18" charset="0"/>
                <a:cs typeface="Times New Roman"/>
              </a:rPr>
              <a:t> Department of Life Science, Botanic Institute, Conservation Genetics Laboratory, </a:t>
            </a:r>
            <a:r>
              <a:rPr lang="en-US" sz="3200" i="1" dirty="0" err="1" smtClean="0">
                <a:solidFill>
                  <a:schemeClr val="bg2">
                    <a:lumMod val="10000"/>
                  </a:schemeClr>
                </a:solidFill>
                <a:latin typeface="Cambria" pitchFamily="18" charset="0"/>
                <a:cs typeface="Times New Roman"/>
              </a:rPr>
              <a:t>ULG,Liege</a:t>
            </a:r>
            <a:r>
              <a:rPr lang="en-US" sz="3200" i="1" dirty="0" smtClean="0">
                <a:solidFill>
                  <a:schemeClr val="bg2">
                    <a:lumMod val="10000"/>
                  </a:schemeClr>
                </a:solidFill>
                <a:latin typeface="Cambria" pitchFamily="18" charset="0"/>
                <a:cs typeface="Times New Roman"/>
              </a:rPr>
              <a:t>, Belgium</a:t>
            </a:r>
            <a:endParaRPr lang="fr-BE" sz="3200" dirty="0" smtClean="0">
              <a:solidFill>
                <a:schemeClr val="bg2">
                  <a:lumMod val="10000"/>
                </a:schemeClr>
              </a:solidFill>
              <a:latin typeface="Cambria" pitchFamily="18" charset="0"/>
              <a:cs typeface="Times New Roman"/>
            </a:endParaRPr>
          </a:p>
          <a:p>
            <a:r>
              <a:rPr lang="en-US" sz="3200" i="1" baseline="30000" dirty="0" smtClean="0">
                <a:solidFill>
                  <a:schemeClr val="bg2">
                    <a:lumMod val="10000"/>
                  </a:schemeClr>
                </a:solidFill>
                <a:latin typeface="Cambria" pitchFamily="18" charset="0"/>
                <a:cs typeface="Times New Roman"/>
              </a:rPr>
              <a:t>3</a:t>
            </a:r>
            <a:r>
              <a:rPr lang="en-US" sz="3200" i="1" dirty="0" smtClean="0">
                <a:solidFill>
                  <a:schemeClr val="bg2">
                    <a:lumMod val="10000"/>
                  </a:schemeClr>
                </a:solidFill>
                <a:latin typeface="Cambria" pitchFamily="18" charset="0"/>
                <a:cs typeface="Times New Roman"/>
              </a:rPr>
              <a:t> CREAF, Center for Ecology Research and Forestry, 08193 </a:t>
            </a:r>
            <a:r>
              <a:rPr lang="en-US" sz="3200" i="1" dirty="0" err="1" smtClean="0">
                <a:solidFill>
                  <a:schemeClr val="bg2">
                    <a:lumMod val="10000"/>
                  </a:schemeClr>
                </a:solidFill>
                <a:latin typeface="Cambria" pitchFamily="18" charset="0"/>
                <a:cs typeface="Times New Roman"/>
              </a:rPr>
              <a:t>Cerdanyola</a:t>
            </a:r>
            <a:r>
              <a:rPr lang="en-US" sz="3200" i="1" dirty="0" smtClean="0">
                <a:solidFill>
                  <a:schemeClr val="bg2">
                    <a:lumMod val="10000"/>
                  </a:schemeClr>
                </a:solidFill>
                <a:latin typeface="Cambria" pitchFamily="18" charset="0"/>
                <a:cs typeface="Times New Roman"/>
              </a:rPr>
              <a:t> del </a:t>
            </a:r>
            <a:r>
              <a:rPr lang="en-US" sz="3200" i="1" dirty="0" err="1" smtClean="0">
                <a:solidFill>
                  <a:schemeClr val="bg2">
                    <a:lumMod val="10000"/>
                  </a:schemeClr>
                </a:solidFill>
                <a:latin typeface="Cambria" pitchFamily="18" charset="0"/>
                <a:cs typeface="Times New Roman"/>
              </a:rPr>
              <a:t>Valles</a:t>
            </a:r>
            <a:r>
              <a:rPr lang="en-US" sz="3200" i="1" dirty="0" smtClean="0">
                <a:solidFill>
                  <a:schemeClr val="bg2">
                    <a:lumMod val="10000"/>
                  </a:schemeClr>
                </a:solidFill>
                <a:latin typeface="Cambria" pitchFamily="18" charset="0"/>
                <a:cs typeface="Times New Roman"/>
              </a:rPr>
              <a:t>, Spain</a:t>
            </a:r>
            <a:endParaRPr lang="fr-BE" sz="3200" dirty="0" smtClean="0">
              <a:solidFill>
                <a:schemeClr val="bg2">
                  <a:lumMod val="10000"/>
                </a:schemeClr>
              </a:solidFill>
              <a:latin typeface="Cambria" pitchFamily="18" charset="0"/>
              <a:cs typeface="Times New Roman"/>
            </a:endParaRPr>
          </a:p>
          <a:p>
            <a:r>
              <a:rPr lang="en-US" sz="3200" i="1" baseline="30000" dirty="0" smtClean="0">
                <a:solidFill>
                  <a:schemeClr val="bg2">
                    <a:lumMod val="10000"/>
                  </a:schemeClr>
                </a:solidFill>
                <a:latin typeface="Cambria" pitchFamily="18" charset="0"/>
                <a:cs typeface="Times New Roman"/>
              </a:rPr>
              <a:t>4</a:t>
            </a:r>
            <a:r>
              <a:rPr lang="en-US" sz="3200" i="1" dirty="0" smtClean="0">
                <a:solidFill>
                  <a:schemeClr val="bg2">
                    <a:lumMod val="10000"/>
                  </a:schemeClr>
                </a:solidFill>
                <a:latin typeface="Cambria" pitchFamily="18" charset="0"/>
                <a:cs typeface="Times New Roman"/>
              </a:rPr>
              <a:t> Department of Life Science, Botanic Institute, unit of Eukaryotic </a:t>
            </a:r>
            <a:r>
              <a:rPr lang="en-US" sz="3200" i="1" dirty="0" err="1" smtClean="0">
                <a:solidFill>
                  <a:schemeClr val="bg2">
                    <a:lumMod val="10000"/>
                  </a:schemeClr>
                </a:solidFill>
                <a:latin typeface="Cambria" pitchFamily="18" charset="0"/>
                <a:cs typeface="Times New Roman"/>
              </a:rPr>
              <a:t>Phylogenomics</a:t>
            </a:r>
            <a:r>
              <a:rPr lang="en-US" sz="3200" i="1" dirty="0" smtClean="0">
                <a:solidFill>
                  <a:schemeClr val="bg2">
                    <a:lumMod val="10000"/>
                  </a:schemeClr>
                </a:solidFill>
                <a:latin typeface="Cambria" pitchFamily="18" charset="0"/>
                <a:cs typeface="Times New Roman"/>
              </a:rPr>
              <a:t>, </a:t>
            </a:r>
            <a:r>
              <a:rPr lang="en-US" sz="3200" i="1" dirty="0" err="1" smtClean="0">
                <a:solidFill>
                  <a:schemeClr val="bg2">
                    <a:lumMod val="10000"/>
                  </a:schemeClr>
                </a:solidFill>
                <a:latin typeface="Cambria" pitchFamily="18" charset="0"/>
                <a:cs typeface="Times New Roman"/>
              </a:rPr>
              <a:t>ULG,Liege</a:t>
            </a:r>
            <a:r>
              <a:rPr lang="en-US" sz="3200" i="1" dirty="0" smtClean="0">
                <a:solidFill>
                  <a:schemeClr val="bg2">
                    <a:lumMod val="10000"/>
                  </a:schemeClr>
                </a:solidFill>
                <a:latin typeface="Cambria" pitchFamily="18" charset="0"/>
                <a:cs typeface="Times New Roman"/>
              </a:rPr>
              <a:t>, Belgium</a:t>
            </a:r>
            <a:endParaRPr lang="fr-BE" sz="3200" dirty="0" smtClean="0">
              <a:solidFill>
                <a:schemeClr val="bg2">
                  <a:lumMod val="10000"/>
                </a:schemeClr>
              </a:solidFill>
              <a:latin typeface="Cambria" pitchFamily="18" charset="0"/>
              <a:cs typeface="Times New Roman"/>
            </a:endParaRPr>
          </a:p>
          <a:p>
            <a:endParaRPr lang="fr-BE" sz="3200" dirty="0" smtClean="0">
              <a:solidFill>
                <a:schemeClr val="bg2">
                  <a:lumMod val="10000"/>
                </a:schemeClr>
              </a:solidFill>
              <a:latin typeface="Cambria" pitchFamily="18" charset="0"/>
              <a:cs typeface="Times New Roman"/>
            </a:endParaRPr>
          </a:p>
          <a:p>
            <a:endParaRPr lang="fr-BE" sz="3200" dirty="0">
              <a:solidFill>
                <a:schemeClr val="bg2">
                  <a:lumMod val="10000"/>
                </a:schemeClr>
              </a:solidFill>
              <a:latin typeface="Cambria" pitchFamily="18" charset="0"/>
              <a:cs typeface="Times New Roman"/>
            </a:endParaRPr>
          </a:p>
        </p:txBody>
      </p:sp>
      <p:sp>
        <p:nvSpPr>
          <p:cNvPr id="49" name="Espace réservé du texte 48"/>
          <p:cNvSpPr>
            <a:spLocks noGrp="1"/>
          </p:cNvSpPr>
          <p:nvPr>
            <p:ph type="body" sz="quarter" idx="151"/>
          </p:nvPr>
        </p:nvSpPr>
        <p:spPr>
          <a:xfrm>
            <a:off x="4129088" y="2732195"/>
            <a:ext cx="22831425" cy="1019997"/>
          </a:xfrm>
        </p:spPr>
        <p:txBody>
          <a:bodyPr>
            <a:normAutofit/>
          </a:bodyPr>
          <a:lstStyle/>
          <a:p>
            <a:r>
              <a:rPr lang="fr-BE" sz="6000" dirty="0" smtClean="0">
                <a:solidFill>
                  <a:schemeClr val="bg2">
                    <a:lumMod val="10000"/>
                  </a:schemeClr>
                </a:solidFill>
                <a:latin typeface="Cambria" pitchFamily="18" charset="0"/>
                <a:cs typeface="Times New Roman"/>
              </a:rPr>
              <a:t>Mouton A</a:t>
            </a:r>
            <a:r>
              <a:rPr lang="fr-BE" sz="6000" baseline="30000" dirty="0" smtClean="0">
                <a:solidFill>
                  <a:schemeClr val="bg2">
                    <a:lumMod val="10000"/>
                  </a:schemeClr>
                </a:solidFill>
                <a:latin typeface="Cambria" pitchFamily="18" charset="0"/>
                <a:cs typeface="Times New Roman"/>
              </a:rPr>
              <a:t>1,2</a:t>
            </a:r>
            <a:r>
              <a:rPr lang="fr-BE" sz="6000" dirty="0" smtClean="0">
                <a:solidFill>
                  <a:schemeClr val="bg2">
                    <a:lumMod val="10000"/>
                  </a:schemeClr>
                </a:solidFill>
                <a:latin typeface="Cambria" pitchFamily="18" charset="0"/>
                <a:cs typeface="Times New Roman"/>
              </a:rPr>
              <a:t>, </a:t>
            </a:r>
            <a:r>
              <a:rPr lang="fr-BE" sz="6000" dirty="0" err="1" smtClean="0">
                <a:solidFill>
                  <a:schemeClr val="bg2">
                    <a:lumMod val="10000"/>
                  </a:schemeClr>
                </a:solidFill>
                <a:latin typeface="Cambria" pitchFamily="18" charset="0"/>
                <a:cs typeface="Times New Roman"/>
              </a:rPr>
              <a:t>Andre</a:t>
            </a:r>
            <a:r>
              <a:rPr lang="fr-BE" sz="6000" dirty="0" smtClean="0">
                <a:solidFill>
                  <a:schemeClr val="bg2">
                    <a:lumMod val="10000"/>
                  </a:schemeClr>
                </a:solidFill>
                <a:latin typeface="Cambria" pitchFamily="18" charset="0"/>
                <a:cs typeface="Times New Roman"/>
              </a:rPr>
              <a:t> A</a:t>
            </a:r>
            <a:r>
              <a:rPr lang="fr-BE" sz="6000" baseline="30000" dirty="0" smtClean="0">
                <a:solidFill>
                  <a:schemeClr val="bg2">
                    <a:lumMod val="10000"/>
                  </a:schemeClr>
                </a:solidFill>
                <a:latin typeface="Cambria" pitchFamily="18" charset="0"/>
                <a:cs typeface="Times New Roman"/>
              </a:rPr>
              <a:t>2</a:t>
            </a:r>
            <a:r>
              <a:rPr lang="fr-BE" sz="6000" dirty="0" smtClean="0">
                <a:solidFill>
                  <a:schemeClr val="bg2">
                    <a:lumMod val="10000"/>
                  </a:schemeClr>
                </a:solidFill>
                <a:latin typeface="Cambria" pitchFamily="18" charset="0"/>
                <a:cs typeface="Times New Roman"/>
              </a:rPr>
              <a:t>, </a:t>
            </a:r>
            <a:r>
              <a:rPr lang="fr-BE" sz="6000" dirty="0" err="1" smtClean="0">
                <a:solidFill>
                  <a:schemeClr val="bg2">
                    <a:lumMod val="10000"/>
                  </a:schemeClr>
                </a:solidFill>
                <a:latin typeface="Cambria" pitchFamily="18" charset="0"/>
                <a:cs typeface="Times New Roman"/>
              </a:rPr>
              <a:t>Espelta</a:t>
            </a:r>
            <a:r>
              <a:rPr lang="fr-BE" sz="6000" dirty="0" smtClean="0">
                <a:solidFill>
                  <a:schemeClr val="bg2">
                    <a:lumMod val="10000"/>
                  </a:schemeClr>
                </a:solidFill>
                <a:latin typeface="Cambria" pitchFamily="18" charset="0"/>
                <a:cs typeface="Times New Roman"/>
              </a:rPr>
              <a:t> J.M</a:t>
            </a:r>
            <a:r>
              <a:rPr lang="fr-BE" sz="6000" baseline="30000" dirty="0" smtClean="0">
                <a:solidFill>
                  <a:schemeClr val="bg2">
                    <a:lumMod val="10000"/>
                  </a:schemeClr>
                </a:solidFill>
                <a:latin typeface="Cambria" pitchFamily="18" charset="0"/>
                <a:cs typeface="Times New Roman"/>
              </a:rPr>
              <a:t>3</a:t>
            </a:r>
            <a:r>
              <a:rPr lang="fr-BE" sz="6000" dirty="0" smtClean="0">
                <a:solidFill>
                  <a:schemeClr val="bg2">
                    <a:lumMod val="10000"/>
                  </a:schemeClr>
                </a:solidFill>
                <a:latin typeface="Cambria" pitchFamily="18" charset="0"/>
                <a:cs typeface="Times New Roman"/>
              </a:rPr>
              <a:t>, </a:t>
            </a:r>
            <a:r>
              <a:rPr lang="fr-BE" sz="6000" dirty="0" err="1" smtClean="0">
                <a:solidFill>
                  <a:schemeClr val="bg2">
                    <a:lumMod val="10000"/>
                  </a:schemeClr>
                </a:solidFill>
                <a:latin typeface="Cambria" pitchFamily="18" charset="0"/>
                <a:cs typeface="Times New Roman"/>
              </a:rPr>
              <a:t>Baurain</a:t>
            </a:r>
            <a:r>
              <a:rPr lang="fr-BE" sz="6000" dirty="0" smtClean="0">
                <a:solidFill>
                  <a:schemeClr val="bg2">
                    <a:lumMod val="10000"/>
                  </a:schemeClr>
                </a:solidFill>
                <a:latin typeface="Cambria" pitchFamily="18" charset="0"/>
                <a:cs typeface="Times New Roman"/>
              </a:rPr>
              <a:t> D</a:t>
            </a:r>
            <a:r>
              <a:rPr lang="fr-BE" sz="6000" baseline="30000" dirty="0" smtClean="0">
                <a:solidFill>
                  <a:schemeClr val="bg2">
                    <a:lumMod val="10000"/>
                  </a:schemeClr>
                </a:solidFill>
                <a:latin typeface="Cambria" pitchFamily="18" charset="0"/>
                <a:cs typeface="Times New Roman"/>
              </a:rPr>
              <a:t>4</a:t>
            </a:r>
            <a:r>
              <a:rPr lang="fr-BE" sz="6000" dirty="0" smtClean="0">
                <a:solidFill>
                  <a:schemeClr val="bg2">
                    <a:lumMod val="10000"/>
                  </a:schemeClr>
                </a:solidFill>
                <a:latin typeface="Cambria" pitchFamily="18" charset="0"/>
                <a:cs typeface="Times New Roman"/>
              </a:rPr>
              <a:t>, </a:t>
            </a:r>
            <a:r>
              <a:rPr lang="fr-BE" sz="6000" u="sng" dirty="0" smtClean="0">
                <a:solidFill>
                  <a:schemeClr val="bg2">
                    <a:lumMod val="10000"/>
                  </a:schemeClr>
                </a:solidFill>
                <a:latin typeface="Cambria" pitchFamily="18" charset="0"/>
                <a:cs typeface="Times New Roman"/>
              </a:rPr>
              <a:t>Michaux JR</a:t>
            </a:r>
            <a:r>
              <a:rPr lang="fr-BE" sz="6000" u="sng" baseline="30000" dirty="0" smtClean="0">
                <a:solidFill>
                  <a:schemeClr val="bg2">
                    <a:lumMod val="10000"/>
                  </a:schemeClr>
                </a:solidFill>
                <a:latin typeface="Cambria" pitchFamily="18" charset="0"/>
                <a:cs typeface="Times New Roman"/>
              </a:rPr>
              <a:t>2</a:t>
            </a:r>
            <a:endParaRPr lang="fr-BE" sz="6000" dirty="0" smtClean="0">
              <a:solidFill>
                <a:schemeClr val="bg2">
                  <a:lumMod val="10000"/>
                </a:schemeClr>
              </a:solidFill>
              <a:latin typeface="Cambria" pitchFamily="18" charset="0"/>
              <a:cs typeface="Times New Roman"/>
            </a:endParaRPr>
          </a:p>
          <a:p>
            <a:endParaRPr lang="fr-BE" sz="5400" dirty="0" smtClean="0">
              <a:solidFill>
                <a:schemeClr val="bg2">
                  <a:lumMod val="10000"/>
                </a:schemeClr>
              </a:solidFill>
              <a:latin typeface="Cambria" pitchFamily="18" charset="0"/>
              <a:cs typeface="Times New Roman"/>
            </a:endParaRPr>
          </a:p>
          <a:p>
            <a:endParaRPr lang="fr-BE" sz="6000" dirty="0">
              <a:solidFill>
                <a:schemeClr val="bg2">
                  <a:lumMod val="10000"/>
                </a:schemeClr>
              </a:solidFill>
              <a:latin typeface="Cambria" pitchFamily="18" charset="0"/>
              <a:cs typeface="Times New Roman"/>
            </a:endParaRPr>
          </a:p>
        </p:txBody>
      </p:sp>
      <p:sp>
        <p:nvSpPr>
          <p:cNvPr id="50" name="Espace réservé du texte 49"/>
          <p:cNvSpPr>
            <a:spLocks noGrp="1"/>
          </p:cNvSpPr>
          <p:nvPr>
            <p:ph type="body" sz="quarter" idx="178"/>
          </p:nvPr>
        </p:nvSpPr>
        <p:spPr>
          <a:xfrm>
            <a:off x="4129088" y="433894"/>
            <a:ext cx="24469560" cy="2298302"/>
          </a:xfrm>
        </p:spPr>
        <p:txBody>
          <a:bodyPr>
            <a:noAutofit/>
          </a:bodyPr>
          <a:lstStyle/>
          <a:p>
            <a:r>
              <a:rPr lang="en-US" sz="6600" dirty="0" smtClean="0">
                <a:solidFill>
                  <a:schemeClr val="bg2">
                    <a:lumMod val="10000"/>
                  </a:schemeClr>
                </a:solidFill>
                <a:latin typeface="Cambria" pitchFamily="18" charset="0"/>
                <a:cs typeface="Times New Roman"/>
              </a:rPr>
              <a:t>Using Next Generation Sequencing to characterize species diets: a study case with the wild boar in the Spanish Pyrenees.</a:t>
            </a:r>
            <a:endParaRPr lang="fr-BE" sz="6600" dirty="0" smtClean="0">
              <a:solidFill>
                <a:schemeClr val="bg2">
                  <a:lumMod val="10000"/>
                </a:schemeClr>
              </a:solidFill>
              <a:latin typeface="Cambria" pitchFamily="18" charset="0"/>
              <a:cs typeface="Times New Roman"/>
            </a:endParaRPr>
          </a:p>
          <a:p>
            <a:endParaRPr lang="fr-BE" sz="6600" dirty="0">
              <a:solidFill>
                <a:schemeClr val="bg2">
                  <a:lumMod val="10000"/>
                </a:schemeClr>
              </a:solidFill>
              <a:latin typeface="Cambria" pitchFamily="18" charset="0"/>
              <a:cs typeface="Times New Roman"/>
            </a:endParaRPr>
          </a:p>
        </p:txBody>
      </p:sp>
      <p:sp>
        <p:nvSpPr>
          <p:cNvPr id="21" name="Text Placeholder 10"/>
          <p:cNvSpPr txBox="1">
            <a:spLocks/>
          </p:cNvSpPr>
          <p:nvPr/>
        </p:nvSpPr>
        <p:spPr>
          <a:xfrm>
            <a:off x="664601" y="16514588"/>
            <a:ext cx="14685061" cy="841398"/>
          </a:xfrm>
          <a:prstGeom prst="rect">
            <a:avLst/>
          </a:prstGeom>
        </p:spPr>
        <p:txBody>
          <a:bodyPr wrap="square" lIns="209525" tIns="209525" rIns="209525" bIns="209525">
            <a:spAutoFit/>
          </a:bodyPr>
          <a:lstStyle/>
          <a:p>
            <a:pPr marL="0" marR="0" lvl="0" indent="0" algn="l" defTabSz="4205906" rtl="0" eaLnBrk="1" fontAlgn="auto" latinLnBrk="0" hangingPunct="1">
              <a:lnSpc>
                <a:spcPct val="100000"/>
              </a:lnSpc>
              <a:spcBef>
                <a:spcPct val="20000"/>
              </a:spcBef>
              <a:spcAft>
                <a:spcPts val="0"/>
              </a:spcAft>
              <a:buClrTx/>
              <a:buSzTx/>
              <a:buFont typeface="Arial" pitchFamily="34" charset="0"/>
              <a:buNone/>
              <a:tabLst/>
              <a:defRPr/>
            </a:pPr>
            <a:endParaRPr kumimoji="0" lang="en-US" sz="2718" b="0" i="0" u="none" strike="noStrike" kern="1200" cap="none" spc="0" normalizeH="0" baseline="0" noProof="0" dirty="0">
              <a:ln>
                <a:noFill/>
              </a:ln>
              <a:solidFill>
                <a:schemeClr val="bg2">
                  <a:lumMod val="10000"/>
                </a:schemeClr>
              </a:solidFill>
              <a:effectLst/>
              <a:uLnTx/>
              <a:uFillTx/>
              <a:latin typeface="Cambria" pitchFamily="18" charset="0"/>
              <a:cs typeface="Times New Roman"/>
            </a:endParaRPr>
          </a:p>
        </p:txBody>
      </p:sp>
      <p:sp>
        <p:nvSpPr>
          <p:cNvPr id="51" name="Text Placeholder 2"/>
          <p:cNvSpPr txBox="1">
            <a:spLocks/>
          </p:cNvSpPr>
          <p:nvPr/>
        </p:nvSpPr>
        <p:spPr>
          <a:xfrm>
            <a:off x="15734934" y="7943387"/>
            <a:ext cx="3413350" cy="845813"/>
          </a:xfrm>
          <a:prstGeom prst="roundRect">
            <a:avLst/>
          </a:prstGeom>
          <a:noFill/>
        </p:spPr>
        <p:txBody>
          <a:bodyPr wrap="square" lIns="83810" tIns="83810" rIns="83810" bIns="83810" anchor="ctr" anchorCtr="0">
            <a:spAutoFit/>
          </a:bodyPr>
          <a:lstStyle/>
          <a:p>
            <a:pPr marL="0" marR="0" lvl="0" indent="0" algn="ctr" defTabSz="4205906" rtl="0" eaLnBrk="1" fontAlgn="auto" latinLnBrk="0" hangingPunct="1">
              <a:lnSpc>
                <a:spcPct val="100000"/>
              </a:lnSpc>
              <a:spcBef>
                <a:spcPct val="20000"/>
              </a:spcBef>
              <a:spcAft>
                <a:spcPts val="0"/>
              </a:spcAft>
              <a:buClrTx/>
              <a:buSzTx/>
              <a:buFont typeface="Arial" pitchFamily="34" charset="0"/>
              <a:buNone/>
              <a:tabLst/>
              <a:defRPr/>
            </a:pPr>
            <a:r>
              <a:rPr lang="en-US" sz="3868" b="1" u="sng" dirty="0" smtClean="0">
                <a:solidFill>
                  <a:schemeClr val="bg2">
                    <a:lumMod val="10000"/>
                  </a:schemeClr>
                </a:solidFill>
                <a:latin typeface="Cambria" pitchFamily="18" charset="0"/>
                <a:cs typeface="Times New Roman"/>
              </a:rPr>
              <a:t>OBJECTIVE</a:t>
            </a:r>
            <a:endParaRPr kumimoji="0" lang="en-US" sz="3868" b="1" i="0" u="sng" strike="noStrike" kern="1200" cap="none" spc="0" normalizeH="0" baseline="0" noProof="0" dirty="0">
              <a:ln>
                <a:noFill/>
              </a:ln>
              <a:solidFill>
                <a:schemeClr val="bg2">
                  <a:lumMod val="10000"/>
                </a:schemeClr>
              </a:solidFill>
              <a:effectLst/>
              <a:uLnTx/>
              <a:uFillTx/>
              <a:latin typeface="Cambria" pitchFamily="18" charset="0"/>
              <a:cs typeface="Times New Roman"/>
            </a:endParaRPr>
          </a:p>
        </p:txBody>
      </p:sp>
      <p:sp>
        <p:nvSpPr>
          <p:cNvPr id="69" name="Rectangle 68"/>
          <p:cNvSpPr/>
          <p:nvPr/>
        </p:nvSpPr>
        <p:spPr>
          <a:xfrm>
            <a:off x="26339922" y="5733522"/>
            <a:ext cx="1581395" cy="276999"/>
          </a:xfrm>
          <a:prstGeom prst="rect">
            <a:avLst/>
          </a:prstGeom>
        </p:spPr>
        <p:txBody>
          <a:bodyPr wrap="none">
            <a:spAutoFit/>
          </a:bodyPr>
          <a:lstStyle/>
          <a:p>
            <a:r>
              <a:rPr lang="fr-BE" sz="1200" dirty="0" smtClean="0">
                <a:solidFill>
                  <a:schemeClr val="bg2">
                    <a:lumMod val="10000"/>
                  </a:schemeClr>
                </a:solidFill>
                <a:latin typeface="Cambria" pitchFamily="18" charset="0"/>
                <a:cs typeface="Times New Roman"/>
              </a:rPr>
              <a:t>urbancarnivores.com</a:t>
            </a:r>
            <a:endParaRPr lang="fr-BE" sz="1200" dirty="0">
              <a:solidFill>
                <a:schemeClr val="bg2">
                  <a:lumMod val="10000"/>
                </a:schemeClr>
              </a:solidFill>
              <a:latin typeface="Cambria" pitchFamily="18" charset="0"/>
              <a:cs typeface="Times New Roman"/>
            </a:endParaRPr>
          </a:p>
        </p:txBody>
      </p:sp>
      <p:sp>
        <p:nvSpPr>
          <p:cNvPr id="8194" name="AutoShape 2" descr="Image result for national park service logo 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solidFill>
                <a:schemeClr val="bg2">
                  <a:lumMod val="10000"/>
                </a:schemeClr>
              </a:solidFill>
              <a:latin typeface="Cambria" pitchFamily="18" charset="0"/>
              <a:cs typeface="Times New Roman"/>
            </a:endParaRPr>
          </a:p>
        </p:txBody>
      </p:sp>
      <p:pic>
        <p:nvPicPr>
          <p:cNvPr id="38" name="Image 37" descr="13106033_10208753263445240_470985537_o.png"/>
          <p:cNvPicPr>
            <a:picLocks noChangeAspect="1"/>
          </p:cNvPicPr>
          <p:nvPr/>
        </p:nvPicPr>
        <p:blipFill>
          <a:blip r:embed="rId3" cstate="print"/>
          <a:stretch>
            <a:fillRect/>
          </a:stretch>
        </p:blipFill>
        <p:spPr>
          <a:xfrm>
            <a:off x="17070279" y="18581026"/>
            <a:ext cx="11730127" cy="7128000"/>
          </a:xfrm>
          <a:prstGeom prst="rect">
            <a:avLst/>
          </a:prstGeom>
        </p:spPr>
      </p:pic>
      <p:sp>
        <p:nvSpPr>
          <p:cNvPr id="97" name="ZoneTexte 96"/>
          <p:cNvSpPr txBox="1"/>
          <p:nvPr/>
        </p:nvSpPr>
        <p:spPr>
          <a:xfrm>
            <a:off x="2058889" y="16514588"/>
            <a:ext cx="1041247" cy="307777"/>
          </a:xfrm>
          <a:prstGeom prst="rect">
            <a:avLst/>
          </a:prstGeom>
          <a:noFill/>
        </p:spPr>
        <p:txBody>
          <a:bodyPr wrap="none" rtlCol="0">
            <a:spAutoFit/>
          </a:bodyPr>
          <a:lstStyle/>
          <a:p>
            <a:r>
              <a:rPr lang="fr-BE" sz="1400" dirty="0" smtClean="0">
                <a:solidFill>
                  <a:schemeClr val="bg2">
                    <a:lumMod val="10000"/>
                  </a:schemeClr>
                </a:solidFill>
                <a:latin typeface="Cambria" pitchFamily="18" charset="0"/>
                <a:cs typeface="Times New Roman"/>
              </a:rPr>
              <a:t>Larousse.fr</a:t>
            </a:r>
            <a:endParaRPr lang="fr-BE" sz="1400" dirty="0">
              <a:solidFill>
                <a:schemeClr val="bg2">
                  <a:lumMod val="10000"/>
                </a:schemeClr>
              </a:solidFill>
              <a:latin typeface="Cambria" pitchFamily="18" charset="0"/>
              <a:cs typeface="Times New Roman"/>
            </a:endParaRPr>
          </a:p>
        </p:txBody>
      </p:sp>
      <p:sp>
        <p:nvSpPr>
          <p:cNvPr id="99" name="ZoneTexte 98"/>
          <p:cNvSpPr txBox="1"/>
          <p:nvPr/>
        </p:nvSpPr>
        <p:spPr>
          <a:xfrm>
            <a:off x="18967298" y="13486441"/>
            <a:ext cx="1693349" cy="307777"/>
          </a:xfrm>
          <a:prstGeom prst="rect">
            <a:avLst/>
          </a:prstGeom>
          <a:noFill/>
        </p:spPr>
        <p:txBody>
          <a:bodyPr wrap="none" rtlCol="0">
            <a:spAutoFit/>
          </a:bodyPr>
          <a:lstStyle/>
          <a:p>
            <a:r>
              <a:rPr lang="fr-BE" sz="1400" dirty="0" smtClean="0">
                <a:solidFill>
                  <a:schemeClr val="bg2">
                    <a:lumMod val="10000"/>
                  </a:schemeClr>
                </a:solidFill>
                <a:latin typeface="Cambria" pitchFamily="18" charset="0"/>
                <a:cs typeface="Times New Roman"/>
              </a:rPr>
              <a:t>www.eea.europa.eu</a:t>
            </a:r>
            <a:endParaRPr lang="fr-BE" sz="1400" dirty="0">
              <a:solidFill>
                <a:schemeClr val="bg2">
                  <a:lumMod val="10000"/>
                </a:schemeClr>
              </a:solidFill>
              <a:latin typeface="Cambria" pitchFamily="18" charset="0"/>
              <a:cs typeface="Times New Roman"/>
            </a:endParaRPr>
          </a:p>
        </p:txBody>
      </p:sp>
      <p:grpSp>
        <p:nvGrpSpPr>
          <p:cNvPr id="119" name="Groupe 118"/>
          <p:cNvGrpSpPr/>
          <p:nvPr/>
        </p:nvGrpSpPr>
        <p:grpSpPr>
          <a:xfrm>
            <a:off x="4594646" y="11980641"/>
            <a:ext cx="19746420" cy="5149401"/>
            <a:chOff x="1977573" y="11650441"/>
            <a:chExt cx="19746420" cy="5149401"/>
          </a:xfrm>
        </p:grpSpPr>
        <p:cxnSp>
          <p:nvCxnSpPr>
            <p:cNvPr id="92" name="Connecteur droit avec flèche 91"/>
            <p:cNvCxnSpPr/>
            <p:nvPr/>
          </p:nvCxnSpPr>
          <p:spPr>
            <a:xfrm>
              <a:off x="16794711" y="14289373"/>
              <a:ext cx="1747230" cy="550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1977573" y="11650441"/>
              <a:ext cx="19746420" cy="5149401"/>
              <a:chOff x="2198290" y="11650441"/>
              <a:chExt cx="19746420" cy="5149401"/>
            </a:xfrm>
          </p:grpSpPr>
          <p:cxnSp>
            <p:nvCxnSpPr>
              <p:cNvPr id="87" name="Connecteur droit avec flèche 86"/>
              <p:cNvCxnSpPr/>
              <p:nvPr/>
            </p:nvCxnSpPr>
            <p:spPr>
              <a:xfrm>
                <a:off x="13741674" y="14239125"/>
                <a:ext cx="1607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10848582" y="14289373"/>
                <a:ext cx="103547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7" name="Groupe 116"/>
              <p:cNvGrpSpPr/>
              <p:nvPr/>
            </p:nvGrpSpPr>
            <p:grpSpPr>
              <a:xfrm>
                <a:off x="2198290" y="11650441"/>
                <a:ext cx="19746420" cy="5149401"/>
                <a:chOff x="1914511" y="11650441"/>
                <a:chExt cx="19746420" cy="5149401"/>
              </a:xfrm>
            </p:grpSpPr>
            <p:grpSp>
              <p:nvGrpSpPr>
                <p:cNvPr id="39" name="Groupe 38"/>
                <p:cNvGrpSpPr>
                  <a:grpSpLocks noChangeAspect="1"/>
                </p:cNvGrpSpPr>
                <p:nvPr/>
              </p:nvGrpSpPr>
              <p:grpSpPr>
                <a:xfrm>
                  <a:off x="9335646" y="13034544"/>
                  <a:ext cx="6957261" cy="1844903"/>
                  <a:chOff x="154918" y="2170938"/>
                  <a:chExt cx="5951389" cy="1330070"/>
                </a:xfrm>
              </p:grpSpPr>
              <p:pic>
                <p:nvPicPr>
                  <p:cNvPr id="40" name="Image 39"/>
                  <p:cNvPicPr>
                    <a:picLocks noChangeAspect="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154918" y="2770800"/>
                    <a:ext cx="730208" cy="730208"/>
                  </a:xfrm>
                  <a:prstGeom prst="rect">
                    <a:avLst/>
                  </a:prstGeom>
                </p:spPr>
              </p:pic>
              <p:pic>
                <p:nvPicPr>
                  <p:cNvPr id="41" name="Image 40"/>
                  <p:cNvPicPr>
                    <a:picLocks noChangeAspect="1"/>
                  </p:cNvPicPr>
                  <p:nvPr/>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2950585" y="2770800"/>
                    <a:ext cx="392832" cy="530323"/>
                  </a:xfrm>
                  <a:prstGeom prst="rect">
                    <a:avLst/>
                  </a:prstGeom>
                </p:spPr>
              </p:pic>
              <p:grpSp>
                <p:nvGrpSpPr>
                  <p:cNvPr id="43" name="Groupe 9"/>
                  <p:cNvGrpSpPr/>
                  <p:nvPr/>
                </p:nvGrpSpPr>
                <p:grpSpPr>
                  <a:xfrm>
                    <a:off x="5594915" y="2635005"/>
                    <a:ext cx="511392" cy="832285"/>
                    <a:chOff x="4310168" y="954501"/>
                    <a:chExt cx="511392" cy="832285"/>
                  </a:xfrm>
                </p:grpSpPr>
                <p:pic>
                  <p:nvPicPr>
                    <p:cNvPr id="78" name="Image 77"/>
                    <p:cNvPicPr>
                      <a:picLocks noChangeAspect="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4310168" y="954501"/>
                      <a:ext cx="196416" cy="265162"/>
                    </a:xfrm>
                    <a:prstGeom prst="rect">
                      <a:avLst/>
                    </a:prstGeom>
                  </p:spPr>
                </p:pic>
                <p:pic>
                  <p:nvPicPr>
                    <p:cNvPr id="79" name="Image 78"/>
                    <p:cNvPicPr>
                      <a:picLocks noChangeAspect="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4516760" y="1039028"/>
                      <a:ext cx="196416" cy="265162"/>
                    </a:xfrm>
                    <a:prstGeom prst="rect">
                      <a:avLst/>
                    </a:prstGeom>
                  </p:spPr>
                </p:pic>
                <p:pic>
                  <p:nvPicPr>
                    <p:cNvPr id="80" name="Image 79"/>
                    <p:cNvPicPr>
                      <a:picLocks noChangeAspect="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4344258" y="1221346"/>
                      <a:ext cx="196416" cy="265162"/>
                    </a:xfrm>
                    <a:prstGeom prst="rect">
                      <a:avLst/>
                    </a:prstGeom>
                  </p:spPr>
                </p:pic>
                <p:pic>
                  <p:nvPicPr>
                    <p:cNvPr id="81" name="Image 80"/>
                    <p:cNvPicPr>
                      <a:picLocks noChangeAspect="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4625144" y="1353927"/>
                      <a:ext cx="196416" cy="265162"/>
                    </a:xfrm>
                    <a:prstGeom prst="rect">
                      <a:avLst/>
                    </a:prstGeom>
                  </p:spPr>
                </p:pic>
                <p:pic>
                  <p:nvPicPr>
                    <p:cNvPr id="82" name="Image 81"/>
                    <p:cNvPicPr>
                      <a:picLocks noChangeAspect="1"/>
                    </p:cNvPicPr>
                    <p:nvPr/>
                  </p:nvPicPr>
                  <p:blipFill>
                    <a:blip r:embed="rId6"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4473911" y="1521624"/>
                      <a:ext cx="196416" cy="265162"/>
                    </a:xfrm>
                    <a:prstGeom prst="rect">
                      <a:avLst/>
                    </a:prstGeom>
                  </p:spPr>
                </p:pic>
              </p:grpSp>
              <p:pic>
                <p:nvPicPr>
                  <p:cNvPr id="74" name="Image 73"/>
                  <p:cNvPicPr>
                    <a:picLocks noChangeAspect="1"/>
                  </p:cNvPicPr>
                  <p:nvPr/>
                </p:nvPicPr>
                <p:blipFill>
                  <a:blip r:embed="rId7"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595364" y="2170938"/>
                    <a:ext cx="955880" cy="764704"/>
                  </a:xfrm>
                  <a:prstGeom prst="rect">
                    <a:avLst/>
                  </a:prstGeom>
                </p:spPr>
              </p:pic>
            </p:grpSp>
            <p:pic>
              <p:nvPicPr>
                <p:cNvPr id="83" name="Image 82" descr="Sanglier.jpg"/>
                <p:cNvPicPr>
                  <a:picLocks noChangeAspect="1"/>
                </p:cNvPicPr>
                <p:nvPr/>
              </p:nvPicPr>
              <p:blipFill>
                <a:blip r:embed="rId8" cstate="print"/>
                <a:stretch>
                  <a:fillRect/>
                </a:stretch>
              </p:blipFill>
              <p:spPr>
                <a:xfrm>
                  <a:off x="1914511" y="12731842"/>
                  <a:ext cx="6082982" cy="4068000"/>
                </a:xfrm>
                <a:prstGeom prst="rect">
                  <a:avLst/>
                </a:prstGeom>
              </p:spPr>
            </p:pic>
            <p:cxnSp>
              <p:nvCxnSpPr>
                <p:cNvPr id="84" name="Connecteur droit avec flèche 83"/>
                <p:cNvCxnSpPr/>
                <p:nvPr/>
              </p:nvCxnSpPr>
              <p:spPr>
                <a:xfrm>
                  <a:off x="8166359" y="14296250"/>
                  <a:ext cx="103547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16794711" y="13678238"/>
                  <a:ext cx="1187109" cy="4170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a:off x="16794711" y="14464878"/>
                  <a:ext cx="902739" cy="1060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17858325" y="15426148"/>
                  <a:ext cx="532518" cy="646331"/>
                </a:xfrm>
                <a:prstGeom prst="rect">
                  <a:avLst/>
                </a:prstGeom>
                <a:noFill/>
              </p:spPr>
              <p:txBody>
                <a:bodyPr wrap="none" rtlCol="0">
                  <a:spAutoFit/>
                </a:bodyPr>
                <a:lstStyle/>
                <a:p>
                  <a:r>
                    <a:rPr lang="fr-BE" sz="3600" dirty="0" smtClean="0">
                      <a:solidFill>
                        <a:schemeClr val="bg2">
                          <a:lumMod val="10000"/>
                        </a:schemeClr>
                      </a:solidFill>
                      <a:latin typeface="Cambria" pitchFamily="18" charset="0"/>
                      <a:cs typeface="Times New Roman"/>
                    </a:rPr>
                    <a:t>…</a:t>
                  </a:r>
                  <a:endParaRPr lang="fr-BE" sz="3600" dirty="0">
                    <a:solidFill>
                      <a:schemeClr val="bg2">
                        <a:lumMod val="10000"/>
                      </a:schemeClr>
                    </a:solidFill>
                    <a:latin typeface="Cambria" pitchFamily="18" charset="0"/>
                    <a:cs typeface="Times New Roman"/>
                  </a:endParaRPr>
                </a:p>
              </p:txBody>
            </p:sp>
            <p:pic>
              <p:nvPicPr>
                <p:cNvPr id="8196" name="Picture 4" descr="http://www.eea.europa.eu/atlas/our-natural-europe/web-of-knowledge-web-of/photos/web-of-knowledge-web-of-9/image_preview"/>
                <p:cNvPicPr>
                  <a:picLocks noChangeAspect="1" noChangeArrowheads="1"/>
                </p:cNvPicPr>
                <p:nvPr/>
              </p:nvPicPr>
              <p:blipFill>
                <a:blip r:embed="rId9" cstate="print"/>
                <a:srcRect/>
                <a:stretch>
                  <a:fillRect/>
                </a:stretch>
              </p:blipFill>
              <p:spPr bwMode="auto">
                <a:xfrm>
                  <a:off x="18361989" y="11650441"/>
                  <a:ext cx="2017586" cy="1836000"/>
                </a:xfrm>
                <a:prstGeom prst="rect">
                  <a:avLst/>
                </a:prstGeom>
                <a:noFill/>
              </p:spPr>
            </p:pic>
            <p:sp>
              <p:nvSpPr>
                <p:cNvPr id="100" name="ZoneTexte 99"/>
                <p:cNvSpPr txBox="1"/>
                <p:nvPr/>
              </p:nvSpPr>
              <p:spPr>
                <a:xfrm>
                  <a:off x="17858325" y="12973116"/>
                  <a:ext cx="380232" cy="646331"/>
                </a:xfrm>
                <a:prstGeom prst="rect">
                  <a:avLst/>
                </a:prstGeom>
                <a:noFill/>
              </p:spPr>
              <p:txBody>
                <a:bodyPr wrap="none" rtlCol="0">
                  <a:spAutoFit/>
                </a:bodyPr>
                <a:lstStyle/>
                <a:p>
                  <a:r>
                    <a:rPr lang="fr-BE" sz="3600" dirty="0" smtClean="0">
                      <a:solidFill>
                        <a:schemeClr val="bg2">
                          <a:lumMod val="10000"/>
                        </a:schemeClr>
                      </a:solidFill>
                      <a:latin typeface="Cambria" pitchFamily="18" charset="0"/>
                      <a:cs typeface="Times New Roman"/>
                    </a:rPr>
                    <a:t>?</a:t>
                  </a:r>
                  <a:endParaRPr lang="fr-BE" sz="3600" dirty="0">
                    <a:solidFill>
                      <a:schemeClr val="bg2">
                        <a:lumMod val="10000"/>
                      </a:schemeClr>
                    </a:solidFill>
                    <a:latin typeface="Cambria" pitchFamily="18" charset="0"/>
                    <a:cs typeface="Times New Roman"/>
                  </a:endParaRPr>
                </a:p>
              </p:txBody>
            </p:sp>
            <p:pic>
              <p:nvPicPr>
                <p:cNvPr id="8198" name="Picture 6" descr="un tableau avec plusieurs insectes"/>
                <p:cNvPicPr>
                  <a:picLocks noChangeAspect="1" noChangeArrowheads="1"/>
                </p:cNvPicPr>
                <p:nvPr/>
              </p:nvPicPr>
              <p:blipFill>
                <a:blip r:embed="rId10" cstate="print"/>
                <a:srcRect/>
                <a:stretch>
                  <a:fillRect/>
                </a:stretch>
              </p:blipFill>
              <p:spPr bwMode="auto">
                <a:xfrm>
                  <a:off x="19098219" y="13619447"/>
                  <a:ext cx="2562712" cy="2520000"/>
                </a:xfrm>
                <a:prstGeom prst="rect">
                  <a:avLst/>
                </a:prstGeom>
                <a:noFill/>
              </p:spPr>
            </p:pic>
            <p:sp>
              <p:nvSpPr>
                <p:cNvPr id="104" name="ZoneTexte 103"/>
                <p:cNvSpPr txBox="1"/>
                <p:nvPr/>
              </p:nvSpPr>
              <p:spPr>
                <a:xfrm>
                  <a:off x="18569432" y="13993414"/>
                  <a:ext cx="380232" cy="646331"/>
                </a:xfrm>
                <a:prstGeom prst="rect">
                  <a:avLst/>
                </a:prstGeom>
                <a:noFill/>
              </p:spPr>
              <p:txBody>
                <a:bodyPr wrap="none" rtlCol="0">
                  <a:spAutoFit/>
                </a:bodyPr>
                <a:lstStyle/>
                <a:p>
                  <a:r>
                    <a:rPr lang="fr-BE" sz="3600" dirty="0" smtClean="0">
                      <a:solidFill>
                        <a:schemeClr val="bg2">
                          <a:lumMod val="10000"/>
                        </a:schemeClr>
                      </a:solidFill>
                      <a:latin typeface="Cambria" pitchFamily="18" charset="0"/>
                      <a:cs typeface="Times New Roman"/>
                    </a:rPr>
                    <a:t>?</a:t>
                  </a:r>
                  <a:endParaRPr lang="fr-BE" sz="3600" dirty="0">
                    <a:solidFill>
                      <a:schemeClr val="bg2">
                        <a:lumMod val="10000"/>
                      </a:schemeClr>
                    </a:solidFill>
                    <a:latin typeface="Cambria" pitchFamily="18" charset="0"/>
                    <a:cs typeface="Times New Roman"/>
                  </a:endParaRPr>
                </a:p>
              </p:txBody>
            </p:sp>
          </p:grpSp>
        </p:grpSp>
      </p:grpSp>
      <p:grpSp>
        <p:nvGrpSpPr>
          <p:cNvPr id="115" name="Groupe 114"/>
          <p:cNvGrpSpPr/>
          <p:nvPr/>
        </p:nvGrpSpPr>
        <p:grpSpPr>
          <a:xfrm>
            <a:off x="1866858" y="18184283"/>
            <a:ext cx="13385476" cy="7478970"/>
            <a:chOff x="2108828" y="18524483"/>
            <a:chExt cx="10895480" cy="7478970"/>
          </a:xfrm>
        </p:grpSpPr>
        <p:sp>
          <p:nvSpPr>
            <p:cNvPr id="107" name="ZoneTexte 106"/>
            <p:cNvSpPr txBox="1"/>
            <p:nvPr/>
          </p:nvSpPr>
          <p:spPr>
            <a:xfrm>
              <a:off x="2108828" y="18524483"/>
              <a:ext cx="10895480" cy="7478970"/>
            </a:xfrm>
            <a:prstGeom prst="rect">
              <a:avLst/>
            </a:prstGeom>
            <a:noFill/>
          </p:spPr>
          <p:txBody>
            <a:bodyPr wrap="square" rtlCol="0">
              <a:spAutoFit/>
            </a:bodyPr>
            <a:lstStyle/>
            <a:p>
              <a:pPr>
                <a:buFont typeface="Arial" pitchFamily="34" charset="0"/>
                <a:buChar char="•"/>
              </a:pPr>
              <a:r>
                <a:rPr lang="en-GB" sz="3000" dirty="0" smtClean="0">
                  <a:solidFill>
                    <a:schemeClr val="bg2">
                      <a:lumMod val="10000"/>
                    </a:schemeClr>
                  </a:solidFill>
                  <a:latin typeface="Cambria" pitchFamily="18" charset="0"/>
                  <a:cs typeface="Times New Roman"/>
                </a:rPr>
                <a:t>  81 faecal samples </a:t>
              </a:r>
              <a:r>
                <a:rPr lang="en-US" sz="3000" dirty="0" smtClean="0">
                  <a:solidFill>
                    <a:schemeClr val="bg2">
                      <a:lumMod val="10000"/>
                    </a:schemeClr>
                  </a:solidFill>
                  <a:latin typeface="Cambria" pitchFamily="18" charset="0"/>
                  <a:cs typeface="Times New Roman"/>
                </a:rPr>
                <a:t>extracted using the DNA Stool Mini Kit</a:t>
              </a:r>
              <a:r>
                <a:rPr lang="en-GB" sz="3000" dirty="0" smtClean="0">
                  <a:solidFill>
                    <a:schemeClr val="bg2">
                      <a:lumMod val="10000"/>
                    </a:schemeClr>
                  </a:solidFill>
                  <a:latin typeface="Cambria" pitchFamily="18" charset="0"/>
                  <a:cs typeface="Times New Roman"/>
                </a:rPr>
                <a:t> in the </a:t>
              </a:r>
              <a:r>
                <a:rPr lang="en-GB" sz="3000" dirty="0" err="1" smtClean="0">
                  <a:solidFill>
                    <a:schemeClr val="bg2">
                      <a:lumMod val="10000"/>
                    </a:schemeClr>
                  </a:solidFill>
                  <a:latin typeface="Cambria" pitchFamily="18" charset="0"/>
                  <a:cs typeface="Times New Roman"/>
                </a:rPr>
                <a:t>Parc</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Nacional</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d’Aiguestortes</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i</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Estany</a:t>
              </a:r>
              <a:r>
                <a:rPr lang="en-GB" sz="3000" dirty="0" smtClean="0">
                  <a:solidFill>
                    <a:schemeClr val="bg2">
                      <a:lumMod val="10000"/>
                    </a:schemeClr>
                  </a:solidFill>
                  <a:latin typeface="Cambria" pitchFamily="18" charset="0"/>
                  <a:cs typeface="Times New Roman"/>
                </a:rPr>
                <a:t> de </a:t>
              </a:r>
              <a:r>
                <a:rPr lang="en-GB" sz="3000" dirty="0" err="1" smtClean="0">
                  <a:solidFill>
                    <a:schemeClr val="bg2">
                      <a:lumMod val="10000"/>
                    </a:schemeClr>
                  </a:solidFill>
                  <a:latin typeface="Cambria" pitchFamily="18" charset="0"/>
                  <a:cs typeface="Times New Roman"/>
                </a:rPr>
                <a:t>Sant</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Maurici</a:t>
              </a:r>
              <a:r>
                <a:rPr lang="en-GB" sz="3000" dirty="0" smtClean="0">
                  <a:solidFill>
                    <a:schemeClr val="bg2">
                      <a:lumMod val="10000"/>
                    </a:schemeClr>
                  </a:solidFill>
                  <a:latin typeface="Cambria" pitchFamily="18" charset="0"/>
                  <a:cs typeface="Times New Roman"/>
                </a:rPr>
                <a:t> (     ) and </a:t>
              </a:r>
              <a:r>
                <a:rPr lang="en-GB" sz="3000" dirty="0" err="1" smtClean="0">
                  <a:solidFill>
                    <a:schemeClr val="bg2">
                      <a:lumMod val="10000"/>
                    </a:schemeClr>
                  </a:solidFill>
                  <a:latin typeface="Cambria" pitchFamily="18" charset="0"/>
                  <a:cs typeface="Times New Roman"/>
                </a:rPr>
                <a:t>Parc</a:t>
              </a:r>
              <a:r>
                <a:rPr lang="en-GB" sz="3000" dirty="0" smtClean="0">
                  <a:solidFill>
                    <a:schemeClr val="bg2">
                      <a:lumMod val="10000"/>
                    </a:schemeClr>
                  </a:solidFill>
                  <a:latin typeface="Cambria" pitchFamily="18" charset="0"/>
                  <a:cs typeface="Times New Roman"/>
                </a:rPr>
                <a:t> Natural de </a:t>
              </a:r>
              <a:r>
                <a:rPr lang="en-GB" sz="3000" dirty="0" err="1" smtClean="0">
                  <a:solidFill>
                    <a:schemeClr val="bg2">
                      <a:lumMod val="10000"/>
                    </a:schemeClr>
                  </a:solidFill>
                  <a:latin typeface="Cambria" pitchFamily="18" charset="0"/>
                  <a:cs typeface="Times New Roman"/>
                </a:rPr>
                <a:t>l’Alt</a:t>
              </a:r>
              <a:r>
                <a:rPr lang="en-GB" sz="3000" dirty="0" smtClean="0">
                  <a:solidFill>
                    <a:schemeClr val="bg2">
                      <a:lumMod val="10000"/>
                    </a:schemeClr>
                  </a:solidFill>
                  <a:latin typeface="Cambria" pitchFamily="18" charset="0"/>
                  <a:cs typeface="Times New Roman"/>
                </a:rPr>
                <a:t> </a:t>
              </a:r>
              <a:r>
                <a:rPr lang="en-GB" sz="3000" dirty="0" err="1" smtClean="0">
                  <a:solidFill>
                    <a:schemeClr val="bg2">
                      <a:lumMod val="10000"/>
                    </a:schemeClr>
                  </a:solidFill>
                  <a:latin typeface="Cambria" pitchFamily="18" charset="0"/>
                  <a:cs typeface="Times New Roman"/>
                </a:rPr>
                <a:t>Pirineu</a:t>
              </a:r>
              <a:r>
                <a:rPr lang="en-GB" sz="3000" dirty="0" smtClean="0">
                  <a:solidFill>
                    <a:schemeClr val="bg2">
                      <a:lumMod val="10000"/>
                    </a:schemeClr>
                  </a:solidFill>
                  <a:latin typeface="Cambria" pitchFamily="18" charset="0"/>
                  <a:cs typeface="Times New Roman"/>
                </a:rPr>
                <a:t> (    ) (Fig 1)</a:t>
              </a:r>
            </a:p>
            <a:p>
              <a:pPr>
                <a:buFont typeface="Arial" pitchFamily="34" charset="0"/>
                <a:buChar char="•"/>
              </a:pPr>
              <a:r>
                <a:rPr lang="en-GB" sz="3000" dirty="0" smtClean="0">
                  <a:solidFill>
                    <a:schemeClr val="bg2">
                      <a:lumMod val="10000"/>
                    </a:schemeClr>
                  </a:solidFill>
                  <a:latin typeface="Cambria" pitchFamily="18" charset="0"/>
                  <a:cs typeface="Times New Roman"/>
                </a:rPr>
                <a:t>  Paired-end sequencing of small fragment of COI (140bp) (</a:t>
              </a:r>
              <a:r>
                <a:rPr lang="en-US" sz="3000" dirty="0" err="1" smtClean="0">
                  <a:solidFill>
                    <a:schemeClr val="bg2">
                      <a:lumMod val="10000"/>
                    </a:schemeClr>
                  </a:solidFill>
                  <a:latin typeface="Cambria" pitchFamily="18" charset="0"/>
                  <a:cs typeface="Times New Roman"/>
                </a:rPr>
                <a:t>Miseq</a:t>
              </a:r>
              <a:r>
                <a:rPr lang="en-US" sz="3000" dirty="0" smtClean="0">
                  <a:solidFill>
                    <a:schemeClr val="bg2">
                      <a:lumMod val="10000"/>
                    </a:schemeClr>
                  </a:solidFill>
                  <a:latin typeface="Cambria" pitchFamily="18" charset="0"/>
                  <a:cs typeface="Times New Roman"/>
                </a:rPr>
                <a:t> protocols :16S </a:t>
              </a:r>
              <a:r>
                <a:rPr lang="en-US" sz="3000" dirty="0" err="1" smtClean="0">
                  <a:solidFill>
                    <a:schemeClr val="bg2">
                      <a:lumMod val="10000"/>
                    </a:schemeClr>
                  </a:solidFill>
                  <a:latin typeface="Cambria" pitchFamily="18" charset="0"/>
                  <a:cs typeface="Times New Roman"/>
                </a:rPr>
                <a:t>Metagenomic</a:t>
              </a:r>
              <a:r>
                <a:rPr lang="en-US" sz="3000" dirty="0" smtClean="0">
                  <a:solidFill>
                    <a:schemeClr val="bg2">
                      <a:lumMod val="10000"/>
                    </a:schemeClr>
                  </a:solidFill>
                  <a:latin typeface="Cambria" pitchFamily="18" charset="0"/>
                  <a:cs typeface="Times New Roman"/>
                </a:rPr>
                <a:t> Sequencing Library Preparation)</a:t>
              </a:r>
            </a:p>
            <a:p>
              <a:pPr>
                <a:buFont typeface="Arial" pitchFamily="34" charset="0"/>
                <a:buChar char="•"/>
              </a:pPr>
              <a:r>
                <a:rPr lang="en-US" sz="3000" dirty="0" smtClean="0">
                  <a:solidFill>
                    <a:schemeClr val="bg2">
                      <a:lumMod val="10000"/>
                    </a:schemeClr>
                  </a:solidFill>
                  <a:latin typeface="Cambria" pitchFamily="18" charset="0"/>
                  <a:cs typeface="Times New Roman"/>
                </a:rPr>
                <a:t>  Sequence analyses and </a:t>
              </a:r>
              <a:r>
                <a:rPr lang="en-US" sz="3000" dirty="0" err="1" smtClean="0">
                  <a:solidFill>
                    <a:schemeClr val="bg2">
                      <a:lumMod val="10000"/>
                    </a:schemeClr>
                  </a:solidFill>
                  <a:latin typeface="Cambria" pitchFamily="18" charset="0"/>
                  <a:cs typeface="Times New Roman"/>
                </a:rPr>
                <a:t>taxon</a:t>
              </a:r>
              <a:r>
                <a:rPr lang="en-US" sz="3000" dirty="0" smtClean="0">
                  <a:solidFill>
                    <a:schemeClr val="bg2">
                      <a:lumMod val="10000"/>
                    </a:schemeClr>
                  </a:solidFill>
                  <a:latin typeface="Cambria" pitchFamily="18" charset="0"/>
                  <a:cs typeface="Times New Roman"/>
                </a:rPr>
                <a:t> assignation: </a:t>
              </a:r>
            </a:p>
            <a:p>
              <a:pPr>
                <a:buFont typeface="Arial" pitchFamily="34" charset="0"/>
                <a:buChar char="•"/>
              </a:pPr>
              <a:endParaRPr lang="en-US" sz="3000" dirty="0" smtClean="0">
                <a:solidFill>
                  <a:schemeClr val="bg2">
                    <a:lumMod val="10000"/>
                  </a:schemeClr>
                </a:solidFill>
                <a:latin typeface="Cambria" pitchFamily="18" charset="0"/>
                <a:cs typeface="Times New Roman"/>
              </a:endParaRPr>
            </a:p>
            <a:p>
              <a:pPr lvl="1">
                <a:buFont typeface="Wingdings" pitchFamily="2" charset="2"/>
                <a:buChar char="v"/>
              </a:pPr>
              <a:r>
                <a:rPr lang="en-US" sz="3000" dirty="0" smtClean="0">
                  <a:solidFill>
                    <a:schemeClr val="bg2">
                      <a:lumMod val="10000"/>
                    </a:schemeClr>
                  </a:solidFill>
                  <a:latin typeface="Cambria" pitchFamily="18" charset="0"/>
                  <a:cs typeface="Times New Roman"/>
                </a:rPr>
                <a:t> Sequence reference database applying the programs </a:t>
              </a:r>
              <a:r>
                <a:rPr lang="en-US" sz="3000" dirty="0" err="1" smtClean="0">
                  <a:solidFill>
                    <a:schemeClr val="bg2">
                      <a:lumMod val="10000"/>
                    </a:schemeClr>
                  </a:solidFill>
                  <a:latin typeface="Cambria" pitchFamily="18" charset="0"/>
                  <a:cs typeface="Times New Roman"/>
                </a:rPr>
                <a:t>ecoPCR</a:t>
              </a:r>
              <a:r>
                <a:rPr lang="en-US" sz="3000" dirty="0" smtClean="0">
                  <a:solidFill>
                    <a:schemeClr val="bg2">
                      <a:lumMod val="10000"/>
                    </a:schemeClr>
                  </a:solidFill>
                  <a:latin typeface="Cambria" pitchFamily="18" charset="0"/>
                  <a:cs typeface="Times New Roman"/>
                </a:rPr>
                <a:t> implemented in </a:t>
              </a:r>
              <a:r>
                <a:rPr lang="en-US" sz="3000" dirty="0" err="1" smtClean="0">
                  <a:solidFill>
                    <a:schemeClr val="bg2">
                      <a:lumMod val="10000"/>
                    </a:schemeClr>
                  </a:solidFill>
                  <a:latin typeface="Cambria" pitchFamily="18" charset="0"/>
                  <a:cs typeface="Times New Roman"/>
                </a:rPr>
                <a:t>OBITools</a:t>
              </a:r>
              <a:r>
                <a:rPr lang="en-US" sz="3000" dirty="0" smtClean="0">
                  <a:solidFill>
                    <a:schemeClr val="bg2">
                      <a:lumMod val="10000"/>
                    </a:schemeClr>
                  </a:solidFill>
                  <a:latin typeface="Cambria" pitchFamily="18" charset="0"/>
                  <a:cs typeface="Times New Roman"/>
                </a:rPr>
                <a:t> on the whole set of EMBL sequences and the NCBI taxonomy</a:t>
              </a:r>
            </a:p>
            <a:p>
              <a:pPr lvl="1">
                <a:buFont typeface="Wingdings" pitchFamily="2" charset="2"/>
                <a:buChar char="v"/>
              </a:pPr>
              <a:r>
                <a:rPr lang="en-US" sz="3000" dirty="0" smtClean="0">
                  <a:solidFill>
                    <a:schemeClr val="bg2">
                      <a:lumMod val="10000"/>
                    </a:schemeClr>
                  </a:solidFill>
                  <a:latin typeface="Cambria" pitchFamily="18" charset="0"/>
                  <a:cs typeface="Times New Roman"/>
                </a:rPr>
                <a:t>  Quality control, filtering and annotating with packages </a:t>
              </a:r>
              <a:r>
                <a:rPr lang="en-US" sz="3000" dirty="0" err="1" smtClean="0">
                  <a:solidFill>
                    <a:schemeClr val="bg2">
                      <a:lumMod val="10000"/>
                    </a:schemeClr>
                  </a:solidFill>
                  <a:latin typeface="Cambria" pitchFamily="18" charset="0"/>
                  <a:cs typeface="Times New Roman"/>
                </a:rPr>
                <a:t>OBITools</a:t>
              </a:r>
              <a:r>
                <a:rPr lang="en-US" sz="3000" dirty="0" smtClean="0">
                  <a:solidFill>
                    <a:schemeClr val="bg2">
                      <a:lumMod val="10000"/>
                    </a:schemeClr>
                  </a:solidFill>
                  <a:latin typeface="Cambria" pitchFamily="18" charset="0"/>
                  <a:cs typeface="Times New Roman"/>
                </a:rPr>
                <a:t> (</a:t>
              </a:r>
              <a:r>
                <a:rPr lang="en-US" sz="3000" dirty="0" smtClean="0">
                  <a:solidFill>
                    <a:schemeClr val="bg2">
                      <a:lumMod val="10000"/>
                    </a:schemeClr>
                  </a:solidFill>
                  <a:latin typeface="Cambria" pitchFamily="18" charset="0"/>
                  <a:cs typeface="Times New Roman"/>
                  <a:hlinkClick r:id="rId11"/>
                </a:rPr>
                <a:t>http://www.prabi.grenoble.fr/trac/OBITools</a:t>
              </a:r>
              <a:r>
                <a:rPr lang="en-US" sz="3000" dirty="0" smtClean="0">
                  <a:solidFill>
                    <a:schemeClr val="bg2">
                      <a:lumMod val="10000"/>
                    </a:schemeClr>
                  </a:solidFill>
                  <a:latin typeface="Cambria" pitchFamily="18" charset="0"/>
                  <a:cs typeface="Times New Roman"/>
                </a:rPr>
                <a:t>)</a:t>
              </a:r>
            </a:p>
            <a:p>
              <a:pPr lvl="1">
                <a:buFont typeface="Wingdings" pitchFamily="2" charset="2"/>
                <a:buChar char="v"/>
              </a:pPr>
              <a:r>
                <a:rPr lang="en-US" sz="3000" dirty="0" smtClean="0">
                  <a:solidFill>
                    <a:schemeClr val="bg2">
                      <a:lumMod val="10000"/>
                    </a:schemeClr>
                  </a:solidFill>
                  <a:latin typeface="Cambria" pitchFamily="18" charset="0"/>
                  <a:cs typeface="Times New Roman"/>
                </a:rPr>
                <a:t> Assignation of the samples with the </a:t>
              </a:r>
              <a:r>
                <a:rPr lang="en-US" sz="3000" dirty="0" err="1" smtClean="0">
                  <a:solidFill>
                    <a:schemeClr val="bg2">
                      <a:lumMod val="10000"/>
                    </a:schemeClr>
                  </a:solidFill>
                  <a:latin typeface="Cambria" pitchFamily="18" charset="0"/>
                  <a:cs typeface="Times New Roman"/>
                </a:rPr>
                <a:t>Ecotag</a:t>
              </a:r>
              <a:r>
                <a:rPr lang="en-US" sz="3000" dirty="0" smtClean="0">
                  <a:solidFill>
                    <a:schemeClr val="bg2">
                      <a:lumMod val="10000"/>
                    </a:schemeClr>
                  </a:solidFill>
                  <a:latin typeface="Cambria" pitchFamily="18" charset="0"/>
                  <a:cs typeface="Times New Roman"/>
                </a:rPr>
                <a:t>  command (assigns sequences to a </a:t>
              </a:r>
              <a:r>
                <a:rPr lang="en-US" sz="3000" dirty="0" err="1" smtClean="0">
                  <a:solidFill>
                    <a:schemeClr val="bg2">
                      <a:lumMod val="10000"/>
                    </a:schemeClr>
                  </a:solidFill>
                  <a:latin typeface="Cambria" pitchFamily="18" charset="0"/>
                  <a:cs typeface="Times New Roman"/>
                </a:rPr>
                <a:t>taxon</a:t>
              </a:r>
              <a:r>
                <a:rPr lang="en-US" sz="3000" dirty="0" smtClean="0">
                  <a:solidFill>
                    <a:schemeClr val="bg2">
                      <a:lumMod val="10000"/>
                    </a:schemeClr>
                  </a:solidFill>
                  <a:latin typeface="Cambria" pitchFamily="18" charset="0"/>
                  <a:cs typeface="Times New Roman"/>
                </a:rPr>
                <a:t> based on sequence similarity from the reference database)</a:t>
              </a:r>
            </a:p>
            <a:p>
              <a:pPr lvl="1">
                <a:buFont typeface="Wingdings" pitchFamily="2" charset="2"/>
                <a:buChar char="v"/>
              </a:pPr>
              <a:endParaRPr lang="en-US" sz="3000" dirty="0" smtClean="0">
                <a:solidFill>
                  <a:schemeClr val="bg2">
                    <a:lumMod val="10000"/>
                  </a:schemeClr>
                </a:solidFill>
                <a:latin typeface="Cambria" pitchFamily="18" charset="0"/>
                <a:cs typeface="Times New Roman"/>
              </a:endParaRPr>
            </a:p>
          </p:txBody>
        </p:sp>
        <p:sp>
          <p:nvSpPr>
            <p:cNvPr id="108" name="Triangle isocèle 107"/>
            <p:cNvSpPr>
              <a:spLocks noChangeAspect="1"/>
            </p:cNvSpPr>
            <p:nvPr/>
          </p:nvSpPr>
          <p:spPr>
            <a:xfrm>
              <a:off x="7494958" y="19183248"/>
              <a:ext cx="250560" cy="216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solidFill>
                  <a:schemeClr val="bg2">
                    <a:lumMod val="10000"/>
                  </a:schemeClr>
                </a:solidFill>
                <a:latin typeface="Cambria" pitchFamily="18" charset="0"/>
                <a:cs typeface="Times New Roman"/>
              </a:endParaRPr>
            </a:p>
          </p:txBody>
        </p:sp>
        <p:sp>
          <p:nvSpPr>
            <p:cNvPr id="109" name="Ellipse 108"/>
            <p:cNvSpPr>
              <a:spLocks noChangeAspect="1"/>
            </p:cNvSpPr>
            <p:nvPr/>
          </p:nvSpPr>
          <p:spPr>
            <a:xfrm flipH="1">
              <a:off x="12417175" y="19208909"/>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solidFill>
                  <a:schemeClr val="bg2">
                    <a:lumMod val="10000"/>
                  </a:schemeClr>
                </a:solidFill>
                <a:latin typeface="Cambria" pitchFamily="18" charset="0"/>
                <a:cs typeface="Times New Roman"/>
              </a:endParaRPr>
            </a:p>
          </p:txBody>
        </p:sp>
      </p:grpSp>
      <p:sp>
        <p:nvSpPr>
          <p:cNvPr id="112" name="Espace réservé du texte 111"/>
          <p:cNvSpPr>
            <a:spLocks noGrp="1"/>
          </p:cNvSpPr>
          <p:nvPr>
            <p:ph type="body" sz="quarter" idx="30"/>
          </p:nvPr>
        </p:nvSpPr>
        <p:spPr>
          <a:xfrm>
            <a:off x="1031699" y="26872713"/>
            <a:ext cx="11215263" cy="1992803"/>
          </a:xfrm>
        </p:spPr>
        <p:txBody>
          <a:bodyPr/>
          <a:lstStyle/>
          <a:p>
            <a:r>
              <a:rPr lang="fr-BE" sz="3000" b="1" dirty="0" err="1" smtClean="0">
                <a:solidFill>
                  <a:schemeClr val="bg2">
                    <a:lumMod val="10000"/>
                  </a:schemeClr>
                </a:solidFill>
                <a:latin typeface="Cambria" pitchFamily="18" charset="0"/>
                <a:cs typeface="Times New Roman"/>
              </a:rPr>
              <a:t>Reference</a:t>
            </a:r>
            <a:r>
              <a:rPr lang="fr-BE" sz="3000" b="1" dirty="0" smtClean="0">
                <a:solidFill>
                  <a:schemeClr val="bg2">
                    <a:lumMod val="10000"/>
                  </a:schemeClr>
                </a:solidFill>
                <a:latin typeface="Cambria" pitchFamily="18" charset="0"/>
                <a:cs typeface="Times New Roman"/>
              </a:rPr>
              <a:t> </a:t>
            </a:r>
            <a:r>
              <a:rPr lang="fr-BE" sz="3000" b="1" dirty="0" err="1" smtClean="0">
                <a:solidFill>
                  <a:schemeClr val="bg2">
                    <a:lumMod val="10000"/>
                  </a:schemeClr>
                </a:solidFill>
                <a:latin typeface="Cambria" pitchFamily="18" charset="0"/>
                <a:cs typeface="Times New Roman"/>
              </a:rPr>
              <a:t>database</a:t>
            </a:r>
            <a:r>
              <a:rPr lang="fr-BE" sz="3000" b="1" dirty="0" smtClean="0">
                <a:solidFill>
                  <a:schemeClr val="bg2">
                    <a:lumMod val="10000"/>
                  </a:schemeClr>
                </a:solidFill>
                <a:latin typeface="Cambria" pitchFamily="18" charset="0"/>
                <a:cs typeface="Times New Roman"/>
              </a:rPr>
              <a:t> (</a:t>
            </a:r>
            <a:r>
              <a:rPr lang="fr-BE" sz="3000" b="1" dirty="0" err="1" smtClean="0">
                <a:solidFill>
                  <a:schemeClr val="bg2">
                    <a:lumMod val="10000"/>
                  </a:schemeClr>
                </a:solidFill>
                <a:latin typeface="Cambria" pitchFamily="18" charset="0"/>
                <a:cs typeface="Times New Roman"/>
              </a:rPr>
              <a:t>Ecopcr</a:t>
            </a:r>
            <a:r>
              <a:rPr lang="fr-BE" sz="3000" b="1" dirty="0" smtClean="0">
                <a:solidFill>
                  <a:schemeClr val="bg2">
                    <a:lumMod val="10000"/>
                  </a:schemeClr>
                </a:solidFill>
                <a:latin typeface="Cambria" pitchFamily="18" charset="0"/>
                <a:cs typeface="Times New Roman"/>
              </a:rPr>
              <a:t>): </a:t>
            </a:r>
          </a:p>
          <a:p>
            <a:r>
              <a:rPr lang="fr-BE" sz="3000" dirty="0" smtClean="0">
                <a:solidFill>
                  <a:schemeClr val="bg2">
                    <a:lumMod val="10000"/>
                  </a:schemeClr>
                </a:solidFill>
                <a:latin typeface="Cambria" pitchFamily="18" charset="0"/>
                <a:cs typeface="Times New Roman"/>
              </a:rPr>
              <a:t>56198 </a:t>
            </a:r>
            <a:r>
              <a:rPr lang="fr-BE" sz="3000" dirty="0" err="1" smtClean="0">
                <a:solidFill>
                  <a:schemeClr val="bg2">
                    <a:lumMod val="10000"/>
                  </a:schemeClr>
                </a:solidFill>
                <a:latin typeface="Cambria" pitchFamily="18" charset="0"/>
                <a:cs typeface="Times New Roman"/>
              </a:rPr>
              <a:t>sequences</a:t>
            </a:r>
            <a:r>
              <a:rPr lang="fr-BE" sz="3000" dirty="0" smtClean="0">
                <a:solidFill>
                  <a:schemeClr val="bg2">
                    <a:lumMod val="10000"/>
                  </a:schemeClr>
                </a:solidFill>
                <a:latin typeface="Cambria" pitchFamily="18" charset="0"/>
                <a:cs typeface="Times New Roman"/>
              </a:rPr>
              <a:t> =&gt;12193 unique </a:t>
            </a:r>
            <a:r>
              <a:rPr lang="fr-BE" sz="3000" dirty="0" err="1" smtClean="0">
                <a:solidFill>
                  <a:schemeClr val="bg2">
                    <a:lumMod val="10000"/>
                  </a:schemeClr>
                </a:solidFill>
                <a:latin typeface="Cambria" pitchFamily="18" charset="0"/>
                <a:cs typeface="Times New Roman"/>
              </a:rPr>
              <a:t>sequences</a:t>
            </a:r>
            <a:endParaRPr lang="fr-BE" sz="3000" dirty="0" smtClean="0">
              <a:solidFill>
                <a:schemeClr val="bg2">
                  <a:lumMod val="10000"/>
                </a:schemeClr>
              </a:solidFill>
              <a:latin typeface="Cambria" pitchFamily="18" charset="0"/>
              <a:cs typeface="Times New Roman"/>
            </a:endParaRPr>
          </a:p>
          <a:p>
            <a:r>
              <a:rPr lang="fr-BE" sz="3000" dirty="0" smtClean="0">
                <a:solidFill>
                  <a:schemeClr val="bg2">
                    <a:lumMod val="10000"/>
                  </a:schemeClr>
                </a:solidFill>
                <a:latin typeface="Cambria" pitchFamily="18" charset="0"/>
                <a:cs typeface="Times New Roman"/>
              </a:rPr>
              <a:t>1554 </a:t>
            </a:r>
            <a:r>
              <a:rPr lang="fr-BE" sz="3000" dirty="0" err="1" smtClean="0">
                <a:solidFill>
                  <a:schemeClr val="bg2">
                    <a:lumMod val="10000"/>
                  </a:schemeClr>
                </a:solidFill>
                <a:latin typeface="Cambria" pitchFamily="18" charset="0"/>
                <a:cs typeface="Times New Roman"/>
              </a:rPr>
              <a:t>families</a:t>
            </a:r>
            <a:r>
              <a:rPr lang="fr-BE" sz="3000" dirty="0" smtClean="0">
                <a:solidFill>
                  <a:schemeClr val="bg2">
                    <a:lumMod val="10000"/>
                  </a:schemeClr>
                </a:solidFill>
                <a:latin typeface="Cambria" pitchFamily="18" charset="0"/>
                <a:cs typeface="Times New Roman"/>
              </a:rPr>
              <a:t>- 331 </a:t>
            </a:r>
            <a:r>
              <a:rPr lang="fr-BE" sz="3000" dirty="0" err="1" smtClean="0">
                <a:solidFill>
                  <a:schemeClr val="bg2">
                    <a:lumMod val="10000"/>
                  </a:schemeClr>
                </a:solidFill>
                <a:latin typeface="Cambria" pitchFamily="18" charset="0"/>
                <a:cs typeface="Times New Roman"/>
              </a:rPr>
              <a:t>orders</a:t>
            </a:r>
            <a:r>
              <a:rPr lang="fr-BE" sz="3000" dirty="0" smtClean="0">
                <a:solidFill>
                  <a:schemeClr val="bg2">
                    <a:lumMod val="10000"/>
                  </a:schemeClr>
                </a:solidFill>
                <a:latin typeface="Cambria" pitchFamily="18" charset="0"/>
                <a:cs typeface="Times New Roman"/>
              </a:rPr>
              <a:t>- 29 </a:t>
            </a:r>
            <a:r>
              <a:rPr lang="fr-BE" sz="3000" dirty="0" err="1" smtClean="0">
                <a:solidFill>
                  <a:schemeClr val="bg2">
                    <a:lumMod val="10000"/>
                  </a:schemeClr>
                </a:solidFill>
                <a:latin typeface="Cambria" pitchFamily="18" charset="0"/>
                <a:cs typeface="Times New Roman"/>
              </a:rPr>
              <a:t>phyla</a:t>
            </a:r>
            <a:r>
              <a:rPr lang="fr-BE" sz="3000" dirty="0" smtClean="0">
                <a:solidFill>
                  <a:schemeClr val="bg2">
                    <a:lumMod val="10000"/>
                  </a:schemeClr>
                </a:solidFill>
                <a:latin typeface="Cambria" pitchFamily="18" charset="0"/>
                <a:cs typeface="Times New Roman"/>
              </a:rPr>
              <a:t> (</a:t>
            </a:r>
            <a:r>
              <a:rPr lang="fr-BE" sz="3000" dirty="0" err="1" smtClean="0">
                <a:solidFill>
                  <a:schemeClr val="bg2">
                    <a:lumMod val="10000"/>
                  </a:schemeClr>
                </a:solidFill>
                <a:latin typeface="Cambria" pitchFamily="18" charset="0"/>
                <a:cs typeface="Times New Roman"/>
              </a:rPr>
              <a:t>Fig</a:t>
            </a:r>
            <a:r>
              <a:rPr lang="fr-BE" sz="3000" dirty="0" smtClean="0">
                <a:solidFill>
                  <a:schemeClr val="bg2">
                    <a:lumMod val="10000"/>
                  </a:schemeClr>
                </a:solidFill>
                <a:latin typeface="Cambria" pitchFamily="18" charset="0"/>
                <a:cs typeface="Times New Roman"/>
              </a:rPr>
              <a:t> 2)</a:t>
            </a:r>
            <a:endParaRPr lang="fr-BE" sz="3000" dirty="0">
              <a:solidFill>
                <a:schemeClr val="bg2">
                  <a:lumMod val="10000"/>
                </a:schemeClr>
              </a:solidFill>
              <a:latin typeface="Cambria" pitchFamily="18" charset="0"/>
              <a:cs typeface="Times New Roman"/>
            </a:endParaRPr>
          </a:p>
        </p:txBody>
      </p:sp>
      <p:sp>
        <p:nvSpPr>
          <p:cNvPr id="116" name="ZoneTexte 115"/>
          <p:cNvSpPr txBox="1"/>
          <p:nvPr/>
        </p:nvSpPr>
        <p:spPr>
          <a:xfrm>
            <a:off x="20694794" y="25709026"/>
            <a:ext cx="4956522" cy="523220"/>
          </a:xfrm>
          <a:prstGeom prst="rect">
            <a:avLst/>
          </a:prstGeom>
          <a:noFill/>
        </p:spPr>
        <p:txBody>
          <a:bodyPr wrap="square" rtlCol="0">
            <a:spAutoFit/>
          </a:bodyPr>
          <a:lstStyle/>
          <a:p>
            <a:r>
              <a:rPr lang="fr-BE" sz="2800" dirty="0" err="1" smtClean="0">
                <a:solidFill>
                  <a:schemeClr val="bg2">
                    <a:lumMod val="10000"/>
                  </a:schemeClr>
                </a:solidFill>
                <a:latin typeface="Cambria" pitchFamily="18" charset="0"/>
                <a:cs typeface="Times New Roman"/>
              </a:rPr>
              <a:t>Fig</a:t>
            </a:r>
            <a:r>
              <a:rPr lang="fr-BE" sz="2800" dirty="0" smtClean="0">
                <a:solidFill>
                  <a:schemeClr val="bg2">
                    <a:lumMod val="10000"/>
                  </a:schemeClr>
                </a:solidFill>
                <a:latin typeface="Cambria" pitchFamily="18" charset="0"/>
                <a:cs typeface="Times New Roman"/>
              </a:rPr>
              <a:t> 1 </a:t>
            </a:r>
            <a:r>
              <a:rPr lang="fr-BE" sz="2800" dirty="0" err="1" smtClean="0">
                <a:solidFill>
                  <a:schemeClr val="bg2">
                    <a:lumMod val="10000"/>
                  </a:schemeClr>
                </a:solidFill>
                <a:latin typeface="Cambria" pitchFamily="18" charset="0"/>
                <a:cs typeface="Times New Roman"/>
              </a:rPr>
              <a:t>Sampling</a:t>
            </a:r>
            <a:r>
              <a:rPr lang="fr-BE" sz="2800" dirty="0" smtClean="0">
                <a:solidFill>
                  <a:schemeClr val="bg2">
                    <a:lumMod val="10000"/>
                  </a:schemeClr>
                </a:solidFill>
                <a:latin typeface="Cambria" pitchFamily="18" charset="0"/>
                <a:cs typeface="Times New Roman"/>
              </a:rPr>
              <a:t> distribution</a:t>
            </a:r>
            <a:endParaRPr lang="fr-BE" sz="2800" dirty="0">
              <a:solidFill>
                <a:schemeClr val="bg2">
                  <a:lumMod val="10000"/>
                </a:schemeClr>
              </a:solidFill>
              <a:latin typeface="Cambria" pitchFamily="18" charset="0"/>
              <a:cs typeface="Times New Roman"/>
            </a:endParaRPr>
          </a:p>
        </p:txBody>
      </p:sp>
      <p:graphicFrame>
        <p:nvGraphicFramePr>
          <p:cNvPr id="120" name="Graphique 119"/>
          <p:cNvGraphicFramePr/>
          <p:nvPr/>
        </p:nvGraphicFramePr>
        <p:xfrm>
          <a:off x="1177632" y="28865516"/>
          <a:ext cx="6994800" cy="5412558"/>
        </p:xfrm>
        <a:graphic>
          <a:graphicData uri="http://schemas.openxmlformats.org/drawingml/2006/chart">
            <c:chart xmlns:c="http://schemas.openxmlformats.org/drawingml/2006/chart" xmlns:r="http://schemas.openxmlformats.org/officeDocument/2006/relationships" r:id="rId12"/>
          </a:graphicData>
        </a:graphic>
      </p:graphicFrame>
      <p:sp>
        <p:nvSpPr>
          <p:cNvPr id="121" name="ZoneTexte 120"/>
          <p:cNvSpPr txBox="1"/>
          <p:nvPr/>
        </p:nvSpPr>
        <p:spPr>
          <a:xfrm>
            <a:off x="6862855" y="30667842"/>
            <a:ext cx="3857745" cy="707886"/>
          </a:xfrm>
          <a:prstGeom prst="rect">
            <a:avLst/>
          </a:prstGeom>
          <a:noFill/>
        </p:spPr>
        <p:txBody>
          <a:bodyPr wrap="square" rtlCol="0">
            <a:spAutoFit/>
          </a:bodyPr>
          <a:lstStyle/>
          <a:p>
            <a:r>
              <a:rPr lang="fr-BE" sz="2000" dirty="0" err="1" smtClean="0">
                <a:solidFill>
                  <a:schemeClr val="bg2">
                    <a:lumMod val="10000"/>
                  </a:schemeClr>
                </a:solidFill>
                <a:latin typeface="Cambria" pitchFamily="18" charset="0"/>
                <a:cs typeface="Times New Roman"/>
              </a:rPr>
              <a:t>Fig</a:t>
            </a:r>
            <a:r>
              <a:rPr lang="fr-BE" sz="2000" dirty="0" smtClean="0">
                <a:solidFill>
                  <a:schemeClr val="bg2">
                    <a:lumMod val="10000"/>
                  </a:schemeClr>
                </a:solidFill>
                <a:latin typeface="Cambria" pitchFamily="18" charset="0"/>
                <a:cs typeface="Times New Roman"/>
              </a:rPr>
              <a:t> 2 proportion of </a:t>
            </a:r>
            <a:r>
              <a:rPr lang="fr-BE" sz="2000" dirty="0" err="1" smtClean="0">
                <a:solidFill>
                  <a:schemeClr val="bg2">
                    <a:lumMod val="10000"/>
                  </a:schemeClr>
                </a:solidFill>
                <a:latin typeface="Cambria" pitchFamily="18" charset="0"/>
                <a:cs typeface="Times New Roman"/>
              </a:rPr>
              <a:t>phyla</a:t>
            </a:r>
            <a:r>
              <a:rPr lang="fr-BE" sz="2000" dirty="0" smtClean="0">
                <a:solidFill>
                  <a:schemeClr val="bg2">
                    <a:lumMod val="10000"/>
                  </a:schemeClr>
                </a:solidFill>
                <a:latin typeface="Cambria" pitchFamily="18" charset="0"/>
                <a:cs typeface="Times New Roman"/>
              </a:rPr>
              <a:t> in the </a:t>
            </a:r>
            <a:r>
              <a:rPr lang="fr-BE" sz="2000" dirty="0" err="1" smtClean="0">
                <a:solidFill>
                  <a:schemeClr val="bg2">
                    <a:lumMod val="10000"/>
                  </a:schemeClr>
                </a:solidFill>
                <a:latin typeface="Cambria" pitchFamily="18" charset="0"/>
                <a:cs typeface="Times New Roman"/>
              </a:rPr>
              <a:t>ecopcr</a:t>
            </a:r>
            <a:r>
              <a:rPr lang="fr-BE" sz="2000" dirty="0" smtClean="0">
                <a:solidFill>
                  <a:schemeClr val="bg2">
                    <a:lumMod val="10000"/>
                  </a:schemeClr>
                </a:solidFill>
                <a:latin typeface="Cambria" pitchFamily="18" charset="0"/>
                <a:cs typeface="Times New Roman"/>
              </a:rPr>
              <a:t> </a:t>
            </a:r>
            <a:r>
              <a:rPr lang="fr-BE" sz="2000" dirty="0" err="1" smtClean="0">
                <a:solidFill>
                  <a:schemeClr val="bg2">
                    <a:lumMod val="10000"/>
                  </a:schemeClr>
                </a:solidFill>
                <a:latin typeface="Cambria" pitchFamily="18" charset="0"/>
                <a:cs typeface="Times New Roman"/>
              </a:rPr>
              <a:t>database</a:t>
            </a:r>
            <a:endParaRPr lang="fr-BE" sz="2000" dirty="0">
              <a:solidFill>
                <a:schemeClr val="bg2">
                  <a:lumMod val="10000"/>
                </a:schemeClr>
              </a:solidFill>
              <a:latin typeface="Cambria" pitchFamily="18" charset="0"/>
              <a:cs typeface="Times New Roman"/>
            </a:endParaRPr>
          </a:p>
        </p:txBody>
      </p:sp>
      <p:sp>
        <p:nvSpPr>
          <p:cNvPr id="122" name="Espace réservé du texte 111"/>
          <p:cNvSpPr>
            <a:spLocks noGrp="1"/>
          </p:cNvSpPr>
          <p:nvPr>
            <p:ph type="body" sz="quarter" idx="30"/>
          </p:nvPr>
        </p:nvSpPr>
        <p:spPr>
          <a:xfrm>
            <a:off x="12767585" y="26842987"/>
            <a:ext cx="13172499" cy="7071116"/>
          </a:xfrm>
        </p:spPr>
        <p:txBody>
          <a:bodyPr/>
          <a:lstStyle/>
          <a:p>
            <a:r>
              <a:rPr lang="fr-BE" sz="3000" b="1" dirty="0" err="1" smtClean="0">
                <a:solidFill>
                  <a:schemeClr val="bg2">
                    <a:lumMod val="10000"/>
                  </a:schemeClr>
                </a:solidFill>
                <a:latin typeface="Cambria" pitchFamily="18" charset="0"/>
                <a:cs typeface="Times New Roman"/>
              </a:rPr>
              <a:t>Samples</a:t>
            </a:r>
            <a:r>
              <a:rPr lang="fr-BE" sz="3000" b="1" dirty="0" smtClean="0">
                <a:solidFill>
                  <a:schemeClr val="bg2">
                    <a:lumMod val="10000"/>
                  </a:schemeClr>
                </a:solidFill>
                <a:latin typeface="Cambria" pitchFamily="18" charset="0"/>
                <a:cs typeface="Times New Roman"/>
              </a:rPr>
              <a:t> </a:t>
            </a:r>
            <a:r>
              <a:rPr lang="fr-BE" sz="3000" b="1" dirty="0" err="1" smtClean="0">
                <a:solidFill>
                  <a:schemeClr val="bg2">
                    <a:lumMod val="10000"/>
                  </a:schemeClr>
                </a:solidFill>
                <a:latin typeface="Cambria" pitchFamily="18" charset="0"/>
                <a:cs typeface="Times New Roman"/>
              </a:rPr>
              <a:t>results</a:t>
            </a:r>
            <a:r>
              <a:rPr lang="fr-BE" sz="3000" b="1" dirty="0" smtClean="0">
                <a:solidFill>
                  <a:schemeClr val="bg2">
                    <a:lumMod val="10000"/>
                  </a:schemeClr>
                </a:solidFill>
                <a:latin typeface="Cambria" pitchFamily="18" charset="0"/>
                <a:cs typeface="Times New Roman"/>
              </a:rPr>
              <a:t>:</a:t>
            </a:r>
            <a:endParaRPr lang="fr-BE" sz="3000" dirty="0" smtClean="0">
              <a:solidFill>
                <a:schemeClr val="bg2">
                  <a:lumMod val="10000"/>
                </a:schemeClr>
              </a:solidFill>
              <a:latin typeface="Cambria" pitchFamily="18" charset="0"/>
              <a:cs typeface="Times New Roman"/>
            </a:endParaRPr>
          </a:p>
          <a:p>
            <a:r>
              <a:rPr lang="fr-BE" sz="3000" dirty="0" smtClean="0">
                <a:solidFill>
                  <a:schemeClr val="bg2">
                    <a:lumMod val="10000"/>
                  </a:schemeClr>
                </a:solidFill>
                <a:latin typeface="Cambria" pitchFamily="18" charset="0"/>
                <a:cs typeface="Times New Roman"/>
              </a:rPr>
              <a:t>- Some fecal samples were discarded due to low DNA concentrations and to low quality of the reads during the filtering analyses.</a:t>
            </a:r>
          </a:p>
          <a:p>
            <a:endParaRPr lang="fr-BE" sz="3000" dirty="0" smtClean="0">
              <a:solidFill>
                <a:schemeClr val="bg2">
                  <a:lumMod val="10000"/>
                </a:schemeClr>
              </a:solidFill>
              <a:latin typeface="Cambria" pitchFamily="18" charset="0"/>
              <a:cs typeface="Times New Roman"/>
            </a:endParaRPr>
          </a:p>
          <a:p>
            <a:r>
              <a:rPr lang="fr-BE" sz="3000" dirty="0" smtClean="0">
                <a:solidFill>
                  <a:schemeClr val="bg2">
                    <a:lumMod val="10000"/>
                  </a:schemeClr>
                </a:solidFill>
                <a:latin typeface="Cambria" pitchFamily="18" charset="0"/>
                <a:cs typeface="Times New Roman"/>
              </a:rPr>
              <a:t>- Several samples belonged to other species than </a:t>
            </a:r>
            <a:r>
              <a:rPr lang="fr-BE" sz="3000" i="1" dirty="0" smtClean="0">
                <a:solidFill>
                  <a:schemeClr val="bg2">
                    <a:lumMod val="10000"/>
                  </a:schemeClr>
                </a:solidFill>
                <a:latin typeface="Cambria" pitchFamily="18" charset="0"/>
                <a:cs typeface="Times New Roman"/>
              </a:rPr>
              <a:t>Sus scrofa </a:t>
            </a:r>
            <a:r>
              <a:rPr lang="fr-BE" sz="3000" dirty="0" smtClean="0">
                <a:solidFill>
                  <a:schemeClr val="bg2">
                    <a:lumMod val="10000"/>
                  </a:schemeClr>
                </a:solidFill>
                <a:latin typeface="Cambria" pitchFamily="18" charset="0"/>
                <a:cs typeface="Times New Roman"/>
              </a:rPr>
              <a:t>such as  </a:t>
            </a:r>
            <a:r>
              <a:rPr lang="fr-BE" sz="3000" i="1" dirty="0" smtClean="0">
                <a:solidFill>
                  <a:schemeClr val="bg2">
                    <a:lumMod val="10000"/>
                  </a:schemeClr>
                </a:solidFill>
                <a:latin typeface="Cambria" pitchFamily="18" charset="0"/>
                <a:cs typeface="Times New Roman"/>
              </a:rPr>
              <a:t>Capreolus capreolus,Cervus elaphus, Ovis aries.</a:t>
            </a:r>
          </a:p>
          <a:p>
            <a:endParaRPr lang="fr-BE" sz="3000" i="1" dirty="0" smtClean="0">
              <a:solidFill>
                <a:schemeClr val="bg2">
                  <a:lumMod val="10000"/>
                </a:schemeClr>
              </a:solidFill>
              <a:latin typeface="Cambria" pitchFamily="18" charset="0"/>
              <a:cs typeface="Times New Roman"/>
            </a:endParaRPr>
          </a:p>
          <a:p>
            <a:r>
              <a:rPr lang="fr-BE" sz="3000" dirty="0" smtClean="0">
                <a:solidFill>
                  <a:schemeClr val="bg2">
                    <a:lumMod val="10000"/>
                  </a:schemeClr>
                </a:solidFill>
                <a:latin typeface="Cambria" pitchFamily="18" charset="0"/>
                <a:cs typeface="Times New Roman"/>
              </a:rPr>
              <a:t>- A high percentage of the samples was assigned to « root » or « bilateria » =&gt; probably due to the very low quality of DNA (highly degraded samples)</a:t>
            </a:r>
          </a:p>
          <a:p>
            <a:endParaRPr lang="fr-BE" sz="3000" dirty="0" smtClean="0">
              <a:solidFill>
                <a:schemeClr val="bg2">
                  <a:lumMod val="10000"/>
                </a:schemeClr>
              </a:solidFill>
              <a:latin typeface="Cambria" pitchFamily="18" charset="0"/>
              <a:cs typeface="Times New Roman"/>
            </a:endParaRPr>
          </a:p>
          <a:p>
            <a:r>
              <a:rPr lang="fr-BE" sz="3000" dirty="0" smtClean="0">
                <a:solidFill>
                  <a:schemeClr val="bg2">
                    <a:lumMod val="10000"/>
                  </a:schemeClr>
                </a:solidFill>
                <a:latin typeface="Cambria" pitchFamily="18" charset="0"/>
                <a:cs typeface="Times New Roman"/>
              </a:rPr>
              <a:t>- No evidence of the capercaillie DNA in the analysed fecal samples but presence of many insect species confirming the omnivorous diet of the wild </a:t>
            </a:r>
            <a:r>
              <a:rPr lang="fr-BE" sz="3000" dirty="0" err="1" smtClean="0">
                <a:solidFill>
                  <a:schemeClr val="bg2">
                    <a:lumMod val="10000"/>
                  </a:schemeClr>
                </a:solidFill>
                <a:latin typeface="Cambria" pitchFamily="18" charset="0"/>
                <a:cs typeface="Times New Roman"/>
              </a:rPr>
              <a:t>boar</a:t>
            </a:r>
            <a:r>
              <a:rPr lang="fr-BE" sz="3000" dirty="0" smtClean="0">
                <a:solidFill>
                  <a:schemeClr val="bg2">
                    <a:lumMod val="10000"/>
                  </a:schemeClr>
                </a:solidFill>
                <a:latin typeface="Cambria" pitchFamily="18" charset="0"/>
                <a:cs typeface="Times New Roman"/>
              </a:rPr>
              <a:t>.</a:t>
            </a:r>
            <a:endParaRPr lang="fr-BE" sz="3000" b="1" dirty="0" smtClean="0">
              <a:solidFill>
                <a:schemeClr val="bg2">
                  <a:lumMod val="10000"/>
                </a:schemeClr>
              </a:solidFill>
              <a:latin typeface="Cambria" pitchFamily="18" charset="0"/>
              <a:cs typeface="Times New Roman"/>
            </a:endParaRPr>
          </a:p>
        </p:txBody>
      </p:sp>
      <p:sp>
        <p:nvSpPr>
          <p:cNvPr id="123" name="ZoneTexte 122"/>
          <p:cNvSpPr txBox="1"/>
          <p:nvPr/>
        </p:nvSpPr>
        <p:spPr>
          <a:xfrm>
            <a:off x="873884" y="35182467"/>
            <a:ext cx="20746655" cy="4708981"/>
          </a:xfrm>
          <a:prstGeom prst="rect">
            <a:avLst/>
          </a:prstGeom>
          <a:noFill/>
        </p:spPr>
        <p:txBody>
          <a:bodyPr wrap="square" rtlCol="0">
            <a:spAutoFit/>
          </a:bodyPr>
          <a:lstStyle/>
          <a:p>
            <a:r>
              <a:rPr lang="fr-BE" sz="3000" dirty="0" smtClean="0">
                <a:solidFill>
                  <a:schemeClr val="bg2">
                    <a:lumMod val="10000"/>
                  </a:schemeClr>
                </a:solidFill>
                <a:latin typeface="Cambria" pitchFamily="18" charset="0"/>
                <a:cs typeface="Times New Roman"/>
              </a:rPr>
              <a:t>The  present study evidenced the existence of a large set of prey species on the Spanish Pyrenean wild boar diet, confirming its omnivorous diet. However, at the exception of one bird species (</a:t>
            </a:r>
            <a:r>
              <a:rPr lang="fr-BE" sz="3000" i="1" dirty="0" smtClean="0">
                <a:solidFill>
                  <a:schemeClr val="bg2">
                    <a:lumMod val="10000"/>
                  </a:schemeClr>
                </a:solidFill>
                <a:latin typeface="Cambria" pitchFamily="18" charset="0"/>
                <a:cs typeface="Times New Roman"/>
              </a:rPr>
              <a:t>Turdus merula</a:t>
            </a:r>
            <a:r>
              <a:rPr lang="fr-BE" sz="3000" dirty="0" smtClean="0">
                <a:solidFill>
                  <a:schemeClr val="bg2">
                    <a:lumMod val="10000"/>
                  </a:schemeClr>
                </a:solidFill>
                <a:latin typeface="Cambria" pitchFamily="18" charset="0"/>
                <a:cs typeface="Times New Roman"/>
              </a:rPr>
              <a:t>) observed in one single sample, no </a:t>
            </a:r>
            <a:r>
              <a:rPr lang="fr-BE" sz="3000" dirty="0" err="1" smtClean="0">
                <a:solidFill>
                  <a:schemeClr val="bg2">
                    <a:lumMod val="10000"/>
                  </a:schemeClr>
                </a:solidFill>
                <a:latin typeface="Cambria" pitchFamily="18" charset="0"/>
                <a:cs typeface="Times New Roman"/>
              </a:rPr>
              <a:t>vertebrate</a:t>
            </a:r>
            <a:r>
              <a:rPr lang="fr-BE" sz="3000" dirty="0" smtClean="0">
                <a:solidFill>
                  <a:schemeClr val="bg2">
                    <a:lumMod val="10000"/>
                  </a:schemeClr>
                </a:solidFill>
                <a:latin typeface="Cambria" pitchFamily="18" charset="0"/>
                <a:cs typeface="Times New Roman"/>
              </a:rPr>
              <a:t> species were evidenced in the analysed fecal samples.  </a:t>
            </a:r>
          </a:p>
          <a:p>
            <a:r>
              <a:rPr lang="fr-BE" sz="3000" dirty="0" smtClean="0">
                <a:solidFill>
                  <a:schemeClr val="bg2">
                    <a:lumMod val="10000"/>
                  </a:schemeClr>
                </a:solidFill>
                <a:latin typeface="Cambria" pitchFamily="18" charset="0"/>
                <a:cs typeface="Times New Roman"/>
              </a:rPr>
              <a:t>This results would be explained by the following reasons : </a:t>
            </a:r>
          </a:p>
          <a:p>
            <a:r>
              <a:rPr lang="fr-BE" sz="3000" dirty="0" smtClean="0">
                <a:solidFill>
                  <a:schemeClr val="bg2">
                    <a:lumMod val="10000"/>
                  </a:schemeClr>
                </a:solidFill>
                <a:latin typeface="Cambria" pitchFamily="18" charset="0"/>
                <a:cs typeface="Times New Roman"/>
              </a:rPr>
              <a:t>- The sampling was too low to detect vertebrate preys, suggesting that they are rare on the diet of these wild boar populations;</a:t>
            </a:r>
          </a:p>
          <a:p>
            <a:pPr>
              <a:buFontTx/>
              <a:buChar char="-"/>
            </a:pPr>
            <a:r>
              <a:rPr lang="fr-BE" sz="3000" dirty="0" smtClean="0">
                <a:solidFill>
                  <a:schemeClr val="bg2">
                    <a:lumMod val="10000"/>
                  </a:schemeClr>
                </a:solidFill>
                <a:latin typeface="Cambria" pitchFamily="18" charset="0"/>
                <a:cs typeface="Times New Roman"/>
              </a:rPr>
              <a:t> The DNA conserved in the fecal samples was too degraded to identify all the prey species;</a:t>
            </a:r>
          </a:p>
          <a:p>
            <a:pPr>
              <a:buFontTx/>
              <a:buChar char="-"/>
            </a:pPr>
            <a:r>
              <a:rPr lang="fr-BE" sz="3000" dirty="0" smtClean="0">
                <a:solidFill>
                  <a:schemeClr val="bg2">
                    <a:lumMod val="10000"/>
                  </a:schemeClr>
                </a:solidFill>
                <a:latin typeface="Cambria" pitchFamily="18" charset="0"/>
                <a:cs typeface="Times New Roman"/>
              </a:rPr>
              <a:t>The used bioinformatic tools (EcoPCR) would be too conservative =&gt; necessity to integrate another dabatase (BOLD) in order to </a:t>
            </a:r>
            <a:r>
              <a:rPr lang="fr-BE" sz="3000" dirty="0" err="1" smtClean="0">
                <a:solidFill>
                  <a:schemeClr val="bg2">
                    <a:lumMod val="10000"/>
                  </a:schemeClr>
                </a:solidFill>
                <a:latin typeface="Cambria" pitchFamily="18" charset="0"/>
                <a:cs typeface="Times New Roman"/>
              </a:rPr>
              <a:t>get</a:t>
            </a:r>
            <a:r>
              <a:rPr lang="fr-BE" sz="3000" dirty="0" smtClean="0">
                <a:solidFill>
                  <a:schemeClr val="bg2">
                    <a:lumMod val="10000"/>
                  </a:schemeClr>
                </a:solidFill>
                <a:latin typeface="Cambria" pitchFamily="18" charset="0"/>
                <a:cs typeface="Times New Roman"/>
              </a:rPr>
              <a:t> a better assignation for the samples;</a:t>
            </a:r>
          </a:p>
          <a:p>
            <a:pPr marL="514350" indent="-514350"/>
            <a:r>
              <a:rPr lang="fr-BE" sz="3000" i="1" dirty="0" smtClean="0">
                <a:solidFill>
                  <a:schemeClr val="bg2">
                    <a:lumMod val="10000"/>
                  </a:schemeClr>
                </a:solidFill>
                <a:latin typeface="Cambria" pitchFamily="18" charset="0"/>
                <a:cs typeface="Times New Roman"/>
              </a:rPr>
              <a:t>- As Sus scrofa </a:t>
            </a:r>
            <a:r>
              <a:rPr lang="fr-BE" sz="3000" dirty="0" smtClean="0">
                <a:solidFill>
                  <a:schemeClr val="bg2">
                    <a:lumMod val="10000"/>
                  </a:schemeClr>
                </a:solidFill>
                <a:latin typeface="Cambria" pitchFamily="18" charset="0"/>
                <a:cs typeface="Times New Roman"/>
              </a:rPr>
              <a:t>is omnivorous, the use of a barcode specific to plants will allow understanding more precisely the wild boar diet and the ratio between animal and plant food.</a:t>
            </a:r>
            <a:endParaRPr lang="fr-BE" sz="3000" dirty="0">
              <a:solidFill>
                <a:schemeClr val="bg2">
                  <a:lumMod val="10000"/>
                </a:schemeClr>
              </a:solidFill>
              <a:latin typeface="Cambria" pitchFamily="18" charset="0"/>
              <a:cs typeface="Times New Roman"/>
            </a:endParaRPr>
          </a:p>
        </p:txBody>
      </p:sp>
      <p:sp>
        <p:nvSpPr>
          <p:cNvPr id="54" name="ZoneTexte 53"/>
          <p:cNvSpPr txBox="1"/>
          <p:nvPr/>
        </p:nvSpPr>
        <p:spPr>
          <a:xfrm>
            <a:off x="3688636" y="31914337"/>
            <a:ext cx="1776255" cy="369332"/>
          </a:xfrm>
          <a:prstGeom prst="rect">
            <a:avLst/>
          </a:prstGeom>
          <a:noFill/>
        </p:spPr>
        <p:txBody>
          <a:bodyPr wrap="none" rtlCol="0">
            <a:spAutoFit/>
          </a:bodyPr>
          <a:lstStyle/>
          <a:p>
            <a:r>
              <a:rPr lang="fr-BE" sz="1800" dirty="0" err="1" smtClean="0">
                <a:solidFill>
                  <a:schemeClr val="bg2">
                    <a:lumMod val="10000"/>
                  </a:schemeClr>
                </a:solidFill>
                <a:latin typeface="Cambria" pitchFamily="18" charset="0"/>
              </a:rPr>
              <a:t>Chordata</a:t>
            </a:r>
            <a:r>
              <a:rPr lang="fr-BE" sz="1800" dirty="0" smtClean="0">
                <a:solidFill>
                  <a:schemeClr val="bg2">
                    <a:lumMod val="10000"/>
                  </a:schemeClr>
                </a:solidFill>
                <a:latin typeface="Cambria" pitchFamily="18" charset="0"/>
              </a:rPr>
              <a:t> (76%)</a:t>
            </a:r>
            <a:endParaRPr lang="fr-BE" sz="1800" dirty="0">
              <a:solidFill>
                <a:schemeClr val="bg2">
                  <a:lumMod val="10000"/>
                </a:schemeClr>
              </a:solidFill>
              <a:latin typeface="Cambria" pitchFamily="18" charset="0"/>
            </a:endParaRPr>
          </a:p>
        </p:txBody>
      </p:sp>
      <p:sp>
        <p:nvSpPr>
          <p:cNvPr id="55" name="ZoneTexte 54"/>
          <p:cNvSpPr txBox="1"/>
          <p:nvPr/>
        </p:nvSpPr>
        <p:spPr>
          <a:xfrm rot="2736646">
            <a:off x="4439042" y="29610610"/>
            <a:ext cx="1973425" cy="369332"/>
          </a:xfrm>
          <a:prstGeom prst="rect">
            <a:avLst/>
          </a:prstGeom>
          <a:noFill/>
        </p:spPr>
        <p:txBody>
          <a:bodyPr wrap="none" rtlCol="0">
            <a:spAutoFit/>
          </a:bodyPr>
          <a:lstStyle/>
          <a:p>
            <a:r>
              <a:rPr lang="fr-BE" sz="1800" dirty="0" err="1" smtClean="0">
                <a:solidFill>
                  <a:schemeClr val="bg2">
                    <a:lumMod val="10000"/>
                  </a:schemeClr>
                </a:solidFill>
                <a:latin typeface="Cambria" pitchFamily="18" charset="0"/>
              </a:rPr>
              <a:t>Arthropoda</a:t>
            </a:r>
            <a:r>
              <a:rPr lang="fr-BE" sz="1800" dirty="0" smtClean="0">
                <a:solidFill>
                  <a:schemeClr val="bg2">
                    <a:lumMod val="10000"/>
                  </a:schemeClr>
                </a:solidFill>
                <a:latin typeface="Cambria" pitchFamily="18" charset="0"/>
              </a:rPr>
              <a:t>(21%)</a:t>
            </a:r>
            <a:endParaRPr lang="fr-BE" sz="1800" dirty="0">
              <a:solidFill>
                <a:schemeClr val="bg2">
                  <a:lumMod val="10000"/>
                </a:schemeClr>
              </a:solidFill>
              <a:latin typeface="Cambria" pitchFamily="18" charset="0"/>
            </a:endParaRPr>
          </a:p>
        </p:txBody>
      </p:sp>
      <p:pic>
        <p:nvPicPr>
          <p:cNvPr id="6146" name="Picture 2"/>
          <p:cNvPicPr>
            <a:picLocks noChangeAspect="1" noChangeArrowheads="1"/>
          </p:cNvPicPr>
          <p:nvPr/>
        </p:nvPicPr>
        <p:blipFill>
          <a:blip r:embed="rId13" cstate="print"/>
          <a:srcRect/>
          <a:stretch>
            <a:fillRect/>
          </a:stretch>
        </p:blipFill>
        <p:spPr bwMode="auto">
          <a:xfrm>
            <a:off x="22902859" y="35775047"/>
            <a:ext cx="4829567" cy="2052000"/>
          </a:xfrm>
          <a:prstGeom prst="rect">
            <a:avLst/>
          </a:prstGeom>
          <a:noFill/>
          <a:ln w="9525">
            <a:noFill/>
            <a:miter lim="800000"/>
            <a:headEnd/>
            <a:tailEnd/>
          </a:ln>
        </p:spPr>
      </p:pic>
      <p:pic>
        <p:nvPicPr>
          <p:cNvPr id="57" name="Picture 3" descr="C:\Users\alice\Downloads\logo_coul_texte_blason_cadre_300.tif"/>
          <p:cNvPicPr>
            <a:picLocks noChangeAspect="1" noChangeArrowheads="1"/>
          </p:cNvPicPr>
          <p:nvPr/>
        </p:nvPicPr>
        <p:blipFill>
          <a:blip r:embed="rId14" cstate="print"/>
          <a:srcRect/>
          <a:stretch>
            <a:fillRect/>
          </a:stretch>
        </p:blipFill>
        <p:spPr bwMode="auto">
          <a:xfrm>
            <a:off x="26960513" y="37978832"/>
            <a:ext cx="3345791" cy="22320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386539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48-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4361</TotalTime>
  <Words>629</Words>
  <Application>Microsoft Office PowerPoint</Application>
  <PresentationFormat>Personnalisé</PresentationFormat>
  <Paragraphs>52</Paragraphs>
  <Slides>1</Slides>
  <Notes>1</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vt:i4>
      </vt:variant>
    </vt:vector>
  </HeadingPairs>
  <TitlesOfParts>
    <vt:vector size="5" baseType="lpstr">
      <vt:lpstr>PosterPresentations.com-48x48-Template</vt:lpstr>
      <vt:lpstr>1_Classic 3 Columns</vt:lpstr>
      <vt:lpstr>Classic - Wide Center</vt:lpstr>
      <vt:lpstr>Image</vt:lpstr>
      <vt:lpstr>Diapositive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AliceM</cp:lastModifiedBy>
  <cp:revision>197</cp:revision>
  <dcterms:created xsi:type="dcterms:W3CDTF">2016-05-02T09:21:50Z</dcterms:created>
  <dcterms:modified xsi:type="dcterms:W3CDTF">2016-12-02T01:39:08Z</dcterms:modified>
</cp:coreProperties>
</file>