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58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nl-BE" smtClean="0"/>
              <a:t>Faire glisser l'image vers l'espace réservé ou cliquer sur l'icône pour l'ajouter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A6BE1EF4-31ED-45C2-AC47-F2718A41336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us, Haut et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E1EF4-31ED-45C2-AC47-F2718A41336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6BE1EF4-31ED-45C2-AC47-F2718A41336B}" type="datetimeFigureOut">
              <a:rPr lang="en-US" smtClean="0"/>
              <a:t>8/12/16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1EACD6-A525-4B49-8009-7F09B4461B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000" dirty="0" smtClean="0"/>
              <a:t>Planned Obsolescence, Nature and the Self in American Literature</a:t>
            </a:r>
            <a:endParaRPr lang="en-GB" sz="3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- David Lombard (</a:t>
            </a:r>
            <a:r>
              <a:rPr lang="fr-FR" dirty="0" err="1" smtClean="0"/>
              <a:t>ULg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8818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1. Sublime Nature and the American Self: Self-</a:t>
            </a:r>
            <a:r>
              <a:rPr lang="fr-FR" sz="2800" dirty="0" err="1" smtClean="0"/>
              <a:t>Discovery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GB" sz="2000" dirty="0" smtClean="0"/>
              <a:t>“America, we have believed, is literally the </a:t>
            </a:r>
            <a:r>
              <a:rPr lang="en-GB" sz="2000" b="1" dirty="0" smtClean="0"/>
              <a:t>Garden of Eden restored</a:t>
            </a:r>
            <a:r>
              <a:rPr lang="en-GB" sz="2000" dirty="0" smtClean="0"/>
              <a:t>. [...] the belief that nature, as found in North America, is a </a:t>
            </a:r>
            <a:r>
              <a:rPr lang="en-GB" sz="2000" b="1" dirty="0" smtClean="0"/>
              <a:t>complete, eternal, and morally perfect order</a:t>
            </a:r>
            <a:r>
              <a:rPr lang="en-GB" sz="2000" dirty="0" smtClean="0"/>
              <a:t>.” (</a:t>
            </a:r>
            <a:r>
              <a:rPr lang="en-GB" sz="2000" dirty="0" err="1" smtClean="0"/>
              <a:t>Worster</a:t>
            </a:r>
            <a:r>
              <a:rPr lang="en-GB" sz="2000" dirty="0" smtClean="0"/>
              <a:t>, 1994). </a:t>
            </a:r>
          </a:p>
          <a:p>
            <a:pPr algn="just"/>
            <a:r>
              <a:rPr lang="en-GB" sz="2000" dirty="0" smtClean="0"/>
              <a:t>“[...] the expansive wild plains we had a long time traversed, had a </a:t>
            </a:r>
            <a:r>
              <a:rPr lang="en-GB" sz="2000" b="1" dirty="0" smtClean="0"/>
              <a:t>pleasing effect, rousing the faculties of the mind, awakening the imagination by its </a:t>
            </a:r>
            <a:r>
              <a:rPr lang="en-GB" sz="2000" b="1" dirty="0" err="1" smtClean="0"/>
              <a:t>sublimity</a:t>
            </a:r>
            <a:r>
              <a:rPr lang="en-GB" sz="2000" dirty="0" smtClean="0"/>
              <a:t> [...].” (Bartram, 1791). </a:t>
            </a:r>
          </a:p>
          <a:p>
            <a:pPr algn="just"/>
            <a:r>
              <a:rPr lang="en-GB" sz="2000" dirty="0" smtClean="0"/>
              <a:t>“[</a:t>
            </a:r>
            <a:r>
              <a:rPr lang="en-GB" sz="2000" dirty="0"/>
              <a:t>The alligator’s] enormous body swells. His plaited tail brandished high, floats upon the lake. The waters like cataract descend from his opening jaws. </a:t>
            </a:r>
            <a:r>
              <a:rPr lang="en-GB" sz="2000" b="1" dirty="0"/>
              <a:t>Clouds of smoke </a:t>
            </a:r>
            <a:r>
              <a:rPr lang="en-GB" sz="2000" dirty="0"/>
              <a:t>issue from his dilated nostrils. </a:t>
            </a:r>
            <a:r>
              <a:rPr lang="en-GB" sz="2000" b="1" dirty="0"/>
              <a:t>The earth trembles</a:t>
            </a:r>
            <a:r>
              <a:rPr lang="en-GB" sz="2000" dirty="0"/>
              <a:t> with his </a:t>
            </a:r>
            <a:r>
              <a:rPr lang="en-GB" sz="2000" b="1" dirty="0"/>
              <a:t>thunder</a:t>
            </a:r>
            <a:r>
              <a:rPr lang="en-GB" sz="2000" dirty="0"/>
              <a:t>. When immediately from the opposite coast of the lagoon, emerges from the deep his rival champion. […] The boiling surface of the lake marks their rapid course, and a</a:t>
            </a:r>
            <a:r>
              <a:rPr lang="en-GB" sz="2000" b="1" dirty="0"/>
              <a:t> terrific </a:t>
            </a:r>
            <a:r>
              <a:rPr lang="en-GB" sz="2000" dirty="0"/>
              <a:t>conflict commences. They now sink to the bottom folded together in</a:t>
            </a:r>
            <a:r>
              <a:rPr lang="en-GB" sz="2000" b="1" dirty="0"/>
              <a:t> horrid </a:t>
            </a:r>
            <a:r>
              <a:rPr lang="en-GB" sz="2000" dirty="0"/>
              <a:t>wreaths. […] The shores and forests resound his </a:t>
            </a:r>
            <a:r>
              <a:rPr lang="en-GB" sz="2000" b="1" dirty="0"/>
              <a:t>dreadful</a:t>
            </a:r>
            <a:r>
              <a:rPr lang="en-GB" sz="2000" dirty="0"/>
              <a:t> roar, together with the triumphing shouts of the plaited tribes around, witnesses of the</a:t>
            </a:r>
            <a:r>
              <a:rPr lang="en-GB" sz="2000" b="1" dirty="0"/>
              <a:t> horrid </a:t>
            </a:r>
            <a:r>
              <a:rPr lang="en-GB" sz="2000" dirty="0" smtClean="0"/>
              <a:t>combat</a:t>
            </a:r>
            <a:r>
              <a:rPr lang="fr-BE" sz="2000" dirty="0" smtClean="0"/>
              <a:t>.</a:t>
            </a:r>
            <a:r>
              <a:rPr lang="en-GB" sz="2000" dirty="0" smtClean="0"/>
              <a:t>” (Bartram, 1791).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840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2. Thoreau’s Self-Improvement VS Emerson’s —and Whitman’s—Self-Egotism</a:t>
            </a:r>
            <a:endParaRPr lang="en-GB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1800" dirty="0" smtClean="0"/>
              <a:t>“While </a:t>
            </a:r>
            <a:r>
              <a:rPr lang="en-GB" sz="1800" b="1" dirty="0" smtClean="0"/>
              <a:t>civilization</a:t>
            </a:r>
            <a:r>
              <a:rPr lang="en-GB" sz="1800" dirty="0" smtClean="0"/>
              <a:t> has been improving our houses, it has not equally improved the men who inhabit them. [...]. And </a:t>
            </a:r>
            <a:r>
              <a:rPr lang="en-GB" sz="1800" i="1" dirty="0" smtClean="0"/>
              <a:t>if the </a:t>
            </a:r>
            <a:r>
              <a:rPr lang="en-GB" sz="1800" b="1" i="1" dirty="0" smtClean="0"/>
              <a:t>civilized man’</a:t>
            </a:r>
            <a:r>
              <a:rPr lang="en-GB" sz="1800" i="1" dirty="0" smtClean="0"/>
              <a:t>s pursuits are no worthier than the savage’s, if he is employed the greater part of his life in </a:t>
            </a:r>
            <a:r>
              <a:rPr lang="en-GB" sz="1800" b="1" i="1" dirty="0" smtClean="0"/>
              <a:t>obtaining gross necessaries </a:t>
            </a:r>
            <a:r>
              <a:rPr lang="en-GB" sz="1800" i="1" dirty="0" smtClean="0"/>
              <a:t>and </a:t>
            </a:r>
            <a:r>
              <a:rPr lang="en-GB" sz="1800" b="1" i="1" dirty="0" smtClean="0"/>
              <a:t>comfort</a:t>
            </a:r>
            <a:r>
              <a:rPr lang="en-GB" sz="1800" i="1" dirty="0" smtClean="0"/>
              <a:t>s merely, why should he have a better dwelling than the former?</a:t>
            </a:r>
            <a:r>
              <a:rPr lang="en-GB" sz="1800" dirty="0" smtClean="0"/>
              <a:t>” (Thoreau, 1854). </a:t>
            </a:r>
          </a:p>
          <a:p>
            <a:pPr algn="just"/>
            <a:r>
              <a:rPr lang="en-GB" sz="1800" dirty="0" smtClean="0"/>
              <a:t>“We but half express ourselves, and are ashamed of that </a:t>
            </a:r>
            <a:r>
              <a:rPr lang="en-GB" sz="1800" b="1" dirty="0" smtClean="0"/>
              <a:t>divine idea which each of us represents</a:t>
            </a:r>
            <a:r>
              <a:rPr lang="en-GB" sz="1800" dirty="0" smtClean="0"/>
              <a:t>. [...] God will not have his work made manifest by cowards.” (Emerson, 1841). </a:t>
            </a:r>
          </a:p>
          <a:p>
            <a:pPr algn="just"/>
            <a:r>
              <a:rPr lang="en-GB" sz="1800" dirty="0" smtClean="0"/>
              <a:t>“</a:t>
            </a:r>
            <a:r>
              <a:rPr lang="en-GB" sz="1800" b="1" dirty="0" smtClean="0"/>
              <a:t>I</a:t>
            </a:r>
            <a:r>
              <a:rPr lang="en-GB" sz="1800" dirty="0" smtClean="0"/>
              <a:t> </a:t>
            </a:r>
            <a:r>
              <a:rPr lang="en-GB" sz="1800" b="1" dirty="0" smtClean="0"/>
              <a:t>celebrate myself</a:t>
            </a:r>
            <a:r>
              <a:rPr lang="en-GB" sz="1800" dirty="0" smtClean="0"/>
              <a:t>, and </a:t>
            </a:r>
            <a:r>
              <a:rPr lang="en-GB" sz="1800" b="1" dirty="0" smtClean="0"/>
              <a:t>sing myself</a:t>
            </a:r>
            <a:r>
              <a:rPr lang="en-GB" sz="1800" dirty="0" smtClean="0"/>
              <a:t>, / And what </a:t>
            </a:r>
            <a:r>
              <a:rPr lang="en-GB" sz="1800" b="1" dirty="0" smtClean="0"/>
              <a:t>I assume</a:t>
            </a:r>
            <a:r>
              <a:rPr lang="en-GB" sz="1800" dirty="0" smtClean="0"/>
              <a:t> you shall assume, / For every atom belonging </a:t>
            </a:r>
            <a:r>
              <a:rPr lang="en-GB" sz="1800" b="1" dirty="0" smtClean="0"/>
              <a:t>to me </a:t>
            </a:r>
            <a:r>
              <a:rPr lang="en-GB" sz="1800" dirty="0" smtClean="0"/>
              <a:t>as good belongs to you.” (Whitman, 1855). 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17037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3. </a:t>
            </a:r>
            <a:r>
              <a:rPr lang="fr-FR" sz="2800" dirty="0" err="1" smtClean="0"/>
              <a:t>From</a:t>
            </a:r>
            <a:r>
              <a:rPr lang="fr-FR" sz="2800" dirty="0" smtClean="0"/>
              <a:t> Self-Appropriation to Self-Destruction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1800" dirty="0" smtClean="0"/>
              <a:t>“What arose </a:t>
            </a:r>
            <a:r>
              <a:rPr lang="en-GB" sz="1800" b="1" dirty="0" smtClean="0"/>
              <a:t>with unparalleled speed</a:t>
            </a:r>
            <a:r>
              <a:rPr lang="en-GB" sz="1800" dirty="0" smtClean="0"/>
              <a:t>, certainly, was a </a:t>
            </a:r>
            <a:r>
              <a:rPr lang="en-GB" sz="1800" b="1" dirty="0" smtClean="0"/>
              <a:t>great urban industrial society dedicated to production, progress, and profit</a:t>
            </a:r>
            <a:r>
              <a:rPr lang="en-GB" sz="1800" dirty="0" smtClean="0"/>
              <a:t>. [...]. America, [...], was </a:t>
            </a:r>
            <a:r>
              <a:rPr lang="en-GB" sz="1800" b="1" dirty="0" smtClean="0"/>
              <a:t>being transformed </a:t>
            </a:r>
            <a:r>
              <a:rPr lang="en-GB" sz="1800" dirty="0" smtClean="0"/>
              <a:t>from a country of farms and villages into </a:t>
            </a:r>
            <a:r>
              <a:rPr lang="en-GB" sz="1800" b="1" dirty="0" smtClean="0"/>
              <a:t>a country of towns and cities</a:t>
            </a:r>
            <a:r>
              <a:rPr lang="en-GB" sz="1800" dirty="0" smtClean="0"/>
              <a:t>.” (</a:t>
            </a:r>
            <a:r>
              <a:rPr lang="en-GB" sz="1800" dirty="0" err="1" smtClean="0"/>
              <a:t>Gray</a:t>
            </a:r>
            <a:r>
              <a:rPr lang="en-GB" sz="1800" dirty="0" smtClean="0"/>
              <a:t>, 2012). </a:t>
            </a:r>
          </a:p>
          <a:p>
            <a:pPr algn="just"/>
            <a:r>
              <a:rPr lang="en-GB" sz="1800" dirty="0" smtClean="0"/>
              <a:t>“The American wilderness, however, has been gradually reduced and circumscribed until it no longer seems to stretch into infinity, but is </a:t>
            </a:r>
            <a:r>
              <a:rPr lang="en-GB" sz="1800" b="1" dirty="0" smtClean="0"/>
              <a:t>contained and controlled within established boundaries</a:t>
            </a:r>
            <a:r>
              <a:rPr lang="en-GB" sz="1800" dirty="0" smtClean="0"/>
              <a:t>. [...]. The </a:t>
            </a:r>
            <a:r>
              <a:rPr lang="en-GB" sz="1800" b="1" dirty="0" err="1" smtClean="0"/>
              <a:t>aestheticization</a:t>
            </a:r>
            <a:r>
              <a:rPr lang="en-GB" sz="1800" b="1" dirty="0" smtClean="0"/>
              <a:t> of landscape </a:t>
            </a:r>
            <a:r>
              <a:rPr lang="en-GB" sz="1800" dirty="0" smtClean="0"/>
              <a:t>removed it from the realm of nature and designated it a </a:t>
            </a:r>
            <a:r>
              <a:rPr lang="en-GB" sz="1800" b="1" dirty="0" smtClean="0"/>
              <a:t>legitimate object of artistic consumption</a:t>
            </a:r>
            <a:r>
              <a:rPr lang="en-GB" sz="1800" dirty="0" smtClean="0"/>
              <a:t>.” (</a:t>
            </a:r>
            <a:r>
              <a:rPr lang="en-GB" sz="1800" dirty="0" err="1" smtClean="0"/>
              <a:t>Byerly</a:t>
            </a:r>
            <a:r>
              <a:rPr lang="en-GB" sz="1800" dirty="0" smtClean="0"/>
              <a:t>, 1996).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4545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4. </a:t>
            </a:r>
            <a:r>
              <a:rPr lang="fr-FR" sz="2800" dirty="0" err="1" smtClean="0"/>
              <a:t>Postmodern</a:t>
            </a:r>
            <a:r>
              <a:rPr lang="fr-FR" sz="2800" dirty="0" smtClean="0"/>
              <a:t> Sublime and </a:t>
            </a:r>
            <a:r>
              <a:rPr lang="fr-FR" sz="2800" dirty="0" err="1" smtClean="0"/>
              <a:t>Consumerist</a:t>
            </a:r>
            <a:r>
              <a:rPr lang="fr-FR" sz="2800" dirty="0" smtClean="0"/>
              <a:t> </a:t>
            </a:r>
            <a:r>
              <a:rPr lang="fr-FR" sz="2800" dirty="0" err="1" smtClean="0"/>
              <a:t>Transcendentalism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1800" dirty="0" smtClean="0"/>
              <a:t>“Postmodernism is what you have when the modernization process is complete and </a:t>
            </a:r>
            <a:r>
              <a:rPr lang="en-GB" sz="1800" b="1" dirty="0" smtClean="0"/>
              <a:t>nature is gone for good</a:t>
            </a:r>
            <a:r>
              <a:rPr lang="en-GB" sz="1800" dirty="0" smtClean="0"/>
              <a:t>. It is a more </a:t>
            </a:r>
            <a:r>
              <a:rPr lang="en-GB" sz="1800" b="1" dirty="0" smtClean="0"/>
              <a:t>fully human world </a:t>
            </a:r>
            <a:r>
              <a:rPr lang="en-GB" sz="1800" dirty="0" smtClean="0"/>
              <a:t>than the older one, but one in which </a:t>
            </a:r>
            <a:r>
              <a:rPr lang="en-GB" sz="1800" b="1" dirty="0" smtClean="0"/>
              <a:t>"culture" has become a veritable ‘second nature’</a:t>
            </a:r>
            <a:r>
              <a:rPr lang="en-GB" sz="1800" dirty="0" smtClean="0"/>
              <a:t>.” (Jameson, 1984). </a:t>
            </a:r>
          </a:p>
          <a:p>
            <a:pPr algn="just"/>
            <a:r>
              <a:rPr lang="en-GB" sz="1800" dirty="0" smtClean="0"/>
              <a:t>“This shift in the dynamics of cultural pathology can be characterized as one in </a:t>
            </a:r>
            <a:r>
              <a:rPr lang="en-GB" sz="1800" b="1" dirty="0" smtClean="0"/>
              <a:t>which the alienation of the subject is displaced by the latter's fragmentation.</a:t>
            </a:r>
            <a:r>
              <a:rPr lang="en-GB" sz="1800" dirty="0" smtClean="0"/>
              <a:t>” (Jameson, 1984). </a:t>
            </a:r>
          </a:p>
          <a:p>
            <a:pPr algn="just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44361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4. </a:t>
            </a:r>
            <a:r>
              <a:rPr lang="fr-FR" sz="2800" dirty="0" err="1"/>
              <a:t>Postmodern</a:t>
            </a:r>
            <a:r>
              <a:rPr lang="fr-FR" sz="2800" dirty="0"/>
              <a:t> Sublime and </a:t>
            </a:r>
            <a:r>
              <a:rPr lang="fr-FR" sz="2800" dirty="0" err="1"/>
              <a:t>Consumerist</a:t>
            </a:r>
            <a:r>
              <a:rPr lang="fr-FR" sz="2800" dirty="0"/>
              <a:t> </a:t>
            </a:r>
            <a:r>
              <a:rPr lang="fr-FR" sz="2800" dirty="0" err="1"/>
              <a:t>Transcendentalism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1800" dirty="0" smtClean="0"/>
              <a:t>“A </a:t>
            </a:r>
            <a:r>
              <a:rPr lang="en-GB" sz="1800" dirty="0"/>
              <a:t>band played live </a:t>
            </a:r>
            <a:r>
              <a:rPr lang="en-GB" sz="1800" dirty="0" err="1" smtClean="0"/>
              <a:t>Muzak</a:t>
            </a:r>
            <a:r>
              <a:rPr lang="en-GB" sz="1800" dirty="0" smtClean="0"/>
              <a:t>. Voices </a:t>
            </a:r>
            <a:r>
              <a:rPr lang="en-GB" sz="1800" dirty="0"/>
              <a:t>rose ten stories from the </a:t>
            </a:r>
            <a:r>
              <a:rPr lang="en-GB" sz="1800" b="1" dirty="0"/>
              <a:t>gardens and promenades</a:t>
            </a:r>
            <a:r>
              <a:rPr lang="en-GB" sz="1800" dirty="0"/>
              <a:t>, a </a:t>
            </a:r>
            <a:r>
              <a:rPr lang="en-GB" sz="1800" b="1" dirty="0"/>
              <a:t>roar that echoed and swirled through the vast gallery</a:t>
            </a:r>
            <a:r>
              <a:rPr lang="en-GB" sz="1800" dirty="0"/>
              <a:t>, mixing with </a:t>
            </a:r>
            <a:r>
              <a:rPr lang="en-GB" sz="1800" b="1" dirty="0"/>
              <a:t>noises from the tiers</a:t>
            </a:r>
            <a:r>
              <a:rPr lang="en-GB" sz="1800" dirty="0"/>
              <a:t>, with </a:t>
            </a:r>
            <a:r>
              <a:rPr lang="en-GB" sz="1800" b="1" dirty="0"/>
              <a:t>shuffling feet and chiming bells, the hum of escalators, the </a:t>
            </a:r>
            <a:r>
              <a:rPr lang="en-GB" sz="1800" dirty="0"/>
              <a:t>sound of people eating, the </a:t>
            </a:r>
            <a:r>
              <a:rPr lang="en-GB" sz="1800" b="1" dirty="0"/>
              <a:t>human buzz of some vivid and happy </a:t>
            </a:r>
            <a:r>
              <a:rPr lang="en-GB" sz="1800" b="1" dirty="0" smtClean="0"/>
              <a:t>transaction</a:t>
            </a:r>
            <a:r>
              <a:rPr lang="en-GB" sz="1800" dirty="0" smtClean="0"/>
              <a:t>.” (</a:t>
            </a:r>
            <a:r>
              <a:rPr lang="en-GB" sz="1800" dirty="0" err="1" smtClean="0"/>
              <a:t>DeLillo</a:t>
            </a:r>
            <a:r>
              <a:rPr lang="en-GB" sz="1800" dirty="0" smtClean="0"/>
              <a:t>, 1985).</a:t>
            </a:r>
          </a:p>
          <a:p>
            <a:pPr algn="just"/>
            <a:r>
              <a:rPr lang="en-GB" sz="1800" dirty="0" smtClean="0"/>
              <a:t>“</a:t>
            </a:r>
            <a:r>
              <a:rPr lang="en-GB" sz="1800" i="1" dirty="0" smtClean="0"/>
              <a:t>Toyota Celica.</a:t>
            </a:r>
            <a:r>
              <a:rPr lang="en-GB" sz="1800" dirty="0" smtClean="0"/>
              <a:t> A long moment passed before I realized this was the name of an automobile. The truth only amazed me more. The utterance was </a:t>
            </a:r>
            <a:r>
              <a:rPr lang="en-GB" sz="1800" b="1" dirty="0" smtClean="0"/>
              <a:t>beautiful and mysterious</a:t>
            </a:r>
            <a:r>
              <a:rPr lang="en-GB" sz="1800" dirty="0" smtClean="0"/>
              <a:t>, gold-shot with looming wonder. [...] She was repeating some TV voice. Toyota Corolla, Toyota Celica, Toyota Cressida. </a:t>
            </a:r>
            <a:r>
              <a:rPr lang="en-GB" sz="1800" b="1" dirty="0" err="1" smtClean="0"/>
              <a:t>Supernational</a:t>
            </a:r>
            <a:r>
              <a:rPr lang="en-GB" sz="1800" b="1" dirty="0" smtClean="0"/>
              <a:t> names, computer-generated, more or less universally pronounceable</a:t>
            </a:r>
            <a:r>
              <a:rPr lang="en-GB" sz="1800" dirty="0" smtClean="0"/>
              <a:t>. [...] Whatever its source, the utterance struck me with the impact of a </a:t>
            </a:r>
            <a:r>
              <a:rPr lang="en-GB" sz="1800" b="1" dirty="0" smtClean="0"/>
              <a:t>moment of splendid transcendence</a:t>
            </a:r>
            <a:r>
              <a:rPr lang="en-GB" sz="1800" dirty="0" smtClean="0"/>
              <a:t>.” (</a:t>
            </a:r>
            <a:r>
              <a:rPr lang="en-GB" sz="1800" dirty="0" err="1" smtClean="0"/>
              <a:t>DeLillo</a:t>
            </a:r>
            <a:r>
              <a:rPr lang="en-GB" sz="1800" dirty="0" smtClean="0"/>
              <a:t>, 1985).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82186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4. </a:t>
            </a:r>
            <a:r>
              <a:rPr lang="fr-FR" sz="2800" dirty="0" err="1"/>
              <a:t>Postmodern</a:t>
            </a:r>
            <a:r>
              <a:rPr lang="fr-FR" sz="2800" dirty="0"/>
              <a:t> Sublime and </a:t>
            </a:r>
            <a:r>
              <a:rPr lang="fr-FR" sz="2800" dirty="0" err="1"/>
              <a:t>Consumerist</a:t>
            </a:r>
            <a:r>
              <a:rPr lang="fr-FR" sz="2800" dirty="0"/>
              <a:t> </a:t>
            </a:r>
            <a:r>
              <a:rPr lang="fr-FR" sz="2800" dirty="0" err="1"/>
              <a:t>Transcendentalism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1800" dirty="0" smtClean="0"/>
              <a:t>“But </a:t>
            </a:r>
            <a:r>
              <a:rPr lang="en-GB" sz="1800" dirty="0"/>
              <a:t>why did I feel like a household spy? Is </a:t>
            </a:r>
            <a:r>
              <a:rPr lang="en-GB" sz="1800" b="1" dirty="0"/>
              <a:t>garbage</a:t>
            </a:r>
            <a:r>
              <a:rPr lang="en-GB" sz="1800" dirty="0"/>
              <a:t> so </a:t>
            </a:r>
            <a:r>
              <a:rPr lang="en-GB" sz="1800" b="1" dirty="0"/>
              <a:t>private</a:t>
            </a:r>
            <a:r>
              <a:rPr lang="en-GB" sz="1800" dirty="0"/>
              <a:t>? Does it glow at the core with a personal heat, with </a:t>
            </a:r>
            <a:r>
              <a:rPr lang="en-GB" sz="1800" b="1" dirty="0"/>
              <a:t>signs of one’s deepest nature</a:t>
            </a:r>
            <a:r>
              <a:rPr lang="en-GB" sz="1800" dirty="0"/>
              <a:t>, clues to secret yearning, humiliating flaws? What habits, fetishes, addictions, inclinations? What solitary acts, </a:t>
            </a:r>
            <a:r>
              <a:rPr lang="en-GB" sz="1800" dirty="0" err="1"/>
              <a:t>behavioral</a:t>
            </a:r>
            <a:r>
              <a:rPr lang="en-GB" sz="1800" dirty="0"/>
              <a:t> ruts? […] I found a banana skin with a tampon inside. Was this </a:t>
            </a:r>
            <a:r>
              <a:rPr lang="en-GB" sz="1800" b="1" dirty="0"/>
              <a:t>the dark underside of consumer consciousness</a:t>
            </a:r>
            <a:r>
              <a:rPr lang="en-GB" sz="1800" dirty="0" smtClean="0"/>
              <a:t>?” (</a:t>
            </a:r>
            <a:r>
              <a:rPr lang="en-GB" sz="1800" dirty="0" err="1" smtClean="0"/>
              <a:t>DeLillo</a:t>
            </a:r>
            <a:r>
              <a:rPr lang="en-GB" sz="1800" dirty="0" smtClean="0"/>
              <a:t>, 1985). </a:t>
            </a:r>
            <a:endParaRPr lang="en-GB" sz="1800" dirty="0" smtClean="0"/>
          </a:p>
          <a:p>
            <a:pPr algn="just"/>
            <a:r>
              <a:rPr lang="en-GB" sz="1800" dirty="0" smtClean="0"/>
              <a:t>“They walk in </a:t>
            </a:r>
            <a:r>
              <a:rPr lang="en-GB" sz="1800" b="1" dirty="0" smtClean="0"/>
              <a:t>a fragmented trance</a:t>
            </a:r>
            <a:r>
              <a:rPr lang="en-GB" sz="1800" dirty="0" smtClean="0"/>
              <a:t>, stop and go, clusters of well-dressed </a:t>
            </a:r>
            <a:r>
              <a:rPr lang="en-GB" sz="1800" b="1" dirty="0" smtClean="0"/>
              <a:t>figures frozen in the aisles</a:t>
            </a:r>
            <a:r>
              <a:rPr lang="en-GB" sz="1800" dirty="0" smtClean="0"/>
              <a:t>, trying to figure out the pattern, discern the underlying logic [...] they try to work their way through </a:t>
            </a:r>
            <a:r>
              <a:rPr lang="en-GB" sz="1800" b="1" dirty="0" smtClean="0"/>
              <a:t>confusion</a:t>
            </a:r>
            <a:r>
              <a:rPr lang="en-GB" sz="1800" dirty="0" smtClean="0"/>
              <a:t>. But in the end, it doesn’t matter what they see or think they see. The terminals are equipped with </a:t>
            </a:r>
            <a:r>
              <a:rPr lang="en-GB" sz="1800" b="1" dirty="0" smtClean="0"/>
              <a:t>holographic scanners</a:t>
            </a:r>
            <a:r>
              <a:rPr lang="en-GB" sz="1800" dirty="0" smtClean="0"/>
              <a:t>, which </a:t>
            </a:r>
            <a:r>
              <a:rPr lang="en-GB" sz="1800" b="1" dirty="0" smtClean="0"/>
              <a:t>decode the binary radiation, or how the dead speak to the living</a:t>
            </a:r>
            <a:r>
              <a:rPr lang="en-GB" sz="1800" dirty="0" smtClean="0"/>
              <a:t>.” (</a:t>
            </a:r>
            <a:r>
              <a:rPr lang="en-GB" sz="1800" dirty="0" err="1" smtClean="0"/>
              <a:t>DeLillo</a:t>
            </a:r>
            <a:r>
              <a:rPr lang="en-GB" sz="1800" dirty="0" smtClean="0"/>
              <a:t>, 1985). 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584013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Works </a:t>
            </a:r>
            <a:r>
              <a:rPr lang="en-GB" sz="2000" dirty="0"/>
              <a:t>C</a:t>
            </a:r>
            <a:r>
              <a:rPr lang="en-GB" sz="2000" dirty="0" smtClean="0"/>
              <a:t>ited (Primary </a:t>
            </a:r>
            <a:r>
              <a:rPr lang="en-GB" sz="2000" dirty="0"/>
              <a:t>S</a:t>
            </a:r>
            <a:r>
              <a:rPr lang="en-GB" sz="2000" dirty="0" smtClean="0"/>
              <a:t>ources)</a:t>
            </a:r>
            <a:endParaRPr lang="en-GB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6141" y="1201276"/>
            <a:ext cx="7691719" cy="54572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1600" dirty="0"/>
              <a:t>Bartram, William, </a:t>
            </a:r>
            <a:r>
              <a:rPr lang="en-GB" sz="1600" i="1" dirty="0"/>
              <a:t>Travels of William Bartram </a:t>
            </a:r>
            <a:r>
              <a:rPr lang="en-GB" sz="1600" dirty="0"/>
              <a:t>(New York: Dover Publications, 2003). </a:t>
            </a:r>
            <a:endParaRPr lang="en-GB" sz="1600" dirty="0" smtClean="0"/>
          </a:p>
          <a:p>
            <a:pPr marL="0" indent="0" algn="just">
              <a:buNone/>
            </a:pPr>
            <a:r>
              <a:rPr lang="en-GB" sz="1600" dirty="0"/>
              <a:t>Carson, Rachel, </a:t>
            </a:r>
            <a:r>
              <a:rPr lang="en-GB" sz="1600" i="1" dirty="0"/>
              <a:t>Silent Spring </a:t>
            </a:r>
            <a:r>
              <a:rPr lang="en-GB" sz="1600" dirty="0"/>
              <a:t>(London: Penguin Classics, 2000). </a:t>
            </a:r>
            <a:endParaRPr lang="en-GB" sz="1600" dirty="0" smtClean="0"/>
          </a:p>
          <a:p>
            <a:pPr marL="0" indent="0" algn="just">
              <a:buNone/>
            </a:pPr>
            <a:r>
              <a:rPr lang="en-GB" sz="1600" dirty="0" err="1"/>
              <a:t>DeLillo</a:t>
            </a:r>
            <a:r>
              <a:rPr lang="en-GB" sz="1600" dirty="0"/>
              <a:t>, Don, </a:t>
            </a:r>
            <a:r>
              <a:rPr lang="en-GB" sz="1600" i="1" dirty="0"/>
              <a:t>White Noise</a:t>
            </a:r>
            <a:r>
              <a:rPr lang="en-GB" sz="1600" dirty="0"/>
              <a:t> (London: Picador, 2011). </a:t>
            </a:r>
            <a:endParaRPr lang="en-GB" sz="1600" dirty="0" smtClean="0"/>
          </a:p>
          <a:p>
            <a:pPr marL="0" indent="0" algn="just">
              <a:buNone/>
            </a:pPr>
            <a:r>
              <a:rPr lang="en-GB" sz="1600" dirty="0" smtClean="0"/>
              <a:t>Emerson</a:t>
            </a:r>
            <a:r>
              <a:rPr lang="en-GB" sz="1600" dirty="0"/>
              <a:t>, Ralph W., </a:t>
            </a:r>
            <a:r>
              <a:rPr lang="en-GB" sz="1600" i="1" dirty="0"/>
              <a:t>Self-Reliance and Other Essays </a:t>
            </a:r>
            <a:r>
              <a:rPr lang="en-GB" sz="1600" dirty="0"/>
              <a:t>(Mineola: Dover Publications, 1994). </a:t>
            </a:r>
            <a:endParaRPr lang="en-GB" sz="1600" dirty="0" smtClean="0"/>
          </a:p>
          <a:p>
            <a:pPr marL="0" indent="0" algn="just">
              <a:buNone/>
            </a:pPr>
            <a:r>
              <a:rPr lang="en-GB" sz="1600" dirty="0" smtClean="0"/>
              <a:t>Thoreau</a:t>
            </a:r>
            <a:r>
              <a:rPr lang="en-GB" sz="1600" dirty="0"/>
              <a:t>, Henry D., </a:t>
            </a:r>
            <a:r>
              <a:rPr lang="en-GB" sz="1600" i="1" dirty="0"/>
              <a:t>Walden and ‘Civil Disobedience’</a:t>
            </a:r>
            <a:r>
              <a:rPr lang="en-GB" sz="1600" dirty="0"/>
              <a:t> (New York: Signet Classics, 2012)</a:t>
            </a:r>
            <a:r>
              <a:rPr lang="en-GB" sz="1600" dirty="0" smtClean="0"/>
              <a:t>.</a:t>
            </a:r>
          </a:p>
          <a:p>
            <a:pPr marL="0" indent="0" algn="just">
              <a:buNone/>
            </a:pPr>
            <a:r>
              <a:rPr lang="nl-NL" sz="1600" dirty="0" err="1" smtClean="0"/>
              <a:t>McKibben</a:t>
            </a:r>
            <a:r>
              <a:rPr lang="nl-NL" sz="1600" dirty="0"/>
              <a:t>, </a:t>
            </a:r>
            <a:r>
              <a:rPr lang="nl-NL" sz="1600" dirty="0" err="1"/>
              <a:t>Bill</a:t>
            </a:r>
            <a:r>
              <a:rPr lang="nl-NL" sz="1600" dirty="0"/>
              <a:t>, </a:t>
            </a:r>
            <a:r>
              <a:rPr lang="nl-NL" sz="1600" i="1" dirty="0"/>
              <a:t>The End of Nature </a:t>
            </a:r>
            <a:r>
              <a:rPr lang="nl-NL" sz="1600" dirty="0"/>
              <a:t>(New York: Random House Trade Paperbacks, 2006). </a:t>
            </a:r>
            <a:endParaRPr lang="en-GB" sz="1600" dirty="0" smtClean="0"/>
          </a:p>
          <a:p>
            <a:pPr marL="0" indent="0" algn="just">
              <a:buNone/>
            </a:pPr>
            <a:r>
              <a:rPr lang="en-GB" sz="1600" dirty="0"/>
              <a:t>Stratton-Porter, Gene, </a:t>
            </a:r>
            <a:r>
              <a:rPr lang="en-GB" sz="1600" i="1" dirty="0"/>
              <a:t>A Girl of the </a:t>
            </a:r>
            <a:r>
              <a:rPr lang="en-GB" sz="1600" i="1" dirty="0" err="1"/>
              <a:t>Limberlost</a:t>
            </a:r>
            <a:r>
              <a:rPr lang="en-GB" sz="1600" i="1" dirty="0"/>
              <a:t> </a:t>
            </a:r>
            <a:r>
              <a:rPr lang="en-GB" sz="1600" dirty="0"/>
              <a:t>(Mineola: Dover Publications, 2007). </a:t>
            </a:r>
            <a:endParaRPr lang="en-GB" sz="1600" dirty="0" smtClean="0"/>
          </a:p>
          <a:p>
            <a:pPr marL="0" indent="0" algn="just">
              <a:buNone/>
            </a:pPr>
            <a:r>
              <a:rPr lang="en-GB" sz="1600" dirty="0" smtClean="0"/>
              <a:t>Whitman</a:t>
            </a:r>
            <a:r>
              <a:rPr lang="en-GB" sz="1600" dirty="0"/>
              <a:t>, Walt, </a:t>
            </a:r>
            <a:r>
              <a:rPr lang="en-GB" sz="1600" i="1" dirty="0"/>
              <a:t>Leaves of Grass</a:t>
            </a:r>
            <a:r>
              <a:rPr lang="en-GB" sz="1600" dirty="0"/>
              <a:t> (New York: Signet Classics, 2013). </a:t>
            </a:r>
            <a:endParaRPr lang="en-GB" sz="1600" dirty="0" smtClean="0"/>
          </a:p>
          <a:p>
            <a:pPr marL="0" indent="0" algn="just">
              <a:buNone/>
            </a:pPr>
            <a:r>
              <a:rPr lang="en-GB" sz="1600" dirty="0"/>
              <a:t>Wister, Owen, </a:t>
            </a:r>
            <a:r>
              <a:rPr lang="en-GB" sz="1600" i="1" dirty="0"/>
              <a:t>The Virginian: A Horseman of the Plains </a:t>
            </a:r>
            <a:r>
              <a:rPr lang="en-GB" sz="1600" dirty="0"/>
              <a:t>(Mineola: Dover Publications, 2006). </a:t>
            </a: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4097945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000" dirty="0" smtClean="0"/>
              <a:t>Works Cited (Secondary Sources)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26141" y="1218437"/>
            <a:ext cx="7691719" cy="535426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nl-NL" sz="2500" dirty="0"/>
              <a:t>Barrett, Laura, ‘“How the dead </a:t>
            </a:r>
            <a:r>
              <a:rPr lang="nl-NL" sz="2500" dirty="0" err="1"/>
              <a:t>speak</a:t>
            </a:r>
            <a:r>
              <a:rPr lang="nl-NL" sz="2500" dirty="0"/>
              <a:t> </a:t>
            </a:r>
            <a:r>
              <a:rPr lang="nl-NL" sz="2500" dirty="0" err="1"/>
              <a:t>to</a:t>
            </a:r>
            <a:r>
              <a:rPr lang="nl-NL" sz="2500" dirty="0"/>
              <a:t> the living”: </a:t>
            </a:r>
            <a:r>
              <a:rPr lang="nl-NL" sz="2500" dirty="0" err="1"/>
              <a:t>Intertextuality</a:t>
            </a:r>
            <a:r>
              <a:rPr lang="nl-NL" sz="2500" dirty="0"/>
              <a:t> </a:t>
            </a:r>
            <a:r>
              <a:rPr lang="nl-NL" sz="2500" dirty="0" err="1"/>
              <a:t>and</a:t>
            </a:r>
            <a:r>
              <a:rPr lang="nl-NL" sz="2500" dirty="0"/>
              <a:t> the Postmodern </a:t>
            </a:r>
            <a:r>
              <a:rPr lang="nl-NL" sz="2500" dirty="0" err="1"/>
              <a:t>Sublime</a:t>
            </a:r>
            <a:r>
              <a:rPr lang="nl-NL" sz="2500" dirty="0"/>
              <a:t> in </a:t>
            </a:r>
            <a:r>
              <a:rPr lang="nl-NL" sz="2500" i="1" dirty="0"/>
              <a:t>White </a:t>
            </a:r>
            <a:r>
              <a:rPr lang="nl-NL" sz="2500" i="1" dirty="0" err="1"/>
              <a:t>Noise</a:t>
            </a:r>
            <a:r>
              <a:rPr lang="nl-NL" sz="2500" dirty="0"/>
              <a:t>’, </a:t>
            </a:r>
            <a:r>
              <a:rPr lang="nl-NL" sz="2500" i="1" dirty="0"/>
              <a:t>Journal of Modern </a:t>
            </a:r>
            <a:r>
              <a:rPr lang="nl-NL" sz="2500" i="1" dirty="0" err="1"/>
              <a:t>Literature</a:t>
            </a:r>
            <a:r>
              <a:rPr lang="nl-NL" sz="2500" dirty="0"/>
              <a:t>, Vol. 25, No. 2 (2001), pp. 97-113. </a:t>
            </a:r>
            <a:endParaRPr lang="en-GB" sz="2500" dirty="0" smtClean="0"/>
          </a:p>
          <a:p>
            <a:pPr marL="0" indent="0" algn="just">
              <a:buNone/>
            </a:pPr>
            <a:r>
              <a:rPr lang="en-GB" sz="2500" dirty="0" err="1" smtClean="0"/>
              <a:t>Bieder</a:t>
            </a:r>
            <a:r>
              <a:rPr lang="en-GB" sz="2500" dirty="0"/>
              <a:t>, Robert E., ‘From Thoreau to Muir: Changes in Nineteenth-Century American Conceptions of the Environment’, A</a:t>
            </a:r>
            <a:r>
              <a:rPr lang="en-GB" sz="2500" i="1" dirty="0"/>
              <a:t>mericana: E-Journal of American Studies in Hungary</a:t>
            </a:r>
            <a:r>
              <a:rPr lang="en-GB" sz="2500" dirty="0"/>
              <a:t>, Vol. 7, No. 2 (Fall 2011).</a:t>
            </a:r>
            <a:r>
              <a:rPr lang="fr-BE" sz="2500" dirty="0"/>
              <a:t> </a:t>
            </a:r>
            <a:endParaRPr lang="nl-NL" sz="2500" dirty="0"/>
          </a:p>
          <a:p>
            <a:pPr marL="0" indent="0" algn="just">
              <a:buNone/>
            </a:pPr>
            <a:r>
              <a:rPr lang="en-GB" sz="2500" dirty="0" err="1"/>
              <a:t>Byerly</a:t>
            </a:r>
            <a:r>
              <a:rPr lang="en-GB" sz="2500" dirty="0"/>
              <a:t>, Alison, ‘The Uses of Landscape: The Picturesque Aesthetic and the National Park System’, </a:t>
            </a:r>
            <a:r>
              <a:rPr lang="en-GB" sz="2500" dirty="0" err="1"/>
              <a:t>Cheryll</a:t>
            </a:r>
            <a:r>
              <a:rPr lang="en-GB" sz="2500" dirty="0"/>
              <a:t> </a:t>
            </a:r>
            <a:r>
              <a:rPr lang="en-GB" sz="2500" dirty="0" err="1"/>
              <a:t>Glotfelty</a:t>
            </a:r>
            <a:r>
              <a:rPr lang="en-GB" sz="2500" dirty="0"/>
              <a:t> &amp; Harold Fromm (</a:t>
            </a:r>
            <a:r>
              <a:rPr lang="en-GB" sz="2500" dirty="0" err="1"/>
              <a:t>eds</a:t>
            </a:r>
            <a:r>
              <a:rPr lang="en-GB" sz="2500" dirty="0"/>
              <a:t>) </a:t>
            </a:r>
            <a:r>
              <a:rPr lang="en-GB" sz="2500" i="1" dirty="0"/>
              <a:t>The </a:t>
            </a:r>
            <a:r>
              <a:rPr lang="en-GB" sz="2500" i="1" dirty="0" err="1"/>
              <a:t>Ecocriticism</a:t>
            </a:r>
            <a:r>
              <a:rPr lang="en-GB" sz="2500" i="1" dirty="0"/>
              <a:t> Reader: Landmarks in Literary Ecology </a:t>
            </a:r>
            <a:r>
              <a:rPr lang="en-GB" sz="2500" dirty="0"/>
              <a:t>(Athens: The University of Georgia Press, 1996), pp. 52-68. </a:t>
            </a:r>
            <a:endParaRPr lang="nl-NL" sz="2500" dirty="0"/>
          </a:p>
          <a:p>
            <a:pPr marL="0" indent="0" algn="just">
              <a:buNone/>
            </a:pPr>
            <a:r>
              <a:rPr lang="nl-NL" sz="2500" dirty="0" err="1"/>
              <a:t>Cronon</a:t>
            </a:r>
            <a:r>
              <a:rPr lang="nl-NL" sz="2500" dirty="0"/>
              <a:t>, William, ‘The </a:t>
            </a:r>
            <a:r>
              <a:rPr lang="nl-NL" sz="2500" dirty="0" err="1"/>
              <a:t>Trouble</a:t>
            </a:r>
            <a:r>
              <a:rPr lang="nl-NL" sz="2500" dirty="0"/>
              <a:t> </a:t>
            </a:r>
            <a:r>
              <a:rPr lang="nl-NL" sz="2500" dirty="0" err="1"/>
              <a:t>with</a:t>
            </a:r>
            <a:r>
              <a:rPr lang="nl-NL" sz="2500" dirty="0"/>
              <a:t> </a:t>
            </a:r>
            <a:r>
              <a:rPr lang="nl-NL" sz="2500" dirty="0" err="1"/>
              <a:t>Wilderness</a:t>
            </a:r>
            <a:r>
              <a:rPr lang="nl-NL" sz="2500" dirty="0"/>
              <a:t>: Or, </a:t>
            </a:r>
            <a:r>
              <a:rPr lang="nl-NL" sz="2500" dirty="0" err="1"/>
              <a:t>Getting</a:t>
            </a:r>
            <a:r>
              <a:rPr lang="nl-NL" sz="2500" dirty="0"/>
              <a:t> Back </a:t>
            </a:r>
            <a:r>
              <a:rPr lang="nl-NL" sz="2500" dirty="0" err="1"/>
              <a:t>to</a:t>
            </a:r>
            <a:r>
              <a:rPr lang="nl-NL" sz="2500" dirty="0"/>
              <a:t> the Wrong Nature’, </a:t>
            </a:r>
            <a:r>
              <a:rPr lang="nl-NL" sz="2500" i="1" dirty="0" err="1"/>
              <a:t>Environmental</a:t>
            </a:r>
            <a:r>
              <a:rPr lang="nl-NL" sz="2500" i="1" dirty="0"/>
              <a:t> </a:t>
            </a:r>
            <a:r>
              <a:rPr lang="nl-NL" sz="2500" i="1" dirty="0" err="1"/>
              <a:t>History</a:t>
            </a:r>
            <a:r>
              <a:rPr lang="nl-NL" sz="2500" dirty="0"/>
              <a:t>, Vol. 1, No. 1 (</a:t>
            </a:r>
            <a:r>
              <a:rPr lang="nl-NL" sz="2500" dirty="0" err="1"/>
              <a:t>January</a:t>
            </a:r>
            <a:r>
              <a:rPr lang="nl-NL" sz="2500" dirty="0"/>
              <a:t> 1996), pp. 7-28. </a:t>
            </a:r>
            <a:endParaRPr lang="nl-NL" sz="2500" dirty="0" smtClean="0"/>
          </a:p>
          <a:p>
            <a:pPr marL="0" indent="0" algn="just">
              <a:buNone/>
            </a:pPr>
            <a:r>
              <a:rPr lang="fr-FR" sz="2500" dirty="0" err="1"/>
              <a:t>Deitering</a:t>
            </a:r>
            <a:r>
              <a:rPr lang="fr-FR" sz="2500" dirty="0"/>
              <a:t>, Cynthia, ‘The </a:t>
            </a:r>
            <a:r>
              <a:rPr lang="fr-FR" sz="2500" dirty="0" err="1"/>
              <a:t>Postnatural</a:t>
            </a:r>
            <a:r>
              <a:rPr lang="fr-FR" sz="2500" dirty="0"/>
              <a:t> </a:t>
            </a:r>
            <a:r>
              <a:rPr lang="fr-FR" sz="2500" dirty="0" err="1"/>
              <a:t>Novel</a:t>
            </a:r>
            <a:r>
              <a:rPr lang="fr-FR" sz="2500" dirty="0"/>
              <a:t>: </a:t>
            </a:r>
            <a:r>
              <a:rPr lang="fr-FR" sz="2500" dirty="0" err="1"/>
              <a:t>Toxic</a:t>
            </a:r>
            <a:r>
              <a:rPr lang="fr-FR" sz="2500" dirty="0"/>
              <a:t> </a:t>
            </a:r>
            <a:r>
              <a:rPr lang="fr-FR" sz="2500" dirty="0" err="1"/>
              <a:t>Consciousness</a:t>
            </a:r>
            <a:r>
              <a:rPr lang="fr-FR" sz="2500" dirty="0"/>
              <a:t> in Fiction of the 1980s’, </a:t>
            </a:r>
            <a:r>
              <a:rPr lang="fr-FR" sz="2500" dirty="0" err="1"/>
              <a:t>Cheryll</a:t>
            </a:r>
            <a:r>
              <a:rPr lang="fr-FR" sz="2500" dirty="0"/>
              <a:t> </a:t>
            </a:r>
            <a:r>
              <a:rPr lang="fr-FR" sz="2500" dirty="0" err="1"/>
              <a:t>Glotfelty</a:t>
            </a:r>
            <a:r>
              <a:rPr lang="fr-FR" sz="2500" dirty="0"/>
              <a:t> &amp; Harold Fromm (</a:t>
            </a:r>
            <a:r>
              <a:rPr lang="fr-FR" sz="2500" dirty="0" err="1"/>
              <a:t>eds</a:t>
            </a:r>
            <a:r>
              <a:rPr lang="fr-FR" sz="2500" dirty="0"/>
              <a:t>) </a:t>
            </a:r>
            <a:r>
              <a:rPr lang="fr-FR" sz="2500" i="1" dirty="0"/>
              <a:t>The </a:t>
            </a:r>
            <a:r>
              <a:rPr lang="fr-FR" sz="2500" i="1" dirty="0" err="1"/>
              <a:t>Ecocriticism</a:t>
            </a:r>
            <a:r>
              <a:rPr lang="fr-FR" sz="2500" i="1" dirty="0"/>
              <a:t> Reader: </a:t>
            </a:r>
            <a:r>
              <a:rPr lang="fr-FR" sz="2500" i="1" dirty="0" err="1"/>
              <a:t>Landmarks</a:t>
            </a:r>
            <a:r>
              <a:rPr lang="fr-FR" sz="2500" i="1" dirty="0"/>
              <a:t> in </a:t>
            </a:r>
            <a:r>
              <a:rPr lang="fr-FR" sz="2500" i="1" dirty="0" err="1"/>
              <a:t>Literary</a:t>
            </a:r>
            <a:r>
              <a:rPr lang="fr-FR" sz="2500" i="1" dirty="0"/>
              <a:t> </a:t>
            </a:r>
            <a:r>
              <a:rPr lang="fr-FR" sz="2500" i="1" dirty="0" err="1"/>
              <a:t>Ecology</a:t>
            </a:r>
            <a:r>
              <a:rPr lang="fr-FR" sz="2500" i="1" dirty="0"/>
              <a:t> </a:t>
            </a:r>
            <a:r>
              <a:rPr lang="fr-FR" sz="2500" dirty="0"/>
              <a:t>(</a:t>
            </a:r>
            <a:r>
              <a:rPr lang="fr-FR" sz="2500" dirty="0" err="1"/>
              <a:t>Athens</a:t>
            </a:r>
            <a:r>
              <a:rPr lang="fr-FR" sz="2500" dirty="0"/>
              <a:t>: The </a:t>
            </a:r>
            <a:r>
              <a:rPr lang="fr-FR" sz="2500" dirty="0" err="1"/>
              <a:t>University</a:t>
            </a:r>
            <a:r>
              <a:rPr lang="fr-FR" sz="2500" dirty="0"/>
              <a:t> of Georgia </a:t>
            </a:r>
            <a:r>
              <a:rPr lang="fr-FR" sz="2500" dirty="0" err="1"/>
              <a:t>Press</a:t>
            </a:r>
            <a:r>
              <a:rPr lang="fr-FR" sz="2500" dirty="0"/>
              <a:t>, 1996), pp. 198-203. </a:t>
            </a:r>
            <a:endParaRPr lang="en-GB" sz="2500" dirty="0" smtClean="0"/>
          </a:p>
          <a:p>
            <a:pPr marL="0" indent="0" algn="just">
              <a:buNone/>
            </a:pPr>
            <a:r>
              <a:rPr lang="en-GB" sz="2500" dirty="0" err="1" smtClean="0"/>
              <a:t>Gray</a:t>
            </a:r>
            <a:r>
              <a:rPr lang="en-GB" sz="2500" dirty="0"/>
              <a:t>, Richard, </a:t>
            </a:r>
            <a:r>
              <a:rPr lang="en-GB" sz="2500" i="1" dirty="0"/>
              <a:t>A History of American Literature </a:t>
            </a:r>
            <a:r>
              <a:rPr lang="en-GB" sz="2500" dirty="0"/>
              <a:t>(Malden: Wiley-Blackwell, 2012). </a:t>
            </a:r>
            <a:endParaRPr lang="en-GB" sz="2500" dirty="0" smtClean="0"/>
          </a:p>
          <a:p>
            <a:pPr marL="0" indent="0" algn="just">
              <a:buNone/>
            </a:pPr>
            <a:r>
              <a:rPr lang="en-GB" sz="2500" dirty="0" err="1"/>
              <a:t>Gura</a:t>
            </a:r>
            <a:r>
              <a:rPr lang="en-GB" sz="2500" dirty="0"/>
              <a:t>, Philip F., </a:t>
            </a:r>
            <a:r>
              <a:rPr lang="en-GB" sz="2500" i="1" dirty="0"/>
              <a:t>American Transcendentalism: A History </a:t>
            </a:r>
            <a:r>
              <a:rPr lang="en-GB" sz="2500" dirty="0"/>
              <a:t>(New York: Hill &amp; Wang, 2008)</a:t>
            </a:r>
            <a:r>
              <a:rPr lang="en-GB" sz="2500" dirty="0" smtClean="0"/>
              <a:t>.</a:t>
            </a:r>
            <a:endParaRPr lang="nl-NL" sz="2500" dirty="0" smtClean="0"/>
          </a:p>
          <a:p>
            <a:pPr marL="0" indent="0" algn="just">
              <a:buNone/>
            </a:pPr>
            <a:r>
              <a:rPr lang="nl-NL" sz="2500" dirty="0" err="1" smtClean="0"/>
              <a:t>Jameson</a:t>
            </a:r>
            <a:r>
              <a:rPr lang="nl-NL" sz="2500" dirty="0"/>
              <a:t>, </a:t>
            </a:r>
            <a:r>
              <a:rPr lang="nl-NL" sz="2500" dirty="0" err="1"/>
              <a:t>Fredric</a:t>
            </a:r>
            <a:r>
              <a:rPr lang="nl-NL" sz="2500" dirty="0"/>
              <a:t>, </a:t>
            </a:r>
            <a:r>
              <a:rPr lang="nl-NL" sz="2500" i="1" dirty="0" err="1"/>
              <a:t>Postmodernism</a:t>
            </a:r>
            <a:r>
              <a:rPr lang="nl-NL" sz="2500" i="1" dirty="0"/>
              <a:t>, Or the </a:t>
            </a:r>
            <a:r>
              <a:rPr lang="nl-NL" sz="2500" i="1" dirty="0" err="1"/>
              <a:t>Cultural</a:t>
            </a:r>
            <a:r>
              <a:rPr lang="nl-NL" sz="2500" i="1" dirty="0"/>
              <a:t> Logic of Late </a:t>
            </a:r>
            <a:r>
              <a:rPr lang="nl-NL" sz="2500" i="1" dirty="0" err="1"/>
              <a:t>Capitalism</a:t>
            </a:r>
            <a:r>
              <a:rPr lang="nl-NL" sz="2500" dirty="0"/>
              <a:t> (Durham: Duke University Press, 1991). </a:t>
            </a:r>
            <a:endParaRPr lang="en-GB" sz="2500" dirty="0" smtClean="0"/>
          </a:p>
          <a:p>
            <a:pPr marL="0" indent="0" algn="just">
              <a:buNone/>
            </a:pPr>
            <a:r>
              <a:rPr lang="en-GB" sz="2500" dirty="0" smtClean="0"/>
              <a:t>London, Bernard, ‘Ending the Depression Through Planned Obsolescence’ (1932). </a:t>
            </a:r>
          </a:p>
          <a:p>
            <a:pPr marL="0" indent="0" algn="just">
              <a:buNone/>
            </a:pPr>
            <a:r>
              <a:rPr lang="en-GB" sz="2500" dirty="0"/>
              <a:t>Marx, Leo, </a:t>
            </a:r>
            <a:r>
              <a:rPr lang="en-GB" sz="2500" i="1" dirty="0"/>
              <a:t>The Machine in the Garden: Technology and the Pastoral Ideal in America </a:t>
            </a:r>
            <a:r>
              <a:rPr lang="en-GB" sz="2500" dirty="0"/>
              <a:t>(New York: Oxford University Press, 2000). </a:t>
            </a:r>
            <a:endParaRPr lang="en-GB" sz="2500" dirty="0" smtClean="0"/>
          </a:p>
          <a:p>
            <a:pPr marL="0" indent="0" algn="just">
              <a:buNone/>
            </a:pPr>
            <a:r>
              <a:rPr lang="en-GB" sz="2500" dirty="0" smtClean="0"/>
              <a:t>Novak</a:t>
            </a:r>
            <a:r>
              <a:rPr lang="en-GB" sz="2500" dirty="0"/>
              <a:t>, Barbara, ‘American Landscape: Changing Concepts of the Sublime’, </a:t>
            </a:r>
            <a:r>
              <a:rPr lang="en-GB" sz="2500" i="1" dirty="0"/>
              <a:t>The American Art Journal</a:t>
            </a:r>
            <a:r>
              <a:rPr lang="en-GB" sz="2500" dirty="0"/>
              <a:t>, Vol. 4, No. 1 (Spring 1972), pp. 36-42. </a:t>
            </a:r>
            <a:endParaRPr lang="en-GB" sz="2500" dirty="0" smtClean="0"/>
          </a:p>
          <a:p>
            <a:pPr marL="0" indent="0" algn="just">
              <a:buNone/>
            </a:pPr>
            <a:r>
              <a:rPr lang="en-GB" sz="2500" dirty="0" err="1"/>
              <a:t>Worster</a:t>
            </a:r>
            <a:r>
              <a:rPr lang="en-GB" sz="2500" dirty="0"/>
              <a:t>, Donald, </a:t>
            </a:r>
            <a:r>
              <a:rPr lang="en-GB" sz="2500" i="1" dirty="0"/>
              <a:t>The Wealth of Nature: Environmental History and the Ecological Imagination </a:t>
            </a:r>
            <a:r>
              <a:rPr lang="en-GB" sz="2500" dirty="0"/>
              <a:t>(New York: Oxford University Press, 1994). </a:t>
            </a:r>
            <a:endParaRPr lang="fr-BE" sz="2500" dirty="0"/>
          </a:p>
          <a:p>
            <a:pPr marL="0" indent="0" algn="just">
              <a:buNone/>
            </a:pPr>
            <a:endParaRPr lang="en-GB" sz="2000" dirty="0"/>
          </a:p>
          <a:p>
            <a:pPr marL="0" indent="0" algn="just">
              <a:buNone/>
            </a:pPr>
            <a:endParaRPr lang="en-GB" sz="19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5959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ntrepris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Entreprise.thmx</Template>
  <TotalTime>456</TotalTime>
  <Words>1625</Words>
  <Application>Microsoft Macintosh PowerPoint</Application>
  <PresentationFormat>Présentation à l'écran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Entreprise</vt:lpstr>
      <vt:lpstr>Planned Obsolescence, Nature and the Self in American Literature</vt:lpstr>
      <vt:lpstr>1. Sublime Nature and the American Self: Self-Discovery</vt:lpstr>
      <vt:lpstr>2. Thoreau’s Self-Improvement VS Emerson’s —and Whitman’s—Self-Egotism</vt:lpstr>
      <vt:lpstr>3. From Self-Appropriation to Self-Destruction</vt:lpstr>
      <vt:lpstr>4. Postmodern Sublime and Consumerist Transcendentalism</vt:lpstr>
      <vt:lpstr>4. Postmodern Sublime and Consumerist Transcendentalism</vt:lpstr>
      <vt:lpstr>4. Postmodern Sublime and Consumerist Transcendentalism</vt:lpstr>
      <vt:lpstr>Works Cited (Primary Sources)</vt:lpstr>
      <vt:lpstr>Works Cited (Secondary Sources)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Planned Obsolescence, Nature and the Self in American Literature</dc:title>
  <dc:creator>David Lombard</dc:creator>
  <cp:lastModifiedBy>David Lombard</cp:lastModifiedBy>
  <cp:revision>23</cp:revision>
  <dcterms:created xsi:type="dcterms:W3CDTF">2016-12-07T18:30:01Z</dcterms:created>
  <dcterms:modified xsi:type="dcterms:W3CDTF">2016-12-08T12:44:48Z</dcterms:modified>
</cp:coreProperties>
</file>