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887040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280"/>
            <a:ext cx="887040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9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8870400" cy="43844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887040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14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9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280"/>
            <a:ext cx="88696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fr-FR"/>
              <a:t>Cliquez pour éditer le format du texte-titre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8870400" cy="43840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fr-FR"/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/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/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/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/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/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/>
              <a:t>Septième niveau de plan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89960" y="1447560"/>
            <a:ext cx="8868960" cy="438336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b="1" lang="fr-FR" sz="3600">
                <a:latin typeface="Arial"/>
              </a:rPr>
              <a:t>Les influences respectives du </a:t>
            </a:r>
            <a:r>
              <a:rPr b="1" i="1" lang="fr-FR" sz="3600">
                <a:latin typeface="Arial"/>
              </a:rPr>
              <a:t>ius commune</a:t>
            </a:r>
            <a:r>
              <a:rPr b="1" lang="fr-FR" sz="3600">
                <a:latin typeface="Arial"/>
              </a:rPr>
              <a:t> et du droit coutumier dans les </a:t>
            </a:r>
            <a:r>
              <a:rPr b="1" i="1" lang="fr-FR" sz="3600">
                <a:latin typeface="Arial"/>
              </a:rPr>
              <a:t>Observationes</a:t>
            </a:r>
            <a:r>
              <a:rPr b="1" lang="fr-FR" sz="3600">
                <a:latin typeface="Arial"/>
              </a:rPr>
              <a:t> de Charles de Méan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fr-FR" sz="2400">
                <a:latin typeface="Arial"/>
              </a:rPr>
              <a:t> </a:t>
            </a:r>
            <a:r>
              <a:rPr b="1" lang="fr-FR" sz="2400">
                <a:latin typeface="Arial"/>
              </a:rPr>
              <a:t>Méthode et état d'une recherche doctorale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fr-FR" sz="2000">
                <a:latin typeface="Arial"/>
              </a:rPr>
              <a:t>Benoît Lagasse</a:t>
            </a:r>
            <a:endParaRPr/>
          </a:p>
          <a:p>
            <a:pPr algn="r">
              <a:lnSpc>
                <a:spcPct val="100000"/>
              </a:lnSpc>
            </a:pPr>
            <a:r>
              <a:rPr lang="fr-FR" sz="2000">
                <a:latin typeface="Arial"/>
              </a:rPr>
              <a:t>Aspirant F.N.R.S.</a:t>
            </a:r>
            <a:endParaRPr/>
          </a:p>
          <a:p>
            <a:pPr algn="r">
              <a:lnSpc>
                <a:spcPct val="100000"/>
              </a:lnSpc>
            </a:pPr>
            <a:r>
              <a:rPr lang="fr-FR" sz="2000">
                <a:latin typeface="Arial"/>
              </a:rPr>
              <a:t>Université de Liège/Universiteit Gent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52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Problème : taille de l'oeuvre et latin ==&gt; Impossible de tout voir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Le choix ne peut qu'être (en partie) arbitraire, mais doit être fondé.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Etude poussée sur un seul sujet ? Non. Raison ?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Décision : série d'études pour montrer différents aspects</a:t>
            </a:r>
            <a:endParaRPr/>
          </a:p>
        </p:txBody>
      </p:sp>
    </p:spTree>
  </p:cSld>
  <p:timing>
    <p:tnLst>
      <p:par>
        <p:cTn dur="indefinite" id="19" nodeType="tmRoot" restart="never">
          <p:childTnLst>
            <p:seq>
              <p:cTn id="2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54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Quels sujets aborder ? Idée de traiter de droit privé, de droit canonique, de droit féodal et un peu de droit public.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Droit privé majoritaire dans l'oeuvre ==&gt; Place prépondérante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Conclusion : plusieurs analyses de droit privé, une de droit féodal, une de droit canonique et une de droit public (cf. Colloque Paix de Fexhe)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21" nodeType="tmRoot" restart="never">
          <p:childTnLst>
            <p:seq>
              <p:cTn id="2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56" name="CustomShape 2"/>
          <p:cNvSpPr/>
          <p:nvPr/>
        </p:nvSpPr>
        <p:spPr>
          <a:xfrm>
            <a:off x="432000" y="173628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Quid dans le détail ?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Réflexion toujours en cours...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Choix déjà opérés :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latin typeface="Arial"/>
                <a:ea typeface="Droid Sans Fallback"/>
              </a:rPr>
              <a:t>1) En droit privé, parler 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latin typeface="Arial"/>
                <a:ea typeface="Droid Sans Fallback"/>
              </a:rPr>
              <a:t>a) des donations 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solidFill>
                  <a:srgbClr val="000000"/>
                </a:solidFill>
                <a:latin typeface="Arial"/>
                <a:ea typeface="Droid Sans Fallback"/>
              </a:rPr>
              <a:t>b) des testaments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solidFill>
                  <a:srgbClr val="000000"/>
                </a:solidFill>
                <a:latin typeface="Arial"/>
                <a:ea typeface="Droid Sans Fallback"/>
              </a:rPr>
              <a:t>2) En droit féodal, analyse de deux observations générales (définition et divisions)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solidFill>
                  <a:srgbClr val="000000"/>
                </a:solidFill>
                <a:latin typeface="Arial"/>
                <a:ea typeface="Droid Sans Fallback"/>
              </a:rPr>
              <a:t>3) En droit canonique, analyse de quatre observations sur la question de la succession du prince-évêque dans les biens des ecclésiastiques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solidFill>
                  <a:srgbClr val="000000"/>
                </a:solidFill>
                <a:latin typeface="Arial"/>
                <a:ea typeface="Droid Sans Fallback"/>
              </a:rPr>
              <a:t>4) En droit public, analyse d'une observation parlant de la Paix de Fexhe (= « charte constitutionnelle de la principauté de Liège)</a:t>
            </a:r>
            <a:endParaRPr/>
          </a:p>
        </p:txBody>
      </p:sp>
    </p:spTree>
  </p:cSld>
  <p:timing>
    <p:tnLst>
      <p:par>
        <p:cTn dur="indefinite" id="23" nodeType="tmRoot" restart="never">
          <p:childTnLst>
            <p:seq>
              <p:cTn id="2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58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Quid pour le reste 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A voir...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Lien entre la plupart des thèmes choisis jusqu'à présent (hors droit public) : transmission des biens à cause de mort ; continuer sur cette voie ?</a:t>
            </a:r>
            <a:endParaRPr/>
          </a:p>
        </p:txBody>
      </p:sp>
    </p:spTree>
  </p:cSld>
  <p:timing>
    <p:tnLst>
      <p:par>
        <p:cTn dur="indefinite" id="25" nodeType="tmRoot" restart="never">
          <p:childTnLst>
            <p:seq>
              <p:cTn id="2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dans l'analyse de chaque observation</a:t>
            </a:r>
            <a:endParaRPr/>
          </a:p>
        </p:txBody>
      </p:sp>
      <p:sp>
        <p:nvSpPr>
          <p:cNvPr id="60" name="CustomShape 2"/>
          <p:cNvSpPr/>
          <p:nvPr/>
        </p:nvSpPr>
        <p:spPr>
          <a:xfrm>
            <a:off x="504000" y="1769040"/>
            <a:ext cx="8868960" cy="438372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1) Traduction et compréhension du texte de Charles de Méan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2) Comparer le droit décrit par Méan avec une série d'autres droits, à savoir : droit liégeois antérieur et postérieur, droit romain, droit des Pays-Bas méridionaux, droit de la France, droit de l'Allemagne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3) Objectifs (cf. </a:t>
            </a:r>
            <a:r>
              <a:rPr i="1" lang="fr-FR" sz="2400">
                <a:latin typeface="Arial"/>
                <a:ea typeface="Droid Sans Fallback"/>
              </a:rPr>
              <a:t>supra</a:t>
            </a:r>
            <a:r>
              <a:rPr lang="fr-FR" sz="2400">
                <a:latin typeface="Arial"/>
                <a:ea typeface="Droid Sans Fallback"/>
              </a:rPr>
              <a:t>) :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latin typeface="Arial"/>
                <a:ea typeface="Droid Sans Fallback"/>
              </a:rPr>
              <a:t>a) Déterminer la particularité de l'oeuvre de Charles de Méan et, le cas échéant, celle du droit liégeois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000">
                <a:latin typeface="Arial"/>
                <a:ea typeface="Droid Sans Fallback"/>
              </a:rPr>
              <a:t>b) Tenter de cerner les influences respectives du </a:t>
            </a:r>
            <a:r>
              <a:rPr i="1" lang="fr-FR" sz="2000">
                <a:latin typeface="Arial"/>
                <a:ea typeface="Droid Sans Fallback"/>
              </a:rPr>
              <a:t>ius commune</a:t>
            </a:r>
            <a:r>
              <a:rPr lang="fr-FR" sz="2000">
                <a:latin typeface="Arial"/>
                <a:ea typeface="Droid Sans Fallback"/>
              </a:rPr>
              <a:t> et du droit coutumier chez Méan (assez compliqué à faire en pratique)</a:t>
            </a:r>
            <a:endParaRPr/>
          </a:p>
        </p:txBody>
      </p:sp>
    </p:spTree>
  </p:cSld>
  <p:timing>
    <p:tnLst>
      <p:par>
        <p:cTn dur="indefinite" id="27" nodeType="tmRoot" restart="never">
          <p:childTnLst>
            <p:seq>
              <p:cTn id="2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dans l'analyse de chaque observation</a:t>
            </a:r>
            <a:endParaRPr/>
          </a:p>
        </p:txBody>
      </p:sp>
      <p:sp>
        <p:nvSpPr>
          <p:cNvPr id="62" name="CustomShape 2"/>
          <p:cNvSpPr/>
          <p:nvPr/>
        </p:nvSpPr>
        <p:spPr>
          <a:xfrm>
            <a:off x="504000" y="1769040"/>
            <a:ext cx="8868960" cy="438372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Moyens utilisés 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1) A chaque fois, ouvrages de référence (droit liégeois : Paweilhar Giffou, V. de La Hamaide, P. Simonon, F.D. Sohet ; Ph. Godding ; F. Olivier Martin, P. Ourliac et J. de Malafosse, Ph. Lévy et A. Castaldo ; Coing)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2) Bien entendu, ouvrages et articles plus spécialisés dans chaque matière</a:t>
            </a:r>
            <a:endParaRPr/>
          </a:p>
        </p:txBody>
      </p:sp>
    </p:spTree>
  </p:cSld>
  <p:timing>
    <p:tnLst>
      <p:par>
        <p:cTn dur="indefinite" id="29" nodeType="tmRoot" restart="never">
          <p:childTnLst>
            <p:seq>
              <p:cTn id="3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dans l'analyse de chaque observation</a:t>
            </a:r>
            <a:endParaRPr/>
          </a:p>
        </p:txBody>
      </p:sp>
      <p:sp>
        <p:nvSpPr>
          <p:cNvPr id="64" name="CustomShape 2"/>
          <p:cNvSpPr/>
          <p:nvPr/>
        </p:nvSpPr>
        <p:spPr>
          <a:xfrm>
            <a:off x="504000" y="1769040"/>
            <a:ext cx="8868960" cy="438372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« Outils nécessaires » 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1) Latin (suivi de cours de langue latine)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2) Paléographie même si le travail dans les archives se veut, </a:t>
            </a:r>
            <a:r>
              <a:rPr i="1" lang="fr-FR" sz="2400">
                <a:latin typeface="Arial"/>
                <a:ea typeface="Droid Sans Fallback"/>
              </a:rPr>
              <a:t>a priori</a:t>
            </a:r>
            <a:r>
              <a:rPr lang="fr-FR" sz="2400">
                <a:latin typeface="Arial"/>
                <a:ea typeface="Droid Sans Fallback"/>
              </a:rPr>
              <a:t>, limité (suivi d'un cours)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3) Langue allemande (pour comparaison avec le droit allemand) ; encore à acquérir ; séjour projeté au Max-Planck de Francfort entre avril et septembre 2017</a:t>
            </a:r>
            <a:endParaRPr/>
          </a:p>
        </p:txBody>
      </p:sp>
    </p:spTree>
  </p:cSld>
  <p:timing>
    <p:tnLst>
      <p:par>
        <p:cTn dur="indefinite" id="31" nodeType="tmRoot" restart="never">
          <p:childTnLst>
            <p:seq>
              <p:cTn id="3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800">
                <a:latin typeface="Arial"/>
              </a:rPr>
              <a:t>Fin</a:t>
            </a:r>
            <a:endParaRPr/>
          </a:p>
        </p:txBody>
      </p:sp>
      <p:sp>
        <p:nvSpPr>
          <p:cNvPr id="66" name="CustomShape 2"/>
          <p:cNvSpPr/>
          <p:nvPr/>
        </p:nvSpPr>
        <p:spPr>
          <a:xfrm>
            <a:off x="504000" y="1769040"/>
            <a:ext cx="8868960" cy="4383720"/>
          </a:xfrm>
          <a:prstGeom prst="rect">
            <a:avLst/>
          </a:prstGeom>
        </p:spPr>
        <p:txBody>
          <a:bodyPr bIns="0" lIns="0" rIns="0" tIns="0"/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fr-FR" sz="3200">
                <a:latin typeface="Arial"/>
                <a:ea typeface="Droid Sans Fallback"/>
              </a:rPr>
              <a:t>Merci pour votre attention !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fr-FR" sz="3200">
                <a:latin typeface="Arial"/>
                <a:ea typeface="Droid Sans Fallback"/>
              </a:rPr>
              <a:t>D'avance merci pour vos conseils et vos remarques !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Contextualisation</a:t>
            </a:r>
            <a:endParaRPr/>
          </a:p>
        </p:txBody>
      </p:sp>
      <p:sp>
        <p:nvSpPr>
          <p:cNvPr id="36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Charles de Méan est un juriste liégeois du 17e siècle.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Il a occupé diverses fonctions judiciaires et « administratives » (juge au sein de la cour féodale, membre du conseil ordinaire, bourgmestre de Liège, commissaire-déciseur à Maastricht, membre du conseil privé).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Il est surnommé le Papinien liégeois.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Contextualisation</a:t>
            </a:r>
            <a:endParaRPr/>
          </a:p>
        </p:txBody>
      </p:sp>
      <p:sp>
        <p:nvSpPr>
          <p:cNvPr id="38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Oeuvre majeure : </a:t>
            </a:r>
            <a:r>
              <a:rPr i="1" lang="fr-FR" sz="2800">
                <a:latin typeface="Arial"/>
                <a:ea typeface="Droid Sans Fallback"/>
              </a:rPr>
              <a:t>Observationes et res judicatae ad jus civile Leodiensium, Romanorum, aliarumque gentium, canonicum et feudale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Plusieurs éditions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Environ 2500 pages écrites en latin réparties en 831 observations (725+106) contenant à chaque fois un sommaire et un résumé des différents paragraphes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Pas de traduction française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Objectifs de la thèse</a:t>
            </a:r>
            <a:endParaRPr/>
          </a:p>
        </p:txBody>
      </p:sp>
      <p:sp>
        <p:nvSpPr>
          <p:cNvPr id="40" name="CustomShape 2"/>
          <p:cNvSpPr/>
          <p:nvPr/>
        </p:nvSpPr>
        <p:spPr>
          <a:xfrm>
            <a:off x="504000" y="1769040"/>
            <a:ext cx="8868960" cy="438372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1) Poser le premier jalon d'un regain d'intérêt pour le droit liégeois, très (trop) peu étudié jusqu'à présent &gt;&lt; droit des autres régions formant la Belgique actuelle (cf. </a:t>
            </a:r>
            <a:r>
              <a:rPr i="1" lang="fr-FR" sz="2400">
                <a:latin typeface="Arial"/>
                <a:ea typeface="Droid Sans Fallback"/>
              </a:rPr>
              <a:t>infra</a:t>
            </a:r>
            <a:r>
              <a:rPr lang="fr-FR" sz="2400">
                <a:latin typeface="Arial"/>
                <a:ea typeface="Droid Sans Fallback"/>
              </a:rPr>
              <a:t>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2) Déterminer la particularité de l'oeuvre de Charles de Méan et, le cas échéant, celle du droit liégeois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400">
                <a:latin typeface="Arial"/>
                <a:ea typeface="Droid Sans Fallback"/>
              </a:rPr>
              <a:t>3) Tenter de cerner les influences respectives du </a:t>
            </a:r>
            <a:r>
              <a:rPr i="1" lang="fr-FR" sz="2400">
                <a:latin typeface="Arial"/>
                <a:ea typeface="Droid Sans Fallback"/>
              </a:rPr>
              <a:t>ius commune</a:t>
            </a:r>
            <a:r>
              <a:rPr lang="fr-FR" sz="2400">
                <a:latin typeface="Arial"/>
                <a:ea typeface="Droid Sans Fallback"/>
              </a:rPr>
              <a:t> et du droit coutumier chez Méan et, en particulier, dans ses </a:t>
            </a:r>
            <a:r>
              <a:rPr i="1" lang="fr-FR" sz="2400">
                <a:latin typeface="Arial"/>
                <a:ea typeface="Droid Sans Fallback"/>
              </a:rPr>
              <a:t>Observationes et res judicatae</a:t>
            </a:r>
            <a:r>
              <a:rPr lang="fr-FR" sz="2400">
                <a:latin typeface="Arial"/>
                <a:ea typeface="Droid Sans Fallback"/>
              </a:rPr>
              <a:t> (…)</a:t>
            </a: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Problèmes rencontrés/Opportunités</a:t>
            </a:r>
            <a:endParaRPr/>
          </a:p>
        </p:txBody>
      </p:sp>
      <p:sp>
        <p:nvSpPr>
          <p:cNvPr id="42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600">
                <a:latin typeface="Arial"/>
                <a:ea typeface="Droid Sans Fallback"/>
              </a:rPr>
              <a:t>1) Taille de l'ouvrage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600">
                <a:latin typeface="Arial"/>
                <a:ea typeface="Droid Sans Fallback"/>
              </a:rPr>
              <a:t>2) Pas de traduction française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600">
                <a:latin typeface="Arial"/>
                <a:ea typeface="Droid Sans Fallback"/>
              </a:rPr>
              <a:t>3) Peu de spécialistes sur le droit liégeois ==&gt; intérêt de la thèse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600">
                <a:latin typeface="Arial"/>
                <a:ea typeface="Droid Sans Fallback"/>
              </a:rPr>
              <a:t>4) Peu d'écrits sur le droit liégeois ==&gt; intérêt de la thèse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600">
                <a:latin typeface="Arial"/>
                <a:ea typeface="Droid Sans Fallback"/>
              </a:rPr>
              <a:t>5) Peu d'écrits sur Charles de Méan (quelques biographies, deux mercuriales de J.-J. Raikem et A. Meyers) ==&gt; Manque de repères</a:t>
            </a:r>
            <a:endParaRPr/>
          </a:p>
        </p:txBody>
      </p:sp>
    </p:spTree>
  </p:cSld>
  <p:timing>
    <p:tnLst>
      <p:par>
        <p:cTn dur="indefinite" id="9" nodeType="tmRoot" restart="never">
          <p:childTnLst>
            <p:seq>
              <p:cTn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Aides</a:t>
            </a:r>
            <a:endParaRPr/>
          </a:p>
        </p:txBody>
      </p:sp>
      <p:sp>
        <p:nvSpPr>
          <p:cNvPr id="44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Travail réalisé dans la 3e édition par Mathieu Gordinne (liste des auteurs, liste des sources citées, …)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Travaux de référence pour d'autres régions (Ph. Godding, F. Olivier-Martin, …)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Personnes ressources : Promoteurs (Jean-François Gerkens et Dirk Heirbaut (cotutelle)) et membres du comité de thèse (Alain Wijffels et Georges Martyn)</a:t>
            </a:r>
            <a:endParaRPr/>
          </a:p>
        </p:txBody>
      </p:sp>
    </p:spTree>
  </p:cSld>
  <p:timing>
    <p:tnLst>
      <p:par>
        <p:cTn dur="indefinite" id="11" nodeType="tmRoot" restart="never">
          <p:childTnLst>
            <p:seq>
              <p:cTn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46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Contextualisation nécessaire ==&gt; partie « introductive » sur le droit liégeois, les institutions liégeoises (particularité : Saint-Empire), biographie de Charles de Méan, …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 </a:t>
            </a: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2800">
                <a:latin typeface="Arial"/>
                <a:ea typeface="Droid Sans Fallback"/>
              </a:rPr>
              <a:t>Division du gros du travail en deux parties principales : « analyse externe » et « analyse interne »</a:t>
            </a:r>
            <a:r>
              <a:rPr lang="fr-FR" sz="2400">
                <a:latin typeface="Arial"/>
                <a:ea typeface="Droid Sans Fallback"/>
              </a:rPr>
              <a:t> </a:t>
            </a:r>
            <a:endParaRPr/>
          </a:p>
        </p:txBody>
      </p:sp>
    </p:spTree>
  </p:cSld>
  <p:timing>
    <p:tnLst>
      <p:par>
        <p:cTn dur="indefinite" id="13" nodeType="tmRoot" restart="never">
          <p:childTnLst>
            <p:seq>
              <p:cTn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48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Contenu de la première partie intitulée « Analyse externe de l'oeuvre de Charles de Méan » 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1) Raisons de la rédaction des </a:t>
            </a:r>
            <a:r>
              <a:rPr i="1" lang="fr-FR">
                <a:latin typeface="Arial"/>
                <a:ea typeface="Droid Sans Fallback"/>
              </a:rPr>
              <a:t>Observationes</a:t>
            </a:r>
            <a:r>
              <a:rPr lang="fr-FR">
                <a:latin typeface="Arial"/>
                <a:ea typeface="Droid Sans Fallback"/>
              </a:rPr>
              <a:t> (mouvement général de rédaction des coutumes, </a:t>
            </a:r>
            <a:r>
              <a:rPr i="1" lang="fr-FR">
                <a:latin typeface="Arial"/>
                <a:ea typeface="Droid Sans Fallback"/>
              </a:rPr>
              <a:t>Recueil des points marqués</a:t>
            </a:r>
            <a:r>
              <a:rPr lang="fr-FR">
                <a:latin typeface="Arial"/>
                <a:ea typeface="Droid Sans Fallback"/>
              </a:rPr>
              <a:t>, …)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2) Différentes éditions des </a:t>
            </a:r>
            <a:r>
              <a:rPr i="1" lang="fr-FR">
                <a:latin typeface="Arial"/>
                <a:ea typeface="Droid Sans Fallback"/>
              </a:rPr>
              <a:t>Observationes</a:t>
            </a:r>
            <a:r>
              <a:rPr lang="fr-FR">
                <a:latin typeface="Arial"/>
                <a:ea typeface="Droid Sans Fallback"/>
              </a:rPr>
              <a:t> ==&gt; Comparaison et choix de l'édition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3) Plan de l'oeuvre de Charles de Méan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4) Classification des observations de Charles de Méan en catégories du droit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5) Sources utilisées par Charles de Méan (normatives, auteurs (plus de 400!)) ; utilisation du travail de Mathieu Gordinne dans ce cadre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>
                <a:latin typeface="Arial"/>
                <a:ea typeface="Droid Sans Fallback"/>
              </a:rPr>
              <a:t>6) Analyse de l'utilisation du </a:t>
            </a:r>
            <a:r>
              <a:rPr i="1" lang="fr-FR">
                <a:latin typeface="Arial"/>
                <a:ea typeface="Droid Sans Fallback"/>
              </a:rPr>
              <a:t>corpus iuris civilis</a:t>
            </a:r>
            <a:r>
              <a:rPr lang="fr-FR">
                <a:latin typeface="Arial"/>
                <a:ea typeface="Droid Sans Fallback"/>
              </a:rPr>
              <a:t> (tableaux faits ; répartition par catégories du droit)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15" nodeType="tmRoot" restart="never">
          <p:childTnLst>
            <p:seq>
              <p:cTn id="1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</p:spPr>
        <p:txBody>
          <a:bodyPr anchor="ctr" bIns="0" lIns="0" rIns="0" tIns="0"/>
          <a:p>
            <a:pPr algn="ctr">
              <a:lnSpc>
                <a:spcPct val="100000"/>
              </a:lnSpc>
            </a:pPr>
            <a:r>
              <a:rPr lang="fr-FR" sz="4400">
                <a:latin typeface="Arial"/>
              </a:rPr>
              <a:t>Méthode utilisée pour aborder l'ouvrage</a:t>
            </a:r>
            <a:endParaRPr/>
          </a:p>
        </p:txBody>
      </p:sp>
      <p:sp>
        <p:nvSpPr>
          <p:cNvPr id="50" name="CustomShape 2"/>
          <p:cNvSpPr/>
          <p:nvPr/>
        </p:nvSpPr>
        <p:spPr>
          <a:xfrm>
            <a:off x="504000" y="1769040"/>
            <a:ext cx="8868960" cy="4383360"/>
          </a:xfrm>
          <a:prstGeom prst="rect">
            <a:avLst/>
          </a:prstGeom>
        </p:spPr>
        <p:txBody>
          <a:bodyPr bIns="0" lIns="0" rIns="0" tIns="0"/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Deuxième partie : « Analyse interne de l'oeuvre de Charles de Méan »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>
                <a:latin typeface="Arial"/>
                <a:ea typeface="Droid Sans Fallback"/>
              </a:rPr>
              <a:t>Constat suite à l'analyse externe : Répartition des observations par matière : 80 % de droit privé, 10 % de droit féodal, 10 % de droit canonique.</a:t>
            </a:r>
            <a:endParaRPr/>
          </a:p>
        </p:txBody>
      </p:sp>
    </p:spTree>
  </p:cSld>
  <p:timing>
    <p:tnLst>
      <p:par>
        <p:cTn dur="indefinite" id="17" nodeType="tmRoot" restart="never">
          <p:childTnLst>
            <p:seq>
              <p:cTn id="1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