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29"/>
  </p:notesMasterIdLst>
  <p:sldIdLst>
    <p:sldId id="271" r:id="rId2"/>
    <p:sldId id="272" r:id="rId3"/>
    <p:sldId id="302" r:id="rId4"/>
    <p:sldId id="301" r:id="rId5"/>
    <p:sldId id="300" r:id="rId6"/>
    <p:sldId id="305" r:id="rId7"/>
    <p:sldId id="304" r:id="rId8"/>
    <p:sldId id="293" r:id="rId9"/>
    <p:sldId id="303" r:id="rId10"/>
    <p:sldId id="306" r:id="rId11"/>
    <p:sldId id="294" r:id="rId12"/>
    <p:sldId id="295" r:id="rId13"/>
    <p:sldId id="296" r:id="rId14"/>
    <p:sldId id="299" r:id="rId15"/>
    <p:sldId id="297" r:id="rId16"/>
    <p:sldId id="298" r:id="rId17"/>
    <p:sldId id="311" r:id="rId18"/>
    <p:sldId id="307" r:id="rId19"/>
    <p:sldId id="309" r:id="rId20"/>
    <p:sldId id="310" r:id="rId21"/>
    <p:sldId id="312" r:id="rId22"/>
    <p:sldId id="308" r:id="rId23"/>
    <p:sldId id="313" r:id="rId24"/>
    <p:sldId id="316" r:id="rId25"/>
    <p:sldId id="317" r:id="rId26"/>
    <p:sldId id="315" r:id="rId27"/>
    <p:sldId id="314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<p14:section name="Section par défaut" id="{238971E3-2DA3-41F0-B386-9BCF3DC97C5A}">
          <p14:sldIdLst>
            <p14:sldId id="256"/>
            <p14:sldId id="257"/>
            <p14:sldId id="258"/>
            <p14:sldId id="259"/>
            <p14:sldId id="262"/>
            <p14:sldId id="263"/>
            <p14:sldId id="264"/>
            <p14:sldId id="266"/>
            <p14:sldId id="270"/>
            <p14:sldId id="267"/>
            <p14:sldId id="269"/>
            <p14:sldId id="261"/>
          </p14:sldIdLst>
        </p14:section>
        <p14:section name="Section sans titre" id="{BBCCC523-2FE2-4B9F-8220-0008D9CAE164}">
          <p14:sldIdLst/>
        </p14:section>
      </p14:sectionLst>
    </p:ex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7B01AA"/>
    <a:srgbClr val="CCFFFF"/>
    <a:srgbClr val="99FFCC"/>
    <a:srgbClr val="87C4ED"/>
    <a:srgbClr val="FF660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8025" autoAdjust="0"/>
    <p:restoredTop sz="90922" autoAdjust="0"/>
  </p:normalViewPr>
  <p:slideViewPr>
    <p:cSldViewPr snapToGrid="0">
      <p:cViewPr>
        <p:scale>
          <a:sx n="100" d="100"/>
          <a:sy n="100" d="100"/>
        </p:scale>
        <p:origin x="-368" y="-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03D68-6C74-4E5B-A09F-62F30516ED86}" type="datetimeFigureOut">
              <a:rPr lang="fr-FR" smtClean="0"/>
              <a:pPr/>
              <a:t>6/12/16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3ECCD-0270-4145-849F-5C163D6E469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13539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3ECCD-0270-4145-849F-5C163D6E469D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3ECCD-0270-4145-849F-5C163D6E469D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fr-F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3ECCD-0270-4145-849F-5C163D6E469D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3ECCD-0270-4145-849F-5C163D6E469D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3ECCD-0270-4145-849F-5C163D6E469D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3ECCD-0270-4145-849F-5C163D6E469D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3ECCD-0270-4145-849F-5C163D6E469D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3ECCD-0270-4145-849F-5C163D6E469D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b="0" dirty="0">
              <a:solidFill>
                <a:srgbClr val="7B01AA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3ECCD-0270-4145-849F-5C163D6E469D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3ECCD-0270-4145-849F-5C163D6E469D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3ECCD-0270-4145-849F-5C163D6E469D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3ECCD-0270-4145-849F-5C163D6E469D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3ECCD-0270-4145-849F-5C163D6E469D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3ECCD-0270-4145-849F-5C163D6E469D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3ECCD-0270-4145-849F-5C163D6E469D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3ECCD-0270-4145-849F-5C163D6E469D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3ECCD-0270-4145-849F-5C163D6E469D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3ECCD-0270-4145-849F-5C163D6E469D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3ECCD-0270-4145-849F-5C163D6E469D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3ECCD-0270-4145-849F-5C163D6E469D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3ECCD-0270-4145-849F-5C163D6E469D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3ECCD-0270-4145-849F-5C163D6E469D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3ECCD-0270-4145-849F-5C163D6E469D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3ECCD-0270-4145-849F-5C163D6E469D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3ECCD-0270-4145-849F-5C163D6E469D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3ECCD-0270-4145-849F-5C163D6E469D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3ECCD-0270-4145-849F-5C163D6E469D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B73D-5AC6-479C-AB3F-EA7C810C2025}" type="datetimeFigureOut">
              <a:rPr lang="fr-FR" smtClean="0"/>
              <a:pPr/>
              <a:t>6/12/16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E404-0771-4EA0-B464-C61FCA6BEBD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23801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B73D-5AC6-479C-AB3F-EA7C810C2025}" type="datetimeFigureOut">
              <a:rPr lang="fr-FR" smtClean="0"/>
              <a:pPr/>
              <a:t>6/12/16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E404-0771-4EA0-B464-C61FCA6BEBD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36501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B73D-5AC6-479C-AB3F-EA7C810C2025}" type="datetimeFigureOut">
              <a:rPr lang="fr-FR" smtClean="0"/>
              <a:pPr/>
              <a:t>6/12/16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E404-0771-4EA0-B464-C61FCA6BEBD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0166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B73D-5AC6-479C-AB3F-EA7C810C2025}" type="datetimeFigureOut">
              <a:rPr lang="fr-FR" smtClean="0"/>
              <a:pPr/>
              <a:t>6/12/16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E404-0771-4EA0-B464-C61FCA6BEBD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87587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B73D-5AC6-479C-AB3F-EA7C810C2025}" type="datetimeFigureOut">
              <a:rPr lang="fr-FR" smtClean="0"/>
              <a:pPr/>
              <a:t>6/12/16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E404-0771-4EA0-B464-C61FCA6BEBD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06609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B73D-5AC6-479C-AB3F-EA7C810C2025}" type="datetimeFigureOut">
              <a:rPr lang="fr-FR" smtClean="0"/>
              <a:pPr/>
              <a:t>6/12/16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E404-0771-4EA0-B464-C61FCA6BEBD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9759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B73D-5AC6-479C-AB3F-EA7C810C2025}" type="datetimeFigureOut">
              <a:rPr lang="fr-FR" smtClean="0"/>
              <a:pPr/>
              <a:t>6/12/16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E404-0771-4EA0-B464-C61FCA6BEBD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7924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B73D-5AC6-479C-AB3F-EA7C810C2025}" type="datetimeFigureOut">
              <a:rPr lang="fr-FR" smtClean="0"/>
              <a:pPr/>
              <a:t>6/12/16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E404-0771-4EA0-B464-C61FCA6BEBD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9196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B73D-5AC6-479C-AB3F-EA7C810C2025}" type="datetimeFigureOut">
              <a:rPr lang="fr-FR" smtClean="0"/>
              <a:pPr/>
              <a:t>6/12/16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E404-0771-4EA0-B464-C61FCA6BEBD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80877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B73D-5AC6-479C-AB3F-EA7C810C2025}" type="datetimeFigureOut">
              <a:rPr lang="fr-FR" smtClean="0"/>
              <a:pPr/>
              <a:t>6/12/16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E404-0771-4EA0-B464-C61FCA6BEBD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38885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B73D-5AC6-479C-AB3F-EA7C810C2025}" type="datetimeFigureOut">
              <a:rPr lang="fr-FR" smtClean="0"/>
              <a:pPr/>
              <a:t>6/12/16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E404-0771-4EA0-B464-C61FCA6BEBD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07834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DB73D-5AC6-479C-AB3F-EA7C810C2025}" type="datetimeFigureOut">
              <a:rPr lang="fr-FR" smtClean="0"/>
              <a:pPr/>
              <a:t>6/12/16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9E404-0771-4EA0-B464-C61FCA6BEBD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6499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21327" y="2572709"/>
            <a:ext cx="10453253" cy="3312694"/>
          </a:xfrm>
        </p:spPr>
        <p:txBody>
          <a:bodyPr>
            <a:normAutofit/>
          </a:bodyPr>
          <a:lstStyle/>
          <a:p>
            <a:pPr algn="l"/>
            <a:r>
              <a:rPr lang="fr-FR" b="1" dirty="0" smtClean="0">
                <a:solidFill>
                  <a:srgbClr val="7B01AA"/>
                </a:solidFill>
              </a:rPr>
              <a:t>EDX </a:t>
            </a:r>
            <a:r>
              <a:rPr lang="fr-FR" b="1" dirty="0" smtClean="0">
                <a:solidFill>
                  <a:srgbClr val="FF6600"/>
                </a:solidFill>
              </a:rPr>
              <a:t>PROGNOSIS </a:t>
            </a:r>
            <a:r>
              <a:rPr lang="fr-FR" b="1" dirty="0" smtClean="0">
                <a:solidFill>
                  <a:srgbClr val="7B01AA"/>
                </a:solidFill>
              </a:rPr>
              <a:t/>
            </a:r>
            <a:br>
              <a:rPr lang="fr-FR" b="1" dirty="0" smtClean="0">
                <a:solidFill>
                  <a:srgbClr val="7B01AA"/>
                </a:solidFill>
              </a:rPr>
            </a:br>
            <a:r>
              <a:rPr lang="fr-FR" b="1" dirty="0" smtClean="0">
                <a:solidFill>
                  <a:srgbClr val="7B01AA"/>
                </a:solidFill>
              </a:rPr>
              <a:t>Of Focal Neuropathies</a:t>
            </a:r>
            <a:endParaRPr lang="fr-FR" i="1" dirty="0">
              <a:solidFill>
                <a:srgbClr val="3366FF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437479" y="6000415"/>
            <a:ext cx="3754521" cy="641685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FC Wang</a:t>
            </a:r>
          </a:p>
          <a:p>
            <a:endParaRPr lang="fr-FR" dirty="0"/>
          </a:p>
        </p:txBody>
      </p:sp>
      <p:pic>
        <p:nvPicPr>
          <p:cNvPr id="4" name="Image 3" descr="Robins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58750"/>
            <a:ext cx="12039600" cy="31369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5326" y="1451999"/>
            <a:ext cx="11686674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2">
              <a:tabLst>
                <a:tab pos="990600" algn="l"/>
                <a:tab pos="4927600" algn="l"/>
              </a:tabLst>
            </a:pPr>
            <a:r>
              <a:rPr lang="en-US" sz="2000" b="1" dirty="0" err="1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Nodopathies</a:t>
            </a:r>
            <a:r>
              <a:rPr lang="en-US" sz="2000" b="1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 (a new concept)</a:t>
            </a:r>
            <a:r>
              <a:rPr lang="en-US" sz="20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 : MMN, CIP, </a:t>
            </a:r>
            <a:r>
              <a:rPr lang="en-US" sz="2000" dirty="0" err="1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ischaemic</a:t>
            </a:r>
            <a:r>
              <a:rPr lang="en-US" sz="20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 neuropathy, subtypes of GBS …</a:t>
            </a:r>
            <a:br>
              <a:rPr lang="en-US" sz="20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</a:br>
            <a:r>
              <a:rPr lang="en-US" sz="20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/>
            </a:r>
            <a:br>
              <a:rPr lang="en-US" sz="20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</a:br>
            <a:r>
              <a:rPr lang="en-US" sz="20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	</a:t>
            </a:r>
            <a:r>
              <a:rPr lang="en-US" sz="2000" b="1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3</a:t>
            </a:r>
            <a:r>
              <a:rPr lang="en-US" sz="20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 the </a:t>
            </a:r>
            <a:r>
              <a:rPr lang="en-US" sz="2000" b="1" dirty="0" smtClean="0">
                <a:solidFill>
                  <a:srgbClr val="FF6600"/>
                </a:solidFill>
                <a:latin typeface="Century Gothic"/>
                <a:ea typeface="Times New Roman" pitchFamily="-1" charset="0"/>
                <a:cs typeface="Century Gothic"/>
              </a:rPr>
              <a:t>CB </a:t>
            </a:r>
            <a:r>
              <a:rPr lang="en-US" sz="20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may be </a:t>
            </a:r>
            <a:r>
              <a:rPr lang="en-US" sz="2000" dirty="0" err="1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promtly</a:t>
            </a:r>
            <a:r>
              <a:rPr lang="en-US" sz="20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 </a:t>
            </a:r>
            <a:r>
              <a:rPr lang="en-US" sz="2000" b="1" dirty="0" smtClean="0">
                <a:solidFill>
                  <a:srgbClr val="FF6600"/>
                </a:solidFill>
                <a:latin typeface="Century Gothic"/>
                <a:ea typeface="Times New Roman" pitchFamily="-1" charset="0"/>
                <a:cs typeface="Century Gothic"/>
              </a:rPr>
              <a:t>reversible </a:t>
            </a:r>
            <a:br>
              <a:rPr lang="en-US" sz="2000" b="1" dirty="0" smtClean="0">
                <a:solidFill>
                  <a:srgbClr val="FF6600"/>
                </a:solidFill>
                <a:latin typeface="Century Gothic"/>
                <a:ea typeface="Times New Roman" pitchFamily="-1" charset="0"/>
                <a:cs typeface="Century Gothic"/>
              </a:rPr>
            </a:br>
            <a:r>
              <a:rPr lang="en-US" sz="2000" b="1" dirty="0" smtClean="0">
                <a:solidFill>
                  <a:srgbClr val="FF6600"/>
                </a:solidFill>
                <a:latin typeface="Century Gothic"/>
                <a:ea typeface="Times New Roman" pitchFamily="-1" charset="0"/>
                <a:cs typeface="Century Gothic"/>
              </a:rPr>
              <a:t>		</a:t>
            </a:r>
            <a:r>
              <a:rPr lang="en-US" sz="20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=&gt; </a:t>
            </a:r>
            <a:r>
              <a:rPr lang="en-US" sz="2400" dirty="0" smtClean="0">
                <a:solidFill>
                  <a:srgbClr val="FF6600"/>
                </a:solidFill>
                <a:latin typeface="Century Gothic"/>
                <a:ea typeface="Times New Roman" pitchFamily="-1" charset="0"/>
                <a:cs typeface="Century Gothic"/>
              </a:rPr>
              <a:t>GOOD </a:t>
            </a:r>
            <a:r>
              <a:rPr lang="en-US" sz="24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PROGNOSIS</a:t>
            </a:r>
            <a:r>
              <a:rPr lang="en-US" sz="20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/>
            </a:r>
            <a:br>
              <a:rPr lang="en-US" sz="20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</a:br>
            <a:r>
              <a:rPr lang="en-US" sz="20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	</a:t>
            </a:r>
            <a:r>
              <a:rPr lang="en-US" sz="2000" b="1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4</a:t>
            </a:r>
            <a:r>
              <a:rPr lang="en-US" sz="20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 </a:t>
            </a:r>
            <a:r>
              <a:rPr lang="en-US" sz="2000" b="1" dirty="0" smtClean="0">
                <a:solidFill>
                  <a:srgbClr val="FF6600"/>
                </a:solidFill>
                <a:latin typeface="Century Gothic"/>
                <a:ea typeface="Times New Roman" pitchFamily="-1" charset="0"/>
                <a:cs typeface="Century Gothic"/>
              </a:rPr>
              <a:t>axonal degeneration </a:t>
            </a:r>
            <a:r>
              <a:rPr lang="en-US" sz="20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eventually follows the CB </a:t>
            </a:r>
            <a:br>
              <a:rPr lang="en-US" sz="20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</a:br>
            <a:r>
              <a:rPr lang="en-US" sz="20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		=&gt; </a:t>
            </a:r>
            <a:r>
              <a:rPr lang="en-US" sz="2400" dirty="0" smtClean="0">
                <a:solidFill>
                  <a:srgbClr val="FF6600"/>
                </a:solidFill>
                <a:latin typeface="Century Gothic"/>
                <a:ea typeface="Times New Roman" pitchFamily="-1" charset="0"/>
                <a:cs typeface="Century Gothic"/>
              </a:rPr>
              <a:t>LESS GOOD </a:t>
            </a:r>
            <a:r>
              <a:rPr lang="en-US" sz="24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PROGNOSIS</a:t>
            </a:r>
            <a:r>
              <a:rPr lang="en-US" sz="20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/>
            </a:r>
            <a:br>
              <a:rPr lang="en-US" sz="20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</a:br>
            <a:r>
              <a:rPr lang="en-US" sz="24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	</a:t>
            </a:r>
            <a:endParaRPr lang="en-US" sz="2400" dirty="0" smtClean="0">
              <a:solidFill>
                <a:srgbClr val="7B01AA"/>
              </a:solidFill>
              <a:latin typeface="Century Gothic"/>
              <a:cs typeface="Century Gothic"/>
            </a:endParaRPr>
          </a:p>
          <a:p>
            <a:pPr lvl="1"/>
            <a:endParaRPr lang="en-US" sz="2400" dirty="0" smtClean="0">
              <a:solidFill>
                <a:srgbClr val="3366FF"/>
              </a:solidFill>
              <a:latin typeface="Century Gothic"/>
              <a:cs typeface="Century Gothic"/>
            </a:endParaRPr>
          </a:p>
          <a:p>
            <a:pPr lvl="1"/>
            <a:endParaRPr lang="en-US" sz="2400" dirty="0" smtClean="0">
              <a:solidFill>
                <a:srgbClr val="3366FF"/>
              </a:solidFill>
              <a:latin typeface="Century Gothic"/>
              <a:cs typeface="Century Gothic"/>
            </a:endParaRPr>
          </a:p>
          <a:p>
            <a:pPr lvl="1">
              <a:buFontTx/>
              <a:buChar char="-"/>
            </a:pPr>
            <a:endParaRPr lang="en-US" sz="2400" dirty="0">
              <a:solidFill>
                <a:srgbClr val="3366FF"/>
              </a:solidFill>
              <a:latin typeface="Century Gothic"/>
              <a:cs typeface="Century Gothic"/>
            </a:endParaRPr>
          </a:p>
        </p:txBody>
      </p:sp>
      <p:sp>
        <p:nvSpPr>
          <p:cNvPr id="5" name="Titre 7"/>
          <p:cNvSpPr txBox="1">
            <a:spLocks/>
          </p:cNvSpPr>
          <p:nvPr/>
        </p:nvSpPr>
        <p:spPr bwMode="auto">
          <a:xfrm>
            <a:off x="350256" y="274638"/>
            <a:ext cx="11841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FR" sz="4400" b="1" dirty="0" smtClean="0">
                <a:solidFill>
                  <a:srgbClr val="7B01AA"/>
                </a:solidFill>
              </a:rPr>
              <a:t>The </a:t>
            </a:r>
            <a:r>
              <a:rPr lang="fr-FR" sz="4400" b="1" dirty="0" err="1" smtClean="0">
                <a:solidFill>
                  <a:srgbClr val="FF6600"/>
                </a:solidFill>
              </a:rPr>
              <a:t>pathophysiology</a:t>
            </a:r>
            <a:r>
              <a:rPr lang="fr-FR" sz="4400" b="1" dirty="0" smtClean="0">
                <a:solidFill>
                  <a:srgbClr val="FF6600"/>
                </a:solidFill>
              </a:rPr>
              <a:t> </a:t>
            </a:r>
            <a:r>
              <a:rPr lang="fr-FR" sz="4400" b="1" dirty="0" smtClean="0">
                <a:solidFill>
                  <a:srgbClr val="7B01AA"/>
                </a:solidFill>
              </a:rPr>
              <a:t>of the nerve </a:t>
            </a:r>
            <a:r>
              <a:rPr lang="fr-FR" sz="4400" b="1" dirty="0" err="1" smtClean="0">
                <a:solidFill>
                  <a:srgbClr val="7B01AA"/>
                </a:solidFill>
              </a:rPr>
              <a:t>lesion</a:t>
            </a:r>
            <a:endParaRPr lang="fr-FR" sz="4400" b="1" dirty="0">
              <a:solidFill>
                <a:srgbClr val="7B01AA"/>
              </a:solidFill>
            </a:endParaRPr>
          </a:p>
        </p:txBody>
      </p:sp>
      <p:pic>
        <p:nvPicPr>
          <p:cNvPr id="8" name="Image 7" descr="Noe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400" y="4041323"/>
            <a:ext cx="5257800" cy="2816678"/>
          </a:xfrm>
          <a:prstGeom prst="rect">
            <a:avLst/>
          </a:prstGeom>
        </p:spPr>
      </p:pic>
      <p:pic>
        <p:nvPicPr>
          <p:cNvPr id="9" name="Image 8" descr="Noeud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754" y="3276600"/>
            <a:ext cx="4554458" cy="34036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5326" y="1909199"/>
            <a:ext cx="1168667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2">
              <a:tabLst>
                <a:tab pos="901700" algn="l"/>
                <a:tab pos="1079500" algn="l"/>
              </a:tabLst>
            </a:pPr>
            <a:r>
              <a:rPr lang="en-US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For complete motor axonal injury</a:t>
            </a:r>
            <a:r>
              <a:rPr lang="en-US" sz="20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 :</a:t>
            </a:r>
            <a:br>
              <a:rPr lang="en-US" sz="20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	- </a:t>
            </a:r>
            <a:r>
              <a:rPr lang="en-US" sz="2400" dirty="0" smtClean="0">
                <a:solidFill>
                  <a:srgbClr val="7B01AA"/>
                </a:solidFill>
              </a:rPr>
              <a:t>axons can traverse the segment of injury in 8-15 days</a:t>
            </a:r>
            <a:br>
              <a:rPr lang="en-US" sz="2400" dirty="0" smtClean="0">
                <a:solidFill>
                  <a:srgbClr val="7B01AA"/>
                </a:solidFill>
              </a:rPr>
            </a:br>
            <a:r>
              <a:rPr lang="en-US" sz="2400" dirty="0" smtClean="0">
                <a:solidFill>
                  <a:srgbClr val="7B01AA"/>
                </a:solidFill>
              </a:rPr>
              <a:t>	- axons regenerate at a rate of </a:t>
            </a:r>
            <a:r>
              <a:rPr lang="en-US" sz="2400" u="sng" dirty="0" smtClean="0">
                <a:solidFill>
                  <a:srgbClr val="7B01AA"/>
                </a:solidFill>
              </a:rPr>
              <a:t>1-5 mm/day</a:t>
            </a:r>
            <a:r>
              <a:rPr lang="en-US" sz="2400" dirty="0" smtClean="0">
                <a:solidFill>
                  <a:srgbClr val="7B01AA"/>
                </a:solidFill>
              </a:rPr>
              <a:t/>
            </a:r>
            <a:br>
              <a:rPr lang="en-US" sz="2400" dirty="0" smtClean="0">
                <a:solidFill>
                  <a:srgbClr val="7B01AA"/>
                </a:solidFill>
              </a:rPr>
            </a:br>
            <a:r>
              <a:rPr lang="en-US" sz="2400" dirty="0" smtClean="0">
                <a:solidFill>
                  <a:srgbClr val="7B01AA"/>
                </a:solidFill>
              </a:rPr>
              <a:t>		(faster proximally and in younger individuals)</a:t>
            </a:r>
            <a:br>
              <a:rPr lang="en-US" sz="2400" dirty="0" smtClean="0">
                <a:solidFill>
                  <a:srgbClr val="7B01AA"/>
                </a:solidFill>
              </a:rPr>
            </a:br>
            <a:r>
              <a:rPr lang="en-US" sz="2400" dirty="0" smtClean="0">
                <a:solidFill>
                  <a:srgbClr val="7B01AA"/>
                </a:solidFill>
              </a:rPr>
              <a:t>	- muscle fibers cannot survive for more than </a:t>
            </a:r>
            <a:r>
              <a:rPr lang="en-US" sz="2400" u="sng" dirty="0" smtClean="0">
                <a:solidFill>
                  <a:srgbClr val="7B01AA"/>
                </a:solidFill>
              </a:rPr>
              <a:t>20-24 months</a:t>
            </a:r>
            <a:r>
              <a:rPr lang="en-US" sz="2400" dirty="0" smtClean="0">
                <a:solidFill>
                  <a:srgbClr val="7B01AA"/>
                </a:solidFill>
              </a:rPr>
              <a:t/>
            </a:r>
            <a:br>
              <a:rPr lang="en-US" sz="2400" dirty="0" smtClean="0">
                <a:solidFill>
                  <a:srgbClr val="7B01AA"/>
                </a:solidFill>
              </a:rPr>
            </a:br>
            <a:r>
              <a:rPr lang="en-US" sz="2400" dirty="0" smtClean="0">
                <a:solidFill>
                  <a:srgbClr val="7B01AA"/>
                </a:solidFill>
              </a:rPr>
              <a:t>	- thus, whenever the </a:t>
            </a:r>
            <a:r>
              <a:rPr lang="en-US" sz="2400" dirty="0" err="1" smtClean="0">
                <a:solidFill>
                  <a:srgbClr val="7B01AA"/>
                </a:solidFill>
              </a:rPr>
              <a:t>denervated</a:t>
            </a:r>
            <a:r>
              <a:rPr lang="en-US" sz="2400" dirty="0" smtClean="0">
                <a:solidFill>
                  <a:srgbClr val="7B01AA"/>
                </a:solidFill>
              </a:rPr>
              <a:t> muscle fibers lie </a:t>
            </a:r>
            <a:r>
              <a:rPr lang="en-US" sz="2400" b="1" dirty="0" smtClean="0">
                <a:solidFill>
                  <a:srgbClr val="FF6600"/>
                </a:solidFill>
              </a:rPr>
              <a:t>&gt; 60 cm</a:t>
            </a:r>
            <a:r>
              <a:rPr lang="en-US" sz="2400" dirty="0" smtClean="0">
                <a:solidFill>
                  <a:srgbClr val="7B01AA"/>
                </a:solidFill>
              </a:rPr>
              <a:t> from the injury</a:t>
            </a:r>
            <a:br>
              <a:rPr lang="en-US" sz="2400" dirty="0" smtClean="0">
                <a:solidFill>
                  <a:srgbClr val="7B01AA"/>
                </a:solidFill>
              </a:rPr>
            </a:br>
            <a:r>
              <a:rPr lang="en-US" sz="2400" dirty="0" smtClean="0">
                <a:solidFill>
                  <a:srgbClr val="7B01AA"/>
                </a:solidFill>
              </a:rPr>
              <a:t>		site, </a:t>
            </a:r>
            <a:r>
              <a:rPr lang="en-US" sz="2400" dirty="0" err="1" smtClean="0">
                <a:solidFill>
                  <a:srgbClr val="7B01AA"/>
                </a:solidFill>
              </a:rPr>
              <a:t>reinnervation</a:t>
            </a:r>
            <a:r>
              <a:rPr lang="en-US" sz="2400" dirty="0" smtClean="0">
                <a:solidFill>
                  <a:srgbClr val="7B01AA"/>
                </a:solidFill>
              </a:rPr>
              <a:t> cannot occur by </a:t>
            </a:r>
            <a:r>
              <a:rPr lang="en-US" sz="2400" dirty="0" err="1" smtClean="0">
                <a:solidFill>
                  <a:srgbClr val="7B01AA"/>
                </a:solidFill>
              </a:rPr>
              <a:t>proximodistal</a:t>
            </a:r>
            <a:r>
              <a:rPr lang="en-US" sz="2400" dirty="0" smtClean="0">
                <a:solidFill>
                  <a:srgbClr val="7B01AA"/>
                </a:solidFill>
              </a:rPr>
              <a:t> regeneration</a:t>
            </a:r>
            <a:br>
              <a:rPr lang="en-US" sz="2400" dirty="0" smtClean="0">
                <a:solidFill>
                  <a:srgbClr val="7B01AA"/>
                </a:solidFill>
              </a:rPr>
            </a:br>
            <a:endParaRPr lang="en-US" sz="2400" u="sng" dirty="0" smtClean="0">
              <a:solidFill>
                <a:srgbClr val="7B01AA"/>
              </a:solidFill>
              <a:latin typeface="Century Gothic" pitchFamily="-1" charset="0"/>
              <a:ea typeface="Times New Roman" pitchFamily="-1" charset="0"/>
              <a:cs typeface="Times New Roman" pitchFamily="-1" charset="0"/>
            </a:endParaRPr>
          </a:p>
          <a:p>
            <a:pPr marL="444500"/>
            <a: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/>
            </a:r>
            <a:b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r>
              <a:rPr lang="en-US" sz="2000" b="1" dirty="0" smtClean="0">
                <a:solidFill>
                  <a:srgbClr val="7B01AA"/>
                </a:solidFill>
                <a:latin typeface="Century Gothic"/>
                <a:cs typeface="Century Gothic"/>
              </a:rPr>
              <a:t>There is no time limit for sensory nerve fiber regeneration</a:t>
            </a:r>
          </a:p>
          <a:p>
            <a:pPr lvl="1"/>
            <a:endParaRPr lang="en-US" sz="2000" b="1" dirty="0" smtClean="0">
              <a:solidFill>
                <a:srgbClr val="3366FF"/>
              </a:solidFill>
              <a:latin typeface="Century Gothic"/>
              <a:cs typeface="Century Gothic"/>
            </a:endParaRPr>
          </a:p>
          <a:p>
            <a:pPr lvl="1"/>
            <a:endParaRPr lang="en-US" sz="2400" dirty="0" smtClean="0">
              <a:solidFill>
                <a:srgbClr val="3366FF"/>
              </a:solidFill>
            </a:endParaRPr>
          </a:p>
          <a:p>
            <a:pPr lvl="1">
              <a:buFontTx/>
              <a:buChar char="-"/>
            </a:pPr>
            <a:endParaRPr lang="en-US" sz="2400" dirty="0">
              <a:solidFill>
                <a:srgbClr val="3366FF"/>
              </a:solidFill>
            </a:endParaRPr>
          </a:p>
        </p:txBody>
      </p:sp>
      <p:sp>
        <p:nvSpPr>
          <p:cNvPr id="11" name="Titre 7"/>
          <p:cNvSpPr txBox="1">
            <a:spLocks/>
          </p:cNvSpPr>
          <p:nvPr/>
        </p:nvSpPr>
        <p:spPr bwMode="auto">
          <a:xfrm>
            <a:off x="350256" y="274638"/>
            <a:ext cx="11841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FR" sz="4400" b="1" dirty="0" smtClean="0">
                <a:solidFill>
                  <a:srgbClr val="FF6600"/>
                </a:solidFill>
              </a:rPr>
              <a:t>Distance </a:t>
            </a:r>
            <a:r>
              <a:rPr lang="fr-FR" sz="4400" b="1" dirty="0" smtClean="0">
                <a:solidFill>
                  <a:srgbClr val="7B01AA"/>
                </a:solidFill>
              </a:rPr>
              <a:t>to the muscle</a:t>
            </a:r>
            <a:endParaRPr lang="fr-FR" sz="4400" b="1" dirty="0">
              <a:solidFill>
                <a:srgbClr val="7B01AA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5326" y="1909199"/>
            <a:ext cx="1168667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Intraneural</a:t>
            </a:r>
            <a:r>
              <a:rPr lang="en-US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 architecture</a:t>
            </a:r>
            <a:r>
              <a:rPr lang="en-US" sz="20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 :</a:t>
            </a:r>
            <a:br>
              <a:rPr lang="en-US" sz="20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	</a:t>
            </a:r>
            <a:r>
              <a:rPr lang="en-US" sz="2400" dirty="0" smtClean="0">
                <a:solidFill>
                  <a:srgbClr val="7B01AA"/>
                </a:solidFill>
                <a:latin typeface="Century Gothic"/>
                <a:cs typeface="Century Gothic"/>
              </a:rPr>
              <a:t>many small fascicles separated by generous amount of soft tissue: 	</a:t>
            </a:r>
            <a:r>
              <a:rPr lang="en-US" sz="2400" dirty="0" smtClean="0">
                <a:solidFill>
                  <a:srgbClr val="FF6600"/>
                </a:solidFill>
                <a:latin typeface="Century Gothic"/>
                <a:cs typeface="Century Gothic"/>
              </a:rPr>
              <a:t>GOOD </a:t>
            </a:r>
            <a:r>
              <a:rPr lang="en-US" sz="2400" dirty="0" smtClean="0">
                <a:solidFill>
                  <a:srgbClr val="7B01AA"/>
                </a:solidFill>
                <a:latin typeface="Century Gothic"/>
                <a:cs typeface="Century Gothic"/>
              </a:rPr>
              <a:t>PROGNOSIS : </a:t>
            </a:r>
            <a:r>
              <a:rPr lang="en-US" sz="2400" u="sng" dirty="0" err="1" smtClean="0">
                <a:solidFill>
                  <a:srgbClr val="7B01AA"/>
                </a:solidFill>
                <a:latin typeface="Century Gothic"/>
                <a:cs typeface="Century Gothic"/>
              </a:rPr>
              <a:t>tibial</a:t>
            </a:r>
            <a:r>
              <a:rPr lang="en-US" sz="2400" u="sng" dirty="0" smtClean="0">
                <a:solidFill>
                  <a:srgbClr val="7B01AA"/>
                </a:solidFill>
                <a:latin typeface="Century Gothic"/>
                <a:cs typeface="Century Gothic"/>
              </a:rPr>
              <a:t> nerve </a:t>
            </a:r>
            <a:r>
              <a:rPr lang="en-US" sz="2400" b="1" u="sng" dirty="0" smtClean="0">
                <a:solidFill>
                  <a:srgbClr val="FF6600"/>
                </a:solidFill>
                <a:latin typeface="Century Gothic"/>
                <a:cs typeface="Century Gothic"/>
              </a:rPr>
              <a:t>&gt;</a:t>
            </a:r>
            <a:r>
              <a:rPr lang="en-US" sz="2400" u="sng" dirty="0" smtClean="0">
                <a:solidFill>
                  <a:srgbClr val="7B01AA"/>
                </a:solidFill>
                <a:latin typeface="Century Gothic"/>
                <a:cs typeface="Century Gothic"/>
              </a:rPr>
              <a:t> fibular nerve</a:t>
            </a:r>
            <a:br>
              <a:rPr lang="en-US" sz="2400" u="sng" dirty="0" smtClean="0">
                <a:solidFill>
                  <a:srgbClr val="7B01AA"/>
                </a:solidFill>
                <a:latin typeface="Century Gothic"/>
                <a:cs typeface="Century Gothic"/>
              </a:rPr>
            </a:br>
            <a:endParaRPr lang="en-US" sz="2400" u="sng" dirty="0" smtClean="0">
              <a:solidFill>
                <a:srgbClr val="7B01AA"/>
              </a:solidFill>
              <a:latin typeface="Century Gothic"/>
              <a:cs typeface="Century Gothic"/>
            </a:endParaRPr>
          </a:p>
          <a:p>
            <a:r>
              <a:rPr lang="en-US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Blood supply</a:t>
            </a:r>
            <a:r>
              <a:rPr lang="en-US" sz="20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 :</a:t>
            </a:r>
            <a:br>
              <a:rPr lang="en-US" sz="20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	</a:t>
            </a:r>
            <a:r>
              <a:rPr lang="en-US" sz="2400" dirty="0" smtClean="0">
                <a:solidFill>
                  <a:srgbClr val="7B01AA"/>
                </a:solidFill>
                <a:latin typeface="Century Gothic"/>
                <a:cs typeface="Century Gothic"/>
              </a:rPr>
              <a:t>Important : 	</a:t>
            </a:r>
            <a:br>
              <a:rPr lang="en-US" sz="2400" dirty="0" smtClean="0">
                <a:solidFill>
                  <a:srgbClr val="7B01AA"/>
                </a:solidFill>
                <a:latin typeface="Century Gothic"/>
                <a:cs typeface="Century Gothic"/>
              </a:rPr>
            </a:br>
            <a:r>
              <a:rPr lang="en-US" sz="2400" dirty="0" smtClean="0">
                <a:solidFill>
                  <a:srgbClr val="7B01AA"/>
                </a:solidFill>
                <a:latin typeface="Century Gothic"/>
                <a:cs typeface="Century Gothic"/>
              </a:rPr>
              <a:t>	</a:t>
            </a:r>
            <a:r>
              <a:rPr lang="en-US" sz="2400" dirty="0" smtClean="0">
                <a:solidFill>
                  <a:srgbClr val="FF6600"/>
                </a:solidFill>
                <a:latin typeface="Century Gothic"/>
                <a:cs typeface="Century Gothic"/>
              </a:rPr>
              <a:t>GOOD </a:t>
            </a:r>
            <a:r>
              <a:rPr lang="en-US" sz="2400" dirty="0" smtClean="0">
                <a:solidFill>
                  <a:srgbClr val="7B01AA"/>
                </a:solidFill>
                <a:latin typeface="Century Gothic"/>
                <a:cs typeface="Century Gothic"/>
              </a:rPr>
              <a:t>PROGNOSIS : </a:t>
            </a:r>
            <a:r>
              <a:rPr lang="en-US" sz="2400" u="sng" dirty="0" err="1" smtClean="0">
                <a:solidFill>
                  <a:srgbClr val="7B01AA"/>
                </a:solidFill>
                <a:latin typeface="Century Gothic"/>
                <a:cs typeface="Century Gothic"/>
              </a:rPr>
              <a:t>tibial</a:t>
            </a:r>
            <a:r>
              <a:rPr lang="en-US" sz="2400" u="sng" dirty="0" smtClean="0">
                <a:solidFill>
                  <a:srgbClr val="7B01AA"/>
                </a:solidFill>
                <a:latin typeface="Century Gothic"/>
                <a:cs typeface="Century Gothic"/>
              </a:rPr>
              <a:t> nerve </a:t>
            </a:r>
            <a:r>
              <a:rPr lang="en-US" sz="2400" b="1" u="sng" dirty="0" smtClean="0">
                <a:solidFill>
                  <a:srgbClr val="FF6600"/>
                </a:solidFill>
                <a:latin typeface="Century Gothic"/>
                <a:cs typeface="Century Gothic"/>
              </a:rPr>
              <a:t>&gt;</a:t>
            </a:r>
            <a:r>
              <a:rPr lang="en-US" sz="2400" u="sng" dirty="0" smtClean="0">
                <a:solidFill>
                  <a:srgbClr val="7B01AA"/>
                </a:solidFill>
                <a:latin typeface="Century Gothic"/>
                <a:cs typeface="Century Gothic"/>
              </a:rPr>
              <a:t> fibular nerve</a:t>
            </a:r>
            <a:endParaRPr lang="en-US" sz="2400" dirty="0" smtClean="0">
              <a:solidFill>
                <a:srgbClr val="3366FF"/>
              </a:solidFill>
            </a:endParaRPr>
          </a:p>
          <a:p>
            <a:pPr lvl="1">
              <a:buFontTx/>
              <a:buChar char="-"/>
            </a:pPr>
            <a:endParaRPr lang="en-US" sz="2400" dirty="0">
              <a:solidFill>
                <a:srgbClr val="3366FF"/>
              </a:solidFill>
            </a:endParaRPr>
          </a:p>
        </p:txBody>
      </p:sp>
      <p:sp>
        <p:nvSpPr>
          <p:cNvPr id="11" name="Titre 7"/>
          <p:cNvSpPr txBox="1">
            <a:spLocks/>
          </p:cNvSpPr>
          <p:nvPr/>
        </p:nvSpPr>
        <p:spPr bwMode="auto">
          <a:xfrm>
            <a:off x="350256" y="274638"/>
            <a:ext cx="11841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FR" sz="4400" b="1" dirty="0" err="1" smtClean="0">
                <a:solidFill>
                  <a:srgbClr val="FF6600"/>
                </a:solidFill>
              </a:rPr>
              <a:t>Variability</a:t>
            </a:r>
            <a:r>
              <a:rPr lang="fr-FR" sz="4400" b="1" dirty="0" smtClean="0">
                <a:solidFill>
                  <a:srgbClr val="FF6600"/>
                </a:solidFill>
              </a:rPr>
              <a:t> </a:t>
            </a:r>
            <a:r>
              <a:rPr lang="fr-FR" sz="4400" b="1" dirty="0" err="1" smtClean="0">
                <a:solidFill>
                  <a:srgbClr val="7B01AA"/>
                </a:solidFill>
              </a:rPr>
              <a:t>between</a:t>
            </a:r>
            <a:r>
              <a:rPr lang="fr-FR" sz="4400" b="1" dirty="0" smtClean="0">
                <a:solidFill>
                  <a:srgbClr val="7B01AA"/>
                </a:solidFill>
              </a:rPr>
              <a:t> nerves</a:t>
            </a:r>
            <a:endParaRPr lang="fr-FR" sz="4400" b="1" dirty="0">
              <a:solidFill>
                <a:srgbClr val="7B01AA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5326" y="1642499"/>
            <a:ext cx="11686674" cy="5755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Motor function requirements</a:t>
            </a:r>
            <a:r>
              <a:rPr lang="en-US" sz="20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 :</a:t>
            </a:r>
            <a:br>
              <a:rPr lang="en-US" sz="20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	</a:t>
            </a:r>
            <a:r>
              <a:rPr lang="en-US" sz="2400" dirty="0" smtClean="0">
                <a:solidFill>
                  <a:srgbClr val="7B01AA"/>
                </a:solidFill>
                <a:latin typeface="Century Gothic"/>
                <a:cs typeface="Century Gothic"/>
              </a:rPr>
              <a:t>Global/Intense &gt;&lt; Fine/Precise: 	</a:t>
            </a:r>
            <a:br>
              <a:rPr lang="en-US" sz="2400" dirty="0" smtClean="0">
                <a:solidFill>
                  <a:srgbClr val="7B01AA"/>
                </a:solidFill>
                <a:latin typeface="Century Gothic"/>
                <a:cs typeface="Century Gothic"/>
              </a:rPr>
            </a:br>
            <a:r>
              <a:rPr lang="en-US" sz="2400" dirty="0" smtClean="0">
                <a:solidFill>
                  <a:srgbClr val="7B01AA"/>
                </a:solidFill>
                <a:latin typeface="Century Gothic"/>
                <a:cs typeface="Century Gothic"/>
              </a:rPr>
              <a:t>	</a:t>
            </a:r>
            <a:r>
              <a:rPr lang="en-US" sz="2400" dirty="0" smtClean="0">
                <a:solidFill>
                  <a:srgbClr val="FF6600"/>
                </a:solidFill>
                <a:latin typeface="Century Gothic"/>
                <a:cs typeface="Century Gothic"/>
              </a:rPr>
              <a:t>GOOD </a:t>
            </a:r>
            <a:r>
              <a:rPr lang="en-US" sz="2400" dirty="0" smtClean="0">
                <a:solidFill>
                  <a:srgbClr val="7B01AA"/>
                </a:solidFill>
                <a:latin typeface="Century Gothic"/>
                <a:cs typeface="Century Gothic"/>
              </a:rPr>
              <a:t>PROGNOSIS </a:t>
            </a:r>
            <a:r>
              <a:rPr lang="en-US" sz="2400" dirty="0" smtClean="0">
                <a:solidFill>
                  <a:srgbClr val="FF6600"/>
                </a:solidFill>
                <a:latin typeface="Century Gothic"/>
                <a:cs typeface="Century Gothic"/>
              </a:rPr>
              <a:t> </a:t>
            </a:r>
            <a:r>
              <a:rPr lang="en-US" sz="2400" dirty="0" smtClean="0">
                <a:solidFill>
                  <a:srgbClr val="7B01AA"/>
                </a:solidFill>
                <a:latin typeface="Century Gothic"/>
                <a:cs typeface="Century Gothic"/>
              </a:rPr>
              <a:t>: </a:t>
            </a:r>
            <a:r>
              <a:rPr lang="en-US" sz="2400" u="sng" dirty="0" smtClean="0">
                <a:solidFill>
                  <a:srgbClr val="7B01AA"/>
                </a:solidFill>
                <a:latin typeface="Century Gothic"/>
                <a:cs typeface="Century Gothic"/>
              </a:rPr>
              <a:t>femoral nerve </a:t>
            </a:r>
            <a:r>
              <a:rPr lang="en-US" sz="2400" b="1" u="sng" dirty="0" smtClean="0">
                <a:solidFill>
                  <a:srgbClr val="FF6600"/>
                </a:solidFill>
                <a:latin typeface="Century Gothic"/>
                <a:cs typeface="Century Gothic"/>
              </a:rPr>
              <a:t>&gt;</a:t>
            </a:r>
            <a:r>
              <a:rPr lang="en-US" sz="2400" u="sng" dirty="0" smtClean="0">
                <a:solidFill>
                  <a:srgbClr val="7B01AA"/>
                </a:solidFill>
                <a:latin typeface="Century Gothic"/>
                <a:cs typeface="Century Gothic"/>
              </a:rPr>
              <a:t> facial nerve</a:t>
            </a:r>
            <a:br>
              <a:rPr lang="en-US" sz="2400" u="sng" dirty="0" smtClean="0">
                <a:solidFill>
                  <a:srgbClr val="7B01AA"/>
                </a:solidFill>
                <a:latin typeface="Century Gothic"/>
                <a:cs typeface="Century Gothic"/>
              </a:rPr>
            </a:br>
            <a:endParaRPr lang="en-US" sz="2400" u="sng" dirty="0" smtClean="0">
              <a:solidFill>
                <a:srgbClr val="7B01AA"/>
              </a:solidFill>
              <a:latin typeface="Century Gothic"/>
              <a:cs typeface="Century Gothic"/>
            </a:endParaRPr>
          </a:p>
          <a:p>
            <a:r>
              <a:rPr lang="en-US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Functional segment localization</a:t>
            </a:r>
            <a:r>
              <a:rPr lang="en-US" sz="20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 :</a:t>
            </a:r>
            <a:br>
              <a:rPr lang="en-US" sz="20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	</a:t>
            </a:r>
            <a:r>
              <a:rPr lang="en-US" sz="2400" dirty="0" smtClean="0">
                <a:solidFill>
                  <a:srgbClr val="7B01AA"/>
                </a:solidFill>
                <a:latin typeface="Century Gothic"/>
                <a:cs typeface="Century Gothic"/>
              </a:rPr>
              <a:t>Proximal &gt;&lt; Distal	</a:t>
            </a:r>
            <a:br>
              <a:rPr lang="en-US" sz="2400" dirty="0" smtClean="0">
                <a:solidFill>
                  <a:srgbClr val="7B01AA"/>
                </a:solidFill>
                <a:latin typeface="Century Gothic"/>
                <a:cs typeface="Century Gothic"/>
              </a:rPr>
            </a:br>
            <a:r>
              <a:rPr lang="en-US" sz="2400" dirty="0" smtClean="0">
                <a:solidFill>
                  <a:srgbClr val="7B01AA"/>
                </a:solidFill>
                <a:latin typeface="Century Gothic"/>
                <a:cs typeface="Century Gothic"/>
              </a:rPr>
              <a:t>	</a:t>
            </a:r>
            <a:r>
              <a:rPr lang="en-US" sz="2400" dirty="0" smtClean="0">
                <a:solidFill>
                  <a:srgbClr val="FF6600"/>
                </a:solidFill>
                <a:latin typeface="Century Gothic"/>
                <a:cs typeface="Century Gothic"/>
              </a:rPr>
              <a:t>GOOD </a:t>
            </a:r>
            <a:r>
              <a:rPr lang="en-US" sz="2400" dirty="0" smtClean="0">
                <a:solidFill>
                  <a:srgbClr val="7B01AA"/>
                </a:solidFill>
                <a:latin typeface="Century Gothic"/>
                <a:cs typeface="Century Gothic"/>
              </a:rPr>
              <a:t>PROGNOSIS </a:t>
            </a:r>
            <a:r>
              <a:rPr lang="en-US" sz="2400" dirty="0" smtClean="0">
                <a:solidFill>
                  <a:srgbClr val="FF6600"/>
                </a:solidFill>
                <a:latin typeface="Century Gothic"/>
                <a:cs typeface="Century Gothic"/>
              </a:rPr>
              <a:t> </a:t>
            </a:r>
            <a:r>
              <a:rPr lang="en-US" sz="2400" dirty="0" smtClean="0">
                <a:solidFill>
                  <a:srgbClr val="7B01AA"/>
                </a:solidFill>
                <a:latin typeface="Century Gothic"/>
                <a:cs typeface="Century Gothic"/>
              </a:rPr>
              <a:t>: </a:t>
            </a:r>
            <a:r>
              <a:rPr lang="en-US" sz="2400" u="sng" dirty="0" smtClean="0">
                <a:solidFill>
                  <a:srgbClr val="7B01AA"/>
                </a:solidFill>
                <a:latin typeface="Century Gothic"/>
                <a:cs typeface="Century Gothic"/>
              </a:rPr>
              <a:t>fibular at the fibula </a:t>
            </a:r>
            <a:r>
              <a:rPr lang="en-US" sz="2400" b="1" u="sng" dirty="0" smtClean="0">
                <a:solidFill>
                  <a:srgbClr val="FF6600"/>
                </a:solidFill>
                <a:latin typeface="Century Gothic"/>
                <a:cs typeface="Century Gothic"/>
              </a:rPr>
              <a:t>&gt;</a:t>
            </a:r>
            <a:r>
              <a:rPr lang="en-US" sz="2400" u="sng" dirty="0" smtClean="0">
                <a:solidFill>
                  <a:srgbClr val="7B01AA"/>
                </a:solidFill>
                <a:latin typeface="Century Gothic"/>
                <a:cs typeface="Century Gothic"/>
              </a:rPr>
              <a:t> </a:t>
            </a:r>
            <a:r>
              <a:rPr lang="en-US" sz="2400" u="sng" dirty="0" err="1" smtClean="0">
                <a:solidFill>
                  <a:srgbClr val="7B01AA"/>
                </a:solidFill>
                <a:latin typeface="Century Gothic"/>
                <a:cs typeface="Century Gothic"/>
              </a:rPr>
              <a:t>ulnar</a:t>
            </a:r>
            <a:r>
              <a:rPr lang="en-US" sz="2400" u="sng" dirty="0" smtClean="0">
                <a:solidFill>
                  <a:srgbClr val="7B01AA"/>
                </a:solidFill>
                <a:latin typeface="Century Gothic"/>
                <a:cs typeface="Century Gothic"/>
              </a:rPr>
              <a:t> at the elbow</a:t>
            </a:r>
          </a:p>
          <a:p>
            <a:endParaRPr lang="en-US" sz="2000" b="1" dirty="0" smtClean="0">
              <a:solidFill>
                <a:srgbClr val="7B01AA"/>
              </a:solidFill>
              <a:latin typeface="Century Gothic" pitchFamily="-1" charset="0"/>
              <a:ea typeface="Times New Roman" pitchFamily="-1" charset="0"/>
              <a:cs typeface="Times New Roman" pitchFamily="-1" charset="0"/>
            </a:endParaRPr>
          </a:p>
          <a:p>
            <a:r>
              <a:rPr lang="en-US" sz="2000" b="1" dirty="0" smtClean="0">
                <a:solidFill>
                  <a:srgbClr val="7B01AA"/>
                </a:solidFill>
                <a:latin typeface="Century Gothic"/>
                <a:cs typeface="Century Gothic"/>
              </a:rPr>
              <a:t>Importance of the sensation role</a:t>
            </a:r>
            <a:r>
              <a:rPr lang="en-US" sz="2000" b="1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:</a:t>
            </a:r>
            <a:r>
              <a:rPr lang="en-US" sz="20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/>
            </a:r>
            <a:br>
              <a:rPr lang="en-US" sz="20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	</a:t>
            </a:r>
            <a:r>
              <a:rPr lang="en-US" sz="2400" dirty="0" smtClean="0">
                <a:solidFill>
                  <a:srgbClr val="7B01AA"/>
                </a:solidFill>
                <a:latin typeface="Century Gothic"/>
                <a:cs typeface="Century Gothic"/>
              </a:rPr>
              <a:t>Minimal &gt;&lt; Crucial	</a:t>
            </a:r>
            <a:br>
              <a:rPr lang="en-US" sz="2400" dirty="0" smtClean="0">
                <a:solidFill>
                  <a:srgbClr val="7B01AA"/>
                </a:solidFill>
                <a:latin typeface="Century Gothic"/>
                <a:cs typeface="Century Gothic"/>
              </a:rPr>
            </a:br>
            <a:r>
              <a:rPr lang="en-US" sz="2400" dirty="0" smtClean="0">
                <a:solidFill>
                  <a:srgbClr val="7B01AA"/>
                </a:solidFill>
                <a:latin typeface="Century Gothic"/>
                <a:cs typeface="Century Gothic"/>
              </a:rPr>
              <a:t>	</a:t>
            </a:r>
            <a:r>
              <a:rPr lang="en-US" sz="2400" dirty="0" smtClean="0">
                <a:solidFill>
                  <a:srgbClr val="FF6600"/>
                </a:solidFill>
                <a:latin typeface="Century Gothic"/>
                <a:cs typeface="Century Gothic"/>
              </a:rPr>
              <a:t>GOOD </a:t>
            </a:r>
            <a:r>
              <a:rPr lang="en-US" sz="2400" dirty="0" smtClean="0">
                <a:solidFill>
                  <a:srgbClr val="7B01AA"/>
                </a:solidFill>
                <a:latin typeface="Century Gothic"/>
                <a:cs typeface="Century Gothic"/>
              </a:rPr>
              <a:t>PROGNOSIS</a:t>
            </a:r>
            <a:r>
              <a:rPr lang="en-US" sz="2400" dirty="0" smtClean="0">
                <a:solidFill>
                  <a:srgbClr val="FF6600"/>
                </a:solidFill>
                <a:latin typeface="Century Gothic"/>
                <a:cs typeface="Century Gothic"/>
              </a:rPr>
              <a:t> </a:t>
            </a:r>
            <a:r>
              <a:rPr lang="en-US" sz="2400" dirty="0" smtClean="0">
                <a:solidFill>
                  <a:srgbClr val="7B01AA"/>
                </a:solidFill>
                <a:latin typeface="Century Gothic"/>
                <a:cs typeface="Century Gothic"/>
              </a:rPr>
              <a:t>: </a:t>
            </a:r>
            <a:r>
              <a:rPr lang="en-US" sz="2400" u="sng" dirty="0" smtClean="0">
                <a:solidFill>
                  <a:srgbClr val="7B01AA"/>
                </a:solidFill>
                <a:latin typeface="Century Gothic"/>
                <a:cs typeface="Century Gothic"/>
              </a:rPr>
              <a:t>deep fibular nerve </a:t>
            </a:r>
            <a:r>
              <a:rPr lang="en-US" sz="2400" b="1" u="sng" dirty="0" smtClean="0">
                <a:solidFill>
                  <a:srgbClr val="FF6600"/>
                </a:solidFill>
                <a:latin typeface="Century Gothic"/>
                <a:cs typeface="Century Gothic"/>
              </a:rPr>
              <a:t>&gt;</a:t>
            </a:r>
            <a:r>
              <a:rPr lang="en-US" sz="2400" u="sng" dirty="0" smtClean="0">
                <a:solidFill>
                  <a:srgbClr val="7B01AA"/>
                </a:solidFill>
                <a:latin typeface="Century Gothic"/>
                <a:cs typeface="Century Gothic"/>
              </a:rPr>
              <a:t> median nerve</a:t>
            </a:r>
            <a:br>
              <a:rPr lang="en-US" sz="2400" u="sng" dirty="0" smtClean="0">
                <a:solidFill>
                  <a:srgbClr val="7B01AA"/>
                </a:solidFill>
                <a:latin typeface="Century Gothic"/>
                <a:cs typeface="Century Gothic"/>
              </a:rPr>
            </a:br>
            <a:endParaRPr lang="en-US" sz="2400" u="sng" dirty="0" smtClean="0">
              <a:solidFill>
                <a:srgbClr val="7B01AA"/>
              </a:solidFill>
              <a:latin typeface="Century Gothic"/>
              <a:cs typeface="Century Gothic"/>
            </a:endParaRPr>
          </a:p>
          <a:p>
            <a:r>
              <a:rPr lang="en-US" sz="2000" b="1" dirty="0" smtClean="0">
                <a:solidFill>
                  <a:srgbClr val="7B01AA"/>
                </a:solidFill>
                <a:latin typeface="Century Gothic"/>
                <a:cs typeface="Century Gothic"/>
              </a:rPr>
              <a:t>Aberrant regeneration can be a limiting factor in recovery : </a:t>
            </a:r>
            <a:r>
              <a:rPr lang="en-US" sz="2400" u="sng" dirty="0" smtClean="0">
                <a:solidFill>
                  <a:srgbClr val="7B01AA"/>
                </a:solidFill>
                <a:latin typeface="Century Gothic"/>
                <a:cs typeface="Century Gothic"/>
              </a:rPr>
              <a:t>facial nerve +++</a:t>
            </a:r>
          </a:p>
          <a:p>
            <a:endParaRPr lang="en-US" sz="2400" u="sng" dirty="0" smtClean="0">
              <a:solidFill>
                <a:srgbClr val="3366FF"/>
              </a:solidFill>
              <a:latin typeface="Century Gothic"/>
              <a:cs typeface="Century Gothic"/>
            </a:endParaRPr>
          </a:p>
          <a:p>
            <a:endParaRPr lang="en-US" sz="2400" dirty="0" smtClean="0">
              <a:solidFill>
                <a:srgbClr val="3366FF"/>
              </a:solidFill>
            </a:endParaRPr>
          </a:p>
          <a:p>
            <a:pPr lvl="1">
              <a:buFontTx/>
              <a:buChar char="-"/>
            </a:pPr>
            <a:endParaRPr lang="en-US" sz="2400" dirty="0">
              <a:solidFill>
                <a:srgbClr val="3366FF"/>
              </a:solidFill>
            </a:endParaRPr>
          </a:p>
        </p:txBody>
      </p:sp>
      <p:sp>
        <p:nvSpPr>
          <p:cNvPr id="5" name="Titre 7"/>
          <p:cNvSpPr txBox="1">
            <a:spLocks/>
          </p:cNvSpPr>
          <p:nvPr/>
        </p:nvSpPr>
        <p:spPr bwMode="auto">
          <a:xfrm>
            <a:off x="350256" y="274638"/>
            <a:ext cx="11841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FR" sz="4400" b="1" dirty="0" err="1" smtClean="0">
                <a:solidFill>
                  <a:srgbClr val="FF6600"/>
                </a:solidFill>
              </a:rPr>
              <a:t>Variability</a:t>
            </a:r>
            <a:r>
              <a:rPr lang="fr-FR" sz="4400" b="1" dirty="0" smtClean="0">
                <a:solidFill>
                  <a:srgbClr val="FF6600"/>
                </a:solidFill>
              </a:rPr>
              <a:t> </a:t>
            </a:r>
            <a:r>
              <a:rPr lang="fr-FR" sz="4400" b="1" dirty="0" err="1" smtClean="0">
                <a:solidFill>
                  <a:srgbClr val="7B01AA"/>
                </a:solidFill>
              </a:rPr>
              <a:t>between</a:t>
            </a:r>
            <a:r>
              <a:rPr lang="fr-FR" sz="4400" b="1" dirty="0" smtClean="0">
                <a:solidFill>
                  <a:srgbClr val="7B01AA"/>
                </a:solidFill>
              </a:rPr>
              <a:t> nerves</a:t>
            </a:r>
            <a:endParaRPr lang="fr-FR" sz="4400" b="1" dirty="0">
              <a:solidFill>
                <a:srgbClr val="7B01AA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7"/>
          <p:cNvSpPr txBox="1">
            <a:spLocks/>
          </p:cNvSpPr>
          <p:nvPr/>
        </p:nvSpPr>
        <p:spPr bwMode="auto">
          <a:xfrm>
            <a:off x="350256" y="274638"/>
            <a:ext cx="11841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FR" sz="4400" b="1" dirty="0" smtClean="0">
                <a:solidFill>
                  <a:srgbClr val="FF6600"/>
                </a:solidFill>
              </a:rPr>
              <a:t>Palliative </a:t>
            </a:r>
            <a:r>
              <a:rPr lang="fr-FR" sz="4400" b="1" dirty="0" err="1" smtClean="0">
                <a:solidFill>
                  <a:srgbClr val="FF6600"/>
                </a:solidFill>
              </a:rPr>
              <a:t>surgery</a:t>
            </a:r>
            <a:endParaRPr lang="fr-FR" sz="4400" b="1" dirty="0">
              <a:solidFill>
                <a:srgbClr val="FF66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50" y="3136900"/>
            <a:ext cx="7937500" cy="299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5326" y="1477399"/>
            <a:ext cx="11686674" cy="520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B01AA"/>
                </a:solidFill>
                <a:latin typeface="Century Gothic"/>
                <a:cs typeface="Century Gothic"/>
              </a:rPr>
              <a:t>For some nerves there are good treatment options</a:t>
            </a:r>
          </a:p>
          <a:p>
            <a:r>
              <a:rPr lang="en-US" sz="2400" dirty="0" smtClean="0">
                <a:solidFill>
                  <a:srgbClr val="7B01AA"/>
                </a:solidFill>
                <a:latin typeface="Century Gothic"/>
                <a:cs typeface="Century Gothic"/>
              </a:rPr>
              <a:t> 	</a:t>
            </a:r>
            <a:br>
              <a:rPr lang="en-US" sz="2400" dirty="0" smtClean="0">
                <a:solidFill>
                  <a:srgbClr val="7B01AA"/>
                </a:solidFill>
                <a:latin typeface="Century Gothic"/>
                <a:cs typeface="Century Gothic"/>
              </a:rPr>
            </a:br>
            <a:r>
              <a:rPr lang="en-US" sz="2400" dirty="0" smtClean="0">
                <a:solidFill>
                  <a:srgbClr val="7B01AA"/>
                </a:solidFill>
                <a:latin typeface="Century Gothic"/>
                <a:cs typeface="Century Gothic"/>
              </a:rPr>
              <a:t>	</a:t>
            </a:r>
            <a:r>
              <a:rPr lang="en-US" sz="2400" dirty="0" smtClean="0">
                <a:solidFill>
                  <a:srgbClr val="FF6600"/>
                </a:solidFill>
                <a:latin typeface="Century Gothic"/>
                <a:cs typeface="Century Gothic"/>
              </a:rPr>
              <a:t>GOOD </a:t>
            </a:r>
            <a:r>
              <a:rPr lang="en-US" sz="2400" dirty="0" smtClean="0">
                <a:solidFill>
                  <a:srgbClr val="7B01AA"/>
                </a:solidFill>
                <a:latin typeface="Century Gothic"/>
                <a:cs typeface="Century Gothic"/>
              </a:rPr>
              <a:t>PROGNOSIS : </a:t>
            </a:r>
            <a:br>
              <a:rPr lang="en-US" sz="2400" dirty="0" smtClean="0">
                <a:solidFill>
                  <a:srgbClr val="7B01AA"/>
                </a:solidFill>
                <a:latin typeface="Century Gothic"/>
                <a:cs typeface="Century Gothic"/>
              </a:rPr>
            </a:br>
            <a:r>
              <a:rPr lang="en-US" sz="2400" dirty="0" smtClean="0">
                <a:solidFill>
                  <a:srgbClr val="7B01AA"/>
                </a:solidFill>
                <a:latin typeface="Century Gothic"/>
                <a:cs typeface="Century Gothic"/>
              </a:rPr>
              <a:t>	</a:t>
            </a:r>
            <a:r>
              <a:rPr lang="en-US" sz="2400" u="sng" dirty="0" smtClean="0">
                <a:solidFill>
                  <a:srgbClr val="7B01AA"/>
                </a:solidFill>
                <a:latin typeface="Century Gothic"/>
                <a:cs typeface="Century Gothic"/>
              </a:rPr>
              <a:t>radial nerve (tendon transfers) </a:t>
            </a:r>
            <a:r>
              <a:rPr lang="en-US" sz="2400" b="1" u="sng" dirty="0" smtClean="0">
                <a:solidFill>
                  <a:srgbClr val="FF6600"/>
                </a:solidFill>
                <a:latin typeface="Century Gothic"/>
                <a:cs typeface="Century Gothic"/>
              </a:rPr>
              <a:t>&gt;</a:t>
            </a:r>
            <a:r>
              <a:rPr lang="en-US" sz="2400" u="sng" dirty="0" smtClean="0">
                <a:solidFill>
                  <a:srgbClr val="7B01AA"/>
                </a:solidFill>
                <a:latin typeface="Century Gothic"/>
                <a:cs typeface="Century Gothic"/>
              </a:rPr>
              <a:t> complete </a:t>
            </a:r>
            <a:r>
              <a:rPr lang="en-US" sz="2400" u="sng" dirty="0" err="1" smtClean="0">
                <a:solidFill>
                  <a:srgbClr val="7B01AA"/>
                </a:solidFill>
                <a:latin typeface="Century Gothic"/>
                <a:cs typeface="Century Gothic"/>
              </a:rPr>
              <a:t>ulnar</a:t>
            </a:r>
            <a:r>
              <a:rPr lang="en-US" sz="2400" u="sng" dirty="0" smtClean="0">
                <a:solidFill>
                  <a:srgbClr val="7B01AA"/>
                </a:solidFill>
                <a:latin typeface="Century Gothic"/>
                <a:cs typeface="Century Gothic"/>
              </a:rPr>
              <a:t> or median nerve lesion</a:t>
            </a:r>
            <a:br>
              <a:rPr lang="en-US" sz="2400" u="sng" dirty="0" smtClean="0">
                <a:solidFill>
                  <a:srgbClr val="7B01AA"/>
                </a:solidFill>
                <a:latin typeface="Century Gothic"/>
                <a:cs typeface="Century Gothic"/>
              </a:rPr>
            </a:br>
            <a:r>
              <a:rPr lang="en-US" sz="2400" u="sng" dirty="0" smtClean="0">
                <a:solidFill>
                  <a:srgbClr val="7B01AA"/>
                </a:solidFill>
                <a:latin typeface="Century Gothic"/>
                <a:cs typeface="Century Gothic"/>
              </a:rPr>
              <a:t/>
            </a:r>
            <a:br>
              <a:rPr lang="en-US" sz="2400" u="sng" dirty="0" smtClean="0">
                <a:solidFill>
                  <a:srgbClr val="7B01AA"/>
                </a:solidFill>
                <a:latin typeface="Century Gothic"/>
                <a:cs typeface="Century Gothic"/>
              </a:rPr>
            </a:br>
            <a:r>
              <a:rPr lang="en-US" sz="2400" u="sng" dirty="0" smtClean="0">
                <a:solidFill>
                  <a:srgbClr val="7B01AA"/>
                </a:solidFill>
                <a:latin typeface="Century Gothic"/>
                <a:cs typeface="Century Gothic"/>
              </a:rPr>
              <a:t/>
            </a:r>
            <a:br>
              <a:rPr lang="en-US" sz="2400" u="sng" dirty="0" smtClean="0">
                <a:solidFill>
                  <a:srgbClr val="7B01AA"/>
                </a:solidFill>
                <a:latin typeface="Century Gothic"/>
                <a:cs typeface="Century Gothic"/>
              </a:rPr>
            </a:br>
            <a:r>
              <a:rPr lang="en-US" sz="2400" u="sng" dirty="0" smtClean="0">
                <a:solidFill>
                  <a:srgbClr val="7B01AA"/>
                </a:solidFill>
                <a:latin typeface="Century Gothic"/>
                <a:cs typeface="Century Gothic"/>
              </a:rPr>
              <a:t/>
            </a:r>
            <a:br>
              <a:rPr lang="en-US" sz="2400" u="sng" dirty="0" smtClean="0">
                <a:solidFill>
                  <a:srgbClr val="7B01AA"/>
                </a:solidFill>
                <a:latin typeface="Century Gothic"/>
                <a:cs typeface="Century Gothic"/>
              </a:rPr>
            </a:br>
            <a:r>
              <a:rPr lang="en-US" sz="2400" u="sng" dirty="0" smtClean="0">
                <a:solidFill>
                  <a:srgbClr val="7B01AA"/>
                </a:solidFill>
                <a:latin typeface="Century Gothic"/>
                <a:cs typeface="Century Gothic"/>
              </a:rPr>
              <a:t/>
            </a:r>
            <a:br>
              <a:rPr lang="en-US" sz="2400" u="sng" dirty="0" smtClean="0">
                <a:solidFill>
                  <a:srgbClr val="7B01AA"/>
                </a:solidFill>
                <a:latin typeface="Century Gothic"/>
                <a:cs typeface="Century Gothic"/>
              </a:rPr>
            </a:br>
            <a:r>
              <a:rPr lang="en-US" sz="2400" u="sng" dirty="0" smtClean="0">
                <a:solidFill>
                  <a:srgbClr val="7B01AA"/>
                </a:solidFill>
                <a:latin typeface="Century Gothic"/>
                <a:cs typeface="Century Gothic"/>
              </a:rPr>
              <a:t/>
            </a:r>
            <a:br>
              <a:rPr lang="en-US" sz="2400" u="sng" dirty="0" smtClean="0">
                <a:solidFill>
                  <a:srgbClr val="7B01AA"/>
                </a:solidFill>
                <a:latin typeface="Century Gothic"/>
                <a:cs typeface="Century Gothic"/>
              </a:rPr>
            </a:br>
            <a:r>
              <a:rPr lang="en-US" sz="2400" u="sng" dirty="0" smtClean="0">
                <a:solidFill>
                  <a:srgbClr val="7B01AA"/>
                </a:solidFill>
                <a:latin typeface="Century Gothic"/>
                <a:cs typeface="Century Gothic"/>
              </a:rPr>
              <a:t/>
            </a:r>
            <a:br>
              <a:rPr lang="en-US" sz="2400" u="sng" dirty="0" smtClean="0">
                <a:solidFill>
                  <a:srgbClr val="7B01AA"/>
                </a:solidFill>
                <a:latin typeface="Century Gothic"/>
                <a:cs typeface="Century Gothic"/>
              </a:rPr>
            </a:br>
            <a:r>
              <a:rPr lang="en-US" sz="2400" u="sng" dirty="0" smtClean="0">
                <a:solidFill>
                  <a:srgbClr val="7B01AA"/>
                </a:solidFill>
                <a:latin typeface="Century Gothic"/>
                <a:cs typeface="Century Gothic"/>
              </a:rPr>
              <a:t/>
            </a:r>
            <a:br>
              <a:rPr lang="en-US" sz="2400" u="sng" dirty="0" smtClean="0">
                <a:solidFill>
                  <a:srgbClr val="7B01AA"/>
                </a:solidFill>
                <a:latin typeface="Century Gothic"/>
                <a:cs typeface="Century Gothic"/>
              </a:rPr>
            </a:br>
            <a:r>
              <a:rPr lang="en-US" sz="2400" u="sng" dirty="0" smtClean="0">
                <a:solidFill>
                  <a:srgbClr val="7B01AA"/>
                </a:solidFill>
                <a:latin typeface="Century Gothic"/>
                <a:cs typeface="Century Gothic"/>
              </a:rPr>
              <a:t/>
            </a:r>
            <a:br>
              <a:rPr lang="en-US" sz="2400" u="sng" dirty="0" smtClean="0">
                <a:solidFill>
                  <a:srgbClr val="7B01AA"/>
                </a:solidFill>
                <a:latin typeface="Century Gothic"/>
                <a:cs typeface="Century Gothic"/>
              </a:rPr>
            </a:br>
            <a:r>
              <a:rPr lang="en-US" sz="2400" u="sng" dirty="0" smtClean="0">
                <a:solidFill>
                  <a:srgbClr val="7B01AA"/>
                </a:solidFill>
                <a:latin typeface="Century Gothic"/>
                <a:cs typeface="Century Gothic"/>
              </a:rPr>
              <a:t/>
            </a:r>
            <a:br>
              <a:rPr lang="en-US" sz="2400" u="sng" dirty="0" smtClean="0">
                <a:solidFill>
                  <a:srgbClr val="7B01AA"/>
                </a:solidFill>
                <a:latin typeface="Century Gothic"/>
                <a:cs typeface="Century Gothic"/>
              </a:rPr>
            </a:br>
            <a:r>
              <a:rPr lang="en-US" sz="2400" dirty="0" smtClean="0">
                <a:solidFill>
                  <a:srgbClr val="7B01AA"/>
                </a:solidFill>
                <a:latin typeface="Century Gothic"/>
                <a:cs typeface="Century Gothic"/>
              </a:rPr>
              <a:t>	</a:t>
            </a:r>
            <a:r>
              <a:rPr lang="en-US" sz="2400" u="sng" dirty="0" smtClean="0">
                <a:solidFill>
                  <a:srgbClr val="7B01AA"/>
                </a:solidFill>
                <a:latin typeface="Century Gothic"/>
                <a:cs typeface="Century Gothic"/>
              </a:rPr>
              <a:t>upper plexus lesion </a:t>
            </a:r>
            <a:r>
              <a:rPr lang="en-US" sz="2400" b="1" u="sng" dirty="0" smtClean="0">
                <a:solidFill>
                  <a:srgbClr val="FF6600"/>
                </a:solidFill>
                <a:latin typeface="Century Gothic"/>
                <a:cs typeface="Century Gothic"/>
              </a:rPr>
              <a:t>&gt;</a:t>
            </a:r>
            <a:r>
              <a:rPr lang="en-US" sz="2400" u="sng" dirty="0" smtClean="0">
                <a:solidFill>
                  <a:srgbClr val="7B01AA"/>
                </a:solidFill>
                <a:latin typeface="Century Gothic"/>
                <a:cs typeface="Century Gothic"/>
              </a:rPr>
              <a:t> lower plexus lesion 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5326" y="1642499"/>
            <a:ext cx="11686674" cy="6494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&lt; 10 days </a:t>
            </a:r>
            <a:r>
              <a:rPr lang="en-US" sz="2000" b="1" dirty="0" err="1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postinjury</a:t>
            </a:r>
            <a:r>
              <a:rPr lang="en-US" sz="20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 :</a:t>
            </a:r>
            <a:br>
              <a:rPr lang="en-US" sz="20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	</a:t>
            </a:r>
            <a:r>
              <a:rPr lang="en-US" sz="2400" dirty="0" smtClean="0">
                <a:solidFill>
                  <a:srgbClr val="7B01AA"/>
                </a:solidFill>
                <a:latin typeface="Century Gothic"/>
                <a:cs typeface="Century Gothic"/>
              </a:rPr>
              <a:t>Can overestimate the number of viable axons: </a:t>
            </a:r>
            <a:r>
              <a:rPr lang="en-US" sz="2400" dirty="0" smtClean="0">
                <a:solidFill>
                  <a:srgbClr val="3366FF"/>
                </a:solidFill>
                <a:latin typeface="Century Gothic"/>
                <a:cs typeface="Century Gothic"/>
              </a:rPr>
              <a:t/>
            </a:r>
            <a:br>
              <a:rPr lang="en-US" sz="2400" dirty="0" smtClean="0">
                <a:solidFill>
                  <a:srgbClr val="3366FF"/>
                </a:solidFill>
                <a:latin typeface="Century Gothic"/>
                <a:cs typeface="Century Gothic"/>
              </a:rPr>
            </a:br>
            <a:r>
              <a:rPr lang="en-US" sz="2400" dirty="0" smtClean="0">
                <a:solidFill>
                  <a:srgbClr val="3366FF"/>
                </a:solidFill>
                <a:latin typeface="Century Gothic"/>
                <a:cs typeface="Century Gothic"/>
              </a:rPr>
              <a:t>	</a:t>
            </a:r>
            <a:r>
              <a:rPr lang="en-US" sz="2400" dirty="0" smtClean="0">
                <a:solidFill>
                  <a:srgbClr val="FF6600"/>
                </a:solidFill>
                <a:latin typeface="Century Gothic"/>
                <a:cs typeface="Century Gothic"/>
              </a:rPr>
              <a:t>incomplete degeneration</a:t>
            </a:r>
            <a:br>
              <a:rPr lang="en-US" sz="2400" dirty="0" smtClean="0">
                <a:solidFill>
                  <a:srgbClr val="FF6600"/>
                </a:solidFill>
                <a:latin typeface="Century Gothic"/>
                <a:cs typeface="Century Gothic"/>
              </a:rPr>
            </a:br>
            <a:endParaRPr lang="en-US" sz="2400" u="sng" dirty="0" smtClean="0">
              <a:solidFill>
                <a:srgbClr val="FF6600"/>
              </a:solidFill>
              <a:latin typeface="Century Gothic"/>
              <a:cs typeface="Century Gothic"/>
            </a:endParaRPr>
          </a:p>
          <a:p>
            <a:r>
              <a:rPr lang="en-US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&gt; 3-6 months </a:t>
            </a:r>
            <a:r>
              <a:rPr lang="en-US" sz="2000" b="1" dirty="0" err="1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postinjury</a:t>
            </a:r>
            <a:r>
              <a:rPr lang="en-US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:</a:t>
            </a:r>
            <a:r>
              <a:rPr lang="en-US" sz="20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/>
            </a:r>
            <a:br>
              <a:rPr lang="en-US" sz="20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	</a:t>
            </a:r>
            <a:r>
              <a:rPr lang="en-US" sz="2400" dirty="0" smtClean="0">
                <a:solidFill>
                  <a:srgbClr val="7B01AA"/>
                </a:solidFill>
                <a:latin typeface="Century Gothic"/>
                <a:cs typeface="Century Gothic"/>
              </a:rPr>
              <a:t>Can also overestimate the number of preserved axons : </a:t>
            </a:r>
            <a:r>
              <a:rPr lang="en-US" sz="2400" dirty="0" smtClean="0">
                <a:solidFill>
                  <a:srgbClr val="3366FF"/>
                </a:solidFill>
                <a:latin typeface="Century Gothic"/>
                <a:cs typeface="Century Gothic"/>
              </a:rPr>
              <a:t/>
            </a:r>
            <a:br>
              <a:rPr lang="en-US" sz="2400" dirty="0" smtClean="0">
                <a:solidFill>
                  <a:srgbClr val="3366FF"/>
                </a:solidFill>
                <a:latin typeface="Century Gothic"/>
                <a:cs typeface="Century Gothic"/>
              </a:rPr>
            </a:br>
            <a:r>
              <a:rPr lang="en-US" sz="2400" dirty="0" smtClean="0">
                <a:solidFill>
                  <a:srgbClr val="3366FF"/>
                </a:solidFill>
                <a:latin typeface="Century Gothic"/>
                <a:cs typeface="Century Gothic"/>
              </a:rPr>
              <a:t>	</a:t>
            </a:r>
            <a:r>
              <a:rPr lang="en-US" sz="2400" dirty="0" smtClean="0">
                <a:solidFill>
                  <a:srgbClr val="FF6600"/>
                </a:solidFill>
                <a:latin typeface="Century Gothic"/>
                <a:cs typeface="Century Gothic"/>
              </a:rPr>
              <a:t>axonal sprouting</a:t>
            </a:r>
            <a:r>
              <a:rPr lang="en-US" sz="2400" dirty="0" smtClean="0">
                <a:solidFill>
                  <a:srgbClr val="3366FF"/>
                </a:solidFill>
                <a:latin typeface="Century Gothic"/>
                <a:cs typeface="Century Gothic"/>
              </a:rPr>
              <a:t> </a:t>
            </a:r>
            <a:endParaRPr lang="en-US" sz="2400" u="sng" dirty="0" smtClean="0">
              <a:solidFill>
                <a:srgbClr val="3366FF"/>
              </a:solidFill>
              <a:latin typeface="Century Gothic"/>
              <a:cs typeface="Century Gothic"/>
            </a:endParaRPr>
          </a:p>
          <a:p>
            <a:endParaRPr lang="en-US" sz="2000" b="1" dirty="0" smtClean="0">
              <a:solidFill>
                <a:srgbClr val="7B01AA"/>
              </a:solidFill>
              <a:latin typeface="Century Gothic" pitchFamily="-1" charset="0"/>
              <a:ea typeface="Times New Roman" pitchFamily="-1" charset="0"/>
              <a:cs typeface="Times New Roman" pitchFamily="-1" charset="0"/>
            </a:endParaRPr>
          </a:p>
          <a:p>
            <a:r>
              <a:rPr lang="en-US" sz="2000" b="1" dirty="0" smtClean="0">
                <a:solidFill>
                  <a:srgbClr val="7B01AA"/>
                </a:solidFill>
                <a:latin typeface="Century Gothic"/>
                <a:cs typeface="Century Gothic"/>
              </a:rPr>
              <a:t>10</a:t>
            </a:r>
            <a:r>
              <a:rPr lang="en-US" sz="2000" b="1" dirty="0" smtClean="0">
                <a:solidFill>
                  <a:srgbClr val="7B01AA"/>
                </a:solidFill>
                <a:latin typeface="Century Gothic"/>
                <a:cs typeface="Century Gothic"/>
              </a:rPr>
              <a:t> days </a:t>
            </a:r>
            <a:r>
              <a:rPr lang="en-US" sz="2000" b="1" dirty="0" smtClean="0">
                <a:solidFill>
                  <a:srgbClr val="7B01AA"/>
                </a:solidFill>
                <a:latin typeface="Century Gothic"/>
                <a:cs typeface="Century Gothic"/>
              </a:rPr>
              <a:t>&gt; good timing &gt; 1</a:t>
            </a:r>
            <a:r>
              <a:rPr lang="en-US" sz="2000" b="1" dirty="0" smtClean="0">
                <a:solidFill>
                  <a:srgbClr val="7B01AA"/>
                </a:solidFill>
                <a:latin typeface="Century Gothic"/>
                <a:cs typeface="Century Gothic"/>
              </a:rPr>
              <a:t> month</a:t>
            </a:r>
            <a:r>
              <a:rPr lang="en-US" sz="2000" b="1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:</a:t>
            </a:r>
            <a:r>
              <a:rPr lang="en-US" sz="20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/>
            </a:r>
            <a:br>
              <a:rPr lang="en-US" sz="20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	</a:t>
            </a:r>
            <a:r>
              <a:rPr lang="en-US" sz="2400" dirty="0" smtClean="0">
                <a:solidFill>
                  <a:srgbClr val="7B01AA"/>
                </a:solidFill>
                <a:latin typeface="Century Gothic"/>
                <a:cs typeface="Century Gothic"/>
              </a:rPr>
              <a:t>Stimulation distal and proximal to the nerve injury site: </a:t>
            </a:r>
            <a:r>
              <a:rPr lang="en-US" sz="2400" dirty="0" smtClean="0">
                <a:solidFill>
                  <a:srgbClr val="3366FF"/>
                </a:solidFill>
                <a:latin typeface="Century Gothic"/>
                <a:cs typeface="Century Gothic"/>
              </a:rPr>
              <a:t/>
            </a:r>
            <a:br>
              <a:rPr lang="en-US" sz="2400" dirty="0" smtClean="0">
                <a:solidFill>
                  <a:srgbClr val="3366FF"/>
                </a:solidFill>
                <a:latin typeface="Century Gothic"/>
                <a:cs typeface="Century Gothic"/>
              </a:rPr>
            </a:br>
            <a:r>
              <a:rPr lang="en-US" sz="2400" dirty="0" smtClean="0">
                <a:solidFill>
                  <a:srgbClr val="3366FF"/>
                </a:solidFill>
                <a:latin typeface="Century Gothic"/>
                <a:cs typeface="Century Gothic"/>
              </a:rPr>
              <a:t>	</a:t>
            </a:r>
            <a:r>
              <a:rPr lang="en-US" sz="2400" dirty="0" err="1" smtClean="0">
                <a:solidFill>
                  <a:srgbClr val="FF6600"/>
                </a:solidFill>
                <a:latin typeface="Century Gothic"/>
                <a:cs typeface="Century Gothic"/>
              </a:rPr>
              <a:t>neurapraxia</a:t>
            </a:r>
            <a:endParaRPr lang="en-US" sz="2400" dirty="0" smtClean="0">
              <a:solidFill>
                <a:srgbClr val="FF6600"/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rgbClr val="3366FF"/>
                </a:solidFill>
                <a:latin typeface="Century Gothic"/>
                <a:cs typeface="Century Gothic"/>
              </a:rPr>
              <a:t>	</a:t>
            </a:r>
            <a:r>
              <a:rPr lang="en-US" sz="2400" dirty="0" smtClean="0">
                <a:solidFill>
                  <a:srgbClr val="7B01AA"/>
                </a:solidFill>
                <a:latin typeface="Century Gothic"/>
                <a:cs typeface="Century Gothic"/>
              </a:rPr>
              <a:t>Stimulation distal to the nerve injury site and comparison with the 	unaffected side: </a:t>
            </a:r>
            <a:r>
              <a:rPr lang="en-US" sz="2400" dirty="0" smtClean="0">
                <a:solidFill>
                  <a:srgbClr val="3366FF"/>
                </a:solidFill>
                <a:latin typeface="Century Gothic"/>
                <a:cs typeface="Century Gothic"/>
              </a:rPr>
              <a:t/>
            </a:r>
            <a:br>
              <a:rPr lang="en-US" sz="2400" dirty="0" smtClean="0">
                <a:solidFill>
                  <a:srgbClr val="3366FF"/>
                </a:solidFill>
                <a:latin typeface="Century Gothic"/>
                <a:cs typeface="Century Gothic"/>
              </a:rPr>
            </a:br>
            <a:r>
              <a:rPr lang="en-US" sz="2400" dirty="0" smtClean="0">
                <a:solidFill>
                  <a:srgbClr val="3366FF"/>
                </a:solidFill>
                <a:latin typeface="Century Gothic"/>
                <a:cs typeface="Century Gothic"/>
              </a:rPr>
              <a:t>	</a:t>
            </a:r>
            <a:r>
              <a:rPr lang="en-US" sz="2400" dirty="0" smtClean="0">
                <a:solidFill>
                  <a:srgbClr val="FF6600"/>
                </a:solidFill>
                <a:latin typeface="Century Gothic"/>
                <a:cs typeface="Century Gothic"/>
              </a:rPr>
              <a:t>axon loss</a:t>
            </a:r>
            <a:r>
              <a:rPr lang="en-US" sz="2400" u="sng" dirty="0" smtClean="0">
                <a:solidFill>
                  <a:srgbClr val="3366FF"/>
                </a:solidFill>
                <a:latin typeface="Century Gothic"/>
                <a:cs typeface="Century Gothic"/>
              </a:rPr>
              <a:t/>
            </a:r>
            <a:br>
              <a:rPr lang="en-US" sz="2400" u="sng" dirty="0" smtClean="0">
                <a:solidFill>
                  <a:srgbClr val="3366FF"/>
                </a:solidFill>
                <a:latin typeface="Century Gothic"/>
                <a:cs typeface="Century Gothic"/>
              </a:rPr>
            </a:br>
            <a:endParaRPr lang="en-US" sz="2400" u="sng" dirty="0" smtClean="0">
              <a:solidFill>
                <a:srgbClr val="3366FF"/>
              </a:solidFill>
              <a:latin typeface="Century Gothic"/>
              <a:cs typeface="Century Gothic"/>
            </a:endParaRPr>
          </a:p>
          <a:p>
            <a:endParaRPr lang="en-US" sz="2400" u="sng" dirty="0" smtClean="0">
              <a:solidFill>
                <a:srgbClr val="3366FF"/>
              </a:solidFill>
              <a:latin typeface="Century Gothic"/>
              <a:cs typeface="Century Gothic"/>
            </a:endParaRPr>
          </a:p>
          <a:p>
            <a:endParaRPr lang="en-US" sz="2400" dirty="0" smtClean="0">
              <a:solidFill>
                <a:srgbClr val="3366FF"/>
              </a:solidFill>
            </a:endParaRPr>
          </a:p>
          <a:p>
            <a:pPr lvl="1">
              <a:buFontTx/>
              <a:buChar char="-"/>
            </a:pPr>
            <a:endParaRPr lang="en-US" sz="2400" dirty="0">
              <a:solidFill>
                <a:srgbClr val="3366FF"/>
              </a:solidFill>
            </a:endParaRPr>
          </a:p>
        </p:txBody>
      </p:sp>
      <p:sp>
        <p:nvSpPr>
          <p:cNvPr id="11" name="Titre 7"/>
          <p:cNvSpPr txBox="1">
            <a:spLocks/>
          </p:cNvSpPr>
          <p:nvPr/>
        </p:nvSpPr>
        <p:spPr bwMode="auto">
          <a:xfrm>
            <a:off x="350256" y="274638"/>
            <a:ext cx="11841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FR" sz="4400" b="1" dirty="0" smtClean="0">
                <a:solidFill>
                  <a:srgbClr val="FF6600"/>
                </a:solidFill>
              </a:rPr>
              <a:t>NCS : the good timing</a:t>
            </a:r>
            <a:endParaRPr lang="fr-FR" sz="4400" b="1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7"/>
          <p:cNvSpPr txBox="1">
            <a:spLocks/>
          </p:cNvSpPr>
          <p:nvPr/>
        </p:nvSpPr>
        <p:spPr bwMode="auto">
          <a:xfrm>
            <a:off x="350256" y="274638"/>
            <a:ext cx="11841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FR" sz="4400" b="1" dirty="0" smtClean="0">
                <a:solidFill>
                  <a:srgbClr val="FF6600"/>
                </a:solidFill>
              </a:rPr>
              <a:t>EMG</a:t>
            </a:r>
            <a:endParaRPr lang="fr-FR" sz="4400" b="1" i="1" dirty="0">
              <a:solidFill>
                <a:srgbClr val="FF66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5326" y="1439299"/>
            <a:ext cx="11686674" cy="5139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Spontaneous Activity</a:t>
            </a:r>
            <a:r>
              <a:rPr lang="en-US" sz="20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:</a:t>
            </a:r>
            <a:br>
              <a:rPr lang="en-US" sz="20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	</a:t>
            </a:r>
            <a:r>
              <a:rPr lang="en-US" sz="2400" u="sng" dirty="0" smtClean="0">
                <a:solidFill>
                  <a:srgbClr val="7B01AA"/>
                </a:solidFill>
                <a:latin typeface="Century Gothic"/>
                <a:cs typeface="Century Gothic"/>
              </a:rPr>
              <a:t>Absence</a:t>
            </a:r>
            <a:r>
              <a:rPr lang="en-US" sz="2400" dirty="0" smtClean="0">
                <a:solidFill>
                  <a:srgbClr val="7B01AA"/>
                </a:solidFill>
                <a:latin typeface="Century Gothic"/>
                <a:cs typeface="Century Gothic"/>
              </a:rPr>
              <a:t> after 1 month: </a:t>
            </a:r>
            <a:br>
              <a:rPr lang="en-US" sz="2400" dirty="0" smtClean="0">
                <a:solidFill>
                  <a:srgbClr val="7B01AA"/>
                </a:solidFill>
                <a:latin typeface="Century Gothic"/>
                <a:cs typeface="Century Gothic"/>
              </a:rPr>
            </a:br>
            <a:r>
              <a:rPr lang="en-US" sz="2400" dirty="0" smtClean="0">
                <a:solidFill>
                  <a:srgbClr val="7B01AA"/>
                </a:solidFill>
                <a:latin typeface="Century Gothic"/>
                <a:cs typeface="Century Gothic"/>
              </a:rPr>
              <a:t>	</a:t>
            </a:r>
            <a:r>
              <a:rPr lang="en-US" sz="2400" dirty="0" smtClean="0">
                <a:solidFill>
                  <a:srgbClr val="FF6600"/>
                </a:solidFill>
                <a:latin typeface="Century Gothic"/>
                <a:cs typeface="Century Gothic"/>
              </a:rPr>
              <a:t>GOOD </a:t>
            </a:r>
            <a:r>
              <a:rPr lang="en-US" sz="2400" dirty="0" smtClean="0">
                <a:solidFill>
                  <a:srgbClr val="7B01AA"/>
                </a:solidFill>
                <a:latin typeface="Century Gothic"/>
                <a:cs typeface="Century Gothic"/>
              </a:rPr>
              <a:t>PROGNOSIS, even in the case of complete paralysis</a:t>
            </a:r>
            <a:br>
              <a:rPr lang="en-US" sz="2400" dirty="0" smtClean="0">
                <a:solidFill>
                  <a:srgbClr val="7B01AA"/>
                </a:solidFill>
                <a:latin typeface="Century Gothic"/>
                <a:cs typeface="Century Gothic"/>
              </a:rPr>
            </a:br>
            <a:r>
              <a:rPr lang="en-US" sz="2400" dirty="0" smtClean="0">
                <a:solidFill>
                  <a:srgbClr val="7B01AA"/>
                </a:solidFill>
                <a:latin typeface="Century Gothic"/>
                <a:cs typeface="Century Gothic"/>
              </a:rPr>
              <a:t/>
            </a:r>
            <a:br>
              <a:rPr lang="en-US" sz="2400" dirty="0" smtClean="0">
                <a:solidFill>
                  <a:srgbClr val="7B01AA"/>
                </a:solidFill>
                <a:latin typeface="Century Gothic"/>
                <a:cs typeface="Century Gothic"/>
              </a:rPr>
            </a:br>
            <a:r>
              <a:rPr lang="en-US" sz="2400" dirty="0" smtClean="0">
                <a:solidFill>
                  <a:srgbClr val="7B01AA"/>
                </a:solidFill>
                <a:latin typeface="Century Gothic"/>
                <a:cs typeface="Century Gothic"/>
              </a:rPr>
              <a:t>	</a:t>
            </a:r>
            <a:r>
              <a:rPr lang="en-US" sz="2400" u="sng" dirty="0" smtClean="0">
                <a:solidFill>
                  <a:srgbClr val="7B01AA"/>
                </a:solidFill>
                <a:latin typeface="Century Gothic"/>
                <a:cs typeface="Century Gothic"/>
              </a:rPr>
              <a:t>Presence</a:t>
            </a:r>
            <a:r>
              <a:rPr lang="en-US" sz="2400" dirty="0" smtClean="0">
                <a:solidFill>
                  <a:srgbClr val="7B01AA"/>
                </a:solidFill>
                <a:latin typeface="Century Gothic"/>
                <a:cs typeface="Century Gothic"/>
              </a:rPr>
              <a:t> after &gt; 1 year in a completely </a:t>
            </a:r>
            <a:r>
              <a:rPr lang="en-US" sz="2400" dirty="0" err="1" smtClean="0">
                <a:solidFill>
                  <a:srgbClr val="7B01AA"/>
                </a:solidFill>
                <a:latin typeface="Century Gothic"/>
                <a:cs typeface="Century Gothic"/>
              </a:rPr>
              <a:t>denervated</a:t>
            </a:r>
            <a:r>
              <a:rPr lang="en-US" sz="2400" dirty="0" smtClean="0">
                <a:solidFill>
                  <a:srgbClr val="7B01AA"/>
                </a:solidFill>
                <a:latin typeface="Century Gothic"/>
                <a:cs typeface="Century Gothic"/>
              </a:rPr>
              <a:t> muscle:</a:t>
            </a:r>
            <a:br>
              <a:rPr lang="en-US" sz="2400" dirty="0" smtClean="0">
                <a:solidFill>
                  <a:srgbClr val="7B01AA"/>
                </a:solidFill>
                <a:latin typeface="Century Gothic"/>
                <a:cs typeface="Century Gothic"/>
              </a:rPr>
            </a:br>
            <a:r>
              <a:rPr lang="en-US" sz="2400" dirty="0" smtClean="0">
                <a:solidFill>
                  <a:srgbClr val="7B01AA"/>
                </a:solidFill>
                <a:latin typeface="Century Gothic"/>
                <a:cs typeface="Century Gothic"/>
              </a:rPr>
              <a:t>	</a:t>
            </a:r>
            <a:r>
              <a:rPr lang="en-US" sz="2400" dirty="0" smtClean="0">
                <a:solidFill>
                  <a:srgbClr val="FF6600"/>
                </a:solidFill>
                <a:latin typeface="Century Gothic"/>
                <a:cs typeface="Century Gothic"/>
              </a:rPr>
              <a:t>GOOD </a:t>
            </a:r>
            <a:r>
              <a:rPr lang="en-US" sz="2400" dirty="0" smtClean="0">
                <a:solidFill>
                  <a:srgbClr val="7B01AA"/>
                </a:solidFill>
                <a:latin typeface="Century Gothic"/>
                <a:cs typeface="Century Gothic"/>
              </a:rPr>
              <a:t>PROGNOSIS: muscular </a:t>
            </a:r>
            <a:r>
              <a:rPr lang="en-US" sz="2400" dirty="0" err="1" smtClean="0">
                <a:solidFill>
                  <a:srgbClr val="7B01AA"/>
                </a:solidFill>
                <a:latin typeface="Century Gothic"/>
                <a:cs typeface="Century Gothic"/>
              </a:rPr>
              <a:t>reinnervation</a:t>
            </a:r>
            <a:r>
              <a:rPr lang="en-US" sz="2400" dirty="0" smtClean="0">
                <a:solidFill>
                  <a:srgbClr val="7B01AA"/>
                </a:solidFill>
                <a:latin typeface="Century Gothic"/>
                <a:cs typeface="Century Gothic"/>
              </a:rPr>
              <a:t> is always possible</a:t>
            </a:r>
            <a:br>
              <a:rPr lang="en-US" sz="2400" dirty="0" smtClean="0">
                <a:solidFill>
                  <a:srgbClr val="7B01AA"/>
                </a:solidFill>
                <a:latin typeface="Century Gothic"/>
                <a:cs typeface="Century Gothic"/>
              </a:rPr>
            </a:br>
            <a:endParaRPr lang="en-US" sz="2400" u="sng" dirty="0" smtClean="0">
              <a:solidFill>
                <a:srgbClr val="7B01AA"/>
              </a:solidFill>
              <a:latin typeface="Century Gothic"/>
              <a:cs typeface="Century Gothic"/>
            </a:endParaRPr>
          </a:p>
          <a:p>
            <a:r>
              <a:rPr lang="en-US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Needle EMG Recruitment</a:t>
            </a:r>
            <a:r>
              <a:rPr lang="en-US" sz="20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:</a:t>
            </a:r>
            <a:br>
              <a:rPr lang="en-US" sz="20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	</a:t>
            </a:r>
            <a:r>
              <a:rPr lang="en-US" sz="2400" dirty="0" smtClean="0">
                <a:solidFill>
                  <a:srgbClr val="7B01AA"/>
                </a:solidFill>
                <a:latin typeface="Century Gothic"/>
                <a:cs typeface="Century Gothic"/>
              </a:rPr>
              <a:t>Rough indication of the degree of axon preservation</a:t>
            </a:r>
            <a:br>
              <a:rPr lang="en-US" sz="2400" dirty="0" smtClean="0">
                <a:solidFill>
                  <a:srgbClr val="7B01AA"/>
                </a:solidFill>
                <a:latin typeface="Century Gothic"/>
                <a:cs typeface="Century Gothic"/>
              </a:rPr>
            </a:br>
            <a:r>
              <a:rPr lang="en-US" sz="2400" dirty="0" smtClean="0">
                <a:solidFill>
                  <a:srgbClr val="7B01AA"/>
                </a:solidFill>
                <a:latin typeface="Century Gothic"/>
                <a:cs typeface="Century Gothic"/>
              </a:rPr>
              <a:t>	The presence of MUAP recruitment in muscles immediately distal to the 	injury site is an element of </a:t>
            </a:r>
            <a:r>
              <a:rPr lang="en-US" sz="2400" dirty="0" smtClean="0">
                <a:solidFill>
                  <a:srgbClr val="FF6600"/>
                </a:solidFill>
                <a:latin typeface="Century Gothic"/>
                <a:cs typeface="Century Gothic"/>
              </a:rPr>
              <a:t>GOOD </a:t>
            </a:r>
            <a:r>
              <a:rPr lang="en-US" sz="2400" dirty="0" smtClean="0">
                <a:solidFill>
                  <a:srgbClr val="7B01AA"/>
                </a:solidFill>
                <a:latin typeface="Century Gothic"/>
                <a:cs typeface="Century Gothic"/>
              </a:rPr>
              <a:t>prognosis </a:t>
            </a:r>
            <a:br>
              <a:rPr lang="en-US" sz="2400" dirty="0" smtClean="0">
                <a:solidFill>
                  <a:srgbClr val="7B01AA"/>
                </a:solidFill>
                <a:latin typeface="Century Gothic"/>
                <a:cs typeface="Century Gothic"/>
              </a:rPr>
            </a:br>
            <a:r>
              <a:rPr lang="en-US" sz="2400" dirty="0" smtClean="0">
                <a:solidFill>
                  <a:srgbClr val="7B01AA"/>
                </a:solidFill>
                <a:latin typeface="Century Gothic"/>
                <a:cs typeface="Century Gothic"/>
              </a:rPr>
              <a:t>	However, recruitment is difficult to quantify and is usually recorded on a 	subjective ordinal scale. Moreover, conduction block may also be</a:t>
            </a:r>
            <a:br>
              <a:rPr lang="en-US" sz="2400" dirty="0" smtClean="0">
                <a:solidFill>
                  <a:srgbClr val="7B01AA"/>
                </a:solidFill>
                <a:latin typeface="Century Gothic"/>
                <a:cs typeface="Century Gothic"/>
              </a:rPr>
            </a:br>
            <a:r>
              <a:rPr lang="en-US" sz="2400" dirty="0" smtClean="0">
                <a:solidFill>
                  <a:srgbClr val="7B01AA"/>
                </a:solidFill>
                <a:latin typeface="Century Gothic"/>
                <a:cs typeface="Century Gothic"/>
              </a:rPr>
              <a:t>	responsible for poor or absent recruitment </a:t>
            </a:r>
            <a:endParaRPr lang="en-US" sz="2400" dirty="0">
              <a:solidFill>
                <a:srgbClr val="7B01AA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7"/>
          <p:cNvSpPr txBox="1">
            <a:spLocks/>
          </p:cNvSpPr>
          <p:nvPr/>
        </p:nvSpPr>
        <p:spPr bwMode="auto">
          <a:xfrm>
            <a:off x="350256" y="274638"/>
            <a:ext cx="11841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FR" sz="4400" b="1" dirty="0" err="1" smtClean="0">
                <a:solidFill>
                  <a:srgbClr val="FF6600"/>
                </a:solidFill>
              </a:rPr>
              <a:t>Generally</a:t>
            </a:r>
            <a:r>
              <a:rPr lang="fr-FR" sz="4400" b="1" dirty="0" smtClean="0">
                <a:solidFill>
                  <a:srgbClr val="FF6600"/>
                </a:solidFill>
              </a:rPr>
              <a:t> </a:t>
            </a:r>
            <a:r>
              <a:rPr lang="fr-FR" sz="4400" b="1" dirty="0" err="1" smtClean="0">
                <a:solidFill>
                  <a:srgbClr val="7B01AA"/>
                </a:solidFill>
              </a:rPr>
              <a:t>useful</a:t>
            </a:r>
            <a:r>
              <a:rPr lang="fr-FR" sz="4400" b="1" dirty="0" smtClean="0">
                <a:solidFill>
                  <a:srgbClr val="7B01AA"/>
                </a:solidFill>
              </a:rPr>
              <a:t> </a:t>
            </a:r>
            <a:r>
              <a:rPr lang="fr-FR" sz="4400" b="1" dirty="0" err="1" smtClean="0">
                <a:solidFill>
                  <a:srgbClr val="7B01AA"/>
                </a:solidFill>
              </a:rPr>
              <a:t>prognostic</a:t>
            </a:r>
            <a:r>
              <a:rPr lang="fr-FR" sz="4400" b="1" dirty="0" smtClean="0">
                <a:solidFill>
                  <a:srgbClr val="7B01AA"/>
                </a:solidFill>
              </a:rPr>
              <a:t> </a:t>
            </a:r>
            <a:r>
              <a:rPr lang="fr-FR" sz="4400" b="1" dirty="0" err="1" smtClean="0">
                <a:solidFill>
                  <a:srgbClr val="7B01AA"/>
                </a:solidFill>
              </a:rPr>
              <a:t>measures</a:t>
            </a:r>
            <a:r>
              <a:rPr lang="fr-FR" sz="4400" b="1" dirty="0" smtClean="0">
                <a:solidFill>
                  <a:srgbClr val="7B01AA"/>
                </a:solidFill>
              </a:rPr>
              <a:t> </a:t>
            </a:r>
            <a:br>
              <a:rPr lang="fr-FR" sz="4400" b="1" dirty="0" smtClean="0">
                <a:solidFill>
                  <a:srgbClr val="7B01AA"/>
                </a:solidFill>
              </a:rPr>
            </a:br>
            <a:r>
              <a:rPr lang="fr-FR" sz="4400" b="1" dirty="0" smtClean="0">
                <a:solidFill>
                  <a:srgbClr val="7B01AA"/>
                </a:solidFill>
              </a:rPr>
              <a:t>(&gt; Day 12 -&gt; </a:t>
            </a:r>
            <a:r>
              <a:rPr lang="fr-FR" sz="4400" b="1" dirty="0" err="1" smtClean="0">
                <a:solidFill>
                  <a:srgbClr val="7B01AA"/>
                </a:solidFill>
              </a:rPr>
              <a:t>Month</a:t>
            </a:r>
            <a:r>
              <a:rPr lang="fr-FR" sz="4400" b="1" dirty="0" smtClean="0">
                <a:solidFill>
                  <a:srgbClr val="7B01AA"/>
                </a:solidFill>
              </a:rPr>
              <a:t> 2)</a:t>
            </a:r>
            <a:endParaRPr lang="fr-FR" sz="4400" b="1" dirty="0">
              <a:solidFill>
                <a:srgbClr val="7B01AA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104900" y="2103966"/>
          <a:ext cx="9507546" cy="4023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279400" dir="2700000" algn="tl" rotWithShape="0">
                    <a:srgbClr val="000000">
                      <a:alpha val="43000"/>
                    </a:srgbClr>
                  </a:outerShdw>
                </a:effectLst>
                <a:tableStyleId>{5C22544A-7EE6-4342-B048-85BDC9FD1C3A}</a:tableStyleId>
              </a:tblPr>
              <a:tblGrid>
                <a:gridCol w="3701921"/>
                <a:gridCol w="2918003"/>
                <a:gridCol w="2887622"/>
              </a:tblGrid>
              <a:tr h="31356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PROGNOSIS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Good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Poor</a:t>
                      </a:r>
                      <a:endParaRPr lang="en-US" sz="2400" dirty="0"/>
                    </a:p>
                  </a:txBody>
                  <a:tcPr/>
                </a:tc>
              </a:tr>
              <a:tr h="31356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EMG 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(recruitment</a:t>
                      </a:r>
                      <a:r>
                        <a:rPr lang="en-US" sz="2400" baseline="0" dirty="0" smtClean="0"/>
                        <a:t> distal to lesion)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/>
                        <a:buChar char="•"/>
                        <a:tabLst>
                          <a:tab pos="177800" algn="l"/>
                        </a:tabLst>
                      </a:pPr>
                      <a:r>
                        <a:rPr lang="en-US" sz="2400" dirty="0" smtClean="0"/>
                        <a:t> Mildly</a:t>
                      </a:r>
                      <a:r>
                        <a:rPr lang="en-US" sz="2400" baseline="0" dirty="0" smtClean="0"/>
                        <a:t> r</a:t>
                      </a:r>
                      <a:r>
                        <a:rPr lang="en-US" sz="2400" dirty="0" smtClean="0"/>
                        <a:t>educed or 	normal</a:t>
                      </a:r>
                      <a:r>
                        <a:rPr lang="en-US" sz="2400" baseline="0" dirty="0" smtClean="0"/>
                        <a:t> 	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/>
                        <a:buChar char="•"/>
                        <a:tabLst>
                          <a:tab pos="177800" algn="l"/>
                        </a:tabLst>
                      </a:pPr>
                      <a:r>
                        <a:rPr lang="en-US" sz="2400" dirty="0" smtClean="0"/>
                        <a:t> Discrete</a:t>
                      </a:r>
                      <a:r>
                        <a:rPr lang="en-US" sz="2400" baseline="0" dirty="0" smtClean="0"/>
                        <a:t> or absent</a:t>
                      </a:r>
                      <a:endParaRPr lang="en-US" sz="2400" dirty="0"/>
                    </a:p>
                  </a:txBody>
                  <a:tcPr/>
                </a:tc>
              </a:tr>
              <a:tr h="313562"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sz="2400" dirty="0" smtClean="0"/>
                        <a:t> Distal CMAP amplitude</a:t>
                      </a:r>
                      <a:br>
                        <a:rPr lang="en-US" sz="2400" dirty="0" smtClean="0"/>
                      </a:br>
                      <a:endParaRPr lang="en-US" sz="2400" dirty="0" smtClean="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2400" dirty="0" smtClean="0"/>
                        <a:t> Conduction block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/>
                        <a:buChar char="•"/>
                        <a:tabLst>
                          <a:tab pos="177800" algn="l"/>
                        </a:tabLst>
                      </a:pP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Mildly</a:t>
                      </a:r>
                      <a:r>
                        <a:rPr lang="en-US" sz="2400" baseline="0" dirty="0" smtClean="0"/>
                        <a:t> r</a:t>
                      </a:r>
                      <a:r>
                        <a:rPr lang="en-US" sz="2400" dirty="0" smtClean="0"/>
                        <a:t>educed or 	normal</a:t>
                      </a:r>
                      <a:r>
                        <a:rPr lang="en-US" sz="2400" baseline="0" dirty="0" smtClean="0"/>
                        <a:t> </a:t>
                      </a:r>
                    </a:p>
                    <a:p>
                      <a:pPr algn="l">
                        <a:buFont typeface="Arial"/>
                        <a:buChar char="•"/>
                        <a:tabLst>
                          <a:tab pos="177800" algn="l"/>
                        </a:tabLst>
                      </a:pPr>
                      <a:r>
                        <a:rPr lang="en-US" sz="2400" u="none" baseline="0" dirty="0" smtClean="0"/>
                        <a:t> Present</a:t>
                      </a:r>
                      <a:endParaRPr lang="en-US" sz="24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/>
                        <a:buChar char="•"/>
                        <a:tabLst>
                          <a:tab pos="177800" algn="l"/>
                        </a:tabLst>
                      </a:pPr>
                      <a:r>
                        <a:rPr lang="en-US" sz="2400" dirty="0" smtClean="0"/>
                        <a:t> Absent</a:t>
                      </a:r>
                    </a:p>
                    <a:p>
                      <a:pPr algn="l">
                        <a:buFont typeface="Arial"/>
                        <a:buChar char="•"/>
                        <a:tabLst>
                          <a:tab pos="177800" algn="l"/>
                        </a:tabLst>
                      </a:pPr>
                      <a:endParaRPr lang="en-US" sz="2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>
                          <a:tab pos="177800" algn="l"/>
                        </a:tabLst>
                        <a:defRPr/>
                      </a:pPr>
                      <a:r>
                        <a:rPr lang="en-US" sz="2400" dirty="0" smtClean="0"/>
                        <a:t> Absent</a:t>
                      </a:r>
                    </a:p>
                  </a:txBody>
                  <a:tcPr/>
                </a:tc>
              </a:tr>
              <a:tr h="313562"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  <a:tabLst>
                          <a:tab pos="177800" algn="l"/>
                        </a:tabLst>
                      </a:pPr>
                      <a:r>
                        <a:rPr lang="en-US" sz="2400" dirty="0" smtClean="0"/>
                        <a:t> Distal SNAP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	(for injuries distal to DRG)</a:t>
                      </a:r>
                    </a:p>
                    <a:p>
                      <a:pPr>
                        <a:buFont typeface="Arial"/>
                        <a:buChar char="•"/>
                        <a:tabLst>
                          <a:tab pos="177800" algn="l"/>
                        </a:tabLst>
                      </a:pPr>
                      <a:r>
                        <a:rPr lang="en-US" sz="2400" dirty="0" smtClean="0"/>
                        <a:t> Distal SNAP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	(for</a:t>
                      </a:r>
                      <a:r>
                        <a:rPr lang="en-US" sz="2400" baseline="0" dirty="0" smtClean="0"/>
                        <a:t> root avulsions)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/>
                        <a:buChar char="•"/>
                        <a:tabLst>
                          <a:tab pos="177800" algn="l"/>
                        </a:tabLst>
                      </a:pPr>
                      <a:r>
                        <a:rPr lang="en-US" sz="2400" u="none" dirty="0" smtClean="0"/>
                        <a:t> Present</a:t>
                      </a:r>
                      <a:endParaRPr lang="en-US" sz="24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/>
                        <a:buChar char="•"/>
                        <a:tabLst>
                          <a:tab pos="177800" algn="l"/>
                        </a:tabLst>
                      </a:pPr>
                      <a:r>
                        <a:rPr lang="en-US" sz="2400" dirty="0" smtClean="0"/>
                        <a:t> Absent</a:t>
                      </a:r>
                      <a:br>
                        <a:rPr lang="en-US" sz="2400" dirty="0" smtClean="0"/>
                      </a:br>
                      <a:endParaRPr lang="en-US" sz="2400" dirty="0" smtClean="0"/>
                    </a:p>
                    <a:p>
                      <a:pPr algn="l">
                        <a:buFont typeface="Arial"/>
                        <a:buChar char="•"/>
                        <a:tabLst>
                          <a:tab pos="177800" algn="l"/>
                        </a:tabLst>
                      </a:pPr>
                      <a:r>
                        <a:rPr lang="en-US" sz="2400" dirty="0" smtClean="0"/>
                        <a:t> Present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7"/>
          <p:cNvSpPr txBox="1">
            <a:spLocks/>
          </p:cNvSpPr>
          <p:nvPr/>
        </p:nvSpPr>
        <p:spPr bwMode="auto">
          <a:xfrm>
            <a:off x="350256" y="274638"/>
            <a:ext cx="11841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FR" sz="4400" b="1" dirty="0" err="1" smtClean="0">
                <a:solidFill>
                  <a:srgbClr val="7B01AA"/>
                </a:solidFill>
              </a:rPr>
              <a:t>Specific</a:t>
            </a:r>
            <a:r>
              <a:rPr lang="fr-FR" sz="4400" b="1" dirty="0" smtClean="0">
                <a:solidFill>
                  <a:srgbClr val="7B01AA"/>
                </a:solidFill>
              </a:rPr>
              <a:t> Nerve Injuries : </a:t>
            </a:r>
            <a:r>
              <a:rPr lang="fr-FR" sz="4400" b="1" dirty="0" smtClean="0">
                <a:solidFill>
                  <a:srgbClr val="FF6600"/>
                </a:solidFill>
              </a:rPr>
              <a:t>CTS</a:t>
            </a:r>
            <a:endParaRPr lang="fr-FR" sz="4400" b="1" dirty="0">
              <a:solidFill>
                <a:srgbClr val="7B01AA"/>
              </a:solidFill>
            </a:endParaRPr>
          </a:p>
        </p:txBody>
      </p:sp>
      <p:pic>
        <p:nvPicPr>
          <p:cNvPr id="5" name="Image 4" descr="CTS 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577" y="152400"/>
            <a:ext cx="4851582" cy="4495800"/>
          </a:xfrm>
          <a:prstGeom prst="rect">
            <a:avLst/>
          </a:prstGeom>
          <a:effectLst/>
        </p:spPr>
      </p:pic>
      <p:sp>
        <p:nvSpPr>
          <p:cNvPr id="6" name="Ellipse 5"/>
          <p:cNvSpPr/>
          <p:nvPr/>
        </p:nvSpPr>
        <p:spPr>
          <a:xfrm>
            <a:off x="8978900" y="914400"/>
            <a:ext cx="1003300" cy="1917700"/>
          </a:xfrm>
          <a:prstGeom prst="ellipse">
            <a:avLst/>
          </a:prstGeom>
          <a:noFill/>
          <a:ln w="38100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lipse 6"/>
          <p:cNvSpPr/>
          <p:nvPr/>
        </p:nvSpPr>
        <p:spPr>
          <a:xfrm>
            <a:off x="10953750" y="3848100"/>
            <a:ext cx="355600" cy="187325"/>
          </a:xfrm>
          <a:prstGeom prst="ellipse">
            <a:avLst/>
          </a:prstGeom>
          <a:noFill/>
          <a:ln w="38100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330200" y="3297766"/>
          <a:ext cx="11671300" cy="2576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3900"/>
                <a:gridCol w="3568700"/>
                <a:gridCol w="4838700"/>
              </a:tblGrid>
              <a:tr h="31356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PROGNOSIS (outcome post surgery)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Good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Poor</a:t>
                      </a:r>
                      <a:endParaRPr lang="en-US" sz="2400" dirty="0"/>
                    </a:p>
                  </a:txBody>
                  <a:tcPr/>
                </a:tc>
              </a:tr>
              <a:tr h="31356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Sensory NCS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/>
                        <a:buChar char="•"/>
                        <a:tabLst>
                          <a:tab pos="177800" algn="l"/>
                        </a:tabLst>
                      </a:pPr>
                      <a:r>
                        <a:rPr lang="en-US" sz="2400" dirty="0" smtClean="0"/>
                        <a:t> Present SNAP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="1" baseline="0" dirty="0" smtClean="0">
                          <a:solidFill>
                            <a:srgbClr val="FF6600"/>
                          </a:solidFill>
                        </a:rPr>
                        <a:t>and 	m</a:t>
                      </a:r>
                      <a:r>
                        <a:rPr lang="en-US" sz="2400" b="1" dirty="0" smtClean="0">
                          <a:solidFill>
                            <a:srgbClr val="FF6600"/>
                          </a:solidFill>
                        </a:rPr>
                        <a:t>oderate slowing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/>
                        <a:buChar char="•"/>
                        <a:tabLst>
                          <a:tab pos="177800" algn="l"/>
                        </a:tabLst>
                      </a:pPr>
                      <a:r>
                        <a:rPr lang="en-US" sz="2400" dirty="0" smtClean="0"/>
                        <a:t> </a:t>
                      </a:r>
                      <a:r>
                        <a:rPr lang="en-US" sz="2400" b="1" dirty="0" smtClean="0">
                          <a:solidFill>
                            <a:srgbClr val="FF6600"/>
                          </a:solidFill>
                        </a:rPr>
                        <a:t>Normal study</a:t>
                      </a:r>
                      <a:r>
                        <a:rPr lang="en-US" sz="2400" b="1" baseline="0" dirty="0" smtClean="0">
                          <a:solidFill>
                            <a:srgbClr val="FF6600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FF6600"/>
                          </a:solidFill>
                        </a:rPr>
                        <a:t>or</a:t>
                      </a:r>
                      <a:r>
                        <a:rPr lang="en-US" sz="2400" b="1" baseline="0" dirty="0" smtClean="0">
                          <a:solidFill>
                            <a:srgbClr val="FF6600"/>
                          </a:solidFill>
                        </a:rPr>
                        <a:t> m</a:t>
                      </a:r>
                      <a:r>
                        <a:rPr lang="en-US" sz="2400" b="1" dirty="0" smtClean="0">
                          <a:solidFill>
                            <a:srgbClr val="FF6600"/>
                          </a:solidFill>
                        </a:rPr>
                        <a:t>ild</a:t>
                      </a:r>
                      <a:r>
                        <a:rPr lang="en-US" sz="2400" b="1" baseline="0" dirty="0" smtClean="0">
                          <a:solidFill>
                            <a:srgbClr val="FF6600"/>
                          </a:solidFill>
                        </a:rPr>
                        <a:t> slowing</a:t>
                      </a:r>
                      <a:br>
                        <a:rPr lang="en-US" sz="2400" b="1" baseline="0" dirty="0" smtClean="0">
                          <a:solidFill>
                            <a:srgbClr val="FF6600"/>
                          </a:solidFill>
                        </a:rPr>
                      </a:br>
                      <a:endParaRPr lang="en-US" sz="2400" b="1" baseline="0" dirty="0" smtClean="0">
                        <a:solidFill>
                          <a:srgbClr val="FF6600"/>
                        </a:solidFill>
                      </a:endParaRPr>
                    </a:p>
                    <a:p>
                      <a:pPr algn="l">
                        <a:buFont typeface="Arial"/>
                        <a:buChar char="•"/>
                        <a:tabLst>
                          <a:tab pos="177800" algn="l"/>
                        </a:tabLst>
                      </a:pPr>
                      <a:r>
                        <a:rPr lang="en-US" sz="2400" baseline="0" dirty="0" smtClean="0"/>
                        <a:t> Absent SNAP </a:t>
                      </a:r>
                      <a:endParaRPr lang="en-US" sz="2400" dirty="0"/>
                    </a:p>
                  </a:txBody>
                  <a:tcPr/>
                </a:tc>
              </a:tr>
              <a:tr h="56441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Motor DL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/>
                        <a:buChar char="•"/>
                        <a:tabLst>
                          <a:tab pos="177800" algn="l"/>
                        </a:tabLst>
                      </a:pPr>
                      <a:r>
                        <a:rPr lang="en-US" sz="2400" dirty="0" smtClean="0"/>
                        <a:t> &lt; 6.5 ms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/>
                        <a:buChar char="•"/>
                      </a:pPr>
                      <a:r>
                        <a:rPr lang="en-US" sz="2400" dirty="0" smtClean="0"/>
                        <a:t> Absent CMAP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7"/>
          <p:cNvSpPr txBox="1">
            <a:spLocks/>
          </p:cNvSpPr>
          <p:nvPr/>
        </p:nvSpPr>
        <p:spPr bwMode="auto">
          <a:xfrm>
            <a:off x="350256" y="274638"/>
            <a:ext cx="11841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FR" sz="4400" b="1" dirty="0" err="1" smtClean="0">
                <a:solidFill>
                  <a:srgbClr val="7B01AA"/>
                </a:solidFill>
              </a:rPr>
              <a:t>Specific</a:t>
            </a:r>
            <a:r>
              <a:rPr lang="fr-FR" sz="4400" b="1" dirty="0" smtClean="0">
                <a:solidFill>
                  <a:srgbClr val="7B01AA"/>
                </a:solidFill>
              </a:rPr>
              <a:t> Nerve Injuries : </a:t>
            </a:r>
            <a:r>
              <a:rPr lang="fr-FR" sz="4400" b="1" dirty="0" smtClean="0">
                <a:solidFill>
                  <a:srgbClr val="FF6600"/>
                </a:solidFill>
              </a:rPr>
              <a:t>UNE</a:t>
            </a:r>
            <a:endParaRPr lang="fr-FR" sz="4400" b="1" dirty="0">
              <a:solidFill>
                <a:srgbClr val="7B01AA"/>
              </a:solidFill>
            </a:endParaRPr>
          </a:p>
        </p:txBody>
      </p:sp>
      <p:pic>
        <p:nvPicPr>
          <p:cNvPr id="5" name="Image 4" descr="U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725090"/>
            <a:ext cx="7450632" cy="4053410"/>
          </a:xfrm>
          <a:prstGeom prst="rect">
            <a:avLst/>
          </a:prstGeom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5326" y="1832999"/>
            <a:ext cx="1168667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2"/>
            <a:r>
              <a:rPr lang="en-US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To define the </a:t>
            </a:r>
            <a:r>
              <a:rPr lang="en-US" sz="2000" b="1" dirty="0" smtClean="0">
                <a:solidFill>
                  <a:srgbClr val="FF66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location</a:t>
            </a:r>
            <a:r>
              <a:rPr lang="en-US" sz="20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 </a:t>
            </a:r>
            <a:br>
              <a:rPr lang="en-US" sz="20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	</a:t>
            </a:r>
            <a:b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endParaRPr lang="en-US" sz="2400" dirty="0" smtClean="0">
              <a:solidFill>
                <a:srgbClr val="7B01AA"/>
              </a:solidFill>
              <a:latin typeface="Century Gothic" pitchFamily="-1" charset="0"/>
              <a:ea typeface="Times New Roman" pitchFamily="-1" charset="0"/>
              <a:cs typeface="Times New Roman" pitchFamily="-1" charset="0"/>
            </a:endParaRPr>
          </a:p>
          <a:p>
            <a:pPr marL="444500" lvl="2"/>
            <a:r>
              <a:rPr lang="en-US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To grade the </a:t>
            </a:r>
            <a:r>
              <a:rPr lang="en-US" sz="2000" b="1" dirty="0" smtClean="0">
                <a:solidFill>
                  <a:srgbClr val="FF66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severity</a:t>
            </a:r>
            <a:r>
              <a:rPr lang="en-US" sz="20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/>
            </a:r>
            <a:br>
              <a:rPr lang="en-US" sz="20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	</a:t>
            </a:r>
            <a:b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/>
            </a:r>
            <a:b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r>
              <a:rPr lang="en-US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To </a:t>
            </a:r>
            <a:r>
              <a:rPr lang="en-US" sz="2000" b="1" dirty="0" smtClean="0">
                <a:solidFill>
                  <a:srgbClr val="FF66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exclude </a:t>
            </a:r>
            <a:r>
              <a:rPr lang="en-US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other lesions</a:t>
            </a:r>
            <a:r>
              <a:rPr lang="en-US" sz="20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/>
            </a:r>
            <a:br>
              <a:rPr lang="en-US" sz="20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	</a:t>
            </a:r>
            <a:r>
              <a:rPr lang="en-US" sz="2400" dirty="0" smtClean="0">
                <a:solidFill>
                  <a:srgbClr val="7B01AA"/>
                </a:solidFill>
                <a:latin typeface="Century Gothic"/>
                <a:cs typeface="Century Gothic"/>
              </a:rPr>
              <a:t> </a:t>
            </a:r>
            <a:br>
              <a:rPr lang="en-US" sz="2400" dirty="0" smtClean="0">
                <a:solidFill>
                  <a:srgbClr val="7B01AA"/>
                </a:solidFill>
                <a:latin typeface="Century Gothic"/>
                <a:cs typeface="Century Gothic"/>
              </a:rPr>
            </a:br>
            <a:endParaRPr lang="en-US" sz="2400" dirty="0" smtClean="0">
              <a:solidFill>
                <a:srgbClr val="7B01AA"/>
              </a:solidFill>
              <a:latin typeface="Century Gothic"/>
              <a:cs typeface="Century Gothic"/>
            </a:endParaRPr>
          </a:p>
          <a:p>
            <a:pPr lvl="1"/>
            <a:r>
              <a:rPr lang="en-US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To </a:t>
            </a:r>
            <a:r>
              <a:rPr lang="en-US" sz="2000" b="1" dirty="0" smtClean="0">
                <a:solidFill>
                  <a:srgbClr val="FF66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predict </a:t>
            </a:r>
            <a:r>
              <a:rPr lang="en-US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recovery</a:t>
            </a:r>
            <a:r>
              <a:rPr lang="en-US" sz="20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/>
            </a:r>
            <a:br>
              <a:rPr lang="en-US" sz="20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	</a:t>
            </a:r>
            <a:endParaRPr lang="en-US" sz="2400" dirty="0" smtClean="0">
              <a:solidFill>
                <a:srgbClr val="3366FF"/>
              </a:solidFill>
            </a:endParaRPr>
          </a:p>
          <a:p>
            <a:pPr lvl="1"/>
            <a:endParaRPr lang="en-US" sz="2400" dirty="0" smtClean="0">
              <a:solidFill>
                <a:srgbClr val="3366FF"/>
              </a:solidFill>
            </a:endParaRPr>
          </a:p>
          <a:p>
            <a:pPr lvl="1">
              <a:buFontTx/>
              <a:buChar char="-"/>
            </a:pPr>
            <a:endParaRPr lang="en-US" sz="2400" dirty="0">
              <a:solidFill>
                <a:srgbClr val="3366FF"/>
              </a:solidFill>
            </a:endParaRPr>
          </a:p>
        </p:txBody>
      </p:sp>
      <p:sp>
        <p:nvSpPr>
          <p:cNvPr id="11" name="Titre 7"/>
          <p:cNvSpPr txBox="1">
            <a:spLocks/>
          </p:cNvSpPr>
          <p:nvPr/>
        </p:nvSpPr>
        <p:spPr bwMode="auto">
          <a:xfrm>
            <a:off x="350256" y="274638"/>
            <a:ext cx="11841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400" b="1" dirty="0" err="1" smtClean="0">
                <a:solidFill>
                  <a:srgbClr val="FF6600"/>
                </a:solidFill>
              </a:rPr>
              <a:t>Electrodiagnostic</a:t>
            </a:r>
            <a:r>
              <a:rPr lang="en-US" sz="4400" b="1" dirty="0" smtClean="0">
                <a:solidFill>
                  <a:srgbClr val="FF6600"/>
                </a:solidFill>
              </a:rPr>
              <a:t> studies </a:t>
            </a:r>
            <a:r>
              <a:rPr lang="en-US" sz="4400" b="1" dirty="0" smtClean="0">
                <a:solidFill>
                  <a:srgbClr val="7B01AA"/>
                </a:solidFill>
              </a:rPr>
              <a:t>(EDX)</a:t>
            </a:r>
            <a:endParaRPr lang="en-US" sz="4400" b="1" dirty="0">
              <a:solidFill>
                <a:srgbClr val="7B01AA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7"/>
          <p:cNvSpPr txBox="1">
            <a:spLocks/>
          </p:cNvSpPr>
          <p:nvPr/>
        </p:nvSpPr>
        <p:spPr bwMode="auto">
          <a:xfrm>
            <a:off x="350256" y="274638"/>
            <a:ext cx="11841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FR" sz="4400" b="1" dirty="0" err="1" smtClean="0">
                <a:solidFill>
                  <a:srgbClr val="7B01AA"/>
                </a:solidFill>
              </a:rPr>
              <a:t>Specific</a:t>
            </a:r>
            <a:r>
              <a:rPr lang="fr-FR" sz="4400" b="1" dirty="0" smtClean="0">
                <a:solidFill>
                  <a:srgbClr val="7B01AA"/>
                </a:solidFill>
              </a:rPr>
              <a:t> Nerve Injuries : </a:t>
            </a:r>
            <a:r>
              <a:rPr lang="fr-FR" sz="4400" b="1" dirty="0" smtClean="0">
                <a:solidFill>
                  <a:srgbClr val="FF6600"/>
                </a:solidFill>
              </a:rPr>
              <a:t>Radial Nerve </a:t>
            </a:r>
            <a:r>
              <a:rPr lang="fr-FR" sz="4400" b="1" dirty="0" err="1" smtClean="0">
                <a:solidFill>
                  <a:srgbClr val="FF6600"/>
                </a:solidFill>
              </a:rPr>
              <a:t>Injury</a:t>
            </a:r>
            <a:endParaRPr lang="fr-FR" sz="4400" b="1" dirty="0">
              <a:solidFill>
                <a:srgbClr val="7B01AA"/>
              </a:solidFill>
            </a:endParaRPr>
          </a:p>
        </p:txBody>
      </p:sp>
      <p:pic>
        <p:nvPicPr>
          <p:cNvPr id="6" name="Image 5" descr="RN spiral groov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312" y="1866899"/>
            <a:ext cx="6697048" cy="4292601"/>
          </a:xfrm>
          <a:prstGeom prst="rect">
            <a:avLst/>
          </a:prstGeom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7"/>
          <p:cNvSpPr txBox="1">
            <a:spLocks/>
          </p:cNvSpPr>
          <p:nvPr/>
        </p:nvSpPr>
        <p:spPr bwMode="auto">
          <a:xfrm>
            <a:off x="350256" y="274638"/>
            <a:ext cx="11841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FR" sz="4400" b="1" dirty="0" err="1" smtClean="0">
                <a:solidFill>
                  <a:srgbClr val="7B01AA"/>
                </a:solidFill>
              </a:rPr>
              <a:t>Specific</a:t>
            </a:r>
            <a:r>
              <a:rPr lang="fr-FR" sz="4400" b="1" dirty="0" smtClean="0">
                <a:solidFill>
                  <a:srgbClr val="7B01AA"/>
                </a:solidFill>
              </a:rPr>
              <a:t> Nerve Injuries : </a:t>
            </a:r>
            <a:r>
              <a:rPr lang="fr-FR" sz="4400" b="1" dirty="0" smtClean="0">
                <a:solidFill>
                  <a:srgbClr val="FF6600"/>
                </a:solidFill>
              </a:rPr>
              <a:t>Bell </a:t>
            </a:r>
            <a:r>
              <a:rPr lang="fr-FR" sz="4400" b="1" dirty="0" err="1" smtClean="0">
                <a:solidFill>
                  <a:srgbClr val="FF6600"/>
                </a:solidFill>
              </a:rPr>
              <a:t>Palsy</a:t>
            </a:r>
            <a:endParaRPr lang="fr-FR" sz="4400" b="1" dirty="0">
              <a:solidFill>
                <a:srgbClr val="7B01AA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066800" y="2484966"/>
          <a:ext cx="9212222" cy="25603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279400" dir="2700000" algn="tl" rotWithShape="0">
                    <a:srgbClr val="000000">
                      <a:alpha val="43000"/>
                    </a:srgbClr>
                  </a:outerShdw>
                </a:effectLst>
                <a:tableStyleId>{5C22544A-7EE6-4342-B048-85BDC9FD1C3A}</a:tableStyleId>
              </a:tblPr>
              <a:tblGrid>
                <a:gridCol w="3406597"/>
                <a:gridCol w="2918003"/>
                <a:gridCol w="2887622"/>
              </a:tblGrid>
              <a:tr h="31356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PROGNOSIS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Good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Poor</a:t>
                      </a:r>
                      <a:endParaRPr lang="en-US" sz="2400" dirty="0"/>
                    </a:p>
                  </a:txBody>
                  <a:tcPr/>
                </a:tc>
              </a:tr>
              <a:tr h="31356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CMAP (ENG)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/>
                        <a:buChar char="•"/>
                        <a:tabLst>
                          <a:tab pos="177800" algn="l"/>
                        </a:tabLst>
                      </a:pPr>
                      <a:r>
                        <a:rPr lang="en-US" sz="2400" dirty="0" smtClean="0"/>
                        <a:t> </a:t>
                      </a:r>
                      <a:r>
                        <a:rPr lang="en-US" sz="2400" b="1" dirty="0" smtClean="0">
                          <a:solidFill>
                            <a:srgbClr val="FF6600"/>
                          </a:solidFill>
                        </a:rPr>
                        <a:t>&gt; 30% </a:t>
                      </a:r>
                      <a:r>
                        <a:rPr lang="en-US" sz="2400" dirty="0" smtClean="0"/>
                        <a:t>of 	</a:t>
                      </a:r>
                      <a:r>
                        <a:rPr lang="en-US" sz="2400" dirty="0" err="1" smtClean="0"/>
                        <a:t>contralateral</a:t>
                      </a:r>
                      <a:r>
                        <a:rPr lang="en-US" sz="2400" dirty="0" smtClean="0"/>
                        <a:t> side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/>
                        <a:buChar char="•"/>
                        <a:tabLst>
                          <a:tab pos="177800" algn="l"/>
                        </a:tabLst>
                      </a:pPr>
                      <a:r>
                        <a:rPr lang="en-US" sz="2400" dirty="0" smtClean="0"/>
                        <a:t> </a:t>
                      </a:r>
                      <a:r>
                        <a:rPr lang="en-US" sz="2400" b="1" dirty="0" smtClean="0">
                          <a:solidFill>
                            <a:srgbClr val="FF6600"/>
                          </a:solidFill>
                        </a:rPr>
                        <a:t>&lt;</a:t>
                      </a:r>
                      <a:r>
                        <a:rPr lang="en-US" sz="2400" b="1" baseline="0" dirty="0" smtClean="0">
                          <a:solidFill>
                            <a:srgbClr val="FF6600"/>
                          </a:solidFill>
                        </a:rPr>
                        <a:t> 10% </a:t>
                      </a:r>
                      <a:r>
                        <a:rPr lang="en-US" sz="2400" dirty="0" smtClean="0"/>
                        <a:t>of 	</a:t>
                      </a:r>
                      <a:r>
                        <a:rPr lang="en-US" sz="2400" dirty="0" err="1" smtClean="0"/>
                        <a:t>contralateral</a:t>
                      </a:r>
                      <a:r>
                        <a:rPr lang="en-US" sz="2400" dirty="0" smtClean="0"/>
                        <a:t> side</a:t>
                      </a:r>
                      <a:endParaRPr lang="en-US" sz="2400" dirty="0"/>
                    </a:p>
                  </a:txBody>
                  <a:tcPr/>
                </a:tc>
              </a:tr>
              <a:tr h="31356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6600"/>
                          </a:solidFill>
                        </a:rPr>
                        <a:t>Blink</a:t>
                      </a:r>
                      <a:r>
                        <a:rPr lang="en-US" sz="2400" b="1" baseline="0" dirty="0" smtClean="0">
                          <a:solidFill>
                            <a:srgbClr val="FF6600"/>
                          </a:solidFill>
                        </a:rPr>
                        <a:t> reflex</a:t>
                      </a:r>
                      <a:endParaRPr lang="en-US" sz="2400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/>
                        <a:buChar char="•"/>
                        <a:tabLst>
                          <a:tab pos="177800" algn="l"/>
                        </a:tabLst>
                      </a:pPr>
                      <a:r>
                        <a:rPr lang="en-US" sz="2400" baseline="0" dirty="0" smtClean="0"/>
                        <a:t> Present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/>
                        <a:buChar char="•"/>
                        <a:tabLst>
                          <a:tab pos="177800" algn="l"/>
                        </a:tabLst>
                      </a:pPr>
                      <a:r>
                        <a:rPr lang="en-US" sz="2400" dirty="0" smtClean="0"/>
                        <a:t> Absent</a:t>
                      </a:r>
                      <a:endParaRPr lang="en-US" sz="2400" dirty="0"/>
                    </a:p>
                  </a:txBody>
                  <a:tcPr/>
                </a:tc>
              </a:tr>
              <a:tr h="31356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Fibrillations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/>
                        <a:buChar char="•"/>
                        <a:tabLst>
                          <a:tab pos="177800" algn="l"/>
                        </a:tabLst>
                      </a:pPr>
                      <a:endParaRPr lang="en-US" sz="24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/>
                        <a:buChar char="•"/>
                        <a:tabLst>
                          <a:tab pos="177800" algn="l"/>
                        </a:tabLst>
                      </a:pPr>
                      <a:r>
                        <a:rPr lang="en-US" sz="2400" dirty="0" smtClean="0"/>
                        <a:t> ++</a:t>
                      </a:r>
                      <a:r>
                        <a:rPr lang="en-US" sz="2400" baseline="0" dirty="0" smtClean="0"/>
                        <a:t> in Young </a:t>
                      </a:r>
                      <a:br>
                        <a:rPr lang="en-US" sz="2400" baseline="0" dirty="0" smtClean="0"/>
                      </a:br>
                      <a:r>
                        <a:rPr lang="en-US" sz="2400" baseline="0" dirty="0" smtClean="0"/>
                        <a:t>	-&gt; </a:t>
                      </a:r>
                      <a:r>
                        <a:rPr lang="en-US" sz="2400" b="1" baseline="0" dirty="0" err="1" smtClean="0">
                          <a:solidFill>
                            <a:srgbClr val="FF6600"/>
                          </a:solidFill>
                        </a:rPr>
                        <a:t>synkinesis</a:t>
                      </a:r>
                      <a:endParaRPr lang="en-US" sz="2400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7"/>
          <p:cNvSpPr txBox="1">
            <a:spLocks/>
          </p:cNvSpPr>
          <p:nvPr/>
        </p:nvSpPr>
        <p:spPr bwMode="auto">
          <a:xfrm>
            <a:off x="350256" y="274638"/>
            <a:ext cx="11841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FR" sz="4400" b="1" dirty="0" err="1" smtClean="0">
                <a:solidFill>
                  <a:srgbClr val="FF6600"/>
                </a:solidFill>
              </a:rPr>
              <a:t>Upper</a:t>
            </a:r>
            <a:r>
              <a:rPr lang="fr-FR" sz="4400" b="1" dirty="0" smtClean="0">
                <a:solidFill>
                  <a:srgbClr val="FF6600"/>
                </a:solidFill>
              </a:rPr>
              <a:t> </a:t>
            </a:r>
            <a:r>
              <a:rPr lang="fr-FR" sz="4400" b="1" i="1" dirty="0" smtClean="0">
                <a:solidFill>
                  <a:srgbClr val="7B01AA"/>
                </a:solidFill>
              </a:rPr>
              <a:t>versus </a:t>
            </a:r>
            <a:r>
              <a:rPr lang="fr-FR" sz="4400" b="1" dirty="0" err="1" smtClean="0">
                <a:solidFill>
                  <a:srgbClr val="FF6600"/>
                </a:solidFill>
              </a:rPr>
              <a:t>lower</a:t>
            </a:r>
            <a:r>
              <a:rPr lang="fr-FR" sz="4400" b="1" dirty="0" smtClean="0">
                <a:solidFill>
                  <a:srgbClr val="FF6600"/>
                </a:solidFill>
              </a:rPr>
              <a:t> </a:t>
            </a:r>
            <a:r>
              <a:rPr lang="fr-FR" sz="4400" b="1" dirty="0" smtClean="0">
                <a:solidFill>
                  <a:srgbClr val="7B01AA"/>
                </a:solidFill>
              </a:rPr>
              <a:t>brachial plexus </a:t>
            </a:r>
            <a:r>
              <a:rPr lang="fr-FR" sz="4400" b="1" dirty="0" err="1" smtClean="0">
                <a:solidFill>
                  <a:srgbClr val="7B01AA"/>
                </a:solidFill>
              </a:rPr>
              <a:t>lesion</a:t>
            </a:r>
            <a:endParaRPr lang="fr-FR" sz="4400" b="1" dirty="0">
              <a:solidFill>
                <a:srgbClr val="7B01AA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117600" y="2396066"/>
          <a:ext cx="9212222" cy="39319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279400" dir="2700000" algn="tl" rotWithShape="0">
                    <a:srgbClr val="000000">
                      <a:alpha val="43000"/>
                    </a:srgbClr>
                  </a:outerShdw>
                </a:effectLst>
                <a:tableStyleId>{5C22544A-7EE6-4342-B048-85BDC9FD1C3A}</a:tableStyleId>
              </a:tblPr>
              <a:tblGrid>
                <a:gridCol w="3406597"/>
                <a:gridCol w="2658980"/>
                <a:gridCol w="3146645"/>
              </a:tblGrid>
              <a:tr h="3135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Upper plexus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Lower plexus</a:t>
                      </a:r>
                      <a:endParaRPr lang="en-US" sz="2400" dirty="0"/>
                    </a:p>
                  </a:txBody>
                  <a:tcPr/>
                </a:tc>
              </a:tr>
              <a:tr h="31356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Prognosis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Good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Poor</a:t>
                      </a:r>
                      <a:endParaRPr lang="en-US" sz="2400" dirty="0"/>
                    </a:p>
                  </a:txBody>
                  <a:tcPr/>
                </a:tc>
              </a:tr>
              <a:tr h="564412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Pathophysiology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Neurapraxia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Axonotmesis/neurotmesis/avulsion</a:t>
                      </a:r>
                      <a:endParaRPr lang="en-US" sz="2400" dirty="0"/>
                    </a:p>
                  </a:txBody>
                  <a:tcPr/>
                </a:tc>
              </a:tr>
              <a:tr h="31356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Injury site </a:t>
                      </a:r>
                      <a:r>
                        <a:rPr lang="en-US" sz="2400" dirty="0" err="1" smtClean="0"/>
                        <a:t>localisation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Extraforaminal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Preganglionic</a:t>
                      </a:r>
                      <a:r>
                        <a:rPr lang="en-US" sz="2400" dirty="0" smtClean="0"/>
                        <a:t> root</a:t>
                      </a:r>
                      <a:endParaRPr lang="en-US" sz="2400" dirty="0"/>
                    </a:p>
                  </a:txBody>
                  <a:tcPr/>
                </a:tc>
              </a:tr>
              <a:tr h="31356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Distance to muscles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&lt; 60 cm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&gt; 60 cm</a:t>
                      </a:r>
                      <a:endParaRPr lang="en-US" sz="2400" dirty="0"/>
                    </a:p>
                  </a:txBody>
                  <a:tcPr/>
                </a:tc>
              </a:tr>
              <a:tr h="564412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 pitchFamily="-1" charset="0"/>
                          <a:cs typeface="Times New Roman" pitchFamily="-1" charset="0"/>
                        </a:rPr>
                        <a:t>Motor function requirements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Global/intense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Fine/precise</a:t>
                      </a:r>
                      <a:endParaRPr lang="en-US" sz="2400" dirty="0"/>
                    </a:p>
                  </a:txBody>
                  <a:tcPr/>
                </a:tc>
              </a:tr>
              <a:tr h="31356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Good treatment options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+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429500" y="2185174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2"/>
            <a:r>
              <a:rPr lang="en-US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76 </a:t>
            </a:r>
            <a:r>
              <a:rPr lang="en-US" sz="2000" b="1" dirty="0" err="1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yo</a:t>
            </a:r>
            <a:r>
              <a:rPr lang="en-US" sz="20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/>
            </a:r>
            <a:br>
              <a:rPr lang="en-US" sz="20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r>
              <a:rPr lang="en-US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CTS</a:t>
            </a:r>
          </a:p>
          <a:p>
            <a:pPr marL="177800" lvl="2"/>
            <a:r>
              <a:rPr lang="en-US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Median motor latency : 11,7 ms</a:t>
            </a:r>
          </a:p>
          <a:p>
            <a:pPr marL="177800" lvl="2"/>
            <a:r>
              <a:rPr lang="en-US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Median sensory SNAP : absent</a:t>
            </a:r>
            <a:endParaRPr lang="en-US" sz="2000" b="1" dirty="0" smtClean="0">
              <a:solidFill>
                <a:srgbClr val="7B01AA"/>
              </a:solidFill>
              <a:latin typeface="Century Gothic" pitchFamily="-1" charset="0"/>
              <a:ea typeface="Times New Roman" pitchFamily="-1" charset="0"/>
              <a:cs typeface="Times New Roman" pitchFamily="-1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74440" y="4285734"/>
            <a:ext cx="32158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6600"/>
                </a:solidFill>
              </a:rPr>
              <a:t>GOOD or POOR PROGNOSIS ?</a:t>
            </a:r>
          </a:p>
          <a:p>
            <a:r>
              <a:rPr lang="fr-FR" b="1" dirty="0" smtClean="0">
                <a:solidFill>
                  <a:srgbClr val="FF6600"/>
                </a:solidFill>
              </a:rPr>
              <a:t>GOOD or POOR OUTCOME (</a:t>
            </a:r>
            <a:r>
              <a:rPr lang="fr-FR" b="1" dirty="0" err="1" smtClean="0">
                <a:solidFill>
                  <a:srgbClr val="FF6600"/>
                </a:solidFill>
              </a:rPr>
              <a:t>after</a:t>
            </a:r>
            <a:r>
              <a:rPr lang="fr-FR" b="1" dirty="0" smtClean="0">
                <a:solidFill>
                  <a:srgbClr val="FF6600"/>
                </a:solidFill>
              </a:rPr>
              <a:t> </a:t>
            </a:r>
            <a:r>
              <a:rPr lang="fr-FR" b="1" dirty="0" err="1" smtClean="0">
                <a:solidFill>
                  <a:srgbClr val="FF6600"/>
                </a:solidFill>
              </a:rPr>
              <a:t>surgery</a:t>
            </a:r>
            <a:r>
              <a:rPr lang="fr-FR" b="1" dirty="0" smtClean="0">
                <a:solidFill>
                  <a:srgbClr val="FF6600"/>
                </a:solidFill>
              </a:rPr>
              <a:t>) ?</a:t>
            </a:r>
            <a:endParaRPr lang="en-US" dirty="0"/>
          </a:p>
        </p:txBody>
      </p:sp>
      <p:pic>
        <p:nvPicPr>
          <p:cNvPr id="10" name="Image 9" descr="median moteur gauch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298197" cy="3700702"/>
          </a:xfrm>
          <a:prstGeom prst="rect">
            <a:avLst/>
          </a:prstGeom>
        </p:spPr>
      </p:pic>
      <p:pic>
        <p:nvPicPr>
          <p:cNvPr id="12" name="Image 11" descr="médian sensi gauch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2533" y="4044108"/>
            <a:ext cx="2494067" cy="250909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fibulaire droit J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707825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048500" y="2185174"/>
            <a:ext cx="495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2"/>
            <a:r>
              <a:rPr lang="en-US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68 </a:t>
            </a:r>
            <a:r>
              <a:rPr lang="en-US" sz="2000" b="1" dirty="0" err="1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yo</a:t>
            </a:r>
            <a:r>
              <a:rPr lang="en-US" sz="20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/>
            </a:r>
            <a:br>
              <a:rPr lang="en-US" sz="20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r>
              <a:rPr lang="en-US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Fibular neuropathy at the fibula head</a:t>
            </a:r>
          </a:p>
          <a:p>
            <a:pPr marL="177800" lvl="2"/>
            <a:r>
              <a:rPr lang="en-US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Motor NCS at day 10</a:t>
            </a:r>
          </a:p>
          <a:p>
            <a:pPr marL="177800" lvl="2"/>
            <a:r>
              <a:rPr lang="en-US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CB :</a:t>
            </a:r>
            <a:r>
              <a:rPr lang="en-US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 85%</a:t>
            </a:r>
            <a:endParaRPr lang="en-US" sz="2000" b="1" dirty="0" smtClean="0">
              <a:solidFill>
                <a:srgbClr val="7B01AA"/>
              </a:solidFill>
              <a:latin typeface="Century Gothic" pitchFamily="-1" charset="0"/>
              <a:ea typeface="Times New Roman" pitchFamily="-1" charset="0"/>
              <a:cs typeface="Times New Roman" pitchFamily="-1" charset="0"/>
            </a:endParaRPr>
          </a:p>
          <a:p>
            <a:pPr marL="177800" lvl="2"/>
            <a:r>
              <a:rPr lang="en-US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Motor axonal loss : 40%</a:t>
            </a:r>
          </a:p>
          <a:p>
            <a:pPr marL="177800" lvl="2"/>
            <a:endParaRPr lang="en-US" sz="2000" b="1" dirty="0" smtClean="0">
              <a:solidFill>
                <a:srgbClr val="7B01AA"/>
              </a:solidFill>
              <a:latin typeface="Century Gothic" pitchFamily="-1" charset="0"/>
              <a:ea typeface="Times New Roman" pitchFamily="-1" charset="0"/>
              <a:cs typeface="Times New Roman" pitchFamily="-1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74440" y="4285734"/>
            <a:ext cx="32158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6600"/>
                </a:solidFill>
              </a:rPr>
              <a:t>GOOD or POOR PROGNOSIS ?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66000" y="2845574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2"/>
            <a:r>
              <a:rPr lang="en-US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1 month later</a:t>
            </a:r>
            <a:endParaRPr lang="en-US" sz="2000" b="1" dirty="0" smtClean="0">
              <a:solidFill>
                <a:srgbClr val="7B01AA"/>
              </a:solidFill>
              <a:latin typeface="Century Gothic" pitchFamily="-1" charset="0"/>
              <a:ea typeface="Times New Roman" pitchFamily="-1" charset="0"/>
              <a:cs typeface="Times New Roman" pitchFamily="-1" charset="0"/>
            </a:endParaRPr>
          </a:p>
          <a:p>
            <a:pPr marL="177800" lvl="2"/>
            <a:r>
              <a:rPr lang="en-US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CB : 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50%</a:t>
            </a:r>
          </a:p>
          <a:p>
            <a:pPr marL="177800" lvl="2"/>
            <a:r>
              <a:rPr lang="en-US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Motor axonal loss : 40%</a:t>
            </a:r>
          </a:p>
        </p:txBody>
      </p:sp>
      <p:pic>
        <p:nvPicPr>
          <p:cNvPr id="9" name="Image 8" descr="fibulaire 1 moi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" y="469900"/>
            <a:ext cx="5816600" cy="5341577"/>
          </a:xfrm>
          <a:prstGeom prst="rect">
            <a:avLst/>
          </a:prstGeom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axi 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6832600" cy="2979210"/>
          </a:xfrm>
          <a:prstGeom prst="rect">
            <a:avLst/>
          </a:prstGeom>
        </p:spPr>
      </p:pic>
      <p:pic>
        <p:nvPicPr>
          <p:cNvPr id="6" name="Image 5" descr="delto 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818441"/>
            <a:ext cx="6832599" cy="41665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85000" y="2210574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2"/>
            <a:r>
              <a:rPr lang="en-US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51 </a:t>
            </a:r>
            <a:r>
              <a:rPr lang="en-US" sz="2000" b="1" dirty="0" err="1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yo</a:t>
            </a:r>
            <a:r>
              <a:rPr lang="en-US" sz="20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/>
            </a:r>
            <a:br>
              <a:rPr lang="en-US" sz="20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r>
              <a:rPr lang="en-US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Shoulder trauma 6 weeks ago</a:t>
            </a:r>
          </a:p>
          <a:p>
            <a:pPr marL="177800" lvl="2"/>
            <a:r>
              <a:rPr lang="en-US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Deltoid CMAP : 0,9 mV (</a:t>
            </a:r>
            <a:r>
              <a:rPr lang="en-US" sz="2000" b="1" dirty="0" err="1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Erb</a:t>
            </a:r>
            <a:r>
              <a:rPr lang="en-US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 </a:t>
            </a:r>
            <a:r>
              <a:rPr lang="en-US" sz="2000" b="1" dirty="0" err="1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stim</a:t>
            </a:r>
            <a:r>
              <a:rPr lang="en-US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)</a:t>
            </a:r>
          </a:p>
          <a:p>
            <a:pPr marL="177800" lvl="2"/>
            <a:r>
              <a:rPr lang="en-US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Fibrillations : 7/10 </a:t>
            </a:r>
            <a:endParaRPr lang="en-US" sz="2000" b="1" dirty="0" smtClean="0">
              <a:solidFill>
                <a:srgbClr val="7B01AA"/>
              </a:solidFill>
              <a:latin typeface="Century Gothic" pitchFamily="-1" charset="0"/>
              <a:ea typeface="Times New Roman" pitchFamily="-1" charset="0"/>
              <a:cs typeface="Times New Roman" pitchFamily="-1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74440" y="4285734"/>
            <a:ext cx="32158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6600"/>
                </a:solidFill>
              </a:rPr>
              <a:t>GOOD or POOR PROGNOSIS ?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137400" y="4991874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2"/>
            <a:r>
              <a:rPr lang="en-US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We don’t know because </a:t>
            </a:r>
            <a:r>
              <a:rPr lang="en-US" sz="2000" b="1" dirty="0" err="1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Erb</a:t>
            </a:r>
            <a:r>
              <a:rPr lang="en-US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 stimulation is 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above </a:t>
            </a:r>
            <a:r>
              <a:rPr lang="en-US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the nerve injury site</a:t>
            </a:r>
            <a:endParaRPr lang="en-US" sz="2000" b="1" dirty="0" smtClean="0">
              <a:solidFill>
                <a:srgbClr val="7B01AA"/>
              </a:solidFill>
              <a:latin typeface="Century Gothic" pitchFamily="-1" charset="0"/>
              <a:ea typeface="Times New Roman" pitchFamily="-1" charset="0"/>
              <a:cs typeface="Times New Roman" pitchFamily="-1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85000" y="2210574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2"/>
            <a:r>
              <a:rPr lang="en-US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6 weeks later</a:t>
            </a:r>
            <a:endParaRPr lang="en-US" sz="2000" b="1" dirty="0" smtClean="0">
              <a:solidFill>
                <a:srgbClr val="7B01AA"/>
              </a:solidFill>
              <a:latin typeface="Century Gothic" pitchFamily="-1" charset="0"/>
              <a:ea typeface="Times New Roman" pitchFamily="-1" charset="0"/>
              <a:cs typeface="Times New Roman" pitchFamily="-1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74440" y="4285734"/>
            <a:ext cx="32158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6600"/>
                </a:solidFill>
              </a:rPr>
              <a:t>GOOD OUTCOME</a:t>
            </a:r>
            <a:endParaRPr lang="en-US" dirty="0"/>
          </a:p>
        </p:txBody>
      </p:sp>
      <p:pic>
        <p:nvPicPr>
          <p:cNvPr id="9" name="Image 8" descr="Delto contrô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41600"/>
            <a:ext cx="6881616" cy="4216400"/>
          </a:xfrm>
          <a:prstGeom prst="rect">
            <a:avLst/>
          </a:prstGeom>
        </p:spPr>
      </p:pic>
      <p:pic>
        <p:nvPicPr>
          <p:cNvPr id="10" name="Image 9" descr="Axi contrô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7919"/>
            <a:ext cx="6883400" cy="304052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5326" y="1832999"/>
            <a:ext cx="11686674" cy="5324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2"/>
            <a:r>
              <a:rPr lang="en-US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To make </a:t>
            </a:r>
            <a:r>
              <a:rPr lang="en-US" sz="2000" b="1" dirty="0" smtClean="0">
                <a:solidFill>
                  <a:srgbClr val="FF66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treatment option</a:t>
            </a:r>
            <a:r>
              <a:rPr lang="en-US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 recommendations</a:t>
            </a:r>
            <a:br>
              <a:rPr lang="en-US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endParaRPr lang="en-US" sz="2000" b="1" dirty="0" smtClean="0">
              <a:solidFill>
                <a:srgbClr val="7B01AA"/>
              </a:solidFill>
              <a:latin typeface="Century Gothic" pitchFamily="-1" charset="0"/>
              <a:ea typeface="Times New Roman" pitchFamily="-1" charset="0"/>
              <a:cs typeface="Times New Roman" pitchFamily="-1" charset="0"/>
            </a:endParaRPr>
          </a:p>
          <a:p>
            <a:pPr marL="812800" lvl="2" indent="355600">
              <a:buFont typeface="Wingdings" charset="2"/>
              <a:buChar char=""/>
              <a:tabLst>
                <a:tab pos="1168400" algn="l"/>
              </a:tabLst>
            </a:pPr>
            <a: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Severe radial nerve injury unlikely to recover </a:t>
            </a:r>
            <a:b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	=&gt; tendon transfers = good early option</a:t>
            </a:r>
            <a:b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endParaRPr lang="en-US" sz="2400" dirty="0" smtClean="0">
              <a:solidFill>
                <a:srgbClr val="7B01AA"/>
              </a:solidFill>
              <a:latin typeface="Century Gothic" pitchFamily="-1" charset="0"/>
              <a:ea typeface="Times New Roman" pitchFamily="-1" charset="0"/>
              <a:cs typeface="Times New Roman" pitchFamily="-1" charset="0"/>
            </a:endParaRPr>
          </a:p>
          <a:p>
            <a:pPr marL="812800" lvl="2" indent="355600">
              <a:buFont typeface="Wingdings" charset="2"/>
              <a:buChar char=""/>
              <a:tabLst>
                <a:tab pos="1168400" algn="l"/>
              </a:tabLst>
            </a:pPr>
            <a: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Good prognosis =&gt; conservative treatment </a:t>
            </a:r>
            <a:b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endParaRPr lang="en-US" sz="2400" dirty="0" smtClean="0">
              <a:solidFill>
                <a:srgbClr val="7B01AA"/>
              </a:solidFill>
              <a:latin typeface="Century Gothic" pitchFamily="-1" charset="0"/>
              <a:ea typeface="Times New Roman" pitchFamily="-1" charset="0"/>
              <a:cs typeface="Times New Roman" pitchFamily="-1" charset="0"/>
            </a:endParaRPr>
          </a:p>
          <a:p>
            <a:pPr marL="444500" lvl="2"/>
            <a:r>
              <a:rPr lang="en-US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To modify the </a:t>
            </a:r>
            <a:r>
              <a:rPr lang="en-US" sz="2000" b="1" dirty="0" smtClean="0">
                <a:solidFill>
                  <a:srgbClr val="FF66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workplace </a:t>
            </a:r>
            <a:r>
              <a:rPr lang="en-US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and </a:t>
            </a:r>
            <a:r>
              <a:rPr lang="en-US" sz="2000" b="1" dirty="0" smtClean="0">
                <a:solidFill>
                  <a:srgbClr val="FF66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equipment</a:t>
            </a:r>
          </a:p>
          <a:p>
            <a:pPr marL="444500" lvl="2"/>
            <a:r>
              <a:rPr lang="en-US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to change </a:t>
            </a:r>
            <a:r>
              <a:rPr lang="en-US" sz="2000" b="1" dirty="0" smtClean="0">
                <a:solidFill>
                  <a:srgbClr val="FF66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occupation</a:t>
            </a:r>
          </a:p>
          <a:p>
            <a:pPr marL="444500" lvl="2"/>
            <a:endParaRPr lang="en-US" sz="2000" b="1" dirty="0" smtClean="0">
              <a:solidFill>
                <a:srgbClr val="FF6600"/>
              </a:solidFill>
              <a:latin typeface="Century Gothic" pitchFamily="-1" charset="0"/>
              <a:ea typeface="Times New Roman" pitchFamily="-1" charset="0"/>
              <a:cs typeface="Times New Roman" pitchFamily="-1" charset="0"/>
            </a:endParaRPr>
          </a:p>
          <a:p>
            <a:pPr marL="1168400" lvl="2" indent="-355600">
              <a:buFont typeface="Wingdings" charset="2"/>
              <a:buChar char=""/>
            </a:pPr>
            <a: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If the neuropathy is unlikely to recover</a:t>
            </a:r>
            <a:r>
              <a:rPr lang="en-US" sz="20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/>
            </a:r>
            <a:br>
              <a:rPr lang="en-US" sz="20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	</a:t>
            </a:r>
            <a:b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/>
            </a:r>
            <a:b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endParaRPr lang="en-US" sz="2400" dirty="0" smtClean="0">
              <a:solidFill>
                <a:srgbClr val="3366FF"/>
              </a:solidFill>
            </a:endParaRPr>
          </a:p>
          <a:p>
            <a:pPr lvl="1">
              <a:buFontTx/>
              <a:buChar char="-"/>
            </a:pPr>
            <a:endParaRPr lang="en-US" sz="2400" dirty="0">
              <a:solidFill>
                <a:srgbClr val="3366FF"/>
              </a:solidFill>
            </a:endParaRPr>
          </a:p>
        </p:txBody>
      </p:sp>
      <p:sp>
        <p:nvSpPr>
          <p:cNvPr id="11" name="Titre 7"/>
          <p:cNvSpPr txBox="1">
            <a:spLocks/>
          </p:cNvSpPr>
          <p:nvPr/>
        </p:nvSpPr>
        <p:spPr bwMode="auto">
          <a:xfrm>
            <a:off x="350256" y="274638"/>
            <a:ext cx="11841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400" b="1" dirty="0" smtClean="0">
                <a:solidFill>
                  <a:srgbClr val="7B01AA"/>
                </a:solidFill>
              </a:rPr>
              <a:t>Why EDX </a:t>
            </a:r>
            <a:r>
              <a:rPr lang="en-US" sz="4400" b="1" dirty="0" smtClean="0">
                <a:solidFill>
                  <a:srgbClr val="FF6600"/>
                </a:solidFill>
              </a:rPr>
              <a:t>prognosis </a:t>
            </a:r>
            <a:r>
              <a:rPr lang="en-US" sz="4400" b="1" dirty="0" smtClean="0">
                <a:solidFill>
                  <a:srgbClr val="7B01AA"/>
                </a:solidFill>
              </a:rPr>
              <a:t>is useful ?</a:t>
            </a:r>
            <a:endParaRPr lang="en-US" sz="4400" b="1" dirty="0">
              <a:solidFill>
                <a:srgbClr val="7B01AA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5326" y="1578999"/>
            <a:ext cx="11686674" cy="652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2">
              <a:spcBef>
                <a:spcPts val="600"/>
              </a:spcBef>
            </a:pPr>
            <a:r>
              <a:rPr lang="en-US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The </a:t>
            </a:r>
            <a:r>
              <a:rPr lang="en-US" sz="2000" b="1" dirty="0" err="1" smtClean="0">
                <a:solidFill>
                  <a:srgbClr val="FF66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pathophysiology</a:t>
            </a:r>
            <a:r>
              <a:rPr lang="en-US" sz="2000" b="1" dirty="0" smtClean="0">
                <a:solidFill>
                  <a:srgbClr val="FF66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 </a:t>
            </a:r>
            <a:r>
              <a:rPr lang="en-US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of the nerve lesion</a:t>
            </a:r>
            <a:r>
              <a:rPr lang="en-US" sz="20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 </a:t>
            </a:r>
          </a:p>
          <a:p>
            <a:pPr marL="1257300" lvl="2" indent="-444500">
              <a:spcBef>
                <a:spcPts val="600"/>
              </a:spcBef>
              <a:buFont typeface="Wingdings" charset="2"/>
              <a:buChar char=""/>
            </a:pPr>
            <a: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Axon loss </a:t>
            </a:r>
            <a:r>
              <a:rPr lang="en-US" sz="2400" i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versus </a:t>
            </a:r>
            <a:r>
              <a:rPr lang="en-US" sz="2400" dirty="0" err="1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demyelination</a:t>
            </a:r>
            <a:endParaRPr lang="en-US" sz="2400" dirty="0" smtClean="0">
              <a:solidFill>
                <a:srgbClr val="7B01AA"/>
              </a:solidFill>
              <a:latin typeface="Century Gothic" pitchFamily="-1" charset="0"/>
              <a:ea typeface="Times New Roman" pitchFamily="-1" charset="0"/>
              <a:cs typeface="Times New Roman" pitchFamily="-1" charset="0"/>
            </a:endParaRPr>
          </a:p>
          <a:p>
            <a:pPr marL="1257300" lvl="2" indent="-444500">
              <a:spcBef>
                <a:spcPts val="600"/>
              </a:spcBef>
              <a:buFont typeface="Wingdings" charset="2"/>
              <a:buChar char=""/>
            </a:pPr>
            <a:r>
              <a:rPr lang="en-US" sz="2400" dirty="0" err="1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Nodopathies</a:t>
            </a:r>
            <a: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 (a new concept) </a:t>
            </a:r>
          </a:p>
          <a:p>
            <a:pPr marL="444500" lvl="2">
              <a:spcBef>
                <a:spcPts val="600"/>
              </a:spcBef>
            </a:pPr>
            <a:r>
              <a:rPr lang="en-US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The </a:t>
            </a:r>
            <a:r>
              <a:rPr lang="en-US" sz="2000" b="1" dirty="0" smtClean="0">
                <a:solidFill>
                  <a:srgbClr val="FF66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distance </a:t>
            </a:r>
            <a:r>
              <a:rPr lang="en-US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from the injury site to the muscle</a:t>
            </a:r>
            <a: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/>
            </a:r>
            <a:b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r>
              <a:rPr lang="en-US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The </a:t>
            </a:r>
            <a:r>
              <a:rPr lang="en-US" sz="2000" b="1" dirty="0" smtClean="0">
                <a:solidFill>
                  <a:srgbClr val="FF66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variability </a:t>
            </a:r>
            <a:r>
              <a:rPr lang="en-US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between nerves</a:t>
            </a:r>
            <a:endParaRPr lang="en-US" sz="2000" dirty="0" smtClean="0">
              <a:solidFill>
                <a:srgbClr val="7B01AA"/>
              </a:solidFill>
              <a:latin typeface="Century Gothic" pitchFamily="-1" charset="0"/>
              <a:ea typeface="Times New Roman" pitchFamily="-1" charset="0"/>
              <a:cs typeface="Times New Roman" pitchFamily="-1" charset="0"/>
            </a:endParaRPr>
          </a:p>
          <a:p>
            <a:pPr marL="1257300" lvl="2" indent="-444500">
              <a:spcBef>
                <a:spcPts val="600"/>
              </a:spcBef>
              <a:buFont typeface="Wingdings" charset="2"/>
              <a:buChar char=""/>
            </a:pPr>
            <a: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Distance : short </a:t>
            </a:r>
            <a:r>
              <a:rPr lang="en-US" sz="2400" i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versus </a:t>
            </a:r>
            <a: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long nerves</a:t>
            </a:r>
          </a:p>
          <a:p>
            <a:pPr marL="1257300" lvl="2" indent="-444500">
              <a:spcBef>
                <a:spcPts val="600"/>
              </a:spcBef>
              <a:buFont typeface="Wingdings" charset="2"/>
              <a:buChar char=""/>
            </a:pPr>
            <a:r>
              <a:rPr lang="en-US" sz="2400" dirty="0" err="1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Intraneural</a:t>
            </a:r>
            <a: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 architecture</a:t>
            </a:r>
          </a:p>
          <a:p>
            <a:pPr marL="1257300" lvl="2" indent="-444500">
              <a:spcBef>
                <a:spcPts val="600"/>
              </a:spcBef>
              <a:buFont typeface="Wingdings" charset="2"/>
              <a:buChar char=""/>
            </a:pPr>
            <a: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Blood supply</a:t>
            </a:r>
            <a:endParaRPr lang="en-US" sz="2000" b="1" dirty="0" smtClean="0">
              <a:solidFill>
                <a:srgbClr val="FF6600"/>
              </a:solidFill>
              <a:latin typeface="Century Gothic" pitchFamily="-1" charset="0"/>
              <a:ea typeface="Times New Roman" pitchFamily="-1" charset="0"/>
              <a:cs typeface="Times New Roman" pitchFamily="-1" charset="0"/>
            </a:endParaRPr>
          </a:p>
          <a:p>
            <a:pPr marL="1257300" lvl="2" indent="-444500">
              <a:spcBef>
                <a:spcPts val="600"/>
              </a:spcBef>
              <a:buFont typeface="Wingdings" charset="2"/>
              <a:buChar char=""/>
            </a:pPr>
            <a: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Motor function requirements</a:t>
            </a:r>
          </a:p>
          <a:p>
            <a:pPr marL="1257300" lvl="2" indent="-444500">
              <a:spcBef>
                <a:spcPts val="600"/>
              </a:spcBef>
              <a:buFont typeface="Wingdings" charset="2"/>
              <a:buChar char=""/>
            </a:pPr>
            <a: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Functional segment localization</a:t>
            </a:r>
          </a:p>
          <a:p>
            <a:pPr marL="1257300" lvl="2" indent="-444500">
              <a:spcBef>
                <a:spcPts val="600"/>
              </a:spcBef>
              <a:buFont typeface="Wingdings" charset="2"/>
              <a:buChar char=""/>
            </a:pPr>
            <a: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Importance of the sensation role in functional recovery</a:t>
            </a:r>
          </a:p>
          <a:p>
            <a:pPr marL="1257300" lvl="2" indent="-444500">
              <a:spcBef>
                <a:spcPts val="600"/>
              </a:spcBef>
              <a:buFont typeface="Wingdings" charset="2"/>
              <a:buChar char=""/>
            </a:pPr>
            <a: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Aberrant </a:t>
            </a:r>
            <a:r>
              <a:rPr lang="en-US" sz="2400" dirty="0" err="1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reinnervation</a:t>
            </a:r>
            <a: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 as a limiting factor </a:t>
            </a:r>
            <a:endParaRPr lang="en-US" sz="2400" dirty="0" smtClean="0">
              <a:solidFill>
                <a:srgbClr val="7B01AA"/>
              </a:solidFill>
              <a:latin typeface="Century Gothic"/>
              <a:cs typeface="Century Gothic"/>
            </a:endParaRPr>
          </a:p>
          <a:p>
            <a:pPr lvl="1"/>
            <a:r>
              <a:rPr lang="en-US" sz="20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/>
            </a:r>
            <a:br>
              <a:rPr lang="en-US" sz="20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	</a:t>
            </a:r>
            <a:endParaRPr lang="en-US" sz="2400" dirty="0" smtClean="0">
              <a:solidFill>
                <a:srgbClr val="3366FF"/>
              </a:solidFill>
            </a:endParaRPr>
          </a:p>
          <a:p>
            <a:pPr lvl="1"/>
            <a:endParaRPr lang="en-US" sz="2400" dirty="0" smtClean="0">
              <a:solidFill>
                <a:srgbClr val="3366FF"/>
              </a:solidFill>
            </a:endParaRPr>
          </a:p>
          <a:p>
            <a:pPr lvl="1">
              <a:buFontTx/>
              <a:buChar char="-"/>
            </a:pPr>
            <a:endParaRPr lang="en-US" sz="2400" dirty="0">
              <a:solidFill>
                <a:srgbClr val="3366FF"/>
              </a:solidFill>
            </a:endParaRPr>
          </a:p>
        </p:txBody>
      </p:sp>
      <p:sp>
        <p:nvSpPr>
          <p:cNvPr id="11" name="Titre 7"/>
          <p:cNvSpPr txBox="1">
            <a:spLocks/>
          </p:cNvSpPr>
          <p:nvPr/>
        </p:nvSpPr>
        <p:spPr bwMode="auto">
          <a:xfrm>
            <a:off x="350256" y="274638"/>
            <a:ext cx="11841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400" b="1" dirty="0" smtClean="0">
                <a:solidFill>
                  <a:srgbClr val="7B01AA"/>
                </a:solidFill>
              </a:rPr>
              <a:t>How to </a:t>
            </a:r>
            <a:r>
              <a:rPr lang="en-US" sz="4400" b="1" dirty="0" smtClean="0">
                <a:solidFill>
                  <a:srgbClr val="FF6600"/>
                </a:solidFill>
              </a:rPr>
              <a:t>predict </a:t>
            </a:r>
            <a:r>
              <a:rPr lang="en-US" sz="4400" b="1" dirty="0" smtClean="0">
                <a:solidFill>
                  <a:srgbClr val="7B01AA"/>
                </a:solidFill>
              </a:rPr>
              <a:t>outcome from a nerve injury ?</a:t>
            </a:r>
            <a:endParaRPr lang="en-US" sz="4400" b="1" dirty="0">
              <a:solidFill>
                <a:srgbClr val="7B01AA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5326" y="1832999"/>
            <a:ext cx="11686674" cy="5755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2"/>
            <a:r>
              <a:rPr lang="fr-FR" sz="2000" b="1" dirty="0" err="1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Neurapraxia</a:t>
            </a:r>
            <a:r>
              <a:rPr lang="fr-FR" sz="20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 :</a:t>
            </a:r>
            <a:br>
              <a:rPr lang="fr-FR" sz="20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r>
              <a:rPr lang="fr-FR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	</a:t>
            </a:r>
            <a:r>
              <a:rPr lang="fr-FR" sz="2400" dirty="0" smtClean="0">
                <a:solidFill>
                  <a:srgbClr val="FF66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GOOD </a:t>
            </a:r>
            <a:r>
              <a:rPr lang="fr-FR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PROGNOSIS: 2 - 3 </a:t>
            </a:r>
            <a:r>
              <a:rPr lang="fr-FR" sz="2400" dirty="0" err="1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months</a:t>
            </a:r>
            <a:r>
              <a:rPr lang="fr-FR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/>
            </a:r>
            <a:br>
              <a:rPr lang="fr-FR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endParaRPr lang="fr-FR" sz="2400" dirty="0" smtClean="0">
              <a:solidFill>
                <a:srgbClr val="7B01AA"/>
              </a:solidFill>
              <a:latin typeface="Century Gothic" pitchFamily="-1" charset="0"/>
              <a:ea typeface="Times New Roman" pitchFamily="-1" charset="0"/>
              <a:cs typeface="Times New Roman" pitchFamily="-1" charset="0"/>
            </a:endParaRPr>
          </a:p>
          <a:p>
            <a:pPr marL="444500" lvl="2"/>
            <a:r>
              <a:rPr lang="fr-FR" sz="2000" b="1" dirty="0" err="1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Neurotmesis</a:t>
            </a:r>
            <a:r>
              <a:rPr lang="fr-FR" sz="20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 :</a:t>
            </a:r>
            <a:br>
              <a:rPr lang="fr-FR" sz="20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r>
              <a:rPr lang="fr-FR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	</a:t>
            </a:r>
            <a:r>
              <a:rPr lang="fr-FR" sz="2400" dirty="0" smtClean="0">
                <a:solidFill>
                  <a:srgbClr val="FF66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POOR </a:t>
            </a:r>
            <a:r>
              <a:rPr lang="fr-FR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PROGNOSIS</a:t>
            </a:r>
            <a:br>
              <a:rPr lang="fr-FR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r>
              <a:rPr lang="fr-FR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/>
            </a:r>
            <a:br>
              <a:rPr lang="fr-FR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r>
              <a:rPr lang="fr-FR" sz="2000" b="1" dirty="0" err="1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Axonotmesis</a:t>
            </a:r>
            <a:r>
              <a:rPr lang="fr-FR" sz="20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 :</a:t>
            </a:r>
            <a:br>
              <a:rPr lang="fr-FR" sz="20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r>
              <a:rPr lang="fr-FR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	</a:t>
            </a:r>
            <a:r>
              <a:rPr lang="fr-FR" sz="2400" dirty="0" smtClean="0">
                <a:solidFill>
                  <a:srgbClr val="FF66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VARIABLE </a:t>
            </a:r>
            <a:r>
              <a:rPr lang="fr-FR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PROGNOSIS</a:t>
            </a:r>
            <a:r>
              <a:rPr lang="fr-FR" sz="2400" dirty="0" smtClean="0">
                <a:solidFill>
                  <a:srgbClr val="FF66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 </a:t>
            </a:r>
            <a:r>
              <a:rPr lang="fr-FR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: </a:t>
            </a:r>
            <a:br>
              <a:rPr lang="fr-FR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r>
              <a:rPr lang="fr-FR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	</a:t>
            </a:r>
            <a:r>
              <a:rPr lang="fr-FR" sz="2400" dirty="0" err="1" smtClean="0">
                <a:solidFill>
                  <a:srgbClr val="7B01AA"/>
                </a:solidFill>
                <a:latin typeface="Century Gothic"/>
                <a:cs typeface="Century Gothic"/>
              </a:rPr>
              <a:t>depending</a:t>
            </a:r>
            <a:r>
              <a:rPr lang="fr-FR" sz="2400" dirty="0" smtClean="0">
                <a:solidFill>
                  <a:srgbClr val="7B01AA"/>
                </a:solidFill>
                <a:latin typeface="Century Gothic"/>
                <a:cs typeface="Century Gothic"/>
              </a:rPr>
              <a:t> </a:t>
            </a:r>
            <a:r>
              <a:rPr lang="fr-FR" sz="2400" dirty="0" err="1" smtClean="0">
                <a:solidFill>
                  <a:srgbClr val="7B01AA"/>
                </a:solidFill>
                <a:latin typeface="Century Gothic"/>
                <a:cs typeface="Century Gothic"/>
              </a:rPr>
              <a:t>upon</a:t>
            </a:r>
            <a:r>
              <a:rPr lang="fr-FR" sz="2400" dirty="0" smtClean="0">
                <a:solidFill>
                  <a:srgbClr val="7B01AA"/>
                </a:solidFill>
                <a:latin typeface="Century Gothic"/>
                <a:cs typeface="Century Gothic"/>
              </a:rPr>
              <a:t> the </a:t>
            </a:r>
            <a:r>
              <a:rPr lang="fr-FR" sz="2400" dirty="0" err="1" smtClean="0">
                <a:solidFill>
                  <a:srgbClr val="7B01AA"/>
                </a:solidFill>
                <a:latin typeface="Century Gothic"/>
                <a:cs typeface="Century Gothic"/>
              </a:rPr>
              <a:t>ability</a:t>
            </a:r>
            <a:r>
              <a:rPr lang="fr-FR" sz="2400" dirty="0" smtClean="0">
                <a:solidFill>
                  <a:srgbClr val="7B01AA"/>
                </a:solidFill>
                <a:latin typeface="Century Gothic"/>
                <a:cs typeface="Century Gothic"/>
              </a:rPr>
              <a:t> of axons to </a:t>
            </a:r>
            <a:br>
              <a:rPr lang="fr-FR" sz="2400" dirty="0" smtClean="0">
                <a:solidFill>
                  <a:srgbClr val="7B01AA"/>
                </a:solidFill>
                <a:latin typeface="Century Gothic"/>
                <a:cs typeface="Century Gothic"/>
              </a:rPr>
            </a:br>
            <a:r>
              <a:rPr lang="fr-FR" sz="2400" dirty="0" smtClean="0">
                <a:solidFill>
                  <a:srgbClr val="7B01AA"/>
                </a:solidFill>
                <a:latin typeface="Century Gothic"/>
                <a:cs typeface="Century Gothic"/>
              </a:rPr>
              <a:t>	</a:t>
            </a:r>
            <a:r>
              <a:rPr lang="fr-FR" sz="2400" dirty="0" err="1" smtClean="0">
                <a:solidFill>
                  <a:srgbClr val="7B01AA"/>
                </a:solidFill>
                <a:latin typeface="Century Gothic"/>
                <a:cs typeface="Century Gothic"/>
              </a:rPr>
              <a:t>regrow</a:t>
            </a:r>
            <a:r>
              <a:rPr lang="fr-FR" sz="2400" dirty="0" smtClean="0">
                <a:solidFill>
                  <a:srgbClr val="7B01AA"/>
                </a:solidFill>
                <a:latin typeface="Century Gothic"/>
                <a:cs typeface="Century Gothic"/>
              </a:rPr>
              <a:t/>
            </a:r>
            <a:br>
              <a:rPr lang="fr-FR" sz="2400" dirty="0" smtClean="0">
                <a:solidFill>
                  <a:srgbClr val="7B01AA"/>
                </a:solidFill>
                <a:latin typeface="Century Gothic"/>
                <a:cs typeface="Century Gothic"/>
              </a:rPr>
            </a:br>
            <a:endParaRPr lang="fr-FR" sz="2400" dirty="0" smtClean="0">
              <a:solidFill>
                <a:srgbClr val="7B01AA"/>
              </a:solidFill>
              <a:latin typeface="Century Gothic"/>
              <a:cs typeface="Century Gothic"/>
            </a:endParaRPr>
          </a:p>
          <a:p>
            <a:pPr lvl="1"/>
            <a:r>
              <a:rPr lang="fr-FR" sz="2000" b="1" dirty="0" err="1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Root</a:t>
            </a:r>
            <a:r>
              <a:rPr lang="fr-FR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 avulsion</a:t>
            </a:r>
            <a:r>
              <a:rPr lang="fr-FR" sz="20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 :</a:t>
            </a:r>
            <a:br>
              <a:rPr lang="fr-FR" sz="20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r>
              <a:rPr lang="fr-FR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	</a:t>
            </a:r>
            <a:r>
              <a:rPr lang="fr-FR" sz="2400" dirty="0" smtClean="0">
                <a:solidFill>
                  <a:srgbClr val="FF66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DOES NOT RECOVER</a:t>
            </a:r>
            <a:endParaRPr lang="fr-FR" sz="2400" dirty="0" smtClean="0">
              <a:solidFill>
                <a:srgbClr val="FF6600"/>
              </a:solidFill>
            </a:endParaRPr>
          </a:p>
          <a:p>
            <a:pPr lvl="1"/>
            <a:endParaRPr lang="en-US" sz="2400" dirty="0" smtClean="0">
              <a:solidFill>
                <a:srgbClr val="3366FF"/>
              </a:solidFill>
            </a:endParaRPr>
          </a:p>
          <a:p>
            <a:pPr lvl="1"/>
            <a:endParaRPr lang="en-US" sz="2400" dirty="0" smtClean="0">
              <a:solidFill>
                <a:srgbClr val="3366FF"/>
              </a:solidFill>
            </a:endParaRPr>
          </a:p>
          <a:p>
            <a:pPr lvl="1">
              <a:buFontTx/>
              <a:buChar char="-"/>
            </a:pPr>
            <a:endParaRPr lang="en-US" sz="2400" dirty="0">
              <a:solidFill>
                <a:srgbClr val="3366FF"/>
              </a:solidFill>
            </a:endParaRPr>
          </a:p>
        </p:txBody>
      </p:sp>
      <p:sp>
        <p:nvSpPr>
          <p:cNvPr id="11" name="Titre 7"/>
          <p:cNvSpPr txBox="1">
            <a:spLocks/>
          </p:cNvSpPr>
          <p:nvPr/>
        </p:nvSpPr>
        <p:spPr bwMode="auto">
          <a:xfrm>
            <a:off x="350256" y="274638"/>
            <a:ext cx="11841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FR" sz="4400" b="1" dirty="0" smtClean="0">
                <a:solidFill>
                  <a:srgbClr val="7B01AA"/>
                </a:solidFill>
              </a:rPr>
              <a:t>The </a:t>
            </a:r>
            <a:r>
              <a:rPr lang="fr-FR" sz="4400" b="1" dirty="0" err="1" smtClean="0">
                <a:solidFill>
                  <a:srgbClr val="FF6600"/>
                </a:solidFill>
              </a:rPr>
              <a:t>pathophysiology</a:t>
            </a:r>
            <a:r>
              <a:rPr lang="fr-FR" sz="4400" b="1" dirty="0" smtClean="0">
                <a:solidFill>
                  <a:srgbClr val="FF6600"/>
                </a:solidFill>
              </a:rPr>
              <a:t> </a:t>
            </a:r>
            <a:r>
              <a:rPr lang="fr-FR" sz="4400" b="1" dirty="0" smtClean="0">
                <a:solidFill>
                  <a:srgbClr val="7B01AA"/>
                </a:solidFill>
              </a:rPr>
              <a:t>of the nerve </a:t>
            </a:r>
            <a:r>
              <a:rPr lang="fr-FR" sz="4400" b="1" dirty="0" err="1" smtClean="0">
                <a:solidFill>
                  <a:srgbClr val="7B01AA"/>
                </a:solidFill>
              </a:rPr>
              <a:t>lesion</a:t>
            </a:r>
            <a:endParaRPr lang="fr-FR" sz="4400" b="1" dirty="0">
              <a:solidFill>
                <a:srgbClr val="7B01AA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800" y="1524000"/>
            <a:ext cx="965200" cy="2413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5050" y="1517650"/>
            <a:ext cx="930366" cy="24066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0450" y="1517650"/>
            <a:ext cx="943544" cy="2393950"/>
          </a:xfrm>
          <a:prstGeom prst="rect">
            <a:avLst/>
          </a:prstGeom>
        </p:spPr>
      </p:pic>
      <p:grpSp>
        <p:nvGrpSpPr>
          <p:cNvPr id="15" name="Grouper 14"/>
          <p:cNvGrpSpPr/>
          <p:nvPr/>
        </p:nvGrpSpPr>
        <p:grpSpPr>
          <a:xfrm>
            <a:off x="7962900" y="4191000"/>
            <a:ext cx="3644900" cy="2362200"/>
            <a:chOff x="0" y="1922950"/>
            <a:chExt cx="5666785" cy="3276259"/>
          </a:xfrm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grpSpPr>
        <p:pic>
          <p:nvPicPr>
            <p:cNvPr id="10" name="Image 9" descr="25654_9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1922950"/>
              <a:ext cx="5666785" cy="3276259"/>
            </a:xfrm>
            <a:prstGeom prst="rect">
              <a:avLst/>
            </a:prstGeom>
          </p:spPr>
        </p:pic>
        <p:cxnSp>
          <p:nvCxnSpPr>
            <p:cNvPr id="12" name="Connecteur droit 11"/>
            <p:cNvCxnSpPr/>
            <p:nvPr/>
          </p:nvCxnSpPr>
          <p:spPr>
            <a:xfrm>
              <a:off x="1676400" y="2462212"/>
              <a:ext cx="631825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3343275" y="3465512"/>
              <a:ext cx="5715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5181600" y="4432300"/>
              <a:ext cx="40005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24300" y="1998099"/>
            <a:ext cx="82677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2"/>
            <a:r>
              <a:rPr lang="en-US" sz="2000" b="1" dirty="0" err="1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Neurapraxia</a:t>
            </a:r>
            <a:r>
              <a:rPr lang="en-US" sz="20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 :</a:t>
            </a:r>
            <a:br>
              <a:rPr lang="en-US" sz="20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	</a:t>
            </a:r>
            <a:r>
              <a:rPr lang="en-US" sz="2400" dirty="0" smtClean="0">
                <a:solidFill>
                  <a:srgbClr val="FF66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Day 1</a:t>
            </a:r>
            <a: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, with </a:t>
            </a:r>
            <a:r>
              <a:rPr lang="en-US" sz="2400" dirty="0" err="1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stim</a:t>
            </a:r>
            <a: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. distal to the site of nerve injury : 	=&gt; CMAP normal</a:t>
            </a:r>
          </a:p>
          <a:p>
            <a:pPr marL="444500" lvl="2"/>
            <a: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	</a:t>
            </a:r>
            <a:endParaRPr lang="en-US" sz="2400" dirty="0" smtClean="0">
              <a:solidFill>
                <a:srgbClr val="FF6600"/>
              </a:solidFill>
              <a:latin typeface="Century Gothic" pitchFamily="-1" charset="0"/>
              <a:ea typeface="Times New Roman" pitchFamily="-1" charset="0"/>
              <a:cs typeface="Times New Roman" pitchFamily="-1" charset="0"/>
            </a:endParaRPr>
          </a:p>
          <a:p>
            <a:pPr marL="444500" lvl="2"/>
            <a:r>
              <a:rPr lang="en-US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Complete </a:t>
            </a:r>
            <a:r>
              <a:rPr lang="en-US" sz="2000" b="1" dirty="0" err="1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Neurotmesis/Axonotmesis</a:t>
            </a:r>
            <a:r>
              <a:rPr lang="en-US" sz="20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 :</a:t>
            </a:r>
            <a:br>
              <a:rPr lang="en-US" sz="20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	</a:t>
            </a:r>
            <a:r>
              <a:rPr lang="en-US" sz="2400" dirty="0" smtClean="0">
                <a:solidFill>
                  <a:srgbClr val="FF66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Day 1</a:t>
            </a:r>
            <a: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, with </a:t>
            </a:r>
            <a:r>
              <a:rPr lang="en-US" sz="2400" dirty="0" err="1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stim</a:t>
            </a:r>
            <a: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. distal to the site of nerve injury : 	=&gt; CMAP normal</a:t>
            </a:r>
          </a:p>
          <a:p>
            <a:pPr marL="444500" lvl="2"/>
            <a:r>
              <a:rPr lang="en-US" sz="2400" dirty="0" smtClean="0">
                <a:solidFill>
                  <a:srgbClr val="FF66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	</a:t>
            </a:r>
            <a: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/>
            </a:r>
            <a:b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r>
              <a:rPr lang="en-US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Mixed Lesion</a:t>
            </a:r>
            <a:r>
              <a:rPr lang="en-US" sz="20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 :</a:t>
            </a:r>
            <a:br>
              <a:rPr lang="en-US" sz="20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	</a:t>
            </a:r>
            <a:r>
              <a:rPr lang="en-US" sz="2400" dirty="0" smtClean="0">
                <a:solidFill>
                  <a:srgbClr val="FF66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Day 1</a:t>
            </a:r>
            <a: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, with </a:t>
            </a:r>
            <a:r>
              <a:rPr lang="en-US" sz="2400" dirty="0" err="1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stim</a:t>
            </a:r>
            <a: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. distal to the site of nerve injury : 	=&gt; CMAP normal</a:t>
            </a:r>
          </a:p>
          <a:p>
            <a:pPr marL="444500" lvl="2"/>
            <a:r>
              <a:rPr lang="en-US" sz="2400" dirty="0" smtClean="0">
                <a:solidFill>
                  <a:srgbClr val="FF66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	</a:t>
            </a:r>
            <a:endParaRPr lang="en-US" sz="2400" dirty="0" smtClean="0">
              <a:solidFill>
                <a:srgbClr val="7B01AA"/>
              </a:solidFill>
              <a:latin typeface="Century Gothic"/>
              <a:cs typeface="Century Gothic"/>
            </a:endParaRPr>
          </a:p>
        </p:txBody>
      </p:sp>
      <p:sp>
        <p:nvSpPr>
          <p:cNvPr id="11" name="Titre 7"/>
          <p:cNvSpPr txBox="1">
            <a:spLocks/>
          </p:cNvSpPr>
          <p:nvPr/>
        </p:nvSpPr>
        <p:spPr bwMode="auto">
          <a:xfrm>
            <a:off x="350256" y="274638"/>
            <a:ext cx="11841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FR" sz="4400" b="1" dirty="0" smtClean="0">
                <a:solidFill>
                  <a:srgbClr val="7B01AA"/>
                </a:solidFill>
              </a:rPr>
              <a:t>The </a:t>
            </a:r>
            <a:r>
              <a:rPr lang="fr-FR" sz="4400" b="1" dirty="0" err="1" smtClean="0">
                <a:solidFill>
                  <a:srgbClr val="FF6600"/>
                </a:solidFill>
              </a:rPr>
              <a:t>pathophysiology</a:t>
            </a:r>
            <a:r>
              <a:rPr lang="fr-FR" sz="4400" b="1" dirty="0" smtClean="0">
                <a:solidFill>
                  <a:srgbClr val="FF6600"/>
                </a:solidFill>
              </a:rPr>
              <a:t> </a:t>
            </a:r>
            <a:r>
              <a:rPr lang="fr-FR" sz="4400" b="1" dirty="0" smtClean="0">
                <a:solidFill>
                  <a:srgbClr val="7B01AA"/>
                </a:solidFill>
              </a:rPr>
              <a:t>of the nerve </a:t>
            </a:r>
            <a:r>
              <a:rPr lang="fr-FR" sz="4400" b="1" dirty="0" err="1" smtClean="0">
                <a:solidFill>
                  <a:srgbClr val="7B01AA"/>
                </a:solidFill>
              </a:rPr>
              <a:t>lesion</a:t>
            </a:r>
            <a:endParaRPr lang="fr-FR" sz="4400" b="1" dirty="0">
              <a:solidFill>
                <a:srgbClr val="7B01AA"/>
              </a:solidFill>
            </a:endParaRPr>
          </a:p>
        </p:txBody>
      </p:sp>
      <p:pic>
        <p:nvPicPr>
          <p:cNvPr id="5" name="Image 4" descr="praxie vs mnè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549400"/>
            <a:ext cx="4202853" cy="4635500"/>
          </a:xfrm>
          <a:prstGeom prst="rect">
            <a:avLst/>
          </a:prstGeom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24300" y="1451999"/>
            <a:ext cx="8267700" cy="5324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2"/>
            <a:r>
              <a:rPr lang="en-US" sz="2000" b="1" dirty="0" err="1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Neurapraxia</a:t>
            </a:r>
            <a:r>
              <a:rPr lang="en-US" sz="20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 :</a:t>
            </a:r>
            <a:br>
              <a:rPr lang="en-US" sz="20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	</a:t>
            </a:r>
            <a:r>
              <a:rPr lang="en-US" sz="2400" dirty="0" smtClean="0">
                <a:solidFill>
                  <a:srgbClr val="FF66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Day 10</a:t>
            </a:r>
            <a: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, with </a:t>
            </a:r>
            <a:r>
              <a:rPr lang="en-US" sz="2400" dirty="0" err="1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stim</a:t>
            </a:r>
            <a: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. distal to the site of nerve injury : 	=&gt; </a:t>
            </a:r>
            <a:r>
              <a:rPr lang="en-US" sz="2400" dirty="0" smtClean="0">
                <a:solidFill>
                  <a:srgbClr val="FF66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CMAP normal</a:t>
            </a:r>
          </a:p>
          <a:p>
            <a:pPr marL="444500" lvl="2"/>
            <a:endParaRPr lang="en-US" sz="2400" dirty="0" smtClean="0">
              <a:solidFill>
                <a:srgbClr val="FF6600"/>
              </a:solidFill>
              <a:latin typeface="Century Gothic" pitchFamily="-1" charset="0"/>
              <a:ea typeface="Times New Roman" pitchFamily="-1" charset="0"/>
              <a:cs typeface="Times New Roman" pitchFamily="-1" charset="0"/>
            </a:endParaRPr>
          </a:p>
          <a:p>
            <a:pPr marL="444500" lvl="2"/>
            <a:r>
              <a:rPr lang="en-US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Complete </a:t>
            </a:r>
            <a:r>
              <a:rPr lang="en-US" sz="2000" b="1" dirty="0" err="1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Neurotmesis/Axonotmesis</a:t>
            </a:r>
            <a:r>
              <a:rPr lang="en-US" sz="20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 :</a:t>
            </a:r>
            <a:br>
              <a:rPr lang="en-US" sz="20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	</a:t>
            </a:r>
            <a:r>
              <a:rPr lang="en-US" sz="2400" dirty="0" smtClean="0">
                <a:solidFill>
                  <a:srgbClr val="FF66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Day 10</a:t>
            </a:r>
            <a: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, with </a:t>
            </a:r>
            <a:r>
              <a:rPr lang="en-US" sz="2400" dirty="0" err="1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stim</a:t>
            </a:r>
            <a: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. distal to the site of nerve injury : 	=&gt; </a:t>
            </a:r>
            <a:r>
              <a:rPr lang="en-US" sz="2400" dirty="0" smtClean="0">
                <a:solidFill>
                  <a:srgbClr val="FF66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CMAP absent</a:t>
            </a:r>
          </a:p>
          <a:p>
            <a:pPr marL="444500" lvl="2"/>
            <a: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/>
            </a:r>
            <a:b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r>
              <a:rPr lang="en-US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Mixed Lesion</a:t>
            </a:r>
            <a:r>
              <a:rPr lang="en-US" sz="20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 :</a:t>
            </a:r>
            <a:endParaRPr lang="en-US" sz="2400" dirty="0" smtClean="0">
              <a:solidFill>
                <a:srgbClr val="7B01AA"/>
              </a:solidFill>
              <a:latin typeface="Century Gothic" pitchFamily="-1" charset="0"/>
              <a:ea typeface="Times New Roman" pitchFamily="-1" charset="0"/>
              <a:cs typeface="Times New Roman" pitchFamily="-1" charset="0"/>
            </a:endParaRPr>
          </a:p>
          <a:p>
            <a:pPr marL="444500" lvl="2"/>
            <a:r>
              <a:rPr lang="en-US" sz="2400" dirty="0" smtClean="0">
                <a:solidFill>
                  <a:srgbClr val="FF66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	Day 10</a:t>
            </a:r>
            <a: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, with </a:t>
            </a:r>
            <a:r>
              <a:rPr lang="en-US" sz="2400" dirty="0" err="1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stim</a:t>
            </a:r>
            <a: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. distal to the site of nerve injury : 	=&gt; </a:t>
            </a:r>
            <a:r>
              <a:rPr lang="en-US" sz="2400" dirty="0" smtClean="0">
                <a:solidFill>
                  <a:srgbClr val="FF66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CMAP reduced in amplitude</a:t>
            </a:r>
          </a:p>
          <a:p>
            <a:pPr marL="444500" lvl="2">
              <a:tabLst>
                <a:tab pos="901700" algn="l"/>
                <a:tab pos="2514600" algn="l"/>
              </a:tabLst>
            </a:pPr>
            <a:r>
              <a:rPr lang="en-US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/>
            </a:r>
            <a:br>
              <a:rPr lang="en-US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r>
              <a:rPr lang="en-US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Root avulsion :</a:t>
            </a:r>
            <a:br>
              <a:rPr lang="en-US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r>
              <a:rPr lang="en-US" sz="2000" b="1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	</a:t>
            </a:r>
            <a:r>
              <a:rPr lang="en-US" sz="2400" dirty="0" smtClean="0">
                <a:solidFill>
                  <a:srgbClr val="FF66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Day 12</a:t>
            </a:r>
            <a:r>
              <a:rPr lang="en-US" sz="2400" dirty="0" smtClean="0">
                <a:solidFill>
                  <a:srgbClr val="7B01AA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 =&gt; 	</a:t>
            </a:r>
            <a:r>
              <a:rPr lang="en-US" sz="2400" dirty="0" smtClean="0">
                <a:solidFill>
                  <a:srgbClr val="FF66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distal SNAP normal</a:t>
            </a:r>
            <a:br>
              <a:rPr lang="en-US" sz="2400" dirty="0" smtClean="0">
                <a:solidFill>
                  <a:srgbClr val="FF66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r>
              <a:rPr lang="en-US" sz="2400" dirty="0" smtClean="0">
                <a:solidFill>
                  <a:srgbClr val="FF66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		fibrillations in </a:t>
            </a:r>
            <a:r>
              <a:rPr lang="en-US" sz="2400" dirty="0" err="1" smtClean="0">
                <a:solidFill>
                  <a:srgbClr val="FF66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paraspinal</a:t>
            </a:r>
            <a:r>
              <a:rPr lang="en-US" sz="2400" dirty="0" smtClean="0">
                <a:solidFill>
                  <a:srgbClr val="FF66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 muscles </a:t>
            </a:r>
            <a:endParaRPr lang="en-US" sz="2400" b="1" dirty="0" smtClean="0">
              <a:solidFill>
                <a:srgbClr val="7B01AA"/>
              </a:solidFill>
              <a:latin typeface="Century Gothic"/>
              <a:cs typeface="Century Gothic"/>
            </a:endParaRPr>
          </a:p>
        </p:txBody>
      </p:sp>
      <p:sp>
        <p:nvSpPr>
          <p:cNvPr id="11" name="Titre 7"/>
          <p:cNvSpPr txBox="1">
            <a:spLocks/>
          </p:cNvSpPr>
          <p:nvPr/>
        </p:nvSpPr>
        <p:spPr bwMode="auto">
          <a:xfrm>
            <a:off x="350256" y="274638"/>
            <a:ext cx="11841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FR" sz="4400" b="1" dirty="0" smtClean="0">
                <a:solidFill>
                  <a:srgbClr val="7B01AA"/>
                </a:solidFill>
              </a:rPr>
              <a:t>The </a:t>
            </a:r>
            <a:r>
              <a:rPr lang="fr-FR" sz="4400" b="1" dirty="0" err="1" smtClean="0">
                <a:solidFill>
                  <a:srgbClr val="FF6600"/>
                </a:solidFill>
              </a:rPr>
              <a:t>pathophysiology</a:t>
            </a:r>
            <a:r>
              <a:rPr lang="fr-FR" sz="4400" b="1" dirty="0" smtClean="0">
                <a:solidFill>
                  <a:srgbClr val="FF6600"/>
                </a:solidFill>
              </a:rPr>
              <a:t> </a:t>
            </a:r>
            <a:r>
              <a:rPr lang="fr-FR" sz="4400" b="1" dirty="0" smtClean="0">
                <a:solidFill>
                  <a:srgbClr val="7B01AA"/>
                </a:solidFill>
              </a:rPr>
              <a:t>of the nerve </a:t>
            </a:r>
            <a:r>
              <a:rPr lang="fr-FR" sz="4400" b="1" dirty="0" err="1" smtClean="0">
                <a:solidFill>
                  <a:srgbClr val="7B01AA"/>
                </a:solidFill>
              </a:rPr>
              <a:t>lesion</a:t>
            </a:r>
            <a:endParaRPr lang="fr-FR" sz="4400" b="1" dirty="0">
              <a:solidFill>
                <a:srgbClr val="7B01AA"/>
              </a:solidFill>
            </a:endParaRPr>
          </a:p>
        </p:txBody>
      </p:sp>
      <p:pic>
        <p:nvPicPr>
          <p:cNvPr id="16" name="Image 15" descr="praxie vs mnè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536700"/>
            <a:ext cx="4202853" cy="4635500"/>
          </a:xfrm>
          <a:prstGeom prst="rect">
            <a:avLst/>
          </a:prstGeom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5326" y="1921899"/>
            <a:ext cx="603517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2"/>
            <a:r>
              <a:rPr lang="en-US" sz="2000" b="1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Degree of </a:t>
            </a:r>
            <a:r>
              <a:rPr lang="en-US" sz="2000" b="1" dirty="0" err="1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Demyelination</a:t>
            </a:r>
            <a:r>
              <a:rPr lang="en-US" sz="20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 :</a:t>
            </a:r>
            <a:br>
              <a:rPr lang="en-US" sz="20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</a:br>
            <a:r>
              <a:rPr lang="en-US" sz="24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	</a:t>
            </a:r>
            <a:r>
              <a:rPr lang="en-US" sz="2400" dirty="0" smtClean="0">
                <a:solidFill>
                  <a:srgbClr val="FF6600"/>
                </a:solidFill>
                <a:latin typeface="Century Gothic"/>
                <a:ea typeface="Times New Roman" pitchFamily="-1" charset="0"/>
                <a:cs typeface="Century Gothic"/>
              </a:rPr>
              <a:t>little impact </a:t>
            </a:r>
            <a:r>
              <a:rPr lang="en-US" sz="24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on PROGNOSIS</a:t>
            </a:r>
            <a:br>
              <a:rPr lang="en-US" sz="24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</a:br>
            <a:r>
              <a:rPr lang="en-US" sz="24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	</a:t>
            </a:r>
            <a:r>
              <a:rPr lang="en-US" sz="2400" u="sng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except in CTS</a:t>
            </a:r>
            <a:r>
              <a:rPr lang="en-US" sz="24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 : better outcome 	after surgery with </a:t>
            </a:r>
            <a:r>
              <a:rPr lang="en-US" sz="2400" dirty="0" smtClean="0">
                <a:solidFill>
                  <a:srgbClr val="FF6600"/>
                </a:solidFill>
                <a:latin typeface="Century Gothic"/>
                <a:ea typeface="Times New Roman" pitchFamily="-1" charset="0"/>
                <a:cs typeface="Century Gothic"/>
              </a:rPr>
              <a:t>moderate </a:t>
            </a:r>
            <a:r>
              <a:rPr lang="en-US" sz="24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NCS 	abnormalities (</a:t>
            </a:r>
            <a:r>
              <a:rPr lang="en-US" sz="2400" dirty="0" err="1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vs</a:t>
            </a:r>
            <a:r>
              <a:rPr lang="en-US" sz="24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 mild or severe)</a:t>
            </a:r>
            <a:br>
              <a:rPr lang="en-US" sz="24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</a:br>
            <a:r>
              <a:rPr lang="en-US" sz="24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	</a:t>
            </a:r>
            <a:r>
              <a:rPr lang="en-US" sz="2400" b="1" i="1" dirty="0" smtClean="0">
                <a:solidFill>
                  <a:schemeClr val="bg1"/>
                </a:solidFill>
                <a:latin typeface="Century Gothic"/>
                <a:ea typeface="Times New Roman" pitchFamily="-1" charset="0"/>
                <a:cs typeface="Century Gothic"/>
              </a:rPr>
              <a:t>Bland, 2001</a:t>
            </a:r>
          </a:p>
          <a:p>
            <a:pPr marL="444500" lvl="2"/>
            <a:endParaRPr lang="en-US" sz="2400" dirty="0" smtClean="0">
              <a:solidFill>
                <a:srgbClr val="7B01AA"/>
              </a:solidFill>
              <a:latin typeface="Century Gothic"/>
              <a:ea typeface="Times New Roman" pitchFamily="-1" charset="0"/>
              <a:cs typeface="Century Gothic"/>
            </a:endParaRPr>
          </a:p>
          <a:p>
            <a:pPr marL="444500" lvl="2"/>
            <a:r>
              <a:rPr lang="en-US" sz="2000" b="1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Degree of Axon Loss</a:t>
            </a:r>
            <a:r>
              <a:rPr lang="en-US" sz="20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 :</a:t>
            </a:r>
            <a:br>
              <a:rPr lang="en-US" sz="20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</a:br>
            <a:r>
              <a:rPr lang="en-US" sz="24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	</a:t>
            </a:r>
            <a:r>
              <a:rPr lang="en-US" sz="2400" dirty="0" smtClean="0">
                <a:solidFill>
                  <a:srgbClr val="FF6600"/>
                </a:solidFill>
                <a:latin typeface="Century Gothic"/>
                <a:ea typeface="Times New Roman" pitchFamily="-1" charset="0"/>
                <a:cs typeface="Century Gothic"/>
              </a:rPr>
              <a:t>large impact</a:t>
            </a:r>
            <a:r>
              <a:rPr lang="en-US" sz="24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 on PROGNOSIS: 	</a:t>
            </a:r>
            <a:r>
              <a:rPr lang="en-US" sz="2400" dirty="0" smtClean="0">
                <a:solidFill>
                  <a:srgbClr val="FF6600"/>
                </a:solidFill>
                <a:latin typeface="Century Gothic"/>
                <a:ea typeface="Times New Roman" pitchFamily="-1" charset="0"/>
                <a:cs typeface="Century Gothic"/>
              </a:rPr>
              <a:t>GOOD </a:t>
            </a:r>
            <a:r>
              <a:rPr lang="en-US" sz="24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if minimal, </a:t>
            </a:r>
            <a:r>
              <a:rPr lang="en-US" sz="2400" dirty="0" smtClean="0">
                <a:solidFill>
                  <a:srgbClr val="FF6600"/>
                </a:solidFill>
                <a:latin typeface="Century Gothic"/>
                <a:ea typeface="Times New Roman" pitchFamily="-1" charset="0"/>
                <a:cs typeface="Century Gothic"/>
              </a:rPr>
              <a:t>POOR </a:t>
            </a:r>
            <a:r>
              <a:rPr lang="en-US" sz="24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if &gt; 90%</a:t>
            </a:r>
            <a:endParaRPr lang="en-US" sz="2400" dirty="0" smtClean="0">
              <a:solidFill>
                <a:srgbClr val="3366FF"/>
              </a:solidFill>
              <a:latin typeface="Century Gothic"/>
              <a:cs typeface="Century Gothic"/>
            </a:endParaRPr>
          </a:p>
          <a:p>
            <a:pPr lvl="1">
              <a:buFontTx/>
              <a:buChar char="-"/>
            </a:pPr>
            <a:endParaRPr lang="en-US" sz="2400" dirty="0">
              <a:solidFill>
                <a:srgbClr val="3366FF"/>
              </a:solidFill>
              <a:latin typeface="Century Gothic"/>
              <a:cs typeface="Century Gothic"/>
            </a:endParaRPr>
          </a:p>
        </p:txBody>
      </p:sp>
      <p:sp>
        <p:nvSpPr>
          <p:cNvPr id="5" name="Titre 7"/>
          <p:cNvSpPr txBox="1">
            <a:spLocks/>
          </p:cNvSpPr>
          <p:nvPr/>
        </p:nvSpPr>
        <p:spPr bwMode="auto">
          <a:xfrm>
            <a:off x="350256" y="274638"/>
            <a:ext cx="11841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400" b="1" smtClean="0">
                <a:solidFill>
                  <a:srgbClr val="7B01AA"/>
                </a:solidFill>
              </a:rPr>
              <a:t>The </a:t>
            </a:r>
            <a:r>
              <a:rPr lang="en-US" sz="4400" b="1" smtClean="0">
                <a:solidFill>
                  <a:srgbClr val="FF6600"/>
                </a:solidFill>
              </a:rPr>
              <a:t>pathophysiology </a:t>
            </a:r>
            <a:r>
              <a:rPr lang="en-US" sz="4400" b="1" smtClean="0">
                <a:solidFill>
                  <a:srgbClr val="7B01AA"/>
                </a:solidFill>
              </a:rPr>
              <a:t>of the nerve lesion</a:t>
            </a:r>
            <a:endParaRPr lang="en-US" sz="4400" b="1">
              <a:solidFill>
                <a:srgbClr val="7B01AA"/>
              </a:solidFill>
            </a:endParaRPr>
          </a:p>
        </p:txBody>
      </p:sp>
      <p:pic>
        <p:nvPicPr>
          <p:cNvPr id="6" name="Image 5" descr="CTS 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877" y="1485900"/>
            <a:ext cx="4851582" cy="4495800"/>
          </a:xfrm>
          <a:prstGeom prst="rect">
            <a:avLst/>
          </a:prstGeom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Ellipse 7"/>
          <p:cNvSpPr/>
          <p:nvPr/>
        </p:nvSpPr>
        <p:spPr>
          <a:xfrm>
            <a:off x="8890000" y="2197100"/>
            <a:ext cx="876300" cy="2082800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>
            <a:off x="10826750" y="5181600"/>
            <a:ext cx="355600" cy="358775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5326" y="1451999"/>
            <a:ext cx="1168667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2">
              <a:tabLst>
                <a:tab pos="990600" algn="l"/>
                <a:tab pos="4927600" algn="l"/>
              </a:tabLst>
            </a:pPr>
            <a:r>
              <a:rPr lang="en-US" sz="2000" b="1" dirty="0" err="1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Nodopathies</a:t>
            </a:r>
            <a:r>
              <a:rPr lang="en-US" sz="2000" b="1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 (a new concept)</a:t>
            </a:r>
            <a:r>
              <a:rPr lang="en-US" sz="20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 : MMN, CIP, ischemic neuropathy, subtypes of GBS …</a:t>
            </a:r>
            <a:br>
              <a:rPr lang="en-US" sz="20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</a:br>
            <a:r>
              <a:rPr lang="en-US" sz="20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	</a:t>
            </a:r>
            <a:r>
              <a:rPr lang="en-US" sz="2000" b="1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1</a:t>
            </a:r>
            <a:r>
              <a:rPr lang="en-US" sz="20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 </a:t>
            </a:r>
            <a:r>
              <a:rPr lang="en-US" sz="2000" dirty="0" err="1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pathophysiological</a:t>
            </a:r>
            <a:r>
              <a:rPr lang="en-US" sz="20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 continuum from transitory nerve CB to axonal degeneration</a:t>
            </a:r>
            <a:br>
              <a:rPr lang="en-US" sz="20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</a:br>
            <a:r>
              <a:rPr lang="en-US" sz="20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	</a:t>
            </a:r>
            <a:r>
              <a:rPr lang="en-US" sz="2000" b="1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2</a:t>
            </a:r>
            <a:r>
              <a:rPr lang="en-US" sz="20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 the CB may be due to 	- </a:t>
            </a:r>
            <a:r>
              <a:rPr lang="en-US" sz="2000" dirty="0" err="1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paranodal</a:t>
            </a:r>
            <a:r>
              <a:rPr lang="en-US" sz="20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 myelin detachment</a:t>
            </a:r>
            <a:br>
              <a:rPr lang="en-US" sz="20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</a:br>
            <a:r>
              <a:rPr lang="en-US" sz="20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		- node lengthening</a:t>
            </a:r>
            <a:br>
              <a:rPr lang="en-US" sz="20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</a:br>
            <a:r>
              <a:rPr lang="en-US" sz="20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		- dysfunction or disruption of Na+ channels</a:t>
            </a:r>
            <a:br>
              <a:rPr lang="en-US" sz="20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</a:br>
            <a:r>
              <a:rPr lang="en-US" sz="20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		- altered homeostasis of water and ions</a:t>
            </a:r>
            <a:br>
              <a:rPr lang="en-US" sz="20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</a:br>
            <a:r>
              <a:rPr lang="en-US" sz="20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		- abnormal </a:t>
            </a:r>
            <a:r>
              <a:rPr lang="en-US" sz="2000" dirty="0" err="1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polarisation</a:t>
            </a:r>
            <a:r>
              <a:rPr lang="en-US" sz="20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 of the </a:t>
            </a:r>
            <a:r>
              <a:rPr lang="en-US" sz="2000" dirty="0" err="1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axolemma</a:t>
            </a:r>
            <a:r>
              <a:rPr lang="en-US" sz="20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 </a:t>
            </a:r>
            <a:br>
              <a:rPr lang="en-US" sz="20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</a:br>
            <a:r>
              <a:rPr lang="en-US" sz="20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			(Na+/K+ pump)</a:t>
            </a:r>
            <a:br>
              <a:rPr lang="en-US" sz="20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</a:br>
            <a:r>
              <a:rPr lang="en-US" sz="20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/>
            </a:r>
            <a:br>
              <a:rPr lang="en-US" sz="20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</a:br>
            <a:r>
              <a:rPr lang="en-US" sz="20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/>
            </a:r>
            <a:br>
              <a:rPr lang="en-US" sz="20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</a:br>
            <a:r>
              <a:rPr lang="en-US" sz="20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/>
            </a:r>
            <a:br>
              <a:rPr lang="en-US" sz="20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</a:br>
            <a:r>
              <a:rPr lang="en-US" sz="20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/>
            </a:r>
            <a:br>
              <a:rPr lang="en-US" sz="20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</a:br>
            <a:r>
              <a:rPr lang="en-US" sz="20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/>
            </a:r>
            <a:br>
              <a:rPr lang="en-US" sz="20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</a:br>
            <a:r>
              <a:rPr lang="en-US" sz="20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	</a:t>
            </a:r>
            <a:br>
              <a:rPr lang="en-US" sz="20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</a:br>
            <a:r>
              <a:rPr lang="en-US" sz="2400" dirty="0" smtClean="0">
                <a:solidFill>
                  <a:srgbClr val="7B01AA"/>
                </a:solidFill>
                <a:latin typeface="Century Gothic"/>
                <a:ea typeface="Times New Roman" pitchFamily="-1" charset="0"/>
                <a:cs typeface="Century Gothic"/>
              </a:rPr>
              <a:t>	</a:t>
            </a:r>
            <a:endParaRPr lang="en-US" sz="2400" dirty="0" smtClean="0">
              <a:solidFill>
                <a:srgbClr val="7B01AA"/>
              </a:solidFill>
              <a:latin typeface="Century Gothic"/>
              <a:cs typeface="Century Gothic"/>
            </a:endParaRPr>
          </a:p>
          <a:p>
            <a:pPr lvl="1"/>
            <a:endParaRPr lang="en-US" sz="2400" dirty="0" smtClean="0">
              <a:solidFill>
                <a:srgbClr val="3366FF"/>
              </a:solidFill>
              <a:latin typeface="Century Gothic"/>
              <a:cs typeface="Century Gothic"/>
            </a:endParaRPr>
          </a:p>
          <a:p>
            <a:pPr lvl="1"/>
            <a:endParaRPr lang="en-US" sz="2400" dirty="0" smtClean="0">
              <a:solidFill>
                <a:srgbClr val="3366FF"/>
              </a:solidFill>
              <a:latin typeface="Century Gothic"/>
              <a:cs typeface="Century Gothic"/>
            </a:endParaRPr>
          </a:p>
          <a:p>
            <a:pPr lvl="1">
              <a:buFontTx/>
              <a:buChar char="-"/>
            </a:pPr>
            <a:endParaRPr lang="en-US" sz="2400" dirty="0">
              <a:solidFill>
                <a:srgbClr val="3366FF"/>
              </a:solidFill>
              <a:latin typeface="Century Gothic"/>
              <a:cs typeface="Century Gothic"/>
            </a:endParaRPr>
          </a:p>
        </p:txBody>
      </p:sp>
      <p:sp>
        <p:nvSpPr>
          <p:cNvPr id="5" name="Titre 7"/>
          <p:cNvSpPr txBox="1">
            <a:spLocks/>
          </p:cNvSpPr>
          <p:nvPr/>
        </p:nvSpPr>
        <p:spPr bwMode="auto">
          <a:xfrm>
            <a:off x="350256" y="274638"/>
            <a:ext cx="11841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FR" sz="4400" b="1" dirty="0" smtClean="0">
                <a:solidFill>
                  <a:srgbClr val="7B01AA"/>
                </a:solidFill>
              </a:rPr>
              <a:t>The </a:t>
            </a:r>
            <a:r>
              <a:rPr lang="fr-FR" sz="4400" b="1" dirty="0" err="1" smtClean="0">
                <a:solidFill>
                  <a:srgbClr val="FF6600"/>
                </a:solidFill>
              </a:rPr>
              <a:t>pathophysiology</a:t>
            </a:r>
            <a:r>
              <a:rPr lang="fr-FR" sz="4400" b="1" dirty="0" smtClean="0">
                <a:solidFill>
                  <a:srgbClr val="FF6600"/>
                </a:solidFill>
              </a:rPr>
              <a:t> </a:t>
            </a:r>
            <a:r>
              <a:rPr lang="fr-FR" sz="4400" b="1" dirty="0" smtClean="0">
                <a:solidFill>
                  <a:srgbClr val="7B01AA"/>
                </a:solidFill>
              </a:rPr>
              <a:t>of the nerve </a:t>
            </a:r>
            <a:r>
              <a:rPr lang="fr-FR" sz="4400" b="1" dirty="0" err="1" smtClean="0">
                <a:solidFill>
                  <a:srgbClr val="7B01AA"/>
                </a:solidFill>
              </a:rPr>
              <a:t>lesion</a:t>
            </a:r>
            <a:endParaRPr lang="fr-FR" sz="4400" b="1" dirty="0">
              <a:solidFill>
                <a:srgbClr val="7B01AA"/>
              </a:solidFill>
            </a:endParaRPr>
          </a:p>
        </p:txBody>
      </p:sp>
      <p:pic>
        <p:nvPicPr>
          <p:cNvPr id="6" name="Image 5" descr="Nod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497" y="2489200"/>
            <a:ext cx="5156997" cy="3733800"/>
          </a:xfrm>
          <a:prstGeom prst="rect">
            <a:avLst/>
          </a:prstGeom>
        </p:spPr>
      </p:pic>
      <p:pic>
        <p:nvPicPr>
          <p:cNvPr id="8" name="Image 7" descr="Noeu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400" y="4041323"/>
            <a:ext cx="5257800" cy="281667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ersonnalisé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6C474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13004</TotalTime>
  <Words>1545</Words>
  <Application>Microsoft Macintosh PowerPoint</Application>
  <PresentationFormat>Personnalisé</PresentationFormat>
  <Paragraphs>195</Paragraphs>
  <Slides>27</Slides>
  <Notes>27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Office Theme</vt:lpstr>
      <vt:lpstr>EDX PROGNOSIS  Of Focal Neuropathies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PMTTS 0 Comparaison des données  cliniques et ENMG</dc:title>
  <dc:creator>Maurice BOUYSSET</dc:creator>
  <cp:lastModifiedBy>Francois Wang</cp:lastModifiedBy>
  <cp:revision>267</cp:revision>
  <dcterms:created xsi:type="dcterms:W3CDTF">2016-12-06T16:37:30Z</dcterms:created>
  <dcterms:modified xsi:type="dcterms:W3CDTF">2016-12-08T14:48:43Z</dcterms:modified>
</cp:coreProperties>
</file>