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797675" cy="9926638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3333"/>
    <a:srgbClr val="336699"/>
    <a:srgbClr val="345A88"/>
    <a:srgbClr val="9B94B6"/>
    <a:srgbClr val="95A6B5"/>
    <a:srgbClr val="9FAEBB"/>
    <a:srgbClr val="72889A"/>
    <a:srgbClr val="FF1919"/>
    <a:srgbClr val="CC0000"/>
    <a:srgbClr val="889B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78" autoAdjust="0"/>
    <p:restoredTop sz="94868" autoAdjust="0"/>
  </p:normalViewPr>
  <p:slideViewPr>
    <p:cSldViewPr snapToObjects="1">
      <p:cViewPr>
        <p:scale>
          <a:sx n="107" d="100"/>
          <a:sy n="107" d="100"/>
        </p:scale>
        <p:origin x="-658" y="436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telle\Documents\PhD\Resultats\ICC\CXCL12\U87-GB138%200-1-6-12-16-24-48h%20CXCL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telle\Documents\PhD\Resultats\Test%20migration\U87\T.Mig%20U87%20U0126%20--%20CXCL12-AL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telle\Documents\PhD\Resultats\Test%20migration\U87\T.Mig%20U87%20CXCL12-ALS-MITO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telle\Documents\PhD\Resultats\Test%20migration\U87\T.Mig%20U87%20TM-SVZ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telle\Documents\PhD\Resultats\Test%20migration\U87\T.Mig%20U87-LTV-R4-R7%20CXCL12-ALS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Estelle\Documents\PhD\Resultats\Adherence%20assay\Adher%20Assay%20U87%20GB138%20SDF1-AL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telle\Documents\PhD\Resultats\RT-QPCR\QPCR%20EMT%20U87-GB138%20ALS-CXCL12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stelle\Documents\PhD\Resultats\RT-QPCR\QPCR%20EMT%20U87-GB138%20ALS-CXCL12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43736088244191"/>
          <c:y val="0.1275128031361015"/>
          <c:w val="0.67311925820271945"/>
          <c:h val="0.401803559545715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Resume!$C$2</c:f>
              <c:strCache>
                <c:ptCount val="1"/>
                <c:pt idx="0">
                  <c:v>U87MG</c:v>
                </c:pt>
              </c:strCache>
            </c:strRef>
          </c:tx>
          <c:spPr>
            <a:pattFill prst="dkDnDiag">
              <a:fgClr>
                <a:schemeClr val="bg1">
                  <a:lumMod val="50000"/>
                </a:schemeClr>
              </a:fgClr>
              <a:bgClr>
                <a:schemeClr val="bg1">
                  <a:lumMod val="85000"/>
                </a:schemeClr>
              </a:bgClr>
            </a:pattFill>
            <a:ln>
              <a:solidFill>
                <a:schemeClr val="tx1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(Resume!$E$2,Resume!$E$4,Resume!$E$6,Resume!$E$8,Resume!$E$10,Resume!$E$12,Resume!$E$14,Resume!$E$16,Resume!$E$18)</c:f>
                <c:numCache>
                  <c:formatCode>General</c:formatCode>
                  <c:ptCount val="9"/>
                  <c:pt idx="0">
                    <c:v>6.82869725724166</c:v>
                  </c:pt>
                  <c:pt idx="1">
                    <c:v>7.8173631652577296</c:v>
                  </c:pt>
                  <c:pt idx="2">
                    <c:v>30.063173862960159</c:v>
                  </c:pt>
                  <c:pt idx="3">
                    <c:v>15.377713978375347</c:v>
                  </c:pt>
                  <c:pt idx="4">
                    <c:v>8.7037295361119416</c:v>
                  </c:pt>
                  <c:pt idx="5">
                    <c:v>32.73939952841377</c:v>
                  </c:pt>
                  <c:pt idx="6">
                    <c:v>17.847836456129038</c:v>
                  </c:pt>
                  <c:pt idx="7">
                    <c:v>24.085011813379474</c:v>
                  </c:pt>
                  <c:pt idx="8">
                    <c:v>20.681924171462633</c:v>
                  </c:pt>
                </c:numCache>
              </c:numRef>
            </c:plus>
            <c:minus>
              <c:numRef>
                <c:f>(Resume!$E$2,Resume!$E$4,Resume!$E$6,Resume!$E$8,Resume!$E$10,Resume!$E$12,Resume!$E$14,Resume!$E$16,Resume!$E$18)</c:f>
                <c:numCache>
                  <c:formatCode>General</c:formatCode>
                  <c:ptCount val="9"/>
                  <c:pt idx="0">
                    <c:v>6.82869725724166</c:v>
                  </c:pt>
                  <c:pt idx="1">
                    <c:v>7.8173631652577296</c:v>
                  </c:pt>
                  <c:pt idx="2">
                    <c:v>30.063173862960159</c:v>
                  </c:pt>
                  <c:pt idx="3">
                    <c:v>15.377713978375347</c:v>
                  </c:pt>
                  <c:pt idx="4">
                    <c:v>8.7037295361119416</c:v>
                  </c:pt>
                  <c:pt idx="5">
                    <c:v>32.73939952841377</c:v>
                  </c:pt>
                  <c:pt idx="6">
                    <c:v>17.847836456129038</c:v>
                  </c:pt>
                  <c:pt idx="7">
                    <c:v>24.085011813379474</c:v>
                  </c:pt>
                  <c:pt idx="8">
                    <c:v>20.681924171462633</c:v>
                  </c:pt>
                </c:numCache>
              </c:numRef>
            </c:minus>
          </c:errBars>
          <c:cat>
            <c:multiLvlStrRef>
              <c:f>Resume!$A$23:$B$31</c:f>
              <c:multiLvlStrCache>
                <c:ptCount val="9"/>
                <c:lvl>
                  <c:pt idx="0">
                    <c:v>0h</c:v>
                  </c:pt>
                  <c:pt idx="1">
                    <c:v>1h</c:v>
                  </c:pt>
                  <c:pt idx="2">
                    <c:v>16h</c:v>
                  </c:pt>
                  <c:pt idx="3">
                    <c:v>0h</c:v>
                  </c:pt>
                  <c:pt idx="4">
                    <c:v>1h</c:v>
                  </c:pt>
                  <c:pt idx="5">
                    <c:v>16h</c:v>
                  </c:pt>
                  <c:pt idx="6">
                    <c:v>0h</c:v>
                  </c:pt>
                  <c:pt idx="7">
                    <c:v>1h</c:v>
                  </c:pt>
                  <c:pt idx="8">
                    <c:v>16h</c:v>
                  </c:pt>
                </c:lvl>
                <c:lvl>
                  <c:pt idx="0">
                    <c:v>NT</c:v>
                  </c:pt>
                  <c:pt idx="3">
                    <c:v>AMD3100</c:v>
                  </c:pt>
                  <c:pt idx="6">
                    <c:v>U0126</c:v>
                  </c:pt>
                </c:lvl>
              </c:multiLvlStrCache>
            </c:multiLvlStrRef>
          </c:cat>
          <c:val>
            <c:numRef>
              <c:f>(Resume!$D$2,Resume!$D$4,Resume!$D$6,Resume!$D$8,Resume!$D$10,Resume!$D$12,Resume!$D$14,Resume!$D$16,Resume!$D$18)</c:f>
              <c:numCache>
                <c:formatCode>General</c:formatCode>
                <c:ptCount val="9"/>
                <c:pt idx="0">
                  <c:v>94.06688311399482</c:v>
                </c:pt>
                <c:pt idx="1">
                  <c:v>72.846809248377895</c:v>
                </c:pt>
                <c:pt idx="2">
                  <c:v>151.13696198789924</c:v>
                </c:pt>
                <c:pt idx="3">
                  <c:v>95.165568175690666</c:v>
                </c:pt>
                <c:pt idx="4">
                  <c:v>92.758199295578493</c:v>
                </c:pt>
                <c:pt idx="5">
                  <c:v>102.51477648915454</c:v>
                </c:pt>
                <c:pt idx="6">
                  <c:v>118.37281248792999</c:v>
                </c:pt>
                <c:pt idx="7">
                  <c:v>134.83631388987328</c:v>
                </c:pt>
                <c:pt idx="8">
                  <c:v>83.615494766194587</c:v>
                </c:pt>
              </c:numCache>
            </c:numRef>
          </c:val>
        </c:ser>
        <c:ser>
          <c:idx val="1"/>
          <c:order val="1"/>
          <c:tx>
            <c:strRef>
              <c:f>Resume!$C$3</c:f>
              <c:strCache>
                <c:ptCount val="1"/>
                <c:pt idx="0">
                  <c:v>GBM1</c:v>
                </c:pt>
              </c:strCache>
            </c:strRef>
          </c:tx>
          <c:spPr>
            <a:pattFill prst="dkDnDiag">
              <a:fgClr>
                <a:schemeClr val="tx1">
                  <a:lumMod val="85000"/>
                  <a:lumOff val="15000"/>
                </a:schemeClr>
              </a:fgClr>
              <a:bgClr>
                <a:schemeClr val="bg1">
                  <a:lumMod val="50000"/>
                </a:schemeClr>
              </a:bgClr>
            </a:pattFill>
            <a:ln>
              <a:solidFill>
                <a:schemeClr val="tx1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(Resume!$E$3,Resume!$E$5,Resume!$E$7,Resume!$E$9,Resume!$E$11,Resume!$E$13,Resume!$E$15,Resume!$E$17,Resume!$E$19)</c:f>
                <c:numCache>
                  <c:formatCode>General</c:formatCode>
                  <c:ptCount val="9"/>
                  <c:pt idx="0">
                    <c:v>16.271834176360741</c:v>
                  </c:pt>
                  <c:pt idx="1">
                    <c:v>7.7828852863735927</c:v>
                  </c:pt>
                  <c:pt idx="2">
                    <c:v>19.866210303520699</c:v>
                  </c:pt>
                  <c:pt idx="3">
                    <c:v>19.484531862203649</c:v>
                  </c:pt>
                  <c:pt idx="4">
                    <c:v>20.354611015195797</c:v>
                  </c:pt>
                  <c:pt idx="5">
                    <c:v>15.73338307510344</c:v>
                  </c:pt>
                  <c:pt idx="6">
                    <c:v>24.451193993595016</c:v>
                  </c:pt>
                  <c:pt idx="7">
                    <c:v>3.7304728901872157</c:v>
                  </c:pt>
                  <c:pt idx="8">
                    <c:v>10.584457591570501</c:v>
                  </c:pt>
                </c:numCache>
              </c:numRef>
            </c:plus>
            <c:minus>
              <c:numRef>
                <c:f>(Resume!$E$3,Resume!$E$5,Resume!$E$7,Resume!$E$9,Resume!$E$11,Resume!$E$13,Resume!$E$15,Resume!$E$17,Resume!$E$19)</c:f>
                <c:numCache>
                  <c:formatCode>General</c:formatCode>
                  <c:ptCount val="9"/>
                  <c:pt idx="0">
                    <c:v>16.271834176360741</c:v>
                  </c:pt>
                  <c:pt idx="1">
                    <c:v>7.7828852863735927</c:v>
                  </c:pt>
                  <c:pt idx="2">
                    <c:v>19.866210303520699</c:v>
                  </c:pt>
                  <c:pt idx="3">
                    <c:v>19.484531862203649</c:v>
                  </c:pt>
                  <c:pt idx="4">
                    <c:v>20.354611015195797</c:v>
                  </c:pt>
                  <c:pt idx="5">
                    <c:v>15.73338307510344</c:v>
                  </c:pt>
                  <c:pt idx="6">
                    <c:v>24.451193993595016</c:v>
                  </c:pt>
                  <c:pt idx="7">
                    <c:v>3.7304728901872157</c:v>
                  </c:pt>
                  <c:pt idx="8">
                    <c:v>10.584457591570501</c:v>
                  </c:pt>
                </c:numCache>
              </c:numRef>
            </c:minus>
          </c:errBars>
          <c:cat>
            <c:multiLvlStrRef>
              <c:f>Resume!$A$23:$B$31</c:f>
              <c:multiLvlStrCache>
                <c:ptCount val="9"/>
                <c:lvl>
                  <c:pt idx="0">
                    <c:v>0h</c:v>
                  </c:pt>
                  <c:pt idx="1">
                    <c:v>1h</c:v>
                  </c:pt>
                  <c:pt idx="2">
                    <c:v>16h</c:v>
                  </c:pt>
                  <c:pt idx="3">
                    <c:v>0h</c:v>
                  </c:pt>
                  <c:pt idx="4">
                    <c:v>1h</c:v>
                  </c:pt>
                  <c:pt idx="5">
                    <c:v>16h</c:v>
                  </c:pt>
                  <c:pt idx="6">
                    <c:v>0h</c:v>
                  </c:pt>
                  <c:pt idx="7">
                    <c:v>1h</c:v>
                  </c:pt>
                  <c:pt idx="8">
                    <c:v>16h</c:v>
                  </c:pt>
                </c:lvl>
                <c:lvl>
                  <c:pt idx="0">
                    <c:v>NT</c:v>
                  </c:pt>
                  <c:pt idx="3">
                    <c:v>AMD3100</c:v>
                  </c:pt>
                  <c:pt idx="6">
                    <c:v>U0126</c:v>
                  </c:pt>
                </c:lvl>
              </c:multiLvlStrCache>
            </c:multiLvlStrRef>
          </c:cat>
          <c:val>
            <c:numRef>
              <c:f>(Resume!$D$3,Resume!$D$5,Resume!$D$7,Resume!$D$9,Resume!$D$11,Resume!$D$13,Resume!$D$15,Resume!$D$17,Resume!$D$19)</c:f>
              <c:numCache>
                <c:formatCode>General</c:formatCode>
                <c:ptCount val="9"/>
                <c:pt idx="0">
                  <c:v>96.359195654376961</c:v>
                </c:pt>
                <c:pt idx="1">
                  <c:v>80.369046628239843</c:v>
                </c:pt>
                <c:pt idx="2">
                  <c:v>148.15063771834824</c:v>
                </c:pt>
                <c:pt idx="3">
                  <c:v>115.68143109615998</c:v>
                </c:pt>
                <c:pt idx="4">
                  <c:v>112.28008641365993</c:v>
                </c:pt>
                <c:pt idx="5">
                  <c:v>104.47629206803337</c:v>
                </c:pt>
                <c:pt idx="6">
                  <c:v>109.57935389349306</c:v>
                </c:pt>
                <c:pt idx="7">
                  <c:v>119.57946166444805</c:v>
                </c:pt>
                <c:pt idx="8">
                  <c:v>59.438575354698173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004928"/>
        <c:axId val="177006848"/>
      </c:barChart>
      <c:catAx>
        <c:axId val="1770049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 Cell Treatments 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177006848"/>
        <c:crosses val="autoZero"/>
        <c:auto val="1"/>
        <c:lblAlgn val="ctr"/>
        <c:lblOffset val="100"/>
        <c:noMultiLvlLbl val="0"/>
      </c:catAx>
      <c:valAx>
        <c:axId val="17700684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P-AurA/AurA+ cells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70049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39388463852024"/>
          <c:y val="7.9553623045092198E-2"/>
          <c:w val="0.189273961216327"/>
          <c:h val="0.1080134105154262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500" b="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528455284552842"/>
          <c:y val="6.3596813298892219E-2"/>
          <c:w val="0.57265718157181567"/>
          <c:h val="0.42664331744590289"/>
        </c:manualLayout>
      </c:layout>
      <c:barChart>
        <c:barDir val="col"/>
        <c:grouping val="clustered"/>
        <c:varyColors val="0"/>
        <c:ser>
          <c:idx val="0"/>
          <c:order val="0"/>
          <c:tx>
            <c:v>U87MG</c:v>
          </c:tx>
          <c:spPr>
            <a:pattFill prst="dkUpDiag">
              <a:fgClr>
                <a:schemeClr val="tx1">
                  <a:lumMod val="75000"/>
                  <a:lumOff val="25000"/>
                </a:schemeClr>
              </a:fgClr>
              <a:bgClr>
                <a:schemeClr val="bg1">
                  <a:lumMod val="75000"/>
                </a:schemeClr>
              </a:bgClr>
            </a:pattFill>
            <a:ln>
              <a:solidFill>
                <a:schemeClr val="tx1"/>
              </a:solidFill>
            </a:ln>
          </c:spPr>
          <c:invertIfNegative val="0"/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5"/>
            <c:invertIfNegative val="0"/>
            <c:bubble3D val="0"/>
          </c:dPt>
          <c:errBars>
            <c:errBarType val="both"/>
            <c:errValType val="cust"/>
            <c:noEndCap val="0"/>
            <c:plus>
              <c:numRef>
                <c:f>Sheet3!$I$3:$I$8</c:f>
                <c:numCache>
                  <c:formatCode>General</c:formatCode>
                  <c:ptCount val="6"/>
                  <c:pt idx="0">
                    <c:v>18.602938905922805</c:v>
                  </c:pt>
                  <c:pt idx="1">
                    <c:v>8.8847510985583078</c:v>
                  </c:pt>
                  <c:pt idx="2">
                    <c:v>13.002591388354077</c:v>
                  </c:pt>
                  <c:pt idx="3">
                    <c:v>46.877170088656548</c:v>
                  </c:pt>
                  <c:pt idx="4">
                    <c:v>43.926355865053637</c:v>
                  </c:pt>
                  <c:pt idx="5">
                    <c:v>3.5801372616842499</c:v>
                  </c:pt>
                </c:numCache>
              </c:numRef>
            </c:plus>
            <c:minus>
              <c:numRef>
                <c:f>Sheet3!$I$3:$I$8</c:f>
                <c:numCache>
                  <c:formatCode>General</c:formatCode>
                  <c:ptCount val="6"/>
                  <c:pt idx="0">
                    <c:v>18.602938905922805</c:v>
                  </c:pt>
                  <c:pt idx="1">
                    <c:v>8.8847510985583078</c:v>
                  </c:pt>
                  <c:pt idx="2">
                    <c:v>13.002591388354077</c:v>
                  </c:pt>
                  <c:pt idx="3">
                    <c:v>46.877170088656548</c:v>
                  </c:pt>
                  <c:pt idx="4">
                    <c:v>43.926355865053637</c:v>
                  </c:pt>
                  <c:pt idx="5">
                    <c:v>3.5801372616842499</c:v>
                  </c:pt>
                </c:numCache>
              </c:numRef>
            </c:minus>
          </c:errBars>
          <c:cat>
            <c:strRef>
              <c:f>Sheet3!$G$3:$G$8</c:f>
              <c:strCache>
                <c:ptCount val="6"/>
                <c:pt idx="0">
                  <c:v>CT</c:v>
                </c:pt>
                <c:pt idx="1">
                  <c:v>U0126</c:v>
                </c:pt>
                <c:pt idx="2">
                  <c:v>U0126 + ALS</c:v>
                </c:pt>
                <c:pt idx="3">
                  <c:v>CXCL12</c:v>
                </c:pt>
                <c:pt idx="4">
                  <c:v>U0126 + CXCL12</c:v>
                </c:pt>
                <c:pt idx="5">
                  <c:v>U0126 + CXCL12 + ALS</c:v>
                </c:pt>
              </c:strCache>
            </c:strRef>
          </c:cat>
          <c:val>
            <c:numRef>
              <c:f>Sheet3!$H$3:$H$8</c:f>
              <c:numCache>
                <c:formatCode>General</c:formatCode>
                <c:ptCount val="6"/>
                <c:pt idx="0">
                  <c:v>121.09375</c:v>
                </c:pt>
                <c:pt idx="1">
                  <c:v>136.19791666666666</c:v>
                </c:pt>
                <c:pt idx="2">
                  <c:v>170.3125</c:v>
                </c:pt>
                <c:pt idx="3">
                  <c:v>493.22916666666669</c:v>
                </c:pt>
                <c:pt idx="4">
                  <c:v>115.36458333333333</c:v>
                </c:pt>
                <c:pt idx="5">
                  <c:v>21.875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384448"/>
        <c:axId val="131386368"/>
      </c:barChart>
      <c:catAx>
        <c:axId val="1313844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1"/>
                </a:pPr>
                <a:r>
                  <a:rPr lang="en-US" b="1"/>
                  <a:t>Cell treatments </a:t>
                </a:r>
              </a:p>
            </c:rich>
          </c:tx>
          <c:layout>
            <c:manualLayout>
              <c:xMode val="edge"/>
              <c:yMode val="edge"/>
              <c:x val="0.28771994941495938"/>
              <c:y val="0.65971417745619021"/>
            </c:manualLayout>
          </c:layout>
          <c:overlay val="0"/>
        </c:title>
        <c:majorTickMark val="out"/>
        <c:minorTickMark val="none"/>
        <c:tickLblPos val="nextTo"/>
        <c:crossAx val="131386368"/>
        <c:crosses val="autoZero"/>
        <c:auto val="1"/>
        <c:lblAlgn val="ctr"/>
        <c:lblOffset val="100"/>
        <c:noMultiLvlLbl val="0"/>
      </c:catAx>
      <c:valAx>
        <c:axId val="13138636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1"/>
                </a:pPr>
                <a:r>
                  <a:rPr lang="en-US" b="1"/>
                  <a:t>% of migrating cells </a:t>
                </a:r>
              </a:p>
            </c:rich>
          </c:tx>
          <c:layout>
            <c:manualLayout>
              <c:xMode val="edge"/>
              <c:yMode val="edge"/>
              <c:x val="0.15499326269279931"/>
              <c:y val="0.1381469588165075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31384448"/>
        <c:crosses val="autoZero"/>
        <c:crossBetween val="between"/>
      </c:valAx>
      <c:spPr>
        <a:ln>
          <a:solidFill>
            <a:schemeClr val="tx1">
              <a:lumMod val="50000"/>
              <a:lumOff val="50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70105619243594053"/>
          <c:y val="7.9511407361592831E-2"/>
          <c:w val="0.17102846446297765"/>
          <c:h val="6.3914066026747318E-2"/>
        </c:manualLayout>
      </c:layout>
      <c:overlay val="0"/>
      <c:txPr>
        <a:bodyPr/>
        <a:lstStyle/>
        <a:p>
          <a:pPr>
            <a:defRPr sz="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500" b="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350580094275239"/>
          <c:y val="8.7379746921543863E-2"/>
          <c:w val="0.7482764811846303"/>
          <c:h val="0.5456332516341722"/>
        </c:manualLayout>
      </c:layout>
      <c:barChart>
        <c:barDir val="col"/>
        <c:grouping val="clustered"/>
        <c:varyColors val="0"/>
        <c:ser>
          <c:idx val="0"/>
          <c:order val="0"/>
          <c:tx>
            <c:v>U87MG</c:v>
          </c:tx>
          <c:spPr>
            <a:pattFill prst="dkUpDiag">
              <a:fgClr>
                <a:schemeClr val="bg1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chemeClr val="tx1">
                  <a:lumMod val="95000"/>
                  <a:lumOff val="5000"/>
                </a:schemeClr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Graphe!$D$3:$D$10</c:f>
                <c:numCache>
                  <c:formatCode>General</c:formatCode>
                  <c:ptCount val="8"/>
                  <c:pt idx="0">
                    <c:v>21.164742421593051</c:v>
                  </c:pt>
                  <c:pt idx="1">
                    <c:v>37.348219340163354</c:v>
                  </c:pt>
                  <c:pt idx="2">
                    <c:v>12.119198953026038</c:v>
                  </c:pt>
                  <c:pt idx="3">
                    <c:v>25.693881762722913</c:v>
                  </c:pt>
                  <c:pt idx="4">
                    <c:v>26.151303744130374</c:v>
                  </c:pt>
                  <c:pt idx="5">
                    <c:v>100.07080921380371</c:v>
                  </c:pt>
                  <c:pt idx="6">
                    <c:v>18.372507092284657</c:v>
                  </c:pt>
                  <c:pt idx="7">
                    <c:v>41.652793140160234</c:v>
                  </c:pt>
                </c:numCache>
              </c:numRef>
            </c:plus>
            <c:minus>
              <c:numRef>
                <c:f>Graphe!$D$3:$D$10</c:f>
                <c:numCache>
                  <c:formatCode>General</c:formatCode>
                  <c:ptCount val="8"/>
                  <c:pt idx="0">
                    <c:v>21.164742421593051</c:v>
                  </c:pt>
                  <c:pt idx="1">
                    <c:v>37.348219340163354</c:v>
                  </c:pt>
                  <c:pt idx="2">
                    <c:v>12.119198953026038</c:v>
                  </c:pt>
                  <c:pt idx="3">
                    <c:v>25.693881762722913</c:v>
                  </c:pt>
                  <c:pt idx="4">
                    <c:v>26.151303744130374</c:v>
                  </c:pt>
                  <c:pt idx="5">
                    <c:v>100.07080921380371</c:v>
                  </c:pt>
                  <c:pt idx="6">
                    <c:v>18.372507092284657</c:v>
                  </c:pt>
                  <c:pt idx="7">
                    <c:v>41.652793140160234</c:v>
                  </c:pt>
                </c:numCache>
              </c:numRef>
            </c:minus>
          </c:errBars>
          <c:cat>
            <c:strRef>
              <c:f>Graphe!$B$3:$B$10</c:f>
              <c:strCache>
                <c:ptCount val="8"/>
                <c:pt idx="0">
                  <c:v>CT</c:v>
                </c:pt>
                <c:pt idx="1">
                  <c:v>CXCL12</c:v>
                </c:pt>
                <c:pt idx="2">
                  <c:v>ALS</c:v>
                </c:pt>
                <c:pt idx="3">
                  <c:v>ALS + CXCL12</c:v>
                </c:pt>
                <c:pt idx="4">
                  <c:v>MMC</c:v>
                </c:pt>
                <c:pt idx="5">
                  <c:v>MMC +CXCL12</c:v>
                </c:pt>
                <c:pt idx="6">
                  <c:v>MMC + ALS</c:v>
                </c:pt>
                <c:pt idx="7">
                  <c:v>MMC + CXCL12 + ALS</c:v>
                </c:pt>
              </c:strCache>
            </c:strRef>
          </c:cat>
          <c:val>
            <c:numRef>
              <c:f>(Graphe!$C$3,Graphe!$C$4,Graphe!$C$5,Graphe!$C$6,Graphe!$C$7,Graphe!$C$8,Graphe!$C$9,Graphe!$C$10)</c:f>
              <c:numCache>
                <c:formatCode>General</c:formatCode>
                <c:ptCount val="8"/>
                <c:pt idx="0">
                  <c:v>101.40720035199421</c:v>
                </c:pt>
                <c:pt idx="1">
                  <c:v>510.81372777389544</c:v>
                </c:pt>
                <c:pt idx="2">
                  <c:v>78.447598023832185</c:v>
                </c:pt>
                <c:pt idx="3">
                  <c:v>84.653307890130023</c:v>
                </c:pt>
                <c:pt idx="4">
                  <c:v>99.490020442041967</c:v>
                </c:pt>
                <c:pt idx="5">
                  <c:v>479.03783141821788</c:v>
                </c:pt>
                <c:pt idx="6">
                  <c:v>82.973829470412127</c:v>
                </c:pt>
                <c:pt idx="7">
                  <c:v>103.43608058545924</c:v>
                </c:pt>
              </c:numCache>
            </c:numRef>
          </c:val>
        </c:ser>
        <c:ser>
          <c:idx val="1"/>
          <c:order val="1"/>
          <c:tx>
            <c:v>GBM1</c:v>
          </c:tx>
          <c:spPr>
            <a:pattFill prst="dkUpDiag">
              <a:fgClr>
                <a:schemeClr val="tx1">
                  <a:lumMod val="75000"/>
                  <a:lumOff val="25000"/>
                </a:schemeClr>
              </a:fgClr>
              <a:bgClr>
                <a:schemeClr val="bg1">
                  <a:lumMod val="75000"/>
                </a:schemeClr>
              </a:bgClr>
            </a:pattFill>
            <a:ln>
              <a:solidFill>
                <a:schemeClr val="tx1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Graphe!$F$3:$F$10</c:f>
                <c:numCache>
                  <c:formatCode>General</c:formatCode>
                  <c:ptCount val="8"/>
                  <c:pt idx="0">
                    <c:v>25.405949904686871</c:v>
                  </c:pt>
                  <c:pt idx="1">
                    <c:v>16.025153662941559</c:v>
                  </c:pt>
                  <c:pt idx="2">
                    <c:v>8.7873469582058856</c:v>
                  </c:pt>
                  <c:pt idx="3">
                    <c:v>9.6386916881665918</c:v>
                  </c:pt>
                  <c:pt idx="4">
                    <c:v>16.151238640899251</c:v>
                  </c:pt>
                  <c:pt idx="5">
                    <c:v>55.51276068662645</c:v>
                  </c:pt>
                  <c:pt idx="6">
                    <c:v>23.308634327478551</c:v>
                  </c:pt>
                  <c:pt idx="7">
                    <c:v>13.773813196486261</c:v>
                  </c:pt>
                </c:numCache>
              </c:numRef>
            </c:plus>
            <c:minus>
              <c:numRef>
                <c:f>Graphe!$F$3:$F$10</c:f>
                <c:numCache>
                  <c:formatCode>General</c:formatCode>
                  <c:ptCount val="8"/>
                  <c:pt idx="0">
                    <c:v>25.405949904686871</c:v>
                  </c:pt>
                  <c:pt idx="1">
                    <c:v>16.025153662941559</c:v>
                  </c:pt>
                  <c:pt idx="2">
                    <c:v>8.7873469582058856</c:v>
                  </c:pt>
                  <c:pt idx="3">
                    <c:v>9.6386916881665918</c:v>
                  </c:pt>
                  <c:pt idx="4">
                    <c:v>16.151238640899251</c:v>
                  </c:pt>
                  <c:pt idx="5">
                    <c:v>55.51276068662645</c:v>
                  </c:pt>
                  <c:pt idx="6">
                    <c:v>23.308634327478551</c:v>
                  </c:pt>
                  <c:pt idx="7">
                    <c:v>13.773813196486261</c:v>
                  </c:pt>
                </c:numCache>
              </c:numRef>
            </c:minus>
          </c:errBars>
          <c:cat>
            <c:strRef>
              <c:f>Graphe!$B$3:$B$10</c:f>
              <c:strCache>
                <c:ptCount val="8"/>
                <c:pt idx="0">
                  <c:v>CT</c:v>
                </c:pt>
                <c:pt idx="1">
                  <c:v>CXCL12</c:v>
                </c:pt>
                <c:pt idx="2">
                  <c:v>ALS</c:v>
                </c:pt>
                <c:pt idx="3">
                  <c:v>ALS + CXCL12</c:v>
                </c:pt>
                <c:pt idx="4">
                  <c:v>MMC</c:v>
                </c:pt>
                <c:pt idx="5">
                  <c:v>MMC +CXCL12</c:v>
                </c:pt>
                <c:pt idx="6">
                  <c:v>MMC + ALS</c:v>
                </c:pt>
                <c:pt idx="7">
                  <c:v>MMC + CXCL12 + ALS</c:v>
                </c:pt>
              </c:strCache>
            </c:strRef>
          </c:cat>
          <c:val>
            <c:numRef>
              <c:f>(Graphe!$E$3,Graphe!$E$4,Graphe!$E$5,Graphe!$E$6,Graphe!$E$7,Graphe!$E$8,Graphe!$E$9,Graphe!$E$10)</c:f>
              <c:numCache>
                <c:formatCode>General</c:formatCode>
                <c:ptCount val="8"/>
                <c:pt idx="0">
                  <c:v>108.91719745222929</c:v>
                </c:pt>
                <c:pt idx="1">
                  <c:v>281.52866242038215</c:v>
                </c:pt>
                <c:pt idx="2">
                  <c:v>102.12314225053079</c:v>
                </c:pt>
                <c:pt idx="3">
                  <c:v>85.350318471337573</c:v>
                </c:pt>
                <c:pt idx="4">
                  <c:v>122.29299363057326</c:v>
                </c:pt>
                <c:pt idx="5">
                  <c:v>254.77707006369428</c:v>
                </c:pt>
                <c:pt idx="6">
                  <c:v>130.9802966989871</c:v>
                </c:pt>
                <c:pt idx="7">
                  <c:v>105.86636374700798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7686912"/>
        <c:axId val="167688832"/>
      </c:barChart>
      <c:catAx>
        <c:axId val="1676869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Cell treatments</a:t>
                </a:r>
              </a:p>
            </c:rich>
          </c:tx>
          <c:layout>
            <c:manualLayout>
              <c:xMode val="edge"/>
              <c:yMode val="edge"/>
              <c:x val="0.4616927484247782"/>
              <c:y val="0.84012791841563361"/>
            </c:manualLayout>
          </c:layout>
          <c:overlay val="0"/>
        </c:title>
        <c:majorTickMark val="out"/>
        <c:minorTickMark val="none"/>
        <c:tickLblPos val="nextTo"/>
        <c:crossAx val="167688832"/>
        <c:crosses val="autoZero"/>
        <c:auto val="1"/>
        <c:lblAlgn val="ctr"/>
        <c:lblOffset val="100"/>
        <c:noMultiLvlLbl val="0"/>
      </c:catAx>
      <c:valAx>
        <c:axId val="16768883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 of migrating cells</a:t>
                </a:r>
              </a:p>
            </c:rich>
          </c:tx>
          <c:layout>
            <c:manualLayout>
              <c:xMode val="edge"/>
              <c:yMode val="edge"/>
              <c:x val="8.1962619232783654E-2"/>
              <c:y val="0.1929992819614157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67686912"/>
        <c:crosses val="autoZero"/>
        <c:crossBetween val="between"/>
      </c:valAx>
      <c:spPr>
        <a:ln>
          <a:solidFill>
            <a:schemeClr val="tx1">
              <a:lumMod val="50000"/>
              <a:lumOff val="50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80685082609868741"/>
          <c:y val="9.7422969010466917E-2"/>
          <c:w val="0.17636498733760725"/>
          <c:h val="0.12079787028494418"/>
        </c:manualLayout>
      </c:layout>
      <c:overlay val="0"/>
      <c:txPr>
        <a:bodyPr/>
        <a:lstStyle/>
        <a:p>
          <a:pPr>
            <a:defRPr sz="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5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294191357966312"/>
          <c:y val="7.560944433285248E-2"/>
          <c:w val="0.60274236563614181"/>
          <c:h val="0.45139184172838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Sheet3!$C$4</c:f>
              <c:strCache>
                <c:ptCount val="1"/>
                <c:pt idx="0">
                  <c:v>U87 MG</c:v>
                </c:pt>
              </c:strCache>
            </c:strRef>
          </c:tx>
          <c:spPr>
            <a:pattFill prst="dkUpDiag">
              <a:fgClr>
                <a:schemeClr val="bg1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ysClr val="windowText" lastClr="000000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(Sheet3!$E$4,Sheet3!$E$7,Sheet3!$E$10,Sheet3!$E$13)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14.742229591663989</c:v>
                  </c:pt>
                  <c:pt idx="2">
                    <c:v>3.5118845842842461</c:v>
                  </c:pt>
                  <c:pt idx="3">
                    <c:v>3.6055512754639891</c:v>
                  </c:pt>
                </c:numCache>
              </c:numRef>
            </c:plus>
            <c:minus>
              <c:numRef>
                <c:f>(Sheet3!$E$4,Sheet3!$E$7,Sheet3!$E$10,Sheet3!$E$13)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14.742229591663989</c:v>
                  </c:pt>
                  <c:pt idx="2">
                    <c:v>3.5118845842842461</c:v>
                  </c:pt>
                  <c:pt idx="3">
                    <c:v>3.6055512754639891</c:v>
                  </c:pt>
                </c:numCache>
              </c:numRef>
            </c:minus>
          </c:errBars>
          <c:cat>
            <c:strRef>
              <c:f>Sheet3!$B$18:$B$21</c:f>
              <c:strCache>
                <c:ptCount val="4"/>
                <c:pt idx="0">
                  <c:v>CT</c:v>
                </c:pt>
                <c:pt idx="1">
                  <c:v>CXCL12</c:v>
                </c:pt>
                <c:pt idx="2">
                  <c:v>ALS</c:v>
                </c:pt>
                <c:pt idx="3">
                  <c:v>ALS + CXCL12</c:v>
                </c:pt>
              </c:strCache>
            </c:strRef>
          </c:cat>
          <c:val>
            <c:numRef>
              <c:f>(Sheet3!$D$4,Sheet3!$D$7,Sheet3!$D$10,Sheet3!$D$13)</c:f>
              <c:numCache>
                <c:formatCode>General</c:formatCode>
                <c:ptCount val="4"/>
                <c:pt idx="0">
                  <c:v>100</c:v>
                </c:pt>
                <c:pt idx="1">
                  <c:v>239.66666666666666</c:v>
                </c:pt>
                <c:pt idx="2">
                  <c:v>95.333333333333329</c:v>
                </c:pt>
                <c:pt idx="3">
                  <c:v>146</c:v>
                </c:pt>
              </c:numCache>
            </c:numRef>
          </c:val>
        </c:ser>
        <c:ser>
          <c:idx val="1"/>
          <c:order val="1"/>
          <c:tx>
            <c:strRef>
              <c:f>Sheet3!$C$5</c:f>
              <c:strCache>
                <c:ptCount val="1"/>
                <c:pt idx="0">
                  <c:v>U87 MG TM</c:v>
                </c:pt>
              </c:strCache>
            </c:strRef>
          </c:tx>
          <c:spPr>
            <a:pattFill prst="dkUpDiag">
              <a:fgClr>
                <a:schemeClr val="tx1">
                  <a:lumMod val="75000"/>
                  <a:lumOff val="25000"/>
                </a:schemeClr>
              </a:fgClr>
              <a:bgClr>
                <a:schemeClr val="bg1">
                  <a:lumMod val="75000"/>
                </a:schemeClr>
              </a:bgClr>
            </a:pattFill>
            <a:ln>
              <a:solidFill>
                <a:sysClr val="windowText" lastClr="000000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(Sheet3!$E$5,Sheet3!$E$8,Sheet3!$E$11,Sheet3!$E$14)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22</c:v>
                  </c:pt>
                  <c:pt idx="2">
                    <c:v>3.0550504633038931</c:v>
                  </c:pt>
                  <c:pt idx="3">
                    <c:v>6</c:v>
                  </c:pt>
                </c:numCache>
              </c:numRef>
            </c:plus>
            <c:minus>
              <c:numRef>
                <c:f>(Sheet3!$E$5,Sheet3!$E$8,Sheet3!$E$12,Sheet3!$E$11,Sheet3!$E$12,Sheet3!$E$14)</c:f>
                <c:numCache>
                  <c:formatCode>General</c:formatCode>
                  <c:ptCount val="6"/>
                  <c:pt idx="0">
                    <c:v>0</c:v>
                  </c:pt>
                  <c:pt idx="1">
                    <c:v>22</c:v>
                  </c:pt>
                  <c:pt idx="2">
                    <c:v>6</c:v>
                  </c:pt>
                  <c:pt idx="3">
                    <c:v>3.0550504633038931</c:v>
                  </c:pt>
                  <c:pt idx="4">
                    <c:v>6</c:v>
                  </c:pt>
                  <c:pt idx="5">
                    <c:v>6</c:v>
                  </c:pt>
                </c:numCache>
              </c:numRef>
            </c:minus>
          </c:errBars>
          <c:cat>
            <c:strRef>
              <c:f>Sheet3!$B$18:$B$21</c:f>
              <c:strCache>
                <c:ptCount val="4"/>
                <c:pt idx="0">
                  <c:v>CT</c:v>
                </c:pt>
                <c:pt idx="1">
                  <c:v>CXCL12</c:v>
                </c:pt>
                <c:pt idx="2">
                  <c:v>ALS</c:v>
                </c:pt>
                <c:pt idx="3">
                  <c:v>ALS + CXCL12</c:v>
                </c:pt>
              </c:strCache>
            </c:strRef>
          </c:cat>
          <c:val>
            <c:numRef>
              <c:f>(Sheet3!$D$5,Sheet3!$D$8,Sheet3!$D$11,Sheet3!$D$14)</c:f>
              <c:numCache>
                <c:formatCode>General</c:formatCode>
                <c:ptCount val="4"/>
                <c:pt idx="0">
                  <c:v>100</c:v>
                </c:pt>
                <c:pt idx="1">
                  <c:v>232</c:v>
                </c:pt>
                <c:pt idx="2">
                  <c:v>94.333333333333329</c:v>
                </c:pt>
                <c:pt idx="3">
                  <c:v>115</c:v>
                </c:pt>
              </c:numCache>
            </c:numRef>
          </c:val>
        </c:ser>
        <c:ser>
          <c:idx val="2"/>
          <c:order val="2"/>
          <c:tx>
            <c:strRef>
              <c:f>Sheet3!$C$6</c:f>
              <c:strCache>
                <c:ptCount val="1"/>
                <c:pt idx="0">
                  <c:v>U87 MG SVZ</c:v>
                </c:pt>
              </c:strCache>
            </c:strRef>
          </c:tx>
          <c:spPr>
            <a:pattFill prst="dkUpDiag">
              <a:fgClr>
                <a:schemeClr val="tx1">
                  <a:lumMod val="95000"/>
                  <a:lumOff val="5000"/>
                </a:schemeClr>
              </a:fgClr>
              <a:bgClr>
                <a:schemeClr val="bg1">
                  <a:lumMod val="75000"/>
                </a:schemeClr>
              </a:bgClr>
            </a:pattFill>
            <a:ln>
              <a:solidFill>
                <a:sysClr val="windowText" lastClr="000000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(Sheet3!$E$6,Sheet3!$E$9,Sheet3!$E$12,Sheet3!$E$15:$F$15,Sheet3!$F$15)</c:f>
                <c:numCache>
                  <c:formatCode>General</c:formatCode>
                  <c:ptCount val="6"/>
                  <c:pt idx="0">
                    <c:v>0</c:v>
                  </c:pt>
                  <c:pt idx="1">
                    <c:v>4.358898943540674</c:v>
                  </c:pt>
                  <c:pt idx="2">
                    <c:v>6</c:v>
                  </c:pt>
                  <c:pt idx="3">
                    <c:v>3</c:v>
                  </c:pt>
                </c:numCache>
              </c:numRef>
            </c:plus>
            <c:minus>
              <c:numRef>
                <c:f>(Sheet3!$E$6,Sheet3!$E$9,Sheet3!$E$12,Sheet3!$E$15)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4.358898943540674</c:v>
                  </c:pt>
                  <c:pt idx="2">
                    <c:v>6</c:v>
                  </c:pt>
                  <c:pt idx="3">
                    <c:v>3</c:v>
                  </c:pt>
                </c:numCache>
              </c:numRef>
            </c:minus>
          </c:errBars>
          <c:cat>
            <c:strRef>
              <c:f>Sheet3!$B$18:$B$21</c:f>
              <c:strCache>
                <c:ptCount val="4"/>
                <c:pt idx="0">
                  <c:v>CT</c:v>
                </c:pt>
                <c:pt idx="1">
                  <c:v>CXCL12</c:v>
                </c:pt>
                <c:pt idx="2">
                  <c:v>ALS</c:v>
                </c:pt>
                <c:pt idx="3">
                  <c:v>ALS + CXCL12</c:v>
                </c:pt>
              </c:strCache>
            </c:strRef>
          </c:cat>
          <c:val>
            <c:numRef>
              <c:f>(Sheet3!$D$6,Sheet3!$D$9,Sheet3!$D$12,Sheet3!$D$15)</c:f>
              <c:numCache>
                <c:formatCode>General</c:formatCode>
                <c:ptCount val="4"/>
                <c:pt idx="0">
                  <c:v>100</c:v>
                </c:pt>
                <c:pt idx="1">
                  <c:v>349</c:v>
                </c:pt>
                <c:pt idx="2">
                  <c:v>93.666666666666671</c:v>
                </c:pt>
                <c:pt idx="3">
                  <c:v>102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454464"/>
        <c:axId val="131456384"/>
      </c:barChart>
      <c:catAx>
        <c:axId val="1314544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Cell treatments</a:t>
                </a:r>
              </a:p>
            </c:rich>
          </c:tx>
          <c:layout>
            <c:manualLayout>
              <c:xMode val="edge"/>
              <c:yMode val="edge"/>
              <c:x val="0.38925621104795771"/>
              <c:y val="0.60352532079793186"/>
            </c:manualLayout>
          </c:layout>
          <c:overlay val="0"/>
        </c:title>
        <c:majorTickMark val="out"/>
        <c:minorTickMark val="none"/>
        <c:tickLblPos val="nextTo"/>
        <c:crossAx val="131456384"/>
        <c:crosses val="autoZero"/>
        <c:auto val="1"/>
        <c:lblAlgn val="ctr"/>
        <c:lblOffset val="100"/>
        <c:noMultiLvlLbl val="0"/>
      </c:catAx>
      <c:valAx>
        <c:axId val="13145638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 of migrating cells</a:t>
                </a:r>
              </a:p>
            </c:rich>
          </c:tx>
          <c:layout>
            <c:manualLayout>
              <c:xMode val="edge"/>
              <c:yMode val="edge"/>
              <c:x val="3.7655449397245515E-2"/>
              <c:y val="0.1682054954433533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31454464"/>
        <c:crosses val="autoZero"/>
        <c:crossBetween val="between"/>
      </c:valAx>
      <c:spPr>
        <a:ln>
          <a:solidFill>
            <a:schemeClr val="tx1">
              <a:lumMod val="50000"/>
              <a:lumOff val="50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47631080267573411"/>
          <c:y val="9.024289079435803E-2"/>
          <c:w val="0.37349413674010762"/>
          <c:h val="0.15289363777941833"/>
        </c:manualLayout>
      </c:layout>
      <c:overlay val="0"/>
      <c:txPr>
        <a:bodyPr/>
        <a:lstStyle/>
        <a:p>
          <a:pPr>
            <a:defRPr sz="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5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5136808822682011"/>
          <c:y val="0.4182118223488181"/>
          <c:w val="0.69249754171646738"/>
          <c:h val="0.440223834565512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Graphe!$B$3</c:f>
              <c:strCache>
                <c:ptCount val="1"/>
                <c:pt idx="0">
                  <c:v>U87MG </c:v>
                </c:pt>
              </c:strCache>
            </c:strRef>
          </c:tx>
          <c:spPr>
            <a:pattFill prst="dkUpDiag">
              <a:fgClr>
                <a:schemeClr val="bg1">
                  <a:lumMod val="75000"/>
                </a:schemeClr>
              </a:fgClr>
              <a:bgClr>
                <a:schemeClr val="bg1">
                  <a:lumMod val="95000"/>
                </a:schemeClr>
              </a:bgClr>
            </a:pattFill>
            <a:ln>
              <a:solidFill>
                <a:schemeClr val="tx1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(Graphe!$F$3:$F$4;Graphe!$F$11:$F$12)</c:f>
                <c:numCache>
                  <c:formatCode>General</c:formatCode>
                  <c:ptCount val="4"/>
                  <c:pt idx="0">
                    <c:v>3.2501282025996039</c:v>
                  </c:pt>
                  <c:pt idx="1">
                    <c:v>4.5357836515130776</c:v>
                  </c:pt>
                  <c:pt idx="2">
                    <c:v>29.200228309609731</c:v>
                  </c:pt>
                  <c:pt idx="3">
                    <c:v>2.2501851775650228</c:v>
                  </c:pt>
                </c:numCache>
              </c:numRef>
            </c:plus>
            <c:minus>
              <c:numRef>
                <c:f>(Graphe!$F$3:$F$4;Graphe!$F$11;Graphe!$F$11;Graphe!$F$11:$F$12)</c:f>
                <c:numCache>
                  <c:formatCode>General</c:formatCode>
                  <c:ptCount val="6"/>
                  <c:pt idx="0">
                    <c:v>3.2501282025996039</c:v>
                  </c:pt>
                  <c:pt idx="1">
                    <c:v>4.5357836515130776</c:v>
                  </c:pt>
                  <c:pt idx="2">
                    <c:v>29.200228309609731</c:v>
                  </c:pt>
                  <c:pt idx="3">
                    <c:v>29.200228309609731</c:v>
                  </c:pt>
                  <c:pt idx="4">
                    <c:v>29.200228309609731</c:v>
                  </c:pt>
                  <c:pt idx="5">
                    <c:v>2.2501851775650228</c:v>
                  </c:pt>
                </c:numCache>
              </c:numRef>
            </c:minus>
          </c:errBars>
          <c:cat>
            <c:strRef>
              <c:f>Graphe!$H$2:$H$5</c:f>
              <c:strCache>
                <c:ptCount val="4"/>
                <c:pt idx="0">
                  <c:v>CT</c:v>
                </c:pt>
                <c:pt idx="1">
                  <c:v>ALS</c:v>
                </c:pt>
                <c:pt idx="2">
                  <c:v>CXCL12</c:v>
                </c:pt>
                <c:pt idx="3">
                  <c:v>ALS + CXCL12</c:v>
                </c:pt>
              </c:strCache>
            </c:strRef>
          </c:cat>
          <c:val>
            <c:numRef>
              <c:f>(Graphe!$E$3:$E$4;Graphe!$E$11:$E$12)</c:f>
              <c:numCache>
                <c:formatCode>General</c:formatCode>
                <c:ptCount val="4"/>
                <c:pt idx="0">
                  <c:v>100</c:v>
                </c:pt>
                <c:pt idx="1">
                  <c:v>61.791161517403197</c:v>
                </c:pt>
                <c:pt idx="2">
                  <c:v>300.03910833007433</c:v>
                </c:pt>
                <c:pt idx="3">
                  <c:v>70.121235823230364</c:v>
                </c:pt>
              </c:numCache>
            </c:numRef>
          </c:val>
        </c:ser>
        <c:ser>
          <c:idx val="1"/>
          <c:order val="1"/>
          <c:tx>
            <c:strRef>
              <c:f>Graphe!$B$5</c:f>
              <c:strCache>
                <c:ptCount val="1"/>
                <c:pt idx="0">
                  <c:v>U87MG R4-/R7-</c:v>
                </c:pt>
              </c:strCache>
            </c:strRef>
          </c:tx>
          <c:spPr>
            <a:pattFill prst="dkUpDiag">
              <a:fgClr>
                <a:schemeClr val="bg1">
                  <a:lumMod val="50000"/>
                </a:schemeClr>
              </a:fgClr>
              <a:bgClr>
                <a:schemeClr val="bg1">
                  <a:lumMod val="75000"/>
                </a:schemeClr>
              </a:bgClr>
            </a:pattFill>
            <a:ln>
              <a:solidFill>
                <a:schemeClr val="tx1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Graphe!$F$5:$F$6</c:f>
                <c:numCache>
                  <c:formatCode>General</c:formatCode>
                  <c:ptCount val="2"/>
                  <c:pt idx="0">
                    <c:v>11.396051947933502</c:v>
                  </c:pt>
                  <c:pt idx="1">
                    <c:v>8.1453974734201893</c:v>
                  </c:pt>
                </c:numCache>
              </c:numRef>
            </c:plus>
            <c:minus>
              <c:numRef>
                <c:f>Graphe!$F$13:$F$14</c:f>
                <c:numCache>
                  <c:formatCode>General</c:formatCode>
                  <c:ptCount val="2"/>
                  <c:pt idx="0">
                    <c:v>7.3111786555475025</c:v>
                  </c:pt>
                  <c:pt idx="1">
                    <c:v>10.104124570359041</c:v>
                  </c:pt>
                </c:numCache>
              </c:numRef>
            </c:minus>
          </c:errBars>
          <c:cat>
            <c:strRef>
              <c:f>Graphe!$H$2:$H$5</c:f>
              <c:strCache>
                <c:ptCount val="4"/>
                <c:pt idx="0">
                  <c:v>CT</c:v>
                </c:pt>
                <c:pt idx="1">
                  <c:v>ALS</c:v>
                </c:pt>
                <c:pt idx="2">
                  <c:v>CXCL12</c:v>
                </c:pt>
                <c:pt idx="3">
                  <c:v>ALS + CXCL12</c:v>
                </c:pt>
              </c:strCache>
            </c:strRef>
          </c:cat>
          <c:val>
            <c:numRef>
              <c:f>(Graphe!$E$5:$E$6;Graphe!$E$13:$E$14)</c:f>
              <c:numCache>
                <c:formatCode>General</c:formatCode>
                <c:ptCount val="4"/>
                <c:pt idx="0">
                  <c:v>97.731716855690266</c:v>
                </c:pt>
                <c:pt idx="1">
                  <c:v>82.890105592491196</c:v>
                </c:pt>
                <c:pt idx="2">
                  <c:v>102.62025811497848</c:v>
                </c:pt>
                <c:pt idx="3">
                  <c:v>79.702776691435275</c:v>
                </c:pt>
              </c:numCache>
            </c:numRef>
          </c:val>
        </c:ser>
        <c:ser>
          <c:idx val="2"/>
          <c:order val="2"/>
          <c:tx>
            <c:strRef>
              <c:f>Graphe!$B$7</c:f>
              <c:strCache>
                <c:ptCount val="1"/>
                <c:pt idx="0">
                  <c:v>U87MG R4+/R7-</c:v>
                </c:pt>
              </c:strCache>
            </c:strRef>
          </c:tx>
          <c:spPr>
            <a:pattFill prst="dkUpDiag">
              <a:fgClr>
                <a:schemeClr val="tx1">
                  <a:lumMod val="75000"/>
                  <a:lumOff val="25000"/>
                </a:schemeClr>
              </a:fgClr>
              <a:bgClr>
                <a:schemeClr val="bg1">
                  <a:lumMod val="75000"/>
                </a:schemeClr>
              </a:bgClr>
            </a:pattFill>
            <a:ln>
              <a:solidFill>
                <a:schemeClr val="tx1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(Graphe!$F$7:$F$8;Graphe!$F$15:$F$16)</c:f>
                <c:numCache>
                  <c:formatCode>General</c:formatCode>
                  <c:ptCount val="4"/>
                  <c:pt idx="0">
                    <c:v>8.9923630149473244</c:v>
                  </c:pt>
                  <c:pt idx="1">
                    <c:v>3.5019042438840802</c:v>
                  </c:pt>
                  <c:pt idx="2">
                    <c:v>29.373471591443415</c:v>
                  </c:pt>
                  <c:pt idx="3">
                    <c:v>2.8500162442681956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cat>
            <c:strRef>
              <c:f>Graphe!$H$2:$H$5</c:f>
              <c:strCache>
                <c:ptCount val="4"/>
                <c:pt idx="0">
                  <c:v>CT</c:v>
                </c:pt>
                <c:pt idx="1">
                  <c:v>ALS</c:v>
                </c:pt>
                <c:pt idx="2">
                  <c:v>CXCL12</c:v>
                </c:pt>
                <c:pt idx="3">
                  <c:v>ALS + CXCL12</c:v>
                </c:pt>
              </c:strCache>
            </c:strRef>
          </c:cat>
          <c:val>
            <c:numRef>
              <c:f>(Graphe!$E$7:$E$8;Graphe!$E$15:$E$16)</c:f>
              <c:numCache>
                <c:formatCode>General</c:formatCode>
                <c:ptCount val="4"/>
                <c:pt idx="0">
                  <c:v>88.29357319775778</c:v>
                </c:pt>
                <c:pt idx="1">
                  <c:v>52.71802894016426</c:v>
                </c:pt>
                <c:pt idx="2">
                  <c:v>346.0891669925694</c:v>
                </c:pt>
                <c:pt idx="3">
                  <c:v>33.620127753878243</c:v>
                </c:pt>
              </c:numCache>
            </c:numRef>
          </c:val>
        </c:ser>
        <c:ser>
          <c:idx val="3"/>
          <c:order val="3"/>
          <c:tx>
            <c:strRef>
              <c:f>Graphe!$B$9</c:f>
              <c:strCache>
                <c:ptCount val="1"/>
                <c:pt idx="0">
                  <c:v>U87MG R4-/R7+</c:v>
                </c:pt>
              </c:strCache>
            </c:strRef>
          </c:tx>
          <c:spPr>
            <a:pattFill prst="dkDnDiag">
              <a:fgClr>
                <a:schemeClr val="bg1">
                  <a:lumMod val="75000"/>
                </a:schemeClr>
              </a:fgClr>
              <a:bgClr>
                <a:schemeClr val="tx1">
                  <a:lumMod val="95000"/>
                  <a:lumOff val="5000"/>
                </a:schemeClr>
              </a:bgClr>
            </a:pattFill>
            <a:ln>
              <a:solidFill>
                <a:schemeClr val="tx1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(Graphe!$F$9:$F$10;Graphe!$F$17:$F$18)</c:f>
                <c:numCache>
                  <c:formatCode>General</c:formatCode>
                  <c:ptCount val="4"/>
                  <c:pt idx="0">
                    <c:v>3.4497584456499473</c:v>
                  </c:pt>
                  <c:pt idx="1">
                    <c:v>5.4629052099897377</c:v>
                  </c:pt>
                  <c:pt idx="2">
                    <c:v>7.3162490389543136</c:v>
                  </c:pt>
                  <c:pt idx="3">
                    <c:v>1.8036999011291583</c:v>
                  </c:pt>
                </c:numCache>
              </c:numRef>
            </c:plus>
            <c:minus>
              <c:numRef>
                <c:f>(Graphe!$F$9:$F$10;Graphe!$F$17:$F$18)</c:f>
                <c:numCache>
                  <c:formatCode>General</c:formatCode>
                  <c:ptCount val="4"/>
                  <c:pt idx="0">
                    <c:v>3.4497584456499473</c:v>
                  </c:pt>
                  <c:pt idx="1">
                    <c:v>5.4629052099897377</c:v>
                  </c:pt>
                  <c:pt idx="2">
                    <c:v>7.3162490389543136</c:v>
                  </c:pt>
                  <c:pt idx="3">
                    <c:v>1.8036999011291583</c:v>
                  </c:pt>
                </c:numCache>
              </c:numRef>
            </c:minus>
          </c:errBars>
          <c:cat>
            <c:strRef>
              <c:f>Graphe!$H$2:$H$5</c:f>
              <c:strCache>
                <c:ptCount val="4"/>
                <c:pt idx="0">
                  <c:v>CT</c:v>
                </c:pt>
                <c:pt idx="1">
                  <c:v>ALS</c:v>
                </c:pt>
                <c:pt idx="2">
                  <c:v>CXCL12</c:v>
                </c:pt>
                <c:pt idx="3">
                  <c:v>ALS + CXCL12</c:v>
                </c:pt>
              </c:strCache>
            </c:strRef>
          </c:cat>
          <c:val>
            <c:numRef>
              <c:f>(Graphe!$E$9:$E$10;Graphe!$E$17:$E$18)</c:f>
              <c:numCache>
                <c:formatCode>General</c:formatCode>
                <c:ptCount val="4"/>
                <c:pt idx="0">
                  <c:v>24.89245209229566</c:v>
                </c:pt>
                <c:pt idx="1">
                  <c:v>26.319906140007827</c:v>
                </c:pt>
                <c:pt idx="2">
                  <c:v>21.411810715682439</c:v>
                </c:pt>
                <c:pt idx="3">
                  <c:v>23.777864685177938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698048"/>
        <c:axId val="131704320"/>
      </c:barChart>
      <c:catAx>
        <c:axId val="1316980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Cell treatments</a:t>
                </a:r>
              </a:p>
            </c:rich>
          </c:tx>
          <c:layout>
            <c:manualLayout>
              <c:xMode val="edge"/>
              <c:yMode val="edge"/>
              <c:x val="0.45364930716510432"/>
              <c:y val="0.92613542063598342"/>
            </c:manualLayout>
          </c:layout>
          <c:overlay val="0"/>
        </c:title>
        <c:majorTickMark val="out"/>
        <c:minorTickMark val="none"/>
        <c:tickLblPos val="nextTo"/>
        <c:crossAx val="131704320"/>
        <c:crosses val="autoZero"/>
        <c:auto val="1"/>
        <c:lblAlgn val="ctr"/>
        <c:lblOffset val="100"/>
        <c:noMultiLvlLbl val="0"/>
      </c:catAx>
      <c:valAx>
        <c:axId val="13170432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 of migrating cells</a:t>
                </a:r>
              </a:p>
            </c:rich>
          </c:tx>
          <c:layout>
            <c:manualLayout>
              <c:xMode val="edge"/>
              <c:yMode val="edge"/>
              <c:x val="0.11366517527700998"/>
              <c:y val="0.4822596717040377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31698048"/>
        <c:crosses val="autoZero"/>
        <c:crossBetween val="between"/>
      </c:valAx>
      <c:spPr>
        <a:ln w="9525">
          <a:solidFill>
            <a:schemeClr val="tx1">
              <a:lumMod val="50000"/>
              <a:lumOff val="50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71588655277084334"/>
          <c:y val="0.41295733707936166"/>
          <c:w val="0.24469024514517543"/>
          <c:h val="0.22036784934856241"/>
        </c:manualLayout>
      </c:layout>
      <c:overlay val="0"/>
      <c:txPr>
        <a:bodyPr/>
        <a:lstStyle/>
        <a:p>
          <a:pPr>
            <a:defRPr sz="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5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255642257856822"/>
          <c:y val="0.2189770018639034"/>
          <c:w val="0.53351845767124284"/>
          <c:h val="0.515033655199524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Graphes!$E$2</c:f>
              <c:strCache>
                <c:ptCount val="1"/>
                <c:pt idx="0">
                  <c:v>U87MG</c:v>
                </c:pt>
              </c:strCache>
            </c:strRef>
          </c:tx>
          <c:spPr>
            <a:pattFill prst="dkUpDiag">
              <a:fgClr>
                <a:schemeClr val="bg1">
                  <a:lumMod val="75000"/>
                </a:schemeClr>
              </a:fgClr>
              <a:bgClr>
                <a:schemeClr val="bg1">
                  <a:lumMod val="95000"/>
                </a:schemeClr>
              </a:bgClr>
            </a:pattFill>
            <a:ln>
              <a:solidFill>
                <a:schemeClr val="tx1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Graphes!$H$2:$H$9</c:f>
                <c:numCache>
                  <c:formatCode>General</c:formatCode>
                  <c:ptCount val="8"/>
                  <c:pt idx="0">
                    <c:v>0</c:v>
                  </c:pt>
                  <c:pt idx="1">
                    <c:v>22.425572593905727</c:v>
                  </c:pt>
                  <c:pt idx="2">
                    <c:v>17.273848858539775</c:v>
                  </c:pt>
                  <c:pt idx="3">
                    <c:v>12.89305569079233</c:v>
                  </c:pt>
                  <c:pt idx="4">
                    <c:v>0</c:v>
                  </c:pt>
                  <c:pt idx="5">
                    <c:v>27.055698272121724</c:v>
                  </c:pt>
                  <c:pt idx="6">
                    <c:v>14.358210195323954</c:v>
                  </c:pt>
                  <c:pt idx="7">
                    <c:v>12.038222795424796</c:v>
                  </c:pt>
                </c:numCache>
              </c:numRef>
            </c:plus>
            <c:minus>
              <c:numRef>
                <c:f>Graphes!$H$2:$H$9</c:f>
                <c:numCache>
                  <c:formatCode>General</c:formatCode>
                  <c:ptCount val="8"/>
                  <c:pt idx="0">
                    <c:v>0</c:v>
                  </c:pt>
                  <c:pt idx="1">
                    <c:v>22.425572593905727</c:v>
                  </c:pt>
                  <c:pt idx="2">
                    <c:v>17.273848858539775</c:v>
                  </c:pt>
                  <c:pt idx="3">
                    <c:v>12.89305569079233</c:v>
                  </c:pt>
                  <c:pt idx="4">
                    <c:v>0</c:v>
                  </c:pt>
                  <c:pt idx="5">
                    <c:v>27.055698272121724</c:v>
                  </c:pt>
                  <c:pt idx="6">
                    <c:v>14.358210195323954</c:v>
                  </c:pt>
                  <c:pt idx="7">
                    <c:v>12.038222795424796</c:v>
                  </c:pt>
                </c:numCache>
              </c:numRef>
            </c:minus>
          </c:errBars>
          <c:cat>
            <c:strRef>
              <c:f>Graphes!$F$6:$F$9</c:f>
              <c:strCache>
                <c:ptCount val="4"/>
                <c:pt idx="0">
                  <c:v>CT</c:v>
                </c:pt>
                <c:pt idx="1">
                  <c:v>ALS</c:v>
                </c:pt>
                <c:pt idx="2">
                  <c:v>CXCL12</c:v>
                </c:pt>
                <c:pt idx="3">
                  <c:v>ALS + CXCL12</c:v>
                </c:pt>
              </c:strCache>
            </c:strRef>
          </c:cat>
          <c:val>
            <c:numRef>
              <c:f>Graphes!$G$2:$G$5</c:f>
              <c:numCache>
                <c:formatCode>General</c:formatCode>
                <c:ptCount val="4"/>
                <c:pt idx="0">
                  <c:v>100</c:v>
                </c:pt>
                <c:pt idx="1">
                  <c:v>153.7157597282837</c:v>
                </c:pt>
                <c:pt idx="2">
                  <c:v>87.452473239314642</c:v>
                </c:pt>
                <c:pt idx="3">
                  <c:v>113.22388018590259</c:v>
                </c:pt>
              </c:numCache>
            </c:numRef>
          </c:val>
        </c:ser>
        <c:ser>
          <c:idx val="1"/>
          <c:order val="1"/>
          <c:tx>
            <c:strRef>
              <c:f>Graphes!$E$6</c:f>
              <c:strCache>
                <c:ptCount val="1"/>
                <c:pt idx="0">
                  <c:v>GBM1</c:v>
                </c:pt>
              </c:strCache>
            </c:strRef>
          </c:tx>
          <c:spPr>
            <a:pattFill prst="dkUpDiag">
              <a:fgClr>
                <a:schemeClr val="tx1">
                  <a:lumMod val="75000"/>
                  <a:lumOff val="25000"/>
                </a:schemeClr>
              </a:fgClr>
              <a:bgClr>
                <a:schemeClr val="bg1">
                  <a:lumMod val="75000"/>
                </a:schemeClr>
              </a:bgClr>
            </a:pattFill>
            <a:ln>
              <a:solidFill>
                <a:schemeClr val="tx1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Graphes!$H$6:$H$9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27.055698272121724</c:v>
                  </c:pt>
                  <c:pt idx="2">
                    <c:v>14.358210195323954</c:v>
                  </c:pt>
                  <c:pt idx="3">
                    <c:v>12.038222795424796</c:v>
                  </c:pt>
                </c:numCache>
              </c:numRef>
            </c:plus>
            <c:minus>
              <c:numRef>
                <c:f>Graphes!$H$6:$H$9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27.055698272121724</c:v>
                  </c:pt>
                  <c:pt idx="2">
                    <c:v>14.358210195323954</c:v>
                  </c:pt>
                  <c:pt idx="3">
                    <c:v>12.038222795424796</c:v>
                  </c:pt>
                </c:numCache>
              </c:numRef>
            </c:minus>
          </c:errBars>
          <c:cat>
            <c:strRef>
              <c:f>Graphes!$F$6:$F$9</c:f>
              <c:strCache>
                <c:ptCount val="4"/>
                <c:pt idx="0">
                  <c:v>CT</c:v>
                </c:pt>
                <c:pt idx="1">
                  <c:v>ALS</c:v>
                </c:pt>
                <c:pt idx="2">
                  <c:v>CXCL12</c:v>
                </c:pt>
                <c:pt idx="3">
                  <c:v>ALS + CXCL12</c:v>
                </c:pt>
              </c:strCache>
            </c:strRef>
          </c:cat>
          <c:val>
            <c:numRef>
              <c:f>Graphes!$G$6:$G$9</c:f>
              <c:numCache>
                <c:formatCode>General</c:formatCode>
                <c:ptCount val="4"/>
                <c:pt idx="0">
                  <c:v>100</c:v>
                </c:pt>
                <c:pt idx="1">
                  <c:v>160.85065198678157</c:v>
                </c:pt>
                <c:pt idx="2">
                  <c:v>69.367376332006884</c:v>
                </c:pt>
                <c:pt idx="3">
                  <c:v>96.591145544973415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820928"/>
        <c:axId val="131851776"/>
      </c:barChart>
      <c:catAx>
        <c:axId val="1318209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Cell treatments</a:t>
                </a:r>
              </a:p>
            </c:rich>
          </c:tx>
          <c:layout>
            <c:manualLayout>
              <c:xMode val="edge"/>
              <c:yMode val="edge"/>
              <c:x val="0.35094612567577388"/>
              <c:y val="0.87196366137922188"/>
            </c:manualLayout>
          </c:layout>
          <c:overlay val="0"/>
        </c:title>
        <c:majorTickMark val="out"/>
        <c:minorTickMark val="none"/>
        <c:tickLblPos val="nextTo"/>
        <c:crossAx val="131851776"/>
        <c:crosses val="autoZero"/>
        <c:auto val="1"/>
        <c:lblAlgn val="ctr"/>
        <c:lblOffset val="100"/>
        <c:noMultiLvlLbl val="0"/>
      </c:catAx>
      <c:valAx>
        <c:axId val="13185177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 of adherence 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31820928"/>
        <c:crosses val="autoZero"/>
        <c:crossBetween val="between"/>
      </c:valAx>
      <c:spPr>
        <a:ln>
          <a:solidFill>
            <a:schemeClr val="tx1">
              <a:lumMod val="50000"/>
              <a:lumOff val="50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19827160538863473"/>
          <c:y val="0.25092976177099585"/>
          <c:w val="0.19266244568230992"/>
          <c:h val="0.11962290078304455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600" b="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915764678259249"/>
          <c:y val="0.16619022219258914"/>
          <c:w val="0.64527921980026259"/>
          <c:h val="0.51324987915256781"/>
        </c:manualLayout>
      </c:layout>
      <c:barChart>
        <c:barDir val="col"/>
        <c:grouping val="clustered"/>
        <c:varyColors val="0"/>
        <c:ser>
          <c:idx val="0"/>
          <c:order val="0"/>
          <c:tx>
            <c:v>U87 MG</c:v>
          </c:tx>
          <c:spPr>
            <a:pattFill prst="dkUpDiag">
              <a:fgClr>
                <a:schemeClr val="bg1">
                  <a:lumMod val="50000"/>
                </a:schemeClr>
              </a:fgClr>
              <a:bgClr>
                <a:schemeClr val="bg1"/>
              </a:bgClr>
            </a:pattFill>
            <a:ln>
              <a:solidFill>
                <a:sysClr val="windowText" lastClr="000000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(CCL!$D$26;CCL!$D$28;CCL!$D$30;CCL!$D$32)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8.6670940872407079E-2</c:v>
                  </c:pt>
                  <c:pt idx="2">
                    <c:v>0.10950336127289219</c:v>
                  </c:pt>
                  <c:pt idx="3">
                    <c:v>0.15712828992347236</c:v>
                  </c:pt>
                </c:numCache>
              </c:numRef>
            </c:plus>
            <c:minus>
              <c:numRef>
                <c:f>(CCL!$D$26;CCL!$D$28;CCL!$D$30;CCL!$D$32)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8.6670940872407079E-2</c:v>
                  </c:pt>
                  <c:pt idx="2">
                    <c:v>0.10950336127289219</c:v>
                  </c:pt>
                  <c:pt idx="3">
                    <c:v>0.15712828992347236</c:v>
                  </c:pt>
                </c:numCache>
              </c:numRef>
            </c:minus>
          </c:errBars>
          <c:cat>
            <c:strRef>
              <c:f>(CCL!$A$26;CCL!$A$28;CCL!$A$30;CCL!$A$32)</c:f>
              <c:strCache>
                <c:ptCount val="4"/>
                <c:pt idx="0">
                  <c:v>CT</c:v>
                </c:pt>
                <c:pt idx="1">
                  <c:v>ALS</c:v>
                </c:pt>
                <c:pt idx="2">
                  <c:v>CXCL12</c:v>
                </c:pt>
                <c:pt idx="3">
                  <c:v>ALS + CXCL12</c:v>
                </c:pt>
              </c:strCache>
            </c:strRef>
          </c:cat>
          <c:val>
            <c:numRef>
              <c:f>(CCL!$C$26;CCL!$C$28;CCL!$C$30;CCL!$C$32)</c:f>
              <c:numCache>
                <c:formatCode>General</c:formatCode>
                <c:ptCount val="4"/>
                <c:pt idx="0">
                  <c:v>1</c:v>
                </c:pt>
                <c:pt idx="1">
                  <c:v>0.22592036316861944</c:v>
                </c:pt>
                <c:pt idx="2">
                  <c:v>1.3237114549197595</c:v>
                </c:pt>
                <c:pt idx="3">
                  <c:v>0.68748038165116265</c:v>
                </c:pt>
              </c:numCache>
            </c:numRef>
          </c:val>
        </c:ser>
        <c:ser>
          <c:idx val="1"/>
          <c:order val="1"/>
          <c:tx>
            <c:v>GBM1</c:v>
          </c:tx>
          <c:spPr>
            <a:pattFill prst="ltUpDiag">
              <a:fgClr>
                <a:schemeClr val="tx1">
                  <a:lumMod val="75000"/>
                  <a:lumOff val="25000"/>
                </a:schemeClr>
              </a:fgClr>
              <a:bgClr>
                <a:schemeClr val="bg1">
                  <a:lumMod val="65000"/>
                </a:schemeClr>
              </a:bgClr>
            </a:pattFill>
            <a:ln>
              <a:solidFill>
                <a:schemeClr val="tx1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(CCL!$D$27;CCL!$D$29;CCL!$D$31;CCL!$D$33)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0.12884920760527582</c:v>
                  </c:pt>
                  <c:pt idx="2">
                    <c:v>0.1758050488893684</c:v>
                  </c:pt>
                  <c:pt idx="3">
                    <c:v>0.50389000626581537</c:v>
                  </c:pt>
                </c:numCache>
              </c:numRef>
            </c:plus>
            <c:minus>
              <c:numRef>
                <c:f>(CCL!$D$27;CCL!$D$29;CCL!$D$31;CCL!$D$33)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0.12884920760527582</c:v>
                  </c:pt>
                  <c:pt idx="2">
                    <c:v>0.1758050488893684</c:v>
                  </c:pt>
                  <c:pt idx="3">
                    <c:v>0.50389000626581537</c:v>
                  </c:pt>
                </c:numCache>
              </c:numRef>
            </c:minus>
          </c:errBars>
          <c:cat>
            <c:strRef>
              <c:f>(CCL!$A$26;CCL!$A$28;CCL!$A$30;CCL!$A$32)</c:f>
              <c:strCache>
                <c:ptCount val="4"/>
                <c:pt idx="0">
                  <c:v>CT</c:v>
                </c:pt>
                <c:pt idx="1">
                  <c:v>ALS</c:v>
                </c:pt>
                <c:pt idx="2">
                  <c:v>CXCL12</c:v>
                </c:pt>
                <c:pt idx="3">
                  <c:v>ALS + CXCL12</c:v>
                </c:pt>
              </c:strCache>
            </c:strRef>
          </c:cat>
          <c:val>
            <c:numRef>
              <c:f>(CCL!$C$27;CCL!$C$29;CCL!$C$31;CCL!$C$33)</c:f>
              <c:numCache>
                <c:formatCode>General</c:formatCode>
                <c:ptCount val="4"/>
                <c:pt idx="0">
                  <c:v>1</c:v>
                </c:pt>
                <c:pt idx="1">
                  <c:v>0.19715810958983701</c:v>
                </c:pt>
                <c:pt idx="2">
                  <c:v>1.8077446531465651</c:v>
                </c:pt>
                <c:pt idx="3">
                  <c:v>1.2850648849860014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896448"/>
        <c:axId val="131898368"/>
      </c:barChart>
      <c:catAx>
        <c:axId val="1318964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Cell treatments</a:t>
                </a:r>
              </a:p>
            </c:rich>
          </c:tx>
          <c:layout>
            <c:manualLayout>
              <c:xMode val="edge"/>
              <c:yMode val="edge"/>
              <c:x val="0.47039123515929654"/>
              <c:y val="0.80803010351207638"/>
            </c:manualLayout>
          </c:layout>
          <c:overlay val="0"/>
        </c:title>
        <c:majorTickMark val="out"/>
        <c:minorTickMark val="none"/>
        <c:tickLblPos val="nextTo"/>
        <c:crossAx val="131898368"/>
        <c:crosses val="autoZero"/>
        <c:auto val="1"/>
        <c:lblAlgn val="ctr"/>
        <c:lblOffset val="100"/>
        <c:noMultiLvlLbl val="0"/>
      </c:catAx>
      <c:valAx>
        <c:axId val="13189836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N-Cadherin  relative expression</a:t>
                </a:r>
              </a:p>
            </c:rich>
          </c:tx>
          <c:layout>
            <c:manualLayout>
              <c:xMode val="edge"/>
              <c:yMode val="edge"/>
              <c:x val="0.10787684252832361"/>
              <c:y val="5.3187871918390486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31896448"/>
        <c:crosses val="autoZero"/>
        <c:crossBetween val="between"/>
      </c:valAx>
      <c:spPr>
        <a:ln>
          <a:solidFill>
            <a:schemeClr val="tx1">
              <a:lumMod val="50000"/>
              <a:lumOff val="50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29755046165496757"/>
          <c:y val="0.17197927596410539"/>
          <c:w val="0.24294489523250892"/>
          <c:h val="0.125929877489434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600" b="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3744167314742806"/>
          <c:y val="0.16766953832560194"/>
          <c:w val="0.66237848572380842"/>
          <c:h val="0.54683543185332451"/>
        </c:manualLayout>
      </c:layout>
      <c:barChart>
        <c:barDir val="col"/>
        <c:grouping val="clustered"/>
        <c:varyColors val="0"/>
        <c:ser>
          <c:idx val="0"/>
          <c:order val="0"/>
          <c:tx>
            <c:v>U87 MG</c:v>
          </c:tx>
          <c:spPr>
            <a:pattFill prst="dkUpDiag">
              <a:fgClr>
                <a:schemeClr val="bg1">
                  <a:lumMod val="50000"/>
                </a:schemeClr>
              </a:fgClr>
              <a:bgClr>
                <a:schemeClr val="bg1"/>
              </a:bgClr>
            </a:pattFill>
            <a:ln>
              <a:solidFill>
                <a:sysClr val="windowText" lastClr="000000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(CCL!$D$35;CCL!$D$37;CCL!$D$39;CCL!$D$41)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0.24205768726807822</c:v>
                  </c:pt>
                  <c:pt idx="2">
                    <c:v>0.6425437787064936</c:v>
                  </c:pt>
                  <c:pt idx="3">
                    <c:v>3.8829217625147482E-2</c:v>
                  </c:pt>
                </c:numCache>
              </c:numRef>
            </c:plus>
            <c:minus>
              <c:numRef>
                <c:f>(CCL!$D$35;CCL!$D$37;CCL!$D$39;CCL!$D$41)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0.24205768726807822</c:v>
                  </c:pt>
                  <c:pt idx="2">
                    <c:v>0.6425437787064936</c:v>
                  </c:pt>
                  <c:pt idx="3">
                    <c:v>3.8829217625147482E-2</c:v>
                  </c:pt>
                </c:numCache>
              </c:numRef>
            </c:minus>
          </c:errBars>
          <c:cat>
            <c:strRef>
              <c:f>(CCL!$A$26;CCL!$A$28;CCL!$A$30;CCL!$A$32)</c:f>
              <c:strCache>
                <c:ptCount val="4"/>
                <c:pt idx="0">
                  <c:v>CT</c:v>
                </c:pt>
                <c:pt idx="1">
                  <c:v>ALS</c:v>
                </c:pt>
                <c:pt idx="2">
                  <c:v>CXCL12</c:v>
                </c:pt>
                <c:pt idx="3">
                  <c:v>ALS + CXCL12</c:v>
                </c:pt>
              </c:strCache>
            </c:strRef>
          </c:cat>
          <c:val>
            <c:numRef>
              <c:f>(CCL!$C$35;CCL!$C$37;CCL!$C$39;CCL!$C$41)</c:f>
              <c:numCache>
                <c:formatCode>General</c:formatCode>
                <c:ptCount val="4"/>
                <c:pt idx="0">
                  <c:v>1</c:v>
                </c:pt>
                <c:pt idx="1">
                  <c:v>0.33960966392097242</c:v>
                </c:pt>
                <c:pt idx="2">
                  <c:v>1.7738958399312612</c:v>
                </c:pt>
                <c:pt idx="3">
                  <c:v>0.56680969969355077</c:v>
                </c:pt>
              </c:numCache>
            </c:numRef>
          </c:val>
        </c:ser>
        <c:ser>
          <c:idx val="1"/>
          <c:order val="1"/>
          <c:tx>
            <c:v>GBM1</c:v>
          </c:tx>
          <c:spPr>
            <a:pattFill prst="ltUpDiag">
              <a:fgClr>
                <a:schemeClr val="tx1">
                  <a:lumMod val="75000"/>
                  <a:lumOff val="25000"/>
                </a:schemeClr>
              </a:fgClr>
              <a:bgClr>
                <a:schemeClr val="bg1">
                  <a:lumMod val="65000"/>
                </a:schemeClr>
              </a:bgClr>
            </a:pattFill>
            <a:ln>
              <a:solidFill>
                <a:schemeClr val="tx1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(CCL!$D$36;CCL!$D$38;CCL!$D$40;CCL!$D$42)</c:f>
                <c:numCache>
                  <c:formatCode>General</c:formatCode>
                  <c:ptCount val="4"/>
                  <c:pt idx="0">
                    <c:v>0</c:v>
                  </c:pt>
                  <c:pt idx="1">
                    <c:v>0.10591166844994745</c:v>
                  </c:pt>
                  <c:pt idx="2">
                    <c:v>0.31719955371592601</c:v>
                  </c:pt>
                  <c:pt idx="3">
                    <c:v>0.5732836629404261</c:v>
                  </c:pt>
                </c:numCache>
              </c:numRef>
            </c:plus>
            <c:minus>
              <c:numRef>
                <c:f>(CCL!$D$36;CCL!$D$38;CCL!$D$40;CCL!$D$42:$D$43;CCL!$D$42;CCL!$D$42;CCL!$D$43)</c:f>
                <c:numCache>
                  <c:formatCode>General</c:formatCode>
                  <c:ptCount val="8"/>
                  <c:pt idx="0">
                    <c:v>0</c:v>
                  </c:pt>
                  <c:pt idx="1">
                    <c:v>0.10591166844994745</c:v>
                  </c:pt>
                  <c:pt idx="2">
                    <c:v>0.31719955371592601</c:v>
                  </c:pt>
                  <c:pt idx="3">
                    <c:v>0.5732836629404261</c:v>
                  </c:pt>
                  <c:pt idx="5">
                    <c:v>0.5732836629404261</c:v>
                  </c:pt>
                  <c:pt idx="6">
                    <c:v>0.5732836629404261</c:v>
                  </c:pt>
                </c:numCache>
              </c:numRef>
            </c:minus>
          </c:errBars>
          <c:cat>
            <c:strRef>
              <c:f>(CCL!$A$26;CCL!$A$28;CCL!$A$30;CCL!$A$32)</c:f>
              <c:strCache>
                <c:ptCount val="4"/>
                <c:pt idx="0">
                  <c:v>CT</c:v>
                </c:pt>
                <c:pt idx="1">
                  <c:v>ALS</c:v>
                </c:pt>
                <c:pt idx="2">
                  <c:v>CXCL12</c:v>
                </c:pt>
                <c:pt idx="3">
                  <c:v>ALS + CXCL12</c:v>
                </c:pt>
              </c:strCache>
            </c:strRef>
          </c:cat>
          <c:val>
            <c:numRef>
              <c:f>(CCL!$C$36;CCL!$C$38;CCL!$C$40;CCL!$C$42)</c:f>
              <c:numCache>
                <c:formatCode>General</c:formatCode>
                <c:ptCount val="4"/>
                <c:pt idx="0">
                  <c:v>1</c:v>
                </c:pt>
                <c:pt idx="1">
                  <c:v>0.34174283723043591</c:v>
                </c:pt>
                <c:pt idx="2">
                  <c:v>1.9444541525852241</c:v>
                </c:pt>
                <c:pt idx="3">
                  <c:v>1.4454477804805281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969792"/>
        <c:axId val="131971712"/>
      </c:barChart>
      <c:catAx>
        <c:axId val="1319697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 Cell treatments</a:t>
                </a:r>
              </a:p>
            </c:rich>
          </c:tx>
          <c:layout>
            <c:manualLayout>
              <c:xMode val="edge"/>
              <c:yMode val="edge"/>
              <c:x val="0.38573561270969892"/>
              <c:y val="0.86416258007510494"/>
            </c:manualLayout>
          </c:layout>
          <c:overlay val="0"/>
        </c:title>
        <c:majorTickMark val="out"/>
        <c:minorTickMark val="none"/>
        <c:tickLblPos val="nextTo"/>
        <c:crossAx val="131971712"/>
        <c:crosses val="autoZero"/>
        <c:auto val="1"/>
        <c:lblAlgn val="ctr"/>
        <c:lblOffset val="100"/>
        <c:noMultiLvlLbl val="0"/>
      </c:catAx>
      <c:valAx>
        <c:axId val="13197171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Vimentinrelative expression</a:t>
                </a:r>
              </a:p>
            </c:rich>
          </c:tx>
          <c:layout>
            <c:manualLayout>
              <c:xMode val="edge"/>
              <c:yMode val="edge"/>
              <c:x val="2.0148455727141426E-2"/>
              <c:y val="0.1055904572564612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31969792"/>
        <c:crosses val="autoZero"/>
        <c:crossBetween val="between"/>
      </c:valAx>
      <c:spPr>
        <a:ln>
          <a:solidFill>
            <a:sysClr val="windowText" lastClr="000000">
              <a:lumMod val="50000"/>
              <a:lumOff val="50000"/>
            </a:sysClr>
          </a:solidFill>
        </a:ln>
      </c:spPr>
    </c:plotArea>
    <c:legend>
      <c:legendPos val="r"/>
      <c:layout>
        <c:manualLayout>
          <c:xMode val="edge"/>
          <c:yMode val="edge"/>
          <c:x val="0.2253617653594045"/>
          <c:y val="0.18214269935939917"/>
          <c:w val="0.24112147261415398"/>
          <c:h val="0.1265228466678305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600" b="0"/>
      </a:pPr>
      <a:endParaRPr lang="en-US"/>
    </a:p>
  </c:tx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0.51324</cdr:x>
      <cdr:y>0.3361</cdr:y>
    </cdr:from>
    <cdr:to>
      <cdr:x>0.66227</cdr:x>
      <cdr:y>0.37418</cdr:y>
    </cdr:to>
    <cdr:sp macro="" textlink="">
      <cdr:nvSpPr>
        <cdr:cNvPr id="2" name="Left Bracket 1"/>
        <cdr:cNvSpPr/>
      </cdr:nvSpPr>
      <cdr:spPr>
        <a:xfrm xmlns:a="http://schemas.openxmlformats.org/drawingml/2006/main" rot="5400000">
          <a:off x="1020510" y="294144"/>
          <a:ext cx="45719" cy="264558"/>
        </a:xfrm>
        <a:prstGeom xmlns:a="http://schemas.openxmlformats.org/drawingml/2006/main" prst="leftBracket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0.55371</cdr:x>
      <cdr:y>0.40997</cdr:y>
    </cdr:from>
    <cdr:to>
      <cdr:x>0.69606</cdr:x>
      <cdr:y>0.46026</cdr:y>
    </cdr:to>
    <cdr:sp macro="" textlink="">
      <cdr:nvSpPr>
        <cdr:cNvPr id="4" name="Left Bracket 3"/>
        <cdr:cNvSpPr/>
      </cdr:nvSpPr>
      <cdr:spPr>
        <a:xfrm xmlns:a="http://schemas.openxmlformats.org/drawingml/2006/main" rot="5400000">
          <a:off x="1079104" y="396097"/>
          <a:ext cx="60380" cy="252694"/>
        </a:xfrm>
        <a:prstGeom xmlns:a="http://schemas.openxmlformats.org/drawingml/2006/main" prst="leftBracket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B064F54-9CEB-418B-AFEB-A16CCC7BE120}" type="datetimeFigureOut">
              <a:rPr lang="fr-FR"/>
              <a:pPr>
                <a:defRPr/>
              </a:pPr>
              <a:t>05/10/2016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0F5B88D-1BF3-4F00-9C8C-E4E0EC76586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07165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dirty="0" smtClean="0"/>
          </a:p>
        </p:txBody>
      </p:sp>
      <p:sp>
        <p:nvSpPr>
          <p:cNvPr id="41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917AFA4-73DD-48B8-BE8C-197CA9E52089}" type="slidenum">
              <a:rPr lang="fr-FR" smtClean="0"/>
              <a:pPr/>
              <a:t>1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525669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DFAAD-3B6A-4938-AF9B-9D8383FECB0B}" type="datetime1">
              <a:rPr lang="fr-FR"/>
              <a:pPr>
                <a:defRPr/>
              </a:pPr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CD300-31A4-4090-9C1C-53264FD0061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370F-92C3-4AF2-B326-9ABFE16457F8}" type="datetime1">
              <a:rPr lang="fr-FR"/>
              <a:pPr>
                <a:defRPr/>
              </a:pPr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68046-D00D-4024-BE76-83C686A8062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671B8-17B8-44D6-A68A-742F2CA4E269}" type="datetime1">
              <a:rPr lang="fr-FR"/>
              <a:pPr>
                <a:defRPr/>
              </a:pPr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2153F-0759-42E4-B521-7B0D4FB45E8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8DBF5-ED4A-45A3-8159-8E47A72E4E2D}" type="datetime1">
              <a:rPr lang="fr-FR"/>
              <a:pPr>
                <a:defRPr/>
              </a:pPr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CE9D3-D0B3-44F3-8671-84577B2EE7F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6DBC-808E-4A9A-98DB-E792E40E4CFA}" type="datetime1">
              <a:rPr lang="fr-FR"/>
              <a:pPr>
                <a:defRPr/>
              </a:pPr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733C1-0CCC-4EEE-8B14-70F41E46FD5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D6CD5-2141-47D2-8AFC-F71D628D39C3}" type="datetime1">
              <a:rPr lang="fr-FR"/>
              <a:pPr>
                <a:defRPr/>
              </a:pPr>
              <a:t>05/10/2016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74A72-2BD3-4A08-99FF-21E391F768E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E0275-63DE-437B-BDB7-D85FE34EC347}" type="datetime1">
              <a:rPr lang="fr-FR"/>
              <a:pPr>
                <a:defRPr/>
              </a:pPr>
              <a:t>05/10/2016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7C9D8-5DBA-4229-ABED-F55C85632FB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0F5E3-5544-4E9C-B48F-CA5F55D8F952}" type="datetime1">
              <a:rPr lang="fr-FR"/>
              <a:pPr>
                <a:defRPr/>
              </a:pPr>
              <a:t>05/10/2016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C8E59-4DBE-4715-A8C0-06918B66FA8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9E813-90D2-49B6-85A6-ED8E96F2B4CB}" type="datetime1">
              <a:rPr lang="fr-FR"/>
              <a:pPr>
                <a:defRPr/>
              </a:pPr>
              <a:t>05/10/2016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4F7DF-969B-4C7F-BA18-C9334D0673F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B8764-81C5-4306-8349-DD835E371A59}" type="datetime1">
              <a:rPr lang="fr-FR"/>
              <a:pPr>
                <a:defRPr/>
              </a:pPr>
              <a:t>05/10/2016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FA099-122C-4C67-AE59-3C236019E15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4FB68-44CD-4C53-8A53-AA10CF5CD09E}" type="datetime1">
              <a:rPr lang="fr-FR"/>
              <a:pPr>
                <a:defRPr/>
              </a:pPr>
              <a:t>05/10/2016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5968F-01A6-4240-B7AE-17C8FF82648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65D90B8-70F8-49D7-9279-935877814436}" type="datetime1">
              <a:rPr lang="fr-FR"/>
              <a:pPr>
                <a:defRPr/>
              </a:pPr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BCE470F-0CA5-49C4-9784-F01B3618436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microsoft.com/office/2007/relationships/hdphoto" Target="../media/hdphoto4.wdp"/><Relationship Id="rId18" Type="http://schemas.openxmlformats.org/officeDocument/2006/relationships/chart" Target="../charts/chart3.xml"/><Relationship Id="rId3" Type="http://schemas.openxmlformats.org/officeDocument/2006/relationships/image" Target="../media/image1.png"/><Relationship Id="rId21" Type="http://schemas.openxmlformats.org/officeDocument/2006/relationships/chart" Target="../charts/chart6.xml"/><Relationship Id="rId7" Type="http://schemas.microsoft.com/office/2007/relationships/hdphoto" Target="../media/hdphoto2.wdp"/><Relationship Id="rId12" Type="http://schemas.openxmlformats.org/officeDocument/2006/relationships/image" Target="../media/image7.png"/><Relationship Id="rId17" Type="http://schemas.openxmlformats.org/officeDocument/2006/relationships/chart" Target="../charts/chart2.xml"/><Relationship Id="rId25" Type="http://schemas.microsoft.com/office/2007/relationships/hdphoto" Target="../media/hdphoto6.wdp"/><Relationship Id="rId2" Type="http://schemas.openxmlformats.org/officeDocument/2006/relationships/notesSlide" Target="../notesSlides/notesSlide1.xml"/><Relationship Id="rId16" Type="http://schemas.microsoft.com/office/2007/relationships/hdphoto" Target="../media/hdphoto5.wdp"/><Relationship Id="rId20" Type="http://schemas.openxmlformats.org/officeDocument/2006/relationships/chart" Target="../charts/chart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24" Type="http://schemas.openxmlformats.org/officeDocument/2006/relationships/image" Target="../media/image9.png"/><Relationship Id="rId5" Type="http://schemas.microsoft.com/office/2007/relationships/hdphoto" Target="../media/hdphoto1.wdp"/><Relationship Id="rId15" Type="http://schemas.openxmlformats.org/officeDocument/2006/relationships/image" Target="../media/image8.png"/><Relationship Id="rId23" Type="http://schemas.openxmlformats.org/officeDocument/2006/relationships/chart" Target="../charts/chart8.xml"/><Relationship Id="rId10" Type="http://schemas.openxmlformats.org/officeDocument/2006/relationships/image" Target="../media/image5.png"/><Relationship Id="rId19" Type="http://schemas.openxmlformats.org/officeDocument/2006/relationships/chart" Target="../charts/chart4.xml"/><Relationship Id="rId4" Type="http://schemas.openxmlformats.org/officeDocument/2006/relationships/image" Target="../media/image2.png"/><Relationship Id="rId9" Type="http://schemas.microsoft.com/office/2007/relationships/hdphoto" Target="../media/hdphoto3.wdp"/><Relationship Id="rId14" Type="http://schemas.openxmlformats.org/officeDocument/2006/relationships/chart" Target="../charts/chart1.xml"/><Relationship Id="rId22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Picture 1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23"/>
          <a:stretch/>
        </p:blipFill>
        <p:spPr bwMode="auto">
          <a:xfrm>
            <a:off x="1783858" y="4448944"/>
            <a:ext cx="1645142" cy="1125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2" name="ZoneTexte 5"/>
          <p:cNvSpPr txBox="1">
            <a:spLocks noChangeArrowheads="1"/>
          </p:cNvSpPr>
          <p:nvPr/>
        </p:nvSpPr>
        <p:spPr bwMode="auto">
          <a:xfrm>
            <a:off x="-27384" y="37292"/>
            <a:ext cx="68306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b="1" dirty="0" smtClean="0">
                <a:ln w="0"/>
                <a:solidFill>
                  <a:srgbClr val="FF1919"/>
                </a:solidFill>
                <a:latin typeface="+mj-lt"/>
                <a:cs typeface="Arial" pitchFamily="34" charset="0"/>
              </a:rPr>
              <a:t>Implication of </a:t>
            </a:r>
            <a:r>
              <a:rPr lang="en-US" sz="1400" b="1" dirty="0" err="1">
                <a:ln w="0"/>
                <a:solidFill>
                  <a:srgbClr val="FF1919"/>
                </a:solidFill>
                <a:latin typeface="+mj-lt"/>
                <a:cs typeface="Arial" pitchFamily="34" charset="0"/>
              </a:rPr>
              <a:t>AurA</a:t>
            </a:r>
            <a:r>
              <a:rPr lang="en-US" sz="1400" b="1" dirty="0">
                <a:ln w="0"/>
                <a:solidFill>
                  <a:srgbClr val="FF1919"/>
                </a:solidFill>
                <a:latin typeface="+mj-lt"/>
                <a:cs typeface="Arial" pitchFamily="34" charset="0"/>
              </a:rPr>
              <a:t> kinase in </a:t>
            </a:r>
            <a:r>
              <a:rPr lang="en-US" sz="1400" b="1" dirty="0" smtClean="0">
                <a:ln w="0"/>
                <a:solidFill>
                  <a:srgbClr val="FF1919"/>
                </a:solidFill>
                <a:latin typeface="+mj-lt"/>
                <a:cs typeface="Arial" pitchFamily="34" charset="0"/>
              </a:rPr>
              <a:t>the CXCL12-dependent </a:t>
            </a:r>
          </a:p>
          <a:p>
            <a:pPr algn="ctr">
              <a:defRPr/>
            </a:pPr>
            <a:r>
              <a:rPr lang="en-US" sz="1400" b="1" dirty="0" err="1" smtClean="0">
                <a:ln w="0"/>
                <a:solidFill>
                  <a:srgbClr val="FF1919"/>
                </a:solidFill>
                <a:latin typeface="+mj-lt"/>
                <a:cs typeface="Arial" pitchFamily="34" charset="0"/>
              </a:rPr>
              <a:t>glioblastoma</a:t>
            </a:r>
            <a:r>
              <a:rPr lang="en-US" sz="1400" b="1" dirty="0" smtClean="0">
                <a:ln w="0"/>
                <a:solidFill>
                  <a:srgbClr val="FF1919"/>
                </a:solidFill>
                <a:latin typeface="+mj-lt"/>
                <a:cs typeface="Arial" pitchFamily="34" charset="0"/>
              </a:rPr>
              <a:t> </a:t>
            </a:r>
            <a:r>
              <a:rPr lang="en-US" sz="1400" b="1" dirty="0">
                <a:ln w="0"/>
                <a:solidFill>
                  <a:srgbClr val="FF1919"/>
                </a:solidFill>
                <a:latin typeface="+mj-lt"/>
                <a:cs typeface="Arial" pitchFamily="34" charset="0"/>
              </a:rPr>
              <a:t>cell </a:t>
            </a:r>
            <a:r>
              <a:rPr lang="en-US" sz="1400" b="1" dirty="0" err="1" smtClean="0">
                <a:ln w="0"/>
                <a:solidFill>
                  <a:srgbClr val="FF1919"/>
                </a:solidFill>
                <a:latin typeface="+mj-lt"/>
                <a:cs typeface="Arial" pitchFamily="34" charset="0"/>
              </a:rPr>
              <a:t>chemotaxis</a:t>
            </a:r>
            <a:r>
              <a:rPr lang="en-US" sz="1400" b="1" dirty="0" smtClean="0">
                <a:ln w="0"/>
                <a:solidFill>
                  <a:srgbClr val="FF1919"/>
                </a:solidFill>
                <a:latin typeface="+mj-lt"/>
                <a:cs typeface="Arial" pitchFamily="34" charset="0"/>
              </a:rPr>
              <a:t> </a:t>
            </a:r>
            <a:endParaRPr lang="en-GB" sz="1400" b="1" dirty="0">
              <a:ln w="0"/>
              <a:solidFill>
                <a:srgbClr val="FF1919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241" name="Picture 240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827" b="89017" l="1212" r="98182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005" y="-15552"/>
            <a:ext cx="549363" cy="576000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44624" y="106327"/>
            <a:ext cx="616033" cy="526193"/>
            <a:chOff x="332712" y="144000"/>
            <a:chExt cx="504000" cy="381446"/>
          </a:xfrm>
        </p:grpSpPr>
        <p:pic>
          <p:nvPicPr>
            <p:cNvPr id="239" name="Picture 238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0" b="98795" l="2128" r="96809"/>
                      </a14:imgEffect>
                      <a14:imgEffect>
                        <a14:colorTemperature colorTemp="4700"/>
                      </a14:imgEffect>
                      <a14:imgEffect>
                        <a14:saturation sat="200000"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8000" y="144000"/>
              <a:ext cx="432000" cy="381446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332712" y="416496"/>
              <a:ext cx="504000" cy="989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00" b="1" dirty="0" smtClean="0">
                  <a:solidFill>
                    <a:srgbClr val="4A6782"/>
                  </a:solidFill>
                  <a:latin typeface="+mj-lt"/>
                </a:rPr>
                <a:t> G   I   G   A</a:t>
              </a:r>
            </a:p>
          </p:txBody>
        </p:sp>
      </p:grpSp>
      <p:pic>
        <p:nvPicPr>
          <p:cNvPr id="242" name="Picture 5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2778" b="93750" l="56250" r="95313"/>
                    </a14:imgEffect>
                  </a14:imgLayer>
                </a14:imgProps>
              </a:ext>
            </a:extLst>
          </a:blip>
          <a:srcRect l="56513" t="250"/>
          <a:stretch/>
        </p:blipFill>
        <p:spPr bwMode="auto">
          <a:xfrm>
            <a:off x="743988" y="20520"/>
            <a:ext cx="355743" cy="61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8696" y="1253877"/>
            <a:ext cx="684930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8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algn="just"/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/>
            </a:r>
            <a:b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</a:b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Despite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great improvements in therapies of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glioblastoma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(GBM), the median survival does not exceed 12-15 months. The main obstacle for the cure of GBM is the systematic recurrence of the tumor after standard treatments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(i.e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surgery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radiotherapy and chemotherapy). A major advance in the understanding of GBM recurrences is the identification of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glioblastoma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-initiating cells (GIC). GIC are able to self-renew, to initiate new tumors in mice and to develop resistance mechanisms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to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standard treatments. Us</a:t>
            </a:r>
            <a:r>
              <a:rPr lang="en-GB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ing</a:t>
            </a:r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GB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orthotopic</a:t>
            </a:r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GB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xenografts</a:t>
            </a:r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of human GBM cells in the </a:t>
            </a:r>
            <a:r>
              <a:rPr lang="en-GB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mice</a:t>
            </a:r>
            <a:r>
              <a:rPr lang="en-GB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striatum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</a:t>
            </a:r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 have showed that GIC can specifically migrate </a:t>
            </a:r>
            <a:r>
              <a:rPr lang="en-GB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out of </a:t>
            </a:r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the </a:t>
            </a:r>
            <a:r>
              <a:rPr lang="en-GB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tumor</a:t>
            </a:r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and invade the </a:t>
            </a:r>
            <a:r>
              <a:rPr lang="en-GB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subventricular</a:t>
            </a:r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zones (SVZ) in response to the local production of the CXCL12 chemokine.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SVZ, located along the ependymal layer on lateral ventricle wall, are stem cells niches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crucial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for the regulation of adult neurogenesis. The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hypothesis is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that GIC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migrate in the SVZ to benefit from the SVZ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environment allowing them to survive and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to resist standard treatments.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In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this work, we identified a new actor of the CXCL12 pathway by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the </a:t>
            </a:r>
            <a:r>
              <a:rPr lang="en-US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phosphoproteome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analysis of U87MG cells  stimulated with CXCL12: the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mitotic kinase  Aurora A  (</a:t>
            </a:r>
            <a:r>
              <a:rPr lang="en-US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AurA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) whose  activity  seems crucial  for the CXCL12-dependent </a:t>
            </a:r>
            <a:r>
              <a:rPr lang="en-US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chemotaxis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of GBM cells</a:t>
            </a:r>
            <a:endParaRPr lang="en-US" sz="8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6633" y="3050595"/>
            <a:ext cx="3240000" cy="3402379"/>
          </a:xfrm>
          <a:prstGeom prst="rect">
            <a:avLst/>
          </a:prstGeom>
          <a:noFill/>
          <a:ln w="12700">
            <a:solidFill>
              <a:srgbClr val="33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632" y="3050595"/>
            <a:ext cx="3456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" b="1" dirty="0" smtClean="0">
                <a:solidFill>
                  <a:srgbClr val="336699"/>
                </a:solidFill>
                <a:latin typeface="+mj-lt"/>
              </a:rPr>
              <a:t>1. CXCL12 controls the activity of </a:t>
            </a:r>
            <a:r>
              <a:rPr lang="en-US" sz="960" b="1" dirty="0" err="1" smtClean="0">
                <a:solidFill>
                  <a:srgbClr val="336699"/>
                </a:solidFill>
                <a:latin typeface="+mj-lt"/>
              </a:rPr>
              <a:t>AurA</a:t>
            </a:r>
            <a:r>
              <a:rPr lang="en-US" sz="960" b="1" dirty="0" smtClean="0">
                <a:solidFill>
                  <a:srgbClr val="336699"/>
                </a:solidFill>
                <a:latin typeface="+mj-lt"/>
              </a:rPr>
              <a:t> in GBM cells</a:t>
            </a:r>
            <a:endParaRPr lang="fr-BE" sz="960" b="1" dirty="0">
              <a:solidFill>
                <a:srgbClr val="336699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9536" y="5529064"/>
            <a:ext cx="32270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Figure 1 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(a) </a:t>
            </a:r>
            <a:r>
              <a:rPr lang="en-US" sz="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Phosphoproteome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analysis by mass spectrometry of U87MG cells after 0h or 1h of CXCL12 stimulation. </a:t>
            </a:r>
            <a:r>
              <a:rPr lang="en-US" sz="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AurA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was found to be significantly dephosphorylated after 1h of CXCL12 stimulation (b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) </a:t>
            </a:r>
            <a:r>
              <a:rPr lang="en-US" sz="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Immunostaining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and (c) western-blotting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of 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P-</a:t>
            </a:r>
            <a:r>
              <a:rPr lang="en-US" sz="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AurA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/</a:t>
            </a:r>
            <a:r>
              <a:rPr lang="en-US" sz="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AurA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 U87MG and GBM1 cell lines after 0h, 1h or 16h of CXCL12 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stimulation and AMD3100 (CXCR4 inhibitor) and U0126 (ERK inhibitor) treatments. </a:t>
            </a:r>
            <a:r>
              <a:rPr lang="en-US" sz="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AurA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phosphorylation decreases at 1h and increases significantly at 16h of CXCL12 stimulation in both 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U87MG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and 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GBM1 cells. Cell treatment with ALS (</a:t>
            </a:r>
            <a:r>
              <a:rPr lang="en-US" sz="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</a:t>
            </a:r>
            <a:r>
              <a:rPr lang="en-US" sz="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lisertib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), a specific P-</a:t>
            </a:r>
            <a:r>
              <a:rPr lang="en-US" sz="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AurA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inhibitor, was used as negative control (d) ADP-</a:t>
            </a:r>
            <a:r>
              <a:rPr lang="en-US" sz="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Glo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kinase assay measuring the enzymatic activity of </a:t>
            </a:r>
            <a:r>
              <a:rPr lang="en-US" sz="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AurA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in U87MG cells after 0h, 1h or 16h of CXCL12 stimulation. </a:t>
            </a:r>
            <a:r>
              <a:rPr lang="en-US" sz="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AurA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kinase activity increases after 16h of CXCL12 stimulation.</a:t>
            </a:r>
            <a:endParaRPr lang="fr-BE" sz="6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grpSp>
        <p:nvGrpSpPr>
          <p:cNvPr id="148" name="Group 147"/>
          <p:cNvGrpSpPr/>
          <p:nvPr/>
        </p:nvGrpSpPr>
        <p:grpSpPr>
          <a:xfrm>
            <a:off x="-135184" y="4520952"/>
            <a:ext cx="1908000" cy="864000"/>
            <a:chOff x="4257018" y="4752261"/>
            <a:chExt cx="3692119" cy="1819391"/>
          </a:xfrm>
        </p:grpSpPr>
        <p:sp>
          <p:nvSpPr>
            <p:cNvPr id="149" name="TextBox 148"/>
            <p:cNvSpPr txBox="1"/>
            <p:nvPr/>
          </p:nvSpPr>
          <p:spPr>
            <a:xfrm>
              <a:off x="4257018" y="5174221"/>
              <a:ext cx="1122327" cy="1344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250000"/>
                </a:lnSpc>
              </a:pPr>
              <a:r>
                <a:rPr lang="en-US" sz="500" dirty="0" smtClean="0">
                  <a:latin typeface="+mj-lt"/>
                </a:rPr>
                <a:t>P-</a:t>
              </a:r>
              <a:r>
                <a:rPr lang="en-US" sz="500" dirty="0" err="1" smtClean="0">
                  <a:latin typeface="+mj-lt"/>
                </a:rPr>
                <a:t>AurA</a:t>
              </a:r>
              <a:endParaRPr lang="en-US" sz="500" dirty="0">
                <a:latin typeface="+mj-lt"/>
              </a:endParaRPr>
            </a:p>
            <a:p>
              <a:pPr algn="r">
                <a:lnSpc>
                  <a:spcPct val="250000"/>
                </a:lnSpc>
              </a:pPr>
              <a:r>
                <a:rPr lang="en-US" sz="500" dirty="0" err="1" smtClean="0">
                  <a:latin typeface="+mj-lt"/>
                </a:rPr>
                <a:t>AurA</a:t>
              </a:r>
              <a:endParaRPr lang="en-US" sz="500" dirty="0">
                <a:latin typeface="+mj-lt"/>
              </a:endParaRPr>
            </a:p>
            <a:p>
              <a:pPr algn="r">
                <a:lnSpc>
                  <a:spcPct val="250000"/>
                </a:lnSpc>
              </a:pPr>
              <a:r>
                <a:rPr lang="en-US" sz="500" dirty="0" err="1" smtClean="0">
                  <a:latin typeface="+mj-lt"/>
                </a:rPr>
                <a:t>Actine</a:t>
              </a:r>
              <a:endParaRPr lang="en-US" sz="500" dirty="0" smtClean="0">
                <a:latin typeface="+mj-lt"/>
              </a:endParaRPr>
            </a:p>
          </p:txBody>
        </p:sp>
        <p:grpSp>
          <p:nvGrpSpPr>
            <p:cNvPr id="150" name="Group 149"/>
            <p:cNvGrpSpPr/>
            <p:nvPr/>
          </p:nvGrpSpPr>
          <p:grpSpPr>
            <a:xfrm>
              <a:off x="5368726" y="5311652"/>
              <a:ext cx="2160000" cy="1260000"/>
              <a:chOff x="5368726" y="5311652"/>
              <a:chExt cx="1943882" cy="1153178"/>
            </a:xfrm>
          </p:grpSpPr>
          <p:pic>
            <p:nvPicPr>
              <p:cNvPr id="155" name="Picture 3"/>
              <p:cNvPicPr preferRelativeResize="0">
                <a:picLocks noChangeArrowheads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6516"/>
              <a:stretch/>
            </p:blipFill>
            <p:spPr bwMode="auto">
              <a:xfrm>
                <a:off x="5368726" y="5708092"/>
                <a:ext cx="1941598" cy="36348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56" name="Picture 8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68726" y="6139808"/>
                <a:ext cx="1941598" cy="32502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57" name="Picture 11"/>
              <p:cNvPicPr>
                <a:picLocks noChangeAspect="1" noChangeArrowheads="1"/>
              </p:cNvPicPr>
              <p:nvPr/>
            </p:nvPicPr>
            <p:blipFill rotWithShape="1">
              <a:blip r:embed="rId12"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brightnessContrast bright="-20000" contrast="2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3430" r="6970" b="6970"/>
              <a:stretch/>
            </p:blipFill>
            <p:spPr bwMode="auto">
              <a:xfrm>
                <a:off x="5368726" y="5311652"/>
                <a:ext cx="1943882" cy="32874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51" name="Group 150"/>
            <p:cNvGrpSpPr/>
            <p:nvPr/>
          </p:nvGrpSpPr>
          <p:grpSpPr>
            <a:xfrm>
              <a:off x="5182369" y="4752261"/>
              <a:ext cx="2766768" cy="644634"/>
              <a:chOff x="413313" y="1763524"/>
              <a:chExt cx="4341344" cy="708224"/>
            </a:xfrm>
          </p:grpSpPr>
          <p:sp>
            <p:nvSpPr>
              <p:cNvPr id="152" name="TextBox 151"/>
              <p:cNvSpPr txBox="1"/>
              <p:nvPr/>
            </p:nvSpPr>
            <p:spPr>
              <a:xfrm>
                <a:off x="413313" y="2080126"/>
                <a:ext cx="4341344" cy="3916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00" dirty="0" smtClean="0">
                    <a:latin typeface="+mj-lt"/>
                  </a:rPr>
                  <a:t>  0h     1h     16h   ALS     0h    1h    16h   ALS  </a:t>
                </a:r>
                <a:endParaRPr lang="fr-BE" sz="500" dirty="0">
                  <a:latin typeface="+mj-lt"/>
                </a:endParaRPr>
              </a:p>
            </p:txBody>
          </p:sp>
          <p:sp>
            <p:nvSpPr>
              <p:cNvPr id="153" name="TextBox 152"/>
              <p:cNvSpPr txBox="1"/>
              <p:nvPr/>
            </p:nvSpPr>
            <p:spPr>
              <a:xfrm>
                <a:off x="809132" y="1763524"/>
                <a:ext cx="1471150" cy="3916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500" u="sng" dirty="0" smtClean="0">
                    <a:latin typeface="+mj-lt"/>
                  </a:rPr>
                  <a:t>U87MG</a:t>
                </a:r>
                <a:endParaRPr lang="fr-BE" sz="500" u="sng" dirty="0">
                  <a:latin typeface="+mj-lt"/>
                </a:endParaRPr>
              </a:p>
            </p:txBody>
          </p:sp>
          <p:sp>
            <p:nvSpPr>
              <p:cNvPr id="154" name="TextBox 153"/>
              <p:cNvSpPr txBox="1"/>
              <p:nvPr/>
            </p:nvSpPr>
            <p:spPr>
              <a:xfrm>
                <a:off x="2503950" y="1763524"/>
                <a:ext cx="1471150" cy="3916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500" u="sng" dirty="0" smtClean="0">
                    <a:latin typeface="+mj-lt"/>
                  </a:rPr>
                  <a:t>GBM1</a:t>
                </a:r>
                <a:endParaRPr lang="fr-BE" sz="500" u="sng" dirty="0">
                  <a:latin typeface="+mj-lt"/>
                </a:endParaRPr>
              </a:p>
            </p:txBody>
          </p:sp>
        </p:grpSp>
      </p:grpSp>
      <p:grpSp>
        <p:nvGrpSpPr>
          <p:cNvPr id="188" name="Group 187"/>
          <p:cNvGrpSpPr/>
          <p:nvPr/>
        </p:nvGrpSpPr>
        <p:grpSpPr>
          <a:xfrm>
            <a:off x="1772816" y="3080792"/>
            <a:ext cx="1702336" cy="2103424"/>
            <a:chOff x="37718" y="2602931"/>
            <a:chExt cx="3532208" cy="3885848"/>
          </a:xfrm>
        </p:grpSpPr>
        <p:grpSp>
          <p:nvGrpSpPr>
            <p:cNvPr id="189" name="Group 188"/>
            <p:cNvGrpSpPr/>
            <p:nvPr/>
          </p:nvGrpSpPr>
          <p:grpSpPr>
            <a:xfrm>
              <a:off x="37718" y="2602931"/>
              <a:ext cx="3532208" cy="3885848"/>
              <a:chOff x="372279" y="1245402"/>
              <a:chExt cx="6022686" cy="3280251"/>
            </a:xfrm>
          </p:grpSpPr>
          <p:graphicFrame>
            <p:nvGraphicFramePr>
              <p:cNvPr id="192" name="Chart 191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057747919"/>
                  </p:ext>
                </p:extLst>
              </p:nvPr>
            </p:nvGraphicFramePr>
            <p:xfrm>
              <a:off x="372279" y="1245402"/>
              <a:ext cx="6022686" cy="3280251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14"/>
              </a:graphicData>
            </a:graphic>
          </p:graphicFrame>
          <p:sp>
            <p:nvSpPr>
              <p:cNvPr id="193" name="TextBox 2"/>
              <p:cNvSpPr txBox="1"/>
              <p:nvPr/>
            </p:nvSpPr>
            <p:spPr>
              <a:xfrm>
                <a:off x="1502277" y="1727393"/>
                <a:ext cx="944462" cy="235011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500" dirty="0"/>
                  <a:t>**</a:t>
                </a:r>
              </a:p>
            </p:txBody>
          </p:sp>
          <p:sp>
            <p:nvSpPr>
              <p:cNvPr id="194" name="TextBox 2"/>
              <p:cNvSpPr txBox="1"/>
              <p:nvPr/>
            </p:nvSpPr>
            <p:spPr>
              <a:xfrm>
                <a:off x="1635759" y="1962404"/>
                <a:ext cx="1058679" cy="206043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500" dirty="0"/>
                  <a:t>**</a:t>
                </a:r>
              </a:p>
            </p:txBody>
          </p:sp>
        </p:grpSp>
        <p:sp>
          <p:nvSpPr>
            <p:cNvPr id="190" name="Right Bracket 189"/>
            <p:cNvSpPr/>
            <p:nvPr/>
          </p:nvSpPr>
          <p:spPr>
            <a:xfrm rot="16200000">
              <a:off x="967560" y="3216212"/>
              <a:ext cx="82161" cy="540801"/>
            </a:xfrm>
            <a:prstGeom prst="rightBracket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500"/>
            </a:p>
          </p:txBody>
        </p:sp>
        <p:sp>
          <p:nvSpPr>
            <p:cNvPr id="191" name="Right Bracket 190"/>
            <p:cNvSpPr/>
            <p:nvPr/>
          </p:nvSpPr>
          <p:spPr>
            <a:xfrm rot="16200000">
              <a:off x="1063525" y="3431550"/>
              <a:ext cx="56908" cy="539999"/>
            </a:xfrm>
            <a:prstGeom prst="rightBracket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500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0" y="2720752"/>
            <a:ext cx="68579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3333"/>
                </a:solidFill>
                <a:latin typeface="+mj-lt"/>
              </a:rPr>
              <a:t>- Results -</a:t>
            </a:r>
            <a:endParaRPr lang="en-US" sz="1400" b="1" dirty="0">
              <a:solidFill>
                <a:srgbClr val="FF3333"/>
              </a:solidFill>
              <a:latin typeface="+mj-lt"/>
            </a:endParaRPr>
          </a:p>
        </p:txBody>
      </p:sp>
      <p:pic>
        <p:nvPicPr>
          <p:cNvPr id="342" name="Picture 341"/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633" y="3376190"/>
            <a:ext cx="1187160" cy="1144762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44624" y="3296816"/>
            <a:ext cx="313638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(a)</a:t>
            </a:r>
            <a:endParaRPr lang="en-US" sz="5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43" name="TextBox 342"/>
          <p:cNvSpPr txBox="1"/>
          <p:nvPr/>
        </p:nvSpPr>
        <p:spPr>
          <a:xfrm>
            <a:off x="1556792" y="3296816"/>
            <a:ext cx="313638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(c)</a:t>
            </a:r>
            <a:endParaRPr lang="en-US" sz="5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44" name="TextBox 343"/>
          <p:cNvSpPr txBox="1"/>
          <p:nvPr/>
        </p:nvSpPr>
        <p:spPr>
          <a:xfrm>
            <a:off x="-27384" y="4592960"/>
            <a:ext cx="385646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(b)</a:t>
            </a:r>
            <a:endParaRPr lang="en-US" sz="5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45" name="TextBox 344"/>
          <p:cNvSpPr txBox="1"/>
          <p:nvPr/>
        </p:nvSpPr>
        <p:spPr>
          <a:xfrm>
            <a:off x="1579814" y="4567699"/>
            <a:ext cx="313638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(d)</a:t>
            </a:r>
            <a:endParaRPr lang="en-US" sz="5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3465611" y="3050595"/>
            <a:ext cx="3312000" cy="3402379"/>
          </a:xfrm>
          <a:prstGeom prst="rect">
            <a:avLst/>
          </a:prstGeom>
          <a:noFill/>
          <a:ln w="12700">
            <a:solidFill>
              <a:srgbClr val="33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atin typeface="+mj-lt"/>
            </a:endParaRPr>
          </a:p>
        </p:txBody>
      </p:sp>
      <p:sp>
        <p:nvSpPr>
          <p:cNvPr id="341" name="TextBox 340"/>
          <p:cNvSpPr txBox="1"/>
          <p:nvPr/>
        </p:nvSpPr>
        <p:spPr>
          <a:xfrm>
            <a:off x="3427708" y="3050595"/>
            <a:ext cx="36016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960" b="1" dirty="0" smtClean="0">
                <a:solidFill>
                  <a:srgbClr val="336699"/>
                </a:solidFill>
                <a:latin typeface="+mj-lt"/>
              </a:rPr>
              <a:t>2. </a:t>
            </a:r>
            <a:r>
              <a:rPr lang="fr-BE" sz="960" b="1" dirty="0" err="1" smtClean="0">
                <a:solidFill>
                  <a:srgbClr val="336699"/>
                </a:solidFill>
                <a:latin typeface="+mj-lt"/>
              </a:rPr>
              <a:t>AurA</a:t>
            </a:r>
            <a:r>
              <a:rPr lang="fr-BE" sz="960" b="1" dirty="0" smtClean="0">
                <a:solidFill>
                  <a:srgbClr val="336699"/>
                </a:solidFill>
                <a:latin typeface="+mj-lt"/>
              </a:rPr>
              <a:t> </a:t>
            </a:r>
            <a:r>
              <a:rPr lang="fr-BE" sz="960" b="1" dirty="0" err="1" smtClean="0">
                <a:solidFill>
                  <a:srgbClr val="336699"/>
                </a:solidFill>
                <a:latin typeface="+mj-lt"/>
              </a:rPr>
              <a:t>promotes</a:t>
            </a:r>
            <a:r>
              <a:rPr lang="fr-BE" sz="960" b="1" dirty="0" smtClean="0">
                <a:solidFill>
                  <a:srgbClr val="336699"/>
                </a:solidFill>
                <a:latin typeface="+mj-lt"/>
              </a:rPr>
              <a:t> the CXCL12-dependent GBM </a:t>
            </a:r>
            <a:r>
              <a:rPr lang="fr-BE" sz="960" b="1" dirty="0" err="1" smtClean="0">
                <a:solidFill>
                  <a:srgbClr val="336699"/>
                </a:solidFill>
                <a:latin typeface="+mj-lt"/>
              </a:rPr>
              <a:t>cells</a:t>
            </a:r>
            <a:r>
              <a:rPr lang="fr-BE" sz="960" b="1" dirty="0" smtClean="0">
                <a:solidFill>
                  <a:srgbClr val="336699"/>
                </a:solidFill>
                <a:latin typeface="+mj-lt"/>
              </a:rPr>
              <a:t> </a:t>
            </a:r>
            <a:r>
              <a:rPr lang="fr-BE" sz="960" b="1" dirty="0" err="1" smtClean="0">
                <a:solidFill>
                  <a:srgbClr val="336699"/>
                </a:solidFill>
                <a:latin typeface="+mj-lt"/>
              </a:rPr>
              <a:t>chemotaxis</a:t>
            </a:r>
            <a:endParaRPr lang="fr-BE" sz="960" b="1" dirty="0" smtClean="0">
              <a:solidFill>
                <a:srgbClr val="336699"/>
              </a:solidFill>
              <a:latin typeface="+mj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295511" y="3295212"/>
            <a:ext cx="3480014" cy="2809916"/>
            <a:chOff x="3295511" y="3440832"/>
            <a:chExt cx="3480014" cy="3456384"/>
          </a:xfrm>
        </p:grpSpPr>
        <p:grpSp>
          <p:nvGrpSpPr>
            <p:cNvPr id="332" name="Group 331"/>
            <p:cNvGrpSpPr/>
            <p:nvPr/>
          </p:nvGrpSpPr>
          <p:grpSpPr>
            <a:xfrm>
              <a:off x="5070838" y="3447884"/>
              <a:ext cx="1704687" cy="2153188"/>
              <a:chOff x="6084168" y="3284984"/>
              <a:chExt cx="3059832" cy="3212976"/>
            </a:xfrm>
          </p:grpSpPr>
          <p:graphicFrame>
            <p:nvGraphicFramePr>
              <p:cNvPr id="333" name="Chart 332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524628865"/>
                  </p:ext>
                </p:extLst>
              </p:nvPr>
            </p:nvGraphicFramePr>
            <p:xfrm>
              <a:off x="6084168" y="3284984"/>
              <a:ext cx="3059832" cy="321297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17"/>
              </a:graphicData>
            </a:graphic>
          </p:graphicFrame>
          <p:sp>
            <p:nvSpPr>
              <p:cNvPr id="334" name="TextBox 6"/>
              <p:cNvSpPr txBox="1"/>
              <p:nvPr/>
            </p:nvSpPr>
            <p:spPr>
              <a:xfrm>
                <a:off x="7905149" y="4010006"/>
                <a:ext cx="788919" cy="338355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BE" sz="700" dirty="0" smtClean="0"/>
                  <a:t>***</a:t>
                </a:r>
                <a:endParaRPr lang="fr-BE" sz="700" dirty="0"/>
              </a:p>
            </p:txBody>
          </p:sp>
          <p:sp>
            <p:nvSpPr>
              <p:cNvPr id="336" name="Right Bracket 335"/>
              <p:cNvSpPr/>
              <p:nvPr/>
            </p:nvSpPr>
            <p:spPr>
              <a:xfrm rot="16200000">
                <a:off x="8148142" y="4100108"/>
                <a:ext cx="83818" cy="357500"/>
              </a:xfrm>
              <a:prstGeom prst="rightBracket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700"/>
              </a:p>
            </p:txBody>
          </p:sp>
        </p:grpSp>
        <p:grpSp>
          <p:nvGrpSpPr>
            <p:cNvPr id="291" name="Group 290"/>
            <p:cNvGrpSpPr/>
            <p:nvPr/>
          </p:nvGrpSpPr>
          <p:grpSpPr>
            <a:xfrm>
              <a:off x="3295511" y="3440832"/>
              <a:ext cx="2077705" cy="1681369"/>
              <a:chOff x="-130465" y="3400173"/>
              <a:chExt cx="3838369" cy="3413203"/>
            </a:xfrm>
          </p:grpSpPr>
          <p:grpSp>
            <p:nvGrpSpPr>
              <p:cNvPr id="292" name="Group 291"/>
              <p:cNvGrpSpPr/>
              <p:nvPr/>
            </p:nvGrpSpPr>
            <p:grpSpPr>
              <a:xfrm>
                <a:off x="-130465" y="3400173"/>
                <a:ext cx="3838369" cy="3413203"/>
                <a:chOff x="0" y="0"/>
                <a:chExt cx="4572000" cy="2743200"/>
              </a:xfrm>
            </p:grpSpPr>
            <p:graphicFrame>
              <p:nvGraphicFramePr>
                <p:cNvPr id="297" name="Chart 296"/>
                <p:cNvGraphicFramePr/>
                <p:nvPr>
                  <p:extLst>
                    <p:ext uri="{D42A27DB-BD31-4B8C-83A1-F6EECF244321}">
                      <p14:modId xmlns:p14="http://schemas.microsoft.com/office/powerpoint/2010/main" val="1468298576"/>
                    </p:ext>
                  </p:extLst>
                </p:nvPr>
              </p:nvGraphicFramePr>
              <p:xfrm>
                <a:off x="0" y="0"/>
                <a:ext cx="4572000" cy="27432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8"/>
                </a:graphicData>
              </a:graphic>
            </p:graphicFrame>
            <p:sp>
              <p:nvSpPr>
                <p:cNvPr id="298" name="TextBox 3"/>
                <p:cNvSpPr txBox="1"/>
                <p:nvPr/>
              </p:nvSpPr>
              <p:spPr>
                <a:xfrm>
                  <a:off x="1077192" y="256144"/>
                  <a:ext cx="718951" cy="167640"/>
                </a:xfrm>
                <a:prstGeom prst="rect">
                  <a:avLst/>
                </a:prstGeom>
                <a:noFill/>
                <a:ln w="9525" cmpd="sng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wrap="square" rtlCol="0" anchor="t"/>
                <a:lstStyle>
                  <a:lvl1pPr marL="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700" dirty="0"/>
                    <a:t>***</a:t>
                  </a:r>
                </a:p>
              </p:txBody>
            </p:sp>
            <p:sp>
              <p:nvSpPr>
                <p:cNvPr id="299" name="TextBox 4"/>
                <p:cNvSpPr txBox="1"/>
                <p:nvPr/>
              </p:nvSpPr>
              <p:spPr>
                <a:xfrm>
                  <a:off x="979714" y="798680"/>
                  <a:ext cx="742543" cy="235062"/>
                </a:xfrm>
                <a:prstGeom prst="rect">
                  <a:avLst/>
                </a:prstGeom>
                <a:noFill/>
                <a:ln w="9525" cmpd="sng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wrap="square" rtlCol="0" anchor="t"/>
                <a:lstStyle>
                  <a:lvl1pPr marL="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700" dirty="0"/>
                    <a:t>***</a:t>
                  </a:r>
                </a:p>
              </p:txBody>
            </p:sp>
            <p:sp>
              <p:nvSpPr>
                <p:cNvPr id="300" name="TextBox 5"/>
                <p:cNvSpPr txBox="1"/>
                <p:nvPr/>
              </p:nvSpPr>
              <p:spPr>
                <a:xfrm>
                  <a:off x="2851475" y="256144"/>
                  <a:ext cx="726611" cy="167640"/>
                </a:xfrm>
                <a:prstGeom prst="rect">
                  <a:avLst/>
                </a:prstGeom>
                <a:noFill/>
                <a:ln w="9525" cmpd="sng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wrap="square" rtlCol="0" anchor="t"/>
                <a:lstStyle>
                  <a:lvl1pPr marL="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700" dirty="0"/>
                    <a:t>***</a:t>
                  </a:r>
                </a:p>
              </p:txBody>
            </p:sp>
            <p:sp>
              <p:nvSpPr>
                <p:cNvPr id="301" name="TextBox 6"/>
                <p:cNvSpPr txBox="1"/>
                <p:nvPr/>
              </p:nvSpPr>
              <p:spPr>
                <a:xfrm>
                  <a:off x="2612571" y="798680"/>
                  <a:ext cx="844214" cy="167640"/>
                </a:xfrm>
                <a:prstGeom prst="rect">
                  <a:avLst/>
                </a:prstGeom>
                <a:noFill/>
                <a:ln w="9525" cmpd="sng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wrap="square" rtlCol="0" anchor="t"/>
                <a:lstStyle>
                  <a:lvl1pPr marL="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700" dirty="0"/>
                    <a:t>***</a:t>
                  </a:r>
                </a:p>
              </p:txBody>
            </p:sp>
          </p:grpSp>
          <p:sp>
            <p:nvSpPr>
              <p:cNvPr id="293" name="Right Bracket 292"/>
              <p:cNvSpPr/>
              <p:nvPr/>
            </p:nvSpPr>
            <p:spPr>
              <a:xfrm rot="16200000">
                <a:off x="952619" y="3834865"/>
                <a:ext cx="108000" cy="396000"/>
              </a:xfrm>
              <a:prstGeom prst="rightBracket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700"/>
              </a:p>
            </p:txBody>
          </p:sp>
          <p:sp>
            <p:nvSpPr>
              <p:cNvPr id="294" name="Right Bracket 293"/>
              <p:cNvSpPr/>
              <p:nvPr/>
            </p:nvSpPr>
            <p:spPr>
              <a:xfrm rot="16200000">
                <a:off x="1080699" y="4515471"/>
                <a:ext cx="104474" cy="458884"/>
              </a:xfrm>
              <a:prstGeom prst="rightBracket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700"/>
              </a:p>
            </p:txBody>
          </p:sp>
          <p:sp>
            <p:nvSpPr>
              <p:cNvPr id="295" name="Right Bracket 294"/>
              <p:cNvSpPr/>
              <p:nvPr/>
            </p:nvSpPr>
            <p:spPr>
              <a:xfrm rot="16200000">
                <a:off x="2480630" y="3777464"/>
                <a:ext cx="118148" cy="500657"/>
              </a:xfrm>
              <a:prstGeom prst="rightBracket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700"/>
              </a:p>
            </p:txBody>
          </p:sp>
          <p:sp>
            <p:nvSpPr>
              <p:cNvPr id="296" name="Right Bracket 295"/>
              <p:cNvSpPr/>
              <p:nvPr/>
            </p:nvSpPr>
            <p:spPr>
              <a:xfrm rot="16200000">
                <a:off x="2520032" y="4507237"/>
                <a:ext cx="108000" cy="432000"/>
              </a:xfrm>
              <a:prstGeom prst="rightBracket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700"/>
              </a:p>
            </p:txBody>
          </p:sp>
        </p:grpSp>
        <p:grpSp>
          <p:nvGrpSpPr>
            <p:cNvPr id="309" name="Group 308"/>
            <p:cNvGrpSpPr/>
            <p:nvPr/>
          </p:nvGrpSpPr>
          <p:grpSpPr>
            <a:xfrm>
              <a:off x="3429000" y="4858436"/>
              <a:ext cx="1743413" cy="2038780"/>
              <a:chOff x="5834404" y="3528392"/>
              <a:chExt cx="3559213" cy="3428999"/>
            </a:xfrm>
          </p:grpSpPr>
          <p:grpSp>
            <p:nvGrpSpPr>
              <p:cNvPr id="310" name="Group 309"/>
              <p:cNvGrpSpPr/>
              <p:nvPr/>
            </p:nvGrpSpPr>
            <p:grpSpPr>
              <a:xfrm>
                <a:off x="5834404" y="3528392"/>
                <a:ext cx="3559213" cy="3428999"/>
                <a:chOff x="-345049" y="0"/>
                <a:chExt cx="4917052" cy="2743200"/>
              </a:xfrm>
            </p:grpSpPr>
            <p:graphicFrame>
              <p:nvGraphicFramePr>
                <p:cNvPr id="315" name="Chart 314"/>
                <p:cNvGraphicFramePr/>
                <p:nvPr>
                  <p:extLst>
                    <p:ext uri="{D42A27DB-BD31-4B8C-83A1-F6EECF244321}">
                      <p14:modId xmlns:p14="http://schemas.microsoft.com/office/powerpoint/2010/main" val="1989136510"/>
                    </p:ext>
                  </p:extLst>
                </p:nvPr>
              </p:nvGraphicFramePr>
              <p:xfrm>
                <a:off x="-345049" y="0"/>
                <a:ext cx="4917052" cy="27432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9"/>
                </a:graphicData>
              </a:graphic>
            </p:graphicFrame>
            <p:grpSp>
              <p:nvGrpSpPr>
                <p:cNvPr id="316" name="Group 315"/>
                <p:cNvGrpSpPr/>
                <p:nvPr/>
              </p:nvGrpSpPr>
              <p:grpSpPr>
                <a:xfrm>
                  <a:off x="635074" y="158397"/>
                  <a:ext cx="1637786" cy="910108"/>
                  <a:chOff x="635074" y="158397"/>
                  <a:chExt cx="1637786" cy="910108"/>
                </a:xfrm>
              </p:grpSpPr>
              <p:sp>
                <p:nvSpPr>
                  <p:cNvPr id="317" name="TextBox 3"/>
                  <p:cNvSpPr txBox="1"/>
                  <p:nvPr/>
                </p:nvSpPr>
                <p:spPr>
                  <a:xfrm>
                    <a:off x="635074" y="679270"/>
                    <a:ext cx="1279061" cy="206595"/>
                  </a:xfrm>
                  <a:prstGeom prst="rect">
                    <a:avLst/>
                  </a:prstGeom>
                  <a:noFill/>
                  <a:ln w="9525" cmpd="sng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/>
                  </a:fontRef>
                </p:style>
                <p:txBody>
                  <a:bodyPr wrap="square" rtlCol="0" anchor="t"/>
                  <a:lstStyle>
                    <a:lvl1pPr marL="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fr-BE" sz="700" dirty="0">
                        <a:solidFill>
                          <a:schemeClr val="tx1"/>
                        </a:solidFill>
                      </a:rPr>
                      <a:t> ***</a:t>
                    </a:r>
                  </a:p>
                </p:txBody>
              </p:sp>
              <p:sp>
                <p:nvSpPr>
                  <p:cNvPr id="318" name="TextBox 3"/>
                  <p:cNvSpPr txBox="1"/>
                  <p:nvPr/>
                </p:nvSpPr>
                <p:spPr>
                  <a:xfrm>
                    <a:off x="1093730" y="368965"/>
                    <a:ext cx="934276" cy="191139"/>
                  </a:xfrm>
                  <a:prstGeom prst="rect">
                    <a:avLst/>
                  </a:prstGeom>
                  <a:noFill/>
                  <a:ln w="9525" cmpd="sng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/>
                  </a:fontRef>
                </p:style>
                <p:txBody>
                  <a:bodyPr wrap="square" rtlCol="0" anchor="t"/>
                  <a:lstStyle>
                    <a:lvl1pPr marL="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fr-BE" sz="700" dirty="0" smtClean="0">
                        <a:solidFill>
                          <a:schemeClr val="tx1"/>
                        </a:solidFill>
                      </a:rPr>
                      <a:t>***</a:t>
                    </a:r>
                    <a:endParaRPr lang="fr-BE" sz="7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19" name="TextBox 2"/>
                  <p:cNvSpPr txBox="1"/>
                  <p:nvPr/>
                </p:nvSpPr>
                <p:spPr>
                  <a:xfrm>
                    <a:off x="814888" y="861912"/>
                    <a:ext cx="795730" cy="206593"/>
                  </a:xfrm>
                  <a:prstGeom prst="rect">
                    <a:avLst/>
                  </a:prstGeom>
                  <a:noFill/>
                  <a:ln w="9525" cmpd="sng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/>
                  </a:fontRef>
                </p:style>
                <p:txBody>
                  <a:bodyPr wrap="square" rtlCol="0" anchor="t"/>
                  <a:lstStyle>
                    <a:lvl1pPr marL="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fr-BE" sz="700" dirty="0">
                        <a:solidFill>
                          <a:schemeClr val="tx1"/>
                        </a:solidFill>
                      </a:rPr>
                      <a:t>**</a:t>
                    </a:r>
                  </a:p>
                </p:txBody>
              </p:sp>
              <p:sp>
                <p:nvSpPr>
                  <p:cNvPr id="320" name="TextBox 2"/>
                  <p:cNvSpPr txBox="1"/>
                  <p:nvPr/>
                </p:nvSpPr>
                <p:spPr>
                  <a:xfrm>
                    <a:off x="1397752" y="158397"/>
                    <a:ext cx="875108" cy="178380"/>
                  </a:xfrm>
                  <a:prstGeom prst="rect">
                    <a:avLst/>
                  </a:prstGeom>
                  <a:noFill/>
                  <a:ln w="9525" cmpd="sng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/>
                  </a:fontRef>
                </p:style>
                <p:txBody>
                  <a:bodyPr wrap="square" rtlCol="0" anchor="t"/>
                  <a:lstStyle>
                    <a:lvl1pPr marL="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fr-BE" sz="700" dirty="0">
                        <a:solidFill>
                          <a:schemeClr val="tx1"/>
                        </a:solidFill>
                      </a:rPr>
                      <a:t>**</a:t>
                    </a:r>
                  </a:p>
                </p:txBody>
              </p:sp>
            </p:grpSp>
          </p:grpSp>
          <p:sp>
            <p:nvSpPr>
              <p:cNvPr id="311" name="Right Bracket 310"/>
              <p:cNvSpPr/>
              <p:nvPr/>
            </p:nvSpPr>
            <p:spPr>
              <a:xfrm rot="16200000">
                <a:off x="7374014" y="3913364"/>
                <a:ext cx="72000" cy="143999"/>
              </a:xfrm>
              <a:prstGeom prst="rightBracket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700"/>
              </a:p>
            </p:txBody>
          </p:sp>
          <p:sp>
            <p:nvSpPr>
              <p:cNvPr id="312" name="Right Bracket 311"/>
              <p:cNvSpPr/>
              <p:nvPr/>
            </p:nvSpPr>
            <p:spPr>
              <a:xfrm rot="16200000">
                <a:off x="7179279" y="4007855"/>
                <a:ext cx="80400" cy="534806"/>
              </a:xfrm>
              <a:prstGeom prst="rightBracket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700"/>
              </a:p>
            </p:txBody>
          </p:sp>
          <p:sp>
            <p:nvSpPr>
              <p:cNvPr id="313" name="Right Bracket 312"/>
              <p:cNvSpPr/>
              <p:nvPr/>
            </p:nvSpPr>
            <p:spPr>
              <a:xfrm rot="16200000">
                <a:off x="7053029" y="4378577"/>
                <a:ext cx="80400" cy="534806"/>
              </a:xfrm>
              <a:prstGeom prst="rightBracket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700"/>
              </a:p>
            </p:txBody>
          </p:sp>
          <p:sp>
            <p:nvSpPr>
              <p:cNvPr id="314" name="Right Bracket 313"/>
              <p:cNvSpPr/>
              <p:nvPr/>
            </p:nvSpPr>
            <p:spPr>
              <a:xfrm rot="16200000">
                <a:off x="6937844" y="4584052"/>
                <a:ext cx="64404" cy="559940"/>
              </a:xfrm>
              <a:prstGeom prst="rightBracket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700"/>
              </a:p>
            </p:txBody>
          </p:sp>
        </p:grpSp>
        <p:grpSp>
          <p:nvGrpSpPr>
            <p:cNvPr id="325" name="Group 324"/>
            <p:cNvGrpSpPr/>
            <p:nvPr/>
          </p:nvGrpSpPr>
          <p:grpSpPr>
            <a:xfrm>
              <a:off x="4581148" y="4169089"/>
              <a:ext cx="2151908" cy="2057290"/>
              <a:chOff x="35496" y="3140968"/>
              <a:chExt cx="4324406" cy="3355596"/>
            </a:xfrm>
          </p:grpSpPr>
          <p:grpSp>
            <p:nvGrpSpPr>
              <p:cNvPr id="326" name="Group 325"/>
              <p:cNvGrpSpPr/>
              <p:nvPr/>
            </p:nvGrpSpPr>
            <p:grpSpPr>
              <a:xfrm>
                <a:off x="35496" y="3140968"/>
                <a:ext cx="4324406" cy="3355596"/>
                <a:chOff x="0" y="-124085"/>
                <a:chExt cx="4549853" cy="2891184"/>
              </a:xfrm>
            </p:grpSpPr>
            <p:graphicFrame>
              <p:nvGraphicFramePr>
                <p:cNvPr id="329" name="Chart 328"/>
                <p:cNvGraphicFramePr/>
                <p:nvPr>
                  <p:extLst>
                    <p:ext uri="{D42A27DB-BD31-4B8C-83A1-F6EECF244321}">
                      <p14:modId xmlns:p14="http://schemas.microsoft.com/office/powerpoint/2010/main" val="1629036178"/>
                    </p:ext>
                  </p:extLst>
                </p:nvPr>
              </p:nvGraphicFramePr>
              <p:xfrm>
                <a:off x="0" y="-124085"/>
                <a:ext cx="4549853" cy="2891184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0"/>
                </a:graphicData>
              </a:graphic>
            </p:graphicFrame>
            <p:sp>
              <p:nvSpPr>
                <p:cNvPr id="330" name="TextBox 1"/>
                <p:cNvSpPr txBox="1"/>
                <p:nvPr/>
              </p:nvSpPr>
              <p:spPr>
                <a:xfrm>
                  <a:off x="1550634" y="1662042"/>
                  <a:ext cx="1097513" cy="140553"/>
                </a:xfrm>
                <a:prstGeom prst="rect">
                  <a:avLst/>
                </a:prstGeom>
                <a:noFill/>
                <a:ln w="9525" cmpd="sng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wrap="square" rtlCol="0" anchor="t"/>
                <a:lstStyle>
                  <a:lvl1pPr marL="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700" dirty="0"/>
                    <a:t>***</a:t>
                  </a:r>
                </a:p>
              </p:txBody>
            </p:sp>
            <p:sp>
              <p:nvSpPr>
                <p:cNvPr id="331" name="TextBox 3"/>
                <p:cNvSpPr txBox="1"/>
                <p:nvPr/>
              </p:nvSpPr>
              <p:spPr>
                <a:xfrm>
                  <a:off x="1835274" y="1260130"/>
                  <a:ext cx="812873" cy="140553"/>
                </a:xfrm>
                <a:prstGeom prst="rect">
                  <a:avLst/>
                </a:prstGeom>
                <a:noFill/>
                <a:ln w="9525" cmpd="sng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wrap="square" rtlCol="0" anchor="t"/>
                <a:lstStyle>
                  <a:lvl1pPr marL="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700" dirty="0"/>
                    <a:t>***</a:t>
                  </a:r>
                </a:p>
              </p:txBody>
            </p:sp>
          </p:grpSp>
          <p:sp>
            <p:nvSpPr>
              <p:cNvPr id="327" name="Right Bracket 326"/>
              <p:cNvSpPr/>
              <p:nvPr/>
            </p:nvSpPr>
            <p:spPr>
              <a:xfrm rot="16200000">
                <a:off x="1981815" y="4671878"/>
                <a:ext cx="98998" cy="1577356"/>
              </a:xfrm>
              <a:prstGeom prst="rightBracket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700"/>
              </a:p>
            </p:txBody>
          </p:sp>
          <p:sp>
            <p:nvSpPr>
              <p:cNvPr id="328" name="Right Bracket 327"/>
              <p:cNvSpPr/>
              <p:nvPr/>
            </p:nvSpPr>
            <p:spPr>
              <a:xfrm rot="16200000">
                <a:off x="2217218" y="4193047"/>
                <a:ext cx="62459" cy="1619646"/>
              </a:xfrm>
              <a:prstGeom prst="rightBracket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700"/>
              </a:p>
            </p:txBody>
          </p:sp>
        </p:grpSp>
        <p:sp>
          <p:nvSpPr>
            <p:cNvPr id="347" name="TextBox 346"/>
            <p:cNvSpPr txBox="1"/>
            <p:nvPr/>
          </p:nvSpPr>
          <p:spPr>
            <a:xfrm>
              <a:off x="3391635" y="3477278"/>
              <a:ext cx="397405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(a)</a:t>
              </a:r>
              <a:endParaRPr lang="en-US" sz="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  <p:sp>
          <p:nvSpPr>
            <p:cNvPr id="348" name="TextBox 347"/>
            <p:cNvSpPr txBox="1"/>
            <p:nvPr/>
          </p:nvSpPr>
          <p:spPr>
            <a:xfrm>
              <a:off x="3391635" y="4828432"/>
              <a:ext cx="397405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(b)</a:t>
              </a:r>
              <a:endParaRPr lang="en-US" sz="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  <p:sp>
          <p:nvSpPr>
            <p:cNvPr id="349" name="TextBox 348"/>
            <p:cNvSpPr txBox="1"/>
            <p:nvPr/>
          </p:nvSpPr>
          <p:spPr>
            <a:xfrm>
              <a:off x="5119827" y="3466498"/>
              <a:ext cx="397405" cy="1800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5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(c)</a:t>
              </a:r>
              <a:endParaRPr lang="en-US" sz="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  <p:sp>
          <p:nvSpPr>
            <p:cNvPr id="350" name="TextBox 349"/>
            <p:cNvSpPr txBox="1"/>
            <p:nvPr/>
          </p:nvSpPr>
          <p:spPr>
            <a:xfrm>
              <a:off x="4869160" y="4828432"/>
              <a:ext cx="397405" cy="1800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5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(d)</a:t>
              </a:r>
              <a:endParaRPr lang="en-US" sz="5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3465613" y="5529064"/>
            <a:ext cx="3309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Figure 2 </a:t>
            </a:r>
            <a:r>
              <a:rPr lang="en-US" sz="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Chemotaxis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assay using Boyden chamber assays (a) The increase in migration of U87MG and GBM1 cells in response to CXCL12 is reduced upon ALS treatment. MMC (</a:t>
            </a:r>
            <a:r>
              <a:rPr lang="en-US" sz="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mitomycin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C) was used as control of proliferation (b) The increase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 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migration of U87MG cells extracted from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the tumor mass or from the </a:t>
            </a:r>
            <a:r>
              <a:rPr lang="en-US" sz="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subventricular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zone of our mouse 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model in response to CXCL12 is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reduced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upon ALS treatment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.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T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he percentage of U87MG</a:t>
            </a:r>
            <a:r>
              <a:rPr lang="en-US" sz="6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SVZ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migrating cells is significantly higher than the U87MG</a:t>
            </a:r>
            <a:r>
              <a:rPr lang="en-US" sz="6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TM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cells (c)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The increase 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of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U87MG 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migrating 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cells in response to 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CXCL12 is reduced upon U0126 treatment (d) The increase in migration of U87MG cells in response to CXCL12 is significant in U87MG 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expressing 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the CXCR4 receptor (U87MG</a:t>
            </a:r>
            <a:r>
              <a:rPr lang="en-US" sz="6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WT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, U87MG</a:t>
            </a:r>
            <a:r>
              <a:rPr lang="en-US" sz="6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R4+/R7-</a:t>
            </a: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)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, but not in U87MG</a:t>
            </a:r>
            <a:r>
              <a:rPr lang="en-US" sz="6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R4-/R7+</a:t>
            </a:r>
            <a:r>
              <a:rPr lang="en-US" sz="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. ALS treatment also reduced the migration of CXCR4-overexpressing cells.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114048" y="6681192"/>
            <a:ext cx="6628552" cy="1636439"/>
            <a:chOff x="114048" y="6632939"/>
            <a:chExt cx="6628552" cy="1392975"/>
          </a:xfrm>
        </p:grpSpPr>
        <p:grpSp>
          <p:nvGrpSpPr>
            <p:cNvPr id="352" name="Group 351"/>
            <p:cNvGrpSpPr/>
            <p:nvPr/>
          </p:nvGrpSpPr>
          <p:grpSpPr>
            <a:xfrm>
              <a:off x="188640" y="6764232"/>
              <a:ext cx="1931461" cy="1189674"/>
              <a:chOff x="0" y="25883"/>
              <a:chExt cx="4975990" cy="2791259"/>
            </a:xfrm>
          </p:grpSpPr>
          <p:graphicFrame>
            <p:nvGraphicFramePr>
              <p:cNvPr id="353" name="Chart 352"/>
              <p:cNvGraphicFramePr/>
              <p:nvPr>
                <p:extLst>
                  <p:ext uri="{D42A27DB-BD31-4B8C-83A1-F6EECF244321}">
                    <p14:modId xmlns:p14="http://schemas.microsoft.com/office/powerpoint/2010/main" val="738590743"/>
                  </p:ext>
                </p:extLst>
              </p:nvPr>
            </p:nvGraphicFramePr>
            <p:xfrm>
              <a:off x="0" y="25883"/>
              <a:ext cx="4975990" cy="2791259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1"/>
              </a:graphicData>
            </a:graphic>
          </p:graphicFrame>
          <p:sp>
            <p:nvSpPr>
              <p:cNvPr id="354" name="TextBox 1"/>
              <p:cNvSpPr txBox="1"/>
              <p:nvPr/>
            </p:nvSpPr>
            <p:spPr>
              <a:xfrm>
                <a:off x="2597179" y="738998"/>
                <a:ext cx="681574" cy="264937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500" dirty="0"/>
                  <a:t>*</a:t>
                </a:r>
              </a:p>
            </p:txBody>
          </p:sp>
          <p:sp>
            <p:nvSpPr>
              <p:cNvPr id="355" name="TextBox 3"/>
              <p:cNvSpPr txBox="1"/>
              <p:nvPr/>
            </p:nvSpPr>
            <p:spPr>
              <a:xfrm>
                <a:off x="2682938" y="944361"/>
                <a:ext cx="822661" cy="265181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500" dirty="0"/>
                  <a:t>***</a:t>
                </a:r>
              </a:p>
            </p:txBody>
          </p:sp>
        </p:grpSp>
        <p:sp>
          <p:nvSpPr>
            <p:cNvPr id="378" name="Rectangle 377"/>
            <p:cNvSpPr/>
            <p:nvPr/>
          </p:nvSpPr>
          <p:spPr>
            <a:xfrm>
              <a:off x="115592" y="6632939"/>
              <a:ext cx="6625776" cy="1320967"/>
            </a:xfrm>
            <a:prstGeom prst="rect">
              <a:avLst/>
            </a:prstGeom>
            <a:noFill/>
            <a:ln w="12700">
              <a:solidFill>
                <a:srgbClr val="33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>
                <a:latin typeface="+mj-lt"/>
              </a:endParaRPr>
            </a:p>
          </p:txBody>
        </p:sp>
        <p:sp>
          <p:nvSpPr>
            <p:cNvPr id="379" name="TextBox 378"/>
            <p:cNvSpPr txBox="1"/>
            <p:nvPr/>
          </p:nvSpPr>
          <p:spPr>
            <a:xfrm>
              <a:off x="114048" y="6659437"/>
              <a:ext cx="6627320" cy="2095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960" b="1" dirty="0">
                  <a:solidFill>
                    <a:srgbClr val="336699"/>
                  </a:solidFill>
                  <a:latin typeface="+mj-lt"/>
                </a:rPr>
                <a:t>3</a:t>
              </a:r>
              <a:r>
                <a:rPr lang="en-US" sz="960" b="1" dirty="0" smtClean="0">
                  <a:solidFill>
                    <a:srgbClr val="336699"/>
                  </a:solidFill>
                  <a:latin typeface="+mj-lt"/>
                </a:rPr>
                <a:t>. </a:t>
              </a:r>
              <a:r>
                <a:rPr lang="en-US" sz="960" b="1" dirty="0" err="1" smtClean="0">
                  <a:solidFill>
                    <a:srgbClr val="336699"/>
                  </a:solidFill>
                  <a:latin typeface="+mj-lt"/>
                </a:rPr>
                <a:t>AurA</a:t>
              </a:r>
              <a:r>
                <a:rPr lang="en-US" sz="960" b="1" dirty="0" smtClean="0">
                  <a:solidFill>
                    <a:srgbClr val="336699"/>
                  </a:solidFill>
                  <a:latin typeface="+mj-lt"/>
                </a:rPr>
                <a:t> inhibition promotes GBM cell adherence and inhibits </a:t>
              </a:r>
              <a:r>
                <a:rPr lang="en-US" sz="960" b="1" dirty="0" err="1" smtClean="0">
                  <a:solidFill>
                    <a:srgbClr val="336699"/>
                  </a:solidFill>
                  <a:latin typeface="+mj-lt"/>
                </a:rPr>
                <a:t>mesenchymal</a:t>
              </a:r>
              <a:r>
                <a:rPr lang="en-US" sz="960" b="1" dirty="0" smtClean="0">
                  <a:solidFill>
                    <a:srgbClr val="336699"/>
                  </a:solidFill>
                  <a:latin typeface="+mj-lt"/>
                </a:rPr>
                <a:t> markers expression dependently of CXCL12  </a:t>
              </a:r>
              <a:endParaRPr lang="fr-BE" sz="960" b="1" dirty="0">
                <a:solidFill>
                  <a:srgbClr val="336699"/>
                </a:solidFill>
                <a:latin typeface="+mj-lt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540184" y="6967588"/>
              <a:ext cx="2202416" cy="7073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6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Figure 3 </a:t>
              </a:r>
              <a:r>
                <a:rPr lang="en-US" sz="6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(a) Adherence assay of U87MG and GBM1 cells in response to CXCL12 and/or ALS treatments. Adherence of ALS-treated cells is significantly increased after CXCL12 stimulation (b) Quantitative RT-PCR analysis of the expression of the </a:t>
              </a:r>
              <a:r>
                <a:rPr lang="en-US" sz="6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mesenchymal</a:t>
              </a:r>
              <a:r>
                <a:rPr lang="en-US" sz="6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 markers </a:t>
              </a:r>
              <a:r>
                <a:rPr lang="en-US" sz="6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vimentin</a:t>
              </a:r>
              <a:r>
                <a:rPr lang="en-US" sz="6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 and n-cadherin in U87MG and GBM1 cells. Expression  of </a:t>
              </a:r>
              <a:r>
                <a:rPr lang="en-US" sz="6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mesenchymal</a:t>
              </a:r>
              <a:r>
                <a:rPr lang="en-US" sz="6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 markers in U87MG and GBM1 cells is significantly increased upon CXCL12 stimulation and repressed with ALS treatment </a:t>
              </a:r>
              <a:endPara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endParaRPr>
            </a:p>
          </p:txBody>
        </p:sp>
        <p:sp>
          <p:nvSpPr>
            <p:cNvPr id="380" name="TextBox 379"/>
            <p:cNvSpPr txBox="1"/>
            <p:nvPr/>
          </p:nvSpPr>
          <p:spPr>
            <a:xfrm>
              <a:off x="205566" y="6845881"/>
              <a:ext cx="328132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 smtClean="0">
                  <a:latin typeface="+mj-lt"/>
                </a:rPr>
                <a:t>(a)</a:t>
              </a:r>
              <a:endParaRPr lang="en-US" sz="500" dirty="0">
                <a:latin typeface="+mj-lt"/>
              </a:endParaRPr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1556792" y="6826054"/>
              <a:ext cx="1584175" cy="1199860"/>
              <a:chOff x="232820" y="7692051"/>
              <a:chExt cx="1584175" cy="1199860"/>
            </a:xfrm>
          </p:grpSpPr>
          <p:grpSp>
            <p:nvGrpSpPr>
              <p:cNvPr id="358" name="Group 357"/>
              <p:cNvGrpSpPr/>
              <p:nvPr/>
            </p:nvGrpSpPr>
            <p:grpSpPr>
              <a:xfrm>
                <a:off x="232820" y="7692051"/>
                <a:ext cx="1584175" cy="1199860"/>
                <a:chOff x="2695588" y="228889"/>
                <a:chExt cx="3080670" cy="2480031"/>
              </a:xfrm>
            </p:grpSpPr>
            <p:grpSp>
              <p:nvGrpSpPr>
                <p:cNvPr id="363" name="Group 362"/>
                <p:cNvGrpSpPr/>
                <p:nvPr/>
              </p:nvGrpSpPr>
              <p:grpSpPr>
                <a:xfrm>
                  <a:off x="2771798" y="228889"/>
                  <a:ext cx="3004460" cy="2480031"/>
                  <a:chOff x="251062" y="4696978"/>
                  <a:chExt cx="3197007" cy="1546860"/>
                </a:xfrm>
              </p:grpSpPr>
              <p:grpSp>
                <p:nvGrpSpPr>
                  <p:cNvPr id="368" name="Group 367"/>
                  <p:cNvGrpSpPr/>
                  <p:nvPr/>
                </p:nvGrpSpPr>
                <p:grpSpPr>
                  <a:xfrm>
                    <a:off x="251062" y="4696978"/>
                    <a:ext cx="3197007" cy="1546860"/>
                    <a:chOff x="-13701" y="43842"/>
                    <a:chExt cx="3197007" cy="1546860"/>
                  </a:xfrm>
                </p:grpSpPr>
                <p:graphicFrame>
                  <p:nvGraphicFramePr>
                    <p:cNvPr id="370" name="Chart 369"/>
                    <p:cNvGraphicFramePr/>
                    <p:nvPr>
                      <p:extLst>
                        <p:ext uri="{D42A27DB-BD31-4B8C-83A1-F6EECF244321}">
                          <p14:modId xmlns:p14="http://schemas.microsoft.com/office/powerpoint/2010/main" val="1993587093"/>
                        </p:ext>
                      </p:extLst>
                    </p:nvPr>
                  </p:nvGraphicFramePr>
                  <p:xfrm>
                    <a:off x="-13701" y="43842"/>
                    <a:ext cx="3197007" cy="1546860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22"/>
                    </a:graphicData>
                  </a:graphic>
                </p:graphicFrame>
                <p:sp>
                  <p:nvSpPr>
                    <p:cNvPr id="371" name="TextBox 5"/>
                    <p:cNvSpPr txBox="1"/>
                    <p:nvPr/>
                  </p:nvSpPr>
                  <p:spPr>
                    <a:xfrm>
                      <a:off x="1213873" y="787833"/>
                      <a:ext cx="536360" cy="161717"/>
                    </a:xfrm>
                    <a:prstGeom prst="rect">
                      <a:avLst/>
                    </a:prstGeom>
                    <a:noFill/>
                    <a:ln w="9525" cmpd="sng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dk1"/>
                    </a:fontRef>
                  </p:style>
                  <p:txBody>
                    <a:bodyPr wrap="square" rtlCol="0" anchor="t"/>
                    <a:lstStyle>
                      <a:lvl1pPr marL="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en-US" sz="500" dirty="0"/>
                        <a:t>**</a:t>
                      </a:r>
                    </a:p>
                  </p:txBody>
                </p:sp>
                <p:sp>
                  <p:nvSpPr>
                    <p:cNvPr id="372" name="TextBox 6"/>
                    <p:cNvSpPr txBox="1"/>
                    <p:nvPr/>
                  </p:nvSpPr>
                  <p:spPr>
                    <a:xfrm>
                      <a:off x="1506349" y="424873"/>
                      <a:ext cx="621517" cy="161717"/>
                    </a:xfrm>
                    <a:prstGeom prst="rect">
                      <a:avLst/>
                    </a:prstGeom>
                    <a:noFill/>
                    <a:ln w="9525" cmpd="sng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dk1"/>
                    </a:fontRef>
                  </p:style>
                  <p:txBody>
                    <a:bodyPr wrap="square" rtlCol="0" anchor="t"/>
                    <a:lstStyle>
                      <a:lvl1pPr marL="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r>
                        <a:rPr lang="en-US" sz="500" dirty="0"/>
                        <a:t>**</a:t>
                      </a:r>
                    </a:p>
                  </p:txBody>
                </p:sp>
              </p:grpSp>
              <p:sp>
                <p:nvSpPr>
                  <p:cNvPr id="369" name="TextBox 368"/>
                  <p:cNvSpPr txBox="1"/>
                  <p:nvPr/>
                </p:nvSpPr>
                <p:spPr>
                  <a:xfrm>
                    <a:off x="1511010" y="5267668"/>
                    <a:ext cx="521459" cy="161717"/>
                  </a:xfrm>
                  <a:prstGeom prst="rect">
                    <a:avLst/>
                  </a:prstGeom>
                  <a:noFill/>
                  <a:ln w="9525" cmpd="sng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/>
                  </a:fontRef>
                </p:style>
                <p:txBody>
                  <a:bodyPr wrap="square" rtlCol="0" anchor="t"/>
                  <a:lstStyle>
                    <a:lvl1pPr marL="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n-US" sz="500" dirty="0"/>
                      <a:t>**</a:t>
                    </a:r>
                  </a:p>
                </p:txBody>
              </p:sp>
            </p:grpSp>
            <p:sp>
              <p:nvSpPr>
                <p:cNvPr id="364" name="TextBox 363"/>
                <p:cNvSpPr txBox="1"/>
                <p:nvPr/>
              </p:nvSpPr>
              <p:spPr>
                <a:xfrm>
                  <a:off x="2695588" y="269868"/>
                  <a:ext cx="638103" cy="3498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500" dirty="0" smtClean="0">
                      <a:latin typeface="+mj-lt"/>
                    </a:rPr>
                    <a:t>(b)</a:t>
                  </a:r>
                  <a:endParaRPr lang="en-US" sz="500" dirty="0">
                    <a:latin typeface="+mj-lt"/>
                  </a:endParaRPr>
                </a:p>
              </p:txBody>
            </p:sp>
            <p:sp>
              <p:nvSpPr>
                <p:cNvPr id="365" name="Right Bracket 364"/>
                <p:cNvSpPr/>
                <p:nvPr/>
              </p:nvSpPr>
              <p:spPr>
                <a:xfrm rot="16200000">
                  <a:off x="4067902" y="1436337"/>
                  <a:ext cx="72006" cy="456937"/>
                </a:xfrm>
                <a:prstGeom prst="rightBracket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500"/>
                </a:p>
              </p:txBody>
            </p:sp>
            <p:sp>
              <p:nvSpPr>
                <p:cNvPr id="366" name="Right Bracket 365"/>
                <p:cNvSpPr/>
                <p:nvPr/>
              </p:nvSpPr>
              <p:spPr>
                <a:xfrm rot="16200000">
                  <a:off x="4197920" y="1159819"/>
                  <a:ext cx="72008" cy="456935"/>
                </a:xfrm>
                <a:prstGeom prst="rightBracket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500"/>
                </a:p>
              </p:txBody>
            </p:sp>
            <p:sp>
              <p:nvSpPr>
                <p:cNvPr id="367" name="Right Bracket 366"/>
                <p:cNvSpPr/>
                <p:nvPr/>
              </p:nvSpPr>
              <p:spPr>
                <a:xfrm rot="16200000">
                  <a:off x="4437338" y="608440"/>
                  <a:ext cx="72008" cy="937358"/>
                </a:xfrm>
                <a:prstGeom prst="rightBracket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500"/>
                </a:p>
              </p:txBody>
            </p:sp>
          </p:grpSp>
          <p:sp>
            <p:nvSpPr>
              <p:cNvPr id="381" name="Right Bracket 380"/>
              <p:cNvSpPr/>
              <p:nvPr/>
            </p:nvSpPr>
            <p:spPr>
              <a:xfrm rot="16200000">
                <a:off x="1423618" y="8165489"/>
                <a:ext cx="30644" cy="252000"/>
              </a:xfrm>
              <a:prstGeom prst="rightBracket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500"/>
              </a:p>
            </p:txBody>
          </p:sp>
          <p:sp>
            <p:nvSpPr>
              <p:cNvPr id="382" name="TextBox 381"/>
              <p:cNvSpPr txBox="1"/>
              <p:nvPr/>
            </p:nvSpPr>
            <p:spPr>
              <a:xfrm>
                <a:off x="1364164" y="8190256"/>
                <a:ext cx="282652" cy="125440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500" dirty="0" smtClean="0"/>
                  <a:t>*</a:t>
                </a:r>
                <a:endParaRPr lang="en-US" sz="500" dirty="0"/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3175525" y="6820298"/>
              <a:ext cx="1517095" cy="1127852"/>
              <a:chOff x="483401" y="8613888"/>
              <a:chExt cx="1517095" cy="1127852"/>
            </a:xfrm>
          </p:grpSpPr>
          <p:grpSp>
            <p:nvGrpSpPr>
              <p:cNvPr id="36" name="Group 35"/>
              <p:cNvGrpSpPr/>
              <p:nvPr/>
            </p:nvGrpSpPr>
            <p:grpSpPr>
              <a:xfrm>
                <a:off x="483401" y="8613888"/>
                <a:ext cx="1517095" cy="1127852"/>
                <a:chOff x="4847992" y="4286416"/>
                <a:chExt cx="1250552" cy="933913"/>
              </a:xfrm>
            </p:grpSpPr>
            <p:grpSp>
              <p:nvGrpSpPr>
                <p:cNvPr id="357" name="Group 356"/>
                <p:cNvGrpSpPr/>
                <p:nvPr/>
              </p:nvGrpSpPr>
              <p:grpSpPr>
                <a:xfrm>
                  <a:off x="4847992" y="4286416"/>
                  <a:ext cx="1250552" cy="933913"/>
                  <a:chOff x="221519" y="24907"/>
                  <a:chExt cx="3153615" cy="1398791"/>
                </a:xfrm>
              </p:grpSpPr>
              <p:graphicFrame>
                <p:nvGraphicFramePr>
                  <p:cNvPr id="373" name="Chart 372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72242909"/>
                      </p:ext>
                    </p:extLst>
                  </p:nvPr>
                </p:nvGraphicFramePr>
                <p:xfrm>
                  <a:off x="221519" y="24907"/>
                  <a:ext cx="3153615" cy="1398791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23"/>
                  </a:graphicData>
                </a:graphic>
              </p:graphicFrame>
              <p:sp>
                <p:nvSpPr>
                  <p:cNvPr id="374" name="TextBox 373"/>
                  <p:cNvSpPr txBox="1"/>
                  <p:nvPr/>
                </p:nvSpPr>
                <p:spPr>
                  <a:xfrm>
                    <a:off x="1435493" y="749325"/>
                    <a:ext cx="335701" cy="161717"/>
                  </a:xfrm>
                  <a:prstGeom prst="rect">
                    <a:avLst/>
                  </a:prstGeom>
                  <a:noFill/>
                  <a:ln w="9525" cmpd="sng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/>
                  </a:fontRef>
                </p:style>
                <p:txBody>
                  <a:bodyPr wrap="square" rtlCol="0" anchor="t"/>
                  <a:lstStyle>
                    <a:lvl1pPr marL="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n-US" sz="500" dirty="0"/>
                      <a:t>*</a:t>
                    </a:r>
                  </a:p>
                </p:txBody>
              </p:sp>
              <p:sp>
                <p:nvSpPr>
                  <p:cNvPr id="375" name="TextBox 15"/>
                  <p:cNvSpPr txBox="1"/>
                  <p:nvPr/>
                </p:nvSpPr>
                <p:spPr>
                  <a:xfrm>
                    <a:off x="1258492" y="628753"/>
                    <a:ext cx="335701" cy="161717"/>
                  </a:xfrm>
                  <a:prstGeom prst="rect">
                    <a:avLst/>
                  </a:prstGeom>
                  <a:noFill/>
                  <a:ln w="9525" cmpd="sng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/>
                  </a:fontRef>
                </p:style>
                <p:txBody>
                  <a:bodyPr wrap="square" rtlCol="0" anchor="t"/>
                  <a:lstStyle>
                    <a:lvl1pPr marL="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n-US" sz="500" dirty="0"/>
                      <a:t>*</a:t>
                    </a:r>
                  </a:p>
                </p:txBody>
              </p:sp>
              <p:sp>
                <p:nvSpPr>
                  <p:cNvPr id="376" name="TextBox 16"/>
                  <p:cNvSpPr txBox="1"/>
                  <p:nvPr/>
                </p:nvSpPr>
                <p:spPr>
                  <a:xfrm>
                    <a:off x="1374616" y="514688"/>
                    <a:ext cx="584122" cy="161717"/>
                  </a:xfrm>
                  <a:prstGeom prst="rect">
                    <a:avLst/>
                  </a:prstGeom>
                  <a:noFill/>
                  <a:ln w="9525" cmpd="sng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/>
                  </a:fontRef>
                </p:style>
                <p:txBody>
                  <a:bodyPr wrap="square" rtlCol="0" anchor="t"/>
                  <a:lstStyle>
                    <a:lvl1pPr marL="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n-US" sz="500" dirty="0"/>
                      <a:t>**</a:t>
                    </a:r>
                  </a:p>
                </p:txBody>
              </p:sp>
              <p:sp>
                <p:nvSpPr>
                  <p:cNvPr id="377" name="TextBox 17"/>
                  <p:cNvSpPr txBox="1"/>
                  <p:nvPr/>
                </p:nvSpPr>
                <p:spPr>
                  <a:xfrm>
                    <a:off x="1479458" y="370207"/>
                    <a:ext cx="749031" cy="161717"/>
                  </a:xfrm>
                  <a:prstGeom prst="rect">
                    <a:avLst/>
                  </a:prstGeom>
                  <a:noFill/>
                  <a:ln w="9525" cmpd="sng"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/>
                  </a:fontRef>
                </p:style>
                <p:txBody>
                  <a:bodyPr wrap="square" rtlCol="0" anchor="t"/>
                  <a:lstStyle>
                    <a:lvl1pPr marL="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n-US" sz="500" dirty="0"/>
                      <a:t>***</a:t>
                    </a:r>
                  </a:p>
                </p:txBody>
              </p:sp>
            </p:grpSp>
            <p:sp>
              <p:nvSpPr>
                <p:cNvPr id="359" name="Right Bracket 358"/>
                <p:cNvSpPr/>
                <p:nvPr/>
              </p:nvSpPr>
              <p:spPr>
                <a:xfrm rot="16200000">
                  <a:off x="5371288" y="4763184"/>
                  <a:ext cx="26775" cy="185273"/>
                </a:xfrm>
                <a:prstGeom prst="rightBracket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500"/>
                </a:p>
              </p:txBody>
            </p:sp>
            <p:sp>
              <p:nvSpPr>
                <p:cNvPr id="360" name="Right Bracket 359"/>
                <p:cNvSpPr/>
                <p:nvPr/>
              </p:nvSpPr>
              <p:spPr>
                <a:xfrm rot="16200000">
                  <a:off x="5312373" y="4686694"/>
                  <a:ext cx="26775" cy="188328"/>
                </a:xfrm>
                <a:prstGeom prst="rightBracket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500"/>
                </a:p>
              </p:txBody>
            </p:sp>
            <p:sp>
              <p:nvSpPr>
                <p:cNvPr id="361" name="Right Bracket 360"/>
                <p:cNvSpPr/>
                <p:nvPr/>
              </p:nvSpPr>
              <p:spPr>
                <a:xfrm rot="16200000">
                  <a:off x="5403129" y="4511830"/>
                  <a:ext cx="37857" cy="401985"/>
                </a:xfrm>
                <a:prstGeom prst="rightBracket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500"/>
                </a:p>
              </p:txBody>
            </p:sp>
            <p:sp>
              <p:nvSpPr>
                <p:cNvPr id="362" name="Right Bracket 361"/>
                <p:cNvSpPr/>
                <p:nvPr/>
              </p:nvSpPr>
              <p:spPr>
                <a:xfrm rot="16200000">
                  <a:off x="5479467" y="4432312"/>
                  <a:ext cx="37857" cy="385239"/>
                </a:xfrm>
                <a:prstGeom prst="rightBracket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500"/>
                </a:p>
              </p:txBody>
            </p:sp>
          </p:grpSp>
          <p:sp>
            <p:nvSpPr>
              <p:cNvPr id="383" name="Right Bracket 382"/>
              <p:cNvSpPr/>
              <p:nvPr/>
            </p:nvSpPr>
            <p:spPr>
              <a:xfrm rot="16200000">
                <a:off x="1533953" y="9158490"/>
                <a:ext cx="34838" cy="234970"/>
              </a:xfrm>
              <a:prstGeom prst="rightBracket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500"/>
              </a:p>
            </p:txBody>
          </p:sp>
          <p:sp>
            <p:nvSpPr>
              <p:cNvPr id="384" name="TextBox 383"/>
              <p:cNvSpPr txBox="1"/>
              <p:nvPr/>
            </p:nvSpPr>
            <p:spPr>
              <a:xfrm>
                <a:off x="1448885" y="9164456"/>
                <a:ext cx="282652" cy="125440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500" dirty="0" smtClean="0"/>
                  <a:t>*</a:t>
                </a:r>
                <a:endParaRPr lang="en-US" sz="500" dirty="0"/>
              </a:p>
            </p:txBody>
          </p:sp>
        </p:grpSp>
      </p:grpSp>
      <p:sp>
        <p:nvSpPr>
          <p:cNvPr id="395" name="Rectangle 394"/>
          <p:cNvSpPr/>
          <p:nvPr/>
        </p:nvSpPr>
        <p:spPr>
          <a:xfrm>
            <a:off x="-27384" y="8317631"/>
            <a:ext cx="68853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3333"/>
                </a:solidFill>
                <a:latin typeface="+mj-lt"/>
              </a:rPr>
              <a:t>- Conclusions  and  perspectives -</a:t>
            </a:r>
            <a:endParaRPr lang="en-US" sz="1400" b="1" dirty="0">
              <a:solidFill>
                <a:srgbClr val="FF3333"/>
              </a:solidFill>
              <a:latin typeface="+mj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4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549" t="43186" r="21882" b="13636"/>
          <a:stretch/>
        </p:blipFill>
        <p:spPr bwMode="auto">
          <a:xfrm>
            <a:off x="5148476" y="8628311"/>
            <a:ext cx="1740638" cy="927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" name="Rectangle 46"/>
          <p:cNvSpPr/>
          <p:nvPr/>
        </p:nvSpPr>
        <p:spPr>
          <a:xfrm>
            <a:off x="1" y="8628310"/>
            <a:ext cx="51818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In summary, we identified a new actor of the CXCL12 pathway in GBM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cells: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the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AurA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kinase, which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is phosphorylated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and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activated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by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the CXCL12 chemokine.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AurA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contributes to the CXCL12-dependent </a:t>
            </a:r>
            <a:r>
              <a:rPr lang="en-US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chemotaxis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of U87MG and GBM1 GBM cells. Moreover, U87MG</a:t>
            </a:r>
            <a:r>
              <a:rPr lang="en-US" sz="8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SVZ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cells migrate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more in response to CXCL12 than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U87MG</a:t>
            </a:r>
            <a:r>
              <a:rPr lang="en-US" sz="8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TM 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cells.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We showed that the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CXCL12-dependent regulation of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AurA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and its impact on cell migration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rely on the activity of the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CXCR4 receptor and the MAPK pathway. In addition,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AurA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inhibition promotes GBM cell adherence and inhibits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mesenchymal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markers expression in a CXCL12-dependent manner</a:t>
            </a:r>
            <a:r>
              <a: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Next purposes are (i) to study the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role of </a:t>
            </a:r>
            <a:r>
              <a:rPr lang="en-US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AurA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in our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GBM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xenograft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mice model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set up to study the SVZ-directed migration and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(ii) to study the role of the CXCL12-AurA pathway in the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stemness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and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the therapeutic resistance of GBM. We aim to determine the exact role of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AurA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in GBM tumor recurrence in order to evaluate the potential of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AurA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as a therapeutic target in GBM. </a:t>
            </a:r>
          </a:p>
        </p:txBody>
      </p:sp>
      <p:sp>
        <p:nvSpPr>
          <p:cNvPr id="3" name="Rectangle 2"/>
          <p:cNvSpPr/>
          <p:nvPr/>
        </p:nvSpPr>
        <p:spPr>
          <a:xfrm>
            <a:off x="8226" y="1253877"/>
            <a:ext cx="68853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FF3333"/>
                </a:solidFill>
                <a:latin typeface="+mj-lt"/>
              </a:rPr>
              <a:t>- Introduction -</a:t>
            </a:r>
          </a:p>
        </p:txBody>
      </p:sp>
      <p:sp>
        <p:nvSpPr>
          <p:cNvPr id="4" name="Rectangle 3"/>
          <p:cNvSpPr/>
          <p:nvPr/>
        </p:nvSpPr>
        <p:spPr>
          <a:xfrm>
            <a:off x="-27385" y="617712"/>
            <a:ext cx="688538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Willems</a:t>
            </a:r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E.</a:t>
            </a:r>
            <a:r>
              <a:rPr lang="en-US" sz="9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</a:t>
            </a:r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en-US" sz="9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Dedobbeleer</a:t>
            </a:r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M.</a:t>
            </a:r>
            <a:r>
              <a:rPr lang="en-US" sz="9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</a:t>
            </a:r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Lombard, </a:t>
            </a:r>
            <a:r>
              <a:rPr lang="en-US" sz="9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A.</a:t>
            </a:r>
            <a:r>
              <a:rPr lang="en-US" sz="9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1,3</a:t>
            </a:r>
            <a:r>
              <a:rPr lang="en-US" sz="9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en-US" sz="9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Chevigné</a:t>
            </a:r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A.</a:t>
            </a:r>
            <a:r>
              <a:rPr lang="en-US" sz="9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6</a:t>
            </a:r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en-US" sz="9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Goffart</a:t>
            </a:r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en-US" sz="9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N.</a:t>
            </a:r>
            <a:r>
              <a:rPr lang="en-US" sz="9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4</a:t>
            </a:r>
            <a:r>
              <a:rPr lang="en-US" sz="9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,5</a:t>
            </a:r>
            <a:r>
              <a:rPr lang="en-US" sz="9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and </a:t>
            </a:r>
            <a:r>
              <a:rPr lang="en-US" sz="9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Rogister</a:t>
            </a:r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9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B.</a:t>
            </a:r>
            <a:r>
              <a:rPr lang="en-US" sz="9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1,2</a:t>
            </a:r>
            <a:endParaRPr lang="en-US" sz="900" b="1" baseline="30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8696" y="746919"/>
            <a:ext cx="684930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BE" sz="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r>
              <a:rPr lang="en-US" sz="6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</a:t>
            </a:r>
            <a:r>
              <a:rPr lang="en-US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Laboratory of Nervous System Diseases and Therapy, GIGA-Neuroscience, University of Liège, Liège, </a:t>
            </a:r>
            <a:r>
              <a:rPr lang="en-US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Belgium, </a:t>
            </a:r>
            <a:r>
              <a:rPr lang="en-US" sz="6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2</a:t>
            </a:r>
            <a:r>
              <a:rPr lang="en-US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Department </a:t>
            </a:r>
            <a:r>
              <a:rPr lang="en-US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of Neurology, CHU and University of Liège, Liège, </a:t>
            </a:r>
            <a:r>
              <a:rPr lang="en-US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Belgium, </a:t>
            </a:r>
            <a:r>
              <a:rPr lang="en-US" sz="6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3</a:t>
            </a:r>
            <a:r>
              <a:rPr lang="en-US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Department </a:t>
            </a:r>
            <a:r>
              <a:rPr lang="en-US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of Neurosurgery, CHU and University of Liège, Liège, </a:t>
            </a:r>
            <a:r>
              <a:rPr lang="en-US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Belgium, </a:t>
            </a:r>
            <a:r>
              <a:rPr lang="en-US" sz="6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4</a:t>
            </a:r>
            <a:r>
              <a:rPr lang="en-US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Department </a:t>
            </a:r>
            <a:r>
              <a:rPr lang="en-US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of Human Genetics, GIGA-Cancer, University of Liège, Liège, </a:t>
            </a:r>
            <a:r>
              <a:rPr lang="en-US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Belgium, </a:t>
            </a:r>
            <a:r>
              <a:rPr lang="en-US" sz="6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5</a:t>
            </a:r>
            <a:r>
              <a:rPr lang="en-US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The </a:t>
            </a:r>
            <a:r>
              <a:rPr lang="en-US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T&amp;P </a:t>
            </a:r>
            <a:r>
              <a:rPr lang="en-US" sz="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Bohnenn</a:t>
            </a:r>
            <a:r>
              <a:rPr lang="en-US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Laboratory for </a:t>
            </a:r>
            <a:r>
              <a:rPr lang="en-US" sz="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Neuro</a:t>
            </a:r>
            <a:r>
              <a:rPr lang="en-US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-Oncology, Department of Neurosurgery, UMC Utrecht, Utrecht, The </a:t>
            </a:r>
            <a:r>
              <a:rPr lang="en-US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Netherlands, </a:t>
            </a:r>
            <a:r>
              <a:rPr lang="en-US" sz="6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6</a:t>
            </a:r>
            <a:r>
              <a:rPr lang="en-US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Laboratory </a:t>
            </a:r>
            <a:r>
              <a:rPr lang="en-US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of </a:t>
            </a:r>
            <a:r>
              <a:rPr lang="en-US" sz="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Retrovirology</a:t>
            </a:r>
            <a:r>
              <a:rPr lang="en-US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Center of Public Health Research, </a:t>
            </a:r>
            <a:r>
              <a:rPr lang="en-US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Luxembourg, </a:t>
            </a:r>
            <a:r>
              <a:rPr lang="en-US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Luxembourg</a:t>
            </a:r>
            <a:endParaRPr lang="fr-BE" sz="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endParaRPr lang="fr-BE" sz="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17789</TotalTime>
  <Words>839</Words>
  <Application>Microsoft Office PowerPoint</Application>
  <PresentationFormat>A4 Paper (210x297 mm)</PresentationFormat>
  <Paragraphs>75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Thème Office</vt:lpstr>
      <vt:lpstr>PowerPoint Presentation</vt:lpstr>
    </vt:vector>
  </TitlesOfParts>
  <Company>Ulg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Aurélie Gouverneur</dc:creator>
  <cp:lastModifiedBy>Estelle w</cp:lastModifiedBy>
  <cp:revision>311</cp:revision>
  <cp:lastPrinted>2009-04-03T14:22:39Z</cp:lastPrinted>
  <dcterms:created xsi:type="dcterms:W3CDTF">2009-04-03T13:48:47Z</dcterms:created>
  <dcterms:modified xsi:type="dcterms:W3CDTF">2016-10-05T12:23:37Z</dcterms:modified>
</cp:coreProperties>
</file>