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65" r:id="rId4"/>
    <p:sldId id="269" r:id="rId5"/>
    <p:sldId id="261" r:id="rId6"/>
    <p:sldId id="278" r:id="rId7"/>
    <p:sldId id="277" r:id="rId8"/>
    <p:sldId id="262" r:id="rId9"/>
    <p:sldId id="270" r:id="rId10"/>
    <p:sldId id="271" r:id="rId11"/>
    <p:sldId id="272" r:id="rId12"/>
    <p:sldId id="264" r:id="rId13"/>
    <p:sldId id="279" r:id="rId14"/>
    <p:sldId id="280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43E00-7C7F-B445-B7F8-20CFA601FCF9}" type="datetimeFigureOut">
              <a:rPr lang="fr-FR" smtClean="0"/>
              <a:t>05/12/2016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B8AA5-0318-7C48-81D2-15B6B22B2C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8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Protéine principalement sécrétée</a:t>
            </a:r>
            <a:r>
              <a:rPr lang="fr-FR" baseline="0" dirty="0" smtClean="0"/>
              <a:t> par les </a:t>
            </a:r>
            <a:r>
              <a:rPr lang="fr-FR" baseline="0" dirty="0" err="1" smtClean="0"/>
              <a:t>chondrocytes</a:t>
            </a:r>
            <a:r>
              <a:rPr lang="fr-FR" baseline="0" dirty="0" smtClean="0"/>
              <a:t> et cellules musculaires lisses des parois vasculaires</a:t>
            </a:r>
          </a:p>
          <a:p>
            <a:r>
              <a:rPr lang="fr-FR" baseline="0" dirty="0" smtClean="0"/>
              <a:t>Son rôle est d’inhiber localement le développement des calcifications vasculaires en inhibant directement la précipitation de calcium et le processus de cristallisation</a:t>
            </a:r>
          </a:p>
          <a:p>
            <a:endParaRPr lang="fr-FR" baseline="0" dirty="0" smtClean="0"/>
          </a:p>
          <a:p>
            <a:r>
              <a:rPr lang="fr-FR" baseline="0" dirty="0" smtClean="0"/>
              <a:t>Souris où le gène codant pour MGP a été invalidé: ces souris développent des calcifications artérielles anormalement importantes et précoces au niveau de la média. Ces calcifications </a:t>
            </a:r>
            <a:r>
              <a:rPr lang="fr-FR" baseline="0" dirty="0" err="1" smtClean="0"/>
              <a:t>aboutissenet</a:t>
            </a:r>
            <a:r>
              <a:rPr lang="fr-FR" baseline="0" dirty="0" smtClean="0"/>
              <a:t> à un décès précoces de l’animal dans les 2 mois, le plus souvent suite à une rupture de l’aorte.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8AA5-0318-7C48-81D2-15B6B22B2C5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69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Étude observationnelle longitudinale unicentrique</a:t>
            </a:r>
          </a:p>
          <a:p>
            <a:r>
              <a:rPr lang="fr-BE" dirty="0" smtClean="0"/>
              <a:t> N=518</a:t>
            </a:r>
          </a:p>
          <a:p>
            <a:r>
              <a:rPr lang="fr-BE" dirty="0" smtClean="0"/>
              <a:t>Patients</a:t>
            </a:r>
            <a:r>
              <a:rPr lang="fr-BE" baseline="0" dirty="0" smtClean="0"/>
              <a:t> in the highest quartile of dp-ucMGP ere at considerably higher mortality risk compared with patients in the lowest quartile. After adjustments for potential confounders inclunding kidney function and exclusion of patients treated with citamine K antagonist, this association remained significant.</a:t>
            </a:r>
          </a:p>
          <a:p>
            <a:r>
              <a:rPr lang="fr-BE" baseline="0" dirty="0" smtClean="0"/>
              <a:t>Patients in the highest quartile also were at higher risk of developping transplant failure bit this association was lost after adjustment for baseline kidney function.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EEE72-3019-404E-AEFB-53B4F1ED893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6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Étude observationnelle longitudinale unicentrique</a:t>
            </a:r>
          </a:p>
          <a:p>
            <a:r>
              <a:rPr lang="fr-BE" dirty="0" smtClean="0"/>
              <a:t> N=518</a:t>
            </a:r>
          </a:p>
          <a:p>
            <a:r>
              <a:rPr lang="fr-BE" dirty="0" smtClean="0"/>
              <a:t>En analyse univariée,</a:t>
            </a:r>
            <a:r>
              <a:rPr lang="fr-BE" baseline="0" dirty="0" smtClean="0"/>
              <a:t> association entre MGP et perte du greffon mais perte après ajustement sur la fonction rénale (DFGe selon CKD-EPI)</a:t>
            </a:r>
            <a:endParaRPr lang="fr-BE" dirty="0" smtClean="0"/>
          </a:p>
          <a:p>
            <a:r>
              <a:rPr lang="fr-BE" dirty="0" smtClean="0"/>
              <a:t>Idem en multivarié et idem si patients sous AVK exclus</a:t>
            </a:r>
          </a:p>
          <a:p>
            <a:r>
              <a:rPr lang="fr-BE" dirty="0" smtClean="0"/>
              <a:t>(aussi association avec perte du greffon mais perte si </a:t>
            </a:r>
            <a:r>
              <a:rPr lang="fr-BE" dirty="0" err="1" smtClean="0"/>
              <a:t>eGFR</a:t>
            </a:r>
            <a:r>
              <a:rPr lang="fr-BE" dirty="0" smtClean="0"/>
              <a:t> dans le modèle)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EEE72-3019-404E-AEFB-53B4F1ED893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6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de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Kruskall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Wallis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8AA5-0318-7C48-81D2-15B6B22B2C5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8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direct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vascular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calcification,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possible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association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plasma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dp-ucMGP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all-cause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mortality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on inflammation. In rats,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insufficiency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expression of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proinflammatory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anti-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effects.33 In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intake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been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markers,34,35 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C-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reactive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rheumatoid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arthritis.3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8AA5-0318-7C48-81D2-15B6B22B2C5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27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direct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vascular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calcification,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possible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association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plasma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dp-ucMGP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all-cause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mortality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on inflammation. In rats,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insufficiency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expression of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proinflammatory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anti-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effects.33 In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intake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been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markers,34,35 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C-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reactive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rheumatoid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arthritis.3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8AA5-0318-7C48-81D2-15B6B22B2C5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270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Framingham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Offspring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(1997–2001; n= 1,381;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1⁄4 59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52%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plasma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phylloquinone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concentration 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phylloquinone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intake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inversely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circulating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markers as a group 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biomarkers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 &lt; 0.01)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observation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concentrations of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markers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possible protective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in inflammation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merits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investigation </a:t>
            </a:r>
            <a:endParaRPr lang="fr-F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8AA5-0318-7C48-81D2-15B6B22B2C5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3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12/5/2016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000" b="1" dirty="0">
                <a:effectLst/>
              </a:rPr>
              <a:t>ASSOCIATION ENTRE </a:t>
            </a:r>
            <a:r>
              <a:rPr lang="fr-FR" sz="2000" b="1" dirty="0" smtClean="0">
                <a:effectLst/>
              </a:rPr>
              <a:t>LES TAUX </a:t>
            </a:r>
            <a:r>
              <a:rPr lang="fr-FR" sz="2000" b="1" dirty="0">
                <a:effectLst/>
              </a:rPr>
              <a:t>CIRCULANTS DE MATRIX-GLA PROTEIN ET RIGIDITE ARTERIELLE EN TRANPLANTATION RENALE</a:t>
            </a:r>
            <a:r>
              <a:rPr lang="fr-FR" sz="2000" dirty="0">
                <a:effectLst/>
              </a:rPr>
              <a:t/>
            </a:r>
            <a:br>
              <a:rPr lang="fr-FR" sz="2000" dirty="0">
                <a:effectLst/>
              </a:rPr>
            </a:br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0138" y="4953000"/>
            <a:ext cx="7578062" cy="1219200"/>
          </a:xfrm>
        </p:spPr>
        <p:txBody>
          <a:bodyPr>
            <a:normAutofit fontScale="92500" lnSpcReduction="10000"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Miriana DINIC</a:t>
            </a:r>
            <a:r>
              <a:rPr lang="fr-FR" sz="1600" baseline="30000" dirty="0">
                <a:solidFill>
                  <a:srgbClr val="000000"/>
                </a:solidFill>
              </a:rPr>
              <a:t>1</a:t>
            </a:r>
            <a:r>
              <a:rPr lang="fr-FR" sz="1600" dirty="0">
                <a:solidFill>
                  <a:srgbClr val="000000"/>
                </a:solidFill>
              </a:rPr>
              <a:t>, Nicolas MAILLARD</a:t>
            </a:r>
            <a:r>
              <a:rPr lang="fr-FR" sz="1600" baseline="30000" dirty="0">
                <a:solidFill>
                  <a:srgbClr val="000000"/>
                </a:solidFill>
              </a:rPr>
              <a:t>1</a:t>
            </a:r>
            <a:r>
              <a:rPr lang="fr-FR" sz="1600" dirty="0">
                <a:solidFill>
                  <a:srgbClr val="000000"/>
                </a:solidFill>
              </a:rPr>
              <a:t>, Pierre DELANAYE</a:t>
            </a:r>
            <a:r>
              <a:rPr lang="fr-FR" sz="1600" baseline="30000" dirty="0">
                <a:solidFill>
                  <a:srgbClr val="000000"/>
                </a:solidFill>
              </a:rPr>
              <a:t>2</a:t>
            </a:r>
            <a:r>
              <a:rPr lang="fr-FR" sz="1600" dirty="0">
                <a:solidFill>
                  <a:srgbClr val="000000"/>
                </a:solidFill>
              </a:rPr>
              <a:t>, Jean-Marie KRZESINSKI</a:t>
            </a:r>
            <a:r>
              <a:rPr lang="fr-FR" sz="1600" baseline="30000" dirty="0">
                <a:solidFill>
                  <a:srgbClr val="000000"/>
                </a:solidFill>
              </a:rPr>
              <a:t>2</a:t>
            </a:r>
            <a:r>
              <a:rPr lang="fr-FR" sz="1600" dirty="0">
                <a:solidFill>
                  <a:srgbClr val="000000"/>
                </a:solidFill>
              </a:rPr>
              <a:t>, Annie SAINT-REMY</a:t>
            </a:r>
            <a:r>
              <a:rPr lang="fr-FR" sz="1600" baseline="30000" dirty="0">
                <a:solidFill>
                  <a:srgbClr val="000000"/>
                </a:solidFill>
              </a:rPr>
              <a:t>2</a:t>
            </a:r>
            <a:r>
              <a:rPr lang="fr-FR" sz="1600" dirty="0">
                <a:solidFill>
                  <a:srgbClr val="000000"/>
                </a:solidFill>
              </a:rPr>
              <a:t>, Etienne CAVALIER</a:t>
            </a:r>
            <a:r>
              <a:rPr lang="fr-FR" sz="1600" baseline="30000" dirty="0">
                <a:solidFill>
                  <a:srgbClr val="000000"/>
                </a:solidFill>
              </a:rPr>
              <a:t>3</a:t>
            </a:r>
            <a:r>
              <a:rPr lang="fr-FR" sz="1600" dirty="0">
                <a:solidFill>
                  <a:srgbClr val="000000"/>
                </a:solidFill>
              </a:rPr>
              <a:t>,  Christophe MARIAT</a:t>
            </a:r>
            <a:r>
              <a:rPr lang="fr-FR" sz="1600" baseline="30000" dirty="0">
                <a:solidFill>
                  <a:srgbClr val="000000"/>
                </a:solidFill>
              </a:rPr>
              <a:t>1</a:t>
            </a:r>
            <a:endParaRPr lang="fr-FR" sz="16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000000"/>
                </a:solidFill>
              </a:rPr>
              <a:t>Service de néphrologie, dialyse et transplantation rénale, CHU Nord Saint Etienne, </a:t>
            </a:r>
            <a:r>
              <a:rPr lang="fr-FR" sz="1200" dirty="0" smtClean="0">
                <a:solidFill>
                  <a:srgbClr val="000000"/>
                </a:solidFill>
              </a:rPr>
              <a:t>France</a:t>
            </a: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000000"/>
                </a:solidFill>
              </a:rPr>
              <a:t>Service de néphrologie, dialyse et transplantation rénale, université de Liège, CHU Sart </a:t>
            </a:r>
            <a:r>
              <a:rPr lang="fr-FR" sz="1200" dirty="0" err="1">
                <a:solidFill>
                  <a:srgbClr val="000000"/>
                </a:solidFill>
              </a:rPr>
              <a:t>Tilman</a:t>
            </a:r>
            <a:r>
              <a:rPr lang="fr-FR" sz="1200" dirty="0">
                <a:solidFill>
                  <a:srgbClr val="000000"/>
                </a:solidFill>
              </a:rPr>
              <a:t>, Liège, Belgique</a:t>
            </a:r>
          </a:p>
          <a:p>
            <a:r>
              <a:rPr lang="fr-FR" sz="1200" dirty="0">
                <a:solidFill>
                  <a:srgbClr val="000000"/>
                </a:solidFill>
              </a:rPr>
              <a:t>Service de chimie clinique, université de Liège, CHU Sart </a:t>
            </a:r>
            <a:r>
              <a:rPr lang="fr-FR" sz="1200" dirty="0" err="1">
                <a:solidFill>
                  <a:srgbClr val="000000"/>
                </a:solidFill>
              </a:rPr>
              <a:t>Tilman</a:t>
            </a:r>
            <a:r>
              <a:rPr lang="fr-FR" sz="1200" dirty="0">
                <a:solidFill>
                  <a:srgbClr val="000000"/>
                </a:solidFill>
              </a:rPr>
              <a:t>, Liège, Belgique</a:t>
            </a:r>
          </a:p>
        </p:txBody>
      </p:sp>
    </p:spTree>
    <p:extLst>
      <p:ext uri="{BB962C8B-B14F-4D97-AF65-F5344CB8AC3E}">
        <p14:creationId xmlns:p14="http://schemas.microsoft.com/office/powerpoint/2010/main" val="18068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Résultats: analyse de covariance</a:t>
            </a:r>
            <a:endParaRPr lang="fr-FR" sz="4000" dirty="0"/>
          </a:p>
        </p:txBody>
      </p:sp>
      <p:pic>
        <p:nvPicPr>
          <p:cNvPr id="4" name="Espace réservé du contenu 3" descr="PWV~MGPtech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175262" y="5820513"/>
            <a:ext cx="907217" cy="30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fr-FR" b="1" dirty="0" err="1" smtClean="0">
                <a:solidFill>
                  <a:srgbClr val="000000"/>
                </a:solidFill>
                <a:latin typeface="Arial"/>
                <a:cs typeface="Arial"/>
              </a:rPr>
              <a:t>p-uc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2430" y="2225746"/>
            <a:ext cx="1056165" cy="3017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p</a:t>
            </a:r>
            <a:r>
              <a:rPr lang="fr-FR" b="1" dirty="0" smtClean="0">
                <a:solidFill>
                  <a:srgbClr val="000000"/>
                </a:solidFill>
              </a:rPr>
              <a:t>= NS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Résultats: analyse </a:t>
            </a:r>
            <a:r>
              <a:rPr lang="fr-FR" sz="4000" dirty="0" err="1"/>
              <a:t>univariée</a:t>
            </a:r>
            <a:endParaRPr lang="fr-FR" sz="4000" dirty="0"/>
          </a:p>
        </p:txBody>
      </p:sp>
      <p:pic>
        <p:nvPicPr>
          <p:cNvPr id="4" name="Espace réservé du contenu 3" descr="kauppila~MGP.jpe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200155" y="1842092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5851556" y="1842092"/>
            <a:ext cx="1617872" cy="440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p</a:t>
            </a:r>
            <a:r>
              <a:rPr lang="fr-FR" b="1" dirty="0" smtClean="0">
                <a:solidFill>
                  <a:srgbClr val="000000"/>
                </a:solidFill>
              </a:rPr>
              <a:t>=0.044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résultats: analyses </a:t>
            </a:r>
            <a:r>
              <a:rPr lang="fr-FR" sz="4000" dirty="0" err="1" smtClean="0"/>
              <a:t>multivariées</a:t>
            </a: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901406"/>
              </p:ext>
            </p:extLst>
          </p:nvPr>
        </p:nvGraphicFramePr>
        <p:xfrm>
          <a:off x="457200" y="2857683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Estimate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dp-ucMGP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0.0006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Diabète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DFGe (MDRD)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Tabac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0.078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0.65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2358441"/>
            <a:ext cx="8229600" cy="3930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Déterminants de la VOP: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résultats: analyses </a:t>
            </a:r>
            <a:r>
              <a:rPr lang="fr-FR" sz="4000" dirty="0" err="1"/>
              <a:t>multivariées</a:t>
            </a: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106214"/>
              </p:ext>
            </p:extLst>
          </p:nvPr>
        </p:nvGraphicFramePr>
        <p:xfrm>
          <a:off x="441880" y="2945722"/>
          <a:ext cx="82449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Estimate</a:t>
                      </a:r>
                      <a:endParaRPr lang="fr-FR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lang="fr-FR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dp-</a:t>
                      </a:r>
                      <a:r>
                        <a:rPr lang="fr-FR" sz="20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ucMGP</a:t>
                      </a:r>
                      <a:r>
                        <a:rPr lang="fr-FR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(3ème </a:t>
                      </a:r>
                      <a:r>
                        <a:rPr lang="fr-FR" sz="20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tertile</a:t>
                      </a:r>
                      <a:r>
                        <a:rPr lang="fr-FR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1.71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0.1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Diabète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0.76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0.35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Age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0.17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&lt;0.001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DFGe (MDRD)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0.03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0.125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Tabac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0.78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0.07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399137"/>
            <a:ext cx="8229600" cy="3930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Déterminants du score de calcifications vasculaires: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Association en analyses uni- et </a:t>
            </a:r>
            <a:r>
              <a:rPr lang="fr-FR" dirty="0" err="1" smtClean="0"/>
              <a:t>multivariées</a:t>
            </a:r>
            <a:r>
              <a:rPr lang="fr-FR" dirty="0" smtClean="0"/>
              <a:t> entre rigidité artérielle et </a:t>
            </a:r>
            <a:r>
              <a:rPr lang="fr-FR" dirty="0" err="1" smtClean="0"/>
              <a:t>dp-ucMGP</a:t>
            </a: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32" y="2451088"/>
            <a:ext cx="5654991" cy="17691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746" y="4220252"/>
            <a:ext cx="2986082" cy="26786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476" y="5981455"/>
            <a:ext cx="2945324" cy="2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Absence d’association entre calcifications artérielles et </a:t>
            </a:r>
            <a:r>
              <a:rPr lang="fr-FR" dirty="0" err="1" smtClean="0"/>
              <a:t>dp-ucMGP</a:t>
            </a:r>
            <a:r>
              <a:rPr lang="fr-FR" dirty="0" smtClean="0"/>
              <a:t> en analyses </a:t>
            </a:r>
            <a:r>
              <a:rPr lang="fr-FR" dirty="0" err="1" smtClean="0"/>
              <a:t>multivariées</a:t>
            </a:r>
            <a:endParaRPr lang="fr-FR" dirty="0" smtClean="0"/>
          </a:p>
          <a:p>
            <a:pPr lvl="1"/>
            <a:r>
              <a:rPr lang="fr-FR" dirty="0" smtClean="0"/>
              <a:t>Manque sensibilité du score de </a:t>
            </a:r>
            <a:r>
              <a:rPr lang="fr-FR" dirty="0" err="1" smtClean="0"/>
              <a:t>Kauppila</a:t>
            </a:r>
            <a:endParaRPr lang="fr-FR" dirty="0" smtClean="0"/>
          </a:p>
          <a:p>
            <a:pPr lvl="1"/>
            <a:r>
              <a:rPr lang="fr-FR" dirty="0" smtClean="0"/>
              <a:t>Faible score de calcification dans notre cohorte (</a:t>
            </a:r>
            <a:r>
              <a:rPr lang="fr-FR" dirty="0" err="1" smtClean="0"/>
              <a:t>Tx</a:t>
            </a:r>
            <a:r>
              <a:rPr lang="fr-FR" dirty="0" smtClean="0"/>
              <a:t> versus HD ou MRC)</a:t>
            </a:r>
          </a:p>
          <a:p>
            <a:pPr lvl="1"/>
            <a:r>
              <a:rPr lang="fr-FR" dirty="0" smtClean="0"/>
              <a:t>Mécanisme d’action de la vitamine K sur l’inflammation</a:t>
            </a:r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997" y="3834913"/>
            <a:ext cx="6451600" cy="1993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305" y="3844918"/>
            <a:ext cx="1892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rcRect l="-8306" r="-8306"/>
          <a:stretch>
            <a:fillRect/>
          </a:stretch>
        </p:blipFill>
        <p:spPr/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823" y="6365083"/>
            <a:ext cx="1892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Association MGP-rigidité artérielle (= population générale)</a:t>
            </a:r>
          </a:p>
          <a:p>
            <a:r>
              <a:rPr lang="fr-FR" dirty="0" smtClean="0"/>
              <a:t>Absence d’association MGP-calcifications vasculaires (≠populations HD et MRC)</a:t>
            </a:r>
          </a:p>
          <a:p>
            <a:r>
              <a:rPr lang="fr-FR" dirty="0" smtClean="0"/>
              <a:t>Résultats à confirmer</a:t>
            </a:r>
          </a:p>
          <a:p>
            <a:pPr lvl="1"/>
            <a:r>
              <a:rPr lang="fr-FR" dirty="0" smtClean="0"/>
              <a:t>Plus large cohorte</a:t>
            </a:r>
          </a:p>
          <a:p>
            <a:pPr lvl="1"/>
            <a:r>
              <a:rPr lang="fr-FR" dirty="0" smtClean="0"/>
              <a:t>Étude longitudinale</a:t>
            </a:r>
          </a:p>
          <a:p>
            <a:r>
              <a:rPr lang="fr-FR" dirty="0" smtClean="0"/>
              <a:t>Intérêt d’études d’intervention évaluant l’effet de la supplémentation en vitamine K</a:t>
            </a:r>
          </a:p>
          <a:p>
            <a:pPr lvl="1"/>
            <a:r>
              <a:rPr lang="fr-FR" b="1" dirty="0" err="1"/>
              <a:t>Vitamin</a:t>
            </a:r>
            <a:r>
              <a:rPr lang="fr-FR" b="1" dirty="0"/>
              <a:t> K2 </a:t>
            </a:r>
            <a:r>
              <a:rPr lang="fr-FR" b="1" dirty="0" err="1"/>
              <a:t>Supplementation</a:t>
            </a:r>
            <a:r>
              <a:rPr lang="fr-FR" b="1" dirty="0"/>
              <a:t> and </a:t>
            </a:r>
            <a:r>
              <a:rPr lang="fr-FR" b="1" dirty="0" err="1"/>
              <a:t>Arterial</a:t>
            </a:r>
            <a:r>
              <a:rPr lang="fr-FR" b="1" dirty="0"/>
              <a:t> </a:t>
            </a:r>
            <a:r>
              <a:rPr lang="fr-FR" b="1" dirty="0" err="1"/>
              <a:t>Stiffness</a:t>
            </a:r>
            <a:r>
              <a:rPr lang="fr-FR" b="1" dirty="0"/>
              <a:t> in the </a:t>
            </a:r>
            <a:r>
              <a:rPr lang="fr-FR" b="1" dirty="0" err="1"/>
              <a:t>Renal</a:t>
            </a:r>
            <a:r>
              <a:rPr lang="fr-FR" b="1" dirty="0"/>
              <a:t> Transplant Population (The KING Trial)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33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eaLnBrk="1" hangingPunct="1"/>
            <a:r>
              <a:rPr lang="nl-NL" sz="4000" b="1" dirty="0" smtClean="0"/>
              <a:t>Matrix Gla </a:t>
            </a:r>
            <a:r>
              <a:rPr lang="en-US" sz="4000" b="1" dirty="0" err="1" smtClean="0"/>
              <a:t>protéine</a:t>
            </a:r>
            <a:r>
              <a:rPr lang="nl-NL" sz="4000" b="1" dirty="0" smtClean="0"/>
              <a:t> (MGP)</a:t>
            </a:r>
            <a:endParaRPr lang="nl-NL" sz="4000" dirty="0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251396" y="1917378"/>
            <a:ext cx="8713092" cy="26637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r-BE" sz="1600" dirty="0" smtClean="0"/>
              <a:t>11 </a:t>
            </a:r>
            <a:r>
              <a:rPr lang="fr-BE" sz="1600" dirty="0" err="1" smtClean="0"/>
              <a:t>kD</a:t>
            </a:r>
            <a:r>
              <a:rPr lang="fr-BE" sz="1600" dirty="0" smtClean="0"/>
              <a:t>, 84 </a:t>
            </a:r>
            <a:r>
              <a:rPr lang="fr-BE" sz="1600" dirty="0" err="1" smtClean="0"/>
              <a:t>aa</a:t>
            </a:r>
            <a:endParaRPr lang="fr-BE" sz="16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r-BE" sz="1600" dirty="0" smtClean="0"/>
              <a:t>Secrétée par les </a:t>
            </a:r>
            <a:r>
              <a:rPr lang="fr-BE" sz="1600" dirty="0" err="1" smtClean="0"/>
              <a:t>chondrocytes</a:t>
            </a:r>
            <a:r>
              <a:rPr lang="fr-BE" sz="1600" dirty="0" smtClean="0"/>
              <a:t> et les cellules musculaires lisses des vaisseaux (VSMC)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r-BE" sz="1600" dirty="0" smtClean="0"/>
              <a:t>Puissant inhibiteur des calcifications au niveau local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r-BE" sz="1600" dirty="0" smtClean="0"/>
              <a:t>MGP active nécessite 2 modifications post-transcriptionnelles</a:t>
            </a:r>
          </a:p>
          <a:p>
            <a:pPr lvl="2">
              <a:lnSpc>
                <a:spcPct val="90000"/>
              </a:lnSpc>
            </a:pPr>
            <a:r>
              <a:rPr lang="fr-BE" dirty="0" smtClean="0"/>
              <a:t>Carboxylation </a:t>
            </a:r>
            <a:r>
              <a:rPr lang="fr-BE" dirty="0" smtClean="0">
                <a:sym typeface="Wingdings"/>
              </a:rPr>
              <a:t></a:t>
            </a:r>
            <a:r>
              <a:rPr lang="fr-BE" b="1" dirty="0" smtClean="0">
                <a:sym typeface="Wingdings"/>
              </a:rPr>
              <a:t>dépendante de la vitamine K</a:t>
            </a:r>
            <a:endParaRPr lang="fr-BE" dirty="0" smtClean="0"/>
          </a:p>
          <a:p>
            <a:pPr lvl="2">
              <a:lnSpc>
                <a:spcPct val="90000"/>
              </a:lnSpc>
            </a:pPr>
            <a:r>
              <a:rPr lang="fr-BE" dirty="0" smtClean="0"/>
              <a:t>phosphorylation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fr-BE" sz="1600" dirty="0" smtClean="0"/>
              <a:t>MGP knockout </a:t>
            </a:r>
            <a:r>
              <a:rPr lang="fr-BE" sz="1600" dirty="0" err="1" smtClean="0"/>
              <a:t>mice</a:t>
            </a:r>
            <a:endParaRPr lang="fr-BE" sz="1600" dirty="0" smtClean="0"/>
          </a:p>
          <a:p>
            <a:pPr lvl="2" indent="-1587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fr-BE" sz="1600" dirty="0" smtClean="0"/>
              <a:t>Calcifications sévères des vaisseaux et des cartilages</a:t>
            </a:r>
          </a:p>
          <a:p>
            <a:pPr lvl="2" indent="-1587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fr-BE" sz="1600" dirty="0" smtClean="0"/>
              <a:t>Mort dans les deux mois d’une rupture de l’aorte</a:t>
            </a:r>
          </a:p>
        </p:txBody>
      </p:sp>
      <p:pic>
        <p:nvPicPr>
          <p:cNvPr id="3076" name="Picture 4" descr="Fi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66346"/>
            <a:ext cx="2951684" cy="22417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 l="10655" r="7259" b="4324"/>
          <a:stretch>
            <a:fillRect/>
          </a:stretch>
        </p:blipFill>
        <p:spPr bwMode="auto">
          <a:xfrm>
            <a:off x="3779912" y="4743120"/>
            <a:ext cx="12668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953055" y="4566346"/>
            <a:ext cx="2005903" cy="2241785"/>
            <a:chOff x="2835" y="1204"/>
            <a:chExt cx="2248" cy="281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5638" t="3958" r="38020"/>
            <a:stretch>
              <a:fillRect/>
            </a:stretch>
          </p:blipFill>
          <p:spPr bwMode="auto">
            <a:xfrm>
              <a:off x="3224" y="1204"/>
              <a:ext cx="1859" cy="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Aorta VonKossa Staining Price Model"/>
            <p:cNvPicPr>
              <a:picLocks noChangeAspect="1" noChangeArrowheads="1"/>
            </p:cNvPicPr>
            <p:nvPr/>
          </p:nvPicPr>
          <p:blipFill>
            <a:blip r:embed="rId6" cstate="print"/>
            <a:srcRect r="53258" b="56049"/>
            <a:stretch>
              <a:fillRect/>
            </a:stretch>
          </p:blipFill>
          <p:spPr bwMode="auto">
            <a:xfrm>
              <a:off x="2835" y="3010"/>
              <a:ext cx="1320" cy="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ZoneTexte 9"/>
          <p:cNvSpPr txBox="1"/>
          <p:nvPr/>
        </p:nvSpPr>
        <p:spPr>
          <a:xfrm>
            <a:off x="2519772" y="6377609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1" dirty="0" err="1" smtClean="0">
                <a:cs typeface="Times New Roman" panose="02020603050405020304" pitchFamily="18" charset="0"/>
              </a:rPr>
              <a:t>Luo</a:t>
            </a:r>
            <a:r>
              <a:rPr lang="fr-BE" sz="1200" i="1" dirty="0" smtClean="0">
                <a:cs typeface="Times New Roman" panose="02020603050405020304" pitchFamily="18" charset="0"/>
              </a:rPr>
              <a:t> PB, </a:t>
            </a:r>
            <a:r>
              <a:rPr lang="de-DE" sz="1200" i="1" dirty="0">
                <a:solidFill>
                  <a:srgbClr val="000000"/>
                </a:solidFill>
                <a:cs typeface="Times New Roman" panose="02020603050405020304" pitchFamily="18" charset="0"/>
              </a:rPr>
              <a:t>Nature </a:t>
            </a:r>
            <a:r>
              <a:rPr lang="de-DE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1997, p78</a:t>
            </a:r>
            <a:r>
              <a:rPr lang="fr-BE" sz="1200" i="1" dirty="0" smtClean="0">
                <a:cs typeface="Times New Roman" panose="02020603050405020304" pitchFamily="18" charset="0"/>
              </a:rPr>
              <a:t> </a:t>
            </a:r>
            <a:endParaRPr lang="fr-BE" sz="1200" i="1" dirty="0"/>
          </a:p>
        </p:txBody>
      </p:sp>
    </p:spTree>
    <p:extLst>
      <p:ext uri="{BB962C8B-B14F-4D97-AF65-F5344CB8AC3E}">
        <p14:creationId xmlns:p14="http://schemas.microsoft.com/office/powerpoint/2010/main" val="4787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46" y="1"/>
            <a:ext cx="8116464" cy="27709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798" y="208035"/>
            <a:ext cx="2995725" cy="304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48" y="2865061"/>
            <a:ext cx="2952490" cy="36924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798" y="3043011"/>
            <a:ext cx="2619405" cy="35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46" y="1"/>
            <a:ext cx="8116464" cy="27709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798" y="208035"/>
            <a:ext cx="2995725" cy="304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48" y="2865061"/>
            <a:ext cx="2952490" cy="36924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798" y="3043011"/>
            <a:ext cx="2619405" cy="35471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1376" y="3043011"/>
            <a:ext cx="7688147" cy="141686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Absence d’étude évaluant l’association MGP-rigidité artérielle et calcifications vasculaires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l’étude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Étude observationnelle transversale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Évaluant l’association entre 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les taux circulants de MGP sous sa forme inactive: </a:t>
            </a:r>
            <a:r>
              <a:rPr lang="fr-FR" dirty="0" err="1" smtClean="0"/>
              <a:t>dp-ucMGP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Calcifications vasculaires: score de </a:t>
            </a:r>
            <a:r>
              <a:rPr lang="fr-FR" dirty="0" err="1" smtClean="0"/>
              <a:t>Kauppila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3734122"/>
            <a:ext cx="5461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l’étude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Étude observationnelle transversale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Évaluation entre 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les taux circulants de MGP sous sa forme inactive: </a:t>
            </a:r>
            <a:r>
              <a:rPr lang="fr-FR" dirty="0" err="1" smtClean="0"/>
              <a:t>dp-ucMGP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InaKtif</a:t>
            </a:r>
            <a:r>
              <a:rPr lang="fr-FR" dirty="0"/>
              <a:t>,  IDS, Bolton, </a:t>
            </a:r>
            <a:r>
              <a:rPr lang="fr-FR" dirty="0" smtClean="0"/>
              <a:t>UK</a:t>
            </a:r>
            <a:r>
              <a:rPr lang="fr-FR" dirty="0"/>
              <a:t>)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Calcifications vasculaires: score de </a:t>
            </a:r>
            <a:r>
              <a:rPr lang="fr-FR" dirty="0" err="1" smtClean="0"/>
              <a:t>Kauppila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Rigidité artérielle: VOP estimée par tonométrie d’</a:t>
            </a:r>
            <a:r>
              <a:rPr lang="fr-FR" dirty="0" err="1" smtClean="0"/>
              <a:t>applanation</a:t>
            </a:r>
            <a:r>
              <a:rPr lang="fr-FR" dirty="0" smtClean="0"/>
              <a:t> (</a:t>
            </a:r>
            <a:r>
              <a:rPr lang="fr-FR" dirty="0" err="1" smtClean="0"/>
              <a:t>SphygmoCor</a:t>
            </a:r>
            <a:r>
              <a:rPr lang="fr-FR" dirty="0" smtClean="0"/>
              <a:t>®) et méthode oscillométrique (</a:t>
            </a:r>
            <a:r>
              <a:rPr lang="fr-FR" dirty="0" err="1" smtClean="0"/>
              <a:t>Arteriograph</a:t>
            </a:r>
            <a:r>
              <a:rPr lang="fr-FR" dirty="0" smtClean="0"/>
              <a:t>®)</a:t>
            </a:r>
          </a:p>
          <a:p>
            <a:pPr lvl="1">
              <a:lnSpc>
                <a:spcPct val="150000"/>
              </a:lnSpc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3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l’étude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Étude observationnelle transversale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Évaluation entre 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les taux circulants de MGP sous sa forme inactive: </a:t>
            </a:r>
            <a:r>
              <a:rPr lang="fr-FR" dirty="0" err="1" smtClean="0"/>
              <a:t>dp-ucMGP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InaKtif</a:t>
            </a:r>
            <a:r>
              <a:rPr lang="fr-FR" dirty="0"/>
              <a:t>,  IDS, Bolton, </a:t>
            </a:r>
            <a:r>
              <a:rPr lang="fr-FR" dirty="0" smtClean="0"/>
              <a:t>UK</a:t>
            </a:r>
            <a:r>
              <a:rPr lang="fr-FR" dirty="0"/>
              <a:t>)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Calcifications vasculaires: score de </a:t>
            </a:r>
            <a:r>
              <a:rPr lang="fr-FR" dirty="0" err="1" smtClean="0"/>
              <a:t>Kauppila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Rigidité artérielle: VOP estimée par tonométrie d’</a:t>
            </a:r>
            <a:r>
              <a:rPr lang="fr-FR" dirty="0" err="1" smtClean="0"/>
              <a:t>applanation</a:t>
            </a:r>
            <a:r>
              <a:rPr lang="fr-FR" dirty="0" smtClean="0"/>
              <a:t> (</a:t>
            </a:r>
            <a:r>
              <a:rPr lang="fr-FR" dirty="0" err="1" smtClean="0"/>
              <a:t>SphygmoCor</a:t>
            </a:r>
            <a:r>
              <a:rPr lang="fr-FR" dirty="0" smtClean="0"/>
              <a:t>®) et méthode oscillométrique (</a:t>
            </a:r>
            <a:r>
              <a:rPr lang="fr-FR" dirty="0" err="1" smtClean="0"/>
              <a:t>Arteriograph</a:t>
            </a:r>
            <a:r>
              <a:rPr lang="fr-FR" dirty="0" smtClean="0"/>
              <a:t>®)</a:t>
            </a:r>
          </a:p>
          <a:p>
            <a:pPr lvl="1"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Patients transplantés rénaux </a:t>
            </a:r>
            <a:r>
              <a:rPr lang="fr-FR" dirty="0" err="1" smtClean="0"/>
              <a:t>prévalents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Saint Etienne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Liège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9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Résultats: caractéristiques des patients 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832808"/>
              </p:ext>
            </p:extLst>
          </p:nvPr>
        </p:nvGraphicFramePr>
        <p:xfrm>
          <a:off x="2079167" y="1843830"/>
          <a:ext cx="4207529" cy="4812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Nombre de patients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128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Age (moyenne±DS), années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55.4±13.5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Homme (%)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Ancienneté Tx (moyenne±DS), années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7.9±7.1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Ancienneté HD (moyenne±DS), années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2.6±2.9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BMI (moyenne±DS), kg/m²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25.9±6.7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patients sous tacrolimus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patients sous anti-HTA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86.7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de patients sous AVK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Fumeurs actifs (%)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Diabète (%)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VOP (moyenne±DS) m/s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8.8±3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PAS (moyenne±DS) mm Hg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137±40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PAD (moyenne±DS) mm Hg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82±24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Score de calcification (moyenne±DS)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4±5.6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DFGe MDRD (moyenne±DS)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58.8±20.7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dp-ucMGP(moyenne±DS) pmol/l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896±726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1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Résultats: analyse </a:t>
            </a:r>
            <a:r>
              <a:rPr lang="fr-FR" sz="4000" dirty="0" err="1" smtClean="0"/>
              <a:t>univariée</a:t>
            </a:r>
            <a:endParaRPr lang="fr-FR" sz="4000" dirty="0"/>
          </a:p>
        </p:txBody>
      </p:sp>
      <p:pic>
        <p:nvPicPr>
          <p:cNvPr id="4" name="Espace réservé du contenu 3" descr="PWV~MGP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214442" y="1799068"/>
            <a:ext cx="1632992" cy="4233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  <a:r>
              <a:rPr lang="fr-FR" b="1" dirty="0" smtClean="0">
                <a:solidFill>
                  <a:schemeClr val="tx1"/>
                </a:solidFill>
              </a:rPr>
              <a:t>=0.017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5262" y="5820513"/>
            <a:ext cx="907217" cy="30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fr-FR" b="1" dirty="0" err="1" smtClean="0">
                <a:solidFill>
                  <a:srgbClr val="000000"/>
                </a:solidFill>
                <a:latin typeface="Arial"/>
                <a:cs typeface="Arial"/>
              </a:rPr>
              <a:t>p-uc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6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Exécutive.thmx</Template>
  <TotalTime>1678</TotalTime>
  <Words>1065</Words>
  <Application>Microsoft Office PowerPoint</Application>
  <PresentationFormat>Affichage à l'écran (4:3)</PresentationFormat>
  <Paragraphs>162</Paragraphs>
  <Slides>17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Exécutive</vt:lpstr>
      <vt:lpstr>ASSOCIATION ENTRE LES TAUX CIRCULANTS DE MATRIX-GLA PROTEIN ET RIGIDITE ARTERIELLE EN TRANPLANTATION RENALE </vt:lpstr>
      <vt:lpstr>Matrix Gla protéine (MGP)</vt:lpstr>
      <vt:lpstr>Présentation PowerPoint</vt:lpstr>
      <vt:lpstr>Présentation PowerPoint</vt:lpstr>
      <vt:lpstr>Objectifs de l’étude</vt:lpstr>
      <vt:lpstr>Objectifs de l’étude</vt:lpstr>
      <vt:lpstr>Objectifs de l’étude</vt:lpstr>
      <vt:lpstr>Résultats: caractéristiques des patients </vt:lpstr>
      <vt:lpstr>Résultats: analyse univariée</vt:lpstr>
      <vt:lpstr>Résultats: analyse de covariance</vt:lpstr>
      <vt:lpstr>Résultats: analyse univariée</vt:lpstr>
      <vt:lpstr>résultats: analyses multivariées</vt:lpstr>
      <vt:lpstr>résultats: analyses multivariées</vt:lpstr>
      <vt:lpstr>Discussion </vt:lpstr>
      <vt:lpstr>Discussion </vt:lpstr>
      <vt:lpstr>Discussion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ENTRE TAUX CIRCULANTS DE MATRIX-GLA PROTEIN ET RIGIDITE ARTERIELLE EN TRANPLANTATION RENALE</dc:title>
  <dc:creator>Miriana Dinic</dc:creator>
  <cp:lastModifiedBy>PDelanaye</cp:lastModifiedBy>
  <cp:revision>88</cp:revision>
  <dcterms:created xsi:type="dcterms:W3CDTF">2016-11-23T11:01:28Z</dcterms:created>
  <dcterms:modified xsi:type="dcterms:W3CDTF">2016-12-05T15:52:24Z</dcterms:modified>
</cp:coreProperties>
</file>