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2086889" indent="-16449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4175314" indent="-32914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6263737" indent="-493794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8352162" indent="-658444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09648" algn="l" defTabSz="88385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651577" algn="l" defTabSz="88385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093507" algn="l" defTabSz="88385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535436" algn="l" defTabSz="88385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DFDAC7"/>
    <a:srgbClr val="EDDBC9"/>
    <a:srgbClr val="FF9900"/>
    <a:srgbClr val="996633"/>
    <a:srgbClr val="FFFFCC"/>
    <a:srgbClr val="C1D2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1" autoAdjust="0"/>
    <p:restoredTop sz="99286" autoAdjust="0"/>
  </p:normalViewPr>
  <p:slideViewPr>
    <p:cSldViewPr>
      <p:cViewPr>
        <p:scale>
          <a:sx n="20" d="100"/>
          <a:sy n="20" d="100"/>
        </p:scale>
        <p:origin x="-2286" y="-78"/>
      </p:cViewPr>
      <p:guideLst>
        <p:guide orient="horz" pos="13483"/>
        <p:guide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oshiba\Desktop\ciesm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oshiba\Desktop\ciesm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toshiba\Desktop\ciesm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oshiba\Desktop\ciesm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oshiba\Desktop\ciesm.xls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068874478925428"/>
          <c:y val="7.9244094488189004E-2"/>
          <c:w val="0.85342890226957246"/>
          <c:h val="0.74422274715660541"/>
        </c:manualLayout>
      </c:layout>
      <c:barChart>
        <c:barDir val="col"/>
        <c:grouping val="clustered"/>
        <c:ser>
          <c:idx val="0"/>
          <c:order val="0"/>
          <c:tx>
            <c:strRef>
              <c:f>Feuil1!$C$8</c:f>
              <c:strCache>
                <c:ptCount val="1"/>
                <c:pt idx="0">
                  <c:v>Cu 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Feuil1!$D$5:$H$5</c:f>
              <c:strCache>
                <c:ptCount val="5"/>
                <c:pt idx="0">
                  <c:v>Aut 2013 </c:v>
                </c:pt>
                <c:pt idx="1">
                  <c:v>Win 2014 </c:v>
                </c:pt>
                <c:pt idx="2">
                  <c:v>Spr 2014 </c:v>
                </c:pt>
                <c:pt idx="3">
                  <c:v>Sum 2014 </c:v>
                </c:pt>
                <c:pt idx="4">
                  <c:v>Aut 2014 </c:v>
                </c:pt>
              </c:strCache>
            </c:strRef>
          </c:cat>
          <c:val>
            <c:numRef>
              <c:f>Feuil1!$D$8:$H$8</c:f>
              <c:numCache>
                <c:formatCode>General</c:formatCode>
                <c:ptCount val="5"/>
                <c:pt idx="0">
                  <c:v>1.06</c:v>
                </c:pt>
                <c:pt idx="1">
                  <c:v>0.97000000000000053</c:v>
                </c:pt>
                <c:pt idx="2">
                  <c:v>1.26</c:v>
                </c:pt>
                <c:pt idx="3">
                  <c:v>1.56</c:v>
                </c:pt>
                <c:pt idx="4">
                  <c:v>1.1200000000000001</c:v>
                </c:pt>
              </c:numCache>
            </c:numRef>
          </c:val>
        </c:ser>
        <c:axId val="69327488"/>
        <c:axId val="67477888"/>
      </c:barChart>
      <c:catAx>
        <c:axId val="693274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/>
                  <a:t>Seasons</a:t>
                </a:r>
              </a:p>
            </c:rich>
          </c:tx>
          <c:layout>
            <c:manualLayout>
              <c:xMode val="edge"/>
              <c:yMode val="edge"/>
              <c:x val="0.45918666049096901"/>
              <c:y val="0.89443447069116488"/>
            </c:manualLayout>
          </c:layout>
        </c:title>
        <c:numFmt formatCode="General" sourceLinked="1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b="1"/>
            </a:pPr>
            <a:endParaRPr lang="fr-FR"/>
          </a:p>
        </c:txPr>
        <c:crossAx val="67477888"/>
        <c:crosses val="autoZero"/>
        <c:auto val="1"/>
        <c:lblAlgn val="ctr"/>
        <c:lblOffset val="100"/>
      </c:catAx>
      <c:valAx>
        <c:axId val="67477888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fr-FR" sz="1200" b="1" i="0" baseline="0" dirty="0">
                    <a:latin typeface="+mn-lt"/>
                    <a:cs typeface="Arial" pitchFamily="34" charset="0"/>
                  </a:rPr>
                  <a:t>mg/kg </a:t>
                </a:r>
                <a:r>
                  <a:rPr lang="fr-FR" sz="1200" b="1" i="0" baseline="-25000" dirty="0" err="1">
                    <a:latin typeface="+mn-lt"/>
                    <a:cs typeface="Arial" pitchFamily="34" charset="0"/>
                  </a:rPr>
                  <a:t>ww</a:t>
                </a:r>
                <a:r>
                  <a:rPr lang="fr-FR" sz="1200" b="1" i="0" baseline="30000" dirty="0">
                    <a:latin typeface="+mn-lt"/>
                    <a:cs typeface="Arial" pitchFamily="34" charset="0"/>
                  </a:rPr>
                  <a:t>-1</a:t>
                </a:r>
                <a:endParaRPr lang="fr-FR" sz="1200" b="1" i="0" baseline="0" dirty="0">
                  <a:latin typeface="+mn-lt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1.1764705882353002E-2"/>
              <c:y val="1.1835170603674587E-2"/>
            </c:manualLayout>
          </c:layout>
        </c:title>
        <c:numFmt formatCode="General" sourceLinked="1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b="1"/>
            </a:pPr>
            <a:endParaRPr lang="fr-FR"/>
          </a:p>
        </c:txPr>
        <c:crossAx val="69327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6992851628840665"/>
          <c:y val="1.2765529308836482E-2"/>
          <c:w val="0.13124798406223362"/>
          <c:h val="0.10770516185476815"/>
        </c:manualLayout>
      </c:layout>
      <c:txPr>
        <a:bodyPr/>
        <a:lstStyle/>
        <a:p>
          <a:pPr>
            <a:defRPr sz="2400" b="1">
              <a:solidFill>
                <a:schemeClr val="tx1"/>
              </a:solidFill>
            </a:defRPr>
          </a:pPr>
          <a:endParaRPr lang="fr-FR"/>
        </a:p>
      </c:txPr>
    </c:legend>
    <c:plotVisOnly val="1"/>
    <c:dispBlanksAs val="gap"/>
  </c:chart>
  <c:txPr>
    <a:bodyPr/>
    <a:lstStyle/>
    <a:p>
      <a:pPr>
        <a:defRPr sz="1200"/>
      </a:pPr>
      <a:endParaRPr lang="fr-F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325196462941491"/>
          <c:y val="0.10547406602666222"/>
          <c:w val="0.88590324357603445"/>
          <c:h val="0.68985564304462133"/>
        </c:manualLayout>
      </c:layout>
      <c:barChart>
        <c:barDir val="col"/>
        <c:grouping val="clustered"/>
        <c:ser>
          <c:idx val="0"/>
          <c:order val="0"/>
          <c:tx>
            <c:strRef>
              <c:f>Feuil1!$C$9</c:f>
              <c:strCache>
                <c:ptCount val="1"/>
                <c:pt idx="0">
                  <c:v>Cd 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cat>
            <c:strRef>
              <c:f>Feuil1!$D$5:$H$5</c:f>
              <c:strCache>
                <c:ptCount val="5"/>
                <c:pt idx="0">
                  <c:v>Aut 2013 </c:v>
                </c:pt>
                <c:pt idx="1">
                  <c:v>Win 2014 </c:v>
                </c:pt>
                <c:pt idx="2">
                  <c:v>Spr 2014 </c:v>
                </c:pt>
                <c:pt idx="3">
                  <c:v>Sum 2014 </c:v>
                </c:pt>
                <c:pt idx="4">
                  <c:v>Aut 2014 </c:v>
                </c:pt>
              </c:strCache>
            </c:strRef>
          </c:cat>
          <c:val>
            <c:numRef>
              <c:f>Feuil1!$D$9:$H$9</c:f>
              <c:numCache>
                <c:formatCode>General</c:formatCode>
                <c:ptCount val="5"/>
                <c:pt idx="0">
                  <c:v>0.14000000000000001</c:v>
                </c:pt>
                <c:pt idx="1">
                  <c:v>0.2</c:v>
                </c:pt>
                <c:pt idx="2">
                  <c:v>0.21000000000000021</c:v>
                </c:pt>
                <c:pt idx="3">
                  <c:v>0.23</c:v>
                </c:pt>
                <c:pt idx="4">
                  <c:v>0.31000000000000094</c:v>
                </c:pt>
              </c:numCache>
            </c:numRef>
          </c:val>
        </c:ser>
        <c:axId val="67499136"/>
        <c:axId val="67501056"/>
      </c:barChart>
      <c:catAx>
        <c:axId val="674991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 sz="1200" b="1" i="0" baseline="0"/>
                  <a:t>Seasons</a:t>
                </a:r>
              </a:p>
            </c:rich>
          </c:tx>
          <c:layout>
            <c:manualLayout>
              <c:xMode val="edge"/>
              <c:yMode val="edge"/>
              <c:x val="0.48927031677604038"/>
              <c:y val="0.86382414698162735"/>
            </c:manualLayout>
          </c:layout>
        </c:title>
        <c:numFmt formatCode="General" sourceLinked="1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fr-FR"/>
          </a:p>
        </c:txPr>
        <c:crossAx val="67501056"/>
        <c:crosses val="autoZero"/>
        <c:auto val="1"/>
        <c:lblAlgn val="ctr"/>
        <c:lblOffset val="100"/>
      </c:catAx>
      <c:valAx>
        <c:axId val="67501056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fr-FR" sz="1200" b="1" i="0" baseline="0">
                    <a:latin typeface="+mn-lt"/>
                  </a:rPr>
                  <a:t>mg/kg </a:t>
                </a:r>
                <a:r>
                  <a:rPr lang="fr-FR" sz="1200" b="1" i="0" baseline="-25000">
                    <a:latin typeface="+mn-lt"/>
                  </a:rPr>
                  <a:t>ww</a:t>
                </a:r>
                <a:r>
                  <a:rPr lang="fr-FR" sz="1200" b="1" i="0" baseline="30000">
                    <a:latin typeface="+mn-lt"/>
                  </a:rPr>
                  <a:t>-1</a:t>
                </a:r>
                <a:endParaRPr lang="fr-FR" sz="1200" b="1" i="0" baseline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3.5922244094488187E-2"/>
            </c:manualLayout>
          </c:layout>
        </c:title>
        <c:numFmt formatCode="General" sourceLinked="1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fr-FR"/>
          </a:p>
        </c:txPr>
        <c:crossAx val="67499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9881991188082497"/>
          <c:y val="2.4535761154855642E-2"/>
          <c:w val="0.14472473201403821"/>
          <c:h val="0.10442453886016023"/>
        </c:manualLayout>
      </c:layout>
      <c:txPr>
        <a:bodyPr/>
        <a:lstStyle/>
        <a:p>
          <a:pPr>
            <a:defRPr sz="2400" b="1"/>
          </a:pPr>
          <a:endParaRPr lang="fr-FR"/>
        </a:p>
      </c:tx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2346733297206182E-2"/>
          <c:y val="5.1944465387731217E-2"/>
          <c:w val="0.86269873261381835"/>
          <c:h val="0.75152642211739362"/>
        </c:manualLayout>
      </c:layout>
      <c:barChart>
        <c:barDir val="col"/>
        <c:grouping val="clustered"/>
        <c:ser>
          <c:idx val="0"/>
          <c:order val="0"/>
          <c:tx>
            <c:strRef>
              <c:f>Feuil1!$C$7</c:f>
              <c:strCache>
                <c:ptCount val="1"/>
                <c:pt idx="0">
                  <c:v>Fe </c:v>
                </c:pt>
              </c:strCache>
            </c:strRef>
          </c:tx>
          <c:spPr>
            <a:solidFill>
              <a:srgbClr val="FFF39D">
                <a:lumMod val="50000"/>
              </a:srgbClr>
            </a:solidFill>
          </c:spPr>
          <c:cat>
            <c:strRef>
              <c:f>Feuil1!$D$5:$H$5</c:f>
              <c:strCache>
                <c:ptCount val="5"/>
                <c:pt idx="0">
                  <c:v>Aut 2013 </c:v>
                </c:pt>
                <c:pt idx="1">
                  <c:v>Win 2014 </c:v>
                </c:pt>
                <c:pt idx="2">
                  <c:v>Spr 2014 </c:v>
                </c:pt>
                <c:pt idx="3">
                  <c:v>Sum 2014 </c:v>
                </c:pt>
                <c:pt idx="4">
                  <c:v>Aut 2014 </c:v>
                </c:pt>
              </c:strCache>
            </c:strRef>
          </c:cat>
          <c:val>
            <c:numRef>
              <c:f>Feuil1!$D$7:$H$7</c:f>
              <c:numCache>
                <c:formatCode>General</c:formatCode>
                <c:ptCount val="5"/>
                <c:pt idx="0">
                  <c:v>36.809999999999995</c:v>
                </c:pt>
                <c:pt idx="1">
                  <c:v>33.200000000000003</c:v>
                </c:pt>
                <c:pt idx="2">
                  <c:v>30.06</c:v>
                </c:pt>
                <c:pt idx="3">
                  <c:v>45.730000000000011</c:v>
                </c:pt>
                <c:pt idx="4">
                  <c:v>46.94</c:v>
                </c:pt>
              </c:numCache>
            </c:numRef>
          </c:val>
        </c:ser>
        <c:axId val="67865216"/>
        <c:axId val="67887872"/>
      </c:barChart>
      <c:catAx>
        <c:axId val="678652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 sz="1200"/>
                  <a:t>Seasons</a:t>
                </a:r>
              </a:p>
            </c:rich>
          </c:tx>
          <c:layout>
            <c:manualLayout>
              <c:xMode val="edge"/>
              <c:yMode val="edge"/>
              <c:x val="0.4793757030371214"/>
              <c:y val="0.88131406271584456"/>
            </c:manualLayout>
          </c:layout>
        </c:title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fr-FR"/>
          </a:p>
        </c:txPr>
        <c:crossAx val="67887872"/>
        <c:crosses val="autoZero"/>
        <c:auto val="1"/>
        <c:lblAlgn val="ctr"/>
        <c:lblOffset val="100"/>
      </c:catAx>
      <c:valAx>
        <c:axId val="67887872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fr-FR" sz="1200" b="1" i="0" baseline="0" dirty="0"/>
                  <a:t>mg/kg </a:t>
                </a:r>
                <a:r>
                  <a:rPr lang="fr-FR" sz="1200" b="1" i="0" baseline="-25000" dirty="0" err="1"/>
                  <a:t>ww</a:t>
                </a:r>
                <a:r>
                  <a:rPr lang="fr-FR" sz="1200" b="1" i="0" baseline="30000" dirty="0"/>
                  <a:t>-1</a:t>
                </a:r>
                <a:endParaRPr lang="fr-FR" sz="1200" b="1" i="0" baseline="0" dirty="0"/>
              </a:p>
            </c:rich>
          </c:tx>
          <c:layout>
            <c:manualLayout>
              <c:xMode val="edge"/>
              <c:yMode val="edge"/>
              <c:x val="0"/>
              <c:y val="6.3184798963625201E-4"/>
            </c:manualLayout>
          </c:layout>
        </c:title>
        <c:numFmt formatCode="General" sourceLinked="1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200" b="1">
                <a:latin typeface="+mn-lt"/>
              </a:defRPr>
            </a:pPr>
            <a:endParaRPr lang="fr-FR"/>
          </a:p>
        </c:txPr>
        <c:crossAx val="6786521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2400" b="1"/>
            </a:pPr>
            <a:endParaRPr lang="fr-FR"/>
          </a:p>
        </c:txPr>
      </c:legendEntry>
      <c:layout>
        <c:manualLayout>
          <c:xMode val="edge"/>
          <c:yMode val="edge"/>
          <c:x val="0.41009760498687681"/>
          <c:y val="1.8564373532255884E-3"/>
          <c:w val="0.14965912073490811"/>
          <c:h val="0.10395721094073768"/>
        </c:manualLayout>
      </c:layout>
      <c:txPr>
        <a:bodyPr/>
        <a:lstStyle/>
        <a:p>
          <a:pPr>
            <a:defRPr sz="2400" b="1"/>
          </a:pPr>
          <a:endParaRPr lang="fr-FR"/>
        </a:p>
      </c:txPr>
    </c:legend>
    <c:plotVisOnly val="1"/>
  </c:chart>
  <c:externalData r:id="rId2"/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986892451696551"/>
          <c:y val="6.5374271397893438E-2"/>
          <c:w val="0.83112718590899026"/>
          <c:h val="0.72594590448921381"/>
        </c:manualLayout>
      </c:layout>
      <c:barChart>
        <c:barDir val="col"/>
        <c:grouping val="clustered"/>
        <c:ser>
          <c:idx val="0"/>
          <c:order val="0"/>
          <c:tx>
            <c:strRef>
              <c:f>Feuil1!$C$6</c:f>
              <c:strCache>
                <c:ptCount val="1"/>
                <c:pt idx="0">
                  <c:v>Zn 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cat>
            <c:strRef>
              <c:f>Feuil1!$D$5:$H$5</c:f>
              <c:strCache>
                <c:ptCount val="5"/>
                <c:pt idx="0">
                  <c:v>Aut 2013 </c:v>
                </c:pt>
                <c:pt idx="1">
                  <c:v>Win 2014 </c:v>
                </c:pt>
                <c:pt idx="2">
                  <c:v>Spr 2014 </c:v>
                </c:pt>
                <c:pt idx="3">
                  <c:v>Sum 2014 </c:v>
                </c:pt>
                <c:pt idx="4">
                  <c:v>Aut 2014 </c:v>
                </c:pt>
              </c:strCache>
            </c:strRef>
          </c:cat>
          <c:val>
            <c:numRef>
              <c:f>Feuil1!$D$6:$H$6</c:f>
              <c:numCache>
                <c:formatCode>General</c:formatCode>
                <c:ptCount val="5"/>
                <c:pt idx="0">
                  <c:v>37.44</c:v>
                </c:pt>
                <c:pt idx="1">
                  <c:v>42.02</c:v>
                </c:pt>
                <c:pt idx="2">
                  <c:v>42.230000000000011</c:v>
                </c:pt>
                <c:pt idx="3">
                  <c:v>42.41</c:v>
                </c:pt>
                <c:pt idx="4">
                  <c:v>75.02</c:v>
                </c:pt>
              </c:numCache>
            </c:numRef>
          </c:val>
        </c:ser>
        <c:axId val="69030656"/>
        <c:axId val="69033344"/>
      </c:barChart>
      <c:catAx>
        <c:axId val="690306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1"/>
                </a:pPr>
                <a:r>
                  <a:rPr lang="fr-FR" sz="1200" b="1"/>
                  <a:t>Seasons</a:t>
                </a:r>
              </a:p>
            </c:rich>
          </c:tx>
          <c:layout>
            <c:manualLayout>
              <c:xMode val="edge"/>
              <c:yMode val="edge"/>
              <c:x val="0.47022436201499013"/>
              <c:y val="0.85737123768620116"/>
            </c:manualLayout>
          </c:layout>
        </c:title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fr-FR"/>
          </a:p>
        </c:txPr>
        <c:crossAx val="69033344"/>
        <c:crosses val="autoZero"/>
        <c:auto val="1"/>
        <c:lblAlgn val="ctr"/>
        <c:lblOffset val="100"/>
      </c:catAx>
      <c:valAx>
        <c:axId val="69033344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fr-FR" sz="1200" b="1">
                    <a:latin typeface="+mn-lt"/>
                  </a:rPr>
                  <a:t>mg/kg </a:t>
                </a:r>
                <a:r>
                  <a:rPr lang="fr-FR" sz="1200" b="1" baseline="-25000">
                    <a:latin typeface="+mn-lt"/>
                  </a:rPr>
                  <a:t>ww</a:t>
                </a:r>
                <a:r>
                  <a:rPr lang="fr-FR" sz="1200" b="1" baseline="30000">
                    <a:latin typeface="+mn-lt"/>
                  </a:rPr>
                  <a:t>-1</a:t>
                </a:r>
                <a:endParaRPr lang="fr-FR" sz="120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5.4090740472468139E-3"/>
              <c:y val="8.984536558531087E-4"/>
            </c:manualLayout>
          </c:layout>
        </c:title>
        <c:numFmt formatCode="General" sourceLinked="1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200" b="1">
                <a:latin typeface="+mn-lt"/>
              </a:defRPr>
            </a:pPr>
            <a:endParaRPr lang="fr-FR"/>
          </a:p>
        </c:txPr>
        <c:crossAx val="690306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42034041678525175"/>
          <c:y val="1.5224846894138265E-3"/>
          <c:w val="0.14287765234164987"/>
          <c:h val="0.11522769881037598"/>
        </c:manualLayout>
      </c:layout>
      <c:txPr>
        <a:bodyPr/>
        <a:lstStyle/>
        <a:p>
          <a:pPr>
            <a:defRPr sz="2400" b="1"/>
          </a:pPr>
          <a:endParaRPr lang="fr-FR"/>
        </a:p>
      </c:txPr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225065616797902"/>
          <c:y val="7.9444847354607009E-2"/>
          <c:w val="0.88754494750656154"/>
          <c:h val="0.7526694958584722"/>
        </c:manualLayout>
      </c:layout>
      <c:barChart>
        <c:barDir val="col"/>
        <c:grouping val="clustered"/>
        <c:ser>
          <c:idx val="0"/>
          <c:order val="0"/>
          <c:tx>
            <c:strRef>
              <c:f>Feuil1!$C$10</c:f>
              <c:strCache>
                <c:ptCount val="1"/>
                <c:pt idx="0">
                  <c:v>Pb 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cat>
            <c:strRef>
              <c:f>Feuil1!$D$5:$H$5</c:f>
              <c:strCache>
                <c:ptCount val="5"/>
                <c:pt idx="0">
                  <c:v>Aut 2013 </c:v>
                </c:pt>
                <c:pt idx="1">
                  <c:v>Win 2014 </c:v>
                </c:pt>
                <c:pt idx="2">
                  <c:v>Spr 2014 </c:v>
                </c:pt>
                <c:pt idx="3">
                  <c:v>Sum 2014 </c:v>
                </c:pt>
                <c:pt idx="4">
                  <c:v>Aut 2014 </c:v>
                </c:pt>
              </c:strCache>
            </c:strRef>
          </c:cat>
          <c:val>
            <c:numRef>
              <c:f>Feuil1!$D$10:$H$10</c:f>
              <c:numCache>
                <c:formatCode>General</c:formatCode>
                <c:ptCount val="5"/>
                <c:pt idx="0">
                  <c:v>0.29000000000000031</c:v>
                </c:pt>
                <c:pt idx="1">
                  <c:v>0.13</c:v>
                </c:pt>
                <c:pt idx="2">
                  <c:v>0.28000000000000008</c:v>
                </c:pt>
                <c:pt idx="3">
                  <c:v>0.48000000000000032</c:v>
                </c:pt>
                <c:pt idx="4">
                  <c:v>0.4</c:v>
                </c:pt>
              </c:numCache>
            </c:numRef>
          </c:val>
        </c:ser>
        <c:axId val="69069056"/>
        <c:axId val="69075328"/>
      </c:barChart>
      <c:catAx>
        <c:axId val="690690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700"/>
                </a:pPr>
                <a:r>
                  <a:rPr lang="fr-FR" sz="1200" b="1" i="0" baseline="0"/>
                  <a:t>Seasons</a:t>
                </a:r>
                <a:endParaRPr lang="fr-FR" sz="700"/>
              </a:p>
            </c:rich>
          </c:tx>
          <c:layout>
            <c:manualLayout>
              <c:xMode val="edge"/>
              <c:yMode val="edge"/>
              <c:x val="0.47296817585301953"/>
              <c:y val="0.90850773587512057"/>
            </c:manualLayout>
          </c:layout>
        </c:title>
        <c:numFmt formatCode="General" sourceLinked="1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fr-FR"/>
          </a:p>
        </c:txPr>
        <c:crossAx val="69075328"/>
        <c:crosses val="autoZero"/>
        <c:auto val="1"/>
        <c:lblAlgn val="ctr"/>
        <c:lblOffset val="100"/>
      </c:catAx>
      <c:valAx>
        <c:axId val="69075328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fr-FR" sz="1200" b="1" i="0" baseline="0">
                    <a:latin typeface="+mn-lt"/>
                  </a:rPr>
                  <a:t>mg/kg </a:t>
                </a:r>
                <a:r>
                  <a:rPr lang="fr-FR" sz="1200" b="1" i="0" baseline="-25000">
                    <a:latin typeface="+mn-lt"/>
                  </a:rPr>
                  <a:t>ww</a:t>
                </a:r>
                <a:r>
                  <a:rPr lang="fr-FR" sz="1200" b="1" i="0" baseline="30000">
                    <a:latin typeface="+mn-lt"/>
                  </a:rPr>
                  <a:t>-1</a:t>
                </a:r>
                <a:endParaRPr lang="fr-FR" sz="1200" b="1" i="0" baseline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1.6425264638742321E-2"/>
            </c:manualLayout>
          </c:layout>
        </c:title>
        <c:numFmt formatCode="General" sourceLinked="1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fr-FR"/>
          </a:p>
        </c:txPr>
        <c:crossAx val="6906905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2400" b="1"/>
            </a:pPr>
            <a:endParaRPr lang="fr-FR"/>
          </a:p>
        </c:txPr>
      </c:legendEntry>
      <c:layout>
        <c:manualLayout>
          <c:xMode val="edge"/>
          <c:yMode val="edge"/>
          <c:x val="0.42515223187099116"/>
          <c:y val="2.7238811057708718E-2"/>
          <c:w val="0.16504019028871392"/>
          <c:h val="0.11971422157756609"/>
        </c:manualLayout>
      </c:layout>
      <c:txPr>
        <a:bodyPr/>
        <a:lstStyle/>
        <a:p>
          <a:pPr>
            <a:defRPr sz="2000" b="1"/>
          </a:pPr>
          <a:endParaRPr lang="fr-FR"/>
        </a:p>
      </c:txPr>
    </c:legend>
    <c:plotVisOnly val="1"/>
    <c:dispBlanksAs val="gap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0.62381</cdr:x>
      <cdr:y>0.03926</cdr:y>
    </cdr:from>
    <cdr:to>
      <cdr:x>0.76667</cdr:x>
      <cdr:y>0.1296</cdr:y>
    </cdr:to>
    <cdr:sp macro="" textlink="">
      <cdr:nvSpPr>
        <cdr:cNvPr id="2" name="ZoneTexte 41"/>
        <cdr:cNvSpPr txBox="1"/>
      </cdr:nvSpPr>
      <cdr:spPr>
        <a:xfrm xmlns:a="http://schemas.openxmlformats.org/drawingml/2006/main">
          <a:off x="3505200" y="228600"/>
          <a:ext cx="802737" cy="52601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1pPr>
          <a:lvl2pPr marL="2159000" indent="-1701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2pPr>
          <a:lvl3pPr marL="4319588" indent="-3405188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3pPr>
          <a:lvl4pPr marL="6480175" indent="-5108575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4pPr>
          <a:lvl5pPr marL="8640763" indent="-6811963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9pPr>
        </a:lstStyle>
        <a:p xmlns:a="http://schemas.openxmlformats.org/drawingml/2006/main">
          <a:r>
            <a:rPr lang="fr-FR" sz="2800" b="1" dirty="0" smtClean="0"/>
            <a:t> ***</a:t>
          </a:r>
          <a:endParaRPr lang="fr-FR" sz="2800" b="1" dirty="0"/>
        </a:p>
      </cdr:txBody>
    </cdr:sp>
  </cdr:relSizeAnchor>
  <cdr:relSizeAnchor xmlns:cdr="http://schemas.openxmlformats.org/drawingml/2006/chartDrawing">
    <cdr:from>
      <cdr:x>0.77298</cdr:x>
      <cdr:y>0.02617</cdr:y>
    </cdr:from>
    <cdr:to>
      <cdr:x>0.93571</cdr:x>
      <cdr:y>0.11603</cdr:y>
    </cdr:to>
    <cdr:sp macro="" textlink="">
      <cdr:nvSpPr>
        <cdr:cNvPr id="3" name="ZoneTexte 44"/>
        <cdr:cNvSpPr txBox="1"/>
      </cdr:nvSpPr>
      <cdr:spPr>
        <a:xfrm xmlns:a="http://schemas.openxmlformats.org/drawingml/2006/main">
          <a:off x="4343400" y="152400"/>
          <a:ext cx="914388" cy="52321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1pPr>
          <a:lvl2pPr marL="2159000" indent="-1701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2pPr>
          <a:lvl3pPr marL="4319588" indent="-3405188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3pPr>
          <a:lvl4pPr marL="6480175" indent="-5108575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4pPr>
          <a:lvl5pPr marL="8640763" indent="-6811963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cs typeface="Arial" charset="0"/>
            </a:defRPr>
          </a:lvl9pPr>
        </a:lstStyle>
        <a:p xmlns:a="http://schemas.openxmlformats.org/drawingml/2006/main">
          <a:r>
            <a:rPr lang="fr-FR" sz="2800" b="1" dirty="0" smtClean="0"/>
            <a:t>  ***</a:t>
          </a:r>
          <a:endParaRPr lang="fr-FR" sz="28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27B5BC53-0FA5-46DB-8CF3-BBB9369659F8}" type="datetimeFigureOut">
              <a:rPr lang="fr-FR"/>
              <a:pPr>
                <a:defRPr/>
              </a:pPr>
              <a:t>04/09/2016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E9AB4945-C08E-4CF6-BEF6-3A4450693F2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175314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6889" algn="l" defTabSz="4175314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5314" algn="l" defTabSz="4175314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3737" algn="l" defTabSz="4175314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162" algn="l" defTabSz="4175314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585" algn="l" defTabSz="4176234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8702" algn="l" defTabSz="4176234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6819" algn="l" defTabSz="4176234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4936" algn="l" defTabSz="4176234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216150" y="685800"/>
            <a:ext cx="24257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dirty="0" smtClean="0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7ACBA32-6FB9-4ADD-80E7-122BF8687B0A}" type="slidenum">
              <a:rPr lang="fr-FR" smtClean="0"/>
              <a:pPr>
                <a:defRPr/>
              </a:pPr>
              <a:t>1</a:t>
            </a:fld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999" y="13298392"/>
            <a:ext cx="25737979" cy="9176087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997" y="24258164"/>
            <a:ext cx="21195983" cy="10939956"/>
          </a:xfrm>
        </p:spPr>
        <p:txBody>
          <a:bodyPr/>
          <a:lstStyle>
            <a:lvl1pPr marL="0" indent="0" algn="ctr">
              <a:buNone/>
              <a:defRPr/>
            </a:lvl1pPr>
            <a:lvl2pPr marL="2088117" indent="0" algn="ctr">
              <a:buNone/>
              <a:defRPr/>
            </a:lvl2pPr>
            <a:lvl3pPr marL="4176234" indent="0" algn="ctr">
              <a:buNone/>
              <a:defRPr/>
            </a:lvl3pPr>
            <a:lvl4pPr marL="6264351" indent="0" algn="ctr">
              <a:buNone/>
              <a:defRPr/>
            </a:lvl4pPr>
            <a:lvl5pPr marL="8352468" indent="0" algn="ctr">
              <a:buNone/>
              <a:defRPr/>
            </a:lvl5pPr>
            <a:lvl6pPr marL="10440585" indent="0" algn="ctr">
              <a:buNone/>
              <a:defRPr/>
            </a:lvl6pPr>
            <a:lvl7pPr marL="12528702" indent="0" algn="ctr">
              <a:buNone/>
              <a:defRPr/>
            </a:lvl7pPr>
            <a:lvl8pPr marL="14616819" indent="0" algn="ctr">
              <a:buNone/>
              <a:defRPr/>
            </a:lvl8pPr>
            <a:lvl9pPr marL="16704936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541D1-BC6C-4777-B658-D4BA9E1E18A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64AC6-F624-4F5C-91F2-76CCC8CD4E8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952982" y="1714329"/>
            <a:ext cx="6812994" cy="3652597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3999" y="1714329"/>
            <a:ext cx="19934317" cy="3652597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B3E53-CD1A-4E55-8EE1-4C9D9958BF2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23E7D-1B67-43E3-B940-0F11DC163A8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909" y="27508445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200"/>
            </a:lvl1pPr>
            <a:lvl2pPr marL="2088117" indent="0">
              <a:buNone/>
              <a:defRPr sz="8200"/>
            </a:lvl2pPr>
            <a:lvl3pPr marL="4176234" indent="0">
              <a:buNone/>
              <a:defRPr sz="7300"/>
            </a:lvl3pPr>
            <a:lvl4pPr marL="6264351" indent="0">
              <a:buNone/>
              <a:defRPr sz="6400"/>
            </a:lvl4pPr>
            <a:lvl5pPr marL="8352468" indent="0">
              <a:buNone/>
              <a:defRPr sz="6400"/>
            </a:lvl5pPr>
            <a:lvl6pPr marL="10440585" indent="0">
              <a:buNone/>
              <a:defRPr sz="6400"/>
            </a:lvl6pPr>
            <a:lvl7pPr marL="12528702" indent="0">
              <a:buNone/>
              <a:defRPr sz="6400"/>
            </a:lvl7pPr>
            <a:lvl8pPr marL="14616819" indent="0">
              <a:buNone/>
              <a:defRPr sz="6400"/>
            </a:lvl8pPr>
            <a:lvl9pPr marL="16704936" indent="0">
              <a:buNone/>
              <a:defRPr sz="6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201F0-4AB1-4391-BA16-298B22BC96E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13999" y="9988659"/>
            <a:ext cx="13373656" cy="28251648"/>
          </a:xfrm>
        </p:spPr>
        <p:txBody>
          <a:bodyPr/>
          <a:lstStyle>
            <a:lvl1pPr>
              <a:defRPr sz="128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392321" y="9988659"/>
            <a:ext cx="13373656" cy="28251648"/>
          </a:xfrm>
        </p:spPr>
        <p:txBody>
          <a:bodyPr/>
          <a:lstStyle>
            <a:lvl1pPr>
              <a:defRPr sz="128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F6F9D-BA98-4F60-BD45-4B83D8320BE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8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2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69" cy="3993478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2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69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6EF3E-9568-449F-AD4B-68855787C5A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AA41B-F0E6-403E-84BA-35F3757B64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36ED4-57BB-4A12-AD14-041ED36C9B1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001" y="1704414"/>
            <a:ext cx="9961903" cy="7253667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001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500"/>
            </a:lvl3pPr>
            <a:lvl4pPr marL="6264351" indent="0">
              <a:buNone/>
              <a:defRPr sz="4200"/>
            </a:lvl4pPr>
            <a:lvl5pPr marL="8352468" indent="0">
              <a:buNone/>
              <a:defRPr sz="4200"/>
            </a:lvl5pPr>
            <a:lvl6pPr marL="10440585" indent="0">
              <a:buNone/>
              <a:defRPr sz="4200"/>
            </a:lvl6pPr>
            <a:lvl7pPr marL="12528702" indent="0">
              <a:buNone/>
              <a:defRPr sz="4200"/>
            </a:lvl7pPr>
            <a:lvl8pPr marL="14616819" indent="0">
              <a:buNone/>
              <a:defRPr sz="4200"/>
            </a:lvl8pPr>
            <a:lvl9pPr marL="16704936" indent="0">
              <a:buNone/>
              <a:defRPr sz="4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68FB8-27F0-4D2D-8677-EF607D89169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117" indent="0">
              <a:buNone/>
              <a:defRPr sz="12800"/>
            </a:lvl2pPr>
            <a:lvl3pPr marL="4176234" indent="0">
              <a:buNone/>
              <a:defRPr sz="10900"/>
            </a:lvl3pPr>
            <a:lvl4pPr marL="6264351" indent="0">
              <a:buNone/>
              <a:defRPr sz="9200"/>
            </a:lvl4pPr>
            <a:lvl5pPr marL="8352468" indent="0">
              <a:buNone/>
              <a:defRPr sz="9200"/>
            </a:lvl5pPr>
            <a:lvl6pPr marL="10440585" indent="0">
              <a:buNone/>
              <a:defRPr sz="9200"/>
            </a:lvl6pPr>
            <a:lvl7pPr marL="12528702" indent="0">
              <a:buNone/>
              <a:defRPr sz="9200"/>
            </a:lvl7pPr>
            <a:lvl8pPr marL="14616819" indent="0">
              <a:buNone/>
              <a:defRPr sz="9200"/>
            </a:lvl8pPr>
            <a:lvl9pPr marL="16704936" indent="0">
              <a:buNone/>
              <a:defRPr sz="92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500"/>
            </a:lvl3pPr>
            <a:lvl4pPr marL="6264351" indent="0">
              <a:buNone/>
              <a:defRPr sz="4200"/>
            </a:lvl4pPr>
            <a:lvl5pPr marL="8352468" indent="0">
              <a:buNone/>
              <a:defRPr sz="4200"/>
            </a:lvl5pPr>
            <a:lvl6pPr marL="10440585" indent="0">
              <a:buNone/>
              <a:defRPr sz="4200"/>
            </a:lvl6pPr>
            <a:lvl7pPr marL="12528702" indent="0">
              <a:buNone/>
              <a:defRPr sz="4200"/>
            </a:lvl7pPr>
            <a:lvl8pPr marL="14616819" indent="0">
              <a:buNone/>
              <a:defRPr sz="4200"/>
            </a:lvl8pPr>
            <a:lvl9pPr marL="16704936" indent="0">
              <a:buNone/>
              <a:defRPr sz="4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59A77-E5BF-44BB-980A-0A6640CA2537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593" y="1714480"/>
            <a:ext cx="27250791" cy="713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593" y="9988027"/>
            <a:ext cx="27250791" cy="2825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4593" y="38983190"/>
            <a:ext cx="7064141" cy="2972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510" y="38983190"/>
            <a:ext cx="9588955" cy="2972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1243" y="38983190"/>
            <a:ext cx="7064141" cy="2972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400">
                <a:cs typeface="+mn-cs"/>
              </a:defRPr>
            </a:lvl1pPr>
          </a:lstStyle>
          <a:p>
            <a:pPr>
              <a:defRPr/>
            </a:pPr>
            <a:fld id="{BFF6E7D1-6814-40F4-8F44-6191303DB10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5pPr>
      <a:lvl6pPr marL="2088117" algn="ctr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6pPr>
      <a:lvl7pPr marL="4176234" algn="ctr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7pPr>
      <a:lvl8pPr marL="6264351" algn="ctr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8pPr>
      <a:lvl9pPr marL="8352468" algn="ctr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9pPr>
    </p:titleStyle>
    <p:bodyStyle>
      <a:lvl1pPr marL="1565167" indent="-1565167" algn="l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+mn-lt"/>
          <a:ea typeface="+mn-ea"/>
          <a:cs typeface="+mn-cs"/>
        </a:defRPr>
      </a:lvl1pPr>
      <a:lvl2pPr marL="3392730" indent="-1304306" algn="l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</a:defRPr>
      </a:lvl2pPr>
      <a:lvl3pPr marL="5220292" indent="-1043445" algn="l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307182" indent="-1043445" algn="l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395606" indent="-1043445" algn="l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11484643" indent="-1044058" algn="l" rtl="0" eaLnBrk="1" fontAlgn="base" hangingPunct="1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3572760" indent="-1044058" algn="l" rtl="0" eaLnBrk="1" fontAlgn="base" hangingPunct="1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5660877" indent="-1044058" algn="l" rtl="0" eaLnBrk="1" fontAlgn="base" hangingPunct="1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7748994" indent="-1044058" algn="l" rtl="0" eaLnBrk="1" fontAlgn="base" hangingPunct="1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17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234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351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468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585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702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819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936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chart" Target="../charts/chart2.xml"/><Relationship Id="rId18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12" Type="http://schemas.openxmlformats.org/officeDocument/2006/relationships/chart" Target="../charts/chart1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6" Type="http://schemas.openxmlformats.org/officeDocument/2006/relationships/chart" Target="../charts/char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chart" Target="../charts/chart4.xml"/><Relationship Id="rId10" Type="http://schemas.openxmlformats.org/officeDocument/2006/relationships/image" Target="../media/image9.jpeg"/><Relationship Id="rId19" Type="http://schemas.openxmlformats.org/officeDocument/2006/relationships/image" Target="../media/image11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0"/>
            <a:ext cx="30279975" cy="7916862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88386" tIns="44193" rIns="88386" bIns="44193" anchor="ctr"/>
          <a:lstStyle/>
          <a:p>
            <a:pPr algn="just" eaLnBrk="0" hangingPunct="0">
              <a:defRPr/>
            </a:pPr>
            <a:r>
              <a:rPr lang="fr-FR" sz="58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    </a:t>
            </a:r>
            <a:endParaRPr lang="fr-FR" sz="5800" dirty="0">
              <a:solidFill>
                <a:schemeClr val="bg2">
                  <a:lumMod val="90000"/>
                </a:schemeClr>
              </a:solidFill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119187" y="8297862"/>
            <a:ext cx="4724400" cy="1143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86" tIns="44193" rIns="88386" bIns="44193" anchor="ctr"/>
          <a:lstStyle/>
          <a:p>
            <a:pPr algn="ctr" eaLnBrk="0" hangingPunct="0">
              <a:defRPr/>
            </a:pPr>
            <a:r>
              <a:rPr lang="fr-FR" sz="4300" b="1" dirty="0">
                <a:solidFill>
                  <a:schemeClr val="bg2">
                    <a:lumMod val="75000"/>
                  </a:schemeClr>
                </a:solidFill>
              </a:rPr>
              <a:t>INTRODUCTION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1235987" y="14165262"/>
            <a:ext cx="5334000" cy="1371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86" tIns="44193" rIns="88386" bIns="44193" anchor="ctr"/>
          <a:lstStyle/>
          <a:p>
            <a:pPr algn="ctr" eaLnBrk="0" hangingPunct="0">
              <a:defRPr/>
            </a:pPr>
            <a:r>
              <a:rPr lang="fr-FR" sz="4300" b="1" dirty="0" smtClean="0">
                <a:solidFill>
                  <a:schemeClr val="bg2">
                    <a:lumMod val="75000"/>
                  </a:schemeClr>
                </a:solidFill>
              </a:rPr>
              <a:t>MATERIALS </a:t>
            </a:r>
            <a:r>
              <a:rPr lang="fr-FR" sz="4300" b="1" dirty="0">
                <a:solidFill>
                  <a:schemeClr val="bg2">
                    <a:lumMod val="75000"/>
                  </a:schemeClr>
                </a:solidFill>
              </a:rPr>
              <a:t>&amp; METHODS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1101387" y="19575462"/>
            <a:ext cx="5791200" cy="14478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86" tIns="44193" rIns="88386" bIns="44193" anchor="ctr"/>
          <a:lstStyle/>
          <a:p>
            <a:pPr algn="ctr" eaLnBrk="0" hangingPunct="0">
              <a:defRPr/>
            </a:pPr>
            <a:r>
              <a:rPr lang="fr-FR" sz="4300" b="1" dirty="0" smtClean="0">
                <a:solidFill>
                  <a:schemeClr val="bg2">
                    <a:lumMod val="75000"/>
                  </a:schemeClr>
                </a:solidFill>
              </a:rPr>
              <a:t>RESULTS &amp; DISCUSSION</a:t>
            </a:r>
            <a:endParaRPr lang="fr-FR" sz="43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24664987" y="36796662"/>
            <a:ext cx="4557127" cy="128350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86" tIns="44193" rIns="88386" bIns="44193" anchor="ctr"/>
          <a:lstStyle/>
          <a:p>
            <a:pPr algn="ctr" eaLnBrk="0" hangingPunct="0">
              <a:defRPr/>
            </a:pPr>
            <a:r>
              <a:rPr lang="fr-FR" sz="4300" b="1" dirty="0">
                <a:solidFill>
                  <a:schemeClr val="bg2">
                    <a:lumMod val="75000"/>
                  </a:schemeClr>
                </a:solidFill>
              </a:rPr>
              <a:t>REFERENCES</a:t>
            </a:r>
            <a:endParaRPr lang="fr-FR" sz="46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2455187" y="13174662"/>
            <a:ext cx="4800600" cy="458581"/>
          </a:xfrm>
          <a:prstGeom prst="rect">
            <a:avLst/>
          </a:prstGeom>
          <a:noFill/>
        </p:spPr>
        <p:txBody>
          <a:bodyPr wrap="square" lIns="88386" tIns="44193" rIns="88386" bIns="44193">
            <a:spAutoFit/>
          </a:bodyPr>
          <a:lstStyle/>
          <a:p>
            <a:pPr algn="ctr">
              <a:defRPr/>
            </a:pPr>
            <a:r>
              <a:rPr lang="fr-FR" sz="2400" b="1" dirty="0">
                <a:latin typeface="+mn-lt"/>
                <a:cs typeface="Times New Roman" pitchFamily="18" charset="0"/>
              </a:rPr>
              <a:t>Fig. 1 </a:t>
            </a:r>
            <a:r>
              <a:rPr lang="fr-FR" sz="2400" b="1" i="1" dirty="0" err="1">
                <a:latin typeface="+mn-lt"/>
                <a:cs typeface="Times New Roman" pitchFamily="18" charset="0"/>
              </a:rPr>
              <a:t>Arca</a:t>
            </a:r>
            <a:r>
              <a:rPr lang="fr-FR" sz="2400" b="1" i="1" dirty="0">
                <a:latin typeface="+mn-lt"/>
                <a:cs typeface="Times New Roman" pitchFamily="18" charset="0"/>
              </a:rPr>
              <a:t> noae</a:t>
            </a:r>
          </a:p>
        </p:txBody>
      </p:sp>
      <p:pic>
        <p:nvPicPr>
          <p:cNvPr id="39" name="Picture 17" descr="Résultat de recherche d'images pour &quot;bivalve arca noae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559587" y="8755062"/>
            <a:ext cx="3848795" cy="4419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" name="Rectangle 23"/>
          <p:cNvSpPr/>
          <p:nvPr/>
        </p:nvSpPr>
        <p:spPr bwMode="auto">
          <a:xfrm>
            <a:off x="890587" y="36720462"/>
            <a:ext cx="4343512" cy="120800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86" tIns="44193" rIns="88386" bIns="44193" anchor="ctr"/>
          <a:lstStyle/>
          <a:p>
            <a:pPr algn="ctr" eaLnBrk="0" hangingPunct="0">
              <a:defRPr/>
            </a:pPr>
            <a:r>
              <a:rPr lang="fr-FR" sz="4300" b="1" dirty="0">
                <a:solidFill>
                  <a:schemeClr val="bg2">
                    <a:lumMod val="75000"/>
                  </a:schemeClr>
                </a:solidFill>
              </a:rPr>
              <a:t>CONCLUSIONS</a:t>
            </a:r>
            <a:endParaRPr lang="fr-FR" sz="4600" b="1" dirty="0">
              <a:solidFill>
                <a:schemeClr val="bg2">
                  <a:lumMod val="75000"/>
                </a:schemeClr>
              </a:solidFill>
            </a:endParaRPr>
          </a:p>
        </p:txBody>
      </p:sp>
      <p:grpSp>
        <p:nvGrpSpPr>
          <p:cNvPr id="64" name="Groupe 63"/>
          <p:cNvGrpSpPr/>
          <p:nvPr/>
        </p:nvGrpSpPr>
        <p:grpSpPr>
          <a:xfrm>
            <a:off x="0" y="40765098"/>
            <a:ext cx="30279975" cy="2043427"/>
            <a:chOff x="0" y="40765098"/>
            <a:chExt cx="30279975" cy="2043427"/>
          </a:xfrm>
        </p:grpSpPr>
        <p:pic>
          <p:nvPicPr>
            <p:cNvPr id="13" name="Picture 3" descr="C:\Users\toshiba\Desktop\images (1).jpg"/>
            <p:cNvPicPr>
              <a:picLocks noChangeAspect="1" noChangeArrowheads="1"/>
            </p:cNvPicPr>
            <p:nvPr/>
          </p:nvPicPr>
          <p:blipFill>
            <a:blip r:embed="rId5" cstate="print"/>
            <a:srcRect r="16498"/>
            <a:stretch>
              <a:fillRect/>
            </a:stretch>
          </p:blipFill>
          <p:spPr bwMode="auto">
            <a:xfrm>
              <a:off x="0" y="40810790"/>
              <a:ext cx="7748587" cy="1997735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58" name="Picture 4" descr="C:\Users\toshiba\Desktop\1428332685.png"/>
            <p:cNvPicPr>
              <a:picLocks noChangeAspect="1" noChangeArrowheads="1"/>
            </p:cNvPicPr>
            <p:nvPr/>
          </p:nvPicPr>
          <p:blipFill>
            <a:blip r:embed="rId6" cstate="print"/>
            <a:srcRect l="6670" t="7143" r="6623" b="7331"/>
            <a:stretch>
              <a:fillRect/>
            </a:stretch>
          </p:blipFill>
          <p:spPr bwMode="auto">
            <a:xfrm>
              <a:off x="13387387" y="40835262"/>
              <a:ext cx="4751565" cy="1973263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  <a:effectLst>
              <a:softEdge rad="112500"/>
            </a:effectLst>
          </p:spPr>
        </p:pic>
        <p:pic>
          <p:nvPicPr>
            <p:cNvPr id="2064" name="Picture 2" descr="Résultat de recherche d'images pour &quot;logo université de liège&quot;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748587" y="40835262"/>
              <a:ext cx="5715001" cy="1973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12" descr="http://www.facsc.ulg.ac.be/upload/docs/image/png/2015-03/oceanologie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8035587" y="40765098"/>
              <a:ext cx="4953000" cy="2043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6" descr="http://ciesm.org/marine/congresses/img/top.png"/>
            <p:cNvPicPr>
              <a:picLocks noChangeAspect="1" noChangeArrowheads="1"/>
            </p:cNvPicPr>
            <p:nvPr/>
          </p:nvPicPr>
          <p:blipFill>
            <a:blip r:embed="rId9" cstate="print"/>
            <a:srcRect r="48401" b="49194"/>
            <a:stretch>
              <a:fillRect/>
            </a:stretch>
          </p:blipFill>
          <p:spPr bwMode="auto">
            <a:xfrm>
              <a:off x="23011567" y="40911462"/>
              <a:ext cx="7268408" cy="1897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4" name="Rectangle 33"/>
          <p:cNvSpPr/>
          <p:nvPr/>
        </p:nvSpPr>
        <p:spPr>
          <a:xfrm>
            <a:off x="814387" y="9669462"/>
            <a:ext cx="18059400" cy="5259895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txBody>
          <a:bodyPr wrap="square" lIns="88386" tIns="44193" rIns="88386" bIns="44193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fr-FR" sz="2800" dirty="0"/>
              <a:t>The Bizerte </a:t>
            </a:r>
            <a:r>
              <a:rPr lang="en-US" sz="2800" dirty="0"/>
              <a:t>lagoon is one of the most studied coastal areas in Tunisia, and is used for shellfish production since </a:t>
            </a:r>
            <a:r>
              <a:rPr lang="en-US" sz="2800" dirty="0" smtClean="0"/>
              <a:t>1964 [1]. It </a:t>
            </a:r>
            <a:r>
              <a:rPr lang="en-US" sz="2800" dirty="0"/>
              <a:t>inhabits a wide diversity of marine invertebrates, among them the valuable shellfish Noah’s ark (</a:t>
            </a:r>
            <a:r>
              <a:rPr lang="en-US" sz="2800" i="1" dirty="0" err="1"/>
              <a:t>Arca</a:t>
            </a:r>
            <a:r>
              <a:rPr lang="en-US" sz="2800" i="1" dirty="0"/>
              <a:t> </a:t>
            </a:r>
            <a:r>
              <a:rPr lang="en-US" sz="2800" i="1" dirty="0" err="1"/>
              <a:t>noae</a:t>
            </a:r>
            <a:r>
              <a:rPr lang="en-US" sz="2800" dirty="0"/>
              <a:t>). But like any benthic invertebrates, that mollusk may accumulate trace </a:t>
            </a:r>
            <a:r>
              <a:rPr lang="en-US" sz="2800" dirty="0" smtClean="0"/>
              <a:t>elements (TEs) </a:t>
            </a:r>
            <a:r>
              <a:rPr lang="en-US" sz="2800" dirty="0"/>
              <a:t>whether essential or not, which cause toxic </a:t>
            </a:r>
            <a:r>
              <a:rPr lang="fr-FR" sz="2800" dirty="0"/>
              <a:t>effects above threshold </a:t>
            </a:r>
            <a:r>
              <a:rPr lang="fr-FR" sz="2800" dirty="0" err="1"/>
              <a:t>levels</a:t>
            </a:r>
            <a:r>
              <a:rPr lang="fr-FR" sz="2800" dirty="0" smtClean="0"/>
              <a:t>. This </a:t>
            </a:r>
            <a:r>
              <a:rPr lang="fr-FR" sz="2800" dirty="0" err="1" smtClean="0"/>
              <a:t>study</a:t>
            </a:r>
            <a:r>
              <a:rPr lang="fr-FR" sz="2800" dirty="0" smtClean="0"/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aimed to monitor the bioaccumulation of five Traces metals (Zn, Fe, Cu,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in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noae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flesh.</a:t>
            </a:r>
            <a:r>
              <a:rPr lang="fr-FR" sz="2800" dirty="0" smtClean="0"/>
              <a:t> </a:t>
            </a:r>
            <a:r>
              <a:rPr lang="en-US" sz="2800" dirty="0">
                <a:cs typeface="Arial" pitchFamily="34" charset="0"/>
              </a:rPr>
              <a:t>The Objective of this study </a:t>
            </a:r>
            <a:r>
              <a:rPr lang="en-US" sz="2800" dirty="0" smtClean="0">
                <a:cs typeface="Arial" pitchFamily="34" charset="0"/>
              </a:rPr>
              <a:t>is </a:t>
            </a:r>
            <a:r>
              <a:rPr lang="en-US" sz="2800" dirty="0">
                <a:cs typeface="Arial" pitchFamily="34" charset="0"/>
              </a:rPr>
              <a:t>to assess the nutritional quality of this bivalve and to promote its consumption as marine resource in Tunisia. </a:t>
            </a:r>
            <a:r>
              <a:rPr lang="en-US" sz="2800" b="1" dirty="0" smtClean="0">
                <a:solidFill>
                  <a:srgbClr val="000000"/>
                </a:solidFill>
              </a:rPr>
              <a:t>To the best of our knowledge, this is the first work to monitor the bioaccumulation of </a:t>
            </a:r>
            <a:r>
              <a:rPr lang="en-US" sz="2800" b="1" dirty="0" smtClean="0">
                <a:solidFill>
                  <a:srgbClr val="000000"/>
                </a:solidFill>
              </a:rPr>
              <a:t>trace </a:t>
            </a:r>
            <a:r>
              <a:rPr lang="en-US" sz="2800" b="1" dirty="0" smtClean="0">
                <a:solidFill>
                  <a:srgbClr val="000000"/>
                </a:solidFill>
              </a:rPr>
              <a:t>metals on the soft tissue of Tunisian </a:t>
            </a:r>
            <a:r>
              <a:rPr lang="en-US" sz="2800" b="1" i="1" dirty="0" smtClean="0">
                <a:solidFill>
                  <a:srgbClr val="000000"/>
                </a:solidFill>
              </a:rPr>
              <a:t>A. </a:t>
            </a:r>
            <a:r>
              <a:rPr lang="en-US" sz="2800" b="1" i="1" dirty="0" err="1" smtClean="0">
                <a:solidFill>
                  <a:srgbClr val="000000"/>
                </a:solidFill>
              </a:rPr>
              <a:t>noae</a:t>
            </a:r>
            <a:r>
              <a:rPr lang="en-US" sz="2800" b="1" i="1" dirty="0" smtClean="0">
                <a:solidFill>
                  <a:srgbClr val="000000"/>
                </a:solidFill>
              </a:rPr>
              <a:t>.</a:t>
            </a:r>
            <a:endParaRPr lang="fr-FR" sz="2800" strike="sngStrike" dirty="0">
              <a:cs typeface="Times New Roman" pitchFamily="18" charset="0"/>
            </a:endParaRPr>
          </a:p>
        </p:txBody>
      </p:sp>
      <p:sp>
        <p:nvSpPr>
          <p:cNvPr id="2071" name="Rectangle 34"/>
          <p:cNvSpPr>
            <a:spLocks noChangeArrowheads="1"/>
          </p:cNvSpPr>
          <p:nvPr/>
        </p:nvSpPr>
        <p:spPr bwMode="auto">
          <a:xfrm>
            <a:off x="18035587" y="15841662"/>
            <a:ext cx="11430000" cy="5259895"/>
          </a:xfrm>
          <a:prstGeom prst="rect">
            <a:avLst/>
          </a:prstGeom>
          <a:noFill/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square" lIns="88386" tIns="44193" rIns="88386" bIns="44193">
            <a:spAutoFit/>
          </a:bodyPr>
          <a:lstStyle/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 Ten mature specimens </a:t>
            </a:r>
            <a:r>
              <a:rPr lang="en-US" sz="2800" dirty="0">
                <a:solidFill>
                  <a:srgbClr val="000000"/>
                </a:solidFill>
              </a:rPr>
              <a:t>of </a:t>
            </a:r>
            <a:r>
              <a:rPr lang="en-US" sz="2800" i="1" dirty="0" err="1">
                <a:solidFill>
                  <a:srgbClr val="000000"/>
                </a:solidFill>
              </a:rPr>
              <a:t>Arca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noae</a:t>
            </a:r>
            <a:r>
              <a:rPr lang="en-US" sz="2800" i="1" dirty="0">
                <a:solidFill>
                  <a:srgbClr val="000000"/>
                </a:solidFill>
              </a:rPr>
              <a:t> (</a:t>
            </a:r>
            <a:r>
              <a:rPr lang="en-US" sz="2800" dirty="0">
                <a:solidFill>
                  <a:srgbClr val="000000"/>
                </a:solidFill>
              </a:rPr>
              <a:t>Fig. 1) 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>
                <a:solidFill>
                  <a:srgbClr val="000000"/>
                </a:solidFill>
              </a:rPr>
              <a:t>46.23-65.08 mm) were collected monthly from Bizerte </a:t>
            </a:r>
            <a:r>
              <a:rPr lang="en-US" sz="2800" dirty="0" smtClean="0">
                <a:solidFill>
                  <a:srgbClr val="000000"/>
                </a:solidFill>
              </a:rPr>
              <a:t>Lagoon </a:t>
            </a:r>
            <a:r>
              <a:rPr lang="en-US" sz="2800" dirty="0">
                <a:solidFill>
                  <a:srgbClr val="000000"/>
                </a:solidFill>
              </a:rPr>
              <a:t>(Fig. 2</a:t>
            </a:r>
            <a:r>
              <a:rPr lang="en-US" sz="2800" dirty="0" smtClean="0">
                <a:solidFill>
                  <a:srgbClr val="000000"/>
                </a:solidFill>
              </a:rPr>
              <a:t>) 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at a depth of 3 meters by scuba diving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from October 2013 to September 2014. </a:t>
            </a:r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sampling site is located far from urban and industrial sources of pollution but remained influenced by agricultural inputs [2]. </a:t>
            </a:r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>
                <a:solidFill>
                  <a:srgbClr val="000000"/>
                </a:solidFill>
              </a:rPr>
              <a:t>concentrations of </a:t>
            </a:r>
            <a:r>
              <a:rPr lang="en-US" sz="2800" dirty="0" smtClean="0">
                <a:solidFill>
                  <a:srgbClr val="000000"/>
                </a:solidFill>
              </a:rPr>
              <a:t>Zinc (Zn), Iron (Fe), Copper (Cu), Cadmium (</a:t>
            </a:r>
            <a:r>
              <a:rPr lang="en-US" sz="2800" dirty="0" err="1" smtClean="0">
                <a:solidFill>
                  <a:srgbClr val="000000"/>
                </a:solidFill>
              </a:rPr>
              <a:t>Cd</a:t>
            </a:r>
            <a:r>
              <a:rPr lang="en-US" sz="2800" dirty="0" smtClean="0">
                <a:solidFill>
                  <a:srgbClr val="000000"/>
                </a:solidFill>
              </a:rPr>
              <a:t>) and Lead (</a:t>
            </a:r>
            <a:r>
              <a:rPr lang="en-US" sz="2800" dirty="0" err="1" smtClean="0">
                <a:solidFill>
                  <a:srgbClr val="000000"/>
                </a:solidFill>
              </a:rPr>
              <a:t>Pb</a:t>
            </a:r>
            <a:r>
              <a:rPr lang="en-US" sz="2800" dirty="0" smtClean="0">
                <a:solidFill>
                  <a:srgbClr val="000000"/>
                </a:solidFill>
              </a:rPr>
              <a:t>) were </a:t>
            </a:r>
            <a:r>
              <a:rPr lang="en-US" sz="2800" dirty="0">
                <a:solidFill>
                  <a:srgbClr val="000000"/>
                </a:solidFill>
              </a:rPr>
              <a:t>measured in the mollusk flesh by inductively </a:t>
            </a:r>
            <a:r>
              <a:rPr lang="en-US" sz="2800" dirty="0" smtClean="0">
                <a:solidFill>
                  <a:srgbClr val="000000"/>
                </a:solidFill>
              </a:rPr>
              <a:t>coupled </a:t>
            </a:r>
            <a:r>
              <a:rPr lang="en-US" sz="2800" dirty="0">
                <a:solidFill>
                  <a:srgbClr val="000000"/>
                </a:solidFill>
              </a:rPr>
              <a:t>plasma mass spectrometry (</a:t>
            </a:r>
            <a:r>
              <a:rPr lang="en-US" sz="2800" dirty="0" smtClean="0">
                <a:solidFill>
                  <a:srgbClr val="000000"/>
                </a:solidFill>
              </a:rPr>
              <a:t>ICP-MS).</a:t>
            </a:r>
            <a:endParaRPr lang="en-US" sz="2800" i="1" dirty="0" smtClean="0">
              <a:solidFill>
                <a:srgbClr val="000000"/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1119187" y="0"/>
            <a:ext cx="28575000" cy="7968329"/>
          </a:xfrm>
          <a:prstGeom prst="rect">
            <a:avLst/>
          </a:prstGeom>
          <a:noFill/>
        </p:spPr>
        <p:txBody>
          <a:bodyPr wrap="square" lIns="88386" tIns="44193" rIns="88386" bIns="44193">
            <a:spAutoFit/>
          </a:bodyPr>
          <a:lstStyle/>
          <a:p>
            <a:pPr algn="ctr" eaLnBrk="0" hangingPunct="0">
              <a:defRPr/>
            </a:pPr>
            <a:endParaRPr lang="fr-FR" sz="1600" b="1" dirty="0">
              <a:solidFill>
                <a:schemeClr val="bg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fr-FR" sz="7200" b="1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TRACE </a:t>
            </a:r>
            <a:r>
              <a:rPr lang="fr-FR" sz="72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METALS IN SOFT TISSUE OF MARINE BIVALVE NOAH’S ARK (</a:t>
            </a:r>
            <a:r>
              <a:rPr lang="fr-FR" sz="7200" b="1" i="1" dirty="0" err="1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Arca</a:t>
            </a:r>
            <a:r>
              <a:rPr lang="fr-FR" sz="7200" b="1" i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7200" b="1" i="1" dirty="0" err="1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noae</a:t>
            </a:r>
            <a:r>
              <a:rPr lang="fr-FR" sz="72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 FROM  BIZERTE LAGOON (NORTHERN TUNISIA)</a:t>
            </a:r>
            <a:r>
              <a:rPr lang="fr-FR" sz="64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64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64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6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fr-FR" sz="54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Feriel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 GHRIBI</a:t>
            </a:r>
            <a:r>
              <a:rPr lang="en-US" sz="5400" b="1" baseline="30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lang="fr-FR" sz="5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*, Jonathan 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RICHIR</a:t>
            </a:r>
            <a:r>
              <a:rPr lang="en-US" sz="5400" b="1" baseline="30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lang="fr-FR" sz="5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, </a:t>
            </a:r>
            <a:r>
              <a:rPr lang="fr-FR" sz="54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Dhouha</a:t>
            </a:r>
            <a:r>
              <a:rPr lang="fr-FR" sz="5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BOUSSOUFA</a:t>
            </a:r>
            <a:r>
              <a:rPr lang="en-US" sz="5400" b="1" baseline="30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lang="fr-FR" sz="5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, 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M’</a:t>
            </a:r>
            <a:r>
              <a:rPr lang="fr-FR" sz="54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hamed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lang="fr-FR" sz="5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El 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CAFSI</a:t>
            </a:r>
            <a:r>
              <a:rPr lang="en-US" sz="5400" b="1" baseline="30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  </a:t>
            </a:r>
            <a:r>
              <a:rPr lang="fr-FR" sz="54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&amp; Sylvie </a:t>
            </a:r>
            <a:r>
              <a:rPr lang="fr-FR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cs typeface="Arial" pitchFamily="34" charset="0"/>
              </a:rPr>
              <a:t>GOBERT</a:t>
            </a:r>
            <a:r>
              <a:rPr lang="en-US" sz="5400" b="1" baseline="30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endParaRPr lang="fr-FR" sz="5400" b="1" dirty="0">
              <a:solidFill>
                <a:schemeClr val="tx2">
                  <a:lumMod val="20000"/>
                  <a:lumOff val="80000"/>
                </a:schemeClr>
              </a:solidFill>
              <a:latin typeface="+mn-lt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5400" b="1" baseline="300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1</a:t>
            </a:r>
            <a:r>
              <a:rPr lang="en-US" sz="5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Unit of Physiology and Aquatic Environment, University of Tunis El </a:t>
            </a:r>
            <a:r>
              <a:rPr lang="en-US" sz="5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Manar</a:t>
            </a:r>
            <a:endParaRPr lang="fr-FR" sz="54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ctr">
              <a:defRPr/>
            </a:pPr>
            <a:r>
              <a:rPr lang="en-US" sz="5400" b="1" baseline="300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2</a:t>
            </a:r>
            <a:r>
              <a:rPr lang="en-US" sz="5400" b="1" i="1" dirty="0" smtClean="0">
                <a:solidFill>
                  <a:schemeClr val="bg1">
                    <a:lumMod val="95000"/>
                  </a:schemeClr>
                </a:solidFill>
              </a:rPr>
              <a:t>L</a:t>
            </a:r>
            <a:r>
              <a:rPr lang="en-US" sz="5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aboratory of </a:t>
            </a:r>
            <a:r>
              <a:rPr lang="en-US" sz="5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Oceanology</a:t>
            </a:r>
            <a:r>
              <a:rPr lang="en-US" sz="5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- MARE Centre - University of LIEGE - B6C - 4000 LIEGE - </a:t>
            </a:r>
            <a:r>
              <a:rPr lang="en-US" sz="5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Sart</a:t>
            </a:r>
            <a:r>
              <a:rPr lang="en-US" sz="5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5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Tilman</a:t>
            </a:r>
            <a:r>
              <a:rPr lang="en-US" sz="5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- Belgium</a:t>
            </a:r>
            <a:endParaRPr lang="fr-FR" sz="5400" b="1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4" name="Picture 7" descr="C:\Users\toshiba\Desktop\images (4)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979187" y="9212262"/>
            <a:ext cx="5146989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77" name="ZoneTexte 45"/>
          <p:cNvSpPr txBox="1">
            <a:spLocks noChangeArrowheads="1"/>
          </p:cNvSpPr>
          <p:nvPr/>
        </p:nvSpPr>
        <p:spPr bwMode="auto">
          <a:xfrm>
            <a:off x="0" y="3497262"/>
            <a:ext cx="4343512" cy="458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386" tIns="44193" rIns="88386" bIns="44193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ferielghribi@yahoo.fr</a:t>
            </a:r>
            <a:endParaRPr lang="fr-FR" sz="2400" b="1" dirty="0"/>
          </a:p>
        </p:txBody>
      </p:sp>
      <p:sp>
        <p:nvSpPr>
          <p:cNvPr id="51" name="Rectangle 50"/>
          <p:cNvSpPr/>
          <p:nvPr/>
        </p:nvSpPr>
        <p:spPr>
          <a:xfrm>
            <a:off x="585787" y="38092062"/>
            <a:ext cx="13639800" cy="2536073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txBody>
          <a:bodyPr wrap="square" lIns="88386" tIns="44193" rIns="88386" bIns="44193">
            <a:sp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en-US" sz="2800" dirty="0">
                <a:latin typeface="+mn-lt"/>
                <a:cs typeface="Arial" pitchFamily="34" charset="0"/>
              </a:rPr>
              <a:t> </a:t>
            </a:r>
            <a:r>
              <a:rPr lang="en-US" sz="2800" dirty="0" smtClean="0">
                <a:latin typeface="+mn-lt"/>
              </a:rPr>
              <a:t>The levels of all trace metals analyzed in </a:t>
            </a:r>
            <a:r>
              <a:rPr lang="en-US" sz="2800" i="1" dirty="0" err="1" smtClean="0">
                <a:latin typeface="+mn-lt"/>
              </a:rPr>
              <a:t>Arca</a:t>
            </a:r>
            <a:r>
              <a:rPr lang="en-US" sz="2800" i="1" dirty="0" smtClean="0">
                <a:latin typeface="+mn-lt"/>
              </a:rPr>
              <a:t> </a:t>
            </a:r>
            <a:r>
              <a:rPr lang="en-US" sz="2800" i="1" dirty="0" err="1" smtClean="0">
                <a:latin typeface="+mn-lt"/>
              </a:rPr>
              <a:t>noae</a:t>
            </a:r>
            <a:r>
              <a:rPr lang="en-US" sz="2800" dirty="0" smtClean="0">
                <a:latin typeface="+mn-lt"/>
              </a:rPr>
              <a:t> are below maximum admissible level which makes this species a healthy and safe food for human consumption.</a:t>
            </a:r>
            <a:endParaRPr lang="en-US" sz="2800" dirty="0">
              <a:latin typeface="+mn-lt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en-US" sz="600" dirty="0">
              <a:latin typeface="+mn-lt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en-US" sz="2800" dirty="0">
                <a:latin typeface="+mn-lt"/>
                <a:cs typeface="Arial" pitchFamily="34" charset="0"/>
              </a:rPr>
              <a:t>This result is very encouraging from an economic point of view to enable future commercial exploitation of </a:t>
            </a:r>
            <a:r>
              <a:rPr lang="en-US" sz="2800" i="1" dirty="0">
                <a:latin typeface="+mn-lt"/>
                <a:cs typeface="Arial" pitchFamily="34" charset="0"/>
              </a:rPr>
              <a:t>A. </a:t>
            </a:r>
            <a:r>
              <a:rPr lang="en-US" sz="2800" i="1" dirty="0" err="1">
                <a:latin typeface="+mn-lt"/>
                <a:cs typeface="Arial" pitchFamily="34" charset="0"/>
              </a:rPr>
              <a:t>noae</a:t>
            </a:r>
            <a:r>
              <a:rPr lang="en-US" sz="2800" i="1" dirty="0">
                <a:latin typeface="+mn-lt"/>
                <a:cs typeface="Arial" pitchFamily="34" charset="0"/>
              </a:rPr>
              <a:t> </a:t>
            </a:r>
            <a:r>
              <a:rPr lang="en-US" sz="2800" dirty="0">
                <a:latin typeface="+mn-lt"/>
                <a:cs typeface="Arial" pitchFamily="34" charset="0"/>
              </a:rPr>
              <a:t>in our </a:t>
            </a:r>
            <a:r>
              <a:rPr lang="en-US" sz="2800" dirty="0" smtClean="0">
                <a:latin typeface="+mn-lt"/>
                <a:cs typeface="Arial" pitchFamily="34" charset="0"/>
              </a:rPr>
              <a:t>country.</a:t>
            </a:r>
          </a:p>
          <a:p>
            <a:pPr algn="just">
              <a:buFont typeface="Arial" pitchFamily="34" charset="0"/>
              <a:buChar char="•"/>
              <a:defRPr/>
            </a:pPr>
            <a:endParaRPr lang="fr-FR" sz="1000" dirty="0">
              <a:latin typeface="+mn-lt"/>
            </a:endParaRPr>
          </a:p>
        </p:txBody>
      </p:sp>
      <p:sp>
        <p:nvSpPr>
          <p:cNvPr id="2079" name="Rectangle 51"/>
          <p:cNvSpPr>
            <a:spLocks noChangeArrowheads="1"/>
          </p:cNvSpPr>
          <p:nvPr/>
        </p:nvSpPr>
        <p:spPr bwMode="auto">
          <a:xfrm>
            <a:off x="14835187" y="38320662"/>
            <a:ext cx="15011400" cy="2243685"/>
          </a:xfrm>
          <a:prstGeom prst="rect">
            <a:avLst/>
          </a:prstGeom>
          <a:noFill/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square" lIns="88386" tIns="44193" rIns="88386" bIns="44193">
            <a:spAutoFit/>
          </a:bodyPr>
          <a:lstStyle/>
          <a:p>
            <a:pPr algn="just"/>
            <a:r>
              <a:rPr lang="fr-FR" sz="2000" b="1" dirty="0" smtClean="0"/>
              <a:t>1- </a:t>
            </a:r>
            <a:r>
              <a:rPr lang="fr-FR" sz="2000" dirty="0" err="1" smtClean="0"/>
              <a:t>Beji</a:t>
            </a:r>
            <a:r>
              <a:rPr lang="fr-FR" sz="2000" dirty="0" smtClean="0"/>
              <a:t>, O., 2000. Les ressources vivantes exportables du lac de Bizerte: Etat actuel et potentialités (première partie). </a:t>
            </a:r>
            <a:r>
              <a:rPr lang="en-US" sz="2000" i="1" dirty="0" smtClean="0"/>
              <a:t>Bull. Inst. Nat. Sci. Tech. </a:t>
            </a:r>
            <a:r>
              <a:rPr lang="en-US" sz="2000" i="1" dirty="0" err="1" smtClean="0"/>
              <a:t>Mer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Salammbô</a:t>
            </a:r>
            <a:r>
              <a:rPr lang="en-US" sz="2000" i="1" dirty="0" smtClean="0"/>
              <a:t> 27, 45–60</a:t>
            </a:r>
            <a:r>
              <a:rPr lang="en-US" sz="2000" dirty="0" smtClean="0"/>
              <a:t>. </a:t>
            </a:r>
            <a:r>
              <a:rPr lang="en-US" sz="2000" b="1" dirty="0" smtClean="0"/>
              <a:t>2-</a:t>
            </a:r>
            <a:r>
              <a:rPr lang="en-US" sz="2000" dirty="0" smtClean="0"/>
              <a:t> </a:t>
            </a:r>
            <a:r>
              <a:rPr lang="fr-FR" sz="2000" dirty="0" err="1" smtClean="0"/>
              <a:t>Barhoumi</a:t>
            </a:r>
            <a:r>
              <a:rPr lang="fr-FR" sz="2000" dirty="0" smtClean="0"/>
              <a:t> B, </a:t>
            </a:r>
            <a:r>
              <a:rPr lang="fr-FR" sz="2000" dirty="0" err="1" smtClean="0"/>
              <a:t>LeMenach</a:t>
            </a:r>
            <a:r>
              <a:rPr lang="fr-FR" sz="2000" dirty="0" smtClean="0"/>
              <a:t> K , C </a:t>
            </a:r>
            <a:r>
              <a:rPr lang="fr-FR" sz="2000" dirty="0" err="1" smtClean="0"/>
              <a:t>lérandeau</a:t>
            </a:r>
            <a:r>
              <a:rPr lang="fr-FR" sz="2000" dirty="0" smtClean="0"/>
              <a:t> C, Ben </a:t>
            </a:r>
            <a:r>
              <a:rPr lang="fr-FR" sz="2000" dirty="0" err="1" smtClean="0"/>
              <a:t>Ameur</a:t>
            </a:r>
            <a:r>
              <a:rPr lang="fr-FR" sz="2000" dirty="0" smtClean="0"/>
              <a:t> W, </a:t>
            </a:r>
            <a:r>
              <a:rPr lang="fr-FR" sz="2000" dirty="0" err="1" smtClean="0"/>
              <a:t>Budzinski</a:t>
            </a:r>
            <a:r>
              <a:rPr lang="fr-FR" sz="2000" dirty="0" smtClean="0"/>
              <a:t> H, Driss MR, Cachot J. 2014 </a:t>
            </a:r>
            <a:r>
              <a:rPr lang="en-US" sz="2000" dirty="0" smtClean="0"/>
              <a:t>Assessment of pollution in the Bizerte lagoon (Tunisia) by the combined use of chemical and biochemical markers in mussels, </a:t>
            </a:r>
            <a:r>
              <a:rPr lang="en-US" sz="2000" i="1" dirty="0" err="1" smtClean="0"/>
              <a:t>Mytilus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galloprovincialis</a:t>
            </a:r>
            <a:r>
              <a:rPr lang="en-US" sz="2000" dirty="0" smtClean="0"/>
              <a:t> </a:t>
            </a:r>
            <a:r>
              <a:rPr lang="sv-SE" sz="2000" i="1" dirty="0" smtClean="0"/>
              <a:t>Mar Pollut Bull </a:t>
            </a:r>
            <a:r>
              <a:rPr lang="sv-SE" sz="2000" dirty="0" smtClean="0"/>
              <a:t>84: 379-390</a:t>
            </a:r>
            <a:r>
              <a:rPr lang="sv-SE" sz="2000" i="1" dirty="0" smtClean="0"/>
              <a:t>. </a:t>
            </a:r>
            <a:r>
              <a:rPr lang="fr-FR" sz="2000" b="1" dirty="0" smtClean="0"/>
              <a:t>3-</a:t>
            </a:r>
            <a:r>
              <a:rPr lang="fr-FR" sz="2000" dirty="0" smtClean="0"/>
              <a:t> Kamel, N., </a:t>
            </a:r>
            <a:r>
              <a:rPr lang="fr-FR" sz="2000" dirty="0" err="1" smtClean="0"/>
              <a:t>Bourgeot</a:t>
            </a:r>
            <a:r>
              <a:rPr lang="fr-FR" sz="2000" dirty="0" smtClean="0"/>
              <a:t>, T., Banni, M., </a:t>
            </a:r>
            <a:r>
              <a:rPr lang="fr-FR" sz="2000" dirty="0" err="1" smtClean="0"/>
              <a:t>Chalghaf</a:t>
            </a:r>
            <a:r>
              <a:rPr lang="fr-FR" sz="2000" dirty="0" smtClean="0"/>
              <a:t>, M., Devin, S., Minier, M., </a:t>
            </a:r>
            <a:r>
              <a:rPr lang="fr-FR" sz="2000" dirty="0" err="1" smtClean="0"/>
              <a:t>Boussetta</a:t>
            </a:r>
            <a:r>
              <a:rPr lang="fr-FR" sz="2000" dirty="0" smtClean="0"/>
              <a:t>, H. 2014. </a:t>
            </a:r>
            <a:r>
              <a:rPr lang="en-US" sz="2000" dirty="0" smtClean="0"/>
              <a:t>Effects of increasing temperature on biomarker responses </a:t>
            </a:r>
            <a:r>
              <a:rPr lang="en-US" sz="2000" dirty="0" err="1" smtClean="0"/>
              <a:t>ans</a:t>
            </a:r>
            <a:r>
              <a:rPr lang="en-US" sz="2000" dirty="0" smtClean="0"/>
              <a:t> accumulation of hazardous substances in rope mussels (</a:t>
            </a:r>
            <a:r>
              <a:rPr lang="en-US" sz="2000" i="1" dirty="0" err="1" smtClean="0"/>
              <a:t>Mytilus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gallopranvinciallis</a:t>
            </a:r>
            <a:r>
              <a:rPr lang="en-US" sz="2000" dirty="0" smtClean="0"/>
              <a:t>) from Bizerte lagoon. </a:t>
            </a:r>
            <a:r>
              <a:rPr lang="en-US" sz="2000" i="1" dirty="0" err="1" smtClean="0"/>
              <a:t>Env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Sci</a:t>
            </a:r>
            <a:r>
              <a:rPr lang="en-US" sz="2000" i="1" dirty="0" smtClean="0"/>
              <a:t> Poll., Vol. 21, Issue 9, pp. 6108-6123.</a:t>
            </a:r>
            <a:r>
              <a:rPr lang="en-US" sz="2000" b="1" dirty="0" smtClean="0"/>
              <a:t> 4-</a:t>
            </a:r>
            <a:r>
              <a:rPr lang="en-US" sz="2000" dirty="0" smtClean="0"/>
              <a:t> FAO. 1983. Compilation of legal limits for hazardous substances in fish and fishery products. </a:t>
            </a:r>
            <a:r>
              <a:rPr lang="en-US" sz="2000" i="1" dirty="0" smtClean="0"/>
              <a:t>FAO fishery circular vol. no. 464, pp. 5-100. </a:t>
            </a:r>
            <a:endParaRPr lang="fr-FR" sz="2000" dirty="0"/>
          </a:p>
        </p:txBody>
      </p:sp>
      <p:pic>
        <p:nvPicPr>
          <p:cNvPr id="2063" name="Picture 32" descr="E:\Article. 1. Métaux -Stress\Fig. 1.ti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338387" y="15229251"/>
            <a:ext cx="7302310" cy="477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ZoneTexte 39"/>
          <p:cNvSpPr txBox="1"/>
          <p:nvPr/>
        </p:nvSpPr>
        <p:spPr>
          <a:xfrm>
            <a:off x="1271587" y="20108862"/>
            <a:ext cx="8864433" cy="4574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latin typeface="+mn-lt"/>
                <a:cs typeface="Times New Roman" pitchFamily="18" charset="0"/>
              </a:rPr>
              <a:t>Fig. </a:t>
            </a:r>
            <a:r>
              <a:rPr lang="fr-FR" sz="2400" b="1" dirty="0" smtClean="0">
                <a:latin typeface="+mn-lt"/>
                <a:cs typeface="Times New Roman" pitchFamily="18" charset="0"/>
              </a:rPr>
              <a:t>2 </a:t>
            </a:r>
            <a:r>
              <a:rPr lang="fr-FR" sz="2400" b="1" dirty="0">
                <a:latin typeface="+mn-lt"/>
                <a:cs typeface="Times New Roman" pitchFamily="18" charset="0"/>
              </a:rPr>
              <a:t>Bizerte </a:t>
            </a:r>
            <a:r>
              <a:rPr lang="fr-FR" sz="2400" b="1" dirty="0" err="1">
                <a:latin typeface="+mn-lt"/>
                <a:cs typeface="Times New Roman" pitchFamily="18" charset="0"/>
              </a:rPr>
              <a:t>Lagoon</a:t>
            </a:r>
            <a:r>
              <a:rPr lang="fr-FR" sz="2400" b="1" dirty="0">
                <a:latin typeface="+mn-lt"/>
                <a:cs typeface="Times New Roman" pitchFamily="18" charset="0"/>
              </a:rPr>
              <a:t>           </a:t>
            </a:r>
            <a:r>
              <a:rPr lang="fr-FR" sz="2400" b="1" dirty="0" err="1" smtClean="0">
                <a:latin typeface="+mn-lt"/>
                <a:cs typeface="Times New Roman" pitchFamily="18" charset="0"/>
              </a:rPr>
              <a:t>Sampling</a:t>
            </a:r>
            <a:r>
              <a:rPr lang="fr-FR" sz="2400" b="1" dirty="0" smtClean="0">
                <a:latin typeface="+mn-lt"/>
                <a:cs typeface="Times New Roman" pitchFamily="18" charset="0"/>
              </a:rPr>
              <a:t> site</a:t>
            </a:r>
            <a:endParaRPr lang="fr-FR" sz="2400" b="1" dirty="0">
              <a:latin typeface="+mn-lt"/>
              <a:cs typeface="Times New Roman" pitchFamily="18" charset="0"/>
            </a:endParaRPr>
          </a:p>
        </p:txBody>
      </p:sp>
      <p:sp>
        <p:nvSpPr>
          <p:cNvPr id="41" name="Étoile à 5 branches 40"/>
          <p:cNvSpPr/>
          <p:nvPr/>
        </p:nvSpPr>
        <p:spPr bwMode="auto">
          <a:xfrm>
            <a:off x="5843587" y="20032662"/>
            <a:ext cx="556365" cy="377500"/>
          </a:xfrm>
          <a:prstGeom prst="star5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3" name="ZoneTexte 62"/>
          <p:cNvSpPr txBox="1"/>
          <p:nvPr/>
        </p:nvSpPr>
        <p:spPr>
          <a:xfrm>
            <a:off x="890587" y="20718462"/>
            <a:ext cx="9783326" cy="457200"/>
          </a:xfrm>
          <a:prstGeom prst="rect">
            <a:avLst/>
          </a:prstGeom>
          <a:noFill/>
        </p:spPr>
        <p:txBody>
          <a:bodyPr wrap="square" lIns="88386" tIns="44193" rIns="88386" bIns="44193" rtlCol="0">
            <a:spAutoFit/>
          </a:bodyPr>
          <a:lstStyle/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Fresh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water                       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Sea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water  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Flèche droite 64"/>
          <p:cNvSpPr/>
          <p:nvPr/>
        </p:nvSpPr>
        <p:spPr>
          <a:xfrm rot="10800000" flipH="1" flipV="1">
            <a:off x="5767387" y="20642262"/>
            <a:ext cx="784464" cy="6096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88386" tIns="44193" rIns="88386" bIns="44193" rtlCol="0" anchor="ctr"/>
          <a:lstStyle/>
          <a:p>
            <a:pPr algn="ctr"/>
            <a:endParaRPr lang="fr-FR"/>
          </a:p>
        </p:txBody>
      </p:sp>
      <p:grpSp>
        <p:nvGrpSpPr>
          <p:cNvPr id="66" name="Groupe 65"/>
          <p:cNvGrpSpPr/>
          <p:nvPr/>
        </p:nvGrpSpPr>
        <p:grpSpPr>
          <a:xfrm>
            <a:off x="738187" y="21632862"/>
            <a:ext cx="28709034" cy="14782800"/>
            <a:chOff x="814387" y="20337462"/>
            <a:chExt cx="28709034" cy="14782800"/>
          </a:xfrm>
        </p:grpSpPr>
        <p:sp>
          <p:nvSpPr>
            <p:cNvPr id="10" name="Rectangle 9"/>
            <p:cNvSpPr/>
            <p:nvPr/>
          </p:nvSpPr>
          <p:spPr bwMode="auto">
            <a:xfrm>
              <a:off x="814387" y="20337462"/>
              <a:ext cx="28709034" cy="14782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88386" tIns="44193" rIns="88386" bIns="44193"/>
            <a:lstStyle/>
            <a:p>
              <a:pPr algn="just">
                <a:defRPr/>
              </a:pPr>
              <a:endParaRPr lang="en-US" sz="2700" b="1" dirty="0">
                <a:solidFill>
                  <a:srgbClr val="00B0F0"/>
                </a:solidFill>
                <a:cs typeface="Times New Roman" pitchFamily="18" charset="0"/>
              </a:endParaRPr>
            </a:p>
          </p:txBody>
        </p:sp>
        <p:sp>
          <p:nvSpPr>
            <p:cNvPr id="2067" name="Rectangle 28"/>
            <p:cNvSpPr>
              <a:spLocks noChangeArrowheads="1"/>
            </p:cNvSpPr>
            <p:nvPr/>
          </p:nvSpPr>
          <p:spPr bwMode="auto">
            <a:xfrm>
              <a:off x="1042987" y="26128662"/>
              <a:ext cx="13600177" cy="883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88386" tIns="44193" rIns="88386" bIns="44193" anchor="ctr">
              <a:spAutoFit/>
            </a:bodyPr>
            <a:lstStyle/>
            <a:p>
              <a:pPr algn="just">
                <a:buFont typeface="Arial" charset="0"/>
                <a:buChar char="•"/>
              </a:pPr>
              <a:r>
                <a:rPr lang="en-US" sz="2700" dirty="0"/>
                <a:t> </a:t>
              </a:r>
              <a:r>
                <a:rPr lang="en-US" sz="2800" dirty="0" smtClean="0"/>
                <a:t>Trace </a:t>
              </a:r>
              <a:r>
                <a:rPr lang="en-US" sz="2800" dirty="0" smtClean="0"/>
                <a:t>element </a:t>
              </a:r>
              <a:r>
                <a:rPr lang="en-US" sz="2800" dirty="0" smtClean="0"/>
                <a:t>(</a:t>
              </a:r>
              <a:r>
                <a:rPr lang="en-US" sz="2800" dirty="0" smtClean="0"/>
                <a:t>TEs) </a:t>
              </a:r>
              <a:r>
                <a:rPr lang="en-US" sz="2800" dirty="0" smtClean="0"/>
                <a:t>concentrations in mg/Kg wet weight decreased in the following order: </a:t>
              </a:r>
              <a:r>
                <a:rPr lang="en-US" sz="2800" b="1" dirty="0" smtClean="0"/>
                <a:t>Zn &gt; Fe &gt; Cu &gt; </a:t>
              </a:r>
              <a:r>
                <a:rPr lang="en-US" sz="2800" b="1" dirty="0" err="1" smtClean="0"/>
                <a:t>Pb</a:t>
              </a:r>
              <a:r>
                <a:rPr lang="en-US" sz="2800" b="1" dirty="0" smtClean="0"/>
                <a:t> &gt; </a:t>
              </a:r>
              <a:r>
                <a:rPr lang="en-US" sz="2800" b="1" dirty="0" err="1" smtClean="0"/>
                <a:t>Cd</a:t>
              </a:r>
              <a:r>
                <a:rPr lang="en-US" sz="2800" b="1" dirty="0" smtClean="0"/>
                <a:t> </a:t>
              </a:r>
              <a:r>
                <a:rPr lang="en-US" sz="2800" dirty="0" smtClean="0"/>
                <a:t>(Fig. 3).</a:t>
              </a:r>
              <a:endParaRPr lang="en-US" sz="2800" dirty="0"/>
            </a:p>
            <a:p>
              <a:pPr algn="just">
                <a:buFont typeface="Arial" charset="0"/>
                <a:buChar char="•"/>
              </a:pPr>
              <a:endParaRPr lang="en-US" sz="1050" dirty="0"/>
            </a:p>
            <a:p>
              <a:pPr algn="just">
                <a:buFont typeface="Arial" charset="0"/>
                <a:buChar char="•"/>
              </a:pPr>
              <a:r>
                <a:rPr lang="en-US" sz="2800" dirty="0" smtClean="0"/>
                <a:t> Essential </a:t>
              </a:r>
              <a:r>
                <a:rPr lang="en-US" sz="2800" dirty="0"/>
                <a:t>(e.g. </a:t>
              </a:r>
              <a:r>
                <a:rPr lang="en-US" sz="2800" b="1" dirty="0" smtClean="0"/>
                <a:t>Zn, Fe</a:t>
              </a:r>
              <a:r>
                <a:rPr lang="en-US" sz="2800" dirty="0" smtClean="0"/>
                <a:t>) trace elements </a:t>
              </a:r>
              <a:r>
                <a:rPr lang="en-US" sz="2800" dirty="0"/>
                <a:t>were accumulated at higher levels than non essential toxic ones (e.g. </a:t>
              </a:r>
              <a:r>
                <a:rPr lang="en-US" sz="2800" b="1" dirty="0" err="1"/>
                <a:t>Pb</a:t>
              </a:r>
              <a:r>
                <a:rPr lang="en-US" sz="2800" b="1" dirty="0"/>
                <a:t>, </a:t>
              </a:r>
              <a:r>
                <a:rPr lang="en-US" sz="2800" b="1" dirty="0" err="1"/>
                <a:t>Cd</a:t>
              </a:r>
              <a:r>
                <a:rPr lang="en-US" sz="2800" dirty="0" smtClean="0"/>
                <a:t>) (Fig. 3).</a:t>
              </a:r>
              <a:endParaRPr lang="en-US" sz="2800" dirty="0"/>
            </a:p>
            <a:p>
              <a:pPr algn="just">
                <a:buFont typeface="Arial" charset="0"/>
                <a:buChar char="•"/>
              </a:pPr>
              <a:endParaRPr lang="en-US" sz="1600" dirty="0"/>
            </a:p>
            <a:p>
              <a:pPr algn="just">
                <a:buFont typeface="Arial" charset="0"/>
                <a:buChar char="•"/>
              </a:pPr>
              <a:r>
                <a:rPr lang="en-US" sz="2800" dirty="0" smtClean="0"/>
                <a:t> Significant </a:t>
              </a:r>
              <a:r>
                <a:rPr lang="en-US" sz="2800" dirty="0"/>
                <a:t>differences (p &lt; 0.05) were observed between mean seasonal TEs concentrations in </a:t>
              </a:r>
              <a:r>
                <a:rPr lang="en-US" sz="2800" i="1" dirty="0"/>
                <a:t>A. </a:t>
              </a:r>
              <a:r>
                <a:rPr lang="en-US" sz="2800" i="1" dirty="0" err="1"/>
                <a:t>noae</a:t>
              </a:r>
              <a:r>
                <a:rPr lang="en-US" sz="2800" i="1" dirty="0"/>
                <a:t> </a:t>
              </a:r>
              <a:r>
                <a:rPr lang="en-US" sz="2800" dirty="0" smtClean="0"/>
                <a:t>flesh. The </a:t>
              </a:r>
              <a:r>
                <a:rPr lang="en-US" sz="2800" dirty="0"/>
                <a:t>highest values of all trace elements were recorded during summer 2014 and autumn 2014 (warmer compared to autumn 2013) and the lowest ones during winter </a:t>
              </a:r>
              <a:r>
                <a:rPr lang="en-US" sz="2800" dirty="0" smtClean="0"/>
                <a:t>2014 (Fig.3, 4).</a:t>
              </a:r>
            </a:p>
            <a:p>
              <a:pPr algn="just">
                <a:buFont typeface="Arial" charset="0"/>
                <a:buChar char="•"/>
              </a:pPr>
              <a:endParaRPr lang="en-US" sz="1200" dirty="0" smtClean="0"/>
            </a:p>
            <a:p>
              <a:pPr algn="just">
                <a:buFont typeface="Arial" charset="0"/>
                <a:buChar char="•"/>
              </a:pPr>
              <a:r>
                <a:rPr lang="en-US" sz="2800" dirty="0" smtClean="0"/>
                <a:t> The winter period in Bizerte </a:t>
              </a:r>
              <a:r>
                <a:rPr lang="en-US" sz="2800" dirty="0" smtClean="0"/>
                <a:t>Lagoon is </a:t>
              </a:r>
              <a:r>
                <a:rPr lang="en-US" sz="2800" dirty="0" smtClean="0"/>
                <a:t>characterized by the increase of provision in </a:t>
              </a:r>
              <a:r>
                <a:rPr lang="en-US" sz="2800" dirty="0" err="1" smtClean="0"/>
                <a:t>rainwaters</a:t>
              </a:r>
              <a:r>
                <a:rPr lang="en-US" sz="2800" dirty="0" smtClean="0"/>
                <a:t> washing out the agricultural bordering lands and enriching the lagoon on various pollutants (pesticides and chemical) [3]</a:t>
              </a:r>
            </a:p>
            <a:p>
              <a:pPr algn="just">
                <a:buFont typeface="Arial" charset="0"/>
                <a:buChar char="•"/>
              </a:pPr>
              <a:endParaRPr lang="en-US" sz="1400" dirty="0" smtClean="0"/>
            </a:p>
            <a:p>
              <a:pPr algn="just">
                <a:buFont typeface="Arial" charset="0"/>
                <a:buChar char="•"/>
              </a:pPr>
              <a:r>
                <a:rPr lang="en-US" sz="2800" dirty="0" smtClean="0"/>
                <a:t> We assume that the strong surface water currents specific to Bizerte lagoon rapidly diluted and exported TEs brought through water runoff and river discharge that were consequently not </a:t>
              </a:r>
              <a:r>
                <a:rPr lang="en-US" sz="2800" dirty="0" err="1" smtClean="0"/>
                <a:t>bioaccumulated</a:t>
              </a:r>
              <a:r>
                <a:rPr lang="en-US" sz="2800" dirty="0" smtClean="0"/>
                <a:t> at higher levels in </a:t>
              </a:r>
              <a:r>
                <a:rPr lang="en-US" sz="2800" i="1" dirty="0" smtClean="0"/>
                <a:t>A. </a:t>
              </a:r>
              <a:r>
                <a:rPr lang="en-US" sz="2800" i="1" dirty="0" err="1" smtClean="0"/>
                <a:t>noae</a:t>
              </a:r>
              <a:r>
                <a:rPr lang="en-US" sz="2800" i="1" dirty="0" smtClean="0"/>
                <a:t> </a:t>
              </a:r>
              <a:r>
                <a:rPr lang="en-US" sz="2800" dirty="0" smtClean="0"/>
                <a:t>flesh.</a:t>
              </a:r>
            </a:p>
            <a:p>
              <a:pPr algn="just">
                <a:buFont typeface="Arial" charset="0"/>
                <a:buChar char="•"/>
              </a:pPr>
              <a:endParaRPr lang="en-US" sz="1000" dirty="0" smtClean="0"/>
            </a:p>
            <a:p>
              <a:pPr algn="just">
                <a:buFont typeface="Arial" charset="0"/>
                <a:buChar char="•"/>
              </a:pPr>
              <a:r>
                <a:rPr lang="en-US" sz="2800" dirty="0" smtClean="0"/>
                <a:t>The food standards for bivalves set by the FAO [4] are 10.0-30.0, 40.0-100.0, 2.0 and 1.0-6.0 mg kg</a:t>
              </a:r>
              <a:r>
                <a:rPr lang="en-US" sz="2800" baseline="-25000" dirty="0" smtClean="0"/>
                <a:t>ww</a:t>
              </a:r>
              <a:r>
                <a:rPr lang="en-US" sz="2800" baseline="30000" dirty="0" smtClean="0"/>
                <a:t>-1 </a:t>
              </a:r>
              <a:r>
                <a:rPr lang="en-US" sz="2800" dirty="0" smtClean="0"/>
                <a:t>for Cu, Zn, </a:t>
              </a:r>
              <a:r>
                <a:rPr lang="en-US" sz="2800" dirty="0" err="1" smtClean="0"/>
                <a:t>Cd</a:t>
              </a:r>
              <a:r>
                <a:rPr lang="en-US" sz="2800" dirty="0" smtClean="0"/>
                <a:t> and </a:t>
              </a:r>
              <a:r>
                <a:rPr lang="en-US" sz="2800" dirty="0" err="1" smtClean="0"/>
                <a:t>Pb</a:t>
              </a:r>
              <a:r>
                <a:rPr lang="en-US" sz="2800" dirty="0" smtClean="0"/>
                <a:t>, respectively. The derived wet weight based-concentrations of all metals in </a:t>
              </a:r>
              <a:r>
                <a:rPr lang="en-US" sz="2800" i="1" dirty="0" err="1" smtClean="0"/>
                <a:t>Arca</a:t>
              </a:r>
              <a:r>
                <a:rPr lang="en-US" sz="2800" i="1" dirty="0" smtClean="0"/>
                <a:t> </a:t>
              </a:r>
              <a:r>
                <a:rPr lang="en-US" sz="2800" i="1" dirty="0" err="1" smtClean="0"/>
                <a:t>noae</a:t>
              </a:r>
              <a:r>
                <a:rPr lang="en-US" sz="2800" dirty="0" smtClean="0"/>
                <a:t> from the present study were well below their respective food standards.</a:t>
              </a:r>
              <a:endParaRPr lang="fr-FR" sz="2800" dirty="0"/>
            </a:p>
          </p:txBody>
        </p:sp>
        <p:grpSp>
          <p:nvGrpSpPr>
            <p:cNvPr id="73" name="Groupe 72"/>
            <p:cNvGrpSpPr/>
            <p:nvPr/>
          </p:nvGrpSpPr>
          <p:grpSpPr>
            <a:xfrm>
              <a:off x="12168187" y="20413661"/>
              <a:ext cx="10715069" cy="5791199"/>
              <a:chOff x="14451981" y="20699609"/>
              <a:chExt cx="12433781" cy="4442116"/>
            </a:xfrm>
          </p:grpSpPr>
          <p:graphicFrame>
            <p:nvGraphicFramePr>
              <p:cNvPr id="53" name="Graphique 52"/>
              <p:cNvGraphicFramePr>
                <a:graphicFrameLocks/>
              </p:cNvGraphicFramePr>
              <p:nvPr/>
            </p:nvGraphicFramePr>
            <p:xfrm>
              <a:off x="14451981" y="20699609"/>
              <a:ext cx="6858001" cy="444211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2"/>
              </a:graphicData>
            </a:graphic>
          </p:graphicFrame>
          <p:sp>
            <p:nvSpPr>
              <p:cNvPr id="36" name="ZoneTexte 35"/>
              <p:cNvSpPr txBox="1"/>
              <p:nvPr/>
            </p:nvSpPr>
            <p:spPr>
              <a:xfrm>
                <a:off x="26123762" y="21342546"/>
                <a:ext cx="762000" cy="397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700" b="1" dirty="0" smtClean="0"/>
                  <a:t>***</a:t>
                </a:r>
                <a:endParaRPr lang="fr-FR" sz="2700" b="1" dirty="0"/>
              </a:p>
            </p:txBody>
          </p:sp>
        </p:grpSp>
        <p:grpSp>
          <p:nvGrpSpPr>
            <p:cNvPr id="76" name="Groupe 75"/>
            <p:cNvGrpSpPr/>
            <p:nvPr/>
          </p:nvGrpSpPr>
          <p:grpSpPr>
            <a:xfrm>
              <a:off x="24111833" y="20347259"/>
              <a:ext cx="5251931" cy="6086199"/>
              <a:chOff x="290694" y="29245239"/>
              <a:chExt cx="7048982" cy="4271719"/>
            </a:xfrm>
          </p:grpSpPr>
          <p:graphicFrame>
            <p:nvGraphicFramePr>
              <p:cNvPr id="54" name="Graphique 53"/>
              <p:cNvGraphicFramePr>
                <a:graphicFrameLocks/>
              </p:cNvGraphicFramePr>
              <p:nvPr/>
            </p:nvGraphicFramePr>
            <p:xfrm>
              <a:off x="290694" y="29245239"/>
              <a:ext cx="7048982" cy="4271719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3"/>
              </a:graphicData>
            </a:graphic>
          </p:graphicFrame>
          <p:sp>
            <p:nvSpPr>
              <p:cNvPr id="43" name="ZoneTexte 42"/>
              <p:cNvSpPr txBox="1"/>
              <p:nvPr/>
            </p:nvSpPr>
            <p:spPr>
              <a:xfrm>
                <a:off x="6311562" y="29722161"/>
                <a:ext cx="860124" cy="363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700" b="1" dirty="0" smtClean="0"/>
                  <a:t>***</a:t>
                </a:r>
                <a:endParaRPr lang="fr-FR" sz="2700" b="1" dirty="0"/>
              </a:p>
            </p:txBody>
          </p:sp>
        </p:grpSp>
        <p:graphicFrame>
          <p:nvGraphicFramePr>
            <p:cNvPr id="31" name="Graphique 30"/>
            <p:cNvGraphicFramePr/>
            <p:nvPr/>
          </p:nvGraphicFramePr>
          <p:xfrm>
            <a:off x="6834187" y="20489862"/>
            <a:ext cx="5619045" cy="582260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4"/>
            </a:graphicData>
          </a:graphic>
        </p:graphicFrame>
        <p:grpSp>
          <p:nvGrpSpPr>
            <p:cNvPr id="72" name="Groupe 71"/>
            <p:cNvGrpSpPr/>
            <p:nvPr/>
          </p:nvGrpSpPr>
          <p:grpSpPr>
            <a:xfrm>
              <a:off x="970169" y="20573762"/>
              <a:ext cx="5910025" cy="5813503"/>
              <a:chOff x="1044218" y="20729776"/>
              <a:chExt cx="6822040" cy="4412848"/>
            </a:xfrm>
          </p:grpSpPr>
          <p:graphicFrame>
            <p:nvGraphicFramePr>
              <p:cNvPr id="30" name="Graphique 29"/>
              <p:cNvGraphicFramePr/>
              <p:nvPr/>
            </p:nvGraphicFramePr>
            <p:xfrm>
              <a:off x="1044218" y="20729776"/>
              <a:ext cx="6822040" cy="44128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5"/>
              </a:graphicData>
            </a:graphic>
          </p:graphicFrame>
          <p:sp>
            <p:nvSpPr>
              <p:cNvPr id="46" name="ZoneTexte 45"/>
              <p:cNvSpPr txBox="1"/>
              <p:nvPr/>
            </p:nvSpPr>
            <p:spPr>
              <a:xfrm>
                <a:off x="6581726" y="20897454"/>
                <a:ext cx="821933" cy="3935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700" b="1" dirty="0" smtClean="0"/>
                  <a:t> ***</a:t>
                </a:r>
                <a:endParaRPr lang="fr-FR" sz="2700" b="1" dirty="0"/>
              </a:p>
            </p:txBody>
          </p:sp>
        </p:grpSp>
        <p:grpSp>
          <p:nvGrpSpPr>
            <p:cNvPr id="74" name="Groupe 73"/>
            <p:cNvGrpSpPr/>
            <p:nvPr/>
          </p:nvGrpSpPr>
          <p:grpSpPr>
            <a:xfrm>
              <a:off x="16130587" y="20337463"/>
              <a:ext cx="7906209" cy="5867400"/>
              <a:chOff x="11638694" y="25073075"/>
              <a:chExt cx="9412654" cy="4335148"/>
            </a:xfrm>
          </p:grpSpPr>
          <p:graphicFrame>
            <p:nvGraphicFramePr>
              <p:cNvPr id="55" name="Graphique 54"/>
              <p:cNvGraphicFramePr>
                <a:graphicFrameLocks/>
              </p:cNvGraphicFramePr>
              <p:nvPr/>
            </p:nvGraphicFramePr>
            <p:xfrm>
              <a:off x="14269548" y="25073075"/>
              <a:ext cx="6781800" cy="43351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6"/>
              </a:graphicData>
            </a:graphic>
          </p:graphicFrame>
          <p:sp>
            <p:nvSpPr>
              <p:cNvPr id="47" name="ZoneTexte 46"/>
              <p:cNvSpPr txBox="1"/>
              <p:nvPr/>
            </p:nvSpPr>
            <p:spPr>
              <a:xfrm>
                <a:off x="11638694" y="25579780"/>
                <a:ext cx="997910" cy="375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700" b="1" dirty="0" smtClean="0"/>
                  <a:t> </a:t>
                </a:r>
                <a:r>
                  <a:rPr lang="fr-FR" sz="2700" b="1" dirty="0" smtClean="0"/>
                  <a:t>***</a:t>
                </a:r>
                <a:endParaRPr lang="fr-FR" sz="2700" b="1" dirty="0"/>
              </a:p>
            </p:txBody>
          </p:sp>
          <p:sp>
            <p:nvSpPr>
              <p:cNvPr id="48" name="ZoneTexte 47"/>
              <p:cNvSpPr txBox="1"/>
              <p:nvPr/>
            </p:nvSpPr>
            <p:spPr>
              <a:xfrm>
                <a:off x="19984852" y="26199087"/>
                <a:ext cx="816472" cy="375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700" b="1" dirty="0" smtClean="0"/>
                  <a:t> ***</a:t>
                </a:r>
                <a:endParaRPr lang="fr-FR" sz="2700" b="1" dirty="0"/>
              </a:p>
            </p:txBody>
          </p:sp>
        </p:grpSp>
        <p:grpSp>
          <p:nvGrpSpPr>
            <p:cNvPr id="71" name="Groupe 70"/>
            <p:cNvGrpSpPr/>
            <p:nvPr/>
          </p:nvGrpSpPr>
          <p:grpSpPr>
            <a:xfrm>
              <a:off x="21616987" y="27652661"/>
              <a:ext cx="7405332" cy="5889003"/>
              <a:chOff x="23590572" y="22270226"/>
              <a:chExt cx="7924800" cy="5943600"/>
            </a:xfrm>
          </p:grpSpPr>
          <p:graphicFrame>
            <p:nvGraphicFramePr>
              <p:cNvPr id="2085" name="Object 37"/>
              <p:cNvGraphicFramePr>
                <a:graphicFrameLocks noChangeAspect="1"/>
              </p:cNvGraphicFramePr>
              <p:nvPr/>
            </p:nvGraphicFramePr>
            <p:xfrm>
              <a:off x="23590572" y="22270226"/>
              <a:ext cx="7924800" cy="5943600"/>
            </p:xfrm>
            <a:graphic>
              <a:graphicData uri="http://schemas.openxmlformats.org/presentationml/2006/ole">
                <p:oleObj spid="_x0000_s2085" name="Graph" r:id="rId17" imgW="5943600" imgH="4457880" progId="STATISTICA.Graph">
                  <p:embed/>
                </p:oleObj>
              </a:graphicData>
            </a:graphic>
          </p:graphicFrame>
          <p:grpSp>
            <p:nvGrpSpPr>
              <p:cNvPr id="70" name="Groupe 69"/>
              <p:cNvGrpSpPr/>
              <p:nvPr/>
            </p:nvGrpSpPr>
            <p:grpSpPr>
              <a:xfrm>
                <a:off x="25107242" y="22441484"/>
                <a:ext cx="2152865" cy="5470413"/>
                <a:chOff x="25107242" y="22441484"/>
                <a:chExt cx="2152865" cy="5470413"/>
              </a:xfrm>
            </p:grpSpPr>
            <p:sp>
              <p:nvSpPr>
                <p:cNvPr id="52" name="Ellipse 51"/>
                <p:cNvSpPr/>
                <p:nvPr/>
              </p:nvSpPr>
              <p:spPr bwMode="auto">
                <a:xfrm rot="840505">
                  <a:off x="25107242" y="22441484"/>
                  <a:ext cx="2087065" cy="5470413"/>
                </a:xfrm>
                <a:prstGeom prst="ellipse">
                  <a:avLst/>
                </a:prstGeom>
                <a:noFill/>
                <a:ln w="57150" cap="flat" cmpd="sng" algn="ctr">
                  <a:solidFill>
                    <a:srgbClr val="00B0F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883859" eaLnBrk="0" hangingPunct="0"/>
                  <a:endParaRPr lang="fr-FR" sz="1700" dirty="0" smtClean="0"/>
                </a:p>
              </p:txBody>
            </p:sp>
            <p:sp>
              <p:nvSpPr>
                <p:cNvPr id="61" name="Rectangle 60"/>
                <p:cNvSpPr/>
                <p:nvPr/>
              </p:nvSpPr>
              <p:spPr bwMode="auto">
                <a:xfrm>
                  <a:off x="25266971" y="26156427"/>
                  <a:ext cx="1259229" cy="574374"/>
                </a:xfrm>
                <a:prstGeom prst="rect">
                  <a:avLst/>
                </a:prstGeom>
                <a:noFill/>
                <a:ln w="38100" cap="flat" cmpd="sng" algn="ctr">
                  <a:solidFill>
                    <a:schemeClr val="accent3">
                      <a:lumMod val="60000"/>
                      <a:lumOff val="40000"/>
                    </a:schemeClr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883859" eaLnBrk="0" hangingPunct="0"/>
                  <a:endParaRPr lang="fr-FR" sz="1700" dirty="0" smtClean="0"/>
                </a:p>
              </p:txBody>
            </p:sp>
            <p:sp>
              <p:nvSpPr>
                <p:cNvPr id="62" name="Rectangle 61"/>
                <p:cNvSpPr/>
                <p:nvPr/>
              </p:nvSpPr>
              <p:spPr bwMode="auto">
                <a:xfrm>
                  <a:off x="25952771" y="23489427"/>
                  <a:ext cx="1307336" cy="549648"/>
                </a:xfrm>
                <a:prstGeom prst="rect">
                  <a:avLst/>
                </a:prstGeom>
                <a:noFill/>
                <a:ln w="38100" cap="flat" cmpd="sng" algn="ctr">
                  <a:solidFill>
                    <a:schemeClr val="accent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883859" eaLnBrk="0" hangingPunct="0"/>
                  <a:endParaRPr lang="fr-FR" sz="1700" dirty="0" smtClean="0"/>
                </a:p>
              </p:txBody>
            </p:sp>
          </p:grpSp>
        </p:grpSp>
        <p:grpSp>
          <p:nvGrpSpPr>
            <p:cNvPr id="77" name="Groupe 76"/>
            <p:cNvGrpSpPr/>
            <p:nvPr/>
          </p:nvGrpSpPr>
          <p:grpSpPr>
            <a:xfrm>
              <a:off x="14911387" y="27086458"/>
              <a:ext cx="8900639" cy="7078129"/>
              <a:chOff x="14758987" y="26890662"/>
              <a:chExt cx="8900639" cy="7078129"/>
            </a:xfrm>
          </p:grpSpPr>
          <p:graphicFrame>
            <p:nvGraphicFramePr>
              <p:cNvPr id="78" name="Object 36"/>
              <p:cNvGraphicFramePr>
                <a:graphicFrameLocks noChangeAspect="1"/>
              </p:cNvGraphicFramePr>
              <p:nvPr/>
            </p:nvGraphicFramePr>
            <p:xfrm>
              <a:off x="14758987" y="26890662"/>
              <a:ext cx="8900639" cy="7078129"/>
            </p:xfrm>
            <a:graphic>
              <a:graphicData uri="http://schemas.openxmlformats.org/presentationml/2006/ole">
                <p:oleObj spid="_x0000_s2086" name="Graph" r:id="rId18" imgW="5943600" imgH="4457880" progId="STATISTICA.Graph">
                  <p:embed/>
                </p:oleObj>
              </a:graphicData>
            </a:graphic>
          </p:graphicFrame>
          <p:sp>
            <p:nvSpPr>
              <p:cNvPr id="50" name="Ellipse 49"/>
              <p:cNvSpPr/>
              <p:nvPr/>
            </p:nvSpPr>
            <p:spPr bwMode="auto">
              <a:xfrm rot="840505">
                <a:off x="15769132" y="27478177"/>
                <a:ext cx="2105671" cy="5456867"/>
              </a:xfrm>
              <a:prstGeom prst="ellipse">
                <a:avLst/>
              </a:prstGeom>
              <a:noFill/>
              <a:ln w="5715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88386" tIns="44193" rIns="88386" bIns="44193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883859" eaLnBrk="0" hangingPunct="0"/>
                <a:endParaRPr lang="fr-FR" sz="1700" dirty="0" smtClean="0"/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>
                <a:off x="15901987" y="27914066"/>
                <a:ext cx="1600200" cy="2416700"/>
              </a:xfrm>
              <a:prstGeom prst="rect">
                <a:avLst/>
              </a:prstGeom>
              <a:noFill/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88386" tIns="44193" rIns="88386" bIns="44193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883859" eaLnBrk="0" hangingPunct="0"/>
                <a:endParaRPr lang="fr-FR" sz="1700" dirty="0" smtClean="0"/>
              </a:p>
            </p:txBody>
          </p:sp>
          <p:sp>
            <p:nvSpPr>
              <p:cNvPr id="59" name="Rectangle 58"/>
              <p:cNvSpPr/>
              <p:nvPr/>
            </p:nvSpPr>
            <p:spPr bwMode="auto">
              <a:xfrm>
                <a:off x="16054387" y="31038266"/>
                <a:ext cx="996744" cy="1132501"/>
              </a:xfrm>
              <a:prstGeom prst="rect">
                <a:avLst/>
              </a:prstGeom>
              <a:noFill/>
              <a:ln w="38100" cap="flat" cmpd="sng" algn="ctr">
                <a:solidFill>
                  <a:schemeClr val="accent3">
                    <a:lumMod val="60000"/>
                    <a:lumOff val="40000"/>
                  </a:scheme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88386" tIns="44193" rIns="88386" bIns="44193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883859" eaLnBrk="0" hangingPunct="0"/>
                <a:endParaRPr lang="fr-FR" sz="1700" dirty="0" smtClean="0"/>
              </a:p>
            </p:txBody>
          </p:sp>
        </p:grpSp>
        <p:cxnSp>
          <p:nvCxnSpPr>
            <p:cNvPr id="81" name="Connecteur droit avec flèche 80"/>
            <p:cNvCxnSpPr/>
            <p:nvPr/>
          </p:nvCxnSpPr>
          <p:spPr bwMode="auto">
            <a:xfrm flipV="1">
              <a:off x="5028861" y="22008263"/>
              <a:ext cx="569641" cy="60400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2" name="Connecteur droit avec flèche 81"/>
            <p:cNvCxnSpPr/>
            <p:nvPr/>
          </p:nvCxnSpPr>
          <p:spPr bwMode="auto">
            <a:xfrm flipV="1">
              <a:off x="21312187" y="22242462"/>
              <a:ext cx="569641" cy="60400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3" name="Connecteur droit avec flèche 82"/>
            <p:cNvCxnSpPr/>
            <p:nvPr/>
          </p:nvCxnSpPr>
          <p:spPr bwMode="auto">
            <a:xfrm flipV="1">
              <a:off x="15368587" y="21328062"/>
              <a:ext cx="569641" cy="60400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4" name="Connecteur droit avec flèche 83"/>
            <p:cNvCxnSpPr/>
            <p:nvPr/>
          </p:nvCxnSpPr>
          <p:spPr bwMode="auto">
            <a:xfrm flipV="1">
              <a:off x="9653587" y="21556662"/>
              <a:ext cx="569641" cy="60400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5" name="Connecteur droit avec flèche 84"/>
            <p:cNvCxnSpPr/>
            <p:nvPr/>
          </p:nvCxnSpPr>
          <p:spPr bwMode="auto">
            <a:xfrm flipV="1">
              <a:off x="27814498" y="21630763"/>
              <a:ext cx="569641" cy="60400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67" name="ZoneTexte 66"/>
          <p:cNvSpPr txBox="1"/>
          <p:nvPr/>
        </p:nvSpPr>
        <p:spPr>
          <a:xfrm>
            <a:off x="15139987" y="35501262"/>
            <a:ext cx="14056100" cy="838200"/>
          </a:xfrm>
          <a:prstGeom prst="rect">
            <a:avLst/>
          </a:prstGeom>
          <a:noFill/>
        </p:spPr>
        <p:txBody>
          <a:bodyPr wrap="square" lIns="88386" tIns="44193" rIns="88386" bIns="44193" rtlCol="0">
            <a:spAutoFit/>
          </a:bodyPr>
          <a:lstStyle/>
          <a:p>
            <a:pPr algn="ctr"/>
            <a:r>
              <a:rPr lang="fr-FR" sz="2400" b="1" dirty="0" smtClean="0"/>
              <a:t>Fig. 4. Principal component </a:t>
            </a:r>
            <a:r>
              <a:rPr lang="fr-FR" sz="2400" b="1" dirty="0" err="1" smtClean="0"/>
              <a:t>analysis</a:t>
            </a:r>
            <a:r>
              <a:rPr lang="fr-FR" sz="2400" b="1" dirty="0" smtClean="0"/>
              <a:t> (PCA) </a:t>
            </a:r>
            <a:r>
              <a:rPr lang="fr-FR" sz="2400" b="1" dirty="0" err="1" smtClean="0"/>
              <a:t>based</a:t>
            </a:r>
            <a:r>
              <a:rPr lang="fr-FR" sz="2400" b="1" dirty="0" smtClean="0"/>
              <a:t> on  trace </a:t>
            </a:r>
            <a:r>
              <a:rPr lang="fr-FR" sz="2400" b="1" dirty="0" err="1" smtClean="0"/>
              <a:t>elements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levels</a:t>
            </a:r>
            <a:r>
              <a:rPr lang="fr-FR" sz="2400" b="1" dirty="0" smtClean="0"/>
              <a:t> in the soft tissue of </a:t>
            </a:r>
            <a:r>
              <a:rPr lang="fr-FR" sz="2400" b="1" i="1" dirty="0" smtClean="0"/>
              <a:t>A. </a:t>
            </a:r>
            <a:r>
              <a:rPr lang="fr-FR" sz="2400" b="1" i="1" dirty="0" err="1" smtClean="0"/>
              <a:t>noae</a:t>
            </a:r>
            <a:r>
              <a:rPr lang="fr-FR" sz="2400" b="1" i="1" dirty="0" smtClean="0"/>
              <a:t>.</a:t>
            </a:r>
            <a:endParaRPr lang="fr-FR" sz="2400" b="1" i="1" dirty="0"/>
          </a:p>
        </p:txBody>
      </p:sp>
      <p:sp>
        <p:nvSpPr>
          <p:cNvPr id="75" name="ZoneTexte 74"/>
          <p:cNvSpPr txBox="1"/>
          <p:nvPr/>
        </p:nvSpPr>
        <p:spPr>
          <a:xfrm>
            <a:off x="14987587" y="27271663"/>
            <a:ext cx="14173200" cy="838199"/>
          </a:xfrm>
          <a:prstGeom prst="rect">
            <a:avLst/>
          </a:prstGeom>
          <a:noFill/>
        </p:spPr>
        <p:txBody>
          <a:bodyPr wrap="square" lIns="88386" tIns="44193" rIns="88386" bIns="44193" rtlCol="0">
            <a:spAutoFit/>
          </a:bodyPr>
          <a:lstStyle/>
          <a:p>
            <a:pPr algn="ctr"/>
            <a:r>
              <a:rPr lang="fr-FR" sz="2400" b="1" dirty="0" smtClean="0"/>
              <a:t>Fig. 3. </a:t>
            </a:r>
            <a:r>
              <a:rPr lang="en-US" sz="2400" b="1" dirty="0" smtClean="0"/>
              <a:t>Seasonal trace element (TEs) concentrations (mean ± SD, in mg kgww-1; n=10) in </a:t>
            </a:r>
            <a:r>
              <a:rPr lang="en-US" sz="2400" b="1" i="1" dirty="0" smtClean="0"/>
              <a:t>A. </a:t>
            </a:r>
            <a:r>
              <a:rPr lang="en-US" sz="2400" b="1" i="1" dirty="0" err="1" smtClean="0"/>
              <a:t>noae</a:t>
            </a:r>
            <a:r>
              <a:rPr lang="en-US" sz="2400" b="1" i="1" dirty="0" smtClean="0"/>
              <a:t> </a:t>
            </a:r>
            <a:r>
              <a:rPr lang="en-US" sz="2400" b="1" dirty="0" smtClean="0"/>
              <a:t>flesh sampled from Bizerte </a:t>
            </a:r>
            <a:r>
              <a:rPr lang="en-US" sz="2400" b="1" dirty="0" smtClean="0"/>
              <a:t>Lagoon. </a:t>
            </a:r>
            <a:endParaRPr lang="fr-FR" sz="2400" b="1" dirty="0"/>
          </a:p>
        </p:txBody>
      </p:sp>
      <p:pic>
        <p:nvPicPr>
          <p:cNvPr id="2087" name="Picture 39" descr="C:\Users\toshiba\Desktop\musée.jp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38187" y="677862"/>
            <a:ext cx="2654135" cy="2743200"/>
          </a:xfrm>
          <a:prstGeom prst="rect">
            <a:avLst/>
          </a:prstGeom>
          <a:noFill/>
        </p:spPr>
      </p:pic>
      <p:sp>
        <p:nvSpPr>
          <p:cNvPr id="68" name="Flèche droite 67"/>
          <p:cNvSpPr/>
          <p:nvPr/>
        </p:nvSpPr>
        <p:spPr>
          <a:xfrm rot="10800000" flipH="1" flipV="1">
            <a:off x="2185987" y="20566062"/>
            <a:ext cx="784464" cy="609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88386" tIns="44193" rIns="88386" bIns="44193"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Thèm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  <a:fontScheme name="Thème Offic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  <a:fontScheme name="Thème Offic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  <a:fontScheme name="Thème Offic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  <a:fontScheme name="Thème Offic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  <a:fontScheme name="Thème Offic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10717</TotalTime>
  <Words>894</Words>
  <Application>Microsoft Office PowerPoint</Application>
  <PresentationFormat>Personnalisé</PresentationFormat>
  <Paragraphs>51</Paragraphs>
  <Slides>1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Graph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farioula</dc:creator>
  <cp:lastModifiedBy>toshiba</cp:lastModifiedBy>
  <cp:revision>292</cp:revision>
  <cp:lastPrinted>1601-01-01T00:00:00Z</cp:lastPrinted>
  <dcterms:created xsi:type="dcterms:W3CDTF">2015-11-13T20:58:13Z</dcterms:created>
  <dcterms:modified xsi:type="dcterms:W3CDTF">2016-09-04T21:58:15Z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