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enovo" initials="l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828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14/06/2016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14/06/2016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14/06/2016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14/06/2016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14/06/2016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14/06/2016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14/06/2016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14/06/2016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14/06/2016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14/06/2016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14/06/2016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14/06/2016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gif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sz="half" idx="1"/>
          </p:nvPr>
        </p:nvSpPr>
        <p:spPr>
          <a:xfrm>
            <a:off x="179512" y="1556791"/>
            <a:ext cx="4896544" cy="3312369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US" sz="3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6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Is the edible marine bivalve </a:t>
            </a:r>
            <a:r>
              <a:rPr lang="en-US" sz="2600" b="1" i="1" dirty="0" err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Arca</a:t>
            </a:r>
            <a:r>
              <a:rPr lang="en-US" sz="26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noae</a:t>
            </a:r>
            <a:r>
              <a:rPr lang="en-US" sz="26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 healthy and safe food for human consumption?</a:t>
            </a:r>
            <a:r>
              <a:rPr lang="en-US" sz="26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   </a:t>
            </a:r>
          </a:p>
          <a:p>
            <a:pPr algn="ctr">
              <a:lnSpc>
                <a:spcPct val="170000"/>
              </a:lnSpc>
              <a:buNone/>
            </a:pPr>
            <a:endParaRPr lang="en-US" sz="2400" dirty="0" smtClean="0"/>
          </a:p>
          <a:p>
            <a:pPr algn="just">
              <a:lnSpc>
                <a:spcPct val="170000"/>
              </a:lnSpc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           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Our study aimed to monitor the bioaccumulation of 5 Traces metals (Zn, Fe, Cu,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Cd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, and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Pb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119675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TRACE METALS IN SOFT TISSUE OF MARINE BIVALVE NOAH’S ARK (</a:t>
            </a:r>
            <a:r>
              <a:rPr lang="fr-FR" b="1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Arca</a:t>
            </a:r>
            <a:r>
              <a:rPr lang="fr-FR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b="1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noae</a:t>
            </a:r>
            <a:r>
              <a:rPr lang="fr-F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 FROM  BIZERTE LAGOON (NORTHERN TUNISIA)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fr-FR" b="1" dirty="0" smtClean="0">
                <a:latin typeface="Arial" pitchFamily="34" charset="0"/>
                <a:cs typeface="Arial" pitchFamily="34" charset="0"/>
              </a:rPr>
            </a:br>
            <a:r>
              <a:rPr lang="fr-FR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F. </a:t>
            </a:r>
            <a:r>
              <a:rPr lang="fr-FR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Ghribi</a:t>
            </a:r>
            <a:r>
              <a:rPr lang="fr-F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*, J. </a:t>
            </a:r>
            <a:r>
              <a:rPr lang="fr-FR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Richir</a:t>
            </a:r>
            <a:r>
              <a:rPr lang="fr-F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, D. </a:t>
            </a:r>
            <a:r>
              <a:rPr lang="fr-FR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Boussoufa</a:t>
            </a:r>
            <a:r>
              <a:rPr lang="fr-F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, M. El </a:t>
            </a:r>
            <a:r>
              <a:rPr lang="fr-FR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Cafsi</a:t>
            </a:r>
            <a:r>
              <a:rPr lang="fr-F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and S. </a:t>
            </a:r>
            <a:r>
              <a:rPr lang="fr-FR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Gobert</a:t>
            </a:r>
            <a:r>
              <a:rPr lang="fr-F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8" name="Flèche courbée vers la droite 7"/>
          <p:cNvSpPr/>
          <p:nvPr/>
        </p:nvSpPr>
        <p:spPr>
          <a:xfrm>
            <a:off x="179512" y="2924944"/>
            <a:ext cx="648072" cy="576064"/>
          </a:xfrm>
          <a:prstGeom prst="curvedRight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79512" y="4826675"/>
            <a:ext cx="583264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           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Our Objective is  to assess the nutritional quality of this bivalve and to promote its consumption as marine resource in Tunisia.</a:t>
            </a:r>
            <a:endParaRPr lang="fr-FR" sz="2400" b="1" dirty="0"/>
          </a:p>
        </p:txBody>
      </p:sp>
      <p:sp>
        <p:nvSpPr>
          <p:cNvPr id="9" name="Flèche droite 8"/>
          <p:cNvSpPr/>
          <p:nvPr/>
        </p:nvSpPr>
        <p:spPr>
          <a:xfrm>
            <a:off x="395536" y="5013176"/>
            <a:ext cx="720080" cy="360040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5" name="Picture 17" descr="Résultat de recherche d'images pour &quot;bivalve arca noae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887825" y="13373100"/>
            <a:ext cx="1998664" cy="216452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" name="Picture 17" descr="Résultat de recherche d'images pour &quot;bivalve arca noae&quot;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1484784"/>
            <a:ext cx="2193473" cy="23762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Rectangle 11"/>
          <p:cNvSpPr/>
          <p:nvPr/>
        </p:nvSpPr>
        <p:spPr>
          <a:xfrm>
            <a:off x="6588224" y="4077072"/>
            <a:ext cx="2304256" cy="20162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Arcidae</a:t>
            </a:r>
            <a:endParaRPr lang="fr-FR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Epifaunal</a:t>
            </a:r>
            <a:r>
              <a:rPr lang="fr-FR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/ </a:t>
            </a:r>
            <a:r>
              <a:rPr lang="fr-FR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fixed</a:t>
            </a:r>
            <a:r>
              <a:rPr lang="fr-FR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on </a:t>
            </a:r>
            <a:r>
              <a:rPr lang="fr-FR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rocky</a:t>
            </a:r>
            <a:r>
              <a:rPr lang="fr-FR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grounds </a:t>
            </a:r>
          </a:p>
          <a:p>
            <a:pPr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Mediterranean</a:t>
            </a:r>
            <a:r>
              <a:rPr lang="fr-FR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sea</a:t>
            </a:r>
            <a:r>
              <a:rPr lang="fr-FR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/ Black </a:t>
            </a:r>
            <a:r>
              <a:rPr lang="fr-FR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sea</a:t>
            </a:r>
            <a:r>
              <a:rPr lang="fr-FR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/ Atlantic </a:t>
            </a:r>
            <a:r>
              <a:rPr lang="fr-FR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ocean</a:t>
            </a:r>
            <a:endParaRPr lang="fr-FR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Northern</a:t>
            </a:r>
            <a:r>
              <a:rPr lang="fr-FR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and </a:t>
            </a:r>
            <a:r>
              <a:rPr lang="fr-FR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southernTunisian</a:t>
            </a:r>
            <a:r>
              <a:rPr lang="fr-FR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coasts</a:t>
            </a:r>
            <a:endParaRPr lang="fr-FR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Important </a:t>
            </a:r>
            <a:r>
              <a:rPr lang="fr-FR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commercial value in </a:t>
            </a:r>
            <a:r>
              <a:rPr lang="fr-FR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Croatia</a:t>
            </a:r>
            <a:r>
              <a:rPr lang="fr-FR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and </a:t>
            </a:r>
            <a:r>
              <a:rPr lang="fr-FR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Italy</a:t>
            </a:r>
            <a:r>
              <a:rPr lang="fr-FR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fr-FR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4221088"/>
            <a:ext cx="9144000" cy="2636912"/>
          </a:xfrm>
        </p:spPr>
        <p:txBody>
          <a:bodyPr anchor="t">
            <a:normAutofit fontScale="90000"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 - Essential (e.g.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Zn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) TEs were accumulated at higher levels than non essential toxic ones (e.g.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Pb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Cd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). </a:t>
            </a:r>
            <a:br>
              <a:rPr lang="en-US" sz="2000" dirty="0" smtClean="0">
                <a:latin typeface="Arial" pitchFamily="34" charset="0"/>
                <a:cs typeface="Arial" pitchFamily="34" charset="0"/>
              </a:rPr>
            </a:br>
            <a:r>
              <a:rPr lang="en-US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000" dirty="0" smtClean="0">
                <a:latin typeface="Arial" pitchFamily="34" charset="0"/>
                <a:cs typeface="Arial" pitchFamily="34" charset="0"/>
              </a:rPr>
            </a:br>
            <a:r>
              <a:rPr lang="en-US" sz="2000" dirty="0" smtClean="0">
                <a:latin typeface="Arial" pitchFamily="34" charset="0"/>
                <a:cs typeface="Arial" pitchFamily="34" charset="0"/>
              </a:rPr>
              <a:t>- Significant differences (p &lt; 0.05) were observed between mean seasonal TEs concentrations in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A. </a:t>
            </a:r>
            <a:r>
              <a:rPr lang="en-US" sz="2000" i="1" dirty="0" err="1" smtClean="0">
                <a:latin typeface="Arial" pitchFamily="34" charset="0"/>
                <a:cs typeface="Arial" pitchFamily="34" charset="0"/>
              </a:rPr>
              <a:t>noae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flesh </a:t>
            </a:r>
            <a:br>
              <a:rPr lang="en-US" sz="2000" dirty="0" smtClean="0">
                <a:latin typeface="Arial" pitchFamily="34" charset="0"/>
                <a:cs typeface="Arial" pitchFamily="34" charset="0"/>
              </a:rPr>
            </a:br>
            <a:r>
              <a:rPr lang="en-US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000" dirty="0" smtClean="0">
                <a:latin typeface="Arial" pitchFamily="34" charset="0"/>
                <a:cs typeface="Arial" pitchFamily="34" charset="0"/>
              </a:rPr>
            </a:br>
            <a:r>
              <a:rPr lang="en-US" sz="2000" dirty="0" smtClean="0">
                <a:latin typeface="Arial" pitchFamily="34" charset="0"/>
                <a:cs typeface="Arial" pitchFamily="34" charset="0"/>
              </a:rPr>
              <a:t>-The highest values of all trace elements were recorded during summer 2014 and autumn 2014 (warmer compared to autumn 2013) and the lowest ones during winter 2014 </a:t>
            </a:r>
            <a:br>
              <a:rPr lang="en-US" sz="2000" dirty="0" smtClean="0">
                <a:latin typeface="Arial" pitchFamily="34" charset="0"/>
                <a:cs typeface="Arial" pitchFamily="34" charset="0"/>
              </a:rPr>
            </a:br>
            <a:r>
              <a:rPr lang="en-US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000" dirty="0" smtClean="0">
                <a:latin typeface="Arial" pitchFamily="34" charset="0"/>
                <a:cs typeface="Arial" pitchFamily="34" charset="0"/>
              </a:rPr>
            </a:br>
            <a:r>
              <a:rPr lang="en-US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000" dirty="0" smtClean="0">
                <a:latin typeface="Arial" pitchFamily="34" charset="0"/>
                <a:cs typeface="Arial" pitchFamily="34" charset="0"/>
              </a:rPr>
            </a:br>
            <a:r>
              <a:rPr lang="en-US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000" dirty="0" smtClean="0">
                <a:latin typeface="Arial" pitchFamily="34" charset="0"/>
                <a:cs typeface="Arial" pitchFamily="34" charset="0"/>
              </a:rPr>
            </a:b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200" b="1" dirty="0" smtClean="0">
                <a:latin typeface="Arial" pitchFamily="34" charset="0"/>
                <a:cs typeface="Arial" pitchFamily="34" charset="0"/>
              </a:rPr>
            </a:br>
            <a:r>
              <a:rPr lang="en-US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000" dirty="0" smtClean="0">
                <a:latin typeface="Arial" pitchFamily="34" charset="0"/>
                <a:cs typeface="Arial" pitchFamily="34" charset="0"/>
              </a:rPr>
            </a:br>
            <a:r>
              <a:rPr lang="fr-FR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fr-FR" sz="2000" dirty="0" smtClean="0">
                <a:latin typeface="Arial" pitchFamily="34" charset="0"/>
                <a:cs typeface="Arial" pitchFamily="34" charset="0"/>
              </a:rPr>
            </a:br>
            <a:r>
              <a:rPr lang="fr-FR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fr-FR" sz="2000" dirty="0" smtClean="0">
                <a:latin typeface="Arial" pitchFamily="34" charset="0"/>
                <a:cs typeface="Arial" pitchFamily="34" charset="0"/>
              </a:rPr>
            </a:br>
            <a:r>
              <a:rPr lang="fr-FR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fr-FR" sz="2000" dirty="0" smtClean="0">
                <a:latin typeface="Arial" pitchFamily="34" charset="0"/>
                <a:cs typeface="Arial" pitchFamily="34" charset="0"/>
              </a:rPr>
            </a:br>
            <a:r>
              <a:rPr lang="fr-FR" sz="2000" dirty="0" smtClean="0">
                <a:latin typeface="Arial" pitchFamily="34" charset="0"/>
                <a:cs typeface="Arial" pitchFamily="34" charset="0"/>
              </a:rPr>
              <a:t>  </a:t>
            </a:r>
            <a:endParaRPr lang="fr-FR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3419872" y="1484784"/>
          <a:ext cx="5544616" cy="1944218"/>
        </p:xfrm>
        <a:graphic>
          <a:graphicData uri="http://schemas.openxmlformats.org/drawingml/2006/table">
            <a:tbl>
              <a:tblPr/>
              <a:tblGrid>
                <a:gridCol w="440673"/>
                <a:gridCol w="999487"/>
                <a:gridCol w="994068"/>
                <a:gridCol w="97573"/>
                <a:gridCol w="924583"/>
                <a:gridCol w="1008112"/>
                <a:gridCol w="1080120"/>
              </a:tblGrid>
              <a:tr h="4683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105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05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Autumn 2013</a:t>
                      </a:r>
                      <a:endParaRPr lang="fr-F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05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Winter 2014</a:t>
                      </a:r>
                      <a:endParaRPr lang="fr-F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05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Spring 2014</a:t>
                      </a:r>
                      <a:endParaRPr lang="fr-F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05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Summer 2014</a:t>
                      </a:r>
                      <a:endParaRPr lang="fr-F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05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Autumn 2014</a:t>
                      </a:r>
                      <a:endParaRPr lang="fr-F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8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050" b="1" dirty="0">
                          <a:latin typeface="Arial"/>
                          <a:ea typeface="Calibri"/>
                          <a:cs typeface="Times New Roman"/>
                        </a:rPr>
                        <a:t>Zn</a:t>
                      </a:r>
                      <a:endParaRPr lang="fr-F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05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37,44</a:t>
                      </a:r>
                      <a:r>
                        <a:rPr lang="fr-FR" sz="1050" baseline="30000" dirty="0">
                          <a:latin typeface="Arial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±4.52</a:t>
                      </a:r>
                      <a:endParaRPr lang="fr-F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05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42,02</a:t>
                      </a:r>
                      <a:r>
                        <a:rPr lang="fr-FR" sz="1050" baseline="30000" dirty="0">
                          <a:latin typeface="Arial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±5.32</a:t>
                      </a:r>
                      <a:endParaRPr lang="fr-F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42,23</a:t>
                      </a:r>
                      <a:r>
                        <a:rPr lang="fr-FR" sz="1050" baseline="30000">
                          <a:latin typeface="Arial"/>
                          <a:ea typeface="Calibri"/>
                          <a:cs typeface="Times New Roman"/>
                        </a:rPr>
                        <a:t>b</a:t>
                      </a:r>
                      <a:r>
                        <a:rPr lang="en-US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±4.61</a:t>
                      </a:r>
                      <a:endParaRPr lang="fr-F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42,41</a:t>
                      </a:r>
                      <a:r>
                        <a:rPr lang="fr-FR" sz="1050" baseline="30000">
                          <a:latin typeface="Arial"/>
                          <a:ea typeface="Calibri"/>
                          <a:cs typeface="Times New Roman"/>
                        </a:rPr>
                        <a:t>b</a:t>
                      </a:r>
                      <a:r>
                        <a:rPr lang="en-US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±3.79</a:t>
                      </a:r>
                      <a:endParaRPr lang="fr-F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050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75,02</a:t>
                      </a:r>
                      <a:r>
                        <a:rPr lang="fr-FR" sz="1050" baseline="30000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</a:t>
                      </a:r>
                      <a:r>
                        <a:rPr lang="en-US" sz="1050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±20.12</a:t>
                      </a:r>
                      <a:endParaRPr lang="fr-FR" sz="12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620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latin typeface="Arial"/>
                          <a:ea typeface="Calibri"/>
                          <a:cs typeface="Times New Roman"/>
                        </a:rPr>
                        <a:t>Fe</a:t>
                      </a:r>
                      <a:endParaRPr lang="fr-F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50" dirty="0">
                          <a:latin typeface="Arial"/>
                          <a:ea typeface="Calibri"/>
                          <a:cs typeface="Times New Roman"/>
                        </a:rPr>
                        <a:t>36,81</a:t>
                      </a:r>
                      <a:r>
                        <a:rPr lang="fr-FR" sz="1050" baseline="30000" dirty="0">
                          <a:latin typeface="Arial"/>
                          <a:ea typeface="Calibri"/>
                          <a:cs typeface="Times New Roman"/>
                        </a:rPr>
                        <a:t>b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±8.688</a:t>
                      </a:r>
                      <a:endParaRPr lang="fr-F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50" dirty="0">
                          <a:latin typeface="Arial"/>
                          <a:ea typeface="Calibri"/>
                          <a:cs typeface="Times New Roman"/>
                        </a:rPr>
                        <a:t>33,20</a:t>
                      </a:r>
                      <a:r>
                        <a:rPr lang="fr-FR" sz="1050" baseline="30000" dirty="0">
                          <a:latin typeface="Arial"/>
                          <a:ea typeface="Calibri"/>
                          <a:cs typeface="Times New Roman"/>
                        </a:rPr>
                        <a:t>b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±5.819</a:t>
                      </a:r>
                      <a:endParaRPr lang="fr-F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latin typeface="Arial"/>
                          <a:ea typeface="Calibri"/>
                          <a:cs typeface="Times New Roman"/>
                        </a:rPr>
                        <a:t>30,06</a:t>
                      </a:r>
                      <a:r>
                        <a:rPr lang="fr-FR" sz="1050" baseline="30000">
                          <a:latin typeface="Arial"/>
                          <a:ea typeface="Calibri"/>
                          <a:cs typeface="Times New Roman"/>
                        </a:rPr>
                        <a:t>b</a:t>
                      </a:r>
                      <a:r>
                        <a:rPr lang="en-US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±2.504</a:t>
                      </a:r>
                      <a:endParaRPr lang="fr-F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latin typeface="Arial"/>
                          <a:ea typeface="Calibri"/>
                          <a:cs typeface="Times New Roman"/>
                        </a:rPr>
                        <a:t>45,73</a:t>
                      </a:r>
                      <a:r>
                        <a:rPr lang="fr-FR" sz="1050" baseline="30000">
                          <a:latin typeface="Arial"/>
                          <a:ea typeface="Calibri"/>
                          <a:cs typeface="Times New Roman"/>
                        </a:rPr>
                        <a:t>c</a:t>
                      </a:r>
                      <a:r>
                        <a:rPr lang="en-US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±17.48</a:t>
                      </a:r>
                      <a:endParaRPr lang="fr-F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50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46,94</a:t>
                      </a:r>
                      <a:r>
                        <a:rPr lang="fr-FR" sz="1050" baseline="30000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</a:t>
                      </a:r>
                      <a:r>
                        <a:rPr lang="en-US" sz="1050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±0.00</a:t>
                      </a:r>
                      <a:endParaRPr lang="fr-FR" sz="12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9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latin typeface="Arial"/>
                          <a:ea typeface="Calibri"/>
                          <a:cs typeface="Times New Roman"/>
                        </a:rPr>
                        <a:t>Cu</a:t>
                      </a:r>
                      <a:endParaRPr lang="fr-F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050" dirty="0">
                          <a:latin typeface="Arial"/>
                          <a:ea typeface="Calibri"/>
                          <a:cs typeface="Times New Roman"/>
                        </a:rPr>
                        <a:t>1,06</a:t>
                      </a:r>
                      <a:r>
                        <a:rPr lang="fr-FR" sz="1050" baseline="30000" dirty="0">
                          <a:latin typeface="Arial"/>
                          <a:ea typeface="Calibri"/>
                          <a:cs typeface="Times New Roman"/>
                        </a:rPr>
                        <a:t>b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±0.19</a:t>
                      </a:r>
                      <a:endParaRPr lang="fr-F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050" dirty="0">
                          <a:latin typeface="Arial"/>
                          <a:ea typeface="Calibri"/>
                          <a:cs typeface="Times New Roman"/>
                        </a:rPr>
                        <a:t>0,97</a:t>
                      </a:r>
                      <a:r>
                        <a:rPr lang="fr-FR" sz="1050" baseline="30000" dirty="0">
                          <a:latin typeface="Arial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±0.08</a:t>
                      </a:r>
                      <a:endParaRPr lang="fr-F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050">
                          <a:latin typeface="Arial"/>
                          <a:ea typeface="Calibri"/>
                          <a:cs typeface="Times New Roman"/>
                        </a:rPr>
                        <a:t>1,26</a:t>
                      </a:r>
                      <a:r>
                        <a:rPr lang="fr-FR" sz="1050" baseline="30000">
                          <a:latin typeface="Arial"/>
                          <a:ea typeface="Calibri"/>
                          <a:cs typeface="Times New Roman"/>
                        </a:rPr>
                        <a:t>c</a:t>
                      </a:r>
                      <a:r>
                        <a:rPr lang="en-US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±0.17</a:t>
                      </a:r>
                      <a:endParaRPr lang="fr-F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050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1,56</a:t>
                      </a:r>
                      <a:r>
                        <a:rPr lang="fr-FR" sz="1050" baseline="30000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</a:t>
                      </a:r>
                      <a:r>
                        <a:rPr lang="en-US" sz="1050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±0.14</a:t>
                      </a:r>
                      <a:endParaRPr lang="fr-FR" sz="12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050">
                          <a:latin typeface="Arial"/>
                          <a:ea typeface="Calibri"/>
                          <a:cs typeface="Times New Roman"/>
                        </a:rPr>
                        <a:t>1,12</a:t>
                      </a:r>
                      <a:r>
                        <a:rPr lang="fr-FR" sz="1050" baseline="30000">
                          <a:latin typeface="Arial"/>
                          <a:ea typeface="Calibri"/>
                          <a:cs typeface="Times New Roman"/>
                        </a:rPr>
                        <a:t>b</a:t>
                      </a:r>
                      <a:r>
                        <a:rPr lang="en-US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±1.16</a:t>
                      </a:r>
                      <a:endParaRPr lang="fr-F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9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latin typeface="Arial"/>
                          <a:ea typeface="Calibri"/>
                          <a:cs typeface="Times New Roman"/>
                        </a:rPr>
                        <a:t>Cd</a:t>
                      </a:r>
                      <a:endParaRPr lang="fr-F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050">
                          <a:latin typeface="Arial"/>
                          <a:ea typeface="Calibri"/>
                          <a:cs typeface="Times New Roman"/>
                        </a:rPr>
                        <a:t>0,14</a:t>
                      </a:r>
                      <a:r>
                        <a:rPr lang="fr-FR" sz="1050" baseline="30000">
                          <a:latin typeface="Arial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en-US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±0.00</a:t>
                      </a:r>
                      <a:endParaRPr lang="fr-F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050">
                          <a:latin typeface="Arial"/>
                          <a:ea typeface="Calibri"/>
                          <a:cs typeface="Times New Roman"/>
                        </a:rPr>
                        <a:t>0,20</a:t>
                      </a:r>
                      <a:r>
                        <a:rPr lang="fr-FR" sz="1050" baseline="30000">
                          <a:latin typeface="Arial"/>
                          <a:ea typeface="Calibri"/>
                          <a:cs typeface="Times New Roman"/>
                        </a:rPr>
                        <a:t>b</a:t>
                      </a:r>
                      <a:r>
                        <a:rPr lang="en-US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±0.03</a:t>
                      </a:r>
                      <a:endParaRPr lang="fr-F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050" dirty="0">
                          <a:latin typeface="Arial"/>
                          <a:ea typeface="Calibri"/>
                          <a:cs typeface="Times New Roman"/>
                        </a:rPr>
                        <a:t>0,21</a:t>
                      </a:r>
                      <a:r>
                        <a:rPr lang="fr-FR" sz="1050" baseline="30000" dirty="0">
                          <a:latin typeface="Arial"/>
                          <a:ea typeface="Calibri"/>
                          <a:cs typeface="Times New Roman"/>
                        </a:rPr>
                        <a:t>b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±0.03</a:t>
                      </a:r>
                      <a:endParaRPr lang="fr-F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050">
                          <a:latin typeface="Arial"/>
                          <a:ea typeface="Calibri"/>
                          <a:cs typeface="Times New Roman"/>
                        </a:rPr>
                        <a:t>0,23</a:t>
                      </a:r>
                      <a:r>
                        <a:rPr lang="fr-FR" sz="1050" baseline="30000">
                          <a:latin typeface="Arial"/>
                          <a:ea typeface="Calibri"/>
                          <a:cs typeface="Times New Roman"/>
                        </a:rPr>
                        <a:t>b</a:t>
                      </a:r>
                      <a:r>
                        <a:rPr lang="en-US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±0.05</a:t>
                      </a:r>
                      <a:endParaRPr lang="fr-F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050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0,31</a:t>
                      </a:r>
                      <a:r>
                        <a:rPr lang="fr-FR" sz="1050" baseline="30000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</a:t>
                      </a:r>
                      <a:r>
                        <a:rPr lang="en-US" sz="1050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±0.42</a:t>
                      </a:r>
                      <a:endParaRPr lang="fr-FR" sz="12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9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 err="1">
                          <a:latin typeface="Arial"/>
                          <a:ea typeface="Calibri"/>
                          <a:cs typeface="Times New Roman"/>
                        </a:rPr>
                        <a:t>Pb</a:t>
                      </a:r>
                      <a:endParaRPr lang="fr-F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050" dirty="0">
                          <a:latin typeface="Arial"/>
                          <a:ea typeface="Calibri"/>
                          <a:cs typeface="Times New Roman"/>
                        </a:rPr>
                        <a:t>0,29</a:t>
                      </a:r>
                      <a:r>
                        <a:rPr lang="fr-FR" sz="1050" baseline="30000" dirty="0">
                          <a:latin typeface="Arial"/>
                          <a:ea typeface="Calibri"/>
                          <a:cs typeface="Times New Roman"/>
                        </a:rPr>
                        <a:t>b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±0.17</a:t>
                      </a:r>
                      <a:endParaRPr lang="fr-F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050" dirty="0">
                          <a:latin typeface="Arial"/>
                          <a:ea typeface="Calibri"/>
                          <a:cs typeface="Times New Roman"/>
                        </a:rPr>
                        <a:t>0,13</a:t>
                      </a:r>
                      <a:r>
                        <a:rPr lang="fr-FR" sz="1050" baseline="30000" dirty="0">
                          <a:latin typeface="Arial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±0.01</a:t>
                      </a:r>
                      <a:endParaRPr lang="fr-F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050" dirty="0">
                          <a:latin typeface="Arial"/>
                          <a:ea typeface="Calibri"/>
                          <a:cs typeface="Times New Roman"/>
                        </a:rPr>
                        <a:t>0,28</a:t>
                      </a:r>
                      <a:r>
                        <a:rPr lang="fr-FR" sz="1050" baseline="30000" dirty="0">
                          <a:latin typeface="Arial"/>
                          <a:ea typeface="Calibri"/>
                          <a:cs typeface="Times New Roman"/>
                        </a:rPr>
                        <a:t>b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±0.26</a:t>
                      </a:r>
                      <a:endParaRPr lang="fr-F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050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0,48</a:t>
                      </a:r>
                      <a:r>
                        <a:rPr lang="fr-FR" sz="1050" baseline="30000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</a:t>
                      </a:r>
                      <a:r>
                        <a:rPr lang="en-US" sz="1050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±0.43</a:t>
                      </a:r>
                      <a:endParaRPr lang="fr-FR" sz="12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050" dirty="0">
                          <a:latin typeface="Arial"/>
                          <a:ea typeface="Calibri"/>
                          <a:cs typeface="Times New Roman"/>
                        </a:rPr>
                        <a:t>0,40</a:t>
                      </a:r>
                      <a:r>
                        <a:rPr lang="fr-FR" sz="1050" baseline="30000" dirty="0">
                          <a:latin typeface="Arial"/>
                          <a:ea typeface="Calibri"/>
                          <a:cs typeface="Times New Roman"/>
                        </a:rPr>
                        <a:t>c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±0.44</a:t>
                      </a:r>
                      <a:endParaRPr lang="fr-F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3035889" cy="345638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  <p:cxnSp>
        <p:nvCxnSpPr>
          <p:cNvPr id="11" name="Connecteur droit avec flèche 10"/>
          <p:cNvCxnSpPr/>
          <p:nvPr/>
        </p:nvCxnSpPr>
        <p:spPr>
          <a:xfrm flipV="1">
            <a:off x="7308304" y="1124744"/>
            <a:ext cx="288032" cy="28803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>
          <a:xfrm flipV="1">
            <a:off x="8388424" y="1124744"/>
            <a:ext cx="288032" cy="28803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4283968" y="3573016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Zn &gt; Fe &gt; Cu &gt; Pb &gt; Cd</a:t>
            </a:r>
            <a:endParaRPr lang="fr-FR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3563888" y="188640"/>
            <a:ext cx="53285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      sampling site is located far from urban and industrial sources of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pollution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but remained influenced by agricultural inputs. </a:t>
            </a:r>
            <a:endParaRPr lang="fr-FR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79512" y="3645024"/>
            <a:ext cx="3240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latin typeface="Arial" pitchFamily="34" charset="0"/>
                <a:cs typeface="Arial" pitchFamily="34" charset="0"/>
              </a:rPr>
              <a:t>           </a:t>
            </a:r>
            <a:r>
              <a:rPr lang="fr-FR" sz="1400" dirty="0" err="1" smtClean="0">
                <a:latin typeface="Arial" pitchFamily="34" charset="0"/>
                <a:cs typeface="Arial" pitchFamily="34" charset="0"/>
              </a:rPr>
              <a:t>Fresh</a:t>
            </a:r>
            <a:r>
              <a:rPr lang="fr-FR" sz="1400" dirty="0" smtClean="0">
                <a:latin typeface="Arial" pitchFamily="34" charset="0"/>
                <a:cs typeface="Arial" pitchFamily="34" charset="0"/>
              </a:rPr>
              <a:t> water            </a:t>
            </a:r>
            <a:r>
              <a:rPr lang="fr-FR" sz="1400" dirty="0" err="1" smtClean="0">
                <a:latin typeface="Arial" pitchFamily="34" charset="0"/>
                <a:cs typeface="Arial" pitchFamily="34" charset="0"/>
              </a:rPr>
              <a:t>Sea</a:t>
            </a:r>
            <a:r>
              <a:rPr lang="fr-FR" sz="1400" dirty="0" smtClean="0">
                <a:latin typeface="Arial" pitchFamily="34" charset="0"/>
                <a:cs typeface="Arial" pitchFamily="34" charset="0"/>
              </a:rPr>
              <a:t> water</a:t>
            </a:r>
            <a:endParaRPr lang="fr-FR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Flèche droite 11"/>
          <p:cNvSpPr/>
          <p:nvPr/>
        </p:nvSpPr>
        <p:spPr>
          <a:xfrm>
            <a:off x="467544" y="3717032"/>
            <a:ext cx="216024" cy="216024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Flèche droite 13"/>
          <p:cNvSpPr/>
          <p:nvPr/>
        </p:nvSpPr>
        <p:spPr>
          <a:xfrm>
            <a:off x="1979712" y="3717032"/>
            <a:ext cx="216024" cy="216024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6" name="Picture 5" descr="C:\Users\SAFA\Desktop\83387422_o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188640"/>
            <a:ext cx="379833" cy="37983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5" descr="C:\Users\SAFA\Desktop\83387422_o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492896"/>
            <a:ext cx="379833" cy="37983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33256"/>
          </a:xfrm>
        </p:spPr>
        <p:txBody>
          <a:bodyPr anchor="t">
            <a:normAutofit/>
          </a:bodyPr>
          <a:lstStyle/>
          <a:p>
            <a:r>
              <a:rPr lang="en-US" sz="3200" i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200" i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sz="3200" b="1" i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Conclusion</a:t>
            </a:r>
            <a:r>
              <a:rPr lang="en-US" sz="2800" b="1" i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000" dirty="0" smtClean="0">
                <a:latin typeface="Arial" pitchFamily="34" charset="0"/>
                <a:cs typeface="Arial" pitchFamily="34" charset="0"/>
              </a:rPr>
            </a:br>
            <a:r>
              <a:rPr lang="en-US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000" dirty="0" smtClean="0">
                <a:latin typeface="Arial" pitchFamily="34" charset="0"/>
                <a:cs typeface="Arial" pitchFamily="34" charset="0"/>
              </a:rPr>
            </a:br>
            <a:r>
              <a:rPr lang="en-US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000" dirty="0" smtClean="0">
                <a:latin typeface="Arial" pitchFamily="34" charset="0"/>
                <a:cs typeface="Arial" pitchFamily="34" charset="0"/>
              </a:rPr>
            </a:br>
            <a:r>
              <a:rPr lang="en-US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000" dirty="0" smtClean="0">
                <a:latin typeface="Arial" pitchFamily="34" charset="0"/>
                <a:cs typeface="Arial" pitchFamily="34" charset="0"/>
              </a:rPr>
            </a:br>
            <a:r>
              <a:rPr lang="en-US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000" dirty="0" smtClean="0">
                <a:latin typeface="Arial" pitchFamily="34" charset="0"/>
                <a:cs typeface="Arial" pitchFamily="34" charset="0"/>
              </a:rPr>
            </a:br>
            <a:r>
              <a:rPr lang="en-US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000" dirty="0" smtClean="0">
                <a:latin typeface="Arial" pitchFamily="34" charset="0"/>
                <a:cs typeface="Arial" pitchFamily="34" charset="0"/>
              </a:rPr>
            </a:br>
            <a:r>
              <a:rPr lang="en-US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000" dirty="0" smtClean="0">
                <a:latin typeface="Arial" pitchFamily="34" charset="0"/>
                <a:cs typeface="Arial" pitchFamily="34" charset="0"/>
              </a:rPr>
            </a:br>
            <a:endParaRPr lang="fr-FR" dirty="0"/>
          </a:p>
        </p:txBody>
      </p:sp>
      <p:sp>
        <p:nvSpPr>
          <p:cNvPr id="14" name="Rectangle 13"/>
          <p:cNvSpPr/>
          <p:nvPr/>
        </p:nvSpPr>
        <p:spPr>
          <a:xfrm>
            <a:off x="0" y="5733256"/>
            <a:ext cx="9144000" cy="112474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5" name="Picture 3" descr="C:\Users\toshiba\Desktop\images (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r="16498"/>
          <a:stretch>
            <a:fillRect/>
          </a:stretch>
        </p:blipFill>
        <p:spPr bwMode="auto">
          <a:xfrm>
            <a:off x="179512" y="5949280"/>
            <a:ext cx="2252013" cy="504056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3" name="Picture 4" descr="C:\Users\toshiba\Desktop\1428332685.pn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9792" y="5949280"/>
            <a:ext cx="1142216" cy="7647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6" name="Picture 2" descr="Résultat de recherche d'images pour &quot;logo université de liège&quot;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67944" y="5877272"/>
            <a:ext cx="1125500" cy="821658"/>
          </a:xfrm>
          <a:prstGeom prst="rect">
            <a:avLst/>
          </a:prstGeom>
          <a:noFill/>
        </p:spPr>
      </p:pic>
      <p:sp>
        <p:nvSpPr>
          <p:cNvPr id="1028" name="AutoShape 4" descr="Résultat de recherche d'images pour &quot;logo laboratoire d'océanologie liège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30" name="AutoShape 6" descr="Résultat de recherche d'images pour &quot;logo laboratoire d'océanologie liège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32" name="AutoShape 8" descr="Résultat de recherche d'images pour &quot;logo laboratoire d'océanologie liège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34" name="AutoShape 10" descr="Résultat de recherche d'images pour &quot;logo laboratoire d'océanologie liège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36" name="Picture 12" descr="http://www.facsc.ulg.ac.be/upload/docs/image/png/2015-03/oceanologie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80112" y="6021288"/>
            <a:ext cx="792088" cy="585928"/>
          </a:xfrm>
          <a:prstGeom prst="rect">
            <a:avLst/>
          </a:prstGeom>
          <a:noFill/>
        </p:spPr>
      </p:pic>
      <p:pic>
        <p:nvPicPr>
          <p:cNvPr id="1038" name="Picture 14" descr="http://gifs.hurgon.fr/images/ani_eau/coquilles/coquillage_013.gif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9552" y="1700808"/>
            <a:ext cx="513209" cy="513210"/>
          </a:xfrm>
          <a:prstGeom prst="rect">
            <a:avLst/>
          </a:prstGeom>
          <a:noFill/>
        </p:spPr>
      </p:pic>
      <p:sp>
        <p:nvSpPr>
          <p:cNvPr id="28" name="Rectangle 27"/>
          <p:cNvSpPr/>
          <p:nvPr/>
        </p:nvSpPr>
        <p:spPr>
          <a:xfrm>
            <a:off x="611560" y="1700808"/>
            <a:ext cx="8352928" cy="1420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          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All metals in </a:t>
            </a: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A. </a:t>
            </a:r>
            <a:r>
              <a:rPr lang="en-US" sz="2000" b="1" i="1" dirty="0" err="1" smtClean="0">
                <a:latin typeface="Arial" pitchFamily="34" charset="0"/>
                <a:cs typeface="Arial" pitchFamily="34" charset="0"/>
              </a:rPr>
              <a:t>noae</a:t>
            </a: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from the present study were well below the food safety standards set for bivalves by the Food and Agricultural Organization ( FAO)</a:t>
            </a:r>
            <a:endParaRPr lang="fr-FR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9" name="Picture 14" descr="http://gifs.hurgon.fr/images/ani_eau/coquilles/coquillage_013.gif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9552" y="3645024"/>
            <a:ext cx="513209" cy="513210"/>
          </a:xfrm>
          <a:prstGeom prst="rect">
            <a:avLst/>
          </a:prstGeom>
          <a:noFill/>
        </p:spPr>
      </p:pic>
      <p:sp>
        <p:nvSpPr>
          <p:cNvPr id="33" name="Rectangle 32"/>
          <p:cNvSpPr/>
          <p:nvPr/>
        </p:nvSpPr>
        <p:spPr>
          <a:xfrm>
            <a:off x="755576" y="3645024"/>
            <a:ext cx="806489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This result is very encouraging from an economic point of view to enable future commercial exploitation of </a:t>
            </a: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A. </a:t>
            </a:r>
            <a:r>
              <a:rPr lang="en-US" sz="2000" b="1" i="1" dirty="0" err="1" smtClean="0">
                <a:latin typeface="Arial" pitchFamily="34" charset="0"/>
                <a:cs typeface="Arial" pitchFamily="34" charset="0"/>
              </a:rPr>
              <a:t>noae</a:t>
            </a: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in our country </a:t>
            </a:r>
            <a:endParaRPr lang="fr-FR" b="1" dirty="0"/>
          </a:p>
        </p:txBody>
      </p:sp>
      <p:pic>
        <p:nvPicPr>
          <p:cNvPr id="17" name="Picture 6" descr="http://ciesm.org/marine/congresses/img/top.png"/>
          <p:cNvPicPr>
            <a:picLocks noChangeAspect="1" noChangeArrowheads="1"/>
          </p:cNvPicPr>
          <p:nvPr/>
        </p:nvPicPr>
        <p:blipFill>
          <a:blip r:embed="rId7" cstate="print"/>
          <a:srcRect r="48401" b="49195"/>
          <a:stretch>
            <a:fillRect/>
          </a:stretch>
        </p:blipFill>
        <p:spPr bwMode="auto">
          <a:xfrm>
            <a:off x="6732240" y="5949280"/>
            <a:ext cx="2047728" cy="504056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1457</TotalTime>
  <Words>294</Words>
  <Application>Microsoft Office PowerPoint</Application>
  <PresentationFormat>Affichage à l'écran (4:3)</PresentationFormat>
  <Paragraphs>52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Diapositive 1</vt:lpstr>
      <vt:lpstr> - Essential (e.g. Zn) TEs were accumulated at higher levels than non essential toxic ones (e.g. Pb, Cd).   - Significant differences (p &lt; 0.05) were observed between mean seasonal TEs concentrations in A. noae flesh   -The highest values of all trace elements were recorded during summer 2014 and autumn 2014 (warmer compared to autumn 2013) and the lowest ones during winter 2014             </vt:lpstr>
      <vt:lpstr> Conclusion      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TRACE METALS IN SOFT TISSUE OF MARINE BIVALVE NOAH’S ARK (ARCA NOAE)  FROM  BIZERTE LAGOON (NORTHERN TUNISIA)   F. Ghribi *, J. Richir , D. Boussoufa , M. El Cafsi  and S. Gobert    1. University Campus El Manar , Tunisia - ferielghribi@yahoo.fr   2. Numerical Ecology of Aquatic Systems, University of MONS, Pentagone 3D08, 6, Avenue du Champ de Mars, 7000 MONS, Belgium   3. Laboratory of Oceanology - MARE Centre - University of LIEGE - B6C - 4000 LIEGE - Sart Tilman - Belgium</dc:title>
  <dc:creator>nourchene ghribi</dc:creator>
  <cp:lastModifiedBy>nourchene ghribi</cp:lastModifiedBy>
  <cp:revision>43</cp:revision>
  <dcterms:created xsi:type="dcterms:W3CDTF">2016-06-10T12:22:50Z</dcterms:created>
  <dcterms:modified xsi:type="dcterms:W3CDTF">2016-06-14T14:30:13Z</dcterms:modified>
</cp:coreProperties>
</file>