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13" r:id="rId1"/>
  </p:sldMasterIdLst>
  <p:notesMasterIdLst>
    <p:notesMasterId r:id="rId21"/>
  </p:notesMasterIdLst>
  <p:sldIdLst>
    <p:sldId id="258" r:id="rId2"/>
    <p:sldId id="259" r:id="rId3"/>
    <p:sldId id="260" r:id="rId4"/>
    <p:sldId id="291" r:id="rId5"/>
    <p:sldId id="262" r:id="rId6"/>
    <p:sldId id="293" r:id="rId7"/>
    <p:sldId id="278" r:id="rId8"/>
    <p:sldId id="280" r:id="rId9"/>
    <p:sldId id="267" r:id="rId10"/>
    <p:sldId id="281" r:id="rId11"/>
    <p:sldId id="294" r:id="rId12"/>
    <p:sldId id="282" r:id="rId13"/>
    <p:sldId id="284" r:id="rId14"/>
    <p:sldId id="283" r:id="rId15"/>
    <p:sldId id="286" r:id="rId16"/>
    <p:sldId id="292" r:id="rId17"/>
    <p:sldId id="289" r:id="rId18"/>
    <p:sldId id="290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CD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03"/>
    <p:restoredTop sz="89744" autoAdjust="0"/>
  </p:normalViewPr>
  <p:slideViewPr>
    <p:cSldViewPr snapToGrid="0" snapToObjects="1">
      <p:cViewPr>
        <p:scale>
          <a:sx n="100" d="100"/>
          <a:sy n="100" d="100"/>
        </p:scale>
        <p:origin x="14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34C5B-6763-D14C-A57A-F3E4160B3B1F}" type="doc">
      <dgm:prSet loTypeId="urn:microsoft.com/office/officeart/2005/8/layout/process4" loCatId="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741B9D-7834-6D49-ADE3-ECF9657F8722}">
      <dgm:prSet phldrT="[Text]" custT="1"/>
      <dgm:spPr/>
      <dgm:t>
        <a:bodyPr/>
        <a:lstStyle/>
        <a:p>
          <a:r>
            <a:rPr lang="en-GB" sz="1600" b="1" dirty="0" smtClean="0"/>
            <a:t>Harsh environmental conditions</a:t>
          </a:r>
          <a:endParaRPr lang="en-US" sz="1600" b="1" dirty="0"/>
        </a:p>
      </dgm:t>
    </dgm:pt>
    <dgm:pt modelId="{3C98DF09-0D2B-8B45-B765-9B6145442C99}" type="parTrans" cxnId="{0C63BFEE-8054-1042-BFC5-1D5308F3FF02}">
      <dgm:prSet/>
      <dgm:spPr/>
      <dgm:t>
        <a:bodyPr/>
        <a:lstStyle/>
        <a:p>
          <a:endParaRPr lang="en-US"/>
        </a:p>
      </dgm:t>
    </dgm:pt>
    <dgm:pt modelId="{A2957F2A-478E-8447-AA4B-4C2BA586EC7F}" type="sibTrans" cxnId="{0C63BFEE-8054-1042-BFC5-1D5308F3FF02}">
      <dgm:prSet/>
      <dgm:spPr/>
      <dgm:t>
        <a:bodyPr/>
        <a:lstStyle/>
        <a:p>
          <a:endParaRPr lang="en-US"/>
        </a:p>
      </dgm:t>
    </dgm:pt>
    <dgm:pt modelId="{DBA5EC80-EE35-924E-8C9D-71BD345D9017}">
      <dgm:prSet phldrT="[Text]"/>
      <dgm:spPr/>
      <dgm:t>
        <a:bodyPr/>
        <a:lstStyle/>
        <a:p>
          <a:r>
            <a:rPr lang="en-GB" dirty="0" smtClean="0"/>
            <a:t>Initial colonization accomplished by cyanobacteria transported from nearby glacial environments</a:t>
          </a:r>
          <a:endParaRPr lang="en-US" dirty="0"/>
        </a:p>
      </dgm:t>
    </dgm:pt>
    <dgm:pt modelId="{6FE50631-9ED1-9543-8995-0D57E56073CA}" type="parTrans" cxnId="{9DEF244E-6A42-D346-8CEF-0A133D237D12}">
      <dgm:prSet/>
      <dgm:spPr/>
      <dgm:t>
        <a:bodyPr/>
        <a:lstStyle/>
        <a:p>
          <a:endParaRPr lang="en-US"/>
        </a:p>
      </dgm:t>
    </dgm:pt>
    <dgm:pt modelId="{17336AB3-B90B-DE4F-B837-71B703115CBF}" type="sibTrans" cxnId="{9DEF244E-6A42-D346-8CEF-0A133D237D12}">
      <dgm:prSet/>
      <dgm:spPr/>
      <dgm:t>
        <a:bodyPr/>
        <a:lstStyle/>
        <a:p>
          <a:endParaRPr lang="en-US"/>
        </a:p>
      </dgm:t>
    </dgm:pt>
    <dgm:pt modelId="{C4BD0D01-F545-1148-B88D-002C23DB9E70}">
      <dgm:prSet phldrT="[Text]" custT="1"/>
      <dgm:spPr/>
      <dgm:t>
        <a:bodyPr/>
        <a:lstStyle/>
        <a:p>
          <a:r>
            <a:rPr lang="en-GB" sz="1600" b="1" dirty="0" smtClean="0"/>
            <a:t>Modification</a:t>
          </a:r>
          <a:r>
            <a:rPr lang="en-GB" sz="1600" b="1" baseline="0" dirty="0" smtClean="0"/>
            <a:t> of </a:t>
          </a:r>
          <a:r>
            <a:rPr lang="en-GB" sz="1600" b="1" dirty="0" smtClean="0"/>
            <a:t>the microenvironment</a:t>
          </a:r>
          <a:endParaRPr lang="en-US" sz="1600" b="1" dirty="0"/>
        </a:p>
      </dgm:t>
    </dgm:pt>
    <dgm:pt modelId="{F962A400-F228-784D-BD52-BA0365A36F02}" type="parTrans" cxnId="{6003514F-C803-C843-B171-0FF2895A52D8}">
      <dgm:prSet/>
      <dgm:spPr/>
      <dgm:t>
        <a:bodyPr/>
        <a:lstStyle/>
        <a:p>
          <a:endParaRPr lang="en-US"/>
        </a:p>
      </dgm:t>
    </dgm:pt>
    <dgm:pt modelId="{67389D27-3F00-044E-B765-7429E31E62A8}" type="sibTrans" cxnId="{6003514F-C803-C843-B171-0FF2895A52D8}">
      <dgm:prSet/>
      <dgm:spPr/>
      <dgm:t>
        <a:bodyPr/>
        <a:lstStyle/>
        <a:p>
          <a:endParaRPr lang="en-US"/>
        </a:p>
      </dgm:t>
    </dgm:pt>
    <dgm:pt modelId="{5E1C8EDA-3AA9-C848-A92F-786F3904E342}">
      <dgm:prSet phldrT="[Text]"/>
      <dgm:spPr/>
      <dgm:t>
        <a:bodyPr/>
        <a:lstStyle/>
        <a:p>
          <a:r>
            <a:rPr lang="en-GB" dirty="0" smtClean="0"/>
            <a:t>Establishment of cosmopolitan cyanobacteria in later successional stages</a:t>
          </a:r>
          <a:endParaRPr lang="en-US" dirty="0"/>
        </a:p>
      </dgm:t>
    </dgm:pt>
    <dgm:pt modelId="{4F7D07E2-82C7-D647-9671-DDAB5B2153C8}" type="parTrans" cxnId="{92E57C5B-6733-2944-8906-5E882A52CA4F}">
      <dgm:prSet/>
      <dgm:spPr/>
      <dgm:t>
        <a:bodyPr/>
        <a:lstStyle/>
        <a:p>
          <a:endParaRPr lang="en-US"/>
        </a:p>
      </dgm:t>
    </dgm:pt>
    <dgm:pt modelId="{1BD0B6F9-D066-234F-98E5-EB6659798F5F}" type="sibTrans" cxnId="{92E57C5B-6733-2944-8906-5E882A52CA4F}">
      <dgm:prSet/>
      <dgm:spPr/>
      <dgm:t>
        <a:bodyPr/>
        <a:lstStyle/>
        <a:p>
          <a:endParaRPr lang="en-US"/>
        </a:p>
      </dgm:t>
    </dgm:pt>
    <dgm:pt modelId="{45E3D30B-02C0-7145-8253-5BA1B24CBE6E}">
      <dgm:prSet phldrT="[Text]" custT="1"/>
      <dgm:spPr/>
      <dgm:t>
        <a:bodyPr/>
        <a:lstStyle/>
        <a:p>
          <a:r>
            <a:rPr lang="en-GB" sz="1600" b="1" dirty="0" smtClean="0"/>
            <a:t>Milder microclimatic conditions and larger population sizes</a:t>
          </a:r>
          <a:endParaRPr lang="en-US" sz="1600" b="1" dirty="0"/>
        </a:p>
      </dgm:t>
    </dgm:pt>
    <dgm:pt modelId="{BC578CCC-5C76-8A41-9D60-60CF8A522288}" type="parTrans" cxnId="{DD6CFA06-CCB6-784B-902A-8DA42F1AA0EB}">
      <dgm:prSet/>
      <dgm:spPr/>
      <dgm:t>
        <a:bodyPr/>
        <a:lstStyle/>
        <a:p>
          <a:endParaRPr lang="en-US"/>
        </a:p>
      </dgm:t>
    </dgm:pt>
    <dgm:pt modelId="{1168384C-E3B1-814C-8F5A-787290949A8A}" type="sibTrans" cxnId="{DD6CFA06-CCB6-784B-902A-8DA42F1AA0EB}">
      <dgm:prSet/>
      <dgm:spPr/>
      <dgm:t>
        <a:bodyPr/>
        <a:lstStyle/>
        <a:p>
          <a:endParaRPr lang="en-US"/>
        </a:p>
      </dgm:t>
    </dgm:pt>
    <dgm:pt modelId="{433EF8BF-6D1A-2941-B013-968ED391ABD4}">
      <dgm:prSet phldrT="[Text]"/>
      <dgm:spPr/>
      <dgm:t>
        <a:bodyPr/>
        <a:lstStyle/>
        <a:p>
          <a:r>
            <a:rPr lang="en-GB" dirty="0" smtClean="0"/>
            <a:t>Local extinction of several taxa</a:t>
          </a:r>
          <a:endParaRPr lang="en-US" dirty="0"/>
        </a:p>
      </dgm:t>
    </dgm:pt>
    <dgm:pt modelId="{68BE3575-1615-4146-9864-8B4D5DEECE38}" type="parTrans" cxnId="{B9E681DD-5DA0-BD48-811D-BEA70DC65293}">
      <dgm:prSet/>
      <dgm:spPr/>
      <dgm:t>
        <a:bodyPr/>
        <a:lstStyle/>
        <a:p>
          <a:endParaRPr lang="en-US"/>
        </a:p>
      </dgm:t>
    </dgm:pt>
    <dgm:pt modelId="{EA69785E-73E7-E142-8CA5-A62F1DC06F8D}" type="sibTrans" cxnId="{B9E681DD-5DA0-BD48-811D-BEA70DC65293}">
      <dgm:prSet/>
      <dgm:spPr/>
      <dgm:t>
        <a:bodyPr/>
        <a:lstStyle/>
        <a:p>
          <a:endParaRPr lang="en-US"/>
        </a:p>
      </dgm:t>
    </dgm:pt>
    <dgm:pt modelId="{77AA27FA-F0EC-934F-9BCB-36B112E18BFE}">
      <dgm:prSet/>
      <dgm:spPr/>
      <dgm:t>
        <a:bodyPr/>
        <a:lstStyle/>
        <a:p>
          <a:r>
            <a:rPr lang="en-GB" b="1" dirty="0" smtClean="0"/>
            <a:t>Pioneering cyanobacteria are replaced by more widely distributed, mesophilic taxa</a:t>
          </a:r>
        </a:p>
      </dgm:t>
    </dgm:pt>
    <dgm:pt modelId="{335BF40A-A972-8943-81D3-AE44A9F4BC4D}" type="parTrans" cxnId="{0A6141FA-3ABF-9F4E-BB29-981FDCCA49AD}">
      <dgm:prSet/>
      <dgm:spPr/>
      <dgm:t>
        <a:bodyPr/>
        <a:lstStyle/>
        <a:p>
          <a:endParaRPr lang="en-US"/>
        </a:p>
      </dgm:t>
    </dgm:pt>
    <dgm:pt modelId="{9E622336-771D-AA48-BE0B-DC6194EAF2F2}" type="sibTrans" cxnId="{0A6141FA-3ABF-9F4E-BB29-981FDCCA49AD}">
      <dgm:prSet/>
      <dgm:spPr/>
      <dgm:t>
        <a:bodyPr/>
        <a:lstStyle/>
        <a:p>
          <a:endParaRPr lang="en-US"/>
        </a:p>
      </dgm:t>
    </dgm:pt>
    <dgm:pt modelId="{95826293-6FA6-BA43-A2FC-32234C1A8ECF}" type="pres">
      <dgm:prSet presAssocID="{63634C5B-6763-D14C-A57A-F3E4160B3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16736-EFF6-1144-ABD2-FD5FC5C6873D}" type="pres">
      <dgm:prSet presAssocID="{77AA27FA-F0EC-934F-9BCB-36B112E18BFE}" presName="boxAndChildren" presStyleCnt="0"/>
      <dgm:spPr/>
      <dgm:t>
        <a:bodyPr/>
        <a:lstStyle/>
        <a:p>
          <a:endParaRPr lang="en-US"/>
        </a:p>
      </dgm:t>
    </dgm:pt>
    <dgm:pt modelId="{59AD28A3-A36A-EC4B-9266-6B4B47E1A079}" type="pres">
      <dgm:prSet presAssocID="{77AA27FA-F0EC-934F-9BCB-36B112E18BFE}" presName="parentTextBox" presStyleLbl="node1" presStyleIdx="0" presStyleCnt="4"/>
      <dgm:spPr/>
      <dgm:t>
        <a:bodyPr/>
        <a:lstStyle/>
        <a:p>
          <a:endParaRPr lang="en-US"/>
        </a:p>
      </dgm:t>
    </dgm:pt>
    <dgm:pt modelId="{B93F244F-8AE5-4B46-B085-69C18BCF3913}" type="pres">
      <dgm:prSet presAssocID="{1168384C-E3B1-814C-8F5A-787290949A8A}" presName="sp" presStyleCnt="0"/>
      <dgm:spPr/>
      <dgm:t>
        <a:bodyPr/>
        <a:lstStyle/>
        <a:p>
          <a:endParaRPr lang="en-US"/>
        </a:p>
      </dgm:t>
    </dgm:pt>
    <dgm:pt modelId="{F77F10FB-1357-AA49-9074-CF3FA37C47E1}" type="pres">
      <dgm:prSet presAssocID="{45E3D30B-02C0-7145-8253-5BA1B24CBE6E}" presName="arrowAndChildren" presStyleCnt="0"/>
      <dgm:spPr/>
      <dgm:t>
        <a:bodyPr/>
        <a:lstStyle/>
        <a:p>
          <a:endParaRPr lang="en-US"/>
        </a:p>
      </dgm:t>
    </dgm:pt>
    <dgm:pt modelId="{AE6FCBCE-B551-8A4C-AB75-C7E91A08DFF4}" type="pres">
      <dgm:prSet presAssocID="{45E3D30B-02C0-7145-8253-5BA1B24CBE6E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C44A1EA4-A48C-574C-9218-7B4539F42279}" type="pres">
      <dgm:prSet presAssocID="{45E3D30B-02C0-7145-8253-5BA1B24CBE6E}" presName="arrow" presStyleLbl="node1" presStyleIdx="1" presStyleCnt="4"/>
      <dgm:spPr/>
      <dgm:t>
        <a:bodyPr/>
        <a:lstStyle/>
        <a:p>
          <a:endParaRPr lang="en-US"/>
        </a:p>
      </dgm:t>
    </dgm:pt>
    <dgm:pt modelId="{09839B59-388B-FB49-8E2E-F68DD6F7FF27}" type="pres">
      <dgm:prSet presAssocID="{45E3D30B-02C0-7145-8253-5BA1B24CBE6E}" presName="descendantArrow" presStyleCnt="0"/>
      <dgm:spPr/>
      <dgm:t>
        <a:bodyPr/>
        <a:lstStyle/>
        <a:p>
          <a:endParaRPr lang="en-US"/>
        </a:p>
      </dgm:t>
    </dgm:pt>
    <dgm:pt modelId="{FCD8D509-D72F-1F4D-902A-0882B0EE4FF3}" type="pres">
      <dgm:prSet presAssocID="{433EF8BF-6D1A-2941-B013-968ED391ABD4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9373E-8DA2-E046-8391-D13B72C55F3C}" type="pres">
      <dgm:prSet presAssocID="{67389D27-3F00-044E-B765-7429E31E62A8}" presName="sp" presStyleCnt="0"/>
      <dgm:spPr/>
      <dgm:t>
        <a:bodyPr/>
        <a:lstStyle/>
        <a:p>
          <a:endParaRPr lang="en-US"/>
        </a:p>
      </dgm:t>
    </dgm:pt>
    <dgm:pt modelId="{3CA76311-0953-1F4B-AC43-6AE221CBADB2}" type="pres">
      <dgm:prSet presAssocID="{C4BD0D01-F545-1148-B88D-002C23DB9E70}" presName="arrowAndChildren" presStyleCnt="0"/>
      <dgm:spPr/>
      <dgm:t>
        <a:bodyPr/>
        <a:lstStyle/>
        <a:p>
          <a:endParaRPr lang="en-US"/>
        </a:p>
      </dgm:t>
    </dgm:pt>
    <dgm:pt modelId="{FA56A114-496D-7C4E-939A-DAE6D9AC973E}" type="pres">
      <dgm:prSet presAssocID="{C4BD0D01-F545-1148-B88D-002C23DB9E7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C1691C9-9004-B542-8D92-0759CA6385EC}" type="pres">
      <dgm:prSet presAssocID="{C4BD0D01-F545-1148-B88D-002C23DB9E70}" presName="arrow" presStyleLbl="node1" presStyleIdx="2" presStyleCnt="4"/>
      <dgm:spPr/>
      <dgm:t>
        <a:bodyPr/>
        <a:lstStyle/>
        <a:p>
          <a:endParaRPr lang="en-US"/>
        </a:p>
      </dgm:t>
    </dgm:pt>
    <dgm:pt modelId="{D39B0B93-B3DF-A446-92FB-BB146658197F}" type="pres">
      <dgm:prSet presAssocID="{C4BD0D01-F545-1148-B88D-002C23DB9E70}" presName="descendantArrow" presStyleCnt="0"/>
      <dgm:spPr/>
      <dgm:t>
        <a:bodyPr/>
        <a:lstStyle/>
        <a:p>
          <a:endParaRPr lang="en-US"/>
        </a:p>
      </dgm:t>
    </dgm:pt>
    <dgm:pt modelId="{384E1076-3F01-0E43-8CB7-92E8F19A6FCD}" type="pres">
      <dgm:prSet presAssocID="{5E1C8EDA-3AA9-C848-A92F-786F3904E342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3E450-931D-7B4D-A983-0F8F163207EA}" type="pres">
      <dgm:prSet presAssocID="{A2957F2A-478E-8447-AA4B-4C2BA586EC7F}" presName="sp" presStyleCnt="0"/>
      <dgm:spPr/>
      <dgm:t>
        <a:bodyPr/>
        <a:lstStyle/>
        <a:p>
          <a:endParaRPr lang="en-US"/>
        </a:p>
      </dgm:t>
    </dgm:pt>
    <dgm:pt modelId="{C98142BB-2C53-1B4E-948A-A085260C76C9}" type="pres">
      <dgm:prSet presAssocID="{69741B9D-7834-6D49-ADE3-ECF9657F8722}" presName="arrowAndChildren" presStyleCnt="0"/>
      <dgm:spPr/>
      <dgm:t>
        <a:bodyPr/>
        <a:lstStyle/>
        <a:p>
          <a:endParaRPr lang="en-US"/>
        </a:p>
      </dgm:t>
    </dgm:pt>
    <dgm:pt modelId="{247BFE3A-2DAB-9B48-B351-71BC924D2BFD}" type="pres">
      <dgm:prSet presAssocID="{69741B9D-7834-6D49-ADE3-ECF9657F872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2ABCC2D7-223F-D84B-93E1-499DFA4E0F75}" type="pres">
      <dgm:prSet presAssocID="{69741B9D-7834-6D49-ADE3-ECF9657F8722}" presName="arrow" presStyleLbl="node1" presStyleIdx="3" presStyleCnt="4"/>
      <dgm:spPr/>
      <dgm:t>
        <a:bodyPr/>
        <a:lstStyle/>
        <a:p>
          <a:endParaRPr lang="en-US"/>
        </a:p>
      </dgm:t>
    </dgm:pt>
    <dgm:pt modelId="{4CE75D7A-491C-F240-AE50-9260AAFE73BD}" type="pres">
      <dgm:prSet presAssocID="{69741B9D-7834-6D49-ADE3-ECF9657F8722}" presName="descendantArrow" presStyleCnt="0"/>
      <dgm:spPr/>
      <dgm:t>
        <a:bodyPr/>
        <a:lstStyle/>
        <a:p>
          <a:endParaRPr lang="en-US"/>
        </a:p>
      </dgm:t>
    </dgm:pt>
    <dgm:pt modelId="{16F9EE10-EAFA-5C40-9B96-0490A679C6B6}" type="pres">
      <dgm:prSet presAssocID="{DBA5EC80-EE35-924E-8C9D-71BD345D901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80909-4766-A04A-8E99-754949A9D5A8}" type="presOf" srcId="{5E1C8EDA-3AA9-C848-A92F-786F3904E342}" destId="{384E1076-3F01-0E43-8CB7-92E8F19A6FCD}" srcOrd="0" destOrd="0" presId="urn:microsoft.com/office/officeart/2005/8/layout/process4"/>
    <dgm:cxn modelId="{B9E681DD-5DA0-BD48-811D-BEA70DC65293}" srcId="{45E3D30B-02C0-7145-8253-5BA1B24CBE6E}" destId="{433EF8BF-6D1A-2941-B013-968ED391ABD4}" srcOrd="0" destOrd="0" parTransId="{68BE3575-1615-4146-9864-8B4D5DEECE38}" sibTransId="{EA69785E-73E7-E142-8CA5-A62F1DC06F8D}"/>
    <dgm:cxn modelId="{9DEF244E-6A42-D346-8CEF-0A133D237D12}" srcId="{69741B9D-7834-6D49-ADE3-ECF9657F8722}" destId="{DBA5EC80-EE35-924E-8C9D-71BD345D9017}" srcOrd="0" destOrd="0" parTransId="{6FE50631-9ED1-9543-8995-0D57E56073CA}" sibTransId="{17336AB3-B90B-DE4F-B837-71B703115CBF}"/>
    <dgm:cxn modelId="{31545190-CB99-244C-A177-71932EB1BC26}" type="presOf" srcId="{77AA27FA-F0EC-934F-9BCB-36B112E18BFE}" destId="{59AD28A3-A36A-EC4B-9266-6B4B47E1A079}" srcOrd="0" destOrd="0" presId="urn:microsoft.com/office/officeart/2005/8/layout/process4"/>
    <dgm:cxn modelId="{B6E4D67D-9734-4B48-8AA6-E10E865132A6}" type="presOf" srcId="{C4BD0D01-F545-1148-B88D-002C23DB9E70}" destId="{6C1691C9-9004-B542-8D92-0759CA6385EC}" srcOrd="1" destOrd="0" presId="urn:microsoft.com/office/officeart/2005/8/layout/process4"/>
    <dgm:cxn modelId="{785C8C47-3F1F-134D-9170-3697B42E3634}" type="presOf" srcId="{45E3D30B-02C0-7145-8253-5BA1B24CBE6E}" destId="{C44A1EA4-A48C-574C-9218-7B4539F42279}" srcOrd="1" destOrd="0" presId="urn:microsoft.com/office/officeart/2005/8/layout/process4"/>
    <dgm:cxn modelId="{DD6CFA06-CCB6-784B-902A-8DA42F1AA0EB}" srcId="{63634C5B-6763-D14C-A57A-F3E4160B3B1F}" destId="{45E3D30B-02C0-7145-8253-5BA1B24CBE6E}" srcOrd="2" destOrd="0" parTransId="{BC578CCC-5C76-8A41-9D60-60CF8A522288}" sibTransId="{1168384C-E3B1-814C-8F5A-787290949A8A}"/>
    <dgm:cxn modelId="{6003514F-C803-C843-B171-0FF2895A52D8}" srcId="{63634C5B-6763-D14C-A57A-F3E4160B3B1F}" destId="{C4BD0D01-F545-1148-B88D-002C23DB9E70}" srcOrd="1" destOrd="0" parTransId="{F962A400-F228-784D-BD52-BA0365A36F02}" sibTransId="{67389D27-3F00-044E-B765-7429E31E62A8}"/>
    <dgm:cxn modelId="{92E57C5B-6733-2944-8906-5E882A52CA4F}" srcId="{C4BD0D01-F545-1148-B88D-002C23DB9E70}" destId="{5E1C8EDA-3AA9-C848-A92F-786F3904E342}" srcOrd="0" destOrd="0" parTransId="{4F7D07E2-82C7-D647-9671-DDAB5B2153C8}" sibTransId="{1BD0B6F9-D066-234F-98E5-EB6659798F5F}"/>
    <dgm:cxn modelId="{A8272274-5736-3F44-A0D8-2F3DA7F7B9B4}" type="presOf" srcId="{69741B9D-7834-6D49-ADE3-ECF9657F8722}" destId="{247BFE3A-2DAB-9B48-B351-71BC924D2BFD}" srcOrd="0" destOrd="0" presId="urn:microsoft.com/office/officeart/2005/8/layout/process4"/>
    <dgm:cxn modelId="{0C63BFEE-8054-1042-BFC5-1D5308F3FF02}" srcId="{63634C5B-6763-D14C-A57A-F3E4160B3B1F}" destId="{69741B9D-7834-6D49-ADE3-ECF9657F8722}" srcOrd="0" destOrd="0" parTransId="{3C98DF09-0D2B-8B45-B765-9B6145442C99}" sibTransId="{A2957F2A-478E-8447-AA4B-4C2BA586EC7F}"/>
    <dgm:cxn modelId="{0AFE3899-0460-2B41-A713-D73A3BD10CBF}" type="presOf" srcId="{433EF8BF-6D1A-2941-B013-968ED391ABD4}" destId="{FCD8D509-D72F-1F4D-902A-0882B0EE4FF3}" srcOrd="0" destOrd="0" presId="urn:microsoft.com/office/officeart/2005/8/layout/process4"/>
    <dgm:cxn modelId="{DC4A7B6C-1F85-8C4F-8D65-64DB584B3C3D}" type="presOf" srcId="{DBA5EC80-EE35-924E-8C9D-71BD345D9017}" destId="{16F9EE10-EAFA-5C40-9B96-0490A679C6B6}" srcOrd="0" destOrd="0" presId="urn:microsoft.com/office/officeart/2005/8/layout/process4"/>
    <dgm:cxn modelId="{2190D696-3149-1D43-83D8-37DCE4C29A41}" type="presOf" srcId="{45E3D30B-02C0-7145-8253-5BA1B24CBE6E}" destId="{AE6FCBCE-B551-8A4C-AB75-C7E91A08DFF4}" srcOrd="0" destOrd="0" presId="urn:microsoft.com/office/officeart/2005/8/layout/process4"/>
    <dgm:cxn modelId="{C2B77B71-5C00-C845-AE6A-C0673FFCFDE0}" type="presOf" srcId="{69741B9D-7834-6D49-ADE3-ECF9657F8722}" destId="{2ABCC2D7-223F-D84B-93E1-499DFA4E0F75}" srcOrd="1" destOrd="0" presId="urn:microsoft.com/office/officeart/2005/8/layout/process4"/>
    <dgm:cxn modelId="{9AFBDEC3-8A82-5245-AFCD-6F99EC20F312}" type="presOf" srcId="{C4BD0D01-F545-1148-B88D-002C23DB9E70}" destId="{FA56A114-496D-7C4E-939A-DAE6D9AC973E}" srcOrd="0" destOrd="0" presId="urn:microsoft.com/office/officeart/2005/8/layout/process4"/>
    <dgm:cxn modelId="{717BD844-DE6E-484F-8FE1-65EDD3ACE57D}" type="presOf" srcId="{63634C5B-6763-D14C-A57A-F3E4160B3B1F}" destId="{95826293-6FA6-BA43-A2FC-32234C1A8ECF}" srcOrd="0" destOrd="0" presId="urn:microsoft.com/office/officeart/2005/8/layout/process4"/>
    <dgm:cxn modelId="{0A6141FA-3ABF-9F4E-BB29-981FDCCA49AD}" srcId="{63634C5B-6763-D14C-A57A-F3E4160B3B1F}" destId="{77AA27FA-F0EC-934F-9BCB-36B112E18BFE}" srcOrd="3" destOrd="0" parTransId="{335BF40A-A972-8943-81D3-AE44A9F4BC4D}" sibTransId="{9E622336-771D-AA48-BE0B-DC6194EAF2F2}"/>
    <dgm:cxn modelId="{F180FD01-FC94-6042-80E5-D85421F7F31B}" type="presParOf" srcId="{95826293-6FA6-BA43-A2FC-32234C1A8ECF}" destId="{D6D16736-EFF6-1144-ABD2-FD5FC5C6873D}" srcOrd="0" destOrd="0" presId="urn:microsoft.com/office/officeart/2005/8/layout/process4"/>
    <dgm:cxn modelId="{A6D48A63-0233-8C43-B287-BFAEF4249BE6}" type="presParOf" srcId="{D6D16736-EFF6-1144-ABD2-FD5FC5C6873D}" destId="{59AD28A3-A36A-EC4B-9266-6B4B47E1A079}" srcOrd="0" destOrd="0" presId="urn:microsoft.com/office/officeart/2005/8/layout/process4"/>
    <dgm:cxn modelId="{BC7BB45F-DEED-1B4B-ADDD-585ADE2EDDF9}" type="presParOf" srcId="{95826293-6FA6-BA43-A2FC-32234C1A8ECF}" destId="{B93F244F-8AE5-4B46-B085-69C18BCF3913}" srcOrd="1" destOrd="0" presId="urn:microsoft.com/office/officeart/2005/8/layout/process4"/>
    <dgm:cxn modelId="{AA03A17B-A837-3C48-80DD-6F7565C4EDF9}" type="presParOf" srcId="{95826293-6FA6-BA43-A2FC-32234C1A8ECF}" destId="{F77F10FB-1357-AA49-9074-CF3FA37C47E1}" srcOrd="2" destOrd="0" presId="urn:microsoft.com/office/officeart/2005/8/layout/process4"/>
    <dgm:cxn modelId="{4DBD9A31-13BA-9246-B292-6ED659C8E79F}" type="presParOf" srcId="{F77F10FB-1357-AA49-9074-CF3FA37C47E1}" destId="{AE6FCBCE-B551-8A4C-AB75-C7E91A08DFF4}" srcOrd="0" destOrd="0" presId="urn:microsoft.com/office/officeart/2005/8/layout/process4"/>
    <dgm:cxn modelId="{5E0ED115-F9D7-A543-BE17-6EED72FFA437}" type="presParOf" srcId="{F77F10FB-1357-AA49-9074-CF3FA37C47E1}" destId="{C44A1EA4-A48C-574C-9218-7B4539F42279}" srcOrd="1" destOrd="0" presId="urn:microsoft.com/office/officeart/2005/8/layout/process4"/>
    <dgm:cxn modelId="{FB52E0E0-D227-1A4D-AA12-46349EE1B012}" type="presParOf" srcId="{F77F10FB-1357-AA49-9074-CF3FA37C47E1}" destId="{09839B59-388B-FB49-8E2E-F68DD6F7FF27}" srcOrd="2" destOrd="0" presId="urn:microsoft.com/office/officeart/2005/8/layout/process4"/>
    <dgm:cxn modelId="{9B318228-EF9B-6E4D-AE3A-71EF98B9BA7D}" type="presParOf" srcId="{09839B59-388B-FB49-8E2E-F68DD6F7FF27}" destId="{FCD8D509-D72F-1F4D-902A-0882B0EE4FF3}" srcOrd="0" destOrd="0" presId="urn:microsoft.com/office/officeart/2005/8/layout/process4"/>
    <dgm:cxn modelId="{E6EBF0E1-AA98-754C-8A47-08971B68F6A1}" type="presParOf" srcId="{95826293-6FA6-BA43-A2FC-32234C1A8ECF}" destId="{2D19373E-8DA2-E046-8391-D13B72C55F3C}" srcOrd="3" destOrd="0" presId="urn:microsoft.com/office/officeart/2005/8/layout/process4"/>
    <dgm:cxn modelId="{ABF301AA-588F-9341-A0D6-6F1F0B62B8E1}" type="presParOf" srcId="{95826293-6FA6-BA43-A2FC-32234C1A8ECF}" destId="{3CA76311-0953-1F4B-AC43-6AE221CBADB2}" srcOrd="4" destOrd="0" presId="urn:microsoft.com/office/officeart/2005/8/layout/process4"/>
    <dgm:cxn modelId="{7715E005-556B-4D4A-AAB7-0AEA151A4F9A}" type="presParOf" srcId="{3CA76311-0953-1F4B-AC43-6AE221CBADB2}" destId="{FA56A114-496D-7C4E-939A-DAE6D9AC973E}" srcOrd="0" destOrd="0" presId="urn:microsoft.com/office/officeart/2005/8/layout/process4"/>
    <dgm:cxn modelId="{20B4B14E-F884-1A43-AD58-1B36FFACCD78}" type="presParOf" srcId="{3CA76311-0953-1F4B-AC43-6AE221CBADB2}" destId="{6C1691C9-9004-B542-8D92-0759CA6385EC}" srcOrd="1" destOrd="0" presId="urn:microsoft.com/office/officeart/2005/8/layout/process4"/>
    <dgm:cxn modelId="{55FDBF14-550E-6840-B28B-C6DB69DF5961}" type="presParOf" srcId="{3CA76311-0953-1F4B-AC43-6AE221CBADB2}" destId="{D39B0B93-B3DF-A446-92FB-BB146658197F}" srcOrd="2" destOrd="0" presId="urn:microsoft.com/office/officeart/2005/8/layout/process4"/>
    <dgm:cxn modelId="{73AD4A1B-13D4-0647-8B47-C99B809EC6D6}" type="presParOf" srcId="{D39B0B93-B3DF-A446-92FB-BB146658197F}" destId="{384E1076-3F01-0E43-8CB7-92E8F19A6FCD}" srcOrd="0" destOrd="0" presId="urn:microsoft.com/office/officeart/2005/8/layout/process4"/>
    <dgm:cxn modelId="{D94BC8F9-2B95-764D-B556-51751C1BD2A8}" type="presParOf" srcId="{95826293-6FA6-BA43-A2FC-32234C1A8ECF}" destId="{F963E450-931D-7B4D-A983-0F8F163207EA}" srcOrd="5" destOrd="0" presId="urn:microsoft.com/office/officeart/2005/8/layout/process4"/>
    <dgm:cxn modelId="{48859023-DCBA-784D-86A2-D769FD291D41}" type="presParOf" srcId="{95826293-6FA6-BA43-A2FC-32234C1A8ECF}" destId="{C98142BB-2C53-1B4E-948A-A085260C76C9}" srcOrd="6" destOrd="0" presId="urn:microsoft.com/office/officeart/2005/8/layout/process4"/>
    <dgm:cxn modelId="{F9ADF1D4-53F6-0345-9B3D-C485D005D4E8}" type="presParOf" srcId="{C98142BB-2C53-1B4E-948A-A085260C76C9}" destId="{247BFE3A-2DAB-9B48-B351-71BC924D2BFD}" srcOrd="0" destOrd="0" presId="urn:microsoft.com/office/officeart/2005/8/layout/process4"/>
    <dgm:cxn modelId="{5FDFC4FB-DE53-0F43-829F-BE48929AAE76}" type="presParOf" srcId="{C98142BB-2C53-1B4E-948A-A085260C76C9}" destId="{2ABCC2D7-223F-D84B-93E1-499DFA4E0F75}" srcOrd="1" destOrd="0" presId="urn:microsoft.com/office/officeart/2005/8/layout/process4"/>
    <dgm:cxn modelId="{0ACBAC7F-3BB1-1947-B399-1607A9E3D692}" type="presParOf" srcId="{C98142BB-2C53-1B4E-948A-A085260C76C9}" destId="{4CE75D7A-491C-F240-AE50-9260AAFE73BD}" srcOrd="2" destOrd="0" presId="urn:microsoft.com/office/officeart/2005/8/layout/process4"/>
    <dgm:cxn modelId="{A7AF0053-3AEC-A947-8599-D52DAE3449E3}" type="presParOf" srcId="{4CE75D7A-491C-F240-AE50-9260AAFE73BD}" destId="{16F9EE10-EAFA-5C40-9B96-0490A679C6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D28A3-A36A-EC4B-9266-6B4B47E1A079}">
      <dsp:nvSpPr>
        <dsp:cNvPr id="0" name=""/>
        <dsp:cNvSpPr/>
      </dsp:nvSpPr>
      <dsp:spPr>
        <a:xfrm>
          <a:off x="0" y="3299506"/>
          <a:ext cx="7289800" cy="7218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Pioneering cyanobacteria are replaced by more widely distributed, mesophilic taxa</a:t>
          </a:r>
        </a:p>
      </dsp:txBody>
      <dsp:txXfrm>
        <a:off x="0" y="3299506"/>
        <a:ext cx="7289800" cy="721851"/>
      </dsp:txXfrm>
    </dsp:sp>
    <dsp:sp modelId="{C44A1EA4-A48C-574C-9218-7B4539F42279}">
      <dsp:nvSpPr>
        <dsp:cNvPr id="0" name=""/>
        <dsp:cNvSpPr/>
      </dsp:nvSpPr>
      <dsp:spPr>
        <a:xfrm rot="10800000">
          <a:off x="0" y="2200126"/>
          <a:ext cx="7289800" cy="1110207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Milder microclimatic conditions and larger population sizes</a:t>
          </a:r>
          <a:endParaRPr lang="en-US" sz="1600" b="1" kern="1200" dirty="0"/>
        </a:p>
      </dsp:txBody>
      <dsp:txXfrm rot="-10800000">
        <a:off x="0" y="2200126"/>
        <a:ext cx="7289800" cy="389682"/>
      </dsp:txXfrm>
    </dsp:sp>
    <dsp:sp modelId="{FCD8D509-D72F-1F4D-902A-0882B0EE4FF3}">
      <dsp:nvSpPr>
        <dsp:cNvPr id="0" name=""/>
        <dsp:cNvSpPr/>
      </dsp:nvSpPr>
      <dsp:spPr>
        <a:xfrm>
          <a:off x="0" y="2589809"/>
          <a:ext cx="7289800" cy="3319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Local extinction of several taxa</a:t>
          </a:r>
          <a:endParaRPr lang="en-US" sz="1400" kern="1200" dirty="0"/>
        </a:p>
      </dsp:txBody>
      <dsp:txXfrm>
        <a:off x="0" y="2589809"/>
        <a:ext cx="7289800" cy="331951"/>
      </dsp:txXfrm>
    </dsp:sp>
    <dsp:sp modelId="{6C1691C9-9004-B542-8D92-0759CA6385EC}">
      <dsp:nvSpPr>
        <dsp:cNvPr id="0" name=""/>
        <dsp:cNvSpPr/>
      </dsp:nvSpPr>
      <dsp:spPr>
        <a:xfrm rot="10800000">
          <a:off x="0" y="1100747"/>
          <a:ext cx="7289800" cy="1110207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Modification</a:t>
          </a:r>
          <a:r>
            <a:rPr lang="en-GB" sz="1600" b="1" kern="1200" baseline="0" dirty="0" smtClean="0"/>
            <a:t> of </a:t>
          </a:r>
          <a:r>
            <a:rPr lang="en-GB" sz="1600" b="1" kern="1200" dirty="0" smtClean="0"/>
            <a:t>the microenvironment</a:t>
          </a:r>
          <a:endParaRPr lang="en-US" sz="1600" b="1" kern="1200" dirty="0"/>
        </a:p>
      </dsp:txBody>
      <dsp:txXfrm rot="-10800000">
        <a:off x="0" y="1100747"/>
        <a:ext cx="7289800" cy="389682"/>
      </dsp:txXfrm>
    </dsp:sp>
    <dsp:sp modelId="{384E1076-3F01-0E43-8CB7-92E8F19A6FCD}">
      <dsp:nvSpPr>
        <dsp:cNvPr id="0" name=""/>
        <dsp:cNvSpPr/>
      </dsp:nvSpPr>
      <dsp:spPr>
        <a:xfrm>
          <a:off x="0" y="1490429"/>
          <a:ext cx="7289800" cy="3319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Establishment of cosmopolitan cyanobacteria in later successional stages</a:t>
          </a:r>
          <a:endParaRPr lang="en-US" sz="1400" kern="1200" dirty="0"/>
        </a:p>
      </dsp:txBody>
      <dsp:txXfrm>
        <a:off x="0" y="1490429"/>
        <a:ext cx="7289800" cy="331951"/>
      </dsp:txXfrm>
    </dsp:sp>
    <dsp:sp modelId="{2ABCC2D7-223F-D84B-93E1-499DFA4E0F75}">
      <dsp:nvSpPr>
        <dsp:cNvPr id="0" name=""/>
        <dsp:cNvSpPr/>
      </dsp:nvSpPr>
      <dsp:spPr>
        <a:xfrm rot="10800000">
          <a:off x="0" y="1367"/>
          <a:ext cx="7289800" cy="1110207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Harsh environmental conditions</a:t>
          </a:r>
          <a:endParaRPr lang="en-US" sz="1600" b="1" kern="1200" dirty="0"/>
        </a:p>
      </dsp:txBody>
      <dsp:txXfrm rot="-10800000">
        <a:off x="0" y="1367"/>
        <a:ext cx="7289800" cy="389682"/>
      </dsp:txXfrm>
    </dsp:sp>
    <dsp:sp modelId="{16F9EE10-EAFA-5C40-9B96-0490A679C6B6}">
      <dsp:nvSpPr>
        <dsp:cNvPr id="0" name=""/>
        <dsp:cNvSpPr/>
      </dsp:nvSpPr>
      <dsp:spPr>
        <a:xfrm>
          <a:off x="0" y="391050"/>
          <a:ext cx="7289800" cy="3319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Initial colonization accomplished by cyanobacteria transported from nearby glacial environments</a:t>
          </a:r>
          <a:endParaRPr lang="en-US" sz="1400" kern="1200" dirty="0"/>
        </a:p>
      </dsp:txBody>
      <dsp:txXfrm>
        <a:off x="0" y="391050"/>
        <a:ext cx="7289800" cy="33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5B681C-BA4C-46AF-AEE5-9F6B24891058}" type="datetimeFigureOut">
              <a:rPr lang="en-US"/>
              <a:pPr>
                <a:defRPr/>
              </a:pPr>
              <a:t>8/31/16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C611BE-FF26-4E62-9477-AA1630DC5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4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4625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CA9D40-06CD-49EE-A98D-685865AC52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2930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7B5341-223A-430C-AF23-602903F228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3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8854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569CC-1324-46F4-89E2-6425E7574D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7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B4CFD0-1F7D-495F-AEFE-9E480F34F2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483B6E-7A70-4E55-9775-0A011490C9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2082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0664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442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B0D2CF-6E0C-4821-89DB-1684F8B544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2681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CA9D40-06CD-49EE-A98D-685865AC52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8ADD2B6-591A-49C0-B76B-B6213163F856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ACC56-A263-4879-A866-996B80835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9D7B4-92D3-44CA-BA78-959C1C11ED0E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CFD28-4FE8-49D4-ABF0-9902661A99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6662F-C352-406C-98B6-81B1C7CC0EDE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D6163-6841-4347-A9E1-AC286A48A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6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5DA2B-CA99-49CC-B6AC-BDF250891937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8841681-1C17-4EFB-87BC-A965AB4E4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BFF-74B6-8748-8C14-404466D6E8C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E4BEC-8FE4-4BD5-AF83-8B3D82CC8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B5A5A-D71B-40C4-83F8-F4B243BE8C9D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CF82-D7F6-44F0-A36B-1C3145CB6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3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BFF-74B6-8748-8C14-404466D6E8C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B1101-3A13-4A70-8A46-94A6174523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7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3EE12-7E77-45BD-90ED-0926AC0A0D6B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2C86B-ADD4-4815-B386-6ABEC23B15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F331A-BA19-4765-8E55-9875CC0055AE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FDC09-320A-4BBE-AC90-7B38C90714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41A99-ED6B-4476-83EA-DA508E5CF533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1D8AD-98E1-4B71-BA95-B16C3435B0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2F187-A66A-44FE-A1B9-29A1E2B8FB9E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2125C-F7C1-4650-A822-A45E7537AF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6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6A3A8-5314-47E5-96B7-FDF1DD1AD3B7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7BB9A-BCC1-45B6-9E73-81080BBFB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00FB1D-0DEA-47C1-9DC3-248FE5B637A5}" type="datetimeFigureOut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B000316-6F7B-41F0-AD31-535D80EBC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Successional trajectories of cyanobacterial communities following glacier retreat in Svalbard (High Arctic)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295217"/>
            <a:ext cx="7832355" cy="1463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b="1" u="sng" dirty="0" smtClean="0">
                <a:solidFill>
                  <a:schemeClr val="bg1"/>
                </a:solidFill>
              </a:rPr>
              <a:t>Igor S Pessi</a:t>
            </a:r>
            <a:r>
              <a:rPr lang="en-GB" sz="2000" b="1" dirty="0" smtClean="0">
                <a:solidFill>
                  <a:schemeClr val="bg1"/>
                </a:solidFill>
              </a:rPr>
              <a:t>, E Pushkareva, Y Lara, F Borderie, A Wilmotte &amp; J Elster</a:t>
            </a:r>
          </a:p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Centre For Protein Engineering, University Of  Liège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Centre For Polar Ecology, </a:t>
            </a:r>
            <a:r>
              <a:rPr lang="en-GB" b="1" dirty="0" err="1" smtClean="0">
                <a:solidFill>
                  <a:schemeClr val="bg1"/>
                </a:solidFill>
              </a:rPr>
              <a:t>České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Budějovice</a:t>
            </a:r>
            <a:r>
              <a:rPr lang="en-GB" b="1" dirty="0" smtClean="0">
                <a:solidFill>
                  <a:schemeClr val="bg1"/>
                </a:solidFill>
              </a:rPr>
              <a:t>, Czech Republic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20484" name="logo_coul_texte_blason_cadre_30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00" y="720000"/>
            <a:ext cx="1487618" cy="1080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0485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0000" y="720000"/>
            <a:ext cx="170285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800" y="4960137"/>
            <a:ext cx="1159476" cy="1461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OTU richness decreases with time</a:t>
            </a: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0518" y="2286000"/>
            <a:ext cx="5722965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OTU richness decreases with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smtClean="0"/>
              <a:t>Consistent with previous findings for other polar and alpine chronosequences</a:t>
            </a:r>
          </a:p>
          <a:p>
            <a:r>
              <a:rPr lang="en-GB" sz="2400" smtClean="0"/>
              <a:t>Competitive exclusion associated with increasing cyanobacterial abundance</a:t>
            </a:r>
          </a:p>
          <a:p>
            <a:pPr lvl="1"/>
            <a:r>
              <a:rPr lang="en-GB" sz="1800" smtClean="0"/>
              <a:t>Similarly to plant communities</a:t>
            </a:r>
            <a:endParaRPr lang="en-GB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u="sng" smtClean="0"/>
              <a:t>Early successional soils</a:t>
            </a:r>
          </a:p>
          <a:p>
            <a:pPr lvl="1"/>
            <a:r>
              <a:rPr lang="en-GB" sz="1800" smtClean="0"/>
              <a:t>Low nutrient content and high levels of physical disturbance</a:t>
            </a:r>
          </a:p>
          <a:p>
            <a:pPr lvl="1"/>
            <a:r>
              <a:rPr lang="en-GB" sz="1800" smtClean="0"/>
              <a:t>Small cyanobacterial populations</a:t>
            </a:r>
          </a:p>
          <a:p>
            <a:pPr lvl="1"/>
            <a:r>
              <a:rPr lang="en-GB" sz="1800" smtClean="0"/>
              <a:t>Higher cyanobacterial richness</a:t>
            </a:r>
          </a:p>
          <a:p>
            <a:r>
              <a:rPr lang="en-GB" sz="2400" u="sng" smtClean="0"/>
              <a:t>Later successional stages</a:t>
            </a:r>
          </a:p>
          <a:p>
            <a:pPr lvl="1"/>
            <a:r>
              <a:rPr lang="en-GB" sz="1800" smtClean="0"/>
              <a:t>Increased soil stability and nutrient levels</a:t>
            </a:r>
          </a:p>
          <a:p>
            <a:pPr lvl="1"/>
            <a:r>
              <a:rPr lang="en-GB" sz="1800" smtClean="0"/>
              <a:t>Higher population sizes</a:t>
            </a:r>
          </a:p>
          <a:p>
            <a:pPr lvl="1"/>
            <a:r>
              <a:rPr lang="en-GB" sz="1800" smtClean="0"/>
              <a:t>Intensified competition</a:t>
            </a:r>
          </a:p>
          <a:p>
            <a:pPr lvl="1"/>
            <a:r>
              <a:rPr lang="en-GB" sz="1800" smtClean="0"/>
              <a:t>Local extinction of several taxa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77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structure shifts with time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86" y="2286000"/>
            <a:ext cx="7706228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SOME PHYLOTYPES were specific to a particular successional stage</a:t>
            </a:r>
            <a:endParaRPr lang="en-US" dirty="0" smtClean="0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548" y="2286000"/>
            <a:ext cx="6236904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Initial colonizers are mainly related polar cyanobacteria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169" y="2286000"/>
            <a:ext cx="7361662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Initial colonizers are mainly related polar cyanobacteria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Initial colonization mainly performed by microorganisms from nearby glacial environments</a:t>
            </a:r>
          </a:p>
          <a:p>
            <a:r>
              <a:rPr lang="en-GB" sz="2400" b="1" dirty="0" smtClean="0"/>
              <a:t>1. Glacial systems harbour complex microbial communities</a:t>
            </a:r>
          </a:p>
          <a:p>
            <a:pPr lvl="1"/>
            <a:r>
              <a:rPr lang="en-GB" sz="1800" dirty="0" smtClean="0"/>
              <a:t>Cryoconite holes on the glacier surface</a:t>
            </a:r>
          </a:p>
          <a:p>
            <a:pPr lvl="1"/>
            <a:r>
              <a:rPr lang="en-GB" sz="1800" dirty="0" smtClean="0"/>
              <a:t>Nearby freshwater ecosystems</a:t>
            </a:r>
          </a:p>
          <a:p>
            <a:pPr lvl="1"/>
            <a:r>
              <a:rPr lang="en-GB" sz="1800" dirty="0" smtClean="0"/>
              <a:t>Subglacial environments</a:t>
            </a:r>
          </a:p>
          <a:p>
            <a:r>
              <a:rPr lang="en-GB" sz="2400" b="1" dirty="0" smtClean="0"/>
              <a:t>2. Structurally and physiologically adapted</a:t>
            </a:r>
          </a:p>
          <a:p>
            <a:pPr lvl="1"/>
            <a:r>
              <a:rPr lang="en-GB" sz="1800" dirty="0" smtClean="0"/>
              <a:t>Able to withstand the harsh environmental conditions</a:t>
            </a:r>
          </a:p>
          <a:p>
            <a:r>
              <a:rPr lang="en-GB" sz="2400" b="1" dirty="0" smtClean="0"/>
              <a:t>3. Low levels of competition due to small populations</a:t>
            </a:r>
            <a:endParaRPr lang="en-GB" sz="2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Advanced communities include more widely dispersed genotypes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169" y="2286000"/>
            <a:ext cx="7361662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09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Advanced communities include more widely dispersed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Pioneering microorganisms are usually cosmopolitan?</a:t>
            </a:r>
          </a:p>
          <a:p>
            <a:pPr lvl="1"/>
            <a:r>
              <a:rPr lang="en-GB" sz="1800" dirty="0" smtClean="0"/>
              <a:t>More widely dispersed </a:t>
            </a:r>
            <a:r>
              <a:rPr lang="en-GB" sz="1800" dirty="0" smtClean="0">
                <a:sym typeface="Wingdings"/>
              </a:rPr>
              <a:t></a:t>
            </a:r>
            <a:r>
              <a:rPr lang="en-GB" sz="1800" dirty="0">
                <a:sym typeface="Wingdings"/>
              </a:rPr>
              <a:t> </a:t>
            </a:r>
            <a:r>
              <a:rPr lang="en-GB" sz="1800" dirty="0" smtClean="0"/>
              <a:t>Higher chances of colonizing remote habitats</a:t>
            </a:r>
          </a:p>
          <a:p>
            <a:r>
              <a:rPr lang="en-GB" sz="2400" dirty="0" smtClean="0"/>
              <a:t>Harsh environmental conditions likely preclude cosmopolitan taxa</a:t>
            </a:r>
          </a:p>
          <a:p>
            <a:pPr lvl="1"/>
            <a:r>
              <a:rPr lang="en-GB" sz="1800" dirty="0" smtClean="0"/>
              <a:t>e.g. frequent physical disturbances, low nutrient content, and poor soil stability</a:t>
            </a:r>
          </a:p>
          <a:p>
            <a:r>
              <a:rPr lang="en-GB" sz="2400" dirty="0" smtClean="0"/>
              <a:t>Modification of the microclimatic conditions by pioneers</a:t>
            </a:r>
          </a:p>
          <a:p>
            <a:pPr lvl="1"/>
            <a:r>
              <a:rPr lang="en-GB" sz="1800" dirty="0" smtClean="0"/>
              <a:t>UV-screening pigments, extracellular polymeric substances</a:t>
            </a:r>
          </a:p>
          <a:p>
            <a:pPr lvl="1"/>
            <a:r>
              <a:rPr lang="en-GB" sz="1800" dirty="0" smtClean="0"/>
              <a:t>Increased soil stability, protection against physical damage and nutrient content</a:t>
            </a:r>
          </a:p>
          <a:p>
            <a:r>
              <a:rPr lang="en-GB" sz="2400" dirty="0" smtClean="0"/>
              <a:t>Establishment of more widely distributed taxa in later successional stages</a:t>
            </a:r>
            <a:endParaRPr lang="en-GB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49929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asted-imag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590550" y="4009293"/>
            <a:ext cx="7962900" cy="1963614"/>
          </a:xfrm>
        </p:spPr>
        <p:txBody>
          <a:bodyPr>
            <a:spAutoFit/>
          </a:bodyPr>
          <a:lstStyle/>
          <a:p>
            <a:pPr algn="ctr"/>
            <a:r>
              <a:rPr lang="en-GB" cap="none" dirty="0">
                <a:solidFill>
                  <a:schemeClr val="bg1"/>
                </a:solidFill>
                <a:latin typeface="+mn-lt"/>
              </a:rPr>
              <a:t>T</a:t>
            </a:r>
            <a:r>
              <a:rPr lang="en-GB" cap="none" dirty="0" smtClean="0">
                <a:solidFill>
                  <a:schemeClr val="bg1"/>
                </a:solidFill>
                <a:latin typeface="+mn-lt"/>
              </a:rPr>
              <a:t>hank you</a:t>
            </a:r>
            <a:br>
              <a:rPr lang="en-GB" cap="none" dirty="0" smtClean="0">
                <a:solidFill>
                  <a:schemeClr val="bg1"/>
                </a:solidFill>
                <a:latin typeface="+mn-lt"/>
              </a:rPr>
            </a:br>
            <a:r>
              <a:rPr lang="en-GB" cap="none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cap="none" dirty="0" smtClean="0">
                <a:solidFill>
                  <a:schemeClr val="bg1"/>
                </a:solidFill>
                <a:latin typeface="+mn-lt"/>
              </a:rPr>
            </a:br>
            <a:r>
              <a:rPr lang="en-GB" sz="3200" cap="none" dirty="0" err="1" smtClean="0">
                <a:solidFill>
                  <a:schemeClr val="bg1"/>
                </a:solidFill>
                <a:latin typeface="+mn-lt"/>
              </a:rPr>
              <a:t>ispessi@ulg.ac.be</a:t>
            </a:r>
            <a:r>
              <a:rPr lang="en-GB" sz="3200" cap="none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3200" cap="none" dirty="0" smtClean="0">
                <a:solidFill>
                  <a:schemeClr val="bg1"/>
                </a:solidFill>
                <a:latin typeface="+mn-lt"/>
              </a:rPr>
            </a:br>
            <a:r>
              <a:rPr lang="en-GB" sz="3200" cap="none" dirty="0" smtClean="0">
                <a:solidFill>
                  <a:schemeClr val="bg1"/>
                </a:solidFill>
                <a:latin typeface="+mn-lt"/>
              </a:rPr>
              <a:t>http://</a:t>
            </a:r>
            <a:r>
              <a:rPr lang="en-GB" sz="3200" cap="none" dirty="0" err="1" smtClean="0">
                <a:solidFill>
                  <a:schemeClr val="bg1"/>
                </a:solidFill>
                <a:latin typeface="+mn-lt"/>
              </a:rPr>
              <a:t>www.ccambio.ulg.ac.be</a:t>
            </a:r>
            <a:endParaRPr lang="en-GB" cap="none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study of glacier forefields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Glaciers are retreating</a:t>
            </a:r>
          </a:p>
          <a:p>
            <a:pPr lvl="1"/>
            <a:r>
              <a:rPr lang="en-GB" sz="1800" dirty="0" smtClean="0"/>
              <a:t>Little Ice Age (ca. 1850–1900 AD)</a:t>
            </a:r>
          </a:p>
          <a:p>
            <a:r>
              <a:rPr lang="en-GB" sz="2400" dirty="0" smtClean="0"/>
              <a:t>Exposure of new habitats</a:t>
            </a:r>
          </a:p>
          <a:p>
            <a:pPr lvl="1"/>
            <a:r>
              <a:rPr lang="en-GB" sz="1800" dirty="0" smtClean="0"/>
              <a:t>Colonization by pioneering (micro)organisms</a:t>
            </a:r>
          </a:p>
          <a:p>
            <a:r>
              <a:rPr lang="en-GB" sz="2400" dirty="0" smtClean="0"/>
              <a:t>Spatial gradient</a:t>
            </a:r>
          </a:p>
          <a:p>
            <a:pPr lvl="1"/>
            <a:r>
              <a:rPr lang="en-GB" sz="1800" dirty="0" smtClean="0"/>
              <a:t>Space-for-time substitution or chronosequence approach</a:t>
            </a:r>
          </a:p>
          <a:p>
            <a:r>
              <a:rPr lang="en-GB" sz="2400" dirty="0" smtClean="0"/>
              <a:t>Primary succession studies</a:t>
            </a:r>
            <a:endParaRPr lang="en-GB" sz="2400" dirty="0" smtClean="0"/>
          </a:p>
        </p:txBody>
      </p:sp>
      <p:pic>
        <p:nvPicPr>
          <p:cNvPr id="21507" name="pasted-imag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0323" y="2520378"/>
            <a:ext cx="3310128" cy="355396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Primary succession in glacier forefields</a:t>
            </a:r>
            <a:endParaRPr lang="en-GB" dirty="0"/>
          </a:p>
        </p:txBody>
      </p:sp>
      <p:pic>
        <p:nvPicPr>
          <p:cNvPr id="23553" name="Picture 4" descr="http://www.quia.com/files/quia/users/rebekahking1/Activities/succession/primary_succession_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477054"/>
            <a:ext cx="7289800" cy="3640617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56000" y="3281700"/>
            <a:ext cx="1188000" cy="2031325"/>
          </a:xfrm>
          <a:prstGeom prst="rect">
            <a:avLst/>
          </a:prstGeom>
          <a:solidFill>
            <a:srgbClr val="FFFFFF">
              <a:alpha val="8509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Plant succession has </a:t>
            </a:r>
            <a:r>
              <a:rPr lang="en-US" dirty="0" smtClean="0">
                <a:latin typeface="+mn-lt"/>
              </a:rPr>
              <a:t>been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studied for more than </a:t>
            </a:r>
            <a:r>
              <a:rPr lang="en-US" dirty="0" smtClean="0">
                <a:latin typeface="+mn-lt"/>
              </a:rPr>
              <a:t>one </a:t>
            </a:r>
            <a:r>
              <a:rPr lang="en-US" dirty="0">
                <a:latin typeface="+mn-lt"/>
              </a:rPr>
              <a:t>century</a:t>
            </a:r>
            <a:r>
              <a:rPr lang="is-IS" dirty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09750" y="3245573"/>
            <a:ext cx="2484000" cy="1253402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/>
            <a:r>
              <a:rPr lang="is-IS" dirty="0">
                <a:latin typeface="+mn-lt"/>
              </a:rPr>
              <a:t>…but comparatively </a:t>
            </a:r>
            <a:r>
              <a:rPr lang="en-GB" dirty="0">
                <a:latin typeface="+mn-lt"/>
              </a:rPr>
              <a:t>little is known about the earlier successional stages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earlier stages: microbial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Low nutrient content and vegetation</a:t>
            </a:r>
          </a:p>
          <a:p>
            <a:pPr lvl="1"/>
            <a:r>
              <a:rPr lang="en-GB" smtClean="0"/>
              <a:t>Soil biomass and nutrient cycling activity are dominated by microorganisms</a:t>
            </a:r>
          </a:p>
          <a:p>
            <a:r>
              <a:rPr lang="en-GB" smtClean="0"/>
              <a:t>Cyanobacteria are common pioneers</a:t>
            </a:r>
          </a:p>
          <a:p>
            <a:pPr lvl="1"/>
            <a:r>
              <a:rPr lang="en-GB" smtClean="0"/>
              <a:t>Photosynthetic and N-fixing capabilities</a:t>
            </a:r>
          </a:p>
          <a:p>
            <a:r>
              <a:rPr lang="en-GB" smtClean="0"/>
              <a:t>Biological soil crusts</a:t>
            </a:r>
          </a:p>
          <a:p>
            <a:pPr lvl="1"/>
            <a:r>
              <a:rPr lang="en-GB" smtClean="0"/>
              <a:t>Cyanobacteria, other bacteria, eukaryotic microalgae, fungi and lichens</a:t>
            </a:r>
          </a:p>
          <a:p>
            <a:pPr lvl="1"/>
            <a:r>
              <a:rPr lang="en-GB" smtClean="0"/>
              <a:t>EPS stabilizes the soil surface</a:t>
            </a:r>
            <a:endParaRPr lang="en-US" dirty="0"/>
          </a:p>
        </p:txBody>
      </p:sp>
      <p:pic>
        <p:nvPicPr>
          <p:cNvPr id="13" name="Content Placeholder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989" y="2610180"/>
            <a:ext cx="4500000" cy="33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56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Petunia Bay, Svalbard, High Arctic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00" y="2286002"/>
            <a:ext cx="4248000" cy="408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3"/>
            <a:ext cx="4212000" cy="405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28000" y="1944370"/>
            <a:ext cx="2700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79388">
              <a:lnSpc>
                <a:spcPct val="90000"/>
              </a:lnSpc>
            </a:pPr>
            <a:r>
              <a:rPr lang="en-GB" dirty="0" smtClean="0">
                <a:latin typeface="+mn-lt"/>
              </a:rPr>
              <a:t>100 </a:t>
            </a:r>
            <a:r>
              <a:rPr lang="en-GB" dirty="0">
                <a:latin typeface="+mn-lt"/>
              </a:rPr>
              <a:t>years of </a:t>
            </a:r>
            <a:r>
              <a:rPr lang="en-GB">
                <a:latin typeface="+mn-lt"/>
              </a:rPr>
              <a:t>glacier </a:t>
            </a:r>
            <a:r>
              <a:rPr lang="en-GB" smtClean="0">
                <a:latin typeface="+mn-lt"/>
              </a:rPr>
              <a:t>retreat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Poorly developed biocrusts</a:t>
            </a:r>
            <a:endParaRPr lang="en-GB" dirty="0"/>
          </a:p>
        </p:txBody>
      </p:sp>
      <p:pic>
        <p:nvPicPr>
          <p:cNvPr id="16" name="Picture 2" descr="D:\Dropbox\PhD\Petuniabukta\pictures\Ebba\DSC0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760" y="2286000"/>
            <a:ext cx="536448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46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smtClean="0"/>
              <a:t>Nutrients and cyanobacterial abundance increase with time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95394" y="2693554"/>
            <a:ext cx="302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Biovolume</a:t>
            </a:r>
          </a:p>
          <a:p>
            <a:pPr algn="ctr"/>
            <a:r>
              <a:rPr lang="en-US" dirty="0" smtClean="0">
                <a:latin typeface="+mn-lt"/>
              </a:rPr>
              <a:t>(Epifluorescence </a:t>
            </a:r>
            <a:r>
              <a:rPr lang="en-US" dirty="0">
                <a:latin typeface="+mn-lt"/>
              </a:rPr>
              <a:t>microscopy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0000" y="2286000"/>
            <a:ext cx="3636963" cy="4407721"/>
            <a:chOff x="360000" y="2286000"/>
            <a:chExt cx="3636963" cy="4407721"/>
          </a:xfrm>
        </p:grpSpPr>
        <p:pic>
          <p:nvPicPr>
            <p:cNvPr id="32772" name="Content Placeholder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00" y="4518846"/>
              <a:ext cx="3636963" cy="217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00" y="2286000"/>
              <a:ext cx="3636000" cy="2232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00" y="3339885"/>
            <a:ext cx="3636000" cy="229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smtClean="0"/>
              <a:t>Nutrients and cyanobacterial abundance increase with time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Cyanobacterial role in organic matter accumulation has been previously suggested</a:t>
            </a:r>
          </a:p>
          <a:p>
            <a:r>
              <a:rPr lang="en-US" sz="2400" smtClean="0"/>
              <a:t>Microbial communities are also maintained by nutrients from allochtonous sources</a:t>
            </a:r>
          </a:p>
          <a:p>
            <a:pPr lvl="1"/>
            <a:r>
              <a:rPr lang="en-US" sz="1800" smtClean="0"/>
              <a:t>e.g. through aerial deposition, runoff from the glacier surface and ancient organic pools</a:t>
            </a:r>
          </a:p>
          <a:p>
            <a:r>
              <a:rPr lang="en-GB" sz="2400" smtClean="0"/>
              <a:t>No direct measurement of photosynthetic and nitrogen fixation activities</a:t>
            </a:r>
          </a:p>
          <a:p>
            <a:pPr lvl="1"/>
            <a:r>
              <a:rPr lang="en-GB" sz="1800" smtClean="0"/>
              <a:t>Association remains elusive and should be regarded as putative</a:t>
            </a:r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Cyanobacterial community composition: 454 pyrosequencing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smtClean="0"/>
              <a:t>148 OTUs (97.5%)</a:t>
            </a:r>
          </a:p>
          <a:p>
            <a:pPr lvl="1"/>
            <a:r>
              <a:rPr lang="en-GB" sz="2000" smtClean="0"/>
              <a:t>Pseudanabaenales (96):</a:t>
            </a:r>
            <a:br>
              <a:rPr lang="en-GB" sz="2000" smtClean="0"/>
            </a:br>
            <a:r>
              <a:rPr lang="en-GB" sz="2000" i="1" smtClean="0"/>
              <a:t>Leptolyngbya</a:t>
            </a:r>
            <a:r>
              <a:rPr lang="en-GB" sz="2000" smtClean="0"/>
              <a:t>, </a:t>
            </a:r>
            <a:r>
              <a:rPr lang="en-GB" sz="2000" i="1" smtClean="0"/>
              <a:t>Pseudanabaena</a:t>
            </a:r>
          </a:p>
          <a:p>
            <a:pPr lvl="1"/>
            <a:r>
              <a:rPr lang="en-GB" sz="2000" smtClean="0"/>
              <a:t>Chroococcales (13):</a:t>
            </a:r>
            <a:br>
              <a:rPr lang="en-GB" sz="2000" smtClean="0"/>
            </a:br>
            <a:r>
              <a:rPr lang="en-GB" sz="2000" i="1" smtClean="0"/>
              <a:t>Chroococcidiopsis</a:t>
            </a:r>
          </a:p>
          <a:p>
            <a:pPr lvl="1"/>
            <a:r>
              <a:rPr lang="en-GB" sz="2000" smtClean="0"/>
              <a:t>Oscillatoriales (7):</a:t>
            </a:r>
            <a:br>
              <a:rPr lang="en-GB" sz="2000" smtClean="0"/>
            </a:br>
            <a:r>
              <a:rPr lang="en-GB" sz="2000" i="1" smtClean="0"/>
              <a:t>Phormidium</a:t>
            </a:r>
            <a:r>
              <a:rPr lang="en-GB" sz="2000" smtClean="0"/>
              <a:t>, </a:t>
            </a:r>
            <a:r>
              <a:rPr lang="en-GB" sz="2000" i="1" smtClean="0"/>
              <a:t>Microcoleus</a:t>
            </a:r>
          </a:p>
          <a:p>
            <a:pPr lvl="1"/>
            <a:r>
              <a:rPr lang="en-GB" sz="2000" smtClean="0"/>
              <a:t>Synechococcales (6)</a:t>
            </a:r>
          </a:p>
          <a:p>
            <a:pPr lvl="1"/>
            <a:r>
              <a:rPr lang="en-GB" sz="2000" smtClean="0"/>
              <a:t>Nostocales (5):</a:t>
            </a:r>
            <a:br>
              <a:rPr lang="en-GB" sz="2000" smtClean="0"/>
            </a:br>
            <a:r>
              <a:rPr lang="en-GB" sz="2000" i="1" smtClean="0"/>
              <a:t>Nostoc</a:t>
            </a:r>
          </a:p>
          <a:p>
            <a:pPr lvl="1"/>
            <a:r>
              <a:rPr lang="en-GB" sz="2000" smtClean="0"/>
              <a:t>Gloeobacterales (3)</a:t>
            </a:r>
            <a:endParaRPr lang="en-GB" sz="20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491990" y="2695598"/>
            <a:ext cx="4320000" cy="3263583"/>
            <a:chOff x="4491990" y="2898798"/>
            <a:chExt cx="4320000" cy="3263583"/>
          </a:xfrm>
        </p:grpSpPr>
        <p:pic>
          <p:nvPicPr>
            <p:cNvPr id="30" name="Picture 6" descr="http://bccm.belspo.be/catalogues/files/ulc/pictures/ulc023-40x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1990" y="2898798"/>
              <a:ext cx="2239119" cy="160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4" descr="http://bccm.belspo.be/catalogues/files/ulc/pictures/ulc194-100x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51990" y="2898798"/>
              <a:ext cx="2160000" cy="160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6" descr="http://ccala.butbn.cas.cz/sites/default/files/styles/ccala_big/public/ccala_collection/14088/1352920342-86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3710" y="4560381"/>
              <a:ext cx="2588280" cy="16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 descr="http://bccm.belspo.be/catalogues/files/ulc/pictures/ulc039-40x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91990" y="4560381"/>
              <a:ext cx="2160000" cy="160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559</TotalTime>
  <Words>554</Words>
  <Application>Microsoft Macintosh PowerPoint</Application>
  <PresentationFormat>On-screen Show (4:3)</PresentationFormat>
  <Paragraphs>96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Corbel</vt:lpstr>
      <vt:lpstr>Tw Cen MT</vt:lpstr>
      <vt:lpstr>Wingdings</vt:lpstr>
      <vt:lpstr>Wingdings 3</vt:lpstr>
      <vt:lpstr>Arial</vt:lpstr>
      <vt:lpstr>Integral</vt:lpstr>
      <vt:lpstr>Successional trajectories of cyanobacterial communities following glacier retreat in Svalbard (High Arctic)</vt:lpstr>
      <vt:lpstr>The study of glacier forefields</vt:lpstr>
      <vt:lpstr>Primary succession in glacier forefields</vt:lpstr>
      <vt:lpstr>The earlier stages: microbial succession</vt:lpstr>
      <vt:lpstr>Petunia Bay, Svalbard, High Arctic</vt:lpstr>
      <vt:lpstr>Poorly developed biocrusts</vt:lpstr>
      <vt:lpstr>Nutrients and cyanobacterial abundance increase with time</vt:lpstr>
      <vt:lpstr>Nutrients and cyanobacterial abundance increase with time</vt:lpstr>
      <vt:lpstr>Cyanobacterial community composition: 454 pyrosequencing</vt:lpstr>
      <vt:lpstr>OTU richness decreases with time</vt:lpstr>
      <vt:lpstr>OTU richness decreases with time</vt:lpstr>
      <vt:lpstr>Community structure shifts with time</vt:lpstr>
      <vt:lpstr>SOME PHYLOTYPES were specific to a particular successional stage</vt:lpstr>
      <vt:lpstr>Initial colonizers are mainly related polar cyanobacteria</vt:lpstr>
      <vt:lpstr>Initial colonizers are mainly related polar cyanobacteria</vt:lpstr>
      <vt:lpstr>Advanced communities include more widely dispersed genotypes</vt:lpstr>
      <vt:lpstr>Advanced communities include more widely dispersed genotypes</vt:lpstr>
      <vt:lpstr>Conclusions</vt:lpstr>
      <vt:lpstr>Thank you  ispessi@ulg.ac.be http://www.ccambio.ulg.ac.be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Successional trajectories of cyanobacterial communities following glacier retreat in Svalbard (High Arctic)</dc:title>
  <dc:creator>Igor Stelmach Pessi</dc:creator>
  <cp:lastModifiedBy>Igor Stelmach Pessi</cp:lastModifiedBy>
  <cp:revision>67</cp:revision>
  <dcterms:created xsi:type="dcterms:W3CDTF">2016-08-20T16:48:56Z</dcterms:created>
  <dcterms:modified xsi:type="dcterms:W3CDTF">2016-08-31T21:55:37Z</dcterms:modified>
</cp:coreProperties>
</file>