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329" r:id="rId2"/>
    <p:sldId id="464" r:id="rId3"/>
    <p:sldId id="584" r:id="rId4"/>
    <p:sldId id="583" r:id="rId5"/>
    <p:sldId id="585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578" r:id="rId14"/>
    <p:sldId id="579" r:id="rId15"/>
    <p:sldId id="533" r:id="rId16"/>
    <p:sldId id="565" r:id="rId17"/>
    <p:sldId id="534" r:id="rId18"/>
    <p:sldId id="535" r:id="rId19"/>
    <p:sldId id="536" r:id="rId20"/>
    <p:sldId id="537" r:id="rId21"/>
    <p:sldId id="566" r:id="rId22"/>
    <p:sldId id="538" r:id="rId23"/>
    <p:sldId id="539" r:id="rId24"/>
    <p:sldId id="540" r:id="rId25"/>
    <p:sldId id="541" r:id="rId26"/>
    <p:sldId id="542" r:id="rId27"/>
    <p:sldId id="543" r:id="rId28"/>
    <p:sldId id="544" r:id="rId29"/>
    <p:sldId id="545" r:id="rId30"/>
    <p:sldId id="546" r:id="rId31"/>
    <p:sldId id="547" r:id="rId32"/>
    <p:sldId id="548" r:id="rId33"/>
    <p:sldId id="549" r:id="rId34"/>
    <p:sldId id="567" r:id="rId35"/>
    <p:sldId id="550" r:id="rId36"/>
    <p:sldId id="551" r:id="rId37"/>
    <p:sldId id="555" r:id="rId38"/>
    <p:sldId id="552" r:id="rId39"/>
    <p:sldId id="554" r:id="rId40"/>
    <p:sldId id="582" r:id="rId41"/>
    <p:sldId id="553" r:id="rId42"/>
    <p:sldId id="568" r:id="rId43"/>
    <p:sldId id="556" r:id="rId44"/>
    <p:sldId id="559" r:id="rId45"/>
    <p:sldId id="560" r:id="rId46"/>
    <p:sldId id="561" r:id="rId47"/>
    <p:sldId id="557" r:id="rId48"/>
    <p:sldId id="558" r:id="rId49"/>
    <p:sldId id="562" r:id="rId50"/>
    <p:sldId id="580" r:id="rId51"/>
    <p:sldId id="581" r:id="rId52"/>
    <p:sldId id="564" r:id="rId53"/>
    <p:sldId id="563" r:id="rId54"/>
    <p:sldId id="569" r:id="rId55"/>
    <p:sldId id="570" r:id="rId56"/>
    <p:sldId id="572" r:id="rId57"/>
    <p:sldId id="573" r:id="rId58"/>
    <p:sldId id="574" r:id="rId59"/>
    <p:sldId id="575" r:id="rId60"/>
    <p:sldId id="576" r:id="rId61"/>
    <p:sldId id="577" r:id="rId6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300FF"/>
    <a:srgbClr val="8A7862"/>
    <a:srgbClr val="BFD237"/>
    <a:srgbClr val="7F202A"/>
    <a:srgbClr val="0AE1FF"/>
    <a:srgbClr val="57D833"/>
    <a:srgbClr val="FF2404"/>
    <a:srgbClr val="EAEA00"/>
    <a:srgbClr val="D32397"/>
    <a:srgbClr val="A46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50000" autoAdjust="0"/>
  </p:normalViewPr>
  <p:slideViewPr>
    <p:cSldViewPr snapToGrid="0" snapToObjects="1">
      <p:cViewPr varScale="1">
        <p:scale>
          <a:sx n="127" d="100"/>
          <a:sy n="127" d="100"/>
        </p:scale>
        <p:origin x="11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1630F-ABD6-1D46-9105-1D99E0F5DAD5}" type="datetimeFigureOut">
              <a:rPr lang="fr-FR" smtClean="0"/>
              <a:pPr/>
              <a:t>15/10/2019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DB303-3FDD-E448-B9A8-35B2B4AE4F3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DF7B8-52CA-7C41-921E-2486AB2E5B71}" type="slidenum">
              <a:rPr lang="fr-FR">
                <a:latin typeface="Times New Roman" pitchFamily="4" charset="0"/>
              </a:rPr>
              <a:pPr/>
              <a:t>8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18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19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20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22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23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24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25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26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27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28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F4C3D-93C5-E444-8E35-44945766833C}" type="slidenum">
              <a:rPr lang="fr-FR">
                <a:latin typeface="Times New Roman" pitchFamily="4" charset="0"/>
              </a:rPr>
              <a:pPr/>
              <a:t>9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29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30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31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32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33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35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36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37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38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39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3A660-D8E8-9541-A24C-18FF13B02C9B}" type="slidenum">
              <a:rPr lang="fr-FR">
                <a:latin typeface="Times New Roman" pitchFamily="4" charset="0"/>
              </a:rPr>
              <a:pPr/>
              <a:t>10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40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41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43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44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45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46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47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48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49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50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A1D3F-A92F-8B41-A878-05DD4090625C}" type="slidenum">
              <a:rPr lang="fr-FR">
                <a:latin typeface="Times New Roman" pitchFamily="4" charset="0"/>
              </a:rPr>
              <a:pPr/>
              <a:t>11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51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52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53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55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56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57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58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59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60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6B4D8-F025-8546-9BB3-FC03FE7925BD}" type="slidenum">
              <a:rPr lang="fr-FR">
                <a:latin typeface="Times New Roman" pitchFamily="4" charset="0"/>
              </a:rPr>
              <a:pPr/>
              <a:t>12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6B4D8-F025-8546-9BB3-FC03FE7925BD}" type="slidenum">
              <a:rPr lang="fr-FR">
                <a:latin typeface="Times New Roman" pitchFamily="4" charset="0"/>
              </a:rPr>
              <a:pPr/>
              <a:t>13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6B4D8-F025-8546-9BB3-FC03FE7925BD}" type="slidenum">
              <a:rPr lang="fr-FR">
                <a:latin typeface="Times New Roman" pitchFamily="4" charset="0"/>
              </a:rPr>
              <a:pPr/>
              <a:t>14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15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17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15/10/2019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15/10/2019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15/10/2019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15/10/2019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15/10/2019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15/10/2019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15/10/2019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15/10/2019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15/10/2019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15/10/2019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15/10/2019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C9A09-6B3F-2646-B692-1DF5547920A3}" type="datetimeFigureOut">
              <a:rPr lang="fr-FR" smtClean="0"/>
              <a:pPr/>
              <a:t>15/10/2019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Documents%20and%20Settings/Fran%C3%A7ois%20Wang/Mes%20documents/Pr%C3%A9sentations%20Power%20Point/DES2000%20bis.ppt#-1,50,Pr&#233;sentation 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K:%5CDES2000%20bis.ppt%2349.%20Pr%C3%A9sentation%20PowerPoint#-1,49,Pr&#233;sentation PowerPoint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../../../../Documents%20and%20Settings/Fran%C3%A7ois%20Wang/Mes%20documents/Pr%C3%A9sentations%20Power%20Point/DES2000%20bis.ppt#-1,40,Pr&#233;sentation PowerPoin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K:%5CDES2000%20bis.ppt%2347.%20Pr%C3%A9sentation%20PowerPoint#-1,47,Pr&#233;sentation 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5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Documents%20and%20Settings/Fran%C3%A7ois%20Wang/Mes%20documents/Pr%C3%A9sentations%20Power%20Point/DES2000%20bis.ppt#-1,33,Pr&#233;sentation 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K:%5CDES2000%20bis.ppt%2334.%20Pr%C3%A9sentation%20PowerPoint#-1,34,Pr&#233;sentation 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hyperlink" Target="../../../../Documents%20and%20Settings/Fran%C3%A7ois%20Wang/Mes%20documents/Pr%C3%A9sentations%20Power%20Point/DES2000%20bis.ppt#-1,20,Pr&#233;sentation PowerPoint" TargetMode="Externa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../Documents%20and%20Settings/Fran%C3%A7ois%20Wang/Mes%20documents/Pr%C3%A9sentations%20Power%20Point/DES2000%20bis.ppt#-1,20,Pr&#233;sentation PowerPoint" TargetMode="External"/><Relationship Id="rId5" Type="http://schemas.openxmlformats.org/officeDocument/2006/relationships/image" Target="../media/image39.jpeg"/><Relationship Id="rId4" Type="http://schemas.openxmlformats.org/officeDocument/2006/relationships/hyperlink" Target="../../../../Documents%20and%20Settings/Fran%C3%A7ois%20Wang/Mes%20documents/Pr%C3%A9sentations%20Power%20Point/DES2000%20bis.ppt#-1,22,Pr&#233;sentation PowerPoint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hyperlink" Target="../../../../Documents%20and%20Settings/Fran%C3%A7ois%20Wang/Mes%20documents/Pr%C3%A9sentations%20Power%20Point/DES2000%20bis.ppt#-1,22,Pr&#233;sentation PowerPoint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39.jpeg"/><Relationship Id="rId4" Type="http://schemas.openxmlformats.org/officeDocument/2006/relationships/hyperlink" Target="../../../Documents%20and%20Settings/Fran%C3%A7ois%20Wang/Mes%20documents/Pr%C3%A9sentations%20Power%20Point/DES2000%20bis.ppt#-1,22,Pr&#233;sentation PowerPoin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hyperlink" Target="../../../../Documents%20and%20Settings/WFC/Mes%20documents/Mes%20pr%C3%A9sentations%20ppt/DES2000%20bis.ppt#-1,48,Pr&#233;sentation PowerPoint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85926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/>
              <a:t>Neuropathies externes et liées à la pratique sportive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441700"/>
            <a:ext cx="6400800" cy="1752600"/>
          </a:xfrm>
        </p:spPr>
        <p:txBody>
          <a:bodyPr>
            <a:normAutofit/>
          </a:bodyPr>
          <a:lstStyle/>
          <a:p>
            <a:r>
              <a:rPr lang="fr-FR" sz="2400" dirty="0"/>
              <a:t>F. Wang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175526" y="4406900"/>
            <a:ext cx="279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bac 3 BKR LOCO0531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3025" y="119063"/>
            <a:ext cx="5707662" cy="144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Neuropathies </a:t>
            </a:r>
            <a:r>
              <a:rPr lang="fr-FR" sz="4400" dirty="0" err="1">
                <a:latin typeface="+mj-lt"/>
                <a:ea typeface="Times New Roman" pitchFamily="4" charset="0"/>
                <a:cs typeface="Times New Roman" pitchFamily="4" charset="0"/>
              </a:rPr>
              <a:t>canalaires</a:t>
            </a:r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 </a:t>
            </a:r>
          </a:p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et </a:t>
            </a:r>
            <a:r>
              <a:rPr lang="fr-FR" sz="4400" dirty="0" err="1">
                <a:latin typeface="+mj-lt"/>
                <a:ea typeface="Times New Roman" pitchFamily="4" charset="0"/>
                <a:cs typeface="Times New Roman" pitchFamily="4" charset="0"/>
              </a:rPr>
              <a:t>micro-traumatiques</a:t>
            </a:r>
            <a:endParaRPr lang="fr-FR" sz="44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20639" y="1574800"/>
            <a:ext cx="9123362" cy="495520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98525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 	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Un élément étiopathogénique supplémentaire intervient parfois 	pour comprimer le tronc nerveux :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 	</a:t>
            </a:r>
            <a:r>
              <a:rPr lang="fr-BE" sz="2400" dirty="0">
                <a:solidFill>
                  <a:srgbClr val="0000FF"/>
                </a:solidFill>
                <a:latin typeface="+mj-lt"/>
              </a:rPr>
              <a:t>muscle accessoire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 m. anconé accessoire (n. ulnaire)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 	</a:t>
            </a:r>
            <a:r>
              <a:rPr lang="fr-BE" sz="2400" dirty="0">
                <a:solidFill>
                  <a:srgbClr val="0000FF"/>
                </a:solidFill>
                <a:latin typeface="+mj-lt"/>
              </a:rPr>
              <a:t>bande fibreuse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ou </a:t>
            </a:r>
            <a:r>
              <a:rPr lang="fr-BE" sz="2400" dirty="0">
                <a:solidFill>
                  <a:srgbClr val="0000FF"/>
                </a:solidFill>
                <a:latin typeface="+mj-lt"/>
              </a:rPr>
              <a:t>structure osseuse anormale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	côte cervicale et/ou bande fibreuse costo-claviculaire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 	</a:t>
            </a:r>
            <a:r>
              <a:rPr lang="fr-BE" sz="2400" dirty="0">
                <a:solidFill>
                  <a:srgbClr val="0000FF"/>
                </a:solidFill>
                <a:latin typeface="+mj-lt"/>
              </a:rPr>
              <a:t>modification du contenant ou du contenu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		traumatique : cal osseux hypertrophique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		rhumatologique : PR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		endocrinienne : hypothyroïdie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 	</a:t>
            </a:r>
            <a:r>
              <a:rPr lang="fr-BE" sz="2400" dirty="0">
                <a:solidFill>
                  <a:srgbClr val="0000FF"/>
                </a:solidFill>
                <a:latin typeface="+mj-lt"/>
              </a:rPr>
              <a:t>augmentation de la susceptibilité nerveuse à la 							compression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: HNPP, diabète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3556" name="Image 3" descr="Illustration_of_epitrochleoanconeus_muscle_from_Gruber_1866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4438" y="219075"/>
            <a:ext cx="2646362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06363" y="119063"/>
            <a:ext cx="5707662" cy="144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Neuropathies </a:t>
            </a:r>
            <a:r>
              <a:rPr lang="fr-FR" sz="4400" dirty="0" err="1">
                <a:latin typeface="+mj-lt"/>
                <a:ea typeface="Times New Roman" pitchFamily="4" charset="0"/>
                <a:cs typeface="Times New Roman" pitchFamily="4" charset="0"/>
              </a:rPr>
              <a:t>canalaires</a:t>
            </a:r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 </a:t>
            </a:r>
          </a:p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et </a:t>
            </a:r>
            <a:r>
              <a:rPr lang="fr-FR" sz="4400" dirty="0" err="1">
                <a:latin typeface="+mj-lt"/>
                <a:ea typeface="Times New Roman" pitchFamily="4" charset="0"/>
                <a:cs typeface="Times New Roman" pitchFamily="4" charset="0"/>
              </a:rPr>
              <a:t>micro-traumatiques</a:t>
            </a:r>
            <a:endParaRPr lang="fr-FR" sz="44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560131" name="Text Box 3"/>
          <p:cNvSpPr txBox="1">
            <a:spLocks noChangeArrowheads="1"/>
          </p:cNvSpPr>
          <p:nvPr/>
        </p:nvSpPr>
        <p:spPr bwMode="auto">
          <a:xfrm>
            <a:off x="193675" y="5362575"/>
            <a:ext cx="8736013" cy="9664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Parmi les 6% liés au sport, les lésions par micro-	traumatismes 	répétés sont les plus fréquentes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845099" y="2106613"/>
          <a:ext cx="544195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4" name="Graphique" r:id="rId5" imgW="4775200" imgH="2654300" progId="Excel.Sheet.8">
                  <p:embed/>
                </p:oleObj>
              </mc:Choice>
              <mc:Fallback>
                <p:oleObj name="Graphique" r:id="rId5" imgW="4775200" imgH="26543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099" y="2106613"/>
                        <a:ext cx="5441950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524111" y="3200383"/>
            <a:ext cx="22480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50% trauma</a:t>
            </a:r>
          </a:p>
          <a:p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50% non trauma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73050" y="211138"/>
            <a:ext cx="5707662" cy="144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Neuropathies </a:t>
            </a:r>
            <a:r>
              <a:rPr lang="fr-FR" sz="4400" dirty="0" err="1">
                <a:latin typeface="+mj-lt"/>
                <a:ea typeface="Times New Roman" pitchFamily="4" charset="0"/>
                <a:cs typeface="Times New Roman" pitchFamily="4" charset="0"/>
              </a:rPr>
              <a:t>canalaires</a:t>
            </a:r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 </a:t>
            </a:r>
          </a:p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Sports à risque</a:t>
            </a:r>
          </a:p>
        </p:txBody>
      </p:sp>
      <p:sp>
        <p:nvSpPr>
          <p:cNvPr id="441347" name="Text Box 3"/>
          <p:cNvSpPr txBox="1">
            <a:spLocks noChangeArrowheads="1"/>
          </p:cNvSpPr>
          <p:nvPr/>
        </p:nvSpPr>
        <p:spPr bwMode="auto">
          <a:xfrm>
            <a:off x="211138" y="1689100"/>
            <a:ext cx="9661525" cy="18446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Base-ball, football américain : littérature anglo-saxonne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</a:t>
            </a:r>
            <a:r>
              <a:rPr lang="fr-BE" sz="2400" dirty="0">
                <a:solidFill>
                  <a:srgbClr val="0000FF"/>
                </a:solidFill>
                <a:latin typeface="+mj-lt"/>
              </a:rPr>
              <a:t>Tennis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</a:t>
            </a:r>
            <a:r>
              <a:rPr lang="fr-BE" sz="2400" dirty="0">
                <a:solidFill>
                  <a:srgbClr val="0000FF"/>
                </a:solidFill>
                <a:latin typeface="+mj-lt"/>
              </a:rPr>
              <a:t>Volley-ball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1" indent="-4572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0000FF"/>
                </a:solidFill>
                <a:latin typeface="+mj-lt"/>
              </a:rPr>
              <a:t>Cyclisme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7652" name="Image 17" descr="untitled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1725" y="3989388"/>
            <a:ext cx="2209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Image 18" descr="Ont-Man-Gold%20Volleyball04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3775" y="3932238"/>
            <a:ext cx="23050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mage 19" descr="26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6488" y="4206875"/>
            <a:ext cx="20685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73050" y="211138"/>
            <a:ext cx="8667750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Neuropathies </a:t>
            </a:r>
            <a:r>
              <a:rPr lang="fr-FR" sz="4400" dirty="0" err="1">
                <a:latin typeface="+mj-lt"/>
                <a:ea typeface="Times New Roman" pitchFamily="4" charset="0"/>
                <a:cs typeface="Times New Roman" pitchFamily="4" charset="0"/>
              </a:rPr>
              <a:t>canalaires</a:t>
            </a:r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 : tennis</a:t>
            </a:r>
          </a:p>
        </p:txBody>
      </p:sp>
      <p:sp>
        <p:nvSpPr>
          <p:cNvPr id="441347" name="Text Box 3"/>
          <p:cNvSpPr txBox="1">
            <a:spLocks noChangeArrowheads="1"/>
          </p:cNvSpPr>
          <p:nvPr/>
        </p:nvSpPr>
        <p:spPr bwMode="auto">
          <a:xfrm>
            <a:off x="211138" y="1549400"/>
            <a:ext cx="9661525" cy="31824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Syndrome du canal carpien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TOS vasculaire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Radial entre vaste externe et humérus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Sus-scapulaire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Thoracique long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3</a:t>
            </a:r>
            <a:r>
              <a:rPr lang="fr-BE" sz="2400" baseline="30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ème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collatérale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7652" name="Image 17" descr="untitled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7925" y="1092200"/>
            <a:ext cx="2209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Coll 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49" y="3644900"/>
            <a:ext cx="4494848" cy="2971800"/>
          </a:xfrm>
          <a:prstGeom prst="rect">
            <a:avLst/>
          </a:prstGeom>
        </p:spPr>
      </p:pic>
      <p:pic>
        <p:nvPicPr>
          <p:cNvPr id="8" name="Image 7" descr="Col 3 courb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4665" y="5816600"/>
            <a:ext cx="2708032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73050" y="211138"/>
            <a:ext cx="8667750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Neuropathies </a:t>
            </a:r>
            <a:r>
              <a:rPr lang="fr-FR" sz="4400" dirty="0" err="1">
                <a:latin typeface="+mj-lt"/>
                <a:ea typeface="Times New Roman" pitchFamily="4" charset="0"/>
                <a:cs typeface="Times New Roman" pitchFamily="4" charset="0"/>
              </a:rPr>
              <a:t>canalaires</a:t>
            </a:r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 : volley-ball</a:t>
            </a:r>
          </a:p>
        </p:txBody>
      </p:sp>
      <p:sp>
        <p:nvSpPr>
          <p:cNvPr id="441347" name="Text Box 3"/>
          <p:cNvSpPr txBox="1">
            <a:spLocks noChangeArrowheads="1"/>
          </p:cNvSpPr>
          <p:nvPr/>
        </p:nvSpPr>
        <p:spPr bwMode="auto">
          <a:xfrm>
            <a:off x="211138" y="1346200"/>
            <a:ext cx="9661525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Ulnaire au coude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Sus-scapulaire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Thoracique long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Branche terminale sensitive du nerf radial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Picture 4" descr="A:\volley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1099" y="1549400"/>
            <a:ext cx="2599267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Users\François\Pictures\Ont-Man-Gold%20Volleyball0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3013" y="3949700"/>
            <a:ext cx="2517647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211138"/>
            <a:ext cx="5707662" cy="144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Neuropathies </a:t>
            </a:r>
            <a:r>
              <a:rPr lang="fr-FR" sz="4400" dirty="0" err="1">
                <a:latin typeface="+mj-lt"/>
                <a:ea typeface="Times New Roman" pitchFamily="4" charset="0"/>
                <a:cs typeface="Times New Roman" pitchFamily="4" charset="0"/>
              </a:rPr>
              <a:t>canalaires</a:t>
            </a:r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 </a:t>
            </a:r>
          </a:p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Régions à risque</a:t>
            </a:r>
          </a:p>
        </p:txBody>
      </p:sp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273050" y="2200275"/>
            <a:ext cx="88709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-1" charset="0"/>
                <a:cs typeface="Times New Roman" pitchFamily="-1" charset="0"/>
              </a:rPr>
              <a:t> 	</a:t>
            </a:r>
            <a:r>
              <a:rPr lang="fr-BE" sz="2400" dirty="0">
                <a:solidFill>
                  <a:srgbClr val="0000FF"/>
                </a:solidFill>
              </a:rPr>
              <a:t>Epaule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(mouvements d’amplitude et de vitesse 	d’exécution 	extrêmes) : plexus brachial, n. sus-scapulaire et de Charles Bell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fr-BE" sz="2400" dirty="0">
                <a:solidFill>
                  <a:srgbClr val="0000FF"/>
                </a:solidFill>
              </a:rPr>
              <a:t>Poignet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(compression externe, flexion-extension répétées) :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	n. ulnaire et médian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fr-BE" sz="2400" dirty="0">
                <a:solidFill>
                  <a:srgbClr val="0000FF"/>
                </a:solidFill>
              </a:rPr>
              <a:t>Pied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: nerfs interdigitaux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9700" name="Picture 7" descr="C:\Users\François\Documents\USB\_07_goteborg_AF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8938" y="4652963"/>
            <a:ext cx="31718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685800" y="1685926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/>
              <a:t>Neuropathies externes et liées à la pratique sportive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04351CF2-2ADA-9D4D-BAD5-75ACEA64E9C2}"/>
              </a:ext>
            </a:extLst>
          </p:cNvPr>
          <p:cNvSpPr txBox="1">
            <a:spLocks/>
          </p:cNvSpPr>
          <p:nvPr/>
        </p:nvSpPr>
        <p:spPr>
          <a:xfrm>
            <a:off x="1123951" y="3581400"/>
            <a:ext cx="68961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Objectifs pédagogiques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Généralités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: Cyclisme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400" dirty="0">
                <a:solidFill>
                  <a:schemeClr val="tx1">
                    <a:tint val="75000"/>
                  </a:schemeClr>
                </a:solidFill>
              </a:rPr>
              <a:t>2 : Montagne et sac à dos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3 : TOS et natation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4 : Musculation/haltérophilie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5 : Jogging</a:t>
            </a: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24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-59790"/>
            <a:ext cx="2183535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Cyclisme</a:t>
            </a:r>
          </a:p>
        </p:txBody>
      </p:sp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273050" y="727104"/>
            <a:ext cx="88709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-1" charset="0"/>
                <a:cs typeface="Times New Roman" pitchFamily="-1" charset="0"/>
              </a:rPr>
              <a:t> 	</a:t>
            </a:r>
            <a:r>
              <a:rPr lang="fr-FR" sz="2400" dirty="0">
                <a:solidFill>
                  <a:srgbClr val="0000FF"/>
                </a:solidFill>
              </a:rPr>
              <a:t>Appui du poignet sur le guidon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(syndromes du canal carpien et du 	canal de Guyon)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fr-FR" sz="2400" dirty="0">
                <a:solidFill>
                  <a:srgbClr val="0000FF"/>
                </a:solidFill>
              </a:rPr>
              <a:t>Conflit avec la selle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(nerf honteux interne)</a:t>
            </a:r>
          </a:p>
        </p:txBody>
      </p:sp>
      <p:pic>
        <p:nvPicPr>
          <p:cNvPr id="5" name="Image 4" descr="316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3282"/>
            <a:ext cx="9144000" cy="45943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160339"/>
            <a:ext cx="721914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Appui du poignet sur le guidon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563" y="1220788"/>
            <a:ext cx="8905875" cy="31824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952500" algn="l"/>
              </a:tabLst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ENMG/évaluation clinique, avant/après 6 J de vélo </a:t>
            </a:r>
          </a:p>
          <a:p>
            <a:pPr>
              <a:lnSpc>
                <a:spcPct val="120000"/>
              </a:lnSpc>
              <a:tabLst>
                <a:tab pos="476250" algn="l"/>
                <a:tab pos="952500" algn="l"/>
              </a:tabLst>
            </a:pP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(650 Km), chez 14 coureurs (28 mains)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36% avec des paresthésies ulnaires après les 6 jours	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allongement de la LDM évoquée sur le 1er I.O.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aggravation d’un SCC chez 3 coureurs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nouveau SCC chez un coureur après la course </a:t>
            </a:r>
            <a:endParaRPr lang="fr-FR" sz="24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952500" algn="l"/>
              </a:tabLst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Compression externe + kyste le plus souvent</a:t>
            </a:r>
          </a:p>
        </p:txBody>
      </p:sp>
      <p:pic>
        <p:nvPicPr>
          <p:cNvPr id="7" name="Picture 4" descr="C:\Documents and Settings\WFC\Mes documents\Mes images\ID861948_19_24vitesse_epa_00D16M_0_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7313" y="4798476"/>
            <a:ext cx="258603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WFC\Mes documents\Mes images\ID794735_21_chevres_afp_00CEY8_0_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1575" y="4652426"/>
            <a:ext cx="26289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A:\cubital sensitif main.jpg">
            <a:hlinkClick r:id="rId3" action="ppaction://hlinkpres?slideindex=50&amp;slidetitle=Présentation PowerPoint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712" y="1217641"/>
            <a:ext cx="5983747" cy="287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295803"/>
            <a:ext cx="6878055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Syndrome du canal de Guyon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70928" y="1776430"/>
            <a:ext cx="8801100" cy="50783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Blip>
                <a:blip r:embed="rId5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</a:t>
            </a:r>
            <a:r>
              <a:rPr lang="fr-BE" sz="2400" b="1" dirty="0">
                <a:solidFill>
                  <a:srgbClr val="FF0000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Anatomie :  </a:t>
            </a:r>
            <a:br>
              <a:rPr lang="fr-BE" sz="2400" b="1" dirty="0">
                <a:solidFill>
                  <a:srgbClr val="FF0000"/>
                </a:solidFill>
                <a:latin typeface="+mj-lt"/>
                <a:ea typeface="Times New Roman" pitchFamily="-1" charset="0"/>
                <a:cs typeface="Times New Roman" pitchFamily="-1" charset="0"/>
              </a:rPr>
            </a:br>
            <a:r>
              <a:rPr lang="fr-BE" sz="2400" b="1" dirty="0">
                <a:solidFill>
                  <a:srgbClr val="FF0000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b</a:t>
            </a:r>
            <a:r>
              <a:rPr lang="fr-FR" sz="2400" b="1" dirty="0">
                <a:solidFill>
                  <a:srgbClr val="FF0000"/>
                </a:solidFill>
                <a:latin typeface="+mj-lt"/>
              </a:rPr>
              <a:t>ranches du nerf ulnaire</a:t>
            </a:r>
            <a:br>
              <a:rPr lang="fr-FR" sz="2400" b="1" dirty="0">
                <a:solidFill>
                  <a:srgbClr val="FF0000"/>
                </a:solidFill>
                <a:latin typeface="+mj-lt"/>
              </a:rPr>
            </a:br>
            <a:r>
              <a:rPr lang="fr-FR" sz="2400" b="1" dirty="0">
                <a:solidFill>
                  <a:srgbClr val="FF0000"/>
                </a:solidFill>
                <a:latin typeface="+mj-lt"/>
              </a:rPr>
              <a:t>  </a:t>
            </a:r>
            <a:br>
              <a:rPr lang="fr-FR" sz="2400" b="1" dirty="0">
                <a:solidFill>
                  <a:srgbClr val="FF0000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bras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: 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0  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avant-bras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m. FCU (10 cm sous l’</a:t>
            </a:r>
            <a:r>
              <a:rPr lang="fr-FR" sz="2400" dirty="0" err="1">
                <a:solidFill>
                  <a:srgbClr val="7F7F7F"/>
                </a:solidFill>
                <a:latin typeface="+mj-lt"/>
              </a:rPr>
              <a:t>épitrochlée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)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m. fléchisseur profond des doigts 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branche cutanée palmaire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branche cutanée dorsale (5 cm au dessus du poignet)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poignet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branche terminale superficielle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branche profonde </a:t>
            </a:r>
          </a:p>
          <a:p>
            <a:pPr>
              <a:buFontTx/>
              <a:buBlip>
                <a:blip r:embed="rId5"/>
              </a:buBlip>
              <a:tabLst>
                <a:tab pos="476250" algn="l"/>
                <a:tab pos="857250" algn="l"/>
              </a:tabLst>
              <a:defRPr/>
            </a:pPr>
            <a:endParaRPr lang="fr-BE" dirty="0">
              <a:solidFill>
                <a:schemeClr val="bg1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  <a:p>
            <a:pPr>
              <a:buFontTx/>
              <a:buBlip>
                <a:blip r:embed="rId5"/>
              </a:buBlip>
              <a:tabLst>
                <a:tab pos="476250" algn="l"/>
                <a:tab pos="857250" algn="l"/>
              </a:tabLst>
              <a:defRPr/>
            </a:pPr>
            <a:endParaRPr lang="fr-FR" b="1" u="sng" dirty="0">
              <a:solidFill>
                <a:schemeClr val="bg1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123951" y="3581400"/>
            <a:ext cx="68961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Objectifs pédagogiques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Généralités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: Cyclisme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400" dirty="0">
                <a:solidFill>
                  <a:schemeClr val="tx1">
                    <a:tint val="75000"/>
                  </a:schemeClr>
                </a:solidFill>
              </a:rPr>
              <a:t>2 : Montagne et sac à dos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3 : TOS et natation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4 : Musculation/haltérophilie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5 : Jogging</a:t>
            </a: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24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685800" y="1685926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/>
              <a:t>Neuropathies externes et liées à la pratique sportive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71452" y="295803"/>
            <a:ext cx="8921007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Nerf ulnaire et syn. du canal de Guyon</a:t>
            </a:r>
          </a:p>
        </p:txBody>
      </p:sp>
      <p:pic>
        <p:nvPicPr>
          <p:cNvPr id="9" name="Picture 4" descr="A:\cubital poign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0675" y="1424848"/>
            <a:ext cx="5710258" cy="529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3050" y="1424848"/>
            <a:ext cx="88709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-1" charset="0"/>
                <a:cs typeface="Times New Roman" pitchFamily="-1" charset="0"/>
              </a:rPr>
              <a:t> 	</a:t>
            </a:r>
            <a:r>
              <a:rPr lang="fr-FR" sz="2400" dirty="0">
                <a:solidFill>
                  <a:srgbClr val="0000FF"/>
                </a:solidFill>
              </a:rPr>
              <a:t>Innervation sensitive </a:t>
            </a:r>
            <a:r>
              <a:rPr lang="fr-FR" sz="2400" dirty="0">
                <a:solidFill>
                  <a:srgbClr val="7F7F7F"/>
                </a:solidFill>
              </a:rPr>
              <a:t>: R4R5</a:t>
            </a:r>
          </a:p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</a:rPr>
              <a:t> 	</a:t>
            </a:r>
            <a:r>
              <a:rPr lang="fr-FR" sz="2400" dirty="0">
                <a:solidFill>
                  <a:srgbClr val="0000FF"/>
                </a:solidFill>
              </a:rPr>
              <a:t>Adduction et abduction des doigts</a:t>
            </a:r>
            <a:r>
              <a:rPr lang="fr-FR" sz="2400" dirty="0">
                <a:solidFill>
                  <a:srgbClr val="7F7F7F"/>
                </a:solidFill>
              </a:rPr>
              <a:t>:</a:t>
            </a:r>
            <a:br>
              <a:rPr lang="fr-FR" sz="2400" dirty="0">
                <a:solidFill>
                  <a:srgbClr val="7F7F7F"/>
                </a:solidFill>
              </a:rPr>
            </a:br>
            <a:r>
              <a:rPr lang="fr-FR" sz="2400" dirty="0">
                <a:solidFill>
                  <a:srgbClr val="7F7F7F"/>
                </a:solidFill>
              </a:rPr>
              <a:t>	m. interosseux </a:t>
            </a:r>
          </a:p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</a:rPr>
              <a:t> 	</a:t>
            </a:r>
            <a:r>
              <a:rPr lang="fr-FR" sz="2400" dirty="0">
                <a:solidFill>
                  <a:srgbClr val="0000FF"/>
                </a:solidFill>
              </a:rPr>
              <a:t>Flexion de P1 et extension de P2-P3</a:t>
            </a:r>
            <a:br>
              <a:rPr lang="fr-FR" sz="2400" dirty="0">
                <a:solidFill>
                  <a:srgbClr val="0000FF"/>
                </a:solidFill>
              </a:rPr>
            </a:br>
            <a:r>
              <a:rPr lang="fr-FR" sz="2400" dirty="0">
                <a:solidFill>
                  <a:srgbClr val="0000FF"/>
                </a:solidFill>
              </a:rPr>
              <a:t>	de R4 et R5 : </a:t>
            </a:r>
            <a:r>
              <a:rPr lang="fr-FR" sz="2400" dirty="0" err="1">
                <a:solidFill>
                  <a:srgbClr val="8A7862"/>
                </a:solidFill>
              </a:rPr>
              <a:t>lombricaux</a:t>
            </a:r>
            <a:r>
              <a:rPr lang="fr-FR" sz="2400" dirty="0">
                <a:solidFill>
                  <a:srgbClr val="8A7862"/>
                </a:solidFill>
              </a:rPr>
              <a:t>…</a:t>
            </a:r>
            <a:endParaRPr lang="fr-FR" sz="2400" dirty="0">
              <a:solidFill>
                <a:srgbClr val="0000FF"/>
              </a:solidFill>
            </a:endParaRPr>
          </a:p>
        </p:txBody>
      </p:sp>
      <p:pic>
        <p:nvPicPr>
          <p:cNvPr id="5" name="Picture 5" descr="A:\guyon.jpg">
            <a:hlinkClick r:id="rId5" action="ppaction://hlinkpres?slideindex=49&amp;slidetitle=Présentation PowerPoint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61467"/>
            <a:ext cx="3687706" cy="155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685800" y="1685926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/>
              <a:t>Neuropathies externes et liées à la pratique sportive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7DBC480F-6375-3241-9BF3-4A396E51D660}"/>
              </a:ext>
            </a:extLst>
          </p:cNvPr>
          <p:cNvSpPr txBox="1">
            <a:spLocks/>
          </p:cNvSpPr>
          <p:nvPr/>
        </p:nvSpPr>
        <p:spPr>
          <a:xfrm>
            <a:off x="1123951" y="3581400"/>
            <a:ext cx="68961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Objectifs pédagogiques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Généralités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: Cyclisme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: Montagne et sac à dos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3 : TOS et natation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4 : Musculation/haltérophilie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5 : Jogging</a:t>
            </a: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24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-59790"/>
            <a:ext cx="5563292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Montagne et sacs à dos</a:t>
            </a:r>
          </a:p>
        </p:txBody>
      </p:sp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273050" y="862568"/>
            <a:ext cx="8870950" cy="9664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-1" charset="0"/>
                <a:cs typeface="Times New Roman" pitchFamily="-1" charset="0"/>
              </a:rPr>
              <a:t> 	</a:t>
            </a:r>
            <a:r>
              <a:rPr lang="fr-FR" sz="2400" dirty="0">
                <a:solidFill>
                  <a:srgbClr val="0000FF"/>
                </a:solidFill>
              </a:rPr>
              <a:t>Etirement et/ou compression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(plexus brachial supérieur, 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	nerf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sus-scapulaire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, nerf thoracique long, nerf spinal accessoire)</a:t>
            </a:r>
          </a:p>
        </p:txBody>
      </p:sp>
      <p:pic>
        <p:nvPicPr>
          <p:cNvPr id="6" name="Image 5" descr="cat-sac-a-dos-bagagerie-1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335157"/>
            <a:ext cx="9144001" cy="45503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92607"/>
            <a:ext cx="4553801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Nerf </a:t>
            </a:r>
            <a:r>
              <a:rPr lang="fr-FR" sz="4400" dirty="0" err="1">
                <a:latin typeface="+mj-lt"/>
                <a:ea typeface="Times New Roman" pitchFamily="4" charset="0"/>
                <a:cs typeface="Times New Roman" pitchFamily="4" charset="0"/>
              </a:rPr>
              <a:t>sus-scapulaire</a:t>
            </a:r>
            <a:endParaRPr lang="fr-FR" sz="44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273050" y="1014965"/>
            <a:ext cx="88709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-1" charset="0"/>
                <a:cs typeface="Times New Roman" pitchFamily="-1" charset="0"/>
              </a:rPr>
              <a:t> 	</a:t>
            </a:r>
            <a:r>
              <a:rPr lang="fr-FR" sz="2400" dirty="0">
                <a:solidFill>
                  <a:srgbClr val="0000FF"/>
                </a:solidFill>
              </a:rPr>
              <a:t>Rotation externe</a:t>
            </a:r>
            <a:r>
              <a:rPr lang="fr-FR" sz="2400" dirty="0">
                <a:solidFill>
                  <a:srgbClr val="7F7F7F"/>
                </a:solidFill>
              </a:rPr>
              <a:t> : m. </a:t>
            </a:r>
            <a:r>
              <a:rPr lang="fr-FR" sz="2400" dirty="0" err="1">
                <a:solidFill>
                  <a:srgbClr val="7F7F7F"/>
                </a:solidFill>
              </a:rPr>
              <a:t>sous-épineux</a:t>
            </a:r>
            <a:endParaRPr lang="fr-FR" sz="2400" dirty="0">
              <a:solidFill>
                <a:srgbClr val="7F7F7F"/>
              </a:solidFill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</a:rPr>
              <a:t> 	</a:t>
            </a:r>
            <a:r>
              <a:rPr lang="fr-FR" sz="2400" dirty="0">
                <a:solidFill>
                  <a:srgbClr val="0000FF"/>
                </a:solidFill>
              </a:rPr>
              <a:t>Abduction du bras</a:t>
            </a:r>
            <a:r>
              <a:rPr lang="fr-FR" sz="2400" dirty="0">
                <a:solidFill>
                  <a:srgbClr val="7F7F7F"/>
                </a:solidFill>
              </a:rPr>
              <a:t> : m. sus-épineux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</a:rPr>
              <a:t> 	</a:t>
            </a:r>
            <a:r>
              <a:rPr lang="fr-FR" sz="2400" dirty="0">
                <a:solidFill>
                  <a:srgbClr val="0000FF"/>
                </a:solidFill>
              </a:rPr>
              <a:t>Rameaux sensitifs articulaires</a:t>
            </a:r>
          </a:p>
        </p:txBody>
      </p:sp>
      <p:pic>
        <p:nvPicPr>
          <p:cNvPr id="5" name="Picture 5" descr="C:\Mes documents\DES2000\DES images\Sus-scapulaire 2.jpg">
            <a:hlinkClick r:id="rId4" action="ppaction://hlinkpres?slideindex=40&amp;slidetitle=Présentation PowerPoint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5063" y="3040063"/>
            <a:ext cx="71628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Mes documents\DES2000\DES images\Sus-scapulair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395" y="0"/>
            <a:ext cx="2874963" cy="234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4553801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Nerf </a:t>
            </a:r>
            <a:r>
              <a:rPr lang="fr-FR" sz="4400" dirty="0" err="1">
                <a:latin typeface="+mj-lt"/>
                <a:ea typeface="Times New Roman" pitchFamily="4" charset="0"/>
                <a:cs typeface="Times New Roman" pitchFamily="4" charset="0"/>
              </a:rPr>
              <a:t>sus-scapulaire</a:t>
            </a:r>
            <a:endParaRPr lang="fr-FR" sz="44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7" name="Picture 6" descr="C:\Mes documents\DES2000\DES images\Sus-scapulai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8" y="379997"/>
            <a:ext cx="2874963" cy="234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3366" y="1384826"/>
            <a:ext cx="8594725" cy="40811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Diagnostic différentiel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PSH avec parfois rupture tendineuse et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						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amyotrophie de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non-usage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Radiculopathie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C5, C6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</a:p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Exploration complémentaire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	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Arthroscan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IRM (kyste ?)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ENMG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Char char="q"/>
              <a:tabLst>
                <a:tab pos="476250" algn="l"/>
                <a:tab pos="857250" algn="l"/>
              </a:tabLst>
              <a:defRPr/>
            </a:pP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4553801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Nerf </a:t>
            </a:r>
            <a:r>
              <a:rPr lang="fr-FR" sz="4400" dirty="0" err="1">
                <a:latin typeface="+mj-lt"/>
                <a:ea typeface="Times New Roman" pitchFamily="4" charset="0"/>
                <a:cs typeface="Times New Roman" pitchFamily="4" charset="0"/>
              </a:rPr>
              <a:t>sus-scapulaire</a:t>
            </a:r>
            <a:endParaRPr lang="fr-FR" sz="44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7" name="Picture 6" descr="C:\Mes documents\DES2000\DES images\Sus-scapulai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7922" y="7471"/>
            <a:ext cx="2874963" cy="234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3366" y="1384826"/>
            <a:ext cx="8594725" cy="186512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7F7F7F"/>
                </a:solidFill>
                <a:latin typeface="+mj-lt"/>
              </a:rPr>
              <a:t> 	</a:t>
            </a:r>
            <a:r>
              <a:rPr lang="nl-BE" sz="2400" dirty="0">
                <a:solidFill>
                  <a:srgbClr val="7F7F7F"/>
                </a:solidFill>
                <a:latin typeface="+mj-lt"/>
              </a:rPr>
              <a:t>Tennis et Volley-ball</a:t>
            </a:r>
          </a:p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  <a:defRPr/>
            </a:pPr>
            <a:r>
              <a:rPr lang="nl-BE" sz="2400" dirty="0">
                <a:solidFill>
                  <a:srgbClr val="7F7F7F"/>
                </a:solidFill>
                <a:latin typeface="+mj-lt"/>
              </a:rPr>
              <a:t> 	</a:t>
            </a:r>
            <a:r>
              <a:rPr lang="fr-FR" sz="2400" dirty="0" err="1">
                <a:solidFill>
                  <a:srgbClr val="0000FF"/>
                </a:solidFill>
                <a:latin typeface="+mj-lt"/>
              </a:rPr>
              <a:t>rétropulsion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 horizontale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du moignon avec 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rotation externe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du bras (phase initiale du service). 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Char char="q"/>
              <a:tabLst>
                <a:tab pos="476250" algn="l"/>
                <a:tab pos="857250" algn="l"/>
              </a:tabLst>
              <a:defRPr/>
            </a:pPr>
            <a:endParaRPr lang="fr-FR" sz="2400" dirty="0">
              <a:solidFill>
                <a:srgbClr val="7F7F7F"/>
              </a:solidFill>
              <a:latin typeface="+mj-lt"/>
            </a:endParaRPr>
          </a:p>
        </p:txBody>
      </p:sp>
      <p:pic>
        <p:nvPicPr>
          <p:cNvPr id="5" name="Picture 5" descr="C:\Mes documents\Mes images\sus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648075"/>
            <a:ext cx="321945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Mes documents\Mes images\sus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7691" y="3648075"/>
            <a:ext cx="320040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4826851" y="3437464"/>
            <a:ext cx="4306034" cy="3572933"/>
            <a:chOff x="960" y="480"/>
            <a:chExt cx="4109" cy="3185"/>
          </a:xfrm>
        </p:grpSpPr>
        <p:pic>
          <p:nvPicPr>
            <p:cNvPr id="11" name="Picture 5" descr="C:\Mes documents\DES2000\DES images\Adduction horizontale.jpg">
              <a:hlinkClick r:id="rId3" action="ppaction://hlinkpres?slideindex=47&amp;slidetitle=Présentation PowerPoint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0" y="480"/>
              <a:ext cx="4109" cy="3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996" y="1941"/>
              <a:ext cx="522" cy="139"/>
            </a:xfrm>
            <a:custGeom>
              <a:avLst/>
              <a:gdLst>
                <a:gd name="T0" fmla="*/ 0 w 522"/>
                <a:gd name="T1" fmla="*/ 3 h 139"/>
                <a:gd name="T2" fmla="*/ 24 w 522"/>
                <a:gd name="T3" fmla="*/ 5 h 139"/>
                <a:gd name="T4" fmla="*/ 76 w 522"/>
                <a:gd name="T5" fmla="*/ 35 h 139"/>
                <a:gd name="T6" fmla="*/ 116 w 522"/>
                <a:gd name="T7" fmla="*/ 69 h 139"/>
                <a:gd name="T8" fmla="*/ 148 w 522"/>
                <a:gd name="T9" fmla="*/ 91 h 139"/>
                <a:gd name="T10" fmla="*/ 172 w 522"/>
                <a:gd name="T11" fmla="*/ 99 h 139"/>
                <a:gd name="T12" fmla="*/ 210 w 522"/>
                <a:gd name="T13" fmla="*/ 115 h 139"/>
                <a:gd name="T14" fmla="*/ 246 w 522"/>
                <a:gd name="T15" fmla="*/ 125 h 139"/>
                <a:gd name="T16" fmla="*/ 302 w 522"/>
                <a:gd name="T17" fmla="*/ 131 h 139"/>
                <a:gd name="T18" fmla="*/ 336 w 522"/>
                <a:gd name="T19" fmla="*/ 129 h 139"/>
                <a:gd name="T20" fmla="*/ 370 w 522"/>
                <a:gd name="T21" fmla="*/ 125 h 139"/>
                <a:gd name="T22" fmla="*/ 398 w 522"/>
                <a:gd name="T23" fmla="*/ 131 h 139"/>
                <a:gd name="T24" fmla="*/ 440 w 522"/>
                <a:gd name="T25" fmla="*/ 131 h 139"/>
                <a:gd name="T26" fmla="*/ 502 w 522"/>
                <a:gd name="T27" fmla="*/ 137 h 139"/>
                <a:gd name="T28" fmla="*/ 522 w 522"/>
                <a:gd name="T29" fmla="*/ 13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2"/>
                <a:gd name="T46" fmla="*/ 0 h 139"/>
                <a:gd name="T47" fmla="*/ 522 w 522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2" h="139">
                  <a:moveTo>
                    <a:pt x="0" y="3"/>
                  </a:moveTo>
                  <a:cubicBezTo>
                    <a:pt x="9" y="0"/>
                    <a:pt x="15" y="5"/>
                    <a:pt x="24" y="5"/>
                  </a:cubicBezTo>
                  <a:lnTo>
                    <a:pt x="76" y="35"/>
                  </a:lnTo>
                  <a:lnTo>
                    <a:pt x="116" y="69"/>
                  </a:lnTo>
                  <a:lnTo>
                    <a:pt x="148" y="91"/>
                  </a:lnTo>
                  <a:lnTo>
                    <a:pt x="172" y="99"/>
                  </a:lnTo>
                  <a:lnTo>
                    <a:pt x="210" y="115"/>
                  </a:lnTo>
                  <a:lnTo>
                    <a:pt x="246" y="125"/>
                  </a:lnTo>
                  <a:lnTo>
                    <a:pt x="302" y="131"/>
                  </a:lnTo>
                  <a:lnTo>
                    <a:pt x="336" y="129"/>
                  </a:lnTo>
                  <a:lnTo>
                    <a:pt x="370" y="125"/>
                  </a:lnTo>
                  <a:lnTo>
                    <a:pt x="398" y="131"/>
                  </a:lnTo>
                  <a:lnTo>
                    <a:pt x="440" y="131"/>
                  </a:lnTo>
                  <a:lnTo>
                    <a:pt x="502" y="137"/>
                  </a:lnTo>
                  <a:lnTo>
                    <a:pt x="522" y="13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3140" y="2104"/>
              <a:ext cx="784" cy="21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4553801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Nerf </a:t>
            </a:r>
            <a:r>
              <a:rPr lang="fr-FR" sz="4400" dirty="0" err="1">
                <a:latin typeface="+mj-lt"/>
                <a:ea typeface="Times New Roman" pitchFamily="4" charset="0"/>
                <a:cs typeface="Times New Roman" pitchFamily="4" charset="0"/>
              </a:rPr>
              <a:t>sus-scapulaire</a:t>
            </a:r>
            <a:endParaRPr lang="fr-FR" sz="44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7" name="Picture 6" descr="C:\Mes documents\DES2000\DES images\Sus-scapulai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7922" y="7471"/>
            <a:ext cx="2874963" cy="234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73049" y="1336172"/>
            <a:ext cx="8600017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6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nl-BE" sz="2400" dirty="0">
                <a:solidFill>
                  <a:srgbClr val="7F7F7F"/>
                </a:solidFill>
              </a:rPr>
              <a:t>Tennis et Volley-ball</a:t>
            </a:r>
          </a:p>
          <a:p>
            <a:pPr>
              <a:lnSpc>
                <a:spcPct val="120000"/>
              </a:lnSpc>
              <a:buFontTx/>
              <a:buBlip>
                <a:blip r:embed="rId6"/>
              </a:buBlip>
              <a:tabLst>
                <a:tab pos="476250" algn="l"/>
                <a:tab pos="857250" algn="l"/>
              </a:tabLst>
              <a:defRPr/>
            </a:pPr>
            <a:r>
              <a:rPr lang="nl-BE" sz="2400" dirty="0">
                <a:solidFill>
                  <a:srgbClr val="7F7F7F"/>
                </a:solidFill>
              </a:rPr>
              <a:t> 	</a:t>
            </a:r>
            <a:r>
              <a:rPr lang="fr-FR" sz="2400" dirty="0" err="1">
                <a:solidFill>
                  <a:srgbClr val="0000FF"/>
                </a:solidFill>
                <a:latin typeface="+mj-lt"/>
              </a:rPr>
              <a:t>antépulsion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 du moignon avec rotation interne du </a:t>
            </a:r>
            <a:br>
              <a:rPr lang="fr-FR" sz="2400" dirty="0">
                <a:solidFill>
                  <a:srgbClr val="0000FF"/>
                </a:solidFill>
                <a:latin typeface="+mj-lt"/>
              </a:rPr>
            </a:br>
            <a:r>
              <a:rPr lang="fr-FR" sz="2400" dirty="0">
                <a:solidFill>
                  <a:srgbClr val="0000FF"/>
                </a:solidFill>
                <a:latin typeface="+mj-lt"/>
              </a:rPr>
              <a:t>	bras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(phase terminale du service du smash) plaquent le nerf sur le 	ligament coracoïdien ou le tranchant de l’échancrure </a:t>
            </a:r>
          </a:p>
          <a:p>
            <a:pPr>
              <a:lnSpc>
                <a:spcPct val="120000"/>
              </a:lnSpc>
              <a:buFontTx/>
              <a:buBlip>
                <a:blip r:embed="rId6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</a:rPr>
              <a:t> 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adduction horizontale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 (revers au tennis) : le nerf est tendu 	comme un élastique entre son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origine </a:t>
            </a:r>
            <a:r>
              <a:rPr lang="fr-FR" sz="2400" dirty="0" err="1">
                <a:solidFill>
                  <a:srgbClr val="7F7F7F"/>
                </a:solidFill>
                <a:latin typeface="+mj-lt"/>
              </a:rPr>
              <a:t>cervicobrachiale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 et 	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l’échancrure coracoïdienne</a:t>
            </a:r>
            <a:endParaRPr lang="en-US" sz="2400" dirty="0">
              <a:solidFill>
                <a:srgbClr val="7F7F7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5163242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Nerf spinal accessoire</a:t>
            </a:r>
          </a:p>
        </p:txBody>
      </p:sp>
      <p:pic>
        <p:nvPicPr>
          <p:cNvPr id="10" name="Image 9" descr="Figur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58" y="1185333"/>
            <a:ext cx="7563555" cy="567266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4922992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Nerf thoracique long</a:t>
            </a:r>
          </a:p>
        </p:txBody>
      </p:sp>
      <p:pic>
        <p:nvPicPr>
          <p:cNvPr id="4" name="Picture 1029" descr="C:\Mes documents\DES2000\DES images\Charles-Bell.jpg">
            <a:hlinkClick r:id="rId3" action="ppaction://hlinkpres?slideindex=33&amp;slidetitle=Présentation PowerPoint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0555" y="2122993"/>
            <a:ext cx="4130675" cy="42624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38100">
            <a:bevelT prst="slope"/>
            <a:bevelB prst="slope"/>
            <a:contourClr>
              <a:srgbClr val="B01292"/>
            </a:contourClr>
          </a:sp3d>
        </p:spPr>
      </p:pic>
      <p:pic>
        <p:nvPicPr>
          <p:cNvPr id="5" name="Picture 1030" descr="C:\Users\François\Pictures\shsera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9318" y="3813681"/>
            <a:ext cx="2527300" cy="2527300"/>
          </a:xfrm>
          <a:prstGeom prst="rect">
            <a:avLst/>
          </a:prstGeom>
          <a:noFill/>
          <a:effectLst>
            <a:glow rad="101600">
              <a:schemeClr val="bg1">
                <a:alpha val="75000"/>
              </a:schemeClr>
            </a:glow>
            <a:softEdge rad="114300"/>
          </a:effectLst>
        </p:spPr>
      </p:pic>
      <p:sp>
        <p:nvSpPr>
          <p:cNvPr id="6" name="Rectangle 5"/>
          <p:cNvSpPr/>
          <p:nvPr/>
        </p:nvSpPr>
        <p:spPr>
          <a:xfrm>
            <a:off x="4400555" y="2122993"/>
            <a:ext cx="4130675" cy="4217988"/>
          </a:xfrm>
          <a:prstGeom prst="rect">
            <a:avLst/>
          </a:prstGeom>
          <a:noFill/>
          <a:ln w="1428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9318" y="1250446"/>
            <a:ext cx="4572000" cy="18355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6"/>
              </a:buBlip>
              <a:tabLst>
                <a:tab pos="476250" algn="l"/>
                <a:tab pos="857250" algn="l"/>
              </a:tabLst>
              <a:defRPr/>
            </a:pPr>
            <a:r>
              <a:rPr lang="nl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Issu des branches ventrales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des 	5</a:t>
            </a:r>
            <a:r>
              <a:rPr lang="fr-FR" sz="2400" baseline="30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6</a:t>
            </a:r>
            <a:r>
              <a:rPr lang="fr-FR" sz="2400" baseline="30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et 7</a:t>
            </a:r>
            <a:r>
              <a:rPr lang="fr-FR" sz="2400" baseline="30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nerfs rachidiens 	cervicaux</a:t>
            </a:r>
          </a:p>
          <a:p>
            <a:pPr>
              <a:lnSpc>
                <a:spcPct val="120000"/>
              </a:lnSpc>
              <a:buFontTx/>
              <a:buBlip>
                <a:blip r:embed="rId6"/>
              </a:buBlip>
              <a:tabLst>
                <a:tab pos="476250" algn="l"/>
                <a:tab pos="857250" algn="l"/>
              </a:tabLs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Traverse le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scalène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moyen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4922992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Nerf thoracique long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0555" y="2122993"/>
            <a:ext cx="4130675" cy="4217988"/>
          </a:xfrm>
          <a:prstGeom prst="rect">
            <a:avLst/>
          </a:prstGeom>
          <a:noFill/>
          <a:ln w="1428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035" descr="A:\décolle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1209675"/>
            <a:ext cx="8229600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123951" y="3581400"/>
            <a:ext cx="68961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Objectifs pédagogiques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Généralités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: Cyclisme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400" dirty="0">
                <a:solidFill>
                  <a:schemeClr val="tx1">
                    <a:tint val="75000"/>
                  </a:schemeClr>
                </a:solidFill>
              </a:rPr>
              <a:t>2 : Montagne et sac à dos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3 : TOS et natation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4 : Musculation/haltérophilie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5 : Jogging</a:t>
            </a: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24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685800" y="1685926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/>
              <a:t>Neuropathies externes et liées à la pratique sportive</a:t>
            </a:r>
          </a:p>
        </p:txBody>
      </p:sp>
    </p:spTree>
    <p:extLst>
      <p:ext uri="{BB962C8B-B14F-4D97-AF65-F5344CB8AC3E}">
        <p14:creationId xmlns:p14="http://schemas.microsoft.com/office/powerpoint/2010/main" val="1618394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0555" y="2122993"/>
            <a:ext cx="4130675" cy="4217988"/>
          </a:xfrm>
          <a:prstGeom prst="rect">
            <a:avLst/>
          </a:prstGeom>
          <a:noFill/>
          <a:ln w="1428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:\décollement2.jpg">
            <a:hlinkClick r:id="rId3" action="ppaction://hlinkpres?slideindex=34&amp;slidetitle=Présentation PowerPoint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325" y="330200"/>
            <a:ext cx="7820025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5025" y="5768975"/>
            <a:ext cx="25413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400" dirty="0">
                <a:solidFill>
                  <a:srgbClr val="7F7F7F"/>
                </a:solidFill>
                <a:latin typeface="+mj-lt"/>
              </a:rPr>
              <a:t>Lésion du n. spinal</a:t>
            </a:r>
            <a:endParaRPr lang="fr-FR" sz="2400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332288" y="5768975"/>
            <a:ext cx="3665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400">
                <a:solidFill>
                  <a:srgbClr val="7F7F7F"/>
                </a:solidFill>
                <a:latin typeface="+mj-lt"/>
              </a:rPr>
              <a:t>Lésion du n. de Charles Bell</a:t>
            </a:r>
            <a:endParaRPr lang="fr-FR" sz="2400">
              <a:solidFill>
                <a:srgbClr val="7F7F7F"/>
              </a:solidFill>
              <a:latin typeface="+mj-lt"/>
            </a:endParaRPr>
          </a:p>
        </p:txBody>
      </p:sp>
      <p:pic>
        <p:nvPicPr>
          <p:cNvPr id="10" name="Imag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4252913"/>
            <a:ext cx="20034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150" y="4259263"/>
            <a:ext cx="235108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8438" y="1649413"/>
            <a:ext cx="8758237" cy="363791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Diagnostic différentiel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- 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Faiblesse (d’origine nerveuse ou non )du trapèze</a:t>
            </a:r>
            <a:endParaRPr lang="fr-BE" sz="2400" dirty="0">
              <a:solidFill>
                <a:srgbClr val="7F7F7F"/>
              </a:solidFill>
              <a:latin typeface="+mj-lt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7F7F7F"/>
                </a:solidFill>
                <a:latin typeface="+mj-lt"/>
              </a:rPr>
              <a:t>	-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Dystrophie musculaire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7F7F7F"/>
                </a:solidFill>
                <a:latin typeface="+mj-lt"/>
              </a:rPr>
              <a:t>	-	</a:t>
            </a:r>
            <a:r>
              <a:rPr lang="fr-FR" sz="2400" dirty="0" err="1">
                <a:solidFill>
                  <a:srgbClr val="7F7F7F"/>
                </a:solidFill>
                <a:latin typeface="+mj-lt"/>
              </a:rPr>
              <a:t>Radiculopathie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 C7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7F7F7F"/>
                </a:solidFill>
                <a:latin typeface="+mj-lt"/>
              </a:rPr>
              <a:t>	-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Fracture de l’omoplate avec désinsertion du m. grand dentelé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7F7F7F"/>
                </a:solidFill>
                <a:latin typeface="+mj-lt"/>
              </a:rPr>
              <a:t>	ENMG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7F7F7F"/>
                </a:solidFill>
                <a:latin typeface="+mj-lt"/>
              </a:rPr>
              <a:t>	-	Électrode aiguille au niveau des digitations costales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7F7F7F"/>
                </a:solidFill>
                <a:latin typeface="+mj-lt"/>
              </a:rPr>
              <a:t>	-	Stimulation au point d’Erb </a:t>
            </a:r>
            <a:endParaRPr lang="fr-FR" sz="2400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4922992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Nerf thoracique long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4922992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Nerf thoracique long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1138" y="1084263"/>
            <a:ext cx="8677275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Tennis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: sport le plus souvent associé à l’atteinte 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microtraumatique du nerf de Charles Bell</a:t>
            </a:r>
            <a:endParaRPr lang="fr-BE" sz="2400" dirty="0">
              <a:solidFill>
                <a:srgbClr val="7F7F7F"/>
              </a:solidFill>
              <a:latin typeface="+mj-lt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7F7F7F"/>
                </a:solidFill>
                <a:latin typeface="+mj-lt"/>
              </a:rPr>
              <a:t> 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Forces de traction exercées sur le nerf </a:t>
            </a:r>
            <a:r>
              <a:rPr lang="fr-FR" sz="2400" b="1" dirty="0">
                <a:solidFill>
                  <a:srgbClr val="7F7F7F"/>
                </a:solidFill>
                <a:latin typeface="+mj-lt"/>
              </a:rPr>
              <a:t>lors du service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 : 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bras en élévation au dessus de la tête elle-même tournée en 	direction opposée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: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endParaRPr lang="fr-FR" sz="2400" dirty="0">
              <a:solidFill>
                <a:srgbClr val="7F7F7F"/>
              </a:solidFill>
              <a:latin typeface="+mj-lt"/>
            </a:endParaRPr>
          </a:p>
        </p:txBody>
      </p:sp>
      <p:pic>
        <p:nvPicPr>
          <p:cNvPr id="5" name="Picture 4" descr="C:\Users\François\Pictures\422681030_dc51d75ab8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8338" y="3603625"/>
            <a:ext cx="2554287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8613" y="3579813"/>
            <a:ext cx="49704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17780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</a:rPr>
              <a:t>- déplacement vers l’arrière et le bas 	des fibres supérieures du grand 	dentelé 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-	=&gt; traction majeure sur le nerf entre 	son point de passage dans le muscle 	scalène moyen et son point d’attache 	à la portion supérieure du muscle 	grand dentelé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7844841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Syndrome de </a:t>
            </a:r>
            <a:r>
              <a:rPr lang="fr-FR" sz="4400" dirty="0" err="1">
                <a:latin typeface="+mj-lt"/>
                <a:ea typeface="Times New Roman" pitchFamily="4" charset="0"/>
                <a:cs typeface="Times New Roman" pitchFamily="4" charset="0"/>
              </a:rPr>
              <a:t>Parsonage</a:t>
            </a:r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 &amp; Turner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1138" y="1401763"/>
            <a:ext cx="8677275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Neuropathie inflammatoire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Survient dans les suites : traumatisme</a:t>
            </a:r>
            <a:r>
              <a:rPr lang="nl-BE" sz="2400" dirty="0">
                <a:solidFill>
                  <a:srgbClr val="7F7F7F"/>
                </a:solidFill>
                <a:latin typeface="+mj-lt"/>
              </a:rPr>
              <a:t>, accouchement, 	opération, vaccination, stress +++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nl-BE" sz="2400" dirty="0">
                <a:solidFill>
                  <a:srgbClr val="7F7F7F"/>
                </a:solidFill>
                <a:latin typeface="+mj-lt"/>
              </a:rPr>
              <a:t> 	</a:t>
            </a:r>
            <a:r>
              <a:rPr lang="nl-BE" sz="2400" dirty="0">
                <a:solidFill>
                  <a:srgbClr val="0000FF"/>
                </a:solidFill>
                <a:latin typeface="+mj-lt"/>
              </a:rPr>
              <a:t>Plexus brachial supérieur</a:t>
            </a:r>
            <a:r>
              <a:rPr lang="nl-BE" sz="2400" dirty="0">
                <a:solidFill>
                  <a:srgbClr val="7F7F7F"/>
                </a:solidFill>
                <a:latin typeface="+mj-lt"/>
              </a:rPr>
              <a:t>, </a:t>
            </a:r>
            <a:r>
              <a:rPr lang="nl-BE" sz="2400" dirty="0">
                <a:solidFill>
                  <a:srgbClr val="0000FF"/>
                </a:solidFill>
                <a:latin typeface="+mj-lt"/>
              </a:rPr>
              <a:t>nerf sus-scapulaire</a:t>
            </a:r>
            <a:r>
              <a:rPr lang="nl-BE" sz="2400" dirty="0">
                <a:solidFill>
                  <a:srgbClr val="7F7F7F"/>
                </a:solidFill>
                <a:latin typeface="+mj-lt"/>
              </a:rPr>
              <a:t>, </a:t>
            </a:r>
            <a:r>
              <a:rPr lang="nl-BE" sz="2400" dirty="0">
                <a:solidFill>
                  <a:srgbClr val="0000FF"/>
                </a:solidFill>
                <a:latin typeface="+mj-lt"/>
              </a:rPr>
              <a:t>nerf toracique 	long</a:t>
            </a:r>
            <a:r>
              <a:rPr lang="nl-BE" sz="2400" dirty="0">
                <a:solidFill>
                  <a:srgbClr val="7F7F7F"/>
                </a:solidFill>
                <a:latin typeface="+mj-lt"/>
              </a:rPr>
              <a:t>, nerf interosseux antérieur, nerf phrénique…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nl-BE" sz="2400" dirty="0">
                <a:solidFill>
                  <a:srgbClr val="7F7F7F"/>
                </a:solidFill>
                <a:latin typeface="+mj-lt"/>
              </a:rPr>
              <a:t> 	Evolution clinique en 2 temps : douleur =&gt; déficit moteur ++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nl-BE" sz="2400" dirty="0">
                <a:solidFill>
                  <a:srgbClr val="7F7F7F"/>
                </a:solidFill>
                <a:latin typeface="+mj-lt"/>
              </a:rPr>
              <a:t> 	Douleur très intense, insomniante, pdt qq J ou qq sem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nl-BE" sz="2400" dirty="0">
                <a:solidFill>
                  <a:srgbClr val="7F7F7F"/>
                </a:solidFill>
                <a:latin typeface="+mj-lt"/>
              </a:rPr>
              <a:t> 	Récupération spontanée dont le délai dépend de la distance </a:t>
            </a:r>
            <a:br>
              <a:rPr lang="nl-BE" sz="2400" dirty="0">
                <a:solidFill>
                  <a:srgbClr val="7F7F7F"/>
                </a:solidFill>
                <a:latin typeface="+mj-lt"/>
              </a:rPr>
            </a:br>
            <a:r>
              <a:rPr lang="nl-BE" sz="2400" dirty="0">
                <a:solidFill>
                  <a:srgbClr val="7F7F7F"/>
                </a:solidFill>
                <a:latin typeface="+mj-lt"/>
              </a:rPr>
              <a:t>	entre le site lésionnel et les muscles à réinnerver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endParaRPr lang="fr-FR" sz="2400" dirty="0">
              <a:solidFill>
                <a:srgbClr val="7F7F7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685800" y="1685926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/>
              <a:t>Neuropathies externes et liées à la pratique sportive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B797065C-F8DA-4842-959A-FEB51C4ED85D}"/>
              </a:ext>
            </a:extLst>
          </p:cNvPr>
          <p:cNvSpPr txBox="1">
            <a:spLocks/>
          </p:cNvSpPr>
          <p:nvPr/>
        </p:nvSpPr>
        <p:spPr>
          <a:xfrm>
            <a:off x="1123951" y="3581400"/>
            <a:ext cx="68961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Objectifs pédagogiques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Généralités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: Cyclisme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400" dirty="0">
                <a:solidFill>
                  <a:schemeClr val="tx1">
                    <a:tint val="75000"/>
                  </a:schemeClr>
                </a:solidFill>
              </a:rPr>
              <a:t>2 : Montagne et sac à dos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: TOS et natation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4 : Musculation/haltérophilie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5 : Jogging</a:t>
            </a: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24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A:\nat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8" y="1065212"/>
            <a:ext cx="8580350" cy="571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438" y="936625"/>
            <a:ext cx="8048625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b="1" dirty="0">
                <a:solidFill>
                  <a:schemeClr val="bg1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</a:t>
            </a:r>
            <a:r>
              <a:rPr lang="fr-BE" sz="2400" b="1" dirty="0">
                <a:solidFill>
                  <a:srgbClr val="FF6600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Anatomie</a:t>
            </a:r>
            <a:br>
              <a:rPr lang="fr-BE" sz="2400" b="1" dirty="0">
                <a:solidFill>
                  <a:schemeClr val="bg1"/>
                </a:solidFill>
                <a:latin typeface="+mj-lt"/>
                <a:ea typeface="Times New Roman" pitchFamily="-1" charset="0"/>
                <a:cs typeface="Times New Roman" pitchFamily="-1" charset="0"/>
              </a:rPr>
            </a:br>
            <a:r>
              <a:rPr lang="fr-FR" sz="2400" b="1" dirty="0">
                <a:solidFill>
                  <a:schemeClr val="bg1"/>
                </a:solidFill>
                <a:latin typeface="+mj-lt"/>
              </a:rPr>
              <a:t>Espace comprenant :</a:t>
            </a:r>
            <a:br>
              <a:rPr lang="fr-BE" sz="2400" b="1" dirty="0">
                <a:solidFill>
                  <a:schemeClr val="bg1"/>
                </a:solidFill>
                <a:latin typeface="+mj-lt"/>
              </a:rPr>
            </a:br>
            <a:r>
              <a:rPr lang="fr-BE" sz="24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fr-FR" sz="2400" b="1" dirty="0">
                <a:solidFill>
                  <a:schemeClr val="bg1"/>
                </a:solidFill>
                <a:latin typeface="+mj-lt"/>
              </a:rPr>
              <a:t>- 1</a:t>
            </a:r>
            <a:r>
              <a:rPr lang="fr-FR" sz="2400" b="1" baseline="30000" dirty="0">
                <a:solidFill>
                  <a:schemeClr val="bg1"/>
                </a:solidFill>
                <a:latin typeface="+mj-lt"/>
              </a:rPr>
              <a:t>ère</a:t>
            </a:r>
            <a:r>
              <a:rPr lang="fr-FR" sz="2400" b="1" dirty="0">
                <a:solidFill>
                  <a:schemeClr val="bg1"/>
                </a:solidFill>
                <a:latin typeface="+mj-lt"/>
              </a:rPr>
              <a:t> côte</a:t>
            </a:r>
            <a:br>
              <a:rPr lang="fr-FR" sz="2400" b="1" dirty="0">
                <a:solidFill>
                  <a:schemeClr val="bg1"/>
                </a:solidFill>
                <a:latin typeface="+mj-lt"/>
              </a:rPr>
            </a:br>
            <a:r>
              <a:rPr lang="fr-BE" sz="24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fr-FR" sz="2400" b="1" dirty="0">
                <a:solidFill>
                  <a:schemeClr val="bg1"/>
                </a:solidFill>
                <a:latin typeface="+mj-lt"/>
              </a:rPr>
              <a:t>- sommet pulmonaire</a:t>
            </a:r>
            <a:br>
              <a:rPr lang="fr-FR" sz="2400" b="1" dirty="0">
                <a:solidFill>
                  <a:schemeClr val="bg1"/>
                </a:solidFill>
                <a:latin typeface="+mj-lt"/>
              </a:rPr>
            </a:br>
            <a:r>
              <a:rPr lang="fr-BE" sz="2400" b="1" dirty="0">
                <a:solidFill>
                  <a:schemeClr val="bg1"/>
                </a:solidFill>
                <a:latin typeface="+mj-lt"/>
              </a:rPr>
              <a:t>	- </a:t>
            </a:r>
            <a:r>
              <a:rPr lang="fr-FR" sz="2400" b="1" dirty="0">
                <a:solidFill>
                  <a:schemeClr val="bg1"/>
                </a:solidFill>
                <a:latin typeface="+mj-lt"/>
              </a:rPr>
              <a:t>clavicule</a:t>
            </a:r>
            <a:br>
              <a:rPr lang="fr-FR" sz="2400" b="1" dirty="0">
                <a:solidFill>
                  <a:schemeClr val="bg1"/>
                </a:solidFill>
                <a:latin typeface="+mj-lt"/>
              </a:rPr>
            </a:br>
            <a:r>
              <a:rPr lang="fr-BE" sz="24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fr-FR" sz="2400" b="1" dirty="0">
                <a:solidFill>
                  <a:schemeClr val="bg1"/>
                </a:solidFill>
                <a:latin typeface="+mj-lt"/>
              </a:rPr>
              <a:t>-</a:t>
            </a:r>
            <a:r>
              <a:rPr lang="fr-BE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2400" b="1" dirty="0">
                <a:solidFill>
                  <a:schemeClr val="bg1"/>
                </a:solidFill>
                <a:latin typeface="+mj-lt"/>
              </a:rPr>
              <a:t>plexus brachial</a:t>
            </a:r>
            <a:br>
              <a:rPr lang="fr-FR" sz="2400" b="1" dirty="0">
                <a:solidFill>
                  <a:schemeClr val="bg1"/>
                </a:solidFill>
                <a:latin typeface="+mj-lt"/>
              </a:rPr>
            </a:br>
            <a:r>
              <a:rPr lang="fr-BE" sz="24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fr-FR" sz="2400" b="1" dirty="0">
                <a:solidFill>
                  <a:schemeClr val="bg1"/>
                </a:solidFill>
                <a:latin typeface="+mj-lt"/>
              </a:rPr>
              <a:t>- artère et veine sous-clavières</a:t>
            </a:r>
            <a:endParaRPr lang="fr-BE" sz="2400" b="1" dirty="0">
              <a:solidFill>
                <a:schemeClr val="bg1"/>
              </a:solidFill>
              <a:latin typeface="+mj-lt"/>
              <a:ea typeface="Times New Roman" pitchFamily="-1" charset="0"/>
              <a:cs typeface="Times New Roman" pitchFamily="-1" charset="0"/>
            </a:endParaRPr>
          </a:p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b="1" dirty="0">
                <a:solidFill>
                  <a:schemeClr val="bg1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 	</a:t>
            </a:r>
            <a:r>
              <a:rPr lang="fr-BE" sz="2400" b="1" dirty="0">
                <a:solidFill>
                  <a:srgbClr val="FF6600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Formes cliniques</a:t>
            </a:r>
            <a:br>
              <a:rPr lang="fr-BE" sz="2400" b="1" dirty="0">
                <a:solidFill>
                  <a:schemeClr val="bg1"/>
                </a:solidFill>
                <a:latin typeface="+mj-lt"/>
                <a:ea typeface="Times New Roman" pitchFamily="-1" charset="0"/>
                <a:cs typeface="Times New Roman" pitchFamily="-1" charset="0"/>
              </a:rPr>
            </a:br>
            <a:r>
              <a:rPr lang="fr-BE" sz="2400" b="1" dirty="0">
                <a:solidFill>
                  <a:schemeClr val="bg1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</a:t>
            </a:r>
            <a:r>
              <a:rPr lang="fr-BE" sz="2400" b="1" dirty="0">
                <a:solidFill>
                  <a:schemeClr val="bg1"/>
                </a:solidFill>
                <a:latin typeface="+mj-lt"/>
              </a:rPr>
              <a:t>TOS neurologique vrai</a:t>
            </a:r>
            <a:br>
              <a:rPr lang="fr-FR" sz="2400" b="1" dirty="0">
                <a:solidFill>
                  <a:schemeClr val="bg1"/>
                </a:solidFill>
                <a:latin typeface="+mj-lt"/>
              </a:rPr>
            </a:br>
            <a:r>
              <a:rPr lang="fr-BE" sz="2400" b="1" dirty="0">
                <a:solidFill>
                  <a:schemeClr val="bg1"/>
                </a:solidFill>
                <a:latin typeface="+mj-lt"/>
              </a:rPr>
              <a:t>	TOS artériel</a:t>
            </a:r>
            <a:br>
              <a:rPr lang="fr-FR" sz="2400" b="1" dirty="0">
                <a:solidFill>
                  <a:schemeClr val="bg1"/>
                </a:solidFill>
                <a:latin typeface="+mj-lt"/>
              </a:rPr>
            </a:br>
            <a:r>
              <a:rPr lang="fr-BE" sz="2400" b="1" dirty="0">
                <a:solidFill>
                  <a:schemeClr val="bg1"/>
                </a:solidFill>
                <a:latin typeface="+mj-lt"/>
              </a:rPr>
              <a:t>	TOS veineux</a:t>
            </a:r>
            <a:br>
              <a:rPr lang="fr-FR" sz="2400" b="1" dirty="0">
                <a:solidFill>
                  <a:schemeClr val="bg1"/>
                </a:solidFill>
                <a:latin typeface="+mj-lt"/>
              </a:rPr>
            </a:br>
            <a:r>
              <a:rPr lang="fr-BE" sz="2400" b="1" dirty="0">
                <a:solidFill>
                  <a:schemeClr val="bg1"/>
                </a:solidFill>
                <a:latin typeface="+mj-lt"/>
              </a:rPr>
              <a:t>	TOS neurologique discuté</a:t>
            </a:r>
            <a:endParaRPr lang="fr-FR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1077603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TOS</a:t>
            </a:r>
          </a:p>
        </p:txBody>
      </p:sp>
      <p:pic>
        <p:nvPicPr>
          <p:cNvPr id="7" name="Picture 5" descr="C:\Mes documents\DES2000\DES images\TOS.jpg">
            <a:hlinkClick r:id="rId5" action="ppaction://hlinkpres?slideindex=20&amp;slidetitle=Présentation PowerPoint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6300" y="1333500"/>
            <a:ext cx="44608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/>
          <p:cNvSpPr>
            <a:spLocks/>
          </p:cNvSpPr>
          <p:nvPr/>
        </p:nvSpPr>
        <p:spPr bwMode="auto">
          <a:xfrm>
            <a:off x="4264025" y="4729163"/>
            <a:ext cx="228600" cy="990600"/>
          </a:xfrm>
          <a:prstGeom prst="rightBracket">
            <a:avLst>
              <a:gd name="adj" fmla="val 36111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7F7F7F"/>
              </a:solidFill>
              <a:latin typeface="+mj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68825" y="4845050"/>
            <a:ext cx="2412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rgbClr val="FFFFFF"/>
                </a:solidFill>
                <a:latin typeface="+mj-lt"/>
              </a:rPr>
              <a:t>parfois associés à des</a:t>
            </a:r>
            <a:br>
              <a:rPr lang="fr-FR" sz="2000" dirty="0">
                <a:solidFill>
                  <a:srgbClr val="FFFFFF"/>
                </a:solidFill>
                <a:latin typeface="+mj-lt"/>
              </a:rPr>
            </a:br>
            <a:r>
              <a:rPr lang="fr-FR" sz="2000" dirty="0">
                <a:solidFill>
                  <a:srgbClr val="FFFFFF"/>
                </a:solidFill>
                <a:latin typeface="+mj-lt"/>
              </a:rPr>
              <a:t>degrés variables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8438" y="6335025"/>
            <a:ext cx="8755062" cy="443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1077603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TOS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98438" y="1116013"/>
            <a:ext cx="8505825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Compression et/ou élongation des branches antérieures des 	nerfs rachidiens C8 et D1 ou du TPI 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Bande fibreuse 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tendue entre une côte cervicale/	apophysomégalie C7 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et la première côte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Scalène antérieur fibreux</a:t>
            </a:r>
            <a:endParaRPr lang="fr-FR" sz="2400" dirty="0">
              <a:solidFill>
                <a:srgbClr val="0000F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13" name="Picture 5" descr="C:\Mes documents\DES2000\DES images\TOS neurologique.jpg">
            <a:hlinkClick r:id="rId4" action="ppaction://hlinkpres?slideindex=22&amp;slidetitle=Présentation PowerPoint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3450" y="3121025"/>
            <a:ext cx="4067175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Mes documents\DES2000\DES images\TOS.jpg">
            <a:hlinkClick r:id="rId6" action="ppaction://hlinkpres?slideindex=20&amp;slidetitle=Présentation PowerPoint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2425" y="3902075"/>
            <a:ext cx="37242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3720640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TOS et </a:t>
            </a:r>
            <a:r>
              <a:rPr lang="fr-FR" sz="4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natation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8438" y="1116013"/>
            <a:ext cx="8505825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Côte cervicale/apophysomégalie C7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Scalène antérieur fibreux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 	Développement d’un TOS controlatéral au côté 	préférentiel de 	respiration du nageur :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 rotation de la 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tête à gauche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 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bras droit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en élévation qui 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s’abaisse avec force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=&gt;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</a:t>
            </a:r>
            <a:r>
              <a:rPr lang="fr-BE" sz="2400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développement asymétrique des muscles de la nuque et de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l’épaule du </a:t>
            </a:r>
            <a:r>
              <a:rPr lang="fr-BE" sz="2400" u="sng" dirty="0">
                <a:solidFill>
                  <a:srgbClr val="13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côté droit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, en particulier les muscles accessoires de 	la respiration incluant les scalènes, 	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=&gt;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TOS droit.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7" name="Picture 5" descr="K:\_19_Wells_EP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9550" y="5675313"/>
            <a:ext cx="183515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1077603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TOS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8438" y="1116013"/>
            <a:ext cx="8505825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rgbClr val="FF2404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Côte cervicale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0,5% de la population (80% de formes bilatérales)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10% présentent des symtômes variés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TOS neurologique vrai : &lt; 10%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(incidence de 0,1- 0,4%)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Femmes &gt; hommes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Symtômes sensitifs et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moteurs peu marqués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</a:t>
            </a:r>
            <a:r>
              <a:rPr lang="fr-BE" sz="2400" dirty="0">
                <a:solidFill>
                  <a:srgbClr val="FF2404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Atrophie thénarienne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importante au moment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du diagnostic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7" name="Picture 5" descr="C:\Mes documents\DES2000\DES images\TOS neurologique.jpg">
            <a:hlinkClick r:id="rId4" action="ppaction://hlinkpres?slideindex=22&amp;slidetitle=Présentation PowerPoint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9025" y="3121025"/>
            <a:ext cx="4067175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1077603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TOS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8438" y="946150"/>
            <a:ext cx="8945562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 	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Clinique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-1" charset="0"/>
                <a:cs typeface="Times New Roman" pitchFamily="-1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-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déficit moteur dans le territoire du nerf médian 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- 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amyotrophie thénarienne 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- 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déficit sensitif dans le territoire du nerf ulnaire et du BCI</a:t>
            </a:r>
            <a:endParaRPr lang="fr-FR" sz="2400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49219" y="3029573"/>
            <a:ext cx="8167984" cy="3663568"/>
            <a:chOff x="2640" y="196"/>
            <a:chExt cx="3168" cy="1275"/>
          </a:xfrm>
        </p:grpSpPr>
        <p:pic>
          <p:nvPicPr>
            <p:cNvPr id="6" name="Picture 18" descr="C:\Mes documents\DES2000\DES images\TOS neurologique.jpg">
              <a:hlinkClick r:id="rId4" action="ppaction://hlinkpres?slideindex=22&amp;slidetitle=Présentation PowerPoint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68" y="200"/>
              <a:ext cx="1440" cy="1269"/>
            </a:xfrm>
            <a:prstGeom prst="rect">
              <a:avLst/>
            </a:prstGeom>
            <a:noFill/>
            <a:ln w="63500">
              <a:solidFill>
                <a:srgbClr val="660066"/>
              </a:solidFill>
              <a:miter lim="800000"/>
              <a:headEnd/>
              <a:tailEnd/>
            </a:ln>
          </p:spPr>
        </p:pic>
        <p:pic>
          <p:nvPicPr>
            <p:cNvPr id="7" name="I 2" descr="F:\091101Egypte 138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40" y="196"/>
              <a:ext cx="1701" cy="1275"/>
            </a:xfrm>
            <a:prstGeom prst="rect">
              <a:avLst/>
            </a:prstGeom>
            <a:noFill/>
            <a:ln w="63500">
              <a:solidFill>
                <a:srgbClr val="660066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685800" y="292100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/>
              <a:t>Neuropathies externes et liées à la pratique sportive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100" y="1803043"/>
            <a:ext cx="85471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  <a:tabLst>
                <a:tab pos="177800" algn="l"/>
              </a:tabLst>
            </a:pPr>
            <a:r>
              <a:rPr lang="fr-FR" sz="2400" dirty="0"/>
              <a:t> 	rappeler succinctement </a:t>
            </a:r>
            <a:r>
              <a:rPr lang="fr-FR" sz="2400" b="1" dirty="0"/>
              <a:t>l’anatomie nerveuse</a:t>
            </a:r>
            <a:r>
              <a:rPr lang="fr-FR" sz="2400" dirty="0"/>
              <a:t>, expliquer le 	</a:t>
            </a:r>
            <a:r>
              <a:rPr lang="fr-FR" sz="2400" b="1" dirty="0"/>
              <a:t>mécanisme </a:t>
            </a:r>
            <a:r>
              <a:rPr lang="fr-FR" sz="2400" b="1" dirty="0" err="1"/>
              <a:t>physiopatholique</a:t>
            </a:r>
            <a:r>
              <a:rPr lang="fr-FR" sz="2400" b="1" dirty="0"/>
              <a:t> </a:t>
            </a:r>
            <a:r>
              <a:rPr lang="fr-FR" sz="2400" dirty="0"/>
              <a:t> (geste sportif ou autre), préciser 	les </a:t>
            </a:r>
            <a:r>
              <a:rPr lang="fr-FR" sz="2400" b="1" dirty="0"/>
              <a:t>déficits attendus dans les sports </a:t>
            </a:r>
            <a:r>
              <a:rPr lang="fr-FR" sz="2400" dirty="0"/>
              <a:t>suivants: </a:t>
            </a:r>
            <a:r>
              <a:rPr lang="fr-FR" sz="2400" b="1" dirty="0"/>
              <a:t>cyclisme </a:t>
            </a:r>
            <a:r>
              <a:rPr lang="fr-FR" sz="2400" dirty="0"/>
              <a:t>(canal 	carpien et canal de Guyon), </a:t>
            </a:r>
            <a:r>
              <a:rPr lang="fr-FR" sz="2400" b="1" dirty="0"/>
              <a:t>montagne/sac à dos </a:t>
            </a:r>
            <a:r>
              <a:rPr lang="fr-FR" sz="2400" dirty="0"/>
              <a:t>(plexus brachial 	supérieur, nerf </a:t>
            </a:r>
            <a:r>
              <a:rPr lang="fr-FR" sz="2400" dirty="0" err="1"/>
              <a:t>sus-scapulaire</a:t>
            </a:r>
            <a:r>
              <a:rPr lang="fr-FR" sz="2400" dirty="0"/>
              <a:t>, nerf thoracique long, nerf spinal 	accessoire), </a:t>
            </a:r>
            <a:r>
              <a:rPr lang="fr-FR" sz="2400" b="1" dirty="0"/>
              <a:t>musculation/haltérophilie</a:t>
            </a:r>
            <a:r>
              <a:rPr lang="fr-FR" sz="2400" dirty="0"/>
              <a:t> (nerf radial, nerf pectoral, 	nerf ulnaire au coude, nerf thoracique long), </a:t>
            </a:r>
            <a:r>
              <a:rPr lang="fr-FR" sz="2400" b="1" dirty="0"/>
              <a:t>jogging </a:t>
            </a:r>
            <a:r>
              <a:rPr lang="fr-FR" sz="2400" dirty="0"/>
              <a:t>(syn. de 	Morton, nerfs calcanéens médial et inférieur, syn. des loges 	chronique), </a:t>
            </a:r>
            <a:r>
              <a:rPr lang="fr-FR" sz="2400" b="1" dirty="0"/>
              <a:t>handisport </a:t>
            </a:r>
            <a:r>
              <a:rPr lang="fr-FR" sz="2400" dirty="0"/>
              <a:t>(canal carpien, ulnaire au coude, branche 	profonde du nerf ulnaire à la main)</a:t>
            </a:r>
          </a:p>
          <a:p>
            <a:pPr>
              <a:tabLst>
                <a:tab pos="177800" algn="l"/>
              </a:tabLst>
            </a:pPr>
            <a:r>
              <a:rPr lang="fr-FR" sz="2400" dirty="0"/>
              <a:t>- décrire en 1 diapo le syndrome de </a:t>
            </a:r>
            <a:r>
              <a:rPr lang="fr-FR" sz="2400" b="1" dirty="0" err="1"/>
              <a:t>Parsonage</a:t>
            </a:r>
            <a:r>
              <a:rPr lang="fr-FR" sz="2400" b="1" dirty="0"/>
              <a:t> et Turner </a:t>
            </a:r>
            <a:r>
              <a:rPr lang="fr-FR" sz="2400" dirty="0"/>
              <a:t>en attirant 	l’attention sur une présentation clinique très différente des 	syndromes </a:t>
            </a:r>
            <a:r>
              <a:rPr lang="fr-FR" sz="2400" dirty="0" err="1"/>
              <a:t>canalaires</a:t>
            </a:r>
            <a:endParaRPr 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1077603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TOS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8438" y="908050"/>
            <a:ext cx="8945562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 	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Diagnostic différentiel 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-1" charset="0"/>
                <a:cs typeface="Times New Roman" pitchFamily="-1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-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neuropathie tronculaire du 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nerf médian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et du 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nerf ulnaire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- 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lésions du 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TPI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 ou du TSAI : hématomes et faux 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	anévrismes souvent iatrogènes, infiltration maligne, tumeur 			primitive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- 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radiculopathie 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C8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 et 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D1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-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 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médullopathie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cervicale</a:t>
            </a:r>
            <a:endParaRPr lang="fr-BE" sz="2400" dirty="0">
              <a:solidFill>
                <a:srgbClr val="7F7F7F"/>
              </a:solidFill>
              <a:latin typeface="+mj-lt"/>
              <a:ea typeface="Times New Roman" pitchFamily="-1" charset="0"/>
              <a:cs typeface="Times New Roman" pitchFamily="-1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 	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Exploration complémentaire</a:t>
            </a:r>
            <a:br>
              <a:rPr lang="fr-BE" sz="2400" dirty="0">
                <a:solidFill>
                  <a:srgbClr val="7F7F7F"/>
                </a:solidFill>
                <a:latin typeface="+mj-lt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</a:rPr>
              <a:t>	- 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RX cervicale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: anomalie osseuse</a:t>
            </a:r>
            <a:br>
              <a:rPr lang="fr-BE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- 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SCAN, IRM, : radiculopathie ou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médullopathie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cervicale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- 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exploration vasculaire : doppler, phlébographie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-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ENMG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1077603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TOS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4638" y="925513"/>
            <a:ext cx="8505825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2400" dirty="0">
                <a:solidFill>
                  <a:schemeClr val="bg1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b="1" dirty="0">
                <a:solidFill>
                  <a:srgbClr val="FF9900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ENMG</a:t>
            </a:r>
            <a:endParaRPr lang="fr-FR" sz="2400" b="1" dirty="0">
              <a:solidFill>
                <a:srgbClr val="FF9900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graphicFrame>
        <p:nvGraphicFramePr>
          <p:cNvPr id="9" name="Group 5"/>
          <p:cNvGraphicFramePr>
            <a:graphicFrameLocks noGrp="1"/>
          </p:cNvGraphicFramePr>
          <p:nvPr/>
        </p:nvGraphicFramePr>
        <p:xfrm>
          <a:off x="215900" y="1628775"/>
          <a:ext cx="8771165" cy="50292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</a:tblPr>
              <a:tblGrid>
                <a:gridCol w="3478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3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TOS</a:t>
                      </a: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SCC</a:t>
                      </a: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C8</a:t>
                      </a: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Ulnaire coude</a:t>
                      </a: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Réd. Ampl PEM C.Abd.I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 +++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Réd. Ampl PEM Abd V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Réd. Ampl PEM 1er IO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Aug. LDM médian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Oui/Non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Aug. LDM ulnaire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Oui/Non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Altération médian sensi.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Altération ulnaire sensi.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 +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Altération BCI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Oui +++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C.Abd.I neurogène +++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 +++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Abd V et 1er IO neurogène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 ±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685800" y="1685926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/>
              <a:t>Neuropathies externes et liées à la pratique sportive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872BF0E0-7B5D-FA47-A335-8BCDCCB70FF9}"/>
              </a:ext>
            </a:extLst>
          </p:cNvPr>
          <p:cNvSpPr txBox="1">
            <a:spLocks/>
          </p:cNvSpPr>
          <p:nvPr/>
        </p:nvSpPr>
        <p:spPr>
          <a:xfrm>
            <a:off x="1123951" y="3581400"/>
            <a:ext cx="68961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Objectifs pédagogiques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Généralités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: Cyclisme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400" dirty="0">
                <a:solidFill>
                  <a:schemeClr val="tx1">
                    <a:tint val="75000"/>
                  </a:schemeClr>
                </a:solidFill>
              </a:rPr>
              <a:t>2 : Montagne et sac à dos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3 : TOS et natation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: Musculation/haltérophilie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5 : Jogging</a:t>
            </a: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24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6152621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Musculation/haltérophilie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4638" y="925513"/>
            <a:ext cx="8505825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2400" dirty="0">
                <a:solidFill>
                  <a:schemeClr val="bg1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radial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Nerf pectoral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Nerf ulnaire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au coude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Nerf thoracique long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5" name="Image 4" descr="Vencelas-DABA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687" y="2919412"/>
            <a:ext cx="5762625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2607279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radial</a:t>
            </a:r>
          </a:p>
        </p:txBody>
      </p:sp>
      <p:pic>
        <p:nvPicPr>
          <p:cNvPr id="6" name="Picture 5" descr="C:\Users\François\Pictures\mbrsup_plexus_ana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6938" y="6350"/>
            <a:ext cx="57150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François\Pictures\axillair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263" y="927100"/>
            <a:ext cx="2125662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6525" y="4322763"/>
            <a:ext cx="8497888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952500" algn="l"/>
              </a:tabLst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 	</a:t>
            </a: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Anatomie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 	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- 	</a:t>
            </a: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Nerf de l’extension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	coude, poignet, doigts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-	</a:t>
            </a: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Origines</a:t>
            </a:r>
            <a:br>
              <a:rPr lang="fr-BE" sz="2400" b="1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 		C6C7C8, TPS-TPM, TSP	</a:t>
            </a:r>
            <a:endParaRPr lang="fr-FR" sz="2400" dirty="0">
              <a:solidFill>
                <a:schemeClr val="bg1">
                  <a:lumMod val="50000"/>
                </a:schemeClr>
              </a:solidFill>
              <a:ea typeface="Times New Roman" pitchFamily="4" charset="0"/>
              <a:cs typeface="Times New Roman" pitchFamily="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2607279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radial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5563" y="1220788"/>
            <a:ext cx="6429375" cy="538115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952500" algn="l"/>
              </a:tabLst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b="1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Sites de compression</a:t>
            </a:r>
            <a:br>
              <a:rPr lang="fr-BE" sz="2400" b="1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</a:t>
            </a:r>
            <a:r>
              <a:rPr lang="fr-BE" sz="2400" b="1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creux axillaire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: atteinte complète 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 	</a:t>
            </a:r>
            <a:r>
              <a:rPr lang="fr-BE" sz="2400" b="1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espace huméro-tricipital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(triangulaire, </a:t>
            </a:r>
            <a:r>
              <a:rPr lang="fr-BE" sz="2400" dirty="0">
                <a:solidFill>
                  <a:srgbClr val="13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proximité du grand rond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) : 			respect du triceps sauf vaste externe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</a:t>
            </a:r>
            <a:r>
              <a:rPr lang="fr-BE" sz="2400" b="1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gouttière de torsion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humérale : 					respect du triceps 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paralysie des amoureux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</a:t>
            </a:r>
            <a:r>
              <a:rPr lang="fr-BE" sz="2400" b="1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entre le vaste externe et l’humérus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		respect du triceps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</a:t>
            </a:r>
            <a:r>
              <a:rPr lang="fr-BE" sz="2400" b="1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tunnel radial/NIP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respect du triceps, long supinateur, 		et 		de la br. terminale sensitive		</a:t>
            </a:r>
            <a:endParaRPr lang="fr-FR" sz="24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10" name="Picture 4" descr="A:\triceps.jpg">
            <a:hlinkClick r:id="rId4" action="ppaction://hlinkpres?slideindex=48&amp;slidetitle=Présentation PowerPoint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8425" y="590550"/>
            <a:ext cx="2535238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2607279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radial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563" y="1220788"/>
            <a:ext cx="7081837" cy="31824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952500" algn="l"/>
              </a:tabLst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</a:t>
            </a:r>
            <a:r>
              <a:rPr lang="fr-BE" sz="2400" b="1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Espace huméro-tricipital</a:t>
            </a:r>
            <a:b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b="1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Bodybuilding</a:t>
            </a:r>
            <a: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 : hypertrophie du </a:t>
            </a:r>
            <a:r>
              <a:rPr lang="fr-BE" sz="2400" b="1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grand rond</a:t>
            </a:r>
            <a: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 </a:t>
            </a:r>
            <a:b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	=&gt; compression + ischémie</a:t>
            </a:r>
          </a:p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952500" algn="l"/>
              </a:tabLst>
            </a:pPr>
            <a:r>
              <a:rPr lang="fr-BE" sz="2400" b="1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Tunnel radial (NIP) : squat</a:t>
            </a:r>
            <a:br>
              <a:rPr lang="fr-BE" sz="2400" b="1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 compression par hypertrophie du </a:t>
            </a:r>
            <a:r>
              <a:rPr lang="fr-BE" sz="2400" b="1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m. </a:t>
            </a:r>
            <a:r>
              <a:rPr lang="fr-BE" sz="2400" b="1" i="1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supinator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 ischémie par augmentation de la pression locale</a:t>
            </a:r>
            <a:endParaRPr lang="fr-FR" sz="24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952500" algn="l"/>
              </a:tabLst>
            </a:pPr>
            <a:endParaRPr lang="fr-FR" sz="24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9" name="Picture 4" descr="C:\Documents and Settings\WFC\Mes documents\Mes images\bod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5550" y="203200"/>
            <a:ext cx="243840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 descr="C:\Documents and Settings\WFC\Mes documents\Mes images\Barbell%20squat%20free%20body%20diagram%20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9975" y="4073760"/>
            <a:ext cx="1511021" cy="26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Documents and Settings\WFC\Mes documents\Mes images\Squa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8563" y="4065402"/>
            <a:ext cx="3703637" cy="263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320790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pectoral</a:t>
            </a:r>
          </a:p>
        </p:txBody>
      </p:sp>
      <p:pic>
        <p:nvPicPr>
          <p:cNvPr id="4" name="Image 3" descr="plexus brachial wik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90650"/>
            <a:ext cx="6934200" cy="520065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14800" y="4533900"/>
            <a:ext cx="990600" cy="91440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3987801" y="6235700"/>
            <a:ext cx="2336800" cy="279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Nerf </a:t>
            </a:r>
            <a:r>
              <a:rPr lang="en-US" sz="1200" b="1" dirty="0" err="1"/>
              <a:t>cutané</a:t>
            </a:r>
            <a:r>
              <a:rPr lang="en-US" sz="1200" b="1" dirty="0"/>
              <a:t> brachial </a:t>
            </a:r>
            <a:r>
              <a:rPr lang="en-US" sz="1200" b="1" dirty="0" err="1"/>
              <a:t>médial</a:t>
            </a:r>
            <a:endParaRPr lang="en-US" sz="1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219200" y="6286500"/>
            <a:ext cx="261268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Nerf </a:t>
            </a:r>
            <a:r>
              <a:rPr lang="en-US" sz="1200" b="1" dirty="0" err="1"/>
              <a:t>cutané</a:t>
            </a:r>
            <a:r>
              <a:rPr lang="en-US" sz="1200" b="1" dirty="0"/>
              <a:t> </a:t>
            </a:r>
            <a:r>
              <a:rPr lang="en-US" sz="1200" b="1" dirty="0" err="1"/>
              <a:t>antebrachial</a:t>
            </a:r>
            <a:r>
              <a:rPr lang="en-US" sz="1200" b="1" dirty="0"/>
              <a:t> </a:t>
            </a:r>
            <a:r>
              <a:rPr lang="en-US" sz="1200" b="1" dirty="0" err="1"/>
              <a:t>médial</a:t>
            </a:r>
            <a:endParaRPr lang="en-US" sz="1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181600" y="5308600"/>
            <a:ext cx="175059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Nerf pectoral </a:t>
            </a:r>
            <a:r>
              <a:rPr lang="en-US" sz="1200" b="1" dirty="0" err="1"/>
              <a:t>médial</a:t>
            </a:r>
            <a:endParaRPr lang="en-US" sz="1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295400" y="5588000"/>
            <a:ext cx="111986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Nerf </a:t>
            </a:r>
            <a:r>
              <a:rPr lang="en-US" sz="1200" b="1" dirty="0" err="1"/>
              <a:t>médian</a:t>
            </a:r>
            <a:endParaRPr lang="en-US" sz="1200" b="1" dirty="0"/>
          </a:p>
        </p:txBody>
      </p:sp>
      <p:sp>
        <p:nvSpPr>
          <p:cNvPr id="11" name="ZoneTexte 10"/>
          <p:cNvSpPr txBox="1"/>
          <p:nvPr/>
        </p:nvSpPr>
        <p:spPr>
          <a:xfrm flipH="1">
            <a:off x="1651001" y="5943601"/>
            <a:ext cx="1143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Nerf </a:t>
            </a:r>
            <a:r>
              <a:rPr lang="en-US" sz="1200" b="1" dirty="0" err="1"/>
              <a:t>ulnaire</a:t>
            </a:r>
            <a:endParaRPr lang="en-US" sz="12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425700" y="1384300"/>
            <a:ext cx="5308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TS        Divisions       TP     </a:t>
            </a:r>
            <a:r>
              <a:rPr lang="en-US" dirty="0" err="1"/>
              <a:t>Racines</a:t>
            </a:r>
            <a:endParaRPr lang="en-US" dirty="0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2415268" y="5651500"/>
            <a:ext cx="512082" cy="100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2720068" y="5899150"/>
            <a:ext cx="477157" cy="125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2940050" y="5975351"/>
            <a:ext cx="492125" cy="3397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16200000" flipH="1">
            <a:off x="3852862" y="5954712"/>
            <a:ext cx="381001" cy="200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6200000" flipH="1">
            <a:off x="4691062" y="4824412"/>
            <a:ext cx="749300" cy="2825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320790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pectoral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01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938" y="3841750"/>
            <a:ext cx="40767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514533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ulnaire au coude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98450" y="963613"/>
            <a:ext cx="8782050" cy="312085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FF0000"/>
                </a:solidFill>
                <a:ea typeface="Times New Roman" pitchFamily="-1" charset="0"/>
                <a:cs typeface="Times New Roman" pitchFamily="-1" charset="0"/>
              </a:rPr>
              <a:t> 	Clinique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-1" charset="0"/>
                <a:cs typeface="Times New Roman" pitchFamily="-1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-1" charset="0"/>
                <a:cs typeface="Times New Roman" pitchFamily="-1" charset="0"/>
              </a:rPr>
              <a:t>	-	</a:t>
            </a:r>
            <a:r>
              <a:rPr lang="fr-FR" sz="2400" dirty="0">
                <a:solidFill>
                  <a:srgbClr val="0000FF"/>
                </a:solidFill>
              </a:rPr>
              <a:t>symptômes sensitifs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(paresthésies, dysesthésies) au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				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niveau de la main et des doigts : +++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	-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faiblesse musculaire variable : absente =&gt; griffe cubitale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	-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déficit sensitif variable qui </a:t>
            </a:r>
            <a:r>
              <a:rPr lang="fr-FR" sz="2400" dirty="0">
                <a:solidFill>
                  <a:srgbClr val="0000FF"/>
                </a:solidFill>
              </a:rPr>
              <a:t>ne s’étend jamais </a:t>
            </a:r>
            <a:r>
              <a:rPr lang="fr-BE" sz="2400" dirty="0">
                <a:solidFill>
                  <a:srgbClr val="0000FF"/>
                </a:solidFill>
              </a:rPr>
              <a:t>							</a:t>
            </a:r>
            <a:r>
              <a:rPr lang="fr-FR" sz="2400" dirty="0" err="1">
                <a:solidFill>
                  <a:srgbClr val="0000FF"/>
                </a:solidFill>
              </a:rPr>
              <a:t>proximalement</a:t>
            </a:r>
            <a:r>
              <a:rPr lang="fr-FR" sz="2400" dirty="0">
                <a:solidFill>
                  <a:srgbClr val="0000FF"/>
                </a:solidFill>
              </a:rPr>
              <a:t> au delà de 2 cm au dessus du pli du poignet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	-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signe de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Tinel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au coude (percussion légère)</a:t>
            </a:r>
          </a:p>
        </p:txBody>
      </p:sp>
      <p:pic>
        <p:nvPicPr>
          <p:cNvPr id="8" name="Image 4" descr="180px-PitresTestutFig9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4786" y="4203700"/>
            <a:ext cx="150701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6" descr="180px-PitresTestutFig9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7986" y="4199654"/>
            <a:ext cx="1507013" cy="264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7" descr="180px-PitresTestutFig9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1188" y="4227968"/>
            <a:ext cx="1507012" cy="25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123951" y="3581400"/>
            <a:ext cx="68961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Objectifs pédagogiques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Généralités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: Cyclisme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400" dirty="0">
                <a:solidFill>
                  <a:schemeClr val="tx1">
                    <a:tint val="75000"/>
                  </a:schemeClr>
                </a:solidFill>
              </a:rPr>
              <a:t>2 : Montagne et sac à dos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3 : TOS et natation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4 : Musculation/haltérophilie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5 : Jogging</a:t>
            </a: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24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685800" y="1685926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/>
              <a:t>Neuropathies externes et liées à la pratique sportive</a:t>
            </a:r>
          </a:p>
        </p:txBody>
      </p:sp>
    </p:spTree>
    <p:extLst>
      <p:ext uri="{BB962C8B-B14F-4D97-AF65-F5344CB8AC3E}">
        <p14:creationId xmlns:p14="http://schemas.microsoft.com/office/powerpoint/2010/main" val="2460093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88372"/>
            <a:ext cx="514533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ulnaire au coude</a:t>
            </a:r>
          </a:p>
        </p:txBody>
      </p:sp>
      <p:pic>
        <p:nvPicPr>
          <p:cNvPr id="11" name="Image 10" descr="UNADJUSTEDNONRAW_thumb_304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1022913"/>
            <a:ext cx="7505700" cy="562927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88372"/>
            <a:ext cx="514533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ulnaire au coude</a:t>
            </a:r>
          </a:p>
        </p:txBody>
      </p:sp>
      <p:pic>
        <p:nvPicPr>
          <p:cNvPr id="4" name="Image 3" descr="OOW4cImPTzCM+qeMgAFFsg_thumb_30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3956"/>
            <a:ext cx="9144000" cy="593528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62972"/>
            <a:ext cx="514533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ulnaire au coude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98450" y="849313"/>
            <a:ext cx="87820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FF0000"/>
                </a:solidFill>
                <a:ea typeface="Times New Roman" pitchFamily="-1" charset="0"/>
                <a:cs typeface="Times New Roman" pitchFamily="-1" charset="0"/>
              </a:rPr>
              <a:t> 	</a:t>
            </a:r>
            <a:r>
              <a:rPr lang="fr-BE" sz="2400" dirty="0">
                <a:solidFill>
                  <a:srgbClr val="FF0000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Exploration complémentaire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-1" charset="0"/>
                <a:cs typeface="Times New Roman" pitchFamily="-1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-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RX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/</a:t>
            </a:r>
            <a:r>
              <a:rPr lang="fr-BE" sz="2400" dirty="0">
                <a:solidFill>
                  <a:srgbClr val="0000FF"/>
                </a:solidFill>
                <a:latin typeface="+mj-lt"/>
              </a:rPr>
              <a:t>écho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IRM (kyste, tuméfaction nerveuse)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	-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ENMG</a:t>
            </a:r>
          </a:p>
        </p:txBody>
      </p:sp>
      <p:pic>
        <p:nvPicPr>
          <p:cNvPr id="11" name="Image 3" descr="_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73230"/>
            <a:ext cx="9144000" cy="450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514533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ulnaire au coude</a:t>
            </a:r>
          </a:p>
        </p:txBody>
      </p:sp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55563" y="1220788"/>
            <a:ext cx="8905875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952500" algn="l"/>
              </a:tabLst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Mécanismes de la lésion du n. ulnaire au coude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</a:t>
            </a:r>
            <a:r>
              <a:rPr lang="fr-BE" sz="2400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compression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(</a:t>
            </a:r>
            <a:r>
              <a:rPr lang="fr-BE" sz="2400" dirty="0">
                <a:solidFill>
                  <a:srgbClr val="FF0000"/>
                </a:solidFill>
                <a:ea typeface="Times New Roman" pitchFamily="4" charset="0"/>
                <a:cs typeface="Times New Roman" pitchFamily="4" charset="0"/>
              </a:rPr>
              <a:t>haltérophilie)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: hypertrophie des tissus mous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(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triceps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), compression extrinsèque (appui et/ou flexion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prolongée) ou intrinsèque (masse : </a:t>
            </a:r>
            <a:r>
              <a:rPr lang="fr-BE" sz="2400" dirty="0">
                <a:solidFill>
                  <a:srgbClr val="0000FF"/>
                </a:solidFill>
                <a:ea typeface="Times New Roman" pitchFamily="4" charset="0"/>
                <a:cs typeface="Times New Roman" pitchFamily="4" charset="0"/>
              </a:rPr>
              <a:t>hématome </a:t>
            </a:r>
            <a: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suite à une</a:t>
            </a:r>
            <a:b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		rupture tendineuse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)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</a:t>
            </a:r>
            <a:r>
              <a:rPr lang="fr-BE" sz="2400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irritation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: arcades fibreuses + 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subluxation du nerf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</a:t>
            </a:r>
            <a:r>
              <a:rPr lang="fr-BE" sz="2400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inflammation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BE" sz="2400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fibrose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et </a:t>
            </a:r>
            <a:r>
              <a:rPr lang="fr-BE" sz="2400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ischémie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suite au microtraumatismes répétés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</a:t>
            </a:r>
            <a:r>
              <a:rPr lang="fr-BE" sz="2400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traction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: valgus dynamique 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(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volley-ball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, baseball)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endParaRPr lang="fr-FR" sz="24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6" name="Picture 1028" descr="A:\volley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1025" y="3705225"/>
            <a:ext cx="198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685800" y="1685926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/>
              <a:t>Neuropathies externes et liées à la pratique sportive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7CE1532D-7CE8-FE4C-B324-CF3BFDEEB8C7}"/>
              </a:ext>
            </a:extLst>
          </p:cNvPr>
          <p:cNvSpPr txBox="1">
            <a:spLocks/>
          </p:cNvSpPr>
          <p:nvPr/>
        </p:nvSpPr>
        <p:spPr>
          <a:xfrm>
            <a:off x="1123951" y="3581400"/>
            <a:ext cx="68961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Objectifs pédagogiques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Généralités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: Cyclisme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400" dirty="0">
                <a:solidFill>
                  <a:schemeClr val="tx1">
                    <a:tint val="75000"/>
                  </a:schemeClr>
                </a:solidFill>
              </a:rPr>
              <a:t>2 : Montagne et sac à dos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3 : TOS et natation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4 : Musculation/haltérophilie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: Jogging</a:t>
            </a: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24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1890111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Jogging</a:t>
            </a:r>
          </a:p>
        </p:txBody>
      </p:sp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55563" y="1220788"/>
            <a:ext cx="8905875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952500" algn="l"/>
              </a:tabLst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</a:t>
            </a:r>
            <a:r>
              <a:rPr lang="fr-FR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Pied </a:t>
            </a: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: 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syndrome de Morton, nerf calcanéen médial, nerf calcanéen 	inférieur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952500" algn="l"/>
              </a:tabLst>
            </a:pP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Jambe 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: syndrome des loges chronique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endParaRPr lang="fr-FR" sz="24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7" name="Picture 7" descr="C:\Users\François\Documents\USB\_07_goteborg_AF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252858"/>
            <a:ext cx="5884863" cy="360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5088578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Syndrome de Morton</a:t>
            </a:r>
          </a:p>
        </p:txBody>
      </p:sp>
      <p:sp>
        <p:nvSpPr>
          <p:cNvPr id="6" name="Espace réservé du contenu 8"/>
          <p:cNvSpPr>
            <a:spLocks/>
          </p:cNvSpPr>
          <p:nvPr/>
        </p:nvSpPr>
        <p:spPr bwMode="auto">
          <a:xfrm>
            <a:off x="273050" y="15621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tabLst>
                <a:tab pos="476250" algn="l"/>
                <a:tab pos="952500" algn="l"/>
              </a:tabLst>
            </a:pPr>
            <a:endParaRPr lang="fr-BE" sz="2400" dirty="0">
              <a:solidFill>
                <a:srgbClr val="7F7F7F"/>
              </a:solidFill>
              <a:ea typeface="Times New Roman" pitchFamily="4" charset="0"/>
              <a:cs typeface="Times New Roman" pitchFamily="4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952500" algn="l"/>
              </a:tabLst>
            </a:pPr>
            <a: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 	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Causes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</a:t>
            </a:r>
          </a:p>
          <a:p>
            <a:pPr marL="742950" lvl="1" indent="-285750" eaLnBrk="0" hangingPunct="0">
              <a:lnSpc>
                <a:spcPct val="105000"/>
              </a:lnSpc>
              <a:spcBef>
                <a:spcPct val="20000"/>
              </a:spcBef>
              <a:buFont typeface="Arial" pitchFamily="4" charset="-52"/>
              <a:buChar char="–"/>
            </a:pPr>
            <a:r>
              <a:rPr lang="fr-FR" sz="2400" dirty="0">
                <a:solidFill>
                  <a:srgbClr val="0000FF"/>
                </a:solidFill>
                <a:latin typeface="+mj-lt"/>
              </a:rPr>
              <a:t>compression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chronique</a:t>
            </a:r>
          </a:p>
          <a:p>
            <a:pPr marL="742950" lvl="1" indent="-285750" eaLnBrk="0" hangingPunct="0">
              <a:lnSpc>
                <a:spcPct val="105000"/>
              </a:lnSpc>
              <a:spcBef>
                <a:spcPct val="20000"/>
              </a:spcBef>
              <a:buFont typeface="Arial" pitchFamily="4" charset="-52"/>
              <a:buChar char="–"/>
            </a:pPr>
            <a:r>
              <a:rPr lang="fr-FR" sz="2400" dirty="0">
                <a:solidFill>
                  <a:srgbClr val="0000FF"/>
                </a:solidFill>
                <a:latin typeface="+mj-lt"/>
              </a:rPr>
              <a:t>microtraumatismes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répétés</a:t>
            </a:r>
          </a:p>
          <a:p>
            <a:pPr marL="742950" lvl="1" indent="-285750" eaLnBrk="0" hangingPunct="0">
              <a:lnSpc>
                <a:spcPct val="105000"/>
              </a:lnSpc>
              <a:spcBef>
                <a:spcPct val="20000"/>
              </a:spcBef>
              <a:buFont typeface="Arial" pitchFamily="4" charset="-52"/>
              <a:buChar char="–"/>
            </a:pPr>
            <a:r>
              <a:rPr lang="fr-FR" sz="2400" dirty="0">
                <a:solidFill>
                  <a:srgbClr val="0000FF"/>
                </a:solidFill>
                <a:latin typeface="+mj-lt"/>
              </a:rPr>
              <a:t>processus occupant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l’espace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intermétatarsophalangien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(bursite, arthrite, synovite, ostéomyélite, granulome) </a:t>
            </a:r>
          </a:p>
          <a:p>
            <a:pPr marL="742950" lvl="1" indent="-285750" eaLnBrk="0" hangingPunct="0">
              <a:lnSpc>
                <a:spcPct val="105000"/>
              </a:lnSpc>
              <a:spcBef>
                <a:spcPct val="20000"/>
              </a:spcBef>
              <a:buFont typeface="Arial" pitchFamily="4" charset="-52"/>
              <a:buChar char="–"/>
            </a:pPr>
            <a:r>
              <a:rPr lang="fr-FR" sz="2400" dirty="0">
                <a:solidFill>
                  <a:srgbClr val="0000FF"/>
                </a:solidFill>
                <a:latin typeface="+mj-lt"/>
              </a:rPr>
              <a:t>affaissement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 l’arche antérieure associé au port de chaussures serrante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742950" lvl="1" indent="-285750" eaLnBrk="0" hangingPunct="0">
              <a:lnSpc>
                <a:spcPct val="105000"/>
              </a:lnSpc>
              <a:spcBef>
                <a:spcPct val="20000"/>
              </a:spcBef>
              <a:buFont typeface="Arial" pitchFamily="4" charset="-52"/>
              <a:buNone/>
            </a:pPr>
            <a:r>
              <a:rPr lang="fr-FR" sz="2400" b="1" dirty="0" err="1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4" charset="2"/>
              </a:rPr>
              <a:t>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4" charset="2"/>
              </a:rPr>
              <a:t> 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fibrose </a:t>
            </a:r>
            <a:r>
              <a:rPr lang="fr-FR" sz="24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périneuronale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+ prolifération vasculaire locale + œdème </a:t>
            </a:r>
            <a:r>
              <a:rPr lang="fr-FR" sz="24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endoneural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+ dégénérescence axonale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8" name="Picture 6" descr="http://www.avant-pied.fr/upload/images/1203351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1092" y="186906"/>
            <a:ext cx="2428395" cy="194841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5088578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Syndrome de Morton</a:t>
            </a:r>
          </a:p>
        </p:txBody>
      </p:sp>
      <p:sp>
        <p:nvSpPr>
          <p:cNvPr id="6" name="Espace réservé du contenu 8"/>
          <p:cNvSpPr>
            <a:spLocks/>
          </p:cNvSpPr>
          <p:nvPr/>
        </p:nvSpPr>
        <p:spPr bwMode="auto">
          <a:xfrm>
            <a:off x="342900" y="1473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952500" algn="l"/>
              </a:tabLst>
            </a:pPr>
            <a: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Plaintes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</a:t>
            </a:r>
          </a:p>
          <a:p>
            <a:pPr marL="742950" lvl="1" indent="-285750" eaLnBrk="0" hangingPunct="0">
              <a:lnSpc>
                <a:spcPct val="105000"/>
              </a:lnSpc>
              <a:spcBef>
                <a:spcPct val="20000"/>
              </a:spcBef>
              <a:buFont typeface="Arial" pitchFamily="4" charset="-52"/>
              <a:buChar char="–"/>
            </a:pP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métatars</a:t>
            </a:r>
            <a:r>
              <a:rPr lang="fr-FR" sz="2400" dirty="0" err="1">
                <a:solidFill>
                  <a:srgbClr val="0000FF"/>
                </a:solidFill>
                <a:latin typeface="+mj-lt"/>
              </a:rPr>
              <a:t>algies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plantaires</a:t>
            </a:r>
          </a:p>
          <a:p>
            <a:pPr marL="742950" lvl="1" indent="-285750" eaLnBrk="0" hangingPunct="0">
              <a:lnSpc>
                <a:spcPct val="105000"/>
              </a:lnSpc>
              <a:spcBef>
                <a:spcPct val="20000"/>
              </a:spcBef>
              <a:buFont typeface="Arial" pitchFamily="4" charset="-52"/>
              <a:buChar char="–"/>
            </a:pPr>
            <a:r>
              <a:rPr lang="fr-FR" sz="2400" dirty="0">
                <a:solidFill>
                  <a:srgbClr val="0000FF"/>
                </a:solidFill>
                <a:latin typeface="+mj-lt"/>
              </a:rPr>
              <a:t>paresthésies</a:t>
            </a:r>
            <a:r>
              <a:rPr lang="fr-FR" sz="2400">
                <a:solidFill>
                  <a:schemeClr val="bg1">
                    <a:lumMod val="50000"/>
                  </a:schemeClr>
                </a:solidFill>
                <a:latin typeface="+mj-lt"/>
              </a:rPr>
              <a:t>/engourdissements</a:t>
            </a:r>
          </a:p>
          <a:p>
            <a:pPr marL="742950" lvl="1" indent="-285750" eaLnBrk="0" hangingPunct="0">
              <a:lnSpc>
                <a:spcPct val="105000"/>
              </a:lnSpc>
              <a:spcBef>
                <a:spcPct val="20000"/>
              </a:spcBef>
              <a:buFont typeface="Arial" pitchFamily="4" charset="-52"/>
              <a:buChar char="–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Irradiation vers les orteils et/ou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proximalement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742950" lvl="1" indent="-285750" eaLnBrk="0" hangingPunct="0">
              <a:lnSpc>
                <a:spcPct val="105000"/>
              </a:lnSpc>
              <a:spcBef>
                <a:spcPct val="20000"/>
              </a:spcBef>
              <a:buFont typeface="Arial" pitchFamily="4" charset="-52"/>
              <a:buChar char="–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augmentent à l’appui</a:t>
            </a:r>
          </a:p>
          <a:p>
            <a:pPr marL="742950" lvl="1" indent="-285750" eaLnBrk="0" hangingPunct="0">
              <a:lnSpc>
                <a:spcPct val="105000"/>
              </a:lnSpc>
              <a:spcBef>
                <a:spcPct val="20000"/>
              </a:spcBef>
              <a:buFont typeface="Arial" pitchFamily="4" charset="-52"/>
              <a:buChar char="–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diminuent au repos et au déchaussage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8" name="Picture 6" descr="http://www.avant-pied.fr/upload/images/1203351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1092" y="186906"/>
            <a:ext cx="2428395" cy="1948416"/>
          </a:xfrm>
          <a:prstGeom prst="roundRect">
            <a:avLst/>
          </a:prstGeom>
          <a:noFill/>
        </p:spPr>
      </p:pic>
      <p:pic>
        <p:nvPicPr>
          <p:cNvPr id="5" name="Image 4" descr="Escarpin-quand-le-pied-prend-trop-de-hauteur-tout-le-corps-en-patit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750" y="4595002"/>
            <a:ext cx="2863850" cy="1964548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5088578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Syndrome de Morton</a:t>
            </a:r>
          </a:p>
        </p:txBody>
      </p:sp>
      <p:pic>
        <p:nvPicPr>
          <p:cNvPr id="7" name="Picture 3" descr="E:\Mes Documents\Travaux scientifiques\0 En cours\Accepté\EMG pied\Fig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614" y="2007714"/>
            <a:ext cx="3010190" cy="3498331"/>
          </a:xfrm>
          <a:prstGeom prst="roundRect">
            <a:avLst/>
          </a:prstGeom>
          <a:noFill/>
        </p:spPr>
      </p:pic>
      <p:pic>
        <p:nvPicPr>
          <p:cNvPr id="9" name="Picture 6" descr="C:\Users\François\Pictures\Présentation1\MORTON 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4225" y="1166813"/>
            <a:ext cx="58197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Users\François\Pictures\Présentation1\MORTON GAD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910013"/>
            <a:ext cx="5791200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4052361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Nerfs calcanéens</a:t>
            </a:r>
          </a:p>
        </p:txBody>
      </p:sp>
      <p:sp>
        <p:nvSpPr>
          <p:cNvPr id="6" name="Espace réservé du contenu 8"/>
          <p:cNvSpPr>
            <a:spLocks/>
          </p:cNvSpPr>
          <p:nvPr/>
        </p:nvSpPr>
        <p:spPr bwMode="auto">
          <a:xfrm>
            <a:off x="1803400" y="10096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952500" algn="l"/>
              </a:tabLst>
            </a:pPr>
            <a: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 	Nerf </a:t>
            </a:r>
            <a:r>
              <a:rPr lang="fr-BE" sz="2400" dirty="0">
                <a:solidFill>
                  <a:srgbClr val="0000FF"/>
                </a:solidFill>
                <a:ea typeface="Times New Roman" pitchFamily="4" charset="0"/>
                <a:cs typeface="Times New Roman" pitchFamily="4" charset="0"/>
              </a:rPr>
              <a:t>calcanéen médial</a:t>
            </a:r>
            <a:br>
              <a:rPr lang="fr-BE" sz="2400" dirty="0">
                <a:solidFill>
                  <a:srgbClr val="0000FF"/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0000FF"/>
                </a:solidFill>
                <a:ea typeface="Times New Roman" pitchFamily="4" charset="0"/>
                <a:cs typeface="Times New Roman" pitchFamily="4" charset="0"/>
              </a:rPr>
              <a:t>	&gt; n. tibial</a:t>
            </a:r>
          </a:p>
          <a:p>
            <a:pPr>
              <a:lnSpc>
                <a:spcPct val="120000"/>
              </a:lnSpc>
              <a:tabLst>
                <a:tab pos="476250" algn="l"/>
                <a:tab pos="952500" algn="l"/>
              </a:tabLst>
            </a:pPr>
            <a: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	(atteinte neurapraxique)</a:t>
            </a:r>
            <a:b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	=&gt; </a:t>
            </a:r>
            <a:r>
              <a:rPr lang="fr-BE" sz="2400" u="sng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talalgie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952500" algn="l"/>
              </a:tabLst>
            </a:pP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Nerf 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calcanéen inférieur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ou nerf de Baxter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ou nerf de l’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abd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du V</a:t>
            </a:r>
          </a:p>
          <a:p>
            <a:pPr>
              <a:lnSpc>
                <a:spcPct val="120000"/>
              </a:lnSpc>
              <a:tabLst>
                <a:tab pos="476250" algn="l"/>
                <a:tab pos="952500" algn="l"/>
              </a:tabLst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= &gt; </a:t>
            </a:r>
            <a:r>
              <a:rPr lang="fr-FR" sz="2400" u="sng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talalgie</a:t>
            </a:r>
            <a:r>
              <a:rPr lang="fr-FR" sz="2400" u="sng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antérieure 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ou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antéro-interne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tabLst>
                <a:tab pos="476250" algn="l"/>
                <a:tab pos="952500" algn="l"/>
              </a:tabLst>
            </a:pP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Picture 5" descr="C:\Users\François\Pictures\Présentation1\nerfs plantair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5237" y="177272"/>
            <a:ext cx="3286150" cy="640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er 6"/>
          <p:cNvGrpSpPr>
            <a:grpSpLocks/>
          </p:cNvGrpSpPr>
          <p:nvPr/>
        </p:nvGrpSpPr>
        <p:grpSpPr bwMode="auto">
          <a:xfrm>
            <a:off x="0" y="3514725"/>
            <a:ext cx="2628900" cy="3343275"/>
            <a:chOff x="8512920" y="3514725"/>
            <a:chExt cx="3505200" cy="3343275"/>
          </a:xfrm>
        </p:grpSpPr>
        <p:pic>
          <p:nvPicPr>
            <p:cNvPr id="13" name="Picture 8" descr="C:\Users\François\Pictures\Présentation1\NPM 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12920" y="3514725"/>
              <a:ext cx="3505200" cy="3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10579845" y="5900738"/>
              <a:ext cx="106363" cy="96838"/>
            </a:xfrm>
            <a:custGeom>
              <a:avLst/>
              <a:gdLst>
                <a:gd name="T0" fmla="*/ 2147483647 w 67"/>
                <a:gd name="T1" fmla="*/ 2147483647 h 61"/>
                <a:gd name="T2" fmla="*/ 2147483647 w 67"/>
                <a:gd name="T3" fmla="*/ 2147483647 h 61"/>
                <a:gd name="T4" fmla="*/ 2147483647 w 67"/>
                <a:gd name="T5" fmla="*/ 0 h 61"/>
                <a:gd name="T6" fmla="*/ 2147483647 w 67"/>
                <a:gd name="T7" fmla="*/ 2147483647 h 61"/>
                <a:gd name="T8" fmla="*/ 2147483647 w 67"/>
                <a:gd name="T9" fmla="*/ 2147483647 h 61"/>
                <a:gd name="T10" fmla="*/ 2147483647 w 67"/>
                <a:gd name="T11" fmla="*/ 2147483647 h 61"/>
                <a:gd name="T12" fmla="*/ 0 w 67"/>
                <a:gd name="T13" fmla="*/ 2147483647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1"/>
                <a:gd name="T23" fmla="*/ 67 w 67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1">
                  <a:moveTo>
                    <a:pt x="6" y="51"/>
                  </a:moveTo>
                  <a:cubicBezTo>
                    <a:pt x="8" y="40"/>
                    <a:pt x="12" y="30"/>
                    <a:pt x="21" y="23"/>
                  </a:cubicBezTo>
                  <a:cubicBezTo>
                    <a:pt x="27" y="13"/>
                    <a:pt x="39" y="8"/>
                    <a:pt x="47" y="0"/>
                  </a:cubicBezTo>
                  <a:cubicBezTo>
                    <a:pt x="52" y="3"/>
                    <a:pt x="56" y="4"/>
                    <a:pt x="59" y="9"/>
                  </a:cubicBezTo>
                  <a:cubicBezTo>
                    <a:pt x="63" y="34"/>
                    <a:pt x="67" y="37"/>
                    <a:pt x="38" y="39"/>
                  </a:cubicBezTo>
                  <a:cubicBezTo>
                    <a:pt x="27" y="43"/>
                    <a:pt x="30" y="55"/>
                    <a:pt x="18" y="57"/>
                  </a:cubicBezTo>
                  <a:cubicBezTo>
                    <a:pt x="10" y="61"/>
                    <a:pt x="15" y="59"/>
                    <a:pt x="0" y="59"/>
                  </a:cubicBezTo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10370295" y="5976938"/>
              <a:ext cx="165100" cy="68263"/>
            </a:xfrm>
            <a:custGeom>
              <a:avLst/>
              <a:gdLst>
                <a:gd name="T0" fmla="*/ 0 w 104"/>
                <a:gd name="T1" fmla="*/ 2147483647 h 43"/>
                <a:gd name="T2" fmla="*/ 2147483647 w 104"/>
                <a:gd name="T3" fmla="*/ 2147483647 h 43"/>
                <a:gd name="T4" fmla="*/ 2147483647 w 104"/>
                <a:gd name="T5" fmla="*/ 2147483647 h 43"/>
                <a:gd name="T6" fmla="*/ 2147483647 w 104"/>
                <a:gd name="T7" fmla="*/ 2147483647 h 43"/>
                <a:gd name="T8" fmla="*/ 2147483647 w 104"/>
                <a:gd name="T9" fmla="*/ 0 h 43"/>
                <a:gd name="T10" fmla="*/ 2147483647 w 104"/>
                <a:gd name="T11" fmla="*/ 2147483647 h 43"/>
                <a:gd name="T12" fmla="*/ 2147483647 w 104"/>
                <a:gd name="T13" fmla="*/ 2147483647 h 43"/>
                <a:gd name="T14" fmla="*/ 0 w 104"/>
                <a:gd name="T15" fmla="*/ 2147483647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43"/>
                <a:gd name="T26" fmla="*/ 104 w 104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43">
                  <a:moveTo>
                    <a:pt x="0" y="29"/>
                  </a:moveTo>
                  <a:cubicBezTo>
                    <a:pt x="9" y="31"/>
                    <a:pt x="4" y="24"/>
                    <a:pt x="12" y="23"/>
                  </a:cubicBezTo>
                  <a:cubicBezTo>
                    <a:pt x="24" y="22"/>
                    <a:pt x="35" y="22"/>
                    <a:pt x="47" y="21"/>
                  </a:cubicBezTo>
                  <a:cubicBezTo>
                    <a:pt x="57" y="14"/>
                    <a:pt x="74" y="10"/>
                    <a:pt x="86" y="8"/>
                  </a:cubicBezTo>
                  <a:cubicBezTo>
                    <a:pt x="92" y="5"/>
                    <a:pt x="98" y="2"/>
                    <a:pt x="104" y="0"/>
                  </a:cubicBezTo>
                  <a:cubicBezTo>
                    <a:pt x="98" y="14"/>
                    <a:pt x="88" y="27"/>
                    <a:pt x="72" y="30"/>
                  </a:cubicBezTo>
                  <a:cubicBezTo>
                    <a:pt x="68" y="32"/>
                    <a:pt x="63" y="33"/>
                    <a:pt x="59" y="35"/>
                  </a:cubicBezTo>
                  <a:cubicBezTo>
                    <a:pt x="39" y="34"/>
                    <a:pt x="14" y="43"/>
                    <a:pt x="0" y="29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0616358" y="5953125"/>
              <a:ext cx="49213" cy="39688"/>
            </a:xfrm>
            <a:custGeom>
              <a:avLst/>
              <a:gdLst>
                <a:gd name="T0" fmla="*/ 2147483647 w 31"/>
                <a:gd name="T1" fmla="*/ 2147483647 h 25"/>
                <a:gd name="T2" fmla="*/ 2147483647 w 31"/>
                <a:gd name="T3" fmla="*/ 2147483647 h 25"/>
                <a:gd name="T4" fmla="*/ 2147483647 w 31"/>
                <a:gd name="T5" fmla="*/ 2147483647 h 25"/>
                <a:gd name="T6" fmla="*/ 2147483647 w 31"/>
                <a:gd name="T7" fmla="*/ 2147483647 h 25"/>
                <a:gd name="T8" fmla="*/ 2147483647 w 31"/>
                <a:gd name="T9" fmla="*/ 2147483647 h 25"/>
                <a:gd name="T10" fmla="*/ 2147483647 w 31"/>
                <a:gd name="T11" fmla="*/ 2147483647 h 25"/>
                <a:gd name="T12" fmla="*/ 2147483647 w 31"/>
                <a:gd name="T13" fmla="*/ 2147483647 h 25"/>
                <a:gd name="T14" fmla="*/ 2147483647 w 31"/>
                <a:gd name="T15" fmla="*/ 2147483647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25"/>
                <a:gd name="T26" fmla="*/ 31 w 31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25">
                  <a:moveTo>
                    <a:pt x="3" y="18"/>
                  </a:moveTo>
                  <a:cubicBezTo>
                    <a:pt x="10" y="16"/>
                    <a:pt x="11" y="14"/>
                    <a:pt x="16" y="9"/>
                  </a:cubicBezTo>
                  <a:cubicBezTo>
                    <a:pt x="19" y="7"/>
                    <a:pt x="22" y="0"/>
                    <a:pt x="25" y="3"/>
                  </a:cubicBezTo>
                  <a:cubicBezTo>
                    <a:pt x="26" y="4"/>
                    <a:pt x="0" y="25"/>
                    <a:pt x="4" y="19"/>
                  </a:cubicBezTo>
                  <a:cubicBezTo>
                    <a:pt x="5" y="18"/>
                    <a:pt x="10" y="11"/>
                    <a:pt x="10" y="10"/>
                  </a:cubicBezTo>
                  <a:cubicBezTo>
                    <a:pt x="9" y="9"/>
                    <a:pt x="5" y="12"/>
                    <a:pt x="6" y="13"/>
                  </a:cubicBezTo>
                  <a:cubicBezTo>
                    <a:pt x="7" y="14"/>
                    <a:pt x="17" y="10"/>
                    <a:pt x="18" y="10"/>
                  </a:cubicBezTo>
                  <a:cubicBezTo>
                    <a:pt x="22" y="7"/>
                    <a:pt x="31" y="1"/>
                    <a:pt x="31" y="1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87BA1106-C86D-EB4C-92CE-863D0EC75FAA}"/>
              </a:ext>
            </a:extLst>
          </p:cNvPr>
          <p:cNvSpPr txBox="1"/>
          <p:nvPr/>
        </p:nvSpPr>
        <p:spPr>
          <a:xfrm>
            <a:off x="2656285" y="5472331"/>
            <a:ext cx="2995757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err="1"/>
              <a:t>Talalgies</a:t>
            </a:r>
            <a:r>
              <a:rPr lang="fr-FR" sz="3200" dirty="0"/>
              <a:t> rebelles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4" descr="schema-tronculaire-couleur-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9350"/>
            <a:ext cx="80772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re 1"/>
          <p:cNvSpPr>
            <a:spLocks noGrp="1"/>
          </p:cNvSpPr>
          <p:nvPr>
            <p:ph type="ctrTitle"/>
          </p:nvPr>
        </p:nvSpPr>
        <p:spPr>
          <a:xfrm>
            <a:off x="685800" y="-130175"/>
            <a:ext cx="7772400" cy="1470025"/>
          </a:xfrm>
        </p:spPr>
        <p:txBody>
          <a:bodyPr/>
          <a:lstStyle/>
          <a:p>
            <a:r>
              <a:rPr lang="fr-FR" dirty="0">
                <a:ea typeface="ＭＳ Ｐゴシック" pitchFamily="4" charset="-128"/>
                <a:cs typeface="Century Gothic"/>
              </a:rPr>
              <a:t>Syndromes tronculaires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7191868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Syndrome des loges chronique</a:t>
            </a:r>
          </a:p>
        </p:txBody>
      </p:sp>
      <p:sp>
        <p:nvSpPr>
          <p:cNvPr id="6" name="Espace réservé du contenu 8"/>
          <p:cNvSpPr>
            <a:spLocks/>
          </p:cNvSpPr>
          <p:nvPr/>
        </p:nvSpPr>
        <p:spPr bwMode="auto">
          <a:xfrm>
            <a:off x="285750" y="12255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95250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 	Homme : 9/10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22 ans en moyenne (14-45)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Fond ou demi-fond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Loge ant-ext (2/3), loge post (1/3)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95250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Douleurs à et après l’effort (qq h)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Parfois steppage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Souvent bilatéral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Nécrose aigüe si l’effort est poursuivit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952500" algn="l"/>
                <a:tab pos="3225800" algn="l"/>
                <a:tab pos="492760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Prise de pression IM : </a:t>
            </a: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au repos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: 	&gt; 15-20 mm Hg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	</a:t>
            </a: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après effort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: 	&gt; 30 mm Hg après 1’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		&gt; 20 mm Hg après 5’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		&gt; 15 mm Hg après 10’ 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Image 9" descr="lo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694" y="1403350"/>
            <a:ext cx="3960306" cy="23749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2725" y="260350"/>
            <a:ext cx="621346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Syn. canalaires et Handisport</a:t>
            </a:r>
            <a:endParaRPr lang="fr-FR" sz="40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9863" y="1239838"/>
            <a:ext cx="880110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952500" algn="l"/>
              </a:tabLst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</a:t>
            </a:r>
            <a:r>
              <a:rPr lang="fr-BE" sz="2400" b="1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Paraplégiques non sportif:</a:t>
            </a:r>
            <a:br>
              <a:rPr lang="fr-BE" sz="2400" b="1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Augmentation de l’incidence du syndrome du canal carpien 	(40-50%) et des neuropathies ulnaires au poignet et au coude 	(20-30%)</a:t>
            </a:r>
            <a:endParaRPr lang="fr-FR" sz="24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9863" y="2992438"/>
            <a:ext cx="8801100" cy="362560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952500" algn="l"/>
              </a:tabLst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b="1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Paraplégiques marathoniens:</a:t>
            </a:r>
            <a:br>
              <a:rPr lang="fr-BE" sz="2400" b="1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Incidence moindre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pathologies spécifiques: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</a:t>
            </a:r>
            <a:r>
              <a:rPr lang="fr-BE" sz="2400" b="1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br. motrice pfde de l’ulnaire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(propulsion de la chaise,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intérêt des gants)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</a:t>
            </a:r>
            <a:r>
              <a:rPr lang="fr-BE" sz="2400" b="1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ulnaire au coude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(fle/ext répétées du coude)</a:t>
            </a:r>
            <a:endParaRPr lang="fr-FR" sz="24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5" name="Picture 5" descr="C:\Documents and Settings\WFC\Mes documents\Mes images\310775_e44b20e91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2738" y="3790950"/>
            <a:ext cx="36464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3" descr="chap15_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275" y="984250"/>
            <a:ext cx="5368925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re 1"/>
          <p:cNvSpPr>
            <a:spLocks noGrp="1"/>
          </p:cNvSpPr>
          <p:nvPr>
            <p:ph type="ctrTitle"/>
          </p:nvPr>
        </p:nvSpPr>
        <p:spPr>
          <a:xfrm>
            <a:off x="685800" y="-249995"/>
            <a:ext cx="7772400" cy="1470025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  <a:ea typeface="ＭＳ Ｐゴシック" pitchFamily="4" charset="-128"/>
                <a:cs typeface="Century Gothic"/>
              </a:rPr>
              <a:t>Syndromes tronculaires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8600" y="119063"/>
            <a:ext cx="5707662" cy="144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000000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Neuropathies </a:t>
            </a:r>
            <a:r>
              <a:rPr lang="fr-FR" sz="4400" dirty="0" err="1">
                <a:solidFill>
                  <a:srgbClr val="000000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canalaires</a:t>
            </a:r>
            <a:r>
              <a:rPr lang="fr-FR" sz="4400" dirty="0">
                <a:solidFill>
                  <a:srgbClr val="000000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</a:t>
            </a:r>
          </a:p>
          <a:p>
            <a:r>
              <a:rPr lang="fr-FR" sz="4400" dirty="0">
                <a:solidFill>
                  <a:srgbClr val="000000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et </a:t>
            </a:r>
            <a:r>
              <a:rPr lang="fr-FR" sz="4400" dirty="0" err="1">
                <a:solidFill>
                  <a:srgbClr val="000000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micro-traumatiques</a:t>
            </a:r>
            <a:endParaRPr lang="fr-FR" sz="4400" dirty="0">
              <a:solidFill>
                <a:srgbClr val="000000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198438" y="1596355"/>
            <a:ext cx="8801100" cy="21373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lvl="1" indent="-373063">
              <a:lnSpc>
                <a:spcPts val="318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000000"/>
                </a:solidFill>
                <a:latin typeface="+mj-lt"/>
              </a:rPr>
              <a:t>	compression</a:t>
            </a:r>
          </a:p>
          <a:p>
            <a:pPr lvl="1" indent="-373063">
              <a:lnSpc>
                <a:spcPts val="318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000000"/>
                </a:solidFill>
                <a:latin typeface="+mj-lt"/>
              </a:rPr>
              <a:t>le plus souvent chronique, </a:t>
            </a:r>
          </a:p>
          <a:p>
            <a:pPr lvl="1" indent="-373063">
              <a:lnSpc>
                <a:spcPts val="318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000000"/>
                </a:solidFill>
                <a:latin typeface="+mj-lt"/>
              </a:rPr>
              <a:t>d’un tronc nerveux périphérique </a:t>
            </a:r>
          </a:p>
          <a:p>
            <a:pPr lvl="1" indent="-373063">
              <a:lnSpc>
                <a:spcPts val="318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000000"/>
                </a:solidFill>
                <a:latin typeface="+mj-lt"/>
              </a:rPr>
              <a:t>en un endroit où il est particulièrement vulnérable en raison des structures anatomiques qui l’entourent </a:t>
            </a:r>
            <a:endParaRPr lang="fr-FR" sz="2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Image 3" descr="473ce7c89c6e558684d9dd5ae6a67ab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93" y="4085403"/>
            <a:ext cx="2997200" cy="220980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arcade_fibreu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853" y="3757358"/>
            <a:ext cx="2794000" cy="2794000"/>
          </a:xfrm>
          <a:prstGeom prst="rect">
            <a:avLst/>
          </a:prstGeom>
          <a:effectLst>
            <a:outerShdw dist="279400" dir="2700000" algn="tl" rotWithShape="0">
              <a:srgbClr val="000000"/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8600" y="119063"/>
            <a:ext cx="5707662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000000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Neuropathies </a:t>
            </a:r>
            <a:r>
              <a:rPr lang="fr-FR" sz="4400" dirty="0" err="1">
                <a:solidFill>
                  <a:srgbClr val="000000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canalaires</a:t>
            </a:r>
            <a:r>
              <a:rPr lang="fr-FR" sz="4400" dirty="0">
                <a:solidFill>
                  <a:srgbClr val="000000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</a:t>
            </a:r>
          </a:p>
        </p:txBody>
      </p:sp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198438" y="1007793"/>
            <a:ext cx="8801100" cy="583065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180"/>
              </a:lnSpc>
              <a:buFontTx/>
              <a:buBlip>
                <a:blip r:embed="rId3"/>
              </a:buBlip>
              <a:tabLst>
                <a:tab pos="476250" algn="l"/>
                <a:tab pos="719138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 	</a:t>
            </a:r>
            <a:r>
              <a:rPr lang="fr-BE" sz="2400" dirty="0">
                <a:solidFill>
                  <a:srgbClr val="0000FF"/>
                </a:solidFill>
                <a:latin typeface="+mj-lt"/>
              </a:rPr>
              <a:t>un défilé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	défilé thoraco-brachial (TOS)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BE" sz="2400" dirty="0">
                <a:solidFill>
                  <a:srgbClr val="0000FF"/>
                </a:solidFill>
                <a:latin typeface="+mj-lt"/>
              </a:rPr>
              <a:t>un canal ostéo-ligamentaire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	canal carpien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BE" sz="2400" dirty="0">
                <a:solidFill>
                  <a:srgbClr val="0000FF"/>
                </a:solidFill>
                <a:latin typeface="+mj-lt"/>
              </a:rPr>
              <a:t>une boutonnière aponévrotique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	émergence sous-cutanée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	du nerf péronier superficiel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BE" sz="2400" dirty="0">
                <a:solidFill>
                  <a:srgbClr val="0000FF"/>
                </a:solidFill>
                <a:latin typeface="+mj-lt"/>
              </a:rPr>
              <a:t>une arcade d’insertion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	arcade de Fröhse (m. </a:t>
            </a:r>
            <a:r>
              <a:rPr lang="fr-BE" sz="2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supinator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)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BE" sz="2400" dirty="0">
                <a:solidFill>
                  <a:srgbClr val="0000FF"/>
                </a:solidFill>
                <a:latin typeface="+mj-lt"/>
              </a:rPr>
              <a:t>une aponévrose musculaire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	aponévrose du m. </a:t>
            </a:r>
            <a:r>
              <a:rPr lang="fr-BE" sz="2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flexor carpi ulnaris</a:t>
            </a:r>
            <a:br>
              <a:rPr lang="fr-FR" sz="2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BE" sz="2400" dirty="0">
                <a:solidFill>
                  <a:srgbClr val="0000FF"/>
                </a:solidFill>
                <a:latin typeface="+mj-lt"/>
              </a:rPr>
              <a:t>un muscle :  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	nerf musculocutané à travers le 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	m. </a:t>
            </a:r>
            <a:r>
              <a:rPr lang="fr-FR" sz="2400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coraco-brachial</a:t>
            </a:r>
            <a:endParaRPr lang="fr-BE" sz="24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508" name="Image 3" descr="Supinator-muscle-Pictur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9237" y="346075"/>
            <a:ext cx="2366009" cy="291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Image 4" descr="brasvent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2413" y="3498850"/>
            <a:ext cx="2364287" cy="269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14697</TotalTime>
  <Words>694</Words>
  <Application>Microsoft Macintosh PowerPoint</Application>
  <PresentationFormat>Affichage à l'écran (4:3)</PresentationFormat>
  <Paragraphs>374</Paragraphs>
  <Slides>61</Slides>
  <Notes>48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Century Gothic</vt:lpstr>
      <vt:lpstr>Times New Roman</vt:lpstr>
      <vt:lpstr>Wingdings</vt:lpstr>
      <vt:lpstr>Thème Office</vt:lpstr>
      <vt:lpstr>Graphique</vt:lpstr>
      <vt:lpstr>Neuropathies externes et liées à la pratique sportive</vt:lpstr>
      <vt:lpstr>Neuropathies externes et liées à la pratique sportive</vt:lpstr>
      <vt:lpstr>Neuropathies externes et liées à la pratique sportive</vt:lpstr>
      <vt:lpstr>Neuropathies externes et liées à la pratique sportive</vt:lpstr>
      <vt:lpstr>Neuropathies externes et liées à la pratique sportive</vt:lpstr>
      <vt:lpstr>Syndromes tronculaires</vt:lpstr>
      <vt:lpstr>Syndromes tronculaires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Neuropathies externes et liées à la pratique sportive</vt:lpstr>
      <vt:lpstr>Présentation PowerPoint</vt:lpstr>
      <vt:lpstr>Présentation PowerPoint</vt:lpstr>
      <vt:lpstr>Présentation PowerPoint</vt:lpstr>
      <vt:lpstr>Présentation PowerPoint</vt:lpstr>
      <vt:lpstr>Neuropathies externes et liées à la pratique sportive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Neuropathies externes et liées à la pratique sportive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Neuropathies externes et liées à la pratique sportive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Neuropathies externes et liées à la pratique sportive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Neuropathies périphériques</dc:title>
  <dc:creator>Francois Wang</dc:creator>
  <cp:lastModifiedBy>François Wang</cp:lastModifiedBy>
  <cp:revision>208</cp:revision>
  <dcterms:created xsi:type="dcterms:W3CDTF">2018-10-17T07:29:01Z</dcterms:created>
  <dcterms:modified xsi:type="dcterms:W3CDTF">2019-10-15T08:23:59Z</dcterms:modified>
</cp:coreProperties>
</file>