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9" d="100"/>
          <a:sy n="99" d="100"/>
        </p:scale>
        <p:origin x="-86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CA" smtClean="0"/>
              <a:t>Cliquez et modifiez le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CA"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801D8BE8-5CAE-744B-BC35-5B3B1E07149D}" type="datetimeFigureOut">
              <a:rPr lang="fr-FR" smtClean="0"/>
              <a:t>16-11-17</a:t>
            </a:fld>
            <a:endParaRPr lang="fr-CA"/>
          </a:p>
        </p:txBody>
      </p:sp>
      <p:sp>
        <p:nvSpPr>
          <p:cNvPr id="19" name="Espace réservé du pied de page 18"/>
          <p:cNvSpPr>
            <a:spLocks noGrp="1"/>
          </p:cNvSpPr>
          <p:nvPr>
            <p:ph type="ftr" sz="quarter" idx="11"/>
          </p:nvPr>
        </p:nvSpPr>
        <p:spPr/>
        <p:txBody>
          <a:bodyPr/>
          <a:lstStyle/>
          <a:p>
            <a:endParaRPr lang="fr-CA"/>
          </a:p>
        </p:txBody>
      </p:sp>
      <p:sp>
        <p:nvSpPr>
          <p:cNvPr id="27" name="Espace réservé du numéro de diapositive 26"/>
          <p:cNvSpPr>
            <a:spLocks noGrp="1"/>
          </p:cNvSpPr>
          <p:nvPr>
            <p:ph type="sldNum" sz="quarter" idx="12"/>
          </p:nvPr>
        </p:nvSpPr>
        <p:spPr/>
        <p:txBody>
          <a:bodyPr/>
          <a:lstStyle/>
          <a:p>
            <a:fld id="{61491DF5-8716-E94C-82FA-B29AA1CEE7EF}" type="slidenum">
              <a:rPr lang="fr-CA" smtClean="0"/>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801D8BE8-5CAE-744B-BC35-5B3B1E07149D}" type="datetimeFigureOut">
              <a:rPr lang="fr-FR" smtClean="0"/>
              <a:t>16-11-17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1491DF5-8716-E94C-82FA-B29AA1CEE7EF}" type="slidenum">
              <a:rPr lang="fr-CA" smtClean="0"/>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801D8BE8-5CAE-744B-BC35-5B3B1E07149D}" type="datetimeFigureOut">
              <a:rPr lang="fr-FR" smtClean="0"/>
              <a:t>16-11-17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1491DF5-8716-E94C-82FA-B29AA1CEE7EF}" type="slidenum">
              <a:rPr lang="fr-CA" smtClean="0"/>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CA" smtClean="0"/>
              <a:t>Cliquez et modifiez le titre</a:t>
            </a:r>
            <a:endParaRPr kumimoji="0" lang="en-US"/>
          </a:p>
        </p:txBody>
      </p:sp>
      <p:sp>
        <p:nvSpPr>
          <p:cNvPr id="3" name="Espace réservé du contenu 2"/>
          <p:cNvSpPr>
            <a:spLocks noGrp="1"/>
          </p:cNvSpPr>
          <p:nvPr>
            <p:ph idx="1"/>
          </p:nvPr>
        </p:nvSpPr>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801D8BE8-5CAE-744B-BC35-5B3B1E07149D}" type="datetimeFigureOut">
              <a:rPr lang="fr-FR" smtClean="0"/>
              <a:t>16-11-17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1491DF5-8716-E94C-82FA-B29AA1CEE7EF}" type="slidenum">
              <a:rPr lang="fr-CA" smtClean="0"/>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CA" smtClean="0"/>
              <a:t>Cliquez et modifiez le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CA" smtClean="0"/>
              <a:t>Cliquez pour modifier les styles du texte du masque</a:t>
            </a:r>
          </a:p>
        </p:txBody>
      </p:sp>
      <p:sp>
        <p:nvSpPr>
          <p:cNvPr id="4" name="Espace réservé de la date 3"/>
          <p:cNvSpPr>
            <a:spLocks noGrp="1"/>
          </p:cNvSpPr>
          <p:nvPr>
            <p:ph type="dt" sz="half" idx="10"/>
          </p:nvPr>
        </p:nvSpPr>
        <p:spPr/>
        <p:txBody>
          <a:bodyPr/>
          <a:lstStyle/>
          <a:p>
            <a:fld id="{801D8BE8-5CAE-744B-BC35-5B3B1E07149D}" type="datetimeFigureOut">
              <a:rPr lang="fr-FR" smtClean="0"/>
              <a:t>16-11-17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1491DF5-8716-E94C-82FA-B29AA1CEE7EF}" type="slidenum">
              <a:rPr lang="fr-CA" smtClean="0"/>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CA" smtClean="0"/>
              <a:t>Cliquez et modifiez le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5" name="Espace réservé de la date 4"/>
          <p:cNvSpPr>
            <a:spLocks noGrp="1"/>
          </p:cNvSpPr>
          <p:nvPr>
            <p:ph type="dt" sz="half" idx="10"/>
          </p:nvPr>
        </p:nvSpPr>
        <p:spPr/>
        <p:txBody>
          <a:bodyPr/>
          <a:lstStyle/>
          <a:p>
            <a:fld id="{801D8BE8-5CAE-744B-BC35-5B3B1E07149D}" type="datetimeFigureOut">
              <a:rPr lang="fr-FR" smtClean="0"/>
              <a:t>16-11-17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1491DF5-8716-E94C-82FA-B29AA1CEE7EF}" type="slidenum">
              <a:rPr lang="fr-CA" smtClean="0"/>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CA" smtClean="0"/>
              <a:t>Cliquez et modifiez le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7" name="Espace réservé de la date 6"/>
          <p:cNvSpPr>
            <a:spLocks noGrp="1"/>
          </p:cNvSpPr>
          <p:nvPr>
            <p:ph type="dt" sz="half" idx="10"/>
          </p:nvPr>
        </p:nvSpPr>
        <p:spPr/>
        <p:txBody>
          <a:bodyPr/>
          <a:lstStyle/>
          <a:p>
            <a:fld id="{801D8BE8-5CAE-744B-BC35-5B3B1E07149D}" type="datetimeFigureOut">
              <a:rPr lang="fr-FR" smtClean="0"/>
              <a:t>16-11-17</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61491DF5-8716-E94C-82FA-B29AA1CEE7EF}" type="slidenum">
              <a:rPr lang="fr-CA" smtClean="0"/>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CA" smtClean="0"/>
              <a:t>Cliquez et modifiez le titre</a:t>
            </a:r>
            <a:endParaRPr kumimoji="0" lang="en-US"/>
          </a:p>
        </p:txBody>
      </p:sp>
      <p:sp>
        <p:nvSpPr>
          <p:cNvPr id="7" name="Espace réservé de la date 6"/>
          <p:cNvSpPr>
            <a:spLocks noGrp="1"/>
          </p:cNvSpPr>
          <p:nvPr>
            <p:ph type="dt" sz="half" idx="10"/>
          </p:nvPr>
        </p:nvSpPr>
        <p:spPr/>
        <p:txBody>
          <a:bodyPr/>
          <a:lstStyle/>
          <a:p>
            <a:fld id="{801D8BE8-5CAE-744B-BC35-5B3B1E07149D}" type="datetimeFigureOut">
              <a:rPr lang="fr-FR" smtClean="0"/>
              <a:t>16-11-17</a:t>
            </a:fld>
            <a:endParaRPr lang="fr-CA"/>
          </a:p>
        </p:txBody>
      </p:sp>
      <p:sp>
        <p:nvSpPr>
          <p:cNvPr id="8" name="Espace réservé du numéro de diapositive 7"/>
          <p:cNvSpPr>
            <a:spLocks noGrp="1"/>
          </p:cNvSpPr>
          <p:nvPr>
            <p:ph type="sldNum" sz="quarter" idx="11"/>
          </p:nvPr>
        </p:nvSpPr>
        <p:spPr/>
        <p:txBody>
          <a:bodyPr/>
          <a:lstStyle/>
          <a:p>
            <a:fld id="{61491DF5-8716-E94C-82FA-B29AA1CEE7EF}" type="slidenum">
              <a:rPr lang="fr-CA" smtClean="0"/>
              <a:t>‹#›</a:t>
            </a:fld>
            <a:endParaRPr lang="fr-CA"/>
          </a:p>
        </p:txBody>
      </p:sp>
      <p:sp>
        <p:nvSpPr>
          <p:cNvPr id="9" name="Espace réservé du pied de page 8"/>
          <p:cNvSpPr>
            <a:spLocks noGrp="1"/>
          </p:cNvSpPr>
          <p:nvPr>
            <p:ph type="ftr" sz="quarter" idx="12"/>
          </p:nvPr>
        </p:nvSpPr>
        <p:spPr/>
        <p:txBody>
          <a:bodyPr/>
          <a:lstStyle/>
          <a:p>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01D8BE8-5CAE-744B-BC35-5B3B1E07149D}" type="datetimeFigureOut">
              <a:rPr lang="fr-FR" smtClean="0"/>
              <a:t>16-11-17</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61491DF5-8716-E94C-82FA-B29AA1CEE7EF}" type="slidenum">
              <a:rPr lang="fr-CA" smtClean="0"/>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CA" smtClean="0"/>
              <a:t>Cliquez et modifiez le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A"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5" name="Espace réservé de la date 4"/>
          <p:cNvSpPr>
            <a:spLocks noGrp="1"/>
          </p:cNvSpPr>
          <p:nvPr>
            <p:ph type="dt" sz="half" idx="10"/>
          </p:nvPr>
        </p:nvSpPr>
        <p:spPr/>
        <p:txBody>
          <a:bodyPr/>
          <a:lstStyle/>
          <a:p>
            <a:fld id="{801D8BE8-5CAE-744B-BC35-5B3B1E07149D}" type="datetimeFigureOut">
              <a:rPr lang="fr-FR" smtClean="0"/>
              <a:t>16-11-17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a:xfrm>
            <a:off x="8156448" y="6422064"/>
            <a:ext cx="762000" cy="365125"/>
          </a:xfrm>
        </p:spPr>
        <p:txBody>
          <a:bodyPr/>
          <a:lstStyle/>
          <a:p>
            <a:fld id="{61491DF5-8716-E94C-82FA-B29AA1CEE7EF}" type="slidenum">
              <a:rPr lang="fr-CA" smtClean="0"/>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CA" smtClean="0"/>
              <a:t>Cliquez et modifiez le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CA"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CA"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801D8BE8-5CAE-744B-BC35-5B3B1E07149D}" type="datetimeFigureOut">
              <a:rPr lang="fr-FR" smtClean="0"/>
              <a:t>16-11-17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1491DF5-8716-E94C-82FA-B29AA1CEE7EF}" type="slidenum">
              <a:rPr lang="fr-CA" smtClean="0"/>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CA" smtClean="0"/>
              <a:t>Cliquez et modifiez le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CA" smtClean="0"/>
              <a:t>Cliquez pour modifier les styles du texte du masque</a:t>
            </a:r>
          </a:p>
          <a:p>
            <a:pPr lvl="1" eaLnBrk="1" latinLnBrk="0" hangingPunct="1"/>
            <a:r>
              <a:rPr kumimoji="0" lang="fr-CA" smtClean="0"/>
              <a:t>Deuxième niveau</a:t>
            </a:r>
          </a:p>
          <a:p>
            <a:pPr lvl="2" eaLnBrk="1" latinLnBrk="0" hangingPunct="1"/>
            <a:r>
              <a:rPr kumimoji="0" lang="fr-CA" smtClean="0"/>
              <a:t>Troisième niveau</a:t>
            </a:r>
          </a:p>
          <a:p>
            <a:pPr lvl="3" eaLnBrk="1" latinLnBrk="0" hangingPunct="1"/>
            <a:r>
              <a:rPr kumimoji="0" lang="fr-CA" smtClean="0"/>
              <a:t>Quatrième niveau</a:t>
            </a:r>
          </a:p>
          <a:p>
            <a:pPr lvl="4" eaLnBrk="1" latinLnBrk="0" hangingPunct="1"/>
            <a:r>
              <a:rPr kumimoji="0" lang="fr-CA"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01D8BE8-5CAE-744B-BC35-5B3B1E07149D}" type="datetimeFigureOut">
              <a:rPr lang="fr-FR" smtClean="0"/>
              <a:t>16-11-17</a:t>
            </a:fld>
            <a:endParaRPr lang="fr-CA"/>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CA"/>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1491DF5-8716-E94C-82FA-B29AA1CEE7EF}" type="slidenum">
              <a:rPr lang="fr-CA" smtClean="0"/>
              <a:t>‹#›</a:t>
            </a:fld>
            <a:endParaRPr lang="fr-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9064" y="3337560"/>
            <a:ext cx="7209374" cy="2974398"/>
          </a:xfrm>
        </p:spPr>
        <p:txBody>
          <a:bodyPr>
            <a:normAutofit fontScale="90000"/>
          </a:bodyPr>
          <a:lstStyle/>
          <a:p>
            <a:r>
              <a:rPr lang="fr-CA" dirty="0" smtClean="0"/>
              <a:t>Partenariats commerciaux, numérique et culture : L’effacement de l’exception culturelle ? </a:t>
            </a:r>
            <a:endParaRPr lang="fr-CA" dirty="0"/>
          </a:p>
        </p:txBody>
      </p:sp>
      <p:sp>
        <p:nvSpPr>
          <p:cNvPr id="3" name="Sous-titre 2"/>
          <p:cNvSpPr>
            <a:spLocks noGrp="1"/>
          </p:cNvSpPr>
          <p:nvPr>
            <p:ph type="subTitle" idx="1"/>
          </p:nvPr>
        </p:nvSpPr>
        <p:spPr>
          <a:xfrm>
            <a:off x="433049" y="1544812"/>
            <a:ext cx="7205389" cy="1752600"/>
          </a:xfrm>
        </p:spPr>
        <p:txBody>
          <a:bodyPr/>
          <a:lstStyle/>
          <a:p>
            <a:r>
              <a:rPr lang="fr-CA" sz="1600" dirty="0" smtClean="0"/>
              <a:t>Antonios Vlassis</a:t>
            </a:r>
          </a:p>
          <a:p>
            <a:r>
              <a:rPr lang="fr-CA" sz="1600" dirty="0" smtClean="0"/>
              <a:t>Fonds national de la recherche scientifique (Belgique) – Center for International Relations </a:t>
            </a:r>
            <a:r>
              <a:rPr lang="fr-CA" sz="1600" dirty="0" err="1" smtClean="0"/>
              <a:t>Studies</a:t>
            </a:r>
            <a:r>
              <a:rPr lang="fr-CA" sz="1600" dirty="0" smtClean="0"/>
              <a:t>, Université de Liège</a:t>
            </a:r>
          </a:p>
          <a:p>
            <a:endParaRPr lang="fr-CA" sz="1600" dirty="0" smtClean="0"/>
          </a:p>
          <a:p>
            <a:r>
              <a:rPr lang="fr-CA" sz="1600" dirty="0" smtClean="0"/>
              <a:t>Université du Québec à Montréal, 17 novembre 2016</a:t>
            </a:r>
          </a:p>
          <a:p>
            <a:endParaRPr lang="fr-CA" dirty="0"/>
          </a:p>
        </p:txBody>
      </p:sp>
      <p:pic>
        <p:nvPicPr>
          <p:cNvPr id="4" name="Image 3" descr="cefi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760"/>
            <a:ext cx="1693452" cy="1262604"/>
          </a:xfrm>
          <a:prstGeom prst="rect">
            <a:avLst/>
          </a:prstGeom>
        </p:spPr>
      </p:pic>
    </p:spTree>
    <p:extLst>
      <p:ext uri="{BB962C8B-B14F-4D97-AF65-F5344CB8AC3E}">
        <p14:creationId xmlns:p14="http://schemas.microsoft.com/office/powerpoint/2010/main" val="2296155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sz="4800" dirty="0"/>
              <a:t>3. TTIP et PTP : configuration d’acteurs </a:t>
            </a:r>
            <a:endParaRPr lang="fr-CA" dirty="0"/>
          </a:p>
        </p:txBody>
      </p:sp>
      <p:sp>
        <p:nvSpPr>
          <p:cNvPr id="3" name="Espace réservé du contenu 2"/>
          <p:cNvSpPr>
            <a:spLocks noGrp="1"/>
          </p:cNvSpPr>
          <p:nvPr>
            <p:ph idx="1"/>
          </p:nvPr>
        </p:nvSpPr>
        <p:spPr>
          <a:xfrm>
            <a:off x="457200" y="1600200"/>
            <a:ext cx="7467600" cy="3656865"/>
          </a:xfrm>
        </p:spPr>
        <p:txBody>
          <a:bodyPr>
            <a:normAutofit fontScale="55000" lnSpcReduction="20000"/>
          </a:bodyPr>
          <a:lstStyle/>
          <a:p>
            <a:r>
              <a:rPr lang="fr-CA" b="1" dirty="0" smtClean="0"/>
              <a:t>Facteur interinstitutionnel : le Parlement européen comme gardien institutionnel</a:t>
            </a:r>
          </a:p>
          <a:p>
            <a:pPr marL="36576" indent="0">
              <a:buNone/>
            </a:pPr>
            <a:endParaRPr lang="fr-CA" dirty="0" smtClean="0"/>
          </a:p>
          <a:p>
            <a:r>
              <a:rPr lang="fr-CA" dirty="0" smtClean="0"/>
              <a:t>Exception culturelle : </a:t>
            </a:r>
            <a:r>
              <a:rPr lang="fr-FR" dirty="0" smtClean="0"/>
              <a:t>une ligne rouge </a:t>
            </a:r>
            <a:r>
              <a:rPr lang="fr-FR" dirty="0"/>
              <a:t>du Parlement </a:t>
            </a:r>
            <a:r>
              <a:rPr lang="fr-FR" dirty="0" smtClean="0"/>
              <a:t>et une </a:t>
            </a:r>
            <a:r>
              <a:rPr lang="fr-FR" dirty="0"/>
              <a:t>des conditions principales du Parlement </a:t>
            </a:r>
            <a:r>
              <a:rPr lang="fr-FR" dirty="0" smtClean="0"/>
              <a:t>pour </a:t>
            </a:r>
            <a:r>
              <a:rPr lang="fr-FR" dirty="0"/>
              <a:t>la </a:t>
            </a:r>
            <a:r>
              <a:rPr lang="fr-FR" dirty="0" smtClean="0"/>
              <a:t>ratification future du TTIP. </a:t>
            </a:r>
          </a:p>
          <a:p>
            <a:pPr marL="36576" indent="0">
              <a:buNone/>
            </a:pPr>
            <a:endParaRPr lang="fr-FR" dirty="0" smtClean="0"/>
          </a:p>
          <a:p>
            <a:r>
              <a:rPr lang="fr-FR" dirty="0"/>
              <a:t>R</a:t>
            </a:r>
            <a:r>
              <a:rPr lang="fr-FR" dirty="0" smtClean="0"/>
              <a:t>eforme </a:t>
            </a:r>
            <a:r>
              <a:rPr lang="fr-FR" dirty="0"/>
              <a:t>de la directive « Services de medias audiovisuels </a:t>
            </a:r>
            <a:r>
              <a:rPr lang="fr-FR" dirty="0" smtClean="0"/>
              <a:t>» : </a:t>
            </a:r>
            <a:r>
              <a:rPr lang="fr-FR" dirty="0"/>
              <a:t>la Commission de la culture et de l’éducation du </a:t>
            </a:r>
            <a:r>
              <a:rPr lang="fr-FR" dirty="0" smtClean="0"/>
              <a:t>Parlement </a:t>
            </a:r>
            <a:r>
              <a:rPr lang="fr-FR" dirty="0"/>
              <a:t>a </a:t>
            </a:r>
            <a:r>
              <a:rPr lang="fr-FR" dirty="0" smtClean="0"/>
              <a:t>proposé de relever à 30 %, contre 20 % dans le texte de la Commission, le taux d’œuvres européennes dans les catalogues des services de VOD. </a:t>
            </a:r>
          </a:p>
          <a:p>
            <a:endParaRPr lang="fr-FR" dirty="0"/>
          </a:p>
          <a:p>
            <a:r>
              <a:rPr lang="fr-FR" b="1" dirty="0"/>
              <a:t>L</a:t>
            </a:r>
            <a:r>
              <a:rPr lang="fr-FR" b="1" dirty="0" smtClean="0"/>
              <a:t>’enjeu </a:t>
            </a:r>
            <a:r>
              <a:rPr lang="fr-FR" b="1" dirty="0"/>
              <a:t>de l’exception culturelle </a:t>
            </a:r>
            <a:r>
              <a:rPr lang="fr-FR" b="1" dirty="0" smtClean="0"/>
              <a:t>n’a pas soulevé </a:t>
            </a:r>
            <a:r>
              <a:rPr lang="fr-FR" b="1" dirty="0" smtClean="0"/>
              <a:t>de véritables </a:t>
            </a:r>
            <a:r>
              <a:rPr lang="fr-FR" b="1" dirty="0" smtClean="0"/>
              <a:t>discussions au sein des parlements nationaux des signataires du PTP</a:t>
            </a:r>
            <a:endParaRPr lang="fr-CA" b="1" dirty="0"/>
          </a:p>
        </p:txBody>
      </p:sp>
      <p:pic>
        <p:nvPicPr>
          <p:cNvPr id="4" name="Image 3" descr="P023185000701-1595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03" y="5257065"/>
            <a:ext cx="2955390" cy="1371599"/>
          </a:xfrm>
          <a:prstGeom prst="rect">
            <a:avLst/>
          </a:prstGeom>
        </p:spPr>
      </p:pic>
      <p:pic>
        <p:nvPicPr>
          <p:cNvPr id="5" name="Image 4" descr="20140707_EP-008274_JVV_0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309" y="5257065"/>
            <a:ext cx="2438400" cy="1371600"/>
          </a:xfrm>
          <a:prstGeom prst="rect">
            <a:avLst/>
          </a:prstGeom>
        </p:spPr>
      </p:pic>
    </p:spTree>
    <p:extLst>
      <p:ext uri="{BB962C8B-B14F-4D97-AF65-F5344CB8AC3E}">
        <p14:creationId xmlns:p14="http://schemas.microsoft.com/office/powerpoint/2010/main" val="11263477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sz="4400" dirty="0"/>
              <a:t>3. TTIP et PTP : configuration d’acteurs </a:t>
            </a:r>
            <a:endParaRPr lang="fr-CA" dirty="0"/>
          </a:p>
        </p:txBody>
      </p:sp>
      <p:sp>
        <p:nvSpPr>
          <p:cNvPr id="3" name="Espace réservé du contenu 2"/>
          <p:cNvSpPr>
            <a:spLocks noGrp="1"/>
          </p:cNvSpPr>
          <p:nvPr>
            <p:ph idx="1"/>
          </p:nvPr>
        </p:nvSpPr>
        <p:spPr/>
        <p:txBody>
          <a:bodyPr>
            <a:normAutofit fontScale="55000" lnSpcReduction="20000"/>
          </a:bodyPr>
          <a:lstStyle/>
          <a:p>
            <a:pPr marL="36576" indent="0">
              <a:buNone/>
            </a:pPr>
            <a:r>
              <a:rPr lang="fr-CA" b="1" dirty="0" smtClean="0"/>
              <a:t>Facteur sociétal</a:t>
            </a:r>
          </a:p>
          <a:p>
            <a:r>
              <a:rPr lang="fr-CA" b="1" dirty="0" smtClean="0"/>
              <a:t>Coalitions européennes pour la diversité culturelle </a:t>
            </a:r>
            <a:r>
              <a:rPr lang="fr-CA" dirty="0" smtClean="0"/>
              <a:t>: pression forte auprès du gouvernement français et des institutions européennes ;</a:t>
            </a:r>
          </a:p>
          <a:p>
            <a:r>
              <a:rPr lang="fr-CA" dirty="0" smtClean="0"/>
              <a:t>Priorités : respect de la CDEC ; sauvegarder l’exception culturelle dans les négociations commerciales ; moderniser le financement de la création pour y intégrer les géants de l’Internet ; appliquer aux biens culturels des fiscalités allégées, que ces biens soient numériques ou non.</a:t>
            </a:r>
          </a:p>
          <a:p>
            <a:pPr marL="36576" indent="0">
              <a:buNone/>
            </a:pPr>
            <a:r>
              <a:rPr lang="fr-CA" dirty="0" smtClean="0"/>
              <a:t> </a:t>
            </a:r>
            <a:endParaRPr lang="fr-CA" dirty="0"/>
          </a:p>
          <a:p>
            <a:r>
              <a:rPr lang="fr-CA" b="1" dirty="0" smtClean="0"/>
              <a:t>PTP : les cinq coalitions pour la diversité culturelle n’ont pas développé une position commune concernant le traitement des biens et services culturels</a:t>
            </a:r>
          </a:p>
          <a:p>
            <a:r>
              <a:rPr lang="fr-CA" dirty="0" smtClean="0"/>
              <a:t>Position peu claire concernant la place des services culturels numériques dans le PTP</a:t>
            </a:r>
          </a:p>
          <a:p>
            <a:r>
              <a:rPr lang="fr-CA" b="1" dirty="0" smtClean="0"/>
              <a:t>Commentaire officiel de la Coalition canadienne concernant la participation du Canada au PTP : aucune mention aux services culturels numériques </a:t>
            </a:r>
          </a:p>
        </p:txBody>
      </p:sp>
      <p:pic>
        <p:nvPicPr>
          <p:cNvPr id="4" name="Image 3" descr="CEDC_logo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26" y="5458315"/>
            <a:ext cx="3077513" cy="1306576"/>
          </a:xfrm>
          <a:prstGeom prst="rect">
            <a:avLst/>
          </a:prstGeom>
        </p:spPr>
      </p:pic>
      <p:pic>
        <p:nvPicPr>
          <p:cNvPr id="5" name="Image 4" descr="logofr-cd5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976" y="5458315"/>
            <a:ext cx="4027024" cy="1399684"/>
          </a:xfrm>
          <a:prstGeom prst="rect">
            <a:avLst/>
          </a:prstGeom>
        </p:spPr>
      </p:pic>
    </p:spTree>
    <p:extLst>
      <p:ext uri="{BB962C8B-B14F-4D97-AF65-F5344CB8AC3E}">
        <p14:creationId xmlns:p14="http://schemas.microsoft.com/office/powerpoint/2010/main" val="2507693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Conclusions</a:t>
            </a:r>
            <a:endParaRPr lang="fr-CA" dirty="0"/>
          </a:p>
        </p:txBody>
      </p:sp>
      <p:sp>
        <p:nvSpPr>
          <p:cNvPr id="3" name="Espace réservé du contenu 2"/>
          <p:cNvSpPr>
            <a:spLocks noGrp="1"/>
          </p:cNvSpPr>
          <p:nvPr>
            <p:ph idx="1"/>
          </p:nvPr>
        </p:nvSpPr>
        <p:spPr/>
        <p:txBody>
          <a:bodyPr>
            <a:normAutofit fontScale="70000" lnSpcReduction="20000"/>
          </a:bodyPr>
          <a:lstStyle/>
          <a:p>
            <a:r>
              <a:rPr lang="fr-CA" b="1" dirty="0" smtClean="0"/>
              <a:t>États-Unis : place quasi-monopolistique </a:t>
            </a:r>
            <a:r>
              <a:rPr lang="fr-CA" dirty="0" smtClean="0"/>
              <a:t>dans les industries de divertissement </a:t>
            </a:r>
            <a:r>
              <a:rPr lang="en-US" dirty="0" smtClean="0"/>
              <a:t>(</a:t>
            </a:r>
            <a:r>
              <a:rPr lang="en-US" i="1" dirty="0" smtClean="0"/>
              <a:t>entertainment</a:t>
            </a:r>
            <a:r>
              <a:rPr lang="en-US" dirty="0" smtClean="0"/>
              <a:t>)</a:t>
            </a:r>
            <a:endParaRPr lang="en-US" b="1" dirty="0" smtClean="0"/>
          </a:p>
          <a:p>
            <a:r>
              <a:rPr lang="fr-CA" b="1" dirty="0" smtClean="0"/>
              <a:t>Régionalisation asymétrique </a:t>
            </a:r>
            <a:r>
              <a:rPr lang="fr-CA" dirty="0" smtClean="0"/>
              <a:t>en termes de services culturels conventionnels et numériques (PTP et TTIP) </a:t>
            </a:r>
          </a:p>
          <a:p>
            <a:r>
              <a:rPr lang="fr-CA" dirty="0" smtClean="0"/>
              <a:t>PTP </a:t>
            </a:r>
            <a:r>
              <a:rPr lang="fr-CA" dirty="0"/>
              <a:t>: </a:t>
            </a:r>
            <a:r>
              <a:rPr lang="fr-CA" b="1" dirty="0" smtClean="0"/>
              <a:t>marges de manœuvre considérables </a:t>
            </a:r>
            <a:r>
              <a:rPr lang="fr-CA" dirty="0" smtClean="0"/>
              <a:t>pour les États-Unis et </a:t>
            </a:r>
            <a:r>
              <a:rPr lang="fr-CA" b="1" dirty="0" smtClean="0"/>
              <a:t>rupture </a:t>
            </a:r>
            <a:r>
              <a:rPr lang="fr-CA" b="1" dirty="0"/>
              <a:t>substantielle </a:t>
            </a:r>
            <a:r>
              <a:rPr lang="fr-CA" dirty="0"/>
              <a:t>dans le traitement des biens et services </a:t>
            </a:r>
            <a:r>
              <a:rPr lang="fr-CA" dirty="0" smtClean="0"/>
              <a:t>culturels </a:t>
            </a:r>
            <a:r>
              <a:rPr lang="fr-CA" dirty="0"/>
              <a:t>dans les accords </a:t>
            </a:r>
            <a:r>
              <a:rPr lang="fr-CA" dirty="0" smtClean="0"/>
              <a:t>commerciaux</a:t>
            </a:r>
          </a:p>
          <a:p>
            <a:r>
              <a:rPr lang="fr-CA" dirty="0" smtClean="0"/>
              <a:t>TTIP : </a:t>
            </a:r>
            <a:r>
              <a:rPr lang="fr-CA" b="1" dirty="0" smtClean="0"/>
              <a:t>divergence </a:t>
            </a:r>
            <a:r>
              <a:rPr lang="fr-CA" dirty="0" smtClean="0"/>
              <a:t>majeure d’intérêts et de perceptions, </a:t>
            </a:r>
            <a:r>
              <a:rPr lang="fr-CA" b="1" dirty="0" smtClean="0"/>
              <a:t>blocage à niveaux</a:t>
            </a:r>
            <a:r>
              <a:rPr lang="fr-CA" dirty="0" smtClean="0"/>
              <a:t> </a:t>
            </a:r>
            <a:r>
              <a:rPr lang="fr-CA" b="1" dirty="0" smtClean="0"/>
              <a:t>multiples</a:t>
            </a:r>
          </a:p>
          <a:p>
            <a:r>
              <a:rPr lang="fr-CA" dirty="0" smtClean="0"/>
              <a:t>Exception culturelle dans le contexte du numérique : </a:t>
            </a:r>
            <a:r>
              <a:rPr lang="fr-CA" b="1" dirty="0" smtClean="0"/>
              <a:t>approches différentes entre l’UE/France et le Canada</a:t>
            </a:r>
          </a:p>
          <a:p>
            <a:pPr marL="36576" indent="0">
              <a:buNone/>
            </a:pPr>
            <a:endParaRPr lang="fr-CA" dirty="0"/>
          </a:p>
          <a:p>
            <a:r>
              <a:rPr lang="fr-CA" dirty="0" smtClean="0"/>
              <a:t>Administration </a:t>
            </a:r>
            <a:r>
              <a:rPr lang="fr-CA" dirty="0" err="1" smtClean="0"/>
              <a:t>Trump</a:t>
            </a:r>
            <a:r>
              <a:rPr lang="fr-CA" dirty="0" smtClean="0"/>
              <a:t> : imprévisibilité et période d’observation </a:t>
            </a:r>
            <a:endParaRPr lang="fr-CA" dirty="0"/>
          </a:p>
          <a:p>
            <a:endParaRPr lang="fr-CA" dirty="0"/>
          </a:p>
        </p:txBody>
      </p:sp>
    </p:spTree>
    <p:extLst>
      <p:ext uri="{BB962C8B-B14F-4D97-AF65-F5344CB8AC3E}">
        <p14:creationId xmlns:p14="http://schemas.microsoft.com/office/powerpoint/2010/main" val="38730935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a:t>
            </a:r>
            <a:endParaRPr lang="fr-CA" dirty="0"/>
          </a:p>
        </p:txBody>
      </p:sp>
      <p:sp>
        <p:nvSpPr>
          <p:cNvPr id="3" name="Espace réservé du contenu 2"/>
          <p:cNvSpPr>
            <a:spLocks noGrp="1"/>
          </p:cNvSpPr>
          <p:nvPr>
            <p:ph idx="1"/>
          </p:nvPr>
        </p:nvSpPr>
        <p:spPr>
          <a:xfrm>
            <a:off x="457200" y="1600201"/>
            <a:ext cx="7467600" cy="3499400"/>
          </a:xfrm>
        </p:spPr>
        <p:txBody>
          <a:bodyPr>
            <a:normAutofit fontScale="47500" lnSpcReduction="20000"/>
          </a:bodyPr>
          <a:lstStyle/>
          <a:p>
            <a:r>
              <a:rPr lang="fr-CA" dirty="0" smtClean="0"/>
              <a:t>Depuis 2013, négociations sur le </a:t>
            </a:r>
            <a:r>
              <a:rPr lang="en-AU" dirty="0" smtClean="0"/>
              <a:t>Transatlantic Trade Investment Partnership (TTIP)</a:t>
            </a:r>
            <a:r>
              <a:rPr lang="fr-CA" dirty="0" smtClean="0"/>
              <a:t> entre États-Unis et UE, 15</a:t>
            </a:r>
            <a:r>
              <a:rPr lang="fr-CA" baseline="30000" dirty="0" smtClean="0"/>
              <a:t>ème</a:t>
            </a:r>
            <a:r>
              <a:rPr lang="fr-CA" dirty="0" smtClean="0"/>
              <a:t> cycle de négociations. </a:t>
            </a:r>
          </a:p>
          <a:p>
            <a:r>
              <a:rPr lang="fr-CA" dirty="0" smtClean="0"/>
              <a:t>Partenariat transpacifique (PTP) signé en février 2016. </a:t>
            </a:r>
          </a:p>
          <a:p>
            <a:pPr marL="36576" indent="0">
              <a:buNone/>
            </a:pPr>
            <a:r>
              <a:rPr lang="fr-CA" dirty="0" smtClean="0"/>
              <a:t>  </a:t>
            </a:r>
          </a:p>
          <a:p>
            <a:r>
              <a:rPr lang="en-CA" dirty="0"/>
              <a:t>«</a:t>
            </a:r>
            <a:r>
              <a:rPr lang="fr-FR" dirty="0"/>
              <a:t> Partenariat </a:t>
            </a:r>
            <a:r>
              <a:rPr lang="en-CA" dirty="0"/>
              <a:t>transpacifique : bombe </a:t>
            </a:r>
            <a:r>
              <a:rPr lang="en-CA" dirty="0" err="1"/>
              <a:t>sur</a:t>
            </a:r>
            <a:r>
              <a:rPr lang="en-CA" dirty="0"/>
              <a:t> la culture », </a:t>
            </a:r>
            <a:r>
              <a:rPr lang="en-CA" i="1" dirty="0"/>
              <a:t>Le Devoir, </a:t>
            </a:r>
            <a:r>
              <a:rPr lang="en-CA" dirty="0"/>
              <a:t>06 </a:t>
            </a:r>
            <a:r>
              <a:rPr lang="en-CA" dirty="0" err="1"/>
              <a:t>j</a:t>
            </a:r>
            <a:r>
              <a:rPr lang="en-CA" dirty="0" err="1" smtClean="0"/>
              <a:t>uin</a:t>
            </a:r>
            <a:r>
              <a:rPr lang="en-CA" dirty="0" smtClean="0"/>
              <a:t> </a:t>
            </a:r>
            <a:r>
              <a:rPr lang="en-CA" dirty="0"/>
              <a:t>2016</a:t>
            </a:r>
          </a:p>
          <a:p>
            <a:r>
              <a:rPr lang="fr-FR" dirty="0"/>
              <a:t>« Paris impose l’exception culturelle à Bruxelles », </a:t>
            </a:r>
            <a:r>
              <a:rPr lang="fr-FR" i="1" dirty="0"/>
              <a:t>Le Monde, </a:t>
            </a:r>
            <a:r>
              <a:rPr lang="fr-FR" dirty="0"/>
              <a:t>20 j</a:t>
            </a:r>
            <a:r>
              <a:rPr lang="fr-FR" dirty="0" smtClean="0"/>
              <a:t>uin </a:t>
            </a:r>
            <a:r>
              <a:rPr lang="fr-FR" dirty="0"/>
              <a:t>2013. </a:t>
            </a:r>
            <a:endParaRPr lang="fr-FR" dirty="0" smtClean="0"/>
          </a:p>
          <a:p>
            <a:endParaRPr lang="fr-FR" dirty="0"/>
          </a:p>
          <a:p>
            <a:r>
              <a:rPr lang="fr-FR" b="1" dirty="0" smtClean="0"/>
              <a:t>Entre TTIP et PTP : des approches différentes concernant le traitement du secteur culturel ?</a:t>
            </a:r>
          </a:p>
          <a:p>
            <a:r>
              <a:rPr lang="fr-FR" b="1" dirty="0" smtClean="0"/>
              <a:t>Si oui, pour quelles raisons ?</a:t>
            </a:r>
          </a:p>
          <a:p>
            <a:endParaRPr lang="fr-FR" b="1" dirty="0"/>
          </a:p>
          <a:p>
            <a:pPr marL="550926" indent="-514350">
              <a:buAutoNum type="arabicPeriod"/>
            </a:pPr>
            <a:r>
              <a:rPr lang="fr-FR" b="1" dirty="0" smtClean="0"/>
              <a:t>Régime international des industries culturelles : normes et intérêts</a:t>
            </a:r>
          </a:p>
          <a:p>
            <a:pPr marL="550926" indent="-514350">
              <a:buAutoNum type="arabicPeriod"/>
            </a:pPr>
            <a:r>
              <a:rPr lang="fr-FR" b="1" dirty="0" smtClean="0"/>
              <a:t>Régionalisation en termes de services culturels</a:t>
            </a:r>
          </a:p>
          <a:p>
            <a:pPr marL="550926" indent="-514350">
              <a:buAutoNum type="arabicPeriod"/>
            </a:pPr>
            <a:r>
              <a:rPr lang="fr-FR" b="1" dirty="0" smtClean="0"/>
              <a:t>Culture/numérique dans le PTP et TTIP</a:t>
            </a:r>
          </a:p>
          <a:p>
            <a:pPr marL="550926" indent="-514350">
              <a:buAutoNum type="arabicPeriod"/>
            </a:pPr>
            <a:r>
              <a:rPr lang="fr-FR" b="1" dirty="0" smtClean="0"/>
              <a:t>Trois facteurs : intergouvernemental, interinstitutionnel, sociétal </a:t>
            </a:r>
          </a:p>
        </p:txBody>
      </p:sp>
      <p:pic>
        <p:nvPicPr>
          <p:cNvPr id="4" name="Espace réservé du contenu 12" descr="20150305PHT31650_original.jpg"/>
          <p:cNvPicPr>
            <a:picLocks noChangeAspect="1"/>
          </p:cNvPicPr>
          <p:nvPr/>
        </p:nvPicPr>
        <p:blipFill>
          <a:blip r:embed="rId2">
            <a:extLst>
              <a:ext uri="{28A0092B-C50C-407E-A947-70E740481C1C}">
                <a14:useLocalDpi xmlns:a14="http://schemas.microsoft.com/office/drawing/2010/main" val="0"/>
              </a:ext>
            </a:extLst>
          </a:blip>
          <a:srcRect l="1409" r="1409"/>
          <a:stretch>
            <a:fillRect/>
          </a:stretch>
        </p:blipFill>
        <p:spPr>
          <a:xfrm>
            <a:off x="836422" y="5208363"/>
            <a:ext cx="2712466" cy="1649637"/>
          </a:xfrm>
          <a:prstGeom prst="rect">
            <a:avLst/>
          </a:prstGeom>
        </p:spPr>
      </p:pic>
      <p:pic>
        <p:nvPicPr>
          <p:cNvPr id="5" name="Espace réservé du contenu 14" descr="Trans-Pacific-Partnership-1.jpg"/>
          <p:cNvPicPr>
            <a:picLocks noChangeAspect="1"/>
          </p:cNvPicPr>
          <p:nvPr/>
        </p:nvPicPr>
        <p:blipFill>
          <a:blip r:embed="rId3">
            <a:extLst>
              <a:ext uri="{28A0092B-C50C-407E-A947-70E740481C1C}">
                <a14:useLocalDpi xmlns:a14="http://schemas.microsoft.com/office/drawing/2010/main" val="0"/>
              </a:ext>
            </a:extLst>
          </a:blip>
          <a:srcRect t="911" b="911"/>
          <a:stretch>
            <a:fillRect/>
          </a:stretch>
        </p:blipFill>
        <p:spPr>
          <a:xfrm>
            <a:off x="4952398" y="5208363"/>
            <a:ext cx="2721814" cy="1649637"/>
          </a:xfrm>
          <a:prstGeom prst="rect">
            <a:avLst/>
          </a:prstGeom>
        </p:spPr>
      </p:pic>
    </p:spTree>
    <p:extLst>
      <p:ext uri="{BB962C8B-B14F-4D97-AF65-F5344CB8AC3E}">
        <p14:creationId xmlns:p14="http://schemas.microsoft.com/office/powerpoint/2010/main" val="9919183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3600" dirty="0" smtClean="0"/>
              <a:t>1. Régime international des industries culturelles : intérêts et normes</a:t>
            </a:r>
            <a:endParaRPr lang="fr-CA" sz="3600" dirty="0"/>
          </a:p>
        </p:txBody>
      </p:sp>
      <p:sp>
        <p:nvSpPr>
          <p:cNvPr id="3" name="Espace réservé du contenu 2"/>
          <p:cNvSpPr>
            <a:spLocks noGrp="1"/>
          </p:cNvSpPr>
          <p:nvPr>
            <p:ph idx="1"/>
          </p:nvPr>
        </p:nvSpPr>
        <p:spPr>
          <a:xfrm>
            <a:off x="457200" y="1600200"/>
            <a:ext cx="7894598" cy="3774599"/>
          </a:xfrm>
        </p:spPr>
        <p:txBody>
          <a:bodyPr>
            <a:normAutofit fontScale="55000" lnSpcReduction="20000"/>
          </a:bodyPr>
          <a:lstStyle/>
          <a:p>
            <a:r>
              <a:rPr lang="fr-CA" dirty="0" smtClean="0"/>
              <a:t>Depuis les années 1990 :</a:t>
            </a:r>
          </a:p>
          <a:p>
            <a:r>
              <a:rPr lang="fr-CA" dirty="0" smtClean="0"/>
              <a:t>Accord général sur le commerce des services (OMC), ALENA, négociations sur l’Accord multilatéral sur l’investissement (OCDE). </a:t>
            </a:r>
          </a:p>
          <a:p>
            <a:r>
              <a:rPr lang="fr-CA" dirty="0" smtClean="0"/>
              <a:t>États-Unis, MPAA-Hollywood, Japon (…) # France, Canada, professionnels de la culture (…)</a:t>
            </a:r>
          </a:p>
          <a:p>
            <a:r>
              <a:rPr lang="fr-CA" b="1" dirty="0" smtClean="0"/>
              <a:t>Inclusion des biens et services culturels dans les accords commerciaux  # exception culturelle</a:t>
            </a:r>
          </a:p>
          <a:p>
            <a:endParaRPr lang="fr-CA" dirty="0"/>
          </a:p>
          <a:p>
            <a:r>
              <a:rPr lang="fr-CA" dirty="0" smtClean="0"/>
              <a:t>Mobilisation mondiale en faveur de la diversité des expressions culturelles</a:t>
            </a:r>
          </a:p>
          <a:p>
            <a:r>
              <a:rPr lang="fr-CA" b="1" dirty="0" smtClean="0"/>
              <a:t>Convention sur la diversité des expressions culturelles, UNESCO, 2005</a:t>
            </a:r>
          </a:p>
          <a:p>
            <a:r>
              <a:rPr lang="fr-CA" dirty="0" smtClean="0"/>
              <a:t>Reconnaissance internationale de la spécificité des biens et services culturels et de l’importance des politiques culturelles pour la protection et la promotion de la diversité culturelle </a:t>
            </a:r>
          </a:p>
        </p:txBody>
      </p:sp>
      <p:pic>
        <p:nvPicPr>
          <p:cNvPr id="7" name="Image 6" descr="RTEmagicC_983de1027d.p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9096" y="4937894"/>
            <a:ext cx="2747773" cy="1830312"/>
          </a:xfrm>
          <a:prstGeom prst="rect">
            <a:avLst/>
          </a:prstGeom>
        </p:spPr>
      </p:pic>
      <p:pic>
        <p:nvPicPr>
          <p:cNvPr id="8" name="Image 7" descr="AM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92" y="4937894"/>
            <a:ext cx="1959563" cy="1830312"/>
          </a:xfrm>
          <a:prstGeom prst="rect">
            <a:avLst/>
          </a:prstGeom>
        </p:spPr>
      </p:pic>
      <p:pic>
        <p:nvPicPr>
          <p:cNvPr id="9" name="Image 8" descr="ind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2058" y="5028600"/>
            <a:ext cx="2692445" cy="1739606"/>
          </a:xfrm>
          <a:prstGeom prst="rect">
            <a:avLst/>
          </a:prstGeom>
        </p:spPr>
      </p:pic>
    </p:spTree>
    <p:extLst>
      <p:ext uri="{BB962C8B-B14F-4D97-AF65-F5344CB8AC3E}">
        <p14:creationId xmlns:p14="http://schemas.microsoft.com/office/powerpoint/2010/main" val="6685302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3200" dirty="0"/>
              <a:t>1. Régime international des industries culturelles : </a:t>
            </a:r>
            <a:r>
              <a:rPr lang="fr-CA" sz="3200" dirty="0" smtClean="0"/>
              <a:t>les technologies numériques </a:t>
            </a:r>
            <a:endParaRPr lang="fr-CA" sz="3200" dirty="0"/>
          </a:p>
        </p:txBody>
      </p:sp>
      <p:sp>
        <p:nvSpPr>
          <p:cNvPr id="3" name="Espace réservé du contenu 2"/>
          <p:cNvSpPr>
            <a:spLocks noGrp="1"/>
          </p:cNvSpPr>
          <p:nvPr>
            <p:ph idx="1"/>
          </p:nvPr>
        </p:nvSpPr>
        <p:spPr>
          <a:xfrm>
            <a:off x="457200" y="1600200"/>
            <a:ext cx="6661748" cy="4904196"/>
          </a:xfrm>
        </p:spPr>
        <p:txBody>
          <a:bodyPr>
            <a:normAutofit fontScale="62500" lnSpcReduction="20000"/>
          </a:bodyPr>
          <a:lstStyle/>
          <a:p>
            <a:r>
              <a:rPr lang="fr-FR" dirty="0" smtClean="0"/>
              <a:t>Depuis les années 2000 : la nouvelle réalité des technologies numériques </a:t>
            </a:r>
          </a:p>
          <a:p>
            <a:r>
              <a:rPr lang="fr-FR" dirty="0" smtClean="0"/>
              <a:t>Changements étendus dans la production, distribution et consommation du contenu culturel</a:t>
            </a:r>
          </a:p>
          <a:p>
            <a:r>
              <a:rPr lang="fr-FR" b="1" dirty="0" smtClean="0"/>
              <a:t>La dynamique de 5D :  </a:t>
            </a:r>
          </a:p>
          <a:p>
            <a:pPr marL="36576" indent="0">
              <a:buNone/>
            </a:pPr>
            <a:r>
              <a:rPr lang="fr-FR" dirty="0" smtClean="0"/>
              <a:t>Dématérialisation, désintermédiation, décloisonnement, </a:t>
            </a:r>
            <a:r>
              <a:rPr lang="fr-FR" dirty="0" err="1" smtClean="0"/>
              <a:t>delinéarisation</a:t>
            </a:r>
            <a:r>
              <a:rPr lang="fr-FR" dirty="0" smtClean="0"/>
              <a:t>, deterritorialisation</a:t>
            </a:r>
          </a:p>
          <a:p>
            <a:pPr marL="36576" indent="0">
              <a:buNone/>
            </a:pPr>
            <a:endParaRPr lang="fr-FR" dirty="0" smtClean="0"/>
          </a:p>
          <a:p>
            <a:r>
              <a:rPr lang="fr-FR" sz="2800" b="1" dirty="0" smtClean="0"/>
              <a:t>Administration des Etats-Unis : les mécanismes financiers et réglementaires deviennent obsolètes dans le contexte numérique. </a:t>
            </a:r>
          </a:p>
          <a:p>
            <a:endParaRPr lang="fr-FR" sz="2800" b="1" dirty="0"/>
          </a:p>
          <a:p>
            <a:r>
              <a:rPr lang="fr-FR" sz="2800" b="1" dirty="0" smtClean="0"/>
              <a:t>Fait incontesté : </a:t>
            </a:r>
            <a:r>
              <a:rPr lang="fr-FR" sz="2800" dirty="0" smtClean="0"/>
              <a:t>la transformation inédite du secteur culturel en raison des technologies numériques</a:t>
            </a:r>
          </a:p>
          <a:p>
            <a:r>
              <a:rPr lang="fr-FR" sz="2800" b="1" dirty="0" smtClean="0"/>
              <a:t>Contexte controversé : </a:t>
            </a:r>
            <a:r>
              <a:rPr lang="fr-FR" sz="2800" dirty="0" smtClean="0"/>
              <a:t>définition des nouveaux services</a:t>
            </a:r>
            <a:r>
              <a:rPr lang="fr-FR" sz="2800" dirty="0"/>
              <a:t> </a:t>
            </a:r>
            <a:r>
              <a:rPr lang="fr-FR" sz="2800" dirty="0" smtClean="0"/>
              <a:t>; nature et objectifs des politiques culturelles ; instruments règlementaires et financiers des autorités publiques dans le contexte numérique.</a:t>
            </a:r>
            <a:endParaRPr lang="fr-FR" dirty="0"/>
          </a:p>
        </p:txBody>
      </p:sp>
      <p:pic>
        <p:nvPicPr>
          <p:cNvPr id="4" name="Image 3" descr="ind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8948" y="4175898"/>
            <a:ext cx="1866319" cy="2528151"/>
          </a:xfrm>
          <a:prstGeom prst="rect">
            <a:avLst/>
          </a:prstGeom>
        </p:spPr>
      </p:pic>
    </p:spTree>
    <p:extLst>
      <p:ext uri="{BB962C8B-B14F-4D97-AF65-F5344CB8AC3E}">
        <p14:creationId xmlns:p14="http://schemas.microsoft.com/office/powerpoint/2010/main" val="27186037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800" dirty="0" smtClean="0"/>
              <a:t>2. Culture dans le TTIP et PTP : régionalisation asymétrique en services culturels</a:t>
            </a:r>
            <a:endParaRPr lang="fr-CA" sz="2800" dirty="0"/>
          </a:p>
        </p:txBody>
      </p:sp>
      <p:sp>
        <p:nvSpPr>
          <p:cNvPr id="3" name="Espace réservé du contenu 2"/>
          <p:cNvSpPr>
            <a:spLocks noGrp="1"/>
          </p:cNvSpPr>
          <p:nvPr>
            <p:ph idx="1"/>
          </p:nvPr>
        </p:nvSpPr>
        <p:spPr>
          <a:xfrm>
            <a:off x="457199" y="1600201"/>
            <a:ext cx="7945915" cy="3736114"/>
          </a:xfrm>
        </p:spPr>
        <p:txBody>
          <a:bodyPr>
            <a:normAutofit fontScale="62500" lnSpcReduction="20000"/>
          </a:bodyPr>
          <a:lstStyle/>
          <a:p>
            <a:r>
              <a:rPr lang="fr-CA" b="1" dirty="0" smtClean="0"/>
              <a:t>Formalisation des relations asymétriques en termes de services culturels</a:t>
            </a:r>
          </a:p>
          <a:p>
            <a:r>
              <a:rPr lang="fr-CA" dirty="0" smtClean="0"/>
              <a:t>États-Unis : un excèdent important en termes de services audiovisuels</a:t>
            </a:r>
          </a:p>
          <a:p>
            <a:r>
              <a:rPr lang="fr-CA" dirty="0" smtClean="0"/>
              <a:t>Marchés cinématographiques dominés par Hollywood ; seules exceptions : France et Japon</a:t>
            </a:r>
          </a:p>
          <a:p>
            <a:pPr marL="36576" indent="0">
              <a:buNone/>
            </a:pPr>
            <a:endParaRPr lang="fr-CA" dirty="0" smtClean="0"/>
          </a:p>
          <a:p>
            <a:r>
              <a:rPr lang="fr-CA" b="1" dirty="0" smtClean="0"/>
              <a:t>Asymétrie dans la circulation des films dans les services VOD</a:t>
            </a:r>
          </a:p>
          <a:p>
            <a:r>
              <a:rPr lang="fr-CA" dirty="0"/>
              <a:t>L</a:t>
            </a:r>
            <a:r>
              <a:rPr lang="fr-CA" dirty="0" smtClean="0"/>
              <a:t>es </a:t>
            </a:r>
            <a:r>
              <a:rPr lang="fr-CA" dirty="0"/>
              <a:t>films de l’UE voyagent moins bien sur </a:t>
            </a:r>
            <a:r>
              <a:rPr lang="fr-CA" dirty="0" smtClean="0"/>
              <a:t>la </a:t>
            </a:r>
            <a:r>
              <a:rPr lang="fr-CA" dirty="0"/>
              <a:t>VOD que les films </a:t>
            </a:r>
            <a:r>
              <a:rPr lang="fr-CA" dirty="0" smtClean="0"/>
              <a:t>étatsuniens : en moyenne, les films UE sont disponibles dans 2,8 pays et les films US dans 6,8 pays. </a:t>
            </a:r>
            <a:r>
              <a:rPr lang="en-CA" dirty="0" smtClean="0"/>
              <a:t> </a:t>
            </a:r>
          </a:p>
          <a:p>
            <a:r>
              <a:rPr lang="fr-FR" dirty="0" smtClean="0"/>
              <a:t>Circulation sur les services VOD : 80 % des films UE sont disponibles dans trois pays ou moins, 80 % des films US sont disponibles dans 11 pays ou moins.  </a:t>
            </a:r>
            <a:endParaRPr lang="fr-FR" dirty="0"/>
          </a:p>
        </p:txBody>
      </p:sp>
      <p:pic>
        <p:nvPicPr>
          <p:cNvPr id="4" name="Image 3" descr="hollywoo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076" y="5426110"/>
            <a:ext cx="2010974" cy="1392615"/>
          </a:xfrm>
          <a:prstGeom prst="rect">
            <a:avLst/>
          </a:prstGeom>
        </p:spPr>
      </p:pic>
      <p:pic>
        <p:nvPicPr>
          <p:cNvPr id="5" name="Image 4" descr="103168012-IMG_0559.530x29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26110"/>
            <a:ext cx="2347740" cy="1410978"/>
          </a:xfrm>
          <a:prstGeom prst="rect">
            <a:avLst/>
          </a:prstGeom>
        </p:spPr>
      </p:pic>
    </p:spTree>
    <p:extLst>
      <p:ext uri="{BB962C8B-B14F-4D97-AF65-F5344CB8AC3E}">
        <p14:creationId xmlns:p14="http://schemas.microsoft.com/office/powerpoint/2010/main" val="34617834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sz="3200" dirty="0" smtClean="0"/>
              <a:t>2</a:t>
            </a:r>
            <a:r>
              <a:rPr lang="fr-CA" sz="3200" dirty="0"/>
              <a:t>. Culture dans le TTIP et PTP : régionalisation asymétrique en services culturels</a:t>
            </a:r>
            <a:r>
              <a:rPr lang="en-CA" sz="3200" dirty="0" smtClean="0"/>
              <a:t> </a:t>
            </a:r>
            <a:endParaRPr lang="en-CA" sz="32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525531239"/>
              </p:ext>
            </p:extLst>
          </p:nvPr>
        </p:nvGraphicFramePr>
        <p:xfrm>
          <a:off x="118521" y="3528602"/>
          <a:ext cx="4461496" cy="3165034"/>
        </p:xfrm>
        <a:graphic>
          <a:graphicData uri="http://schemas.openxmlformats.org/drawingml/2006/table">
            <a:tbl>
              <a:tblPr firstRow="1" bandRow="1">
                <a:tableStyleId>{5C22544A-7EE6-4342-B048-85BDC9FD1C3A}</a:tableStyleId>
              </a:tblPr>
              <a:tblGrid>
                <a:gridCol w="1115374"/>
                <a:gridCol w="1115374"/>
                <a:gridCol w="1115374"/>
                <a:gridCol w="1115374"/>
              </a:tblGrid>
              <a:tr h="539983">
                <a:tc>
                  <a:txBody>
                    <a:bodyPr/>
                    <a:lstStyle/>
                    <a:p>
                      <a:pPr>
                        <a:spcAft>
                          <a:spcPts val="0"/>
                        </a:spcAft>
                      </a:pPr>
                      <a:r>
                        <a:rPr lang="fr-FR" sz="1050" dirty="0" smtClean="0">
                          <a:effectLst/>
                          <a:latin typeface="Arial"/>
                          <a:ea typeface="ＭＳ 明朝"/>
                          <a:cs typeface="Times New Roman"/>
                        </a:rPr>
                        <a:t>Part</a:t>
                      </a:r>
                      <a:r>
                        <a:rPr lang="fr-FR" sz="1050" baseline="0" dirty="0" smtClean="0">
                          <a:effectLst/>
                          <a:latin typeface="Arial"/>
                          <a:ea typeface="ＭＳ 明朝"/>
                          <a:cs typeface="Times New Roman"/>
                        </a:rPr>
                        <a:t> du film national </a:t>
                      </a:r>
                      <a:endParaRPr lang="fr-FR" sz="1050" dirty="0">
                        <a:effectLst/>
                        <a:latin typeface="Cambria"/>
                        <a:ea typeface="ＭＳ 明朝"/>
                        <a:cs typeface="Times New Roman"/>
                      </a:endParaRPr>
                    </a:p>
                  </a:txBody>
                  <a:tcPr marL="68580" marR="68580" marT="0" marB="0"/>
                </a:tc>
                <a:tc>
                  <a:txBody>
                    <a:bodyPr/>
                    <a:lstStyle/>
                    <a:p>
                      <a:pPr>
                        <a:spcAft>
                          <a:spcPts val="0"/>
                        </a:spcAft>
                      </a:pPr>
                      <a:r>
                        <a:rPr lang="fr-FR" sz="1050" b="1">
                          <a:effectLst/>
                          <a:latin typeface="Arial"/>
                          <a:ea typeface="ＭＳ 明朝"/>
                          <a:cs typeface="Times New Roman"/>
                        </a:rPr>
                        <a:t>2013</a:t>
                      </a:r>
                      <a:endParaRPr lang="fr-FR" sz="1050">
                        <a:effectLst/>
                        <a:latin typeface="Cambria"/>
                        <a:ea typeface="ＭＳ 明朝"/>
                        <a:cs typeface="Times New Roman"/>
                      </a:endParaRPr>
                    </a:p>
                  </a:txBody>
                  <a:tcPr marL="68580" marR="68580" marT="0" marB="0"/>
                </a:tc>
                <a:tc>
                  <a:txBody>
                    <a:bodyPr/>
                    <a:lstStyle/>
                    <a:p>
                      <a:pPr>
                        <a:spcAft>
                          <a:spcPts val="0"/>
                        </a:spcAft>
                      </a:pPr>
                      <a:r>
                        <a:rPr lang="fr-FR" sz="1050" b="1" dirty="0">
                          <a:effectLst/>
                          <a:latin typeface="Arial"/>
                          <a:ea typeface="ＭＳ 明朝"/>
                          <a:cs typeface="Times New Roman"/>
                        </a:rPr>
                        <a:t>2014</a:t>
                      </a:r>
                      <a:endParaRPr lang="fr-FR" sz="1050" dirty="0">
                        <a:effectLst/>
                        <a:latin typeface="Cambria"/>
                        <a:ea typeface="ＭＳ 明朝"/>
                        <a:cs typeface="Times New Roman"/>
                      </a:endParaRPr>
                    </a:p>
                  </a:txBody>
                  <a:tcPr marL="68580" marR="68580" marT="0" marB="0"/>
                </a:tc>
                <a:tc>
                  <a:txBody>
                    <a:bodyPr/>
                    <a:lstStyle/>
                    <a:p>
                      <a:pPr>
                        <a:spcAft>
                          <a:spcPts val="0"/>
                        </a:spcAft>
                      </a:pPr>
                      <a:r>
                        <a:rPr lang="fr-FR" sz="1050" b="1">
                          <a:effectLst/>
                          <a:latin typeface="Arial"/>
                          <a:ea typeface="ＭＳ 明朝"/>
                          <a:cs typeface="Times New Roman"/>
                        </a:rPr>
                        <a:t>2015</a:t>
                      </a:r>
                      <a:endParaRPr lang="fr-FR" sz="1050">
                        <a:effectLst/>
                        <a:latin typeface="Cambria"/>
                        <a:ea typeface="ＭＳ 明朝"/>
                        <a:cs typeface="Times New Roman"/>
                      </a:endParaRPr>
                    </a:p>
                  </a:txBody>
                  <a:tcPr marL="68580" marR="68580" marT="0" marB="0"/>
                </a:tc>
              </a:tr>
              <a:tr h="201927">
                <a:tc>
                  <a:txBody>
                    <a:bodyPr/>
                    <a:lstStyle/>
                    <a:p>
                      <a:pPr>
                        <a:spcAft>
                          <a:spcPts val="0"/>
                        </a:spcAft>
                      </a:pPr>
                      <a:r>
                        <a:rPr lang="fr-CA" sz="1050" noProof="0" dirty="0" smtClean="0">
                          <a:effectLst/>
                          <a:latin typeface="Arial"/>
                          <a:ea typeface="ＭＳ 明朝"/>
                          <a:cs typeface="Times New Roman"/>
                        </a:rPr>
                        <a:t>Australie</a:t>
                      </a:r>
                      <a:endParaRPr lang="fr-CA" sz="1050" noProof="0" dirty="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3,5</a:t>
                      </a:r>
                      <a:endParaRPr lang="fr-FR" sz="105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2,4</a:t>
                      </a:r>
                      <a:endParaRPr lang="fr-FR" sz="105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7,2</a:t>
                      </a:r>
                      <a:endParaRPr lang="fr-FR" sz="1050">
                        <a:effectLst/>
                        <a:latin typeface="Cambria"/>
                        <a:ea typeface="ＭＳ 明朝"/>
                        <a:cs typeface="Times New Roman"/>
                      </a:endParaRPr>
                    </a:p>
                  </a:txBody>
                  <a:tcPr marL="68580" marR="68580" marT="0" marB="0"/>
                </a:tc>
              </a:tr>
              <a:tr h="201927">
                <a:tc>
                  <a:txBody>
                    <a:bodyPr/>
                    <a:lstStyle/>
                    <a:p>
                      <a:pPr>
                        <a:spcAft>
                          <a:spcPts val="0"/>
                        </a:spcAft>
                      </a:pPr>
                      <a:r>
                        <a:rPr lang="fr-CA" sz="1050" noProof="0" smtClean="0">
                          <a:effectLst/>
                          <a:latin typeface="Arial"/>
                          <a:ea typeface="ＭＳ 明朝"/>
                          <a:cs typeface="Times New Roman"/>
                        </a:rPr>
                        <a:t>Allemagne</a:t>
                      </a:r>
                      <a:endParaRPr lang="fr-CA" sz="1050" noProof="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26,2</a:t>
                      </a:r>
                      <a:endParaRPr lang="fr-FR" sz="105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26,7</a:t>
                      </a:r>
                      <a:endParaRPr lang="fr-FR" sz="105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27,5</a:t>
                      </a:r>
                      <a:endParaRPr lang="fr-FR" sz="1050">
                        <a:effectLst/>
                        <a:latin typeface="Cambria"/>
                        <a:ea typeface="ＭＳ 明朝"/>
                        <a:cs typeface="Times New Roman"/>
                      </a:endParaRPr>
                    </a:p>
                  </a:txBody>
                  <a:tcPr marL="68580" marR="68580" marT="0" marB="0"/>
                </a:tc>
              </a:tr>
              <a:tr h="201927">
                <a:tc>
                  <a:txBody>
                    <a:bodyPr/>
                    <a:lstStyle/>
                    <a:p>
                      <a:pPr>
                        <a:spcAft>
                          <a:spcPts val="0"/>
                        </a:spcAft>
                      </a:pPr>
                      <a:r>
                        <a:rPr lang="fr-CA" sz="1050" noProof="0" smtClean="0">
                          <a:effectLst/>
                          <a:latin typeface="Arial"/>
                          <a:ea typeface="ＭＳ 明朝"/>
                          <a:cs typeface="Times New Roman"/>
                        </a:rPr>
                        <a:t>Mexique</a:t>
                      </a:r>
                      <a:endParaRPr lang="fr-CA" sz="1050" noProof="0">
                        <a:effectLst/>
                        <a:latin typeface="Cambria"/>
                        <a:ea typeface="ＭＳ 明朝"/>
                        <a:cs typeface="Times New Roman"/>
                      </a:endParaRPr>
                    </a:p>
                  </a:txBody>
                  <a:tcPr marL="68580" marR="68580" marT="0" marB="0"/>
                </a:tc>
                <a:tc>
                  <a:txBody>
                    <a:bodyPr/>
                    <a:lstStyle/>
                    <a:p>
                      <a:pPr>
                        <a:spcAft>
                          <a:spcPts val="0"/>
                        </a:spcAft>
                      </a:pPr>
                      <a:r>
                        <a:rPr lang="fr-CA" sz="1050" dirty="0">
                          <a:effectLst/>
                          <a:latin typeface="Arial"/>
                          <a:ea typeface="ＭＳ 明朝"/>
                          <a:cs typeface="Times New Roman"/>
                        </a:rPr>
                        <a:t>12,1</a:t>
                      </a:r>
                      <a:endParaRPr lang="fr-FR" sz="1050" dirty="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10,0</a:t>
                      </a:r>
                      <a:endParaRPr lang="fr-FR" sz="105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6,1</a:t>
                      </a:r>
                      <a:endParaRPr lang="fr-FR" sz="1050">
                        <a:effectLst/>
                        <a:latin typeface="Cambria"/>
                        <a:ea typeface="ＭＳ 明朝"/>
                        <a:cs typeface="Times New Roman"/>
                      </a:endParaRPr>
                    </a:p>
                  </a:txBody>
                  <a:tcPr marL="68580" marR="68580" marT="0" marB="0"/>
                </a:tc>
              </a:tr>
              <a:tr h="201927">
                <a:tc>
                  <a:txBody>
                    <a:bodyPr/>
                    <a:lstStyle/>
                    <a:p>
                      <a:pPr>
                        <a:spcAft>
                          <a:spcPts val="0"/>
                        </a:spcAft>
                      </a:pPr>
                      <a:r>
                        <a:rPr lang="fr-CA" sz="1050" noProof="0" smtClean="0">
                          <a:effectLst/>
                          <a:latin typeface="Arial"/>
                          <a:ea typeface="ＭＳ 明朝"/>
                          <a:cs typeface="Times New Roman"/>
                        </a:rPr>
                        <a:t>Chili</a:t>
                      </a:r>
                      <a:endParaRPr lang="fr-CA" sz="1050" noProof="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8,1</a:t>
                      </a:r>
                      <a:endParaRPr lang="fr-FR" sz="105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2,8</a:t>
                      </a:r>
                      <a:endParaRPr lang="fr-FR" sz="105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3,8</a:t>
                      </a:r>
                      <a:endParaRPr lang="fr-FR" sz="1050">
                        <a:effectLst/>
                        <a:latin typeface="Cambria"/>
                        <a:ea typeface="ＭＳ 明朝"/>
                        <a:cs typeface="Times New Roman"/>
                      </a:endParaRPr>
                    </a:p>
                  </a:txBody>
                  <a:tcPr marL="68580" marR="68580" marT="0" marB="0"/>
                </a:tc>
              </a:tr>
              <a:tr h="201927">
                <a:tc>
                  <a:txBody>
                    <a:bodyPr/>
                    <a:lstStyle/>
                    <a:p>
                      <a:pPr>
                        <a:spcAft>
                          <a:spcPts val="0"/>
                        </a:spcAft>
                      </a:pPr>
                      <a:r>
                        <a:rPr lang="fr-CA" sz="1050" noProof="0" smtClean="0">
                          <a:effectLst/>
                          <a:latin typeface="Arial"/>
                          <a:ea typeface="ＭＳ 明朝"/>
                          <a:cs typeface="Times New Roman"/>
                        </a:rPr>
                        <a:t>France</a:t>
                      </a:r>
                      <a:endParaRPr lang="fr-CA" sz="1050" noProof="0">
                        <a:effectLst/>
                        <a:latin typeface="Cambria"/>
                        <a:ea typeface="ＭＳ 明朝"/>
                        <a:cs typeface="Times New Roman"/>
                      </a:endParaRPr>
                    </a:p>
                  </a:txBody>
                  <a:tcPr marL="68580" marR="68580" marT="0" marB="0"/>
                </a:tc>
                <a:tc>
                  <a:txBody>
                    <a:bodyPr/>
                    <a:lstStyle/>
                    <a:p>
                      <a:pPr>
                        <a:spcAft>
                          <a:spcPts val="0"/>
                        </a:spcAft>
                      </a:pPr>
                      <a:r>
                        <a:rPr lang="fr-CA" sz="1050" dirty="0">
                          <a:effectLst/>
                          <a:latin typeface="Arial"/>
                          <a:ea typeface="ＭＳ 明朝"/>
                          <a:cs typeface="Times New Roman"/>
                        </a:rPr>
                        <a:t>33,8</a:t>
                      </a:r>
                      <a:endParaRPr lang="fr-FR" sz="1050" dirty="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44,4</a:t>
                      </a:r>
                      <a:endParaRPr lang="fr-FR" sz="1050">
                        <a:effectLst/>
                        <a:latin typeface="Cambria"/>
                        <a:ea typeface="ＭＳ 明朝"/>
                        <a:cs typeface="Times New Roman"/>
                      </a:endParaRPr>
                    </a:p>
                  </a:txBody>
                  <a:tcPr marL="68580" marR="68580" marT="0" marB="0"/>
                </a:tc>
                <a:tc>
                  <a:txBody>
                    <a:bodyPr/>
                    <a:lstStyle/>
                    <a:p>
                      <a:pPr>
                        <a:spcAft>
                          <a:spcPts val="0"/>
                        </a:spcAft>
                      </a:pPr>
                      <a:r>
                        <a:rPr lang="fr-CA" sz="1050" dirty="0">
                          <a:effectLst/>
                          <a:latin typeface="Arial"/>
                          <a:ea typeface="ＭＳ 明朝"/>
                          <a:cs typeface="Times New Roman"/>
                        </a:rPr>
                        <a:t>35,5</a:t>
                      </a:r>
                      <a:endParaRPr lang="fr-FR" sz="1050" dirty="0">
                        <a:effectLst/>
                        <a:latin typeface="Cambria"/>
                        <a:ea typeface="ＭＳ 明朝"/>
                        <a:cs typeface="Times New Roman"/>
                      </a:endParaRPr>
                    </a:p>
                  </a:txBody>
                  <a:tcPr marL="68580" marR="68580" marT="0" marB="0"/>
                </a:tc>
              </a:tr>
              <a:tr h="201927">
                <a:tc>
                  <a:txBody>
                    <a:bodyPr/>
                    <a:lstStyle/>
                    <a:p>
                      <a:pPr>
                        <a:spcAft>
                          <a:spcPts val="0"/>
                        </a:spcAft>
                      </a:pPr>
                      <a:r>
                        <a:rPr lang="fr-CA" sz="1050" noProof="0" smtClean="0">
                          <a:effectLst/>
                          <a:latin typeface="Arial"/>
                          <a:ea typeface="ＭＳ 明朝"/>
                          <a:cs typeface="Times New Roman"/>
                        </a:rPr>
                        <a:t>Espagne</a:t>
                      </a:r>
                      <a:endParaRPr lang="fr-CA" sz="1050" noProof="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13,9</a:t>
                      </a:r>
                      <a:endParaRPr lang="fr-FR" sz="105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25,5</a:t>
                      </a:r>
                      <a:endParaRPr lang="fr-FR" sz="105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19,2</a:t>
                      </a:r>
                      <a:endParaRPr lang="fr-FR" sz="1050">
                        <a:effectLst/>
                        <a:latin typeface="Cambria"/>
                        <a:ea typeface="ＭＳ 明朝"/>
                        <a:cs typeface="Times New Roman"/>
                      </a:endParaRPr>
                    </a:p>
                  </a:txBody>
                  <a:tcPr marL="68580" marR="68580" marT="0" marB="0"/>
                </a:tc>
              </a:tr>
              <a:tr h="201927">
                <a:tc>
                  <a:txBody>
                    <a:bodyPr/>
                    <a:lstStyle/>
                    <a:p>
                      <a:pPr>
                        <a:spcAft>
                          <a:spcPts val="0"/>
                        </a:spcAft>
                      </a:pPr>
                      <a:r>
                        <a:rPr lang="fr-CA" sz="1050" noProof="0" dirty="0" smtClean="0">
                          <a:effectLst/>
                          <a:latin typeface="Arial"/>
                          <a:ea typeface="ＭＳ 明朝"/>
                          <a:cs typeface="Times New Roman"/>
                        </a:rPr>
                        <a:t>Singapour</a:t>
                      </a:r>
                      <a:endParaRPr lang="fr-CA" sz="1050" noProof="0" dirty="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4</a:t>
                      </a:r>
                      <a:endParaRPr lang="fr-FR" sz="105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4</a:t>
                      </a:r>
                      <a:endParaRPr lang="fr-FR" sz="105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a:t>
                      </a:r>
                      <a:endParaRPr lang="fr-FR" sz="1050">
                        <a:effectLst/>
                        <a:latin typeface="Cambria"/>
                        <a:ea typeface="ＭＳ 明朝"/>
                        <a:cs typeface="Times New Roman"/>
                      </a:endParaRPr>
                    </a:p>
                  </a:txBody>
                  <a:tcPr marL="68580" marR="68580" marT="0" marB="0"/>
                </a:tc>
              </a:tr>
              <a:tr h="201927">
                <a:tc>
                  <a:txBody>
                    <a:bodyPr/>
                    <a:lstStyle/>
                    <a:p>
                      <a:pPr>
                        <a:spcAft>
                          <a:spcPts val="0"/>
                        </a:spcAft>
                      </a:pPr>
                      <a:r>
                        <a:rPr lang="fr-CA" sz="1050" noProof="0" smtClean="0">
                          <a:effectLst/>
                          <a:latin typeface="Arial"/>
                          <a:ea typeface="ＭＳ 明朝"/>
                          <a:cs typeface="Times New Roman"/>
                        </a:rPr>
                        <a:t>Pologne</a:t>
                      </a:r>
                      <a:endParaRPr lang="fr-CA" sz="1050" noProof="0">
                        <a:effectLst/>
                        <a:latin typeface="Cambria"/>
                        <a:ea typeface="ＭＳ 明朝"/>
                        <a:cs typeface="Times New Roman"/>
                      </a:endParaRPr>
                    </a:p>
                  </a:txBody>
                  <a:tcPr marL="68580" marR="68580" marT="0" marB="0"/>
                </a:tc>
                <a:tc>
                  <a:txBody>
                    <a:bodyPr/>
                    <a:lstStyle/>
                    <a:p>
                      <a:pPr>
                        <a:spcAft>
                          <a:spcPts val="0"/>
                        </a:spcAft>
                      </a:pPr>
                      <a:r>
                        <a:rPr lang="fr-CA" sz="1050" dirty="0">
                          <a:effectLst/>
                          <a:latin typeface="Arial"/>
                          <a:ea typeface="ＭＳ 明朝"/>
                          <a:cs typeface="Times New Roman"/>
                        </a:rPr>
                        <a:t>20,4 </a:t>
                      </a:r>
                      <a:endParaRPr lang="fr-FR" sz="1050" dirty="0">
                        <a:effectLst/>
                        <a:latin typeface="Cambria"/>
                        <a:ea typeface="ＭＳ 明朝"/>
                        <a:cs typeface="Times New Roman"/>
                      </a:endParaRPr>
                    </a:p>
                  </a:txBody>
                  <a:tcPr marL="68580" marR="68580" marT="0" marB="0"/>
                </a:tc>
                <a:tc>
                  <a:txBody>
                    <a:bodyPr/>
                    <a:lstStyle/>
                    <a:p>
                      <a:pPr>
                        <a:spcAft>
                          <a:spcPts val="0"/>
                        </a:spcAft>
                      </a:pPr>
                      <a:r>
                        <a:rPr lang="fr-CA" sz="1050" dirty="0">
                          <a:effectLst/>
                          <a:latin typeface="Arial"/>
                          <a:ea typeface="ＭＳ 明朝"/>
                          <a:cs typeface="Times New Roman"/>
                        </a:rPr>
                        <a:t>27,5</a:t>
                      </a:r>
                      <a:endParaRPr lang="fr-FR" sz="1050" dirty="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18,7</a:t>
                      </a:r>
                      <a:endParaRPr lang="fr-FR" sz="1050">
                        <a:effectLst/>
                        <a:latin typeface="Cambria"/>
                        <a:ea typeface="ＭＳ 明朝"/>
                        <a:cs typeface="Times New Roman"/>
                      </a:endParaRPr>
                    </a:p>
                  </a:txBody>
                  <a:tcPr marL="68580" marR="68580" marT="0" marB="0"/>
                </a:tc>
              </a:tr>
              <a:tr h="201927">
                <a:tc>
                  <a:txBody>
                    <a:bodyPr/>
                    <a:lstStyle/>
                    <a:p>
                      <a:pPr>
                        <a:spcAft>
                          <a:spcPts val="0"/>
                        </a:spcAft>
                      </a:pPr>
                      <a:r>
                        <a:rPr lang="fr-CA" sz="1050" noProof="0" smtClean="0">
                          <a:effectLst/>
                          <a:latin typeface="Arial"/>
                          <a:ea typeface="ＭＳ 明朝"/>
                          <a:cs typeface="Times New Roman"/>
                        </a:rPr>
                        <a:t>Perou</a:t>
                      </a:r>
                      <a:endParaRPr lang="fr-CA" sz="1050" noProof="0">
                        <a:effectLst/>
                        <a:latin typeface="Cambria"/>
                        <a:ea typeface="ＭＳ 明朝"/>
                        <a:cs typeface="Times New Roman"/>
                      </a:endParaRPr>
                    </a:p>
                  </a:txBody>
                  <a:tcPr marL="68580" marR="68580" marT="0" marB="0"/>
                </a:tc>
                <a:tc>
                  <a:txBody>
                    <a:bodyPr/>
                    <a:lstStyle/>
                    <a:p>
                      <a:pPr>
                        <a:spcAft>
                          <a:spcPts val="0"/>
                        </a:spcAft>
                      </a:pPr>
                      <a:r>
                        <a:rPr lang="fr-CA" sz="1050" dirty="0">
                          <a:effectLst/>
                          <a:latin typeface="Arial"/>
                          <a:ea typeface="ＭＳ 明朝"/>
                          <a:cs typeface="Times New Roman"/>
                        </a:rPr>
                        <a:t>11,7</a:t>
                      </a:r>
                      <a:endParaRPr lang="fr-FR" sz="1050" dirty="0">
                        <a:effectLst/>
                        <a:latin typeface="Cambria"/>
                        <a:ea typeface="ＭＳ 明朝"/>
                        <a:cs typeface="Times New Roman"/>
                      </a:endParaRPr>
                    </a:p>
                  </a:txBody>
                  <a:tcPr marL="68580" marR="68580" marT="0" marB="0"/>
                </a:tc>
                <a:tc>
                  <a:txBody>
                    <a:bodyPr/>
                    <a:lstStyle/>
                    <a:p>
                      <a:pPr>
                        <a:spcAft>
                          <a:spcPts val="0"/>
                        </a:spcAft>
                      </a:pPr>
                      <a:r>
                        <a:rPr lang="fr-CA" sz="1050" dirty="0">
                          <a:effectLst/>
                          <a:latin typeface="Arial"/>
                          <a:ea typeface="ＭＳ 明朝"/>
                          <a:cs typeface="Times New Roman"/>
                        </a:rPr>
                        <a:t>9,7</a:t>
                      </a:r>
                      <a:endParaRPr lang="fr-FR" sz="1050" dirty="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7,0</a:t>
                      </a:r>
                      <a:endParaRPr lang="fr-FR" sz="1050">
                        <a:effectLst/>
                        <a:latin typeface="Cambria"/>
                        <a:ea typeface="ＭＳ 明朝"/>
                        <a:cs typeface="Times New Roman"/>
                      </a:endParaRPr>
                    </a:p>
                  </a:txBody>
                  <a:tcPr marL="68580" marR="68580" marT="0" marB="0"/>
                </a:tc>
              </a:tr>
              <a:tr h="201927">
                <a:tc>
                  <a:txBody>
                    <a:bodyPr/>
                    <a:lstStyle/>
                    <a:p>
                      <a:pPr>
                        <a:spcAft>
                          <a:spcPts val="0"/>
                        </a:spcAft>
                      </a:pPr>
                      <a:r>
                        <a:rPr lang="fr-CA" sz="1050" noProof="0" smtClean="0">
                          <a:effectLst/>
                          <a:latin typeface="Arial"/>
                          <a:ea typeface="ＭＳ 明朝"/>
                          <a:cs typeface="Times New Roman"/>
                        </a:rPr>
                        <a:t>Malaisie</a:t>
                      </a:r>
                      <a:endParaRPr lang="fr-CA" sz="1050" noProof="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13,2</a:t>
                      </a:r>
                      <a:endParaRPr lang="fr-FR" sz="1050">
                        <a:effectLst/>
                        <a:latin typeface="Cambria"/>
                        <a:ea typeface="ＭＳ 明朝"/>
                        <a:cs typeface="Times New Roman"/>
                      </a:endParaRPr>
                    </a:p>
                  </a:txBody>
                  <a:tcPr marL="68580" marR="68580" marT="0" marB="0"/>
                </a:tc>
                <a:tc>
                  <a:txBody>
                    <a:bodyPr/>
                    <a:lstStyle/>
                    <a:p>
                      <a:pPr>
                        <a:spcAft>
                          <a:spcPts val="0"/>
                        </a:spcAft>
                      </a:pPr>
                      <a:r>
                        <a:rPr lang="fr-CA" sz="1050" dirty="0">
                          <a:effectLst/>
                          <a:latin typeface="Arial"/>
                          <a:ea typeface="ＭＳ 明朝"/>
                          <a:cs typeface="Times New Roman"/>
                        </a:rPr>
                        <a:t>10,2</a:t>
                      </a:r>
                      <a:endParaRPr lang="fr-FR" sz="1050" dirty="0">
                        <a:effectLst/>
                        <a:latin typeface="Cambria"/>
                        <a:ea typeface="ＭＳ 明朝"/>
                        <a:cs typeface="Times New Roman"/>
                      </a:endParaRPr>
                    </a:p>
                  </a:txBody>
                  <a:tcPr marL="68580" marR="68580" marT="0" marB="0"/>
                </a:tc>
                <a:tc>
                  <a:txBody>
                    <a:bodyPr/>
                    <a:lstStyle/>
                    <a:p>
                      <a:pPr>
                        <a:spcAft>
                          <a:spcPts val="0"/>
                        </a:spcAft>
                      </a:pPr>
                      <a:r>
                        <a:rPr lang="fr-CA" sz="1050">
                          <a:effectLst/>
                          <a:latin typeface="Arial"/>
                          <a:ea typeface="ＭＳ 明朝"/>
                          <a:cs typeface="Times New Roman"/>
                        </a:rPr>
                        <a:t>6,6</a:t>
                      </a:r>
                      <a:endParaRPr lang="fr-FR" sz="1050">
                        <a:effectLst/>
                        <a:latin typeface="Cambria"/>
                        <a:ea typeface="ＭＳ 明朝"/>
                        <a:cs typeface="Times New Roman"/>
                      </a:endParaRPr>
                    </a:p>
                  </a:txBody>
                  <a:tcPr marL="68580" marR="68580" marT="0" marB="0"/>
                </a:tc>
              </a:tr>
              <a:tr h="201927">
                <a:tc>
                  <a:txBody>
                    <a:bodyPr/>
                    <a:lstStyle/>
                    <a:p>
                      <a:pPr>
                        <a:spcAft>
                          <a:spcPts val="0"/>
                        </a:spcAft>
                      </a:pPr>
                      <a:r>
                        <a:rPr lang="fr-CA" sz="1050" noProof="0" smtClean="0">
                          <a:effectLst/>
                          <a:latin typeface="Arial"/>
                          <a:ea typeface="ＭＳ 明朝"/>
                          <a:cs typeface="Times New Roman"/>
                        </a:rPr>
                        <a:t>Japon</a:t>
                      </a:r>
                      <a:endParaRPr lang="fr-CA" sz="1050" noProof="0">
                        <a:effectLst/>
                        <a:latin typeface="Cambria"/>
                        <a:ea typeface="ＭＳ 明朝"/>
                        <a:cs typeface="Times New Roman"/>
                      </a:endParaRPr>
                    </a:p>
                  </a:txBody>
                  <a:tcPr marL="68580" marR="68580" marT="0" marB="0"/>
                </a:tc>
                <a:tc>
                  <a:txBody>
                    <a:bodyPr/>
                    <a:lstStyle/>
                    <a:p>
                      <a:pPr>
                        <a:spcAft>
                          <a:spcPts val="0"/>
                        </a:spcAft>
                      </a:pPr>
                      <a:r>
                        <a:rPr lang="fr-FR" sz="1050">
                          <a:effectLst/>
                          <a:latin typeface="Arial"/>
                          <a:ea typeface="ＭＳ 明朝"/>
                          <a:cs typeface="Times New Roman"/>
                        </a:rPr>
                        <a:t>60,6</a:t>
                      </a:r>
                      <a:endParaRPr lang="fr-FR" sz="1050">
                        <a:effectLst/>
                        <a:latin typeface="Cambria"/>
                        <a:ea typeface="ＭＳ 明朝"/>
                        <a:cs typeface="Times New Roman"/>
                      </a:endParaRPr>
                    </a:p>
                  </a:txBody>
                  <a:tcPr marL="68580" marR="68580" marT="0" marB="0"/>
                </a:tc>
                <a:tc>
                  <a:txBody>
                    <a:bodyPr/>
                    <a:lstStyle/>
                    <a:p>
                      <a:pPr>
                        <a:spcAft>
                          <a:spcPts val="0"/>
                        </a:spcAft>
                      </a:pPr>
                      <a:r>
                        <a:rPr lang="fr-FR" sz="1050" dirty="0">
                          <a:effectLst/>
                          <a:latin typeface="Arial"/>
                          <a:ea typeface="ＭＳ 明朝"/>
                          <a:cs typeface="Times New Roman"/>
                        </a:rPr>
                        <a:t>58,3</a:t>
                      </a:r>
                      <a:endParaRPr lang="fr-FR" sz="1050" dirty="0">
                        <a:effectLst/>
                        <a:latin typeface="Cambria"/>
                        <a:ea typeface="ＭＳ 明朝"/>
                        <a:cs typeface="Times New Roman"/>
                      </a:endParaRPr>
                    </a:p>
                  </a:txBody>
                  <a:tcPr marL="68580" marR="68580" marT="0" marB="0"/>
                </a:tc>
                <a:tc>
                  <a:txBody>
                    <a:bodyPr/>
                    <a:lstStyle/>
                    <a:p>
                      <a:pPr>
                        <a:spcAft>
                          <a:spcPts val="0"/>
                        </a:spcAft>
                      </a:pPr>
                      <a:r>
                        <a:rPr lang="fr-FR" sz="1050" dirty="0">
                          <a:effectLst/>
                          <a:latin typeface="Arial"/>
                          <a:ea typeface="ＭＳ 明朝"/>
                          <a:cs typeface="Times New Roman"/>
                        </a:rPr>
                        <a:t>55,4</a:t>
                      </a:r>
                      <a:endParaRPr lang="fr-FR" sz="1050" dirty="0">
                        <a:effectLst/>
                        <a:latin typeface="Cambria"/>
                        <a:ea typeface="ＭＳ 明朝"/>
                        <a:cs typeface="Times New Roman"/>
                      </a:endParaRPr>
                    </a:p>
                  </a:txBody>
                  <a:tcPr marL="68580" marR="68580" marT="0" marB="0"/>
                </a:tc>
              </a:tr>
              <a:tr h="201927">
                <a:tc>
                  <a:txBody>
                    <a:bodyPr/>
                    <a:lstStyle/>
                    <a:p>
                      <a:pPr>
                        <a:spcAft>
                          <a:spcPts val="0"/>
                        </a:spcAft>
                      </a:pPr>
                      <a:r>
                        <a:rPr lang="fr-CA" sz="1050" noProof="0" smtClean="0">
                          <a:effectLst/>
                          <a:latin typeface="Arial"/>
                          <a:ea typeface="ＭＳ 明朝"/>
                          <a:cs typeface="Times New Roman"/>
                        </a:rPr>
                        <a:t>Italie</a:t>
                      </a:r>
                      <a:endParaRPr lang="fr-CA" sz="1050" noProof="0">
                        <a:effectLst/>
                        <a:latin typeface="Cambria"/>
                        <a:ea typeface="ＭＳ 明朝"/>
                        <a:cs typeface="Times New Roman"/>
                      </a:endParaRPr>
                    </a:p>
                  </a:txBody>
                  <a:tcPr marL="68580" marR="68580" marT="0" marB="0"/>
                </a:tc>
                <a:tc>
                  <a:txBody>
                    <a:bodyPr/>
                    <a:lstStyle/>
                    <a:p>
                      <a:pPr>
                        <a:spcAft>
                          <a:spcPts val="0"/>
                        </a:spcAft>
                      </a:pPr>
                      <a:r>
                        <a:rPr lang="fr-FR" sz="1050">
                          <a:effectLst/>
                          <a:latin typeface="Arial"/>
                          <a:ea typeface="ＭＳ 明朝"/>
                          <a:cs typeface="Times New Roman"/>
                        </a:rPr>
                        <a:t>31,0</a:t>
                      </a:r>
                      <a:endParaRPr lang="fr-FR" sz="1050">
                        <a:effectLst/>
                        <a:latin typeface="Cambria"/>
                        <a:ea typeface="ＭＳ 明朝"/>
                        <a:cs typeface="Times New Roman"/>
                      </a:endParaRPr>
                    </a:p>
                  </a:txBody>
                  <a:tcPr marL="68580" marR="68580" marT="0" marB="0"/>
                </a:tc>
                <a:tc>
                  <a:txBody>
                    <a:bodyPr/>
                    <a:lstStyle/>
                    <a:p>
                      <a:pPr>
                        <a:spcAft>
                          <a:spcPts val="0"/>
                        </a:spcAft>
                      </a:pPr>
                      <a:r>
                        <a:rPr lang="fr-FR" sz="1050">
                          <a:effectLst/>
                          <a:latin typeface="Arial"/>
                          <a:ea typeface="ＭＳ 明朝"/>
                          <a:cs typeface="Times New Roman"/>
                        </a:rPr>
                        <a:t>27,8</a:t>
                      </a:r>
                      <a:endParaRPr lang="fr-FR" sz="1050">
                        <a:effectLst/>
                        <a:latin typeface="Cambria"/>
                        <a:ea typeface="ＭＳ 明朝"/>
                        <a:cs typeface="Times New Roman"/>
                      </a:endParaRPr>
                    </a:p>
                  </a:txBody>
                  <a:tcPr marL="68580" marR="68580" marT="0" marB="0"/>
                </a:tc>
                <a:tc>
                  <a:txBody>
                    <a:bodyPr/>
                    <a:lstStyle/>
                    <a:p>
                      <a:pPr>
                        <a:spcAft>
                          <a:spcPts val="0"/>
                        </a:spcAft>
                      </a:pPr>
                      <a:r>
                        <a:rPr lang="fr-FR" sz="1050" dirty="0">
                          <a:effectLst/>
                          <a:latin typeface="Arial"/>
                          <a:ea typeface="ＭＳ 明朝"/>
                          <a:cs typeface="Times New Roman"/>
                        </a:rPr>
                        <a:t>21,3</a:t>
                      </a:r>
                      <a:endParaRPr lang="fr-FR" sz="1050" dirty="0">
                        <a:effectLst/>
                        <a:latin typeface="Cambria"/>
                        <a:ea typeface="ＭＳ 明朝"/>
                        <a:cs typeface="Times New Roman"/>
                      </a:endParaRPr>
                    </a:p>
                  </a:txBody>
                  <a:tcPr marL="68580" marR="68580" marT="0" marB="0"/>
                </a:tc>
              </a:tr>
              <a:tr h="201927">
                <a:tc>
                  <a:txBody>
                    <a:bodyPr/>
                    <a:lstStyle/>
                    <a:p>
                      <a:pPr>
                        <a:spcAft>
                          <a:spcPts val="0"/>
                        </a:spcAft>
                      </a:pPr>
                      <a:r>
                        <a:rPr lang="fr-CA" sz="1050" noProof="0" dirty="0" smtClean="0">
                          <a:effectLst/>
                          <a:latin typeface="Arial"/>
                          <a:ea typeface="ＭＳ 明朝"/>
                          <a:cs typeface="Times New Roman"/>
                        </a:rPr>
                        <a:t>États-Unis</a:t>
                      </a:r>
                      <a:endParaRPr lang="fr-CA" sz="1050" noProof="0" dirty="0">
                        <a:effectLst/>
                        <a:latin typeface="Cambria"/>
                        <a:ea typeface="ＭＳ 明朝"/>
                        <a:cs typeface="Times New Roman"/>
                      </a:endParaRPr>
                    </a:p>
                  </a:txBody>
                  <a:tcPr marL="68580" marR="68580" marT="0" marB="0"/>
                </a:tc>
                <a:tc>
                  <a:txBody>
                    <a:bodyPr/>
                    <a:lstStyle/>
                    <a:p>
                      <a:pPr>
                        <a:spcAft>
                          <a:spcPts val="0"/>
                        </a:spcAft>
                      </a:pPr>
                      <a:r>
                        <a:rPr lang="fr-FR" sz="1050" dirty="0">
                          <a:effectLst/>
                          <a:latin typeface="Arial"/>
                          <a:ea typeface="ＭＳ 明朝"/>
                          <a:cs typeface="Times New Roman"/>
                        </a:rPr>
                        <a:t>94,6</a:t>
                      </a:r>
                      <a:endParaRPr lang="fr-FR" sz="1050" dirty="0">
                        <a:effectLst/>
                        <a:latin typeface="Cambria"/>
                        <a:ea typeface="ＭＳ 明朝"/>
                        <a:cs typeface="Times New Roman"/>
                      </a:endParaRPr>
                    </a:p>
                  </a:txBody>
                  <a:tcPr marL="68580" marR="68580" marT="0" marB="0"/>
                </a:tc>
                <a:tc>
                  <a:txBody>
                    <a:bodyPr/>
                    <a:lstStyle/>
                    <a:p>
                      <a:pPr>
                        <a:spcAft>
                          <a:spcPts val="0"/>
                        </a:spcAft>
                      </a:pPr>
                      <a:r>
                        <a:rPr lang="fr-FR" sz="1050">
                          <a:effectLst/>
                          <a:latin typeface="Arial"/>
                          <a:ea typeface="ＭＳ 明朝"/>
                          <a:cs typeface="Times New Roman"/>
                        </a:rPr>
                        <a:t>95,0</a:t>
                      </a:r>
                      <a:endParaRPr lang="fr-FR" sz="1050">
                        <a:effectLst/>
                        <a:latin typeface="Cambria"/>
                        <a:ea typeface="ＭＳ 明朝"/>
                        <a:cs typeface="Times New Roman"/>
                      </a:endParaRPr>
                    </a:p>
                  </a:txBody>
                  <a:tcPr marL="68580" marR="68580" marT="0" marB="0"/>
                </a:tc>
                <a:tc>
                  <a:txBody>
                    <a:bodyPr/>
                    <a:lstStyle/>
                    <a:p>
                      <a:pPr>
                        <a:spcAft>
                          <a:spcPts val="0"/>
                        </a:spcAft>
                      </a:pPr>
                      <a:r>
                        <a:rPr lang="fr-FR" sz="1050" dirty="0">
                          <a:effectLst/>
                          <a:latin typeface="Arial"/>
                          <a:ea typeface="ＭＳ 明朝"/>
                          <a:cs typeface="Times New Roman"/>
                        </a:rPr>
                        <a:t>98,1</a:t>
                      </a:r>
                      <a:endParaRPr lang="fr-FR" sz="1050" dirty="0">
                        <a:effectLst/>
                        <a:latin typeface="Cambria"/>
                        <a:ea typeface="ＭＳ 明朝"/>
                        <a:cs typeface="Times New Roman"/>
                      </a:endParaRPr>
                    </a:p>
                  </a:txBody>
                  <a:tcPr marL="68580" marR="68580" marT="0" marB="0"/>
                </a:tc>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2927293887"/>
              </p:ext>
            </p:extLst>
          </p:nvPr>
        </p:nvGraphicFramePr>
        <p:xfrm>
          <a:off x="121579" y="1417638"/>
          <a:ext cx="5099898" cy="1780245"/>
        </p:xfrm>
        <a:graphic>
          <a:graphicData uri="http://schemas.openxmlformats.org/drawingml/2006/table">
            <a:tbl>
              <a:tblPr firstRow="1" bandRow="1">
                <a:tableStyleId>{5C22544A-7EE6-4342-B048-85BDC9FD1C3A}</a:tableStyleId>
              </a:tblPr>
              <a:tblGrid>
                <a:gridCol w="849983"/>
                <a:gridCol w="849983"/>
                <a:gridCol w="849983"/>
                <a:gridCol w="849983"/>
                <a:gridCol w="849983"/>
                <a:gridCol w="849983"/>
              </a:tblGrid>
              <a:tr h="272903">
                <a:tc>
                  <a:txBody>
                    <a:bodyPr/>
                    <a:lstStyle/>
                    <a:p>
                      <a:pPr>
                        <a:lnSpc>
                          <a:spcPct val="150000"/>
                        </a:lnSpc>
                        <a:spcAft>
                          <a:spcPts val="0"/>
                        </a:spcAft>
                      </a:pPr>
                      <a:r>
                        <a:rPr lang="en-CA" sz="1200" noProof="0" dirty="0" smtClean="0">
                          <a:effectLst/>
                          <a:latin typeface="Arial"/>
                          <a:ea typeface="ＭＳ 明朝"/>
                          <a:cs typeface="Times New Roman"/>
                        </a:rPr>
                        <a:t> (en</a:t>
                      </a:r>
                      <a:r>
                        <a:rPr lang="en-CA" sz="1200" baseline="0" noProof="0" dirty="0" smtClean="0">
                          <a:effectLst/>
                          <a:latin typeface="Arial"/>
                          <a:ea typeface="ＭＳ 明朝"/>
                          <a:cs typeface="Times New Roman"/>
                        </a:rPr>
                        <a:t> milliards USD</a:t>
                      </a:r>
                      <a:r>
                        <a:rPr lang="en-CA" sz="1200" noProof="0" dirty="0" smtClean="0">
                          <a:effectLst/>
                          <a:latin typeface="Arial"/>
                          <a:ea typeface="ＭＳ 明朝"/>
                          <a:cs typeface="Times New Roman"/>
                        </a:rPr>
                        <a:t>)</a:t>
                      </a:r>
                      <a:endParaRPr lang="en-CA" sz="120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dirty="0" smtClean="0">
                          <a:effectLst/>
                          <a:latin typeface="Arial"/>
                          <a:ea typeface="ＭＳ 明朝"/>
                          <a:cs typeface="Times New Roman"/>
                        </a:rPr>
                        <a:t>2008</a:t>
                      </a:r>
                      <a:endParaRPr lang="en-CA" sz="120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dirty="0" smtClean="0">
                          <a:effectLst/>
                          <a:latin typeface="Arial"/>
                          <a:ea typeface="ＭＳ 明朝"/>
                          <a:cs typeface="Times New Roman"/>
                        </a:rPr>
                        <a:t>2009</a:t>
                      </a:r>
                      <a:endParaRPr lang="en-CA" sz="120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2010</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2011</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2012</a:t>
                      </a:r>
                      <a:endParaRPr lang="en-CA" sz="1200" noProof="0">
                        <a:effectLst/>
                        <a:latin typeface="Cambria"/>
                        <a:ea typeface="ＭＳ 明朝"/>
                        <a:cs typeface="Times New Roman"/>
                      </a:endParaRPr>
                    </a:p>
                  </a:txBody>
                  <a:tcPr marL="68580" marR="68580" marT="0" marB="0"/>
                </a:tc>
              </a:tr>
              <a:tr h="272903">
                <a:tc>
                  <a:txBody>
                    <a:bodyPr/>
                    <a:lstStyle/>
                    <a:p>
                      <a:pPr>
                        <a:lnSpc>
                          <a:spcPct val="150000"/>
                        </a:lnSpc>
                        <a:spcAft>
                          <a:spcPts val="0"/>
                        </a:spcAft>
                      </a:pPr>
                      <a:r>
                        <a:rPr lang="fr-CA" sz="900" b="1" noProof="0" smtClean="0">
                          <a:effectLst/>
                          <a:latin typeface="Arial"/>
                          <a:ea typeface="ＭＳ 明朝"/>
                          <a:cs typeface="Times New Roman"/>
                        </a:rPr>
                        <a:t>Exportations</a:t>
                      </a:r>
                      <a:endParaRPr lang="fr-CA" sz="9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900" noProof="0" smtClean="0">
                          <a:effectLst/>
                          <a:latin typeface="Arial"/>
                          <a:ea typeface="ＭＳ 明朝"/>
                          <a:cs typeface="Times New Roman"/>
                        </a:rPr>
                        <a:t>13,2</a:t>
                      </a:r>
                      <a:endParaRPr lang="en-CA" sz="9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900" noProof="0" smtClean="0">
                          <a:effectLst/>
                          <a:latin typeface="Arial"/>
                          <a:ea typeface="ＭＳ 明朝"/>
                          <a:cs typeface="Times New Roman"/>
                        </a:rPr>
                        <a:t>13,7</a:t>
                      </a:r>
                      <a:endParaRPr lang="en-CA" sz="9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900" noProof="0" smtClean="0">
                          <a:effectLst/>
                          <a:latin typeface="Arial"/>
                          <a:ea typeface="ＭＳ 明朝"/>
                          <a:cs typeface="Times New Roman"/>
                        </a:rPr>
                        <a:t>13,6</a:t>
                      </a:r>
                      <a:endParaRPr lang="en-CA" sz="9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900" noProof="0" dirty="0" smtClean="0">
                          <a:effectLst/>
                          <a:latin typeface="Arial"/>
                          <a:ea typeface="ＭＳ 明朝"/>
                          <a:cs typeface="Times New Roman"/>
                        </a:rPr>
                        <a:t>14,5</a:t>
                      </a:r>
                      <a:endParaRPr lang="en-CA" sz="90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900" noProof="0" smtClean="0">
                          <a:effectLst/>
                          <a:latin typeface="Arial"/>
                          <a:ea typeface="ＭＳ 明朝"/>
                          <a:cs typeface="Times New Roman"/>
                        </a:rPr>
                        <a:t>16,2</a:t>
                      </a:r>
                      <a:endParaRPr lang="en-CA" sz="900" noProof="0">
                        <a:effectLst/>
                        <a:latin typeface="Cambria"/>
                        <a:ea typeface="ＭＳ 明朝"/>
                        <a:cs typeface="Times New Roman"/>
                      </a:endParaRPr>
                    </a:p>
                  </a:txBody>
                  <a:tcPr marL="68580" marR="68580" marT="0" marB="0"/>
                </a:tc>
              </a:tr>
              <a:tr h="272903">
                <a:tc>
                  <a:txBody>
                    <a:bodyPr/>
                    <a:lstStyle/>
                    <a:p>
                      <a:pPr>
                        <a:lnSpc>
                          <a:spcPct val="150000"/>
                        </a:lnSpc>
                        <a:spcAft>
                          <a:spcPts val="0"/>
                        </a:spcAft>
                      </a:pPr>
                      <a:r>
                        <a:rPr lang="fr-CA" sz="900" b="1" noProof="0" smtClean="0">
                          <a:effectLst/>
                          <a:latin typeface="Arial"/>
                          <a:ea typeface="ＭＳ 明朝"/>
                          <a:cs typeface="Times New Roman"/>
                        </a:rPr>
                        <a:t>Importations</a:t>
                      </a:r>
                      <a:endParaRPr lang="fr-CA" sz="9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900" noProof="0" dirty="0" smtClean="0">
                          <a:effectLst/>
                          <a:latin typeface="Arial"/>
                          <a:ea typeface="ＭＳ 明朝"/>
                          <a:cs typeface="Times New Roman"/>
                        </a:rPr>
                        <a:t>1,7</a:t>
                      </a:r>
                      <a:endParaRPr lang="en-CA" sz="90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900" noProof="0" smtClean="0">
                          <a:effectLst/>
                          <a:latin typeface="Arial"/>
                          <a:ea typeface="ＭＳ 明朝"/>
                          <a:cs typeface="Times New Roman"/>
                        </a:rPr>
                        <a:t>1,9</a:t>
                      </a:r>
                      <a:endParaRPr lang="en-CA" sz="9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900" noProof="0" smtClean="0">
                          <a:effectLst/>
                          <a:latin typeface="Arial"/>
                          <a:ea typeface="ＭＳ 明朝"/>
                          <a:cs typeface="Times New Roman"/>
                        </a:rPr>
                        <a:t>1,6</a:t>
                      </a:r>
                      <a:endParaRPr lang="en-CA" sz="9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900" noProof="0" smtClean="0">
                          <a:effectLst/>
                          <a:latin typeface="Arial"/>
                          <a:ea typeface="ＭＳ 明朝"/>
                          <a:cs typeface="Times New Roman"/>
                        </a:rPr>
                        <a:t>2,0</a:t>
                      </a:r>
                      <a:endParaRPr lang="en-CA" sz="9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900" noProof="0" smtClean="0">
                          <a:effectLst/>
                          <a:latin typeface="Arial"/>
                          <a:ea typeface="ＭＳ 明朝"/>
                          <a:cs typeface="Times New Roman"/>
                        </a:rPr>
                        <a:t>2,6</a:t>
                      </a:r>
                      <a:endParaRPr lang="en-CA" sz="900" noProof="0">
                        <a:effectLst/>
                        <a:latin typeface="Cambria"/>
                        <a:ea typeface="ＭＳ 明朝"/>
                        <a:cs typeface="Times New Roman"/>
                      </a:endParaRPr>
                    </a:p>
                  </a:txBody>
                  <a:tcPr marL="68580" marR="68580" marT="0" marB="0"/>
                </a:tc>
              </a:tr>
              <a:tr h="399012">
                <a:tc>
                  <a:txBody>
                    <a:bodyPr/>
                    <a:lstStyle/>
                    <a:p>
                      <a:pPr>
                        <a:lnSpc>
                          <a:spcPct val="150000"/>
                        </a:lnSpc>
                        <a:spcAft>
                          <a:spcPts val="0"/>
                        </a:spcAft>
                      </a:pPr>
                      <a:r>
                        <a:rPr lang="fr-CA" sz="900" b="1" noProof="0" dirty="0" smtClean="0">
                          <a:effectLst/>
                          <a:latin typeface="Arial"/>
                          <a:ea typeface="ＭＳ 明朝"/>
                          <a:cs typeface="Times New Roman"/>
                        </a:rPr>
                        <a:t>Balance</a:t>
                      </a:r>
                      <a:r>
                        <a:rPr lang="fr-CA" sz="900" b="1" baseline="0" noProof="0" dirty="0" smtClean="0">
                          <a:effectLst/>
                          <a:latin typeface="Arial"/>
                          <a:ea typeface="ＭＳ 明朝"/>
                          <a:cs typeface="Times New Roman"/>
                        </a:rPr>
                        <a:t> commerciale </a:t>
                      </a:r>
                    </a:p>
                  </a:txBody>
                  <a:tcPr marL="68580" marR="68580" marT="0" marB="0"/>
                </a:tc>
                <a:tc>
                  <a:txBody>
                    <a:bodyPr/>
                    <a:lstStyle/>
                    <a:p>
                      <a:pPr>
                        <a:lnSpc>
                          <a:spcPct val="150000"/>
                        </a:lnSpc>
                        <a:spcAft>
                          <a:spcPts val="0"/>
                        </a:spcAft>
                      </a:pPr>
                      <a:r>
                        <a:rPr lang="en-CA" sz="900" noProof="0" dirty="0" smtClean="0">
                          <a:effectLst/>
                          <a:latin typeface="Arial"/>
                          <a:ea typeface="ＭＳ 明朝"/>
                          <a:cs typeface="Times New Roman"/>
                        </a:rPr>
                        <a:t>11,4</a:t>
                      </a:r>
                      <a:endParaRPr lang="en-CA" sz="90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900" noProof="0" dirty="0" smtClean="0">
                          <a:effectLst/>
                          <a:latin typeface="Arial"/>
                          <a:ea typeface="ＭＳ 明朝"/>
                          <a:cs typeface="Times New Roman"/>
                        </a:rPr>
                        <a:t>11,6</a:t>
                      </a:r>
                      <a:endParaRPr lang="en-CA" sz="90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900" noProof="0" dirty="0" smtClean="0">
                          <a:effectLst/>
                          <a:latin typeface="Arial"/>
                          <a:ea typeface="ＭＳ 明朝"/>
                          <a:cs typeface="Times New Roman"/>
                        </a:rPr>
                        <a:t>12,0</a:t>
                      </a:r>
                      <a:endParaRPr lang="en-CA" sz="90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900" noProof="0" dirty="0" smtClean="0">
                          <a:effectLst/>
                          <a:latin typeface="Arial"/>
                          <a:ea typeface="ＭＳ 明朝"/>
                          <a:cs typeface="Times New Roman"/>
                        </a:rPr>
                        <a:t>12,5</a:t>
                      </a:r>
                      <a:endParaRPr lang="en-CA" sz="90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900" noProof="0" dirty="0" smtClean="0">
                          <a:effectLst/>
                          <a:latin typeface="Arial"/>
                          <a:ea typeface="ＭＳ 明朝"/>
                          <a:cs typeface="Times New Roman"/>
                        </a:rPr>
                        <a:t>13,5</a:t>
                      </a:r>
                      <a:endParaRPr lang="en-CA" sz="900" noProof="0" dirty="0">
                        <a:effectLst/>
                        <a:latin typeface="Cambria"/>
                        <a:ea typeface="ＭＳ 明朝"/>
                        <a:cs typeface="Times New Roman"/>
                      </a:endParaRPr>
                    </a:p>
                  </a:txBody>
                  <a:tcPr marL="68580" marR="68580" marT="0" marB="0"/>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3475131368"/>
              </p:ext>
            </p:extLst>
          </p:nvPr>
        </p:nvGraphicFramePr>
        <p:xfrm>
          <a:off x="5630354" y="3058254"/>
          <a:ext cx="2809827" cy="1900642"/>
        </p:xfrm>
        <a:graphic>
          <a:graphicData uri="http://schemas.openxmlformats.org/drawingml/2006/table">
            <a:tbl>
              <a:tblPr firstRow="1" bandRow="1">
                <a:tableStyleId>{5C22544A-7EE6-4342-B048-85BDC9FD1C3A}</a:tableStyleId>
              </a:tblPr>
              <a:tblGrid>
                <a:gridCol w="936609"/>
                <a:gridCol w="936609"/>
                <a:gridCol w="936609"/>
              </a:tblGrid>
              <a:tr h="558515">
                <a:tc>
                  <a:txBody>
                    <a:bodyPr/>
                    <a:lstStyle/>
                    <a:p>
                      <a:r>
                        <a:rPr lang="fr-FR" sz="1000" dirty="0" smtClean="0"/>
                        <a:t>(chiffre</a:t>
                      </a:r>
                      <a:r>
                        <a:rPr lang="fr-FR" sz="1000" baseline="0" dirty="0" smtClean="0"/>
                        <a:t> d’affaires en milliards USD)</a:t>
                      </a:r>
                      <a:endParaRPr lang="fr-FR" sz="1000" dirty="0"/>
                    </a:p>
                  </a:txBody>
                  <a:tcPr/>
                </a:tc>
                <a:tc>
                  <a:txBody>
                    <a:bodyPr/>
                    <a:lstStyle/>
                    <a:p>
                      <a:r>
                        <a:rPr lang="fr-FR" sz="1000" dirty="0" smtClean="0"/>
                        <a:t>2009</a:t>
                      </a:r>
                      <a:endParaRPr lang="fr-FR" sz="1000" dirty="0"/>
                    </a:p>
                  </a:txBody>
                  <a:tcPr/>
                </a:tc>
                <a:tc>
                  <a:txBody>
                    <a:bodyPr/>
                    <a:lstStyle/>
                    <a:p>
                      <a:r>
                        <a:rPr lang="fr-FR" sz="1000" dirty="0" smtClean="0"/>
                        <a:t>2013</a:t>
                      </a:r>
                      <a:endParaRPr lang="fr-FR" sz="1000" dirty="0"/>
                    </a:p>
                  </a:txBody>
                  <a:tcPr/>
                </a:tc>
              </a:tr>
              <a:tr h="353265">
                <a:tc>
                  <a:txBody>
                    <a:bodyPr/>
                    <a:lstStyle/>
                    <a:p>
                      <a:r>
                        <a:rPr lang="fr-FR" sz="1000" dirty="0" smtClean="0"/>
                        <a:t>Apple</a:t>
                      </a:r>
                      <a:r>
                        <a:rPr lang="fr-FR" sz="1000" baseline="0" dirty="0" smtClean="0"/>
                        <a:t> i Tunes</a:t>
                      </a:r>
                      <a:endParaRPr lang="fr-FR" sz="1000" dirty="0"/>
                    </a:p>
                  </a:txBody>
                  <a:tcPr/>
                </a:tc>
                <a:tc>
                  <a:txBody>
                    <a:bodyPr/>
                    <a:lstStyle/>
                    <a:p>
                      <a:r>
                        <a:rPr lang="fr-FR" sz="1000" dirty="0" smtClean="0"/>
                        <a:t>4</a:t>
                      </a:r>
                      <a:endParaRPr lang="fr-FR" sz="1000" dirty="0"/>
                    </a:p>
                  </a:txBody>
                  <a:tcPr/>
                </a:tc>
                <a:tc>
                  <a:txBody>
                    <a:bodyPr/>
                    <a:lstStyle/>
                    <a:p>
                      <a:r>
                        <a:rPr lang="fr-FR" sz="1000" dirty="0" smtClean="0"/>
                        <a:t>16</a:t>
                      </a:r>
                      <a:endParaRPr lang="fr-FR" sz="1000" dirty="0"/>
                    </a:p>
                  </a:txBody>
                  <a:tcPr/>
                </a:tc>
              </a:tr>
              <a:tr h="217394">
                <a:tc>
                  <a:txBody>
                    <a:bodyPr/>
                    <a:lstStyle/>
                    <a:p>
                      <a:r>
                        <a:rPr lang="fr-FR" sz="1000" dirty="0" smtClean="0"/>
                        <a:t>Amazon</a:t>
                      </a:r>
                      <a:endParaRPr lang="fr-FR" sz="1000" dirty="0"/>
                    </a:p>
                  </a:txBody>
                  <a:tcPr/>
                </a:tc>
                <a:tc>
                  <a:txBody>
                    <a:bodyPr/>
                    <a:lstStyle/>
                    <a:p>
                      <a:r>
                        <a:rPr lang="fr-FR" sz="1000" dirty="0" smtClean="0"/>
                        <a:t>7.6</a:t>
                      </a:r>
                      <a:endParaRPr lang="fr-FR" sz="1000" dirty="0"/>
                    </a:p>
                  </a:txBody>
                  <a:tcPr/>
                </a:tc>
                <a:tc>
                  <a:txBody>
                    <a:bodyPr/>
                    <a:lstStyle/>
                    <a:p>
                      <a:r>
                        <a:rPr lang="fr-FR" sz="1000" dirty="0" smtClean="0"/>
                        <a:t>13</a:t>
                      </a:r>
                      <a:endParaRPr lang="fr-FR" sz="1000" dirty="0"/>
                    </a:p>
                  </a:txBody>
                  <a:tcPr/>
                </a:tc>
              </a:tr>
              <a:tr h="315682">
                <a:tc>
                  <a:txBody>
                    <a:bodyPr/>
                    <a:lstStyle/>
                    <a:p>
                      <a:r>
                        <a:rPr lang="fr-FR" sz="1000" dirty="0" err="1" smtClean="0"/>
                        <a:t>YouTube</a:t>
                      </a:r>
                      <a:endParaRPr lang="fr-FR" sz="1000" dirty="0"/>
                    </a:p>
                  </a:txBody>
                  <a:tcPr/>
                </a:tc>
                <a:tc>
                  <a:txBody>
                    <a:bodyPr/>
                    <a:lstStyle/>
                    <a:p>
                      <a:r>
                        <a:rPr lang="fr-FR" sz="1000" dirty="0" smtClean="0"/>
                        <a:t>0.5</a:t>
                      </a:r>
                      <a:endParaRPr lang="fr-FR" sz="1000" dirty="0"/>
                    </a:p>
                  </a:txBody>
                  <a:tcPr/>
                </a:tc>
                <a:tc>
                  <a:txBody>
                    <a:bodyPr/>
                    <a:lstStyle/>
                    <a:p>
                      <a:r>
                        <a:rPr lang="fr-FR" sz="1000" dirty="0" smtClean="0"/>
                        <a:t>5.6</a:t>
                      </a:r>
                      <a:endParaRPr lang="fr-FR" sz="1000" dirty="0"/>
                    </a:p>
                  </a:txBody>
                  <a:tcPr/>
                </a:tc>
              </a:tr>
              <a:tr h="217394">
                <a:tc>
                  <a:txBody>
                    <a:bodyPr/>
                    <a:lstStyle/>
                    <a:p>
                      <a:r>
                        <a:rPr lang="fr-FR" sz="1000" dirty="0" err="1" smtClean="0"/>
                        <a:t>Netflix</a:t>
                      </a:r>
                      <a:endParaRPr lang="fr-FR" sz="1000" dirty="0"/>
                    </a:p>
                  </a:txBody>
                  <a:tcPr/>
                </a:tc>
                <a:tc>
                  <a:txBody>
                    <a:bodyPr/>
                    <a:lstStyle/>
                    <a:p>
                      <a:r>
                        <a:rPr lang="fr-FR" sz="1000" dirty="0" smtClean="0"/>
                        <a:t>1.6</a:t>
                      </a:r>
                      <a:endParaRPr lang="fr-FR" sz="1000" dirty="0"/>
                    </a:p>
                  </a:txBody>
                  <a:tcPr/>
                </a:tc>
                <a:tc>
                  <a:txBody>
                    <a:bodyPr/>
                    <a:lstStyle/>
                    <a:p>
                      <a:r>
                        <a:rPr lang="fr-FR" sz="1000" dirty="0" smtClean="0"/>
                        <a:t>4.3</a:t>
                      </a:r>
                      <a:endParaRPr lang="fr-FR" sz="1000" dirty="0"/>
                    </a:p>
                  </a:txBody>
                  <a:tcPr/>
                </a:tc>
              </a:tr>
            </a:tbl>
          </a:graphicData>
        </a:graphic>
      </p:graphicFrame>
      <p:graphicFrame>
        <p:nvGraphicFramePr>
          <p:cNvPr id="9" name="Espace réservé du contenu 3"/>
          <p:cNvGraphicFramePr>
            <a:graphicFrameLocks/>
          </p:cNvGraphicFramePr>
          <p:nvPr>
            <p:extLst>
              <p:ext uri="{D42A27DB-BD31-4B8C-83A1-F6EECF244321}">
                <p14:modId xmlns:p14="http://schemas.microsoft.com/office/powerpoint/2010/main" val="3847289500"/>
              </p:ext>
            </p:extLst>
          </p:nvPr>
        </p:nvGraphicFramePr>
        <p:xfrm>
          <a:off x="5221477" y="5155521"/>
          <a:ext cx="3487943" cy="1538115"/>
        </p:xfrm>
        <a:graphic>
          <a:graphicData uri="http://schemas.openxmlformats.org/drawingml/2006/table">
            <a:tbl>
              <a:tblPr firstRow="1" bandRow="1">
                <a:tableStyleId>{5C22544A-7EE6-4342-B048-85BDC9FD1C3A}</a:tableStyleId>
              </a:tblPr>
              <a:tblGrid>
                <a:gridCol w="1213199"/>
                <a:gridCol w="772093"/>
                <a:gridCol w="992646"/>
                <a:gridCol w="510005"/>
              </a:tblGrid>
              <a:tr h="589215">
                <a:tc>
                  <a:txBody>
                    <a:bodyPr/>
                    <a:lstStyle/>
                    <a:p>
                      <a:pPr>
                        <a:lnSpc>
                          <a:spcPct val="150000"/>
                        </a:lnSpc>
                        <a:spcAft>
                          <a:spcPts val="0"/>
                        </a:spcAft>
                      </a:pPr>
                      <a:r>
                        <a:rPr lang="en-CA" sz="1050" noProof="0" dirty="0" smtClean="0">
                          <a:effectLst/>
                          <a:latin typeface="Arial"/>
                          <a:ea typeface="ＭＳ 明朝"/>
                          <a:cs typeface="Times New Roman"/>
                        </a:rPr>
                        <a:t>Part</a:t>
                      </a:r>
                      <a:r>
                        <a:rPr lang="en-CA" sz="1050" baseline="0" noProof="0" dirty="0" smtClean="0">
                          <a:effectLst/>
                          <a:latin typeface="Arial"/>
                          <a:ea typeface="ＭＳ 明朝"/>
                          <a:cs typeface="Times New Roman"/>
                        </a:rPr>
                        <a:t> du film </a:t>
                      </a:r>
                      <a:r>
                        <a:rPr lang="en-CA" sz="1050" baseline="0" noProof="0" dirty="0" err="1" smtClean="0">
                          <a:effectLst/>
                          <a:latin typeface="Arial"/>
                          <a:ea typeface="ＭＳ 明朝"/>
                          <a:cs typeface="Times New Roman"/>
                        </a:rPr>
                        <a:t>canadien</a:t>
                      </a:r>
                      <a:endParaRPr lang="en-CA" sz="105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1050" noProof="0" dirty="0" smtClean="0">
                          <a:effectLst/>
                          <a:latin typeface="Arial"/>
                          <a:ea typeface="ＭＳ 明朝"/>
                          <a:cs typeface="Times New Roman"/>
                        </a:rPr>
                        <a:t>2010</a:t>
                      </a:r>
                      <a:endParaRPr lang="en-CA" sz="105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1050" noProof="0" dirty="0" smtClean="0">
                          <a:effectLst/>
                          <a:latin typeface="Arial"/>
                          <a:ea typeface="ＭＳ 明朝"/>
                          <a:cs typeface="Times New Roman"/>
                        </a:rPr>
                        <a:t>2011</a:t>
                      </a:r>
                      <a:endParaRPr lang="en-CA" sz="105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1050" noProof="0" dirty="0" smtClean="0">
                          <a:effectLst/>
                          <a:latin typeface="Arial"/>
                          <a:ea typeface="ＭＳ 明朝"/>
                          <a:cs typeface="Times New Roman"/>
                        </a:rPr>
                        <a:t>2012</a:t>
                      </a:r>
                      <a:endParaRPr lang="en-CA" sz="1050" noProof="0" dirty="0">
                        <a:effectLst/>
                        <a:latin typeface="Cambria"/>
                        <a:ea typeface="ＭＳ 明朝"/>
                        <a:cs typeface="Times New Roman"/>
                      </a:endParaRPr>
                    </a:p>
                  </a:txBody>
                  <a:tcPr marL="68580" marR="68580" marT="0" marB="0"/>
                </a:tc>
              </a:tr>
              <a:tr h="468840">
                <a:tc>
                  <a:txBody>
                    <a:bodyPr/>
                    <a:lstStyle/>
                    <a:p>
                      <a:pPr>
                        <a:lnSpc>
                          <a:spcPct val="150000"/>
                        </a:lnSpc>
                        <a:spcAft>
                          <a:spcPts val="0"/>
                        </a:spcAft>
                      </a:pPr>
                      <a:r>
                        <a:rPr lang="en-CA" sz="1050" b="1" noProof="0" dirty="0" smtClean="0">
                          <a:effectLst/>
                          <a:latin typeface="Arial"/>
                          <a:ea typeface="ＭＳ 明朝"/>
                          <a:cs typeface="Times New Roman"/>
                        </a:rPr>
                        <a:t>Film</a:t>
                      </a:r>
                      <a:r>
                        <a:rPr lang="en-CA" sz="1050" b="1" baseline="0" noProof="0" dirty="0" smtClean="0">
                          <a:effectLst/>
                          <a:latin typeface="Arial"/>
                          <a:ea typeface="ＭＳ 明朝"/>
                          <a:cs typeface="Times New Roman"/>
                        </a:rPr>
                        <a:t> </a:t>
                      </a:r>
                      <a:r>
                        <a:rPr lang="en-CA" sz="1050" b="1" baseline="0" noProof="0" dirty="0" err="1" smtClean="0">
                          <a:effectLst/>
                          <a:latin typeface="Arial"/>
                          <a:ea typeface="ＭＳ 明朝"/>
                          <a:cs typeface="Times New Roman"/>
                        </a:rPr>
                        <a:t>anglophone</a:t>
                      </a:r>
                      <a:endParaRPr lang="en-CA" sz="105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1050" noProof="0" dirty="0" smtClean="0">
                          <a:effectLst/>
                          <a:latin typeface="Arial"/>
                          <a:ea typeface="ＭＳ 明朝"/>
                          <a:cs typeface="Times New Roman"/>
                        </a:rPr>
                        <a:t>1,4</a:t>
                      </a:r>
                      <a:endParaRPr lang="en-CA" sz="105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1050" noProof="0" dirty="0" smtClean="0">
                          <a:effectLst/>
                          <a:latin typeface="Arial"/>
                          <a:ea typeface="ＭＳ 明朝"/>
                          <a:cs typeface="Times New Roman"/>
                        </a:rPr>
                        <a:t>0,9</a:t>
                      </a:r>
                      <a:endParaRPr lang="en-CA" sz="105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1050" noProof="0" dirty="0" smtClean="0">
                          <a:effectLst/>
                          <a:latin typeface="Arial"/>
                          <a:ea typeface="ＭＳ 明朝"/>
                          <a:cs typeface="Times New Roman"/>
                        </a:rPr>
                        <a:t>1,5</a:t>
                      </a:r>
                      <a:endParaRPr lang="en-CA" sz="1050" noProof="0" dirty="0">
                        <a:effectLst/>
                        <a:latin typeface="Cambria"/>
                        <a:ea typeface="ＭＳ 明朝"/>
                        <a:cs typeface="Times New Roman"/>
                      </a:endParaRPr>
                    </a:p>
                  </a:txBody>
                  <a:tcPr marL="68580" marR="68580" marT="0" marB="0"/>
                </a:tc>
              </a:tr>
              <a:tr h="407412">
                <a:tc>
                  <a:txBody>
                    <a:bodyPr/>
                    <a:lstStyle/>
                    <a:p>
                      <a:pPr>
                        <a:lnSpc>
                          <a:spcPct val="150000"/>
                        </a:lnSpc>
                        <a:spcAft>
                          <a:spcPts val="0"/>
                        </a:spcAft>
                      </a:pPr>
                      <a:r>
                        <a:rPr lang="en-CA" sz="1050" b="1" noProof="0" dirty="0" smtClean="0">
                          <a:effectLst/>
                          <a:latin typeface="Arial"/>
                          <a:ea typeface="ＭＳ 明朝"/>
                          <a:cs typeface="Times New Roman"/>
                        </a:rPr>
                        <a:t>Film</a:t>
                      </a:r>
                      <a:r>
                        <a:rPr lang="en-CA" sz="1050" b="1" baseline="0" noProof="0" dirty="0" smtClean="0">
                          <a:effectLst/>
                          <a:latin typeface="Arial"/>
                          <a:ea typeface="ＭＳ 明朝"/>
                          <a:cs typeface="Times New Roman"/>
                        </a:rPr>
                        <a:t> francophone</a:t>
                      </a:r>
                      <a:endParaRPr lang="en-CA" sz="105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1050" noProof="0" dirty="0" smtClean="0">
                          <a:effectLst/>
                          <a:latin typeface="Arial"/>
                          <a:ea typeface="ＭＳ 明朝"/>
                          <a:cs typeface="Times New Roman"/>
                        </a:rPr>
                        <a:t>13,4</a:t>
                      </a:r>
                      <a:endParaRPr lang="en-CA" sz="105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1050" noProof="0" dirty="0" smtClean="0">
                          <a:effectLst/>
                          <a:latin typeface="Arial"/>
                          <a:ea typeface="ＭＳ 明朝"/>
                          <a:cs typeface="Times New Roman"/>
                        </a:rPr>
                        <a:t>13,5</a:t>
                      </a:r>
                      <a:endParaRPr lang="en-CA" sz="105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1050" noProof="0" dirty="0" smtClean="0">
                          <a:effectLst/>
                          <a:latin typeface="Arial"/>
                          <a:ea typeface="ＭＳ 明朝"/>
                          <a:cs typeface="Times New Roman"/>
                        </a:rPr>
                        <a:t>9,0</a:t>
                      </a:r>
                      <a:endParaRPr lang="en-CA" sz="1050" noProof="0" dirty="0">
                        <a:effectLst/>
                        <a:latin typeface="Cambria"/>
                        <a:ea typeface="ＭＳ 明朝"/>
                        <a:cs typeface="Times New Roman"/>
                      </a:endParaRPr>
                    </a:p>
                  </a:txBody>
                  <a:tcPr marL="68580" marR="68580" marT="0" marB="0"/>
                </a:tc>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1677592402"/>
              </p:ext>
            </p:extLst>
          </p:nvPr>
        </p:nvGraphicFramePr>
        <p:xfrm>
          <a:off x="6231431" y="1061423"/>
          <a:ext cx="2809827" cy="1857667"/>
        </p:xfrm>
        <a:graphic>
          <a:graphicData uri="http://schemas.openxmlformats.org/drawingml/2006/table">
            <a:tbl>
              <a:tblPr firstRow="1" bandRow="1">
                <a:tableStyleId>{5C22544A-7EE6-4342-B048-85BDC9FD1C3A}</a:tableStyleId>
              </a:tblPr>
              <a:tblGrid>
                <a:gridCol w="936609"/>
                <a:gridCol w="936609"/>
                <a:gridCol w="936609"/>
              </a:tblGrid>
              <a:tr h="558515">
                <a:tc>
                  <a:txBody>
                    <a:bodyPr/>
                    <a:lstStyle/>
                    <a:p>
                      <a:r>
                        <a:rPr lang="fr-FR" sz="1000" dirty="0" smtClean="0"/>
                        <a:t>(chiffre</a:t>
                      </a:r>
                      <a:r>
                        <a:rPr lang="fr-FR" sz="1000" baseline="0" dirty="0" smtClean="0"/>
                        <a:t> d’affaires en milliards USD</a:t>
                      </a:r>
                      <a:r>
                        <a:rPr lang="fr-FR" sz="1000" dirty="0" smtClean="0"/>
                        <a:t>)</a:t>
                      </a:r>
                      <a:endParaRPr lang="fr-FR" sz="1000" dirty="0"/>
                    </a:p>
                  </a:txBody>
                  <a:tcPr/>
                </a:tc>
                <a:tc>
                  <a:txBody>
                    <a:bodyPr/>
                    <a:lstStyle/>
                    <a:p>
                      <a:r>
                        <a:rPr lang="fr-FR" sz="1000" dirty="0" smtClean="0"/>
                        <a:t>2011</a:t>
                      </a:r>
                      <a:endParaRPr lang="fr-FR" sz="1000" dirty="0"/>
                    </a:p>
                  </a:txBody>
                  <a:tcPr/>
                </a:tc>
                <a:tc>
                  <a:txBody>
                    <a:bodyPr/>
                    <a:lstStyle/>
                    <a:p>
                      <a:r>
                        <a:rPr lang="fr-FR" sz="1000" dirty="0" smtClean="0"/>
                        <a:t>2015</a:t>
                      </a:r>
                      <a:endParaRPr lang="fr-FR" sz="1000" dirty="0"/>
                    </a:p>
                  </a:txBody>
                  <a:tcPr/>
                </a:tc>
              </a:tr>
              <a:tr h="353265">
                <a:tc>
                  <a:txBody>
                    <a:bodyPr/>
                    <a:lstStyle/>
                    <a:p>
                      <a:r>
                        <a:rPr lang="fr-FR" sz="1000" dirty="0" smtClean="0"/>
                        <a:t>Apple</a:t>
                      </a:r>
                      <a:r>
                        <a:rPr lang="fr-FR" sz="1000" baseline="0" dirty="0" smtClean="0"/>
                        <a:t> </a:t>
                      </a:r>
                      <a:endParaRPr lang="fr-FR" sz="1000" dirty="0"/>
                    </a:p>
                  </a:txBody>
                  <a:tcPr/>
                </a:tc>
                <a:tc>
                  <a:txBody>
                    <a:bodyPr/>
                    <a:lstStyle/>
                    <a:p>
                      <a:r>
                        <a:rPr lang="fr-FR" sz="1000" dirty="0" smtClean="0"/>
                        <a:t>108,2</a:t>
                      </a:r>
                      <a:endParaRPr lang="fr-FR" sz="1000" dirty="0"/>
                    </a:p>
                  </a:txBody>
                  <a:tcPr/>
                </a:tc>
                <a:tc>
                  <a:txBody>
                    <a:bodyPr/>
                    <a:lstStyle/>
                    <a:p>
                      <a:r>
                        <a:rPr lang="fr-FR" sz="1000" dirty="0" smtClean="0"/>
                        <a:t>233,7</a:t>
                      </a:r>
                      <a:endParaRPr lang="fr-FR" sz="1000" dirty="0"/>
                    </a:p>
                  </a:txBody>
                  <a:tcPr/>
                </a:tc>
              </a:tr>
              <a:tr h="217394">
                <a:tc>
                  <a:txBody>
                    <a:bodyPr/>
                    <a:lstStyle/>
                    <a:p>
                      <a:r>
                        <a:rPr lang="fr-FR" sz="1000" dirty="0" smtClean="0"/>
                        <a:t>Microsoft</a:t>
                      </a:r>
                      <a:endParaRPr lang="fr-FR" sz="1000" dirty="0"/>
                    </a:p>
                  </a:txBody>
                  <a:tcPr/>
                </a:tc>
                <a:tc>
                  <a:txBody>
                    <a:bodyPr/>
                    <a:lstStyle/>
                    <a:p>
                      <a:r>
                        <a:rPr lang="fr-FR" sz="1000" dirty="0" smtClean="0"/>
                        <a:t>69,9</a:t>
                      </a:r>
                      <a:endParaRPr lang="fr-FR" sz="1000" dirty="0"/>
                    </a:p>
                  </a:txBody>
                  <a:tcPr/>
                </a:tc>
                <a:tc>
                  <a:txBody>
                    <a:bodyPr/>
                    <a:lstStyle/>
                    <a:p>
                      <a:r>
                        <a:rPr lang="fr-FR" sz="1000" dirty="0" smtClean="0"/>
                        <a:t>93,5</a:t>
                      </a:r>
                      <a:endParaRPr lang="fr-FR" sz="1000" dirty="0"/>
                    </a:p>
                  </a:txBody>
                  <a:tcPr/>
                </a:tc>
              </a:tr>
              <a:tr h="315682">
                <a:tc>
                  <a:txBody>
                    <a:bodyPr/>
                    <a:lstStyle/>
                    <a:p>
                      <a:r>
                        <a:rPr lang="fr-FR" sz="1000" dirty="0" smtClean="0"/>
                        <a:t>Amazon</a:t>
                      </a:r>
                      <a:endParaRPr lang="fr-FR" sz="1000" dirty="0"/>
                    </a:p>
                  </a:txBody>
                  <a:tcPr/>
                </a:tc>
                <a:tc>
                  <a:txBody>
                    <a:bodyPr/>
                    <a:lstStyle/>
                    <a:p>
                      <a:r>
                        <a:rPr lang="fr-FR" sz="1000" dirty="0" smtClean="0"/>
                        <a:t>48,0</a:t>
                      </a:r>
                      <a:endParaRPr lang="fr-FR" sz="1000" dirty="0"/>
                    </a:p>
                  </a:txBody>
                  <a:tcPr/>
                </a:tc>
                <a:tc>
                  <a:txBody>
                    <a:bodyPr/>
                    <a:lstStyle/>
                    <a:p>
                      <a:r>
                        <a:rPr lang="fr-FR" sz="1000" dirty="0" smtClean="0"/>
                        <a:t>107,0</a:t>
                      </a:r>
                      <a:endParaRPr lang="fr-FR" sz="1000" dirty="0"/>
                    </a:p>
                  </a:txBody>
                  <a:tcPr/>
                </a:tc>
              </a:tr>
              <a:tr h="217394">
                <a:tc>
                  <a:txBody>
                    <a:bodyPr/>
                    <a:lstStyle/>
                    <a:p>
                      <a:r>
                        <a:rPr lang="fr-FR" sz="1000" dirty="0" smtClean="0"/>
                        <a:t>Google</a:t>
                      </a:r>
                      <a:endParaRPr lang="fr-FR" sz="1000" dirty="0"/>
                    </a:p>
                  </a:txBody>
                  <a:tcPr/>
                </a:tc>
                <a:tc>
                  <a:txBody>
                    <a:bodyPr/>
                    <a:lstStyle/>
                    <a:p>
                      <a:r>
                        <a:rPr lang="fr-FR" sz="1000" dirty="0" smtClean="0"/>
                        <a:t>37,9</a:t>
                      </a:r>
                      <a:endParaRPr lang="fr-FR" sz="1000" dirty="0"/>
                    </a:p>
                  </a:txBody>
                  <a:tcPr/>
                </a:tc>
                <a:tc>
                  <a:txBody>
                    <a:bodyPr/>
                    <a:lstStyle/>
                    <a:p>
                      <a:r>
                        <a:rPr lang="fr-FR" sz="1000" dirty="0" smtClean="0"/>
                        <a:t>74,9</a:t>
                      </a:r>
                      <a:endParaRPr lang="fr-FR" sz="1000" dirty="0"/>
                    </a:p>
                  </a:txBody>
                  <a:tcPr/>
                </a:tc>
              </a:tr>
            </a:tbl>
          </a:graphicData>
        </a:graphic>
      </p:graphicFrame>
    </p:spTree>
    <p:extLst>
      <p:ext uri="{BB962C8B-B14F-4D97-AF65-F5344CB8AC3E}">
        <p14:creationId xmlns:p14="http://schemas.microsoft.com/office/powerpoint/2010/main" val="15106210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800" dirty="0"/>
              <a:t>2. Culture dans le TTIP et PTP : </a:t>
            </a:r>
            <a:r>
              <a:rPr lang="fr-CA" sz="2800" dirty="0" smtClean="0"/>
              <a:t>approches divergentes  </a:t>
            </a:r>
            <a:endParaRPr lang="fr-CA" sz="2800" dirty="0"/>
          </a:p>
        </p:txBody>
      </p:sp>
      <p:sp>
        <p:nvSpPr>
          <p:cNvPr id="3" name="Espace réservé du contenu 2"/>
          <p:cNvSpPr>
            <a:spLocks noGrp="1"/>
          </p:cNvSpPr>
          <p:nvPr>
            <p:ph idx="1"/>
          </p:nvPr>
        </p:nvSpPr>
        <p:spPr>
          <a:xfrm>
            <a:off x="457200" y="1600200"/>
            <a:ext cx="7112018" cy="4621225"/>
          </a:xfrm>
        </p:spPr>
        <p:txBody>
          <a:bodyPr>
            <a:normAutofit fontScale="47500" lnSpcReduction="20000"/>
          </a:bodyPr>
          <a:lstStyle/>
          <a:p>
            <a:r>
              <a:rPr lang="fr-CA" b="1" dirty="0" smtClean="0"/>
              <a:t>PTP et culture</a:t>
            </a:r>
          </a:p>
          <a:p>
            <a:r>
              <a:rPr lang="fr-CA" dirty="0" smtClean="0"/>
              <a:t>Réserves extensives pour adopter et maintenir des politiques dans le secteur culturel</a:t>
            </a:r>
          </a:p>
          <a:p>
            <a:pPr marL="36576" indent="0">
              <a:buNone/>
            </a:pPr>
            <a:endParaRPr lang="fr-CA" dirty="0" smtClean="0"/>
          </a:p>
          <a:p>
            <a:r>
              <a:rPr lang="fr-CA" b="1" dirty="0" smtClean="0"/>
              <a:t>MAIS incertitude juridique dans l’environnement numérique</a:t>
            </a:r>
          </a:p>
          <a:p>
            <a:r>
              <a:rPr lang="fr-CA" b="1" dirty="0" smtClean="0"/>
              <a:t>Source de confusion</a:t>
            </a:r>
          </a:p>
          <a:p>
            <a:endParaRPr lang="fr-CA" dirty="0"/>
          </a:p>
          <a:p>
            <a:r>
              <a:rPr lang="fr-CA" b="1" dirty="0" smtClean="0"/>
              <a:t>Canada : </a:t>
            </a:r>
            <a:r>
              <a:rPr lang="fr-FR" b="1" dirty="0"/>
              <a:t>le </a:t>
            </a:r>
            <a:r>
              <a:rPr lang="fr-FR" b="1" dirty="0" smtClean="0"/>
              <a:t>PTP </a:t>
            </a:r>
            <a:r>
              <a:rPr lang="fr-FR" b="1" dirty="0"/>
              <a:t>introduit deux exceptions</a:t>
            </a:r>
            <a:r>
              <a:rPr lang="fr-FR" dirty="0"/>
              <a:t> : la première clause de protection prévoit l’interdiction « des prescriptions discriminatoires obligeant les fournisseurs de services ou les investisseurs à verser des contributions financières pour le développement de contenu canadien », alors que la seconde exception « interdit aux pays signataires de limiter l’accès au contenu audiovisuel en ligne </a:t>
            </a:r>
            <a:r>
              <a:rPr lang="fr-FR" dirty="0" smtClean="0"/>
              <a:t>». </a:t>
            </a:r>
            <a:r>
              <a:rPr lang="fr-CA" dirty="0" smtClean="0"/>
              <a:t> </a:t>
            </a:r>
          </a:p>
          <a:p>
            <a:r>
              <a:rPr lang="fr-CA" dirty="0" smtClean="0"/>
              <a:t>Japon : </a:t>
            </a:r>
            <a:r>
              <a:rPr lang="fr-FR" dirty="0"/>
              <a:t>« Aux fins de cette réserve, le terme ‘radiodiffusion’ ne comprend pas les services sur demande, notamment de tels services fournis sur Internet ». </a:t>
            </a:r>
            <a:endParaRPr lang="fr-FR" dirty="0" smtClean="0"/>
          </a:p>
          <a:p>
            <a:pPr marL="36576" indent="0">
              <a:buNone/>
            </a:pPr>
            <a:endParaRPr lang="fr-FR" dirty="0" smtClean="0"/>
          </a:p>
          <a:p>
            <a:r>
              <a:rPr lang="fr-FR" b="1" dirty="0"/>
              <a:t>L</a:t>
            </a:r>
            <a:r>
              <a:rPr lang="fr-FR" b="1" dirty="0" smtClean="0"/>
              <a:t>e </a:t>
            </a:r>
            <a:r>
              <a:rPr lang="fr-FR" b="1" dirty="0"/>
              <a:t>chapitre sur le commerce électronique ne </a:t>
            </a:r>
            <a:r>
              <a:rPr lang="fr-FR" b="1" dirty="0" smtClean="0"/>
              <a:t>prévoit pas de réserves applicables </a:t>
            </a:r>
            <a:r>
              <a:rPr lang="fr-FR" b="1" dirty="0"/>
              <a:t>spécifiquement aux produits </a:t>
            </a:r>
            <a:r>
              <a:rPr lang="fr-FR" b="1" dirty="0" smtClean="0"/>
              <a:t>numériques</a:t>
            </a:r>
            <a:r>
              <a:rPr lang="en-CA" b="1" dirty="0" smtClean="0"/>
              <a:t>. </a:t>
            </a:r>
          </a:p>
          <a:p>
            <a:r>
              <a:rPr lang="fr-CA" dirty="0"/>
              <a:t>“Produit numérique désigne un programme informatique, un texte, une vidéo, une image, un enregistrement audio ou un autre produit à encodage numérique qui est produit pour la vente ou la distribution commerciale et qui peut être transmis par voie électronique </a:t>
            </a:r>
            <a:r>
              <a:rPr lang="fr-CA" dirty="0" smtClean="0"/>
              <a:t>». </a:t>
            </a:r>
            <a:endParaRPr lang="en-CA" dirty="0" smtClean="0"/>
          </a:p>
          <a:p>
            <a:r>
              <a:rPr lang="fr-FR" dirty="0"/>
              <a:t>L</a:t>
            </a:r>
            <a:r>
              <a:rPr lang="fr-FR" dirty="0" smtClean="0"/>
              <a:t>a </a:t>
            </a:r>
            <a:r>
              <a:rPr lang="fr-FR" dirty="0"/>
              <a:t>marge de manœuvre des parties pour adopter des politiques culturelles </a:t>
            </a:r>
            <a:r>
              <a:rPr lang="fr-FR" dirty="0" smtClean="0"/>
              <a:t>et </a:t>
            </a:r>
            <a:r>
              <a:rPr lang="fr-FR" dirty="0"/>
              <a:t>promouvoir des contenus locaux dans l’environnement numérique paraît </a:t>
            </a:r>
            <a:r>
              <a:rPr lang="fr-FR" dirty="0" smtClean="0"/>
              <a:t>réduite</a:t>
            </a:r>
            <a:r>
              <a:rPr lang="en-CA" dirty="0" smtClean="0"/>
              <a:t>. </a:t>
            </a:r>
            <a:endParaRPr lang="fr-FR" dirty="0" smtClean="0"/>
          </a:p>
          <a:p>
            <a:endParaRPr lang="en-CA" dirty="0"/>
          </a:p>
          <a:p>
            <a:endParaRPr lang="fr-CA" dirty="0"/>
          </a:p>
        </p:txBody>
      </p:sp>
      <p:pic>
        <p:nvPicPr>
          <p:cNvPr id="4" name="Image 3" descr="netflix-everywhe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538" y="1257113"/>
            <a:ext cx="2049462" cy="1795875"/>
          </a:xfrm>
          <a:prstGeom prst="rect">
            <a:avLst/>
          </a:prstGeom>
        </p:spPr>
      </p:pic>
    </p:spTree>
    <p:extLst>
      <p:ext uri="{BB962C8B-B14F-4D97-AF65-F5344CB8AC3E}">
        <p14:creationId xmlns:p14="http://schemas.microsoft.com/office/powerpoint/2010/main" val="2290642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3600" dirty="0"/>
              <a:t>2. Culture dans le TTIP et PTP : approches divergentes </a:t>
            </a:r>
          </a:p>
        </p:txBody>
      </p:sp>
      <p:sp>
        <p:nvSpPr>
          <p:cNvPr id="3" name="Espace réservé du contenu 2"/>
          <p:cNvSpPr>
            <a:spLocks noGrp="1"/>
          </p:cNvSpPr>
          <p:nvPr>
            <p:ph idx="1"/>
          </p:nvPr>
        </p:nvSpPr>
        <p:spPr/>
        <p:txBody>
          <a:bodyPr>
            <a:normAutofit fontScale="55000" lnSpcReduction="20000"/>
          </a:bodyPr>
          <a:lstStyle/>
          <a:p>
            <a:r>
              <a:rPr lang="fr-FR" b="1" dirty="0"/>
              <a:t>L</a:t>
            </a:r>
            <a:r>
              <a:rPr lang="fr-FR" b="1" dirty="0" smtClean="0"/>
              <a:t>e </a:t>
            </a:r>
            <a:r>
              <a:rPr lang="fr-FR" b="1" dirty="0"/>
              <a:t>mandat de la Commission européenne prévoit </a:t>
            </a:r>
            <a:r>
              <a:rPr lang="fr-FR" dirty="0"/>
              <a:t>que « l’accord ne devrait pas restreindre la capacité des Etats membres de maintenir leurs politiques existantes dans le secteur culturel », en mentionnant explicitement que « l’accord ne devra pas affecter la capacité de l’UE et des Etats membres de mettre en œuvre des politiques et des mesures qui prennent en compte des nouvelles évolutions dans le secteur</a:t>
            </a:r>
            <a:r>
              <a:rPr lang="fr-FR" b="1" dirty="0"/>
              <a:t>, et en particulier dans l’environnement numérique ». </a:t>
            </a:r>
            <a:endParaRPr lang="fr-FR" b="1" dirty="0" smtClean="0"/>
          </a:p>
          <a:p>
            <a:endParaRPr lang="fr-FR" dirty="0"/>
          </a:p>
          <a:p>
            <a:r>
              <a:rPr lang="fr-FR" b="1" dirty="0"/>
              <a:t>D</a:t>
            </a:r>
            <a:r>
              <a:rPr lang="fr-FR" b="1" dirty="0" smtClean="0"/>
              <a:t>ans </a:t>
            </a:r>
            <a:r>
              <a:rPr lang="fr-FR" b="1" dirty="0"/>
              <a:t>le cadre des négociations sur le </a:t>
            </a:r>
            <a:r>
              <a:rPr lang="fr-FR" b="1" dirty="0" err="1"/>
              <a:t>TiSA</a:t>
            </a:r>
            <a:r>
              <a:rPr lang="fr-FR" dirty="0"/>
              <a:t>, la Résolution du Parlement européen du 3 février 2016 recommande explicitement à la Commission européenne de prévoir conformément à la CDEC « une clause transversale et juridiquement contraignante applicable à l’ensemble de l’accord » selon laquelle « les parties préservent leur droit d’adopter ou de maintenir toute mesure concernant la protection ou la promotion de la diversité culturelle et linguistique, </a:t>
            </a:r>
            <a:r>
              <a:rPr lang="fr-FR" b="1" dirty="0"/>
              <a:t>quelle que soit la technologie ou la plateforme de distribution utilisée, tant en ligne que hors ligne »</a:t>
            </a:r>
            <a:r>
              <a:rPr lang="fr-FR" dirty="0"/>
              <a:t> </a:t>
            </a:r>
            <a:endParaRPr lang="fr-CA" dirty="0"/>
          </a:p>
        </p:txBody>
      </p:sp>
      <p:pic>
        <p:nvPicPr>
          <p:cNvPr id="5" name="Image 4" descr="x240-TB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183" y="5285005"/>
            <a:ext cx="3399733" cy="1483878"/>
          </a:xfrm>
          <a:prstGeom prst="rect">
            <a:avLst/>
          </a:prstGeom>
        </p:spPr>
      </p:pic>
    </p:spTree>
    <p:extLst>
      <p:ext uri="{BB962C8B-B14F-4D97-AF65-F5344CB8AC3E}">
        <p14:creationId xmlns:p14="http://schemas.microsoft.com/office/powerpoint/2010/main" val="33832571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3600" dirty="0" smtClean="0"/>
              <a:t>3. TTIP et PTP : configuration d’acteurs </a:t>
            </a:r>
            <a:endParaRPr lang="fr-CA" sz="3600" dirty="0"/>
          </a:p>
        </p:txBody>
      </p:sp>
      <p:sp>
        <p:nvSpPr>
          <p:cNvPr id="3" name="Espace réservé du contenu 2"/>
          <p:cNvSpPr>
            <a:spLocks noGrp="1"/>
          </p:cNvSpPr>
          <p:nvPr>
            <p:ph idx="1"/>
          </p:nvPr>
        </p:nvSpPr>
        <p:spPr/>
        <p:txBody>
          <a:bodyPr>
            <a:normAutofit fontScale="55000" lnSpcReduction="20000"/>
          </a:bodyPr>
          <a:lstStyle/>
          <a:p>
            <a:r>
              <a:rPr lang="fr-CA" b="1" dirty="0" smtClean="0"/>
              <a:t>Trois facteurs : intergouvernemental, interinstitutionnel et sociétal </a:t>
            </a:r>
          </a:p>
          <a:p>
            <a:pPr marL="36576" indent="0">
              <a:buNone/>
            </a:pPr>
            <a:endParaRPr lang="fr-CA" b="1" dirty="0" smtClean="0"/>
          </a:p>
          <a:p>
            <a:r>
              <a:rPr lang="fr-CA" b="1" dirty="0" smtClean="0"/>
              <a:t>Facteur intergouvernemental</a:t>
            </a:r>
          </a:p>
          <a:p>
            <a:pPr marL="36576" indent="0">
              <a:buNone/>
            </a:pPr>
            <a:endParaRPr lang="fr-CA" dirty="0" smtClean="0"/>
          </a:p>
          <a:p>
            <a:r>
              <a:rPr lang="fr-CA" dirty="0" smtClean="0"/>
              <a:t>Depuis les années 1990, position contradictoire de la plupart de pays du PTP concernant l’interface ‘culture-commerce’. </a:t>
            </a:r>
          </a:p>
          <a:p>
            <a:r>
              <a:rPr lang="fr-CA" dirty="0" smtClean="0"/>
              <a:t>OMC : 7 États ont adopté certains engagements dans le secteur de l’audiovisuel</a:t>
            </a:r>
          </a:p>
          <a:p>
            <a:r>
              <a:rPr lang="fr-CA" dirty="0" smtClean="0"/>
              <a:t>7 États sont Parties à la CDEC</a:t>
            </a:r>
          </a:p>
          <a:p>
            <a:r>
              <a:rPr lang="fr-CA" dirty="0" smtClean="0"/>
              <a:t>Canada : revirement concernant la CDEC et changement de stratégie par rapport à l’exception culturelle dans le contexte du numérique</a:t>
            </a:r>
          </a:p>
          <a:p>
            <a:pPr marL="36576" indent="0">
              <a:buNone/>
            </a:pPr>
            <a:endParaRPr lang="fr-CA" dirty="0" smtClean="0"/>
          </a:p>
          <a:p>
            <a:r>
              <a:rPr lang="fr-CA" dirty="0" smtClean="0"/>
              <a:t>France et d’autres États-membres de l’UE : position intransigeante en faveur d’une exception culturelle horizontale qui aborde les services culturels numériques et conventionnels à la fois.  </a:t>
            </a:r>
            <a:endParaRPr lang="fr-CA" dirty="0"/>
          </a:p>
        </p:txBody>
      </p:sp>
      <p:pic>
        <p:nvPicPr>
          <p:cNvPr id="4" name="Image 3" descr="image_galler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301" y="5592871"/>
            <a:ext cx="2809592" cy="1265130"/>
          </a:xfrm>
          <a:prstGeom prst="rect">
            <a:avLst/>
          </a:prstGeom>
        </p:spPr>
      </p:pic>
    </p:spTree>
    <p:extLst>
      <p:ext uri="{BB962C8B-B14F-4D97-AF65-F5344CB8AC3E}">
        <p14:creationId xmlns:p14="http://schemas.microsoft.com/office/powerpoint/2010/main" val="21814291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Technique.thmx</Template>
  <TotalTime>2321</TotalTime>
  <Words>1033</Words>
  <Application>Microsoft Macintosh PowerPoint</Application>
  <PresentationFormat>Présentation à l'écran (4:3)</PresentationFormat>
  <Paragraphs>221</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Technique</vt:lpstr>
      <vt:lpstr>Partenariats commerciaux, numérique et culture : L’effacement de l’exception culturelle ? </vt:lpstr>
      <vt:lpstr>Introduction</vt:lpstr>
      <vt:lpstr>1. Régime international des industries culturelles : intérêts et normes</vt:lpstr>
      <vt:lpstr>1. Régime international des industries culturelles : les technologies numériques </vt:lpstr>
      <vt:lpstr>2. Culture dans le TTIP et PTP : régionalisation asymétrique en services culturels</vt:lpstr>
      <vt:lpstr>2. Culture dans le TTIP et PTP : régionalisation asymétrique en services culturels </vt:lpstr>
      <vt:lpstr>2. Culture dans le TTIP et PTP : approches divergentes  </vt:lpstr>
      <vt:lpstr>2. Culture dans le TTIP et PTP : approches divergentes </vt:lpstr>
      <vt:lpstr>3. TTIP et PTP : configuration d’acteurs </vt:lpstr>
      <vt:lpstr>3. TTIP et PTP : configuration d’acteurs </vt:lpstr>
      <vt:lpstr>3. TTIP et PTP : configuration d’acteurs </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Partenariats commerciaux, numérique et culture : L’effacement de l’exception culturelle ? </dc:title>
  <dc:creator>Antonios Vlassis</dc:creator>
  <cp:lastModifiedBy>Antonios Vlassis</cp:lastModifiedBy>
  <cp:revision>66</cp:revision>
  <dcterms:created xsi:type="dcterms:W3CDTF">2016-11-07T10:22:43Z</dcterms:created>
  <dcterms:modified xsi:type="dcterms:W3CDTF">2016-11-17T20:22:45Z</dcterms:modified>
</cp:coreProperties>
</file>