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67" r:id="rId6"/>
    <p:sldId id="259" r:id="rId7"/>
    <p:sldId id="268" r:id="rId8"/>
    <p:sldId id="260" r:id="rId9"/>
    <p:sldId id="262" r:id="rId10"/>
    <p:sldId id="261" r:id="rId11"/>
    <p:sldId id="264"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6AD57F1-7D61-4E81-9C8F-5A3B50055883}" type="datetimeFigureOut">
              <a:rPr lang="en-GB" smtClean="0"/>
              <a:t>26/11/2016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A6D610-DF76-4AA3-B0F2-69BEA15C26B0}" type="slidenum">
              <a:rPr lang="en-GB" smtClean="0"/>
              <a:t>‹#›</a:t>
            </a:fld>
            <a:endParaRPr lang="en-GB"/>
          </a:p>
        </p:txBody>
      </p:sp>
    </p:spTree>
    <p:extLst>
      <p:ext uri="{BB962C8B-B14F-4D97-AF65-F5344CB8AC3E}">
        <p14:creationId xmlns:p14="http://schemas.microsoft.com/office/powerpoint/2010/main" val="2020926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6AD57F1-7D61-4E81-9C8F-5A3B50055883}" type="datetimeFigureOut">
              <a:rPr lang="en-GB" smtClean="0"/>
              <a:t>26/11/2016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A6D610-DF76-4AA3-B0F2-69BEA15C26B0}" type="slidenum">
              <a:rPr lang="en-GB" smtClean="0"/>
              <a:t>‹#›</a:t>
            </a:fld>
            <a:endParaRPr lang="en-GB"/>
          </a:p>
        </p:txBody>
      </p:sp>
    </p:spTree>
    <p:extLst>
      <p:ext uri="{BB962C8B-B14F-4D97-AF65-F5344CB8AC3E}">
        <p14:creationId xmlns:p14="http://schemas.microsoft.com/office/powerpoint/2010/main" val="2458833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6AD57F1-7D61-4E81-9C8F-5A3B50055883}" type="datetimeFigureOut">
              <a:rPr lang="en-GB" smtClean="0"/>
              <a:t>26/11/2016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A6D610-DF76-4AA3-B0F2-69BEA15C26B0}" type="slidenum">
              <a:rPr lang="en-GB" smtClean="0"/>
              <a:t>‹#›</a:t>
            </a:fld>
            <a:endParaRPr lang="en-GB"/>
          </a:p>
        </p:txBody>
      </p:sp>
    </p:spTree>
    <p:extLst>
      <p:ext uri="{BB962C8B-B14F-4D97-AF65-F5344CB8AC3E}">
        <p14:creationId xmlns:p14="http://schemas.microsoft.com/office/powerpoint/2010/main" val="39971869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En-tête de sec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606035" y="3616959"/>
            <a:ext cx="10862064" cy="1962431"/>
          </a:xfrm>
        </p:spPr>
        <p:txBody>
          <a:bodyPr anchor="ctr">
            <a:normAutofit/>
          </a:bodyPr>
          <a:lstStyle>
            <a:lvl1pPr marL="0" indent="0" algn="ctr">
              <a:buNone/>
              <a:defRPr sz="4000" b="0" i="0" cap="none" baseline="0">
                <a:solidFill>
                  <a:schemeClr val="bg2"/>
                </a:solidFill>
                <a:latin typeface="Vollkorn Regular" panose="02000503070000020003" pitchFamily="2"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Merci</a:t>
            </a:r>
            <a:endParaRPr lang="fr-BE" sz="850" dirty="0" smtClean="0">
              <a:solidFill>
                <a:schemeClr val="tx1"/>
              </a:solidFill>
              <a:latin typeface="Vollkorn Regular" panose="02000503070000020003" pitchFamily="2" charset="0"/>
            </a:endParaRPr>
          </a:p>
        </p:txBody>
      </p:sp>
      <p:sp>
        <p:nvSpPr>
          <p:cNvPr id="7" name="ZoneTexte 6"/>
          <p:cNvSpPr txBox="1"/>
          <p:nvPr userDrawn="1"/>
        </p:nvSpPr>
        <p:spPr>
          <a:xfrm>
            <a:off x="606035" y="5754993"/>
            <a:ext cx="10862064" cy="738664"/>
          </a:xfrm>
          <a:prstGeom prst="rect">
            <a:avLst/>
          </a:prstGeom>
          <a:noFill/>
        </p:spPr>
        <p:txBody>
          <a:bodyPr wrap="square" rtlCol="0">
            <a:spAutoFit/>
          </a:bodyPr>
          <a:lstStyle/>
          <a:p>
            <a:pPr algn="ctr"/>
            <a:r>
              <a:rPr lang="fr-BE" sz="1400" b="1" dirty="0" err="1" smtClean="0">
                <a:solidFill>
                  <a:schemeClr val="bg2"/>
                </a:solidFill>
                <a:latin typeface="Vollkorn Regular" panose="02000503070000020003" pitchFamily="2" charset="0"/>
              </a:rPr>
              <a:t>Liege</a:t>
            </a:r>
            <a:r>
              <a:rPr lang="fr-BE" sz="1400" b="1" dirty="0" smtClean="0">
                <a:solidFill>
                  <a:schemeClr val="bg2"/>
                </a:solidFill>
                <a:latin typeface="Vollkorn Regular" panose="02000503070000020003" pitchFamily="2" charset="0"/>
              </a:rPr>
              <a:t> </a:t>
            </a:r>
            <a:r>
              <a:rPr lang="fr-BE" sz="1400" b="1" dirty="0" err="1" smtClean="0">
                <a:solidFill>
                  <a:schemeClr val="bg2"/>
                </a:solidFill>
                <a:latin typeface="Vollkorn Regular" panose="02000503070000020003" pitchFamily="2" charset="0"/>
              </a:rPr>
              <a:t>Competition</a:t>
            </a:r>
            <a:r>
              <a:rPr lang="fr-BE" sz="1400" b="1" dirty="0" smtClean="0">
                <a:solidFill>
                  <a:schemeClr val="bg2"/>
                </a:solidFill>
                <a:latin typeface="Vollkorn Regular" panose="02000503070000020003" pitchFamily="2" charset="0"/>
              </a:rPr>
              <a:t> and Innovation Institute (LCII)</a:t>
            </a:r>
          </a:p>
          <a:p>
            <a:pPr algn="ctr"/>
            <a:r>
              <a:rPr lang="fr-BE" sz="1400" dirty="0" err="1" smtClean="0">
                <a:solidFill>
                  <a:schemeClr val="bg2"/>
                </a:solidFill>
                <a:latin typeface="Vollkorn Regular" panose="02000503070000020003" pitchFamily="2" charset="0"/>
              </a:rPr>
              <a:t>University</a:t>
            </a:r>
            <a:r>
              <a:rPr lang="fr-BE" sz="1400" dirty="0" smtClean="0">
                <a:solidFill>
                  <a:schemeClr val="bg2"/>
                </a:solidFill>
                <a:latin typeface="Vollkorn Regular" panose="02000503070000020003" pitchFamily="2" charset="0"/>
              </a:rPr>
              <a:t> of </a:t>
            </a:r>
            <a:r>
              <a:rPr lang="fr-BE" sz="1400" dirty="0" err="1" smtClean="0">
                <a:solidFill>
                  <a:schemeClr val="bg2"/>
                </a:solidFill>
                <a:latin typeface="Vollkorn Regular" panose="02000503070000020003" pitchFamily="2" charset="0"/>
              </a:rPr>
              <a:t>Liege</a:t>
            </a:r>
            <a:r>
              <a:rPr lang="fr-BE" sz="1400" dirty="0" smtClean="0">
                <a:solidFill>
                  <a:schemeClr val="bg2"/>
                </a:solidFill>
                <a:latin typeface="Vollkorn Regular" panose="02000503070000020003" pitchFamily="2" charset="0"/>
              </a:rPr>
              <a:t> (</a:t>
            </a:r>
            <a:r>
              <a:rPr lang="fr-BE" sz="1400" dirty="0" err="1" smtClean="0">
                <a:solidFill>
                  <a:schemeClr val="bg2"/>
                </a:solidFill>
                <a:latin typeface="Vollkorn Regular" panose="02000503070000020003" pitchFamily="2" charset="0"/>
              </a:rPr>
              <a:t>ULg</a:t>
            </a:r>
            <a:r>
              <a:rPr lang="fr-BE" sz="1400" dirty="0" smtClean="0">
                <a:solidFill>
                  <a:schemeClr val="bg2"/>
                </a:solidFill>
                <a:latin typeface="Vollkorn Regular" panose="02000503070000020003" pitchFamily="2" charset="0"/>
              </a:rPr>
              <a:t>)</a:t>
            </a:r>
          </a:p>
          <a:p>
            <a:pPr algn="ctr"/>
            <a:r>
              <a:rPr lang="fr-BE" sz="1400" dirty="0" smtClean="0">
                <a:solidFill>
                  <a:schemeClr val="bg2"/>
                </a:solidFill>
                <a:latin typeface="Vollkorn Regular" panose="02000503070000020003" pitchFamily="2" charset="0"/>
              </a:rPr>
              <a:t>Quartier Agora | Place des Orateurs, 1, Bât. B 33, 4000 </a:t>
            </a:r>
            <a:r>
              <a:rPr lang="fr-BE" sz="1400" dirty="0" err="1" smtClean="0">
                <a:solidFill>
                  <a:schemeClr val="bg2"/>
                </a:solidFill>
                <a:latin typeface="Vollkorn Regular" panose="02000503070000020003" pitchFamily="2" charset="0"/>
              </a:rPr>
              <a:t>Liege</a:t>
            </a:r>
            <a:r>
              <a:rPr lang="fr-BE" sz="1400" dirty="0" smtClean="0">
                <a:solidFill>
                  <a:schemeClr val="bg2"/>
                </a:solidFill>
                <a:latin typeface="Vollkorn Regular" panose="02000503070000020003" pitchFamily="2" charset="0"/>
              </a:rPr>
              <a:t>, BELGIUM</a:t>
            </a:r>
          </a:p>
        </p:txBody>
      </p:sp>
    </p:spTree>
    <p:extLst>
      <p:ext uri="{BB962C8B-B14F-4D97-AF65-F5344CB8AC3E}">
        <p14:creationId xmlns:p14="http://schemas.microsoft.com/office/powerpoint/2010/main" val="343849691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6AD57F1-7D61-4E81-9C8F-5A3B50055883}" type="datetimeFigureOut">
              <a:rPr lang="en-GB" smtClean="0"/>
              <a:t>26/11/2016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A6D610-DF76-4AA3-B0F2-69BEA15C26B0}" type="slidenum">
              <a:rPr lang="en-GB" smtClean="0"/>
              <a:t>‹#›</a:t>
            </a:fld>
            <a:endParaRPr lang="en-GB"/>
          </a:p>
        </p:txBody>
      </p:sp>
    </p:spTree>
    <p:extLst>
      <p:ext uri="{BB962C8B-B14F-4D97-AF65-F5344CB8AC3E}">
        <p14:creationId xmlns:p14="http://schemas.microsoft.com/office/powerpoint/2010/main" val="1803166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AD57F1-7D61-4E81-9C8F-5A3B50055883}" type="datetimeFigureOut">
              <a:rPr lang="en-GB" smtClean="0"/>
              <a:t>26/11/2016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A6D610-DF76-4AA3-B0F2-69BEA15C26B0}" type="slidenum">
              <a:rPr lang="en-GB" smtClean="0"/>
              <a:t>‹#›</a:t>
            </a:fld>
            <a:endParaRPr lang="en-GB"/>
          </a:p>
        </p:txBody>
      </p:sp>
    </p:spTree>
    <p:extLst>
      <p:ext uri="{BB962C8B-B14F-4D97-AF65-F5344CB8AC3E}">
        <p14:creationId xmlns:p14="http://schemas.microsoft.com/office/powerpoint/2010/main" val="1135616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6AD57F1-7D61-4E81-9C8F-5A3B50055883}" type="datetimeFigureOut">
              <a:rPr lang="en-GB" smtClean="0"/>
              <a:t>26/11/2016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A6D610-DF76-4AA3-B0F2-69BEA15C26B0}" type="slidenum">
              <a:rPr lang="en-GB" smtClean="0"/>
              <a:t>‹#›</a:t>
            </a:fld>
            <a:endParaRPr lang="en-GB"/>
          </a:p>
        </p:txBody>
      </p:sp>
    </p:spTree>
    <p:extLst>
      <p:ext uri="{BB962C8B-B14F-4D97-AF65-F5344CB8AC3E}">
        <p14:creationId xmlns:p14="http://schemas.microsoft.com/office/powerpoint/2010/main" val="1209171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6AD57F1-7D61-4E81-9C8F-5A3B50055883}" type="datetimeFigureOut">
              <a:rPr lang="en-GB" smtClean="0"/>
              <a:t>26/11/2016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A6D610-DF76-4AA3-B0F2-69BEA15C26B0}" type="slidenum">
              <a:rPr lang="en-GB" smtClean="0"/>
              <a:t>‹#›</a:t>
            </a:fld>
            <a:endParaRPr lang="en-GB"/>
          </a:p>
        </p:txBody>
      </p:sp>
    </p:spTree>
    <p:extLst>
      <p:ext uri="{BB962C8B-B14F-4D97-AF65-F5344CB8AC3E}">
        <p14:creationId xmlns:p14="http://schemas.microsoft.com/office/powerpoint/2010/main" val="128919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6AD57F1-7D61-4E81-9C8F-5A3B50055883}" type="datetimeFigureOut">
              <a:rPr lang="en-GB" smtClean="0"/>
              <a:t>26/11/2016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BA6D610-DF76-4AA3-B0F2-69BEA15C26B0}" type="slidenum">
              <a:rPr lang="en-GB" smtClean="0"/>
              <a:t>‹#›</a:t>
            </a:fld>
            <a:endParaRPr lang="en-GB"/>
          </a:p>
        </p:txBody>
      </p:sp>
    </p:spTree>
    <p:extLst>
      <p:ext uri="{BB962C8B-B14F-4D97-AF65-F5344CB8AC3E}">
        <p14:creationId xmlns:p14="http://schemas.microsoft.com/office/powerpoint/2010/main" val="4101150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AD57F1-7D61-4E81-9C8F-5A3B50055883}" type="datetimeFigureOut">
              <a:rPr lang="en-GB" smtClean="0"/>
              <a:t>26/11/2016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BA6D610-DF76-4AA3-B0F2-69BEA15C26B0}" type="slidenum">
              <a:rPr lang="en-GB" smtClean="0"/>
              <a:t>‹#›</a:t>
            </a:fld>
            <a:endParaRPr lang="en-GB"/>
          </a:p>
        </p:txBody>
      </p:sp>
    </p:spTree>
    <p:extLst>
      <p:ext uri="{BB962C8B-B14F-4D97-AF65-F5344CB8AC3E}">
        <p14:creationId xmlns:p14="http://schemas.microsoft.com/office/powerpoint/2010/main" val="12831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AD57F1-7D61-4E81-9C8F-5A3B50055883}" type="datetimeFigureOut">
              <a:rPr lang="en-GB" smtClean="0"/>
              <a:t>26/11/2016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A6D610-DF76-4AA3-B0F2-69BEA15C26B0}" type="slidenum">
              <a:rPr lang="en-GB" smtClean="0"/>
              <a:t>‹#›</a:t>
            </a:fld>
            <a:endParaRPr lang="en-GB"/>
          </a:p>
        </p:txBody>
      </p:sp>
    </p:spTree>
    <p:extLst>
      <p:ext uri="{BB962C8B-B14F-4D97-AF65-F5344CB8AC3E}">
        <p14:creationId xmlns:p14="http://schemas.microsoft.com/office/powerpoint/2010/main" val="576634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AD57F1-7D61-4E81-9C8F-5A3B50055883}" type="datetimeFigureOut">
              <a:rPr lang="en-GB" smtClean="0"/>
              <a:t>26/11/2016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A6D610-DF76-4AA3-B0F2-69BEA15C26B0}" type="slidenum">
              <a:rPr lang="en-GB" smtClean="0"/>
              <a:t>‹#›</a:t>
            </a:fld>
            <a:endParaRPr lang="en-GB"/>
          </a:p>
        </p:txBody>
      </p:sp>
    </p:spTree>
    <p:extLst>
      <p:ext uri="{BB962C8B-B14F-4D97-AF65-F5344CB8AC3E}">
        <p14:creationId xmlns:p14="http://schemas.microsoft.com/office/powerpoint/2010/main" val="3936023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AD57F1-7D61-4E81-9C8F-5A3B50055883}" type="datetimeFigureOut">
              <a:rPr lang="en-GB" smtClean="0"/>
              <a:t>26/11/2016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A6D610-DF76-4AA3-B0F2-69BEA15C26B0}" type="slidenum">
              <a:rPr lang="en-GB" smtClean="0"/>
              <a:t>‹#›</a:t>
            </a:fld>
            <a:endParaRPr lang="en-GB"/>
          </a:p>
        </p:txBody>
      </p:sp>
    </p:spTree>
    <p:extLst>
      <p:ext uri="{BB962C8B-B14F-4D97-AF65-F5344CB8AC3E}">
        <p14:creationId xmlns:p14="http://schemas.microsoft.com/office/powerpoint/2010/main" val="4202184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04453"/>
            <a:ext cx="9144000" cy="2387600"/>
          </a:xfrm>
        </p:spPr>
        <p:txBody>
          <a:bodyPr>
            <a:noAutofit/>
          </a:bodyPr>
          <a:lstStyle/>
          <a:p>
            <a:r>
              <a:rPr lang="en-GB" sz="3600" b="1" dirty="0" smtClean="0">
                <a:latin typeface="+mn-lt"/>
              </a:rPr>
              <a:t/>
            </a:r>
            <a:br>
              <a:rPr lang="en-GB" sz="3600" b="1" dirty="0" smtClean="0">
                <a:latin typeface="+mn-lt"/>
              </a:rPr>
            </a:br>
            <a:r>
              <a:rPr lang="en-GB" sz="3600" b="1" dirty="0">
                <a:latin typeface="+mn-lt"/>
              </a:rPr>
              <a:t/>
            </a:r>
            <a:br>
              <a:rPr lang="en-GB" sz="3600" b="1" dirty="0">
                <a:latin typeface="+mn-lt"/>
              </a:rPr>
            </a:br>
            <a:r>
              <a:rPr lang="en-GB" sz="3600" b="1" dirty="0" smtClean="0">
                <a:latin typeface="+mn-lt"/>
              </a:rPr>
              <a:t/>
            </a:r>
            <a:br>
              <a:rPr lang="en-GB" sz="3600" b="1" dirty="0" smtClean="0">
                <a:latin typeface="+mn-lt"/>
              </a:rPr>
            </a:br>
            <a:r>
              <a:rPr lang="en-GB" sz="3600" b="1" dirty="0">
                <a:latin typeface="+mn-lt"/>
              </a:rPr>
              <a:t/>
            </a:r>
            <a:br>
              <a:rPr lang="en-GB" sz="3600" b="1" dirty="0">
                <a:latin typeface="+mn-lt"/>
              </a:rPr>
            </a:br>
            <a:r>
              <a:rPr lang="en-GB" sz="3600" b="1" dirty="0" smtClean="0">
                <a:latin typeface="+mn-lt"/>
              </a:rPr>
              <a:t/>
            </a:r>
            <a:br>
              <a:rPr lang="en-GB" sz="3600" b="1" dirty="0" smtClean="0">
                <a:latin typeface="+mn-lt"/>
              </a:rPr>
            </a:br>
            <a:r>
              <a:rPr lang="en-GB" sz="3600" b="1" dirty="0">
                <a:latin typeface="+mn-lt"/>
              </a:rPr>
              <a:t/>
            </a:r>
            <a:br>
              <a:rPr lang="en-GB" sz="3600" b="1" dirty="0">
                <a:latin typeface="+mn-lt"/>
              </a:rPr>
            </a:br>
            <a:r>
              <a:rPr lang="en-GB" sz="3600" b="1" dirty="0" smtClean="0">
                <a:latin typeface="+mn-lt"/>
              </a:rPr>
              <a:t/>
            </a:r>
            <a:br>
              <a:rPr lang="en-GB" sz="3600" b="1" dirty="0" smtClean="0">
                <a:latin typeface="+mn-lt"/>
              </a:rPr>
            </a:br>
            <a:r>
              <a:rPr lang="en-GB" sz="3600" b="1" dirty="0">
                <a:latin typeface="+mn-lt"/>
              </a:rPr>
              <a:t/>
            </a:r>
            <a:br>
              <a:rPr lang="en-GB" sz="3600" b="1" dirty="0">
                <a:latin typeface="+mn-lt"/>
              </a:rPr>
            </a:br>
            <a:r>
              <a:rPr lang="en-GB" sz="3600" b="1" dirty="0" smtClean="0">
                <a:latin typeface="+mn-lt"/>
              </a:rPr>
              <a:t/>
            </a:r>
            <a:br>
              <a:rPr lang="en-GB" sz="3600" b="1" dirty="0" smtClean="0">
                <a:latin typeface="+mn-lt"/>
              </a:rPr>
            </a:br>
            <a:r>
              <a:rPr lang="en-GB" sz="3600" b="1" dirty="0">
                <a:latin typeface="+mn-lt"/>
              </a:rPr>
              <a:t/>
            </a:r>
            <a:br>
              <a:rPr lang="en-GB" sz="3600" b="1" dirty="0">
                <a:latin typeface="+mn-lt"/>
              </a:rPr>
            </a:br>
            <a:r>
              <a:rPr lang="en-GB" sz="3600" b="1" dirty="0" smtClean="0">
                <a:latin typeface="+mn-lt"/>
              </a:rPr>
              <a:t/>
            </a:r>
            <a:br>
              <a:rPr lang="en-GB" sz="3600" b="1" dirty="0" smtClean="0">
                <a:latin typeface="+mn-lt"/>
              </a:rPr>
            </a:br>
            <a:r>
              <a:rPr lang="en-GB" sz="3600" b="1" dirty="0" smtClean="0">
                <a:latin typeface="+mn-lt"/>
              </a:rPr>
              <a:t/>
            </a:r>
            <a:br>
              <a:rPr lang="en-GB" sz="3600" b="1" dirty="0" smtClean="0">
                <a:latin typeface="+mn-lt"/>
              </a:rPr>
            </a:br>
            <a:r>
              <a:rPr lang="en-GB" sz="3600" b="1" dirty="0" smtClean="0">
                <a:latin typeface="+mn-lt"/>
              </a:rPr>
              <a:t>Heading </a:t>
            </a:r>
            <a:r>
              <a:rPr lang="en-GB" sz="3600" b="1" dirty="0">
                <a:latin typeface="+mn-lt"/>
              </a:rPr>
              <a:t>in the wrong </a:t>
            </a:r>
            <a:r>
              <a:rPr lang="en-GB" sz="3600" b="1" dirty="0" smtClean="0">
                <a:latin typeface="+mn-lt"/>
              </a:rPr>
              <a:t>direction?</a:t>
            </a:r>
            <a:br>
              <a:rPr lang="en-GB" sz="3600" b="1" dirty="0" smtClean="0">
                <a:latin typeface="+mn-lt"/>
              </a:rPr>
            </a:br>
            <a:r>
              <a:rPr lang="en-GB" sz="3600" b="1" dirty="0">
                <a:latin typeface="+mn-lt"/>
              </a:rPr>
              <a:t/>
            </a:r>
            <a:br>
              <a:rPr lang="en-GB" sz="3600" b="1" dirty="0">
                <a:latin typeface="+mn-lt"/>
              </a:rPr>
            </a:br>
            <a:r>
              <a:rPr lang="en-GB" sz="3600" b="1" dirty="0" smtClean="0">
                <a:latin typeface="+mn-lt"/>
              </a:rPr>
              <a:t>The </a:t>
            </a:r>
            <a:r>
              <a:rPr lang="en-GB" sz="3600" b="1" dirty="0">
                <a:latin typeface="+mn-lt"/>
              </a:rPr>
              <a:t>Commission’s g</a:t>
            </a:r>
            <a:r>
              <a:rPr lang="en-GB" sz="3600" b="1" dirty="0" smtClean="0">
                <a:latin typeface="+mn-lt"/>
              </a:rPr>
              <a:t>eo-blocking </a:t>
            </a:r>
            <a:r>
              <a:rPr lang="en-GB" sz="3600" b="1" dirty="0">
                <a:latin typeface="+mn-lt"/>
              </a:rPr>
              <a:t>proposal and the future of EU </a:t>
            </a:r>
            <a:r>
              <a:rPr lang="en-GB" sz="3600" b="1" dirty="0" smtClean="0">
                <a:latin typeface="+mn-lt"/>
              </a:rPr>
              <a:t>e-commerce </a:t>
            </a:r>
            <a:r>
              <a:rPr lang="en-GB" sz="3600" b="1" dirty="0">
                <a:latin typeface="+mn-lt"/>
              </a:rPr>
              <a:t>regulation 	</a:t>
            </a:r>
            <a:br>
              <a:rPr lang="en-GB" sz="3600" b="1" dirty="0">
                <a:latin typeface="+mn-lt"/>
              </a:rPr>
            </a:br>
            <a:endParaRPr lang="en-GB" sz="3600" b="1" dirty="0">
              <a:latin typeface="+mn-lt"/>
            </a:endParaRPr>
          </a:p>
        </p:txBody>
      </p:sp>
      <p:sp>
        <p:nvSpPr>
          <p:cNvPr id="3" name="Subtitle 2"/>
          <p:cNvSpPr>
            <a:spLocks noGrp="1"/>
          </p:cNvSpPr>
          <p:nvPr>
            <p:ph type="subTitle" idx="1"/>
          </p:nvPr>
        </p:nvSpPr>
        <p:spPr>
          <a:xfrm>
            <a:off x="1524000" y="4604085"/>
            <a:ext cx="9144000" cy="2002645"/>
          </a:xfrm>
        </p:spPr>
        <p:txBody>
          <a:bodyPr>
            <a:normAutofit/>
          </a:bodyPr>
          <a:lstStyle/>
          <a:p>
            <a:endParaRPr lang="fr-BE" dirty="0" smtClean="0"/>
          </a:p>
          <a:p>
            <a:r>
              <a:rPr lang="fr-BE" smtClean="0"/>
              <a:t>Pieter </a:t>
            </a:r>
            <a:r>
              <a:rPr lang="fr-BE" dirty="0" smtClean="0"/>
              <a:t>Van Cleynenbreugel</a:t>
            </a:r>
          </a:p>
          <a:p>
            <a:r>
              <a:rPr lang="fr-BE" dirty="0" smtClean="0"/>
              <a:t>Université de Liège, </a:t>
            </a:r>
            <a:r>
              <a:rPr lang="fr-BE" dirty="0" err="1" smtClean="0"/>
              <a:t>Belgium</a:t>
            </a:r>
            <a:endParaRPr lang="fr-BE" dirty="0"/>
          </a:p>
          <a:p>
            <a:r>
              <a:rPr lang="fr-BE" dirty="0" smtClean="0"/>
              <a:t>26 </a:t>
            </a:r>
            <a:r>
              <a:rPr lang="fr-BE" dirty="0" err="1" smtClean="0"/>
              <a:t>November</a:t>
            </a:r>
            <a:r>
              <a:rPr lang="fr-BE" dirty="0" smtClean="0"/>
              <a:t> 2016</a:t>
            </a:r>
          </a:p>
          <a:p>
            <a:endParaRPr lang="en-GB" dirty="0"/>
          </a:p>
        </p:txBody>
      </p:sp>
      <p:pic>
        <p:nvPicPr>
          <p:cNvPr id="4" name="Picture 3" descr="Image result for ulg"/>
          <p:cNvPicPr/>
          <p:nvPr/>
        </p:nvPicPr>
        <p:blipFill>
          <a:blip r:embed="rId2">
            <a:extLst>
              <a:ext uri="{28A0092B-C50C-407E-A947-70E740481C1C}">
                <a14:useLocalDpi xmlns:a14="http://schemas.microsoft.com/office/drawing/2010/main" val="0"/>
              </a:ext>
            </a:extLst>
          </a:blip>
          <a:srcRect/>
          <a:stretch>
            <a:fillRect/>
          </a:stretch>
        </p:blipFill>
        <p:spPr bwMode="auto">
          <a:xfrm>
            <a:off x="9169758" y="180976"/>
            <a:ext cx="2725826" cy="1698624"/>
          </a:xfrm>
          <a:prstGeom prst="rect">
            <a:avLst/>
          </a:prstGeom>
          <a:noFill/>
          <a:ln>
            <a:noFill/>
          </a:ln>
        </p:spPr>
      </p:pic>
    </p:spTree>
    <p:extLst>
      <p:ext uri="{BB962C8B-B14F-4D97-AF65-F5344CB8AC3E}">
        <p14:creationId xmlns:p14="http://schemas.microsoft.com/office/powerpoint/2010/main" val="3201176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smtClean="0"/>
              <a:t>2016 Commission </a:t>
            </a:r>
            <a:r>
              <a:rPr lang="fr-BE" dirty="0" err="1" smtClean="0"/>
              <a:t>proposal</a:t>
            </a:r>
            <a:endParaRPr lang="en-GB" dirty="0"/>
          </a:p>
        </p:txBody>
      </p:sp>
      <p:sp>
        <p:nvSpPr>
          <p:cNvPr id="3" name="Content Placeholder 2"/>
          <p:cNvSpPr>
            <a:spLocks noGrp="1"/>
          </p:cNvSpPr>
          <p:nvPr>
            <p:ph idx="1"/>
          </p:nvPr>
        </p:nvSpPr>
        <p:spPr>
          <a:xfrm>
            <a:off x="1709981" y="1075383"/>
            <a:ext cx="8757493" cy="5629423"/>
          </a:xfrm>
        </p:spPr>
        <p:txBody>
          <a:bodyPr>
            <a:normAutofit lnSpcReduction="10000"/>
          </a:bodyPr>
          <a:lstStyle/>
          <a:p>
            <a:endParaRPr lang="fr-BE" dirty="0" smtClean="0"/>
          </a:p>
          <a:p>
            <a:r>
              <a:rPr lang="fr-BE" dirty="0" err="1" smtClean="0"/>
              <a:t>Beyond</a:t>
            </a:r>
            <a:r>
              <a:rPr lang="fr-BE" dirty="0" smtClean="0"/>
              <a:t> </a:t>
            </a:r>
            <a:r>
              <a:rPr lang="fr-BE" dirty="0" err="1" smtClean="0"/>
              <a:t>mere</a:t>
            </a:r>
            <a:r>
              <a:rPr lang="fr-BE" dirty="0" smtClean="0"/>
              <a:t> practice of </a:t>
            </a:r>
            <a:r>
              <a:rPr lang="fr-BE" dirty="0" err="1"/>
              <a:t>g</a:t>
            </a:r>
            <a:r>
              <a:rPr lang="fr-BE" dirty="0" err="1" smtClean="0"/>
              <a:t>eo-blocking</a:t>
            </a:r>
            <a:endParaRPr lang="fr-BE" dirty="0" smtClean="0"/>
          </a:p>
          <a:p>
            <a:pPr lvl="1"/>
            <a:r>
              <a:rPr lang="fr-BE" dirty="0" smtClean="0"/>
              <a:t>Article 4(1) – non-justifiable prohibitions </a:t>
            </a:r>
            <a:r>
              <a:rPr lang="fr-BE" dirty="0" err="1" smtClean="0"/>
              <a:t>restricting</a:t>
            </a:r>
            <a:r>
              <a:rPr lang="fr-BE" dirty="0" smtClean="0"/>
              <a:t> </a:t>
            </a:r>
            <a:r>
              <a:rPr lang="fr-BE" dirty="0" err="1" smtClean="0"/>
              <a:t>access</a:t>
            </a:r>
            <a:r>
              <a:rPr lang="fr-BE" dirty="0" smtClean="0"/>
              <a:t> to </a:t>
            </a:r>
            <a:r>
              <a:rPr lang="fr-BE" dirty="0" err="1" smtClean="0"/>
              <a:t>goods</a:t>
            </a:r>
            <a:r>
              <a:rPr lang="fr-BE" dirty="0" smtClean="0"/>
              <a:t> or services </a:t>
            </a:r>
          </a:p>
          <a:p>
            <a:pPr lvl="1"/>
            <a:r>
              <a:rPr lang="en-GB" b="0" dirty="0"/>
              <a:t>Traders shall not apply different general conditions of access </a:t>
            </a:r>
            <a:r>
              <a:rPr lang="en-GB" b="0" dirty="0" smtClean="0"/>
              <a:t>to, </a:t>
            </a:r>
            <a:r>
              <a:rPr lang="en-GB" b="0" dirty="0"/>
              <a:t>for reasons related to the nationality, place of residence or place of establishment of the </a:t>
            </a:r>
            <a:r>
              <a:rPr lang="en-GB" b="0" dirty="0" smtClean="0"/>
              <a:t>customer: </a:t>
            </a:r>
            <a:endParaRPr lang="en-GB" b="0" dirty="0"/>
          </a:p>
          <a:p>
            <a:pPr lvl="2"/>
            <a:r>
              <a:rPr lang="en-GB" b="0" dirty="0"/>
              <a:t>(a) where the trader sells goods and those goods are not delivered cross-border to the Member State of the customer by the trader or on his or her behalf; </a:t>
            </a:r>
          </a:p>
          <a:p>
            <a:pPr lvl="2"/>
            <a:r>
              <a:rPr lang="en-GB" b="0" dirty="0"/>
              <a:t>(b) where the trader provides electronically supplied services, other than services the main feature of which is the provision of access to and use of copyright protected works or other protected subject matter; </a:t>
            </a:r>
          </a:p>
          <a:p>
            <a:pPr lvl="2"/>
            <a:r>
              <a:rPr lang="en-GB" b="0" dirty="0"/>
              <a:t>(c) where the trader provides services, other than those covered by point (b), and those services are supplied to the customer in the premises of the trader or in a physical location where the trader operates, in a Member State other than that of which the customer is a national or in which the customer has the place of residence or the place of establishment. </a:t>
            </a:r>
          </a:p>
          <a:p>
            <a:pPr lvl="1"/>
            <a:endParaRPr lang="en-GB" dirty="0"/>
          </a:p>
        </p:txBody>
      </p:sp>
      <p:sp>
        <p:nvSpPr>
          <p:cNvPr id="4" name="Slide Number Placeholder 3"/>
          <p:cNvSpPr>
            <a:spLocks noGrp="1"/>
          </p:cNvSpPr>
          <p:nvPr>
            <p:ph type="sldNum" sz="quarter" idx="12"/>
          </p:nvPr>
        </p:nvSpPr>
        <p:spPr/>
        <p:txBody>
          <a:bodyPr/>
          <a:lstStyle/>
          <a:p>
            <a:fld id="{4E4CC77D-F072-4FC4-A291-1562CDDE989D}" type="slidenum">
              <a:rPr lang="nl-NL" smtClean="0"/>
              <a:t>10</a:t>
            </a:fld>
            <a:endParaRPr lang="nl-NL"/>
          </a:p>
        </p:txBody>
      </p:sp>
    </p:spTree>
    <p:extLst>
      <p:ext uri="{BB962C8B-B14F-4D97-AF65-F5344CB8AC3E}">
        <p14:creationId xmlns:p14="http://schemas.microsoft.com/office/powerpoint/2010/main" val="11269616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smtClean="0"/>
              <a:t>The </a:t>
            </a:r>
            <a:r>
              <a:rPr lang="fr-BE" dirty="0" err="1" smtClean="0"/>
              <a:t>proposal’s</a:t>
            </a:r>
            <a:r>
              <a:rPr lang="fr-BE" dirty="0" smtClean="0"/>
              <a:t> </a:t>
            </a:r>
            <a:r>
              <a:rPr lang="fr-BE" dirty="0"/>
              <a:t>impact </a:t>
            </a:r>
            <a:r>
              <a:rPr lang="fr-BE" dirty="0" smtClean="0"/>
              <a:t>on future  </a:t>
            </a:r>
            <a:r>
              <a:rPr lang="fr-BE" dirty="0"/>
              <a:t>e-commerce </a:t>
            </a:r>
            <a:r>
              <a:rPr lang="fr-BE" dirty="0" err="1" smtClean="0"/>
              <a:t>regulation</a:t>
            </a:r>
            <a:endParaRPr lang="en-GB" dirty="0"/>
          </a:p>
        </p:txBody>
      </p:sp>
      <p:sp>
        <p:nvSpPr>
          <p:cNvPr id="3" name="Content Placeholder 2"/>
          <p:cNvSpPr>
            <a:spLocks noGrp="1"/>
          </p:cNvSpPr>
          <p:nvPr>
            <p:ph idx="1"/>
          </p:nvPr>
        </p:nvSpPr>
        <p:spPr/>
        <p:txBody>
          <a:bodyPr/>
          <a:lstStyle/>
          <a:p>
            <a:endParaRPr lang="fr-BE" dirty="0" smtClean="0"/>
          </a:p>
          <a:p>
            <a:r>
              <a:rPr lang="fr-BE" dirty="0" err="1" smtClean="0"/>
              <a:t>From</a:t>
            </a:r>
            <a:r>
              <a:rPr lang="fr-BE" dirty="0" smtClean="0"/>
              <a:t> a </a:t>
            </a:r>
            <a:r>
              <a:rPr lang="fr-BE" dirty="0" err="1" smtClean="0"/>
              <a:t>wholesale</a:t>
            </a:r>
            <a:r>
              <a:rPr lang="fr-BE" dirty="0" smtClean="0"/>
              <a:t> to a </a:t>
            </a:r>
            <a:r>
              <a:rPr lang="fr-BE" dirty="0" err="1" smtClean="0"/>
              <a:t>piecemeal</a:t>
            </a:r>
            <a:r>
              <a:rPr lang="fr-BE" dirty="0" smtClean="0"/>
              <a:t> </a:t>
            </a:r>
            <a:r>
              <a:rPr lang="fr-BE" dirty="0" err="1" smtClean="0"/>
              <a:t>approach</a:t>
            </a:r>
            <a:endParaRPr lang="fr-BE" dirty="0" smtClean="0"/>
          </a:p>
          <a:p>
            <a:endParaRPr lang="fr-BE" dirty="0"/>
          </a:p>
          <a:p>
            <a:r>
              <a:rPr lang="fr-BE" dirty="0" err="1" smtClean="0"/>
              <a:t>Beyond</a:t>
            </a:r>
            <a:r>
              <a:rPr lang="fr-BE" dirty="0" smtClean="0"/>
              <a:t> </a:t>
            </a:r>
            <a:r>
              <a:rPr lang="fr-BE" dirty="0" err="1" smtClean="0"/>
              <a:t>mere</a:t>
            </a:r>
            <a:r>
              <a:rPr lang="fr-BE" dirty="0" smtClean="0"/>
              <a:t> consumer protection…</a:t>
            </a:r>
          </a:p>
          <a:p>
            <a:pPr marL="0" indent="0">
              <a:buNone/>
            </a:pPr>
            <a:endParaRPr lang="fr-BE" dirty="0" smtClean="0"/>
          </a:p>
          <a:p>
            <a:r>
              <a:rPr lang="fr-BE" dirty="0" smtClean="0"/>
              <a:t>Challenges </a:t>
            </a:r>
            <a:r>
              <a:rPr lang="fr-BE" dirty="0" err="1" smtClean="0"/>
              <a:t>raised</a:t>
            </a:r>
            <a:r>
              <a:rPr lang="fr-BE" dirty="0" smtClean="0"/>
              <a:t> by the </a:t>
            </a:r>
            <a:r>
              <a:rPr lang="fr-BE" dirty="0" err="1" smtClean="0"/>
              <a:t>proposal</a:t>
            </a:r>
            <a:endParaRPr lang="fr-BE" dirty="0" smtClean="0"/>
          </a:p>
          <a:p>
            <a:pPr lvl="1"/>
            <a:r>
              <a:rPr lang="fr-BE" dirty="0" smtClean="0"/>
              <a:t>EU </a:t>
            </a:r>
            <a:r>
              <a:rPr lang="fr-BE" dirty="0" err="1" smtClean="0"/>
              <a:t>law</a:t>
            </a:r>
            <a:r>
              <a:rPr lang="fr-BE" dirty="0" smtClean="0"/>
              <a:t> </a:t>
            </a:r>
            <a:r>
              <a:rPr lang="fr-BE" dirty="0" err="1" smtClean="0"/>
              <a:t>consistency</a:t>
            </a:r>
            <a:r>
              <a:rPr lang="fr-BE" dirty="0" smtClean="0"/>
              <a:t> challenge – horizontal direct </a:t>
            </a:r>
            <a:r>
              <a:rPr lang="fr-BE" dirty="0" err="1" smtClean="0"/>
              <a:t>effect</a:t>
            </a:r>
            <a:endParaRPr lang="fr-BE" dirty="0" smtClean="0"/>
          </a:p>
          <a:p>
            <a:pPr lvl="1"/>
            <a:r>
              <a:rPr lang="fr-BE" dirty="0" err="1" smtClean="0"/>
              <a:t>Technological</a:t>
            </a:r>
            <a:r>
              <a:rPr lang="fr-BE" dirty="0" smtClean="0"/>
              <a:t> challenges – passive </a:t>
            </a:r>
            <a:r>
              <a:rPr lang="fr-BE" dirty="0" err="1" smtClean="0"/>
              <a:t>approach</a:t>
            </a:r>
            <a:r>
              <a:rPr lang="fr-BE" dirty="0" smtClean="0"/>
              <a:t> </a:t>
            </a:r>
            <a:r>
              <a:rPr lang="fr-BE" dirty="0" err="1" smtClean="0"/>
              <a:t>towards</a:t>
            </a:r>
            <a:r>
              <a:rPr lang="fr-BE" dirty="0" smtClean="0"/>
              <a:t> </a:t>
            </a:r>
            <a:r>
              <a:rPr lang="fr-BE" dirty="0" err="1" smtClean="0"/>
              <a:t>technological</a:t>
            </a:r>
            <a:r>
              <a:rPr lang="fr-BE" dirty="0" smtClean="0"/>
              <a:t> innovation</a:t>
            </a:r>
          </a:p>
          <a:p>
            <a:pPr lvl="1"/>
            <a:r>
              <a:rPr lang="fr-BE" dirty="0" smtClean="0"/>
              <a:t>Law </a:t>
            </a:r>
            <a:r>
              <a:rPr lang="fr-BE" dirty="0" err="1" smtClean="0"/>
              <a:t>enforcement</a:t>
            </a:r>
            <a:r>
              <a:rPr lang="fr-BE" dirty="0" smtClean="0"/>
              <a:t> challenges…</a:t>
            </a:r>
            <a:endParaRPr lang="en-GB" dirty="0"/>
          </a:p>
        </p:txBody>
      </p:sp>
      <p:sp>
        <p:nvSpPr>
          <p:cNvPr id="4" name="Cloud Callout 3"/>
          <p:cNvSpPr/>
          <p:nvPr/>
        </p:nvSpPr>
        <p:spPr>
          <a:xfrm>
            <a:off x="7213754" y="2505546"/>
            <a:ext cx="4894025" cy="210254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2400" dirty="0">
              <a:solidFill>
                <a:schemeClr val="tx1"/>
              </a:solidFill>
            </a:endParaRPr>
          </a:p>
          <a:p>
            <a:pPr algn="ctr"/>
            <a:r>
              <a:rPr lang="fr-BE" sz="2400" dirty="0" err="1" smtClean="0">
                <a:solidFill>
                  <a:schemeClr val="tx1"/>
                </a:solidFill>
              </a:rPr>
              <a:t>Need</a:t>
            </a:r>
            <a:r>
              <a:rPr lang="fr-BE" sz="2400" dirty="0" smtClean="0">
                <a:solidFill>
                  <a:schemeClr val="tx1"/>
                </a:solidFill>
              </a:rPr>
              <a:t> for more in-</a:t>
            </a:r>
            <a:r>
              <a:rPr lang="fr-BE" sz="2400" dirty="0" err="1" smtClean="0">
                <a:solidFill>
                  <a:schemeClr val="tx1"/>
                </a:solidFill>
              </a:rPr>
              <a:t>depth</a:t>
            </a:r>
            <a:r>
              <a:rPr lang="fr-BE" sz="2400" dirty="0" smtClean="0">
                <a:solidFill>
                  <a:schemeClr val="tx1"/>
                </a:solidFill>
              </a:rPr>
              <a:t> and </a:t>
            </a:r>
            <a:r>
              <a:rPr lang="fr-BE" sz="2400" dirty="0" err="1" smtClean="0">
                <a:solidFill>
                  <a:schemeClr val="tx1"/>
                </a:solidFill>
              </a:rPr>
              <a:t>wholesale</a:t>
            </a:r>
            <a:r>
              <a:rPr lang="fr-BE" sz="2400" dirty="0" smtClean="0">
                <a:solidFill>
                  <a:schemeClr val="tx1"/>
                </a:solidFill>
              </a:rPr>
              <a:t> EU e-commerce </a:t>
            </a:r>
            <a:r>
              <a:rPr lang="fr-BE" sz="2400" dirty="0" err="1" smtClean="0">
                <a:solidFill>
                  <a:schemeClr val="tx1"/>
                </a:solidFill>
              </a:rPr>
              <a:t>reflection</a:t>
            </a:r>
            <a:endParaRPr lang="en-GB" sz="2400" dirty="0">
              <a:solidFill>
                <a:schemeClr val="tx1"/>
              </a:solidFill>
            </a:endParaRPr>
          </a:p>
        </p:txBody>
      </p:sp>
    </p:spTree>
    <p:extLst>
      <p:ext uri="{BB962C8B-B14F-4D97-AF65-F5344CB8AC3E}">
        <p14:creationId xmlns:p14="http://schemas.microsoft.com/office/powerpoint/2010/main" val="1384049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fr-BE" dirty="0"/>
              <a:t>p</a:t>
            </a:r>
            <a:r>
              <a:rPr lang="fr-BE" dirty="0" smtClean="0"/>
              <a:t>ieter.vancleynenbreugel@ulg.ac.be</a:t>
            </a:r>
            <a:endParaRPr lang="en-GB" dirty="0"/>
          </a:p>
        </p:txBody>
      </p:sp>
      <p:sp>
        <p:nvSpPr>
          <p:cNvPr id="4" name="Slide Number Placeholder 3"/>
          <p:cNvSpPr>
            <a:spLocks noGrp="1"/>
          </p:cNvSpPr>
          <p:nvPr>
            <p:ph type="sldNum" sz="quarter" idx="4294967295"/>
          </p:nvPr>
        </p:nvSpPr>
        <p:spPr>
          <a:xfrm>
            <a:off x="8534400" y="6356351"/>
            <a:ext cx="2133600" cy="365125"/>
          </a:xfrm>
          <a:prstGeom prst="rect">
            <a:avLst/>
          </a:prstGeom>
        </p:spPr>
        <p:txBody>
          <a:bodyPr/>
          <a:lstStyle/>
          <a:p>
            <a:fld id="{4E4CC77D-F072-4FC4-A291-1562CDDE989D}" type="slidenum">
              <a:rPr lang="nl-NL" smtClean="0"/>
              <a:t>12</a:t>
            </a:fld>
            <a:endParaRPr lang="nl-NL"/>
          </a:p>
        </p:txBody>
      </p:sp>
    </p:spTree>
    <p:extLst>
      <p:ext uri="{BB962C8B-B14F-4D97-AF65-F5344CB8AC3E}">
        <p14:creationId xmlns:p14="http://schemas.microsoft.com/office/powerpoint/2010/main" val="1344606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err="1" smtClean="0"/>
              <a:t>Overview</a:t>
            </a:r>
            <a:endParaRPr lang="en-GB" dirty="0"/>
          </a:p>
        </p:txBody>
      </p:sp>
      <p:sp>
        <p:nvSpPr>
          <p:cNvPr id="3" name="Content Placeholder 2"/>
          <p:cNvSpPr>
            <a:spLocks noGrp="1"/>
          </p:cNvSpPr>
          <p:nvPr>
            <p:ph idx="1"/>
          </p:nvPr>
        </p:nvSpPr>
        <p:spPr/>
        <p:txBody>
          <a:bodyPr>
            <a:normAutofit/>
          </a:bodyPr>
          <a:lstStyle/>
          <a:p>
            <a:endParaRPr lang="fr-BE" dirty="0" smtClean="0"/>
          </a:p>
          <a:p>
            <a:r>
              <a:rPr lang="fr-BE" dirty="0" err="1" smtClean="0"/>
              <a:t>Geo-blocking</a:t>
            </a:r>
            <a:r>
              <a:rPr lang="fr-BE" dirty="0" smtClean="0"/>
              <a:t> as a </a:t>
            </a:r>
            <a:r>
              <a:rPr lang="fr-BE" dirty="0" err="1" smtClean="0"/>
              <a:t>problematic</a:t>
            </a:r>
            <a:r>
              <a:rPr lang="fr-BE" dirty="0" smtClean="0"/>
              <a:t> e-commerce practice?</a:t>
            </a:r>
          </a:p>
          <a:p>
            <a:endParaRPr lang="fr-BE" dirty="0"/>
          </a:p>
          <a:p>
            <a:endParaRPr lang="fr-BE" dirty="0" smtClean="0"/>
          </a:p>
          <a:p>
            <a:r>
              <a:rPr lang="fr-BE" dirty="0" err="1" smtClean="0"/>
              <a:t>Prohibiting</a:t>
            </a:r>
            <a:r>
              <a:rPr lang="fr-BE" dirty="0" smtClean="0"/>
              <a:t> </a:t>
            </a:r>
            <a:r>
              <a:rPr lang="fr-BE" dirty="0" err="1" smtClean="0"/>
              <a:t>geo-blocking</a:t>
            </a:r>
            <a:r>
              <a:rPr lang="fr-BE" dirty="0" smtClean="0"/>
              <a:t>: the 2016 Commission </a:t>
            </a:r>
            <a:r>
              <a:rPr lang="fr-BE" dirty="0" err="1" smtClean="0"/>
              <a:t>Proposal</a:t>
            </a:r>
            <a:endParaRPr lang="fr-BE" dirty="0" smtClean="0"/>
          </a:p>
          <a:p>
            <a:pPr marL="0" indent="0">
              <a:buNone/>
            </a:pPr>
            <a:endParaRPr lang="fr-BE" dirty="0" smtClean="0"/>
          </a:p>
          <a:p>
            <a:endParaRPr lang="fr-BE" dirty="0" smtClean="0"/>
          </a:p>
          <a:p>
            <a:r>
              <a:rPr lang="fr-BE" dirty="0" smtClean="0"/>
              <a:t>The </a:t>
            </a:r>
            <a:r>
              <a:rPr lang="fr-BE" dirty="0" err="1" smtClean="0"/>
              <a:t>proposal’s</a:t>
            </a:r>
            <a:r>
              <a:rPr lang="fr-BE" dirty="0" smtClean="0"/>
              <a:t> impact on </a:t>
            </a:r>
            <a:r>
              <a:rPr lang="fr-BE" dirty="0"/>
              <a:t>future </a:t>
            </a:r>
            <a:r>
              <a:rPr lang="fr-BE" dirty="0" smtClean="0"/>
              <a:t>EU e-commerce </a:t>
            </a:r>
            <a:r>
              <a:rPr lang="fr-BE" dirty="0" err="1" smtClean="0"/>
              <a:t>regulation</a:t>
            </a:r>
            <a:endParaRPr lang="fr-BE" dirty="0" smtClean="0"/>
          </a:p>
          <a:p>
            <a:endParaRPr lang="fr-BE" dirty="0"/>
          </a:p>
          <a:p>
            <a:endParaRPr lang="en-GB" dirty="0"/>
          </a:p>
        </p:txBody>
      </p:sp>
      <p:pic>
        <p:nvPicPr>
          <p:cNvPr id="4" name="Picture 3" descr="Image result for ulg"/>
          <p:cNvPicPr/>
          <p:nvPr/>
        </p:nvPicPr>
        <p:blipFill>
          <a:blip r:embed="rId2">
            <a:extLst>
              <a:ext uri="{28A0092B-C50C-407E-A947-70E740481C1C}">
                <a14:useLocalDpi xmlns:a14="http://schemas.microsoft.com/office/drawing/2010/main" val="0"/>
              </a:ext>
            </a:extLst>
          </a:blip>
          <a:srcRect/>
          <a:stretch>
            <a:fillRect/>
          </a:stretch>
        </p:blipFill>
        <p:spPr bwMode="auto">
          <a:xfrm>
            <a:off x="9169758" y="180976"/>
            <a:ext cx="2725826" cy="1698624"/>
          </a:xfrm>
          <a:prstGeom prst="rect">
            <a:avLst/>
          </a:prstGeom>
          <a:noFill/>
          <a:ln>
            <a:noFill/>
          </a:ln>
        </p:spPr>
      </p:pic>
    </p:spTree>
    <p:extLst>
      <p:ext uri="{BB962C8B-B14F-4D97-AF65-F5344CB8AC3E}">
        <p14:creationId xmlns:p14="http://schemas.microsoft.com/office/powerpoint/2010/main" val="42909530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err="1" smtClean="0"/>
              <a:t>Geo-blocking</a:t>
            </a:r>
            <a:endParaRPr lang="en-GB" dirty="0"/>
          </a:p>
        </p:txBody>
      </p:sp>
      <p:sp>
        <p:nvSpPr>
          <p:cNvPr id="3" name="Content Placeholder 2"/>
          <p:cNvSpPr>
            <a:spLocks noGrp="1"/>
          </p:cNvSpPr>
          <p:nvPr>
            <p:ph idx="1"/>
          </p:nvPr>
        </p:nvSpPr>
        <p:spPr/>
        <p:txBody>
          <a:bodyPr/>
          <a:lstStyle/>
          <a:p>
            <a:r>
              <a:rPr lang="fr-BE" dirty="0" err="1" smtClean="0"/>
              <a:t>Geo-blocking</a:t>
            </a:r>
            <a:endParaRPr lang="en-GB" dirty="0"/>
          </a:p>
        </p:txBody>
      </p:sp>
      <p:sp>
        <p:nvSpPr>
          <p:cNvPr id="4" name="Slide Number Placeholder 3"/>
          <p:cNvSpPr>
            <a:spLocks noGrp="1"/>
          </p:cNvSpPr>
          <p:nvPr>
            <p:ph type="sldNum" sz="quarter" idx="12"/>
          </p:nvPr>
        </p:nvSpPr>
        <p:spPr/>
        <p:txBody>
          <a:bodyPr/>
          <a:lstStyle/>
          <a:p>
            <a:fld id="{4E4CC77D-F072-4FC4-A291-1562CDDE989D}" type="slidenum">
              <a:rPr lang="nl-NL" smtClean="0"/>
              <a:t>3</a:t>
            </a:fld>
            <a:endParaRPr lang="nl-NL"/>
          </a:p>
        </p:txBody>
      </p:sp>
      <p:pic>
        <p:nvPicPr>
          <p:cNvPr id="5" name="Picture 4" descr="Image result for geo-blocking"/>
          <p:cNvPicPr/>
          <p:nvPr/>
        </p:nvPicPr>
        <p:blipFill>
          <a:blip r:embed="rId2">
            <a:extLst>
              <a:ext uri="{28A0092B-C50C-407E-A947-70E740481C1C}">
                <a14:useLocalDpi xmlns:a14="http://schemas.microsoft.com/office/drawing/2010/main" val="0"/>
              </a:ext>
            </a:extLst>
          </a:blip>
          <a:srcRect/>
          <a:stretch>
            <a:fillRect/>
          </a:stretch>
        </p:blipFill>
        <p:spPr bwMode="auto">
          <a:xfrm>
            <a:off x="4492169" y="2222110"/>
            <a:ext cx="5731510" cy="887095"/>
          </a:xfrm>
          <a:prstGeom prst="rect">
            <a:avLst/>
          </a:prstGeom>
          <a:noFill/>
          <a:ln>
            <a:noFill/>
          </a:ln>
        </p:spPr>
      </p:pic>
      <p:pic>
        <p:nvPicPr>
          <p:cNvPr id="6" name="Picture 5" descr="Image result for geo-blocki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3464862"/>
            <a:ext cx="4043720" cy="1963232"/>
          </a:xfrm>
          <a:prstGeom prst="rect">
            <a:avLst/>
          </a:prstGeom>
          <a:noFill/>
          <a:ln>
            <a:noFill/>
          </a:ln>
        </p:spPr>
      </p:pic>
      <p:pic>
        <p:nvPicPr>
          <p:cNvPr id="7" name="Picture 6" descr="Image result for geo-blocking"/>
          <p:cNvPicPr/>
          <p:nvPr/>
        </p:nvPicPr>
        <p:blipFill>
          <a:blip r:embed="rId4">
            <a:extLst>
              <a:ext uri="{28A0092B-C50C-407E-A947-70E740481C1C}">
                <a14:useLocalDpi xmlns:a14="http://schemas.microsoft.com/office/drawing/2010/main" val="0"/>
              </a:ext>
            </a:extLst>
          </a:blip>
          <a:srcRect/>
          <a:stretch>
            <a:fillRect/>
          </a:stretch>
        </p:blipFill>
        <p:spPr bwMode="auto">
          <a:xfrm>
            <a:off x="5609048" y="3497418"/>
            <a:ext cx="4124929" cy="2679545"/>
          </a:xfrm>
          <a:prstGeom prst="rect">
            <a:avLst/>
          </a:prstGeom>
          <a:noFill/>
          <a:ln>
            <a:noFill/>
          </a:ln>
        </p:spPr>
      </p:pic>
    </p:spTree>
    <p:extLst>
      <p:ext uri="{BB962C8B-B14F-4D97-AF65-F5344CB8AC3E}">
        <p14:creationId xmlns:p14="http://schemas.microsoft.com/office/powerpoint/2010/main" val="173598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err="1" smtClean="0"/>
              <a:t>Geo-blocking</a:t>
            </a:r>
            <a:endParaRPr lang="en-GB" dirty="0"/>
          </a:p>
        </p:txBody>
      </p:sp>
      <p:sp>
        <p:nvSpPr>
          <p:cNvPr id="3" name="Content Placeholder 2"/>
          <p:cNvSpPr>
            <a:spLocks noGrp="1"/>
          </p:cNvSpPr>
          <p:nvPr>
            <p:ph idx="1"/>
          </p:nvPr>
        </p:nvSpPr>
        <p:spPr>
          <a:xfrm>
            <a:off x="1709981" y="1075383"/>
            <a:ext cx="8757493" cy="5280969"/>
          </a:xfrm>
        </p:spPr>
        <p:txBody>
          <a:bodyPr>
            <a:normAutofit/>
          </a:bodyPr>
          <a:lstStyle/>
          <a:p>
            <a:endParaRPr lang="fr-BE" dirty="0" smtClean="0"/>
          </a:p>
          <a:p>
            <a:r>
              <a:rPr lang="fr-BE" dirty="0" err="1" smtClean="0"/>
              <a:t>Geo-blocking</a:t>
            </a:r>
            <a:endParaRPr lang="fr-BE" dirty="0" smtClean="0"/>
          </a:p>
          <a:p>
            <a:pPr lvl="1"/>
            <a:endParaRPr lang="fr-BE" dirty="0" smtClean="0"/>
          </a:p>
          <a:p>
            <a:pPr lvl="1"/>
            <a:r>
              <a:rPr lang="fr-BE" dirty="0" smtClean="0"/>
              <a:t>= </a:t>
            </a:r>
            <a:r>
              <a:rPr lang="en-GB" dirty="0"/>
              <a:t>traders operating in one Member State block or limit the access to their online interfaces, such as websites and apps, of customers from other Member States wishing to engage in cross-border commercial transactions </a:t>
            </a:r>
            <a:endParaRPr lang="en-GB" dirty="0" smtClean="0"/>
          </a:p>
          <a:p>
            <a:pPr lvl="1"/>
            <a:endParaRPr lang="fr-BE" dirty="0" smtClean="0"/>
          </a:p>
          <a:p>
            <a:pPr lvl="1"/>
            <a:r>
              <a:rPr lang="fr-BE" dirty="0" smtClean="0"/>
              <a:t>= </a:t>
            </a:r>
            <a:r>
              <a:rPr lang="fr-BE" dirty="0" err="1" smtClean="0"/>
              <a:t>problematic</a:t>
            </a:r>
            <a:r>
              <a:rPr lang="fr-BE" dirty="0" smtClean="0"/>
              <a:t> in an EU </a:t>
            </a:r>
            <a:r>
              <a:rPr lang="fr-BE" dirty="0" err="1" smtClean="0"/>
              <a:t>internal</a:t>
            </a:r>
            <a:r>
              <a:rPr lang="fr-BE" dirty="0" smtClean="0"/>
              <a:t> </a:t>
            </a:r>
            <a:r>
              <a:rPr lang="fr-BE" dirty="0" err="1" smtClean="0"/>
              <a:t>market</a:t>
            </a:r>
            <a:r>
              <a:rPr lang="fr-BE" dirty="0" smtClean="0"/>
              <a:t> </a:t>
            </a:r>
            <a:r>
              <a:rPr lang="fr-BE" dirty="0" err="1" smtClean="0"/>
              <a:t>aimed</a:t>
            </a:r>
            <a:r>
              <a:rPr lang="fr-BE" dirty="0" smtClean="0"/>
              <a:t> at </a:t>
            </a:r>
            <a:r>
              <a:rPr lang="fr-BE" dirty="0" err="1" smtClean="0"/>
              <a:t>guaranteeing</a:t>
            </a:r>
            <a:r>
              <a:rPr lang="fr-BE" dirty="0" smtClean="0"/>
              <a:t> </a:t>
            </a:r>
            <a:r>
              <a:rPr lang="fr-BE" dirty="0" err="1" smtClean="0"/>
              <a:t>unhindered</a:t>
            </a:r>
            <a:r>
              <a:rPr lang="fr-BE" dirty="0" smtClean="0"/>
              <a:t> cross-border </a:t>
            </a:r>
            <a:r>
              <a:rPr lang="fr-BE" dirty="0" err="1" smtClean="0"/>
              <a:t>trade</a:t>
            </a:r>
            <a:endParaRPr lang="en-GB" dirty="0" smtClean="0"/>
          </a:p>
          <a:p>
            <a:pPr lvl="1"/>
            <a:endParaRPr lang="fr-BE" dirty="0" smtClean="0"/>
          </a:p>
          <a:p>
            <a:pPr lvl="1"/>
            <a:endParaRPr lang="en-GB" dirty="0"/>
          </a:p>
        </p:txBody>
      </p:sp>
      <p:sp>
        <p:nvSpPr>
          <p:cNvPr id="4" name="Slide Number Placeholder 3"/>
          <p:cNvSpPr>
            <a:spLocks noGrp="1"/>
          </p:cNvSpPr>
          <p:nvPr>
            <p:ph type="sldNum" sz="quarter" idx="12"/>
          </p:nvPr>
        </p:nvSpPr>
        <p:spPr/>
        <p:txBody>
          <a:bodyPr/>
          <a:lstStyle/>
          <a:p>
            <a:fld id="{4E4CC77D-F072-4FC4-A291-1562CDDE989D}" type="slidenum">
              <a:rPr lang="nl-NL" smtClean="0"/>
              <a:t>4</a:t>
            </a:fld>
            <a:endParaRPr lang="nl-NL"/>
          </a:p>
        </p:txBody>
      </p:sp>
      <p:pic>
        <p:nvPicPr>
          <p:cNvPr id="5" name="Picture 4" descr="Image result for geo-blocki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0" y="1"/>
            <a:ext cx="1450890" cy="1177615"/>
          </a:xfrm>
          <a:prstGeom prst="rect">
            <a:avLst/>
          </a:prstGeom>
          <a:noFill/>
          <a:ln>
            <a:noFill/>
          </a:ln>
        </p:spPr>
      </p:pic>
    </p:spTree>
    <p:extLst>
      <p:ext uri="{BB962C8B-B14F-4D97-AF65-F5344CB8AC3E}">
        <p14:creationId xmlns:p14="http://schemas.microsoft.com/office/powerpoint/2010/main" val="41286075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err="1" smtClean="0"/>
              <a:t>Geo-blocking</a:t>
            </a:r>
            <a:endParaRPr lang="en-GB" dirty="0"/>
          </a:p>
        </p:txBody>
      </p:sp>
      <p:sp>
        <p:nvSpPr>
          <p:cNvPr id="3" name="Content Placeholder 2"/>
          <p:cNvSpPr>
            <a:spLocks noGrp="1"/>
          </p:cNvSpPr>
          <p:nvPr>
            <p:ph idx="1"/>
          </p:nvPr>
        </p:nvSpPr>
        <p:spPr>
          <a:xfrm>
            <a:off x="1709981" y="1075383"/>
            <a:ext cx="8757493" cy="5280969"/>
          </a:xfrm>
        </p:spPr>
        <p:txBody>
          <a:bodyPr>
            <a:normAutofit fontScale="92500" lnSpcReduction="20000"/>
          </a:bodyPr>
          <a:lstStyle/>
          <a:p>
            <a:endParaRPr lang="fr-BE" dirty="0" smtClean="0"/>
          </a:p>
          <a:p>
            <a:r>
              <a:rPr lang="fr-BE" dirty="0" err="1" smtClean="0"/>
              <a:t>Geo-blocking</a:t>
            </a:r>
            <a:endParaRPr lang="fr-BE" dirty="0" smtClean="0"/>
          </a:p>
          <a:p>
            <a:pPr lvl="1"/>
            <a:endParaRPr lang="fr-BE" dirty="0" smtClean="0"/>
          </a:p>
          <a:p>
            <a:pPr lvl="1"/>
            <a:r>
              <a:rPr lang="fr-BE" dirty="0" smtClean="0"/>
              <a:t>Sources of </a:t>
            </a:r>
            <a:r>
              <a:rPr lang="fr-BE" dirty="0" err="1" smtClean="0"/>
              <a:t>geo-blocking</a:t>
            </a:r>
            <a:r>
              <a:rPr lang="fr-BE" dirty="0" smtClean="0"/>
              <a:t>:</a:t>
            </a:r>
          </a:p>
          <a:p>
            <a:pPr lvl="2"/>
            <a:r>
              <a:rPr lang="fr-BE" dirty="0" err="1" smtClean="0"/>
              <a:t>Member</a:t>
            </a:r>
            <a:r>
              <a:rPr lang="fr-BE" dirty="0" smtClean="0"/>
              <a:t> State </a:t>
            </a:r>
            <a:r>
              <a:rPr lang="fr-BE" dirty="0" err="1" smtClean="0"/>
              <a:t>regulation</a:t>
            </a:r>
            <a:r>
              <a:rPr lang="fr-BE" dirty="0" smtClean="0"/>
              <a:t> </a:t>
            </a:r>
            <a:r>
              <a:rPr lang="fr-BE" dirty="0" err="1" smtClean="0"/>
              <a:t>obliging</a:t>
            </a:r>
            <a:r>
              <a:rPr lang="fr-BE" dirty="0" smtClean="0"/>
              <a:t> businesses to block </a:t>
            </a:r>
            <a:r>
              <a:rPr lang="fr-BE" dirty="0" err="1" smtClean="0"/>
              <a:t>access</a:t>
            </a:r>
            <a:endParaRPr lang="fr-BE" dirty="0" smtClean="0"/>
          </a:p>
          <a:p>
            <a:pPr lvl="3"/>
            <a:r>
              <a:rPr lang="fr-BE" dirty="0" err="1"/>
              <a:t>p</a:t>
            </a:r>
            <a:r>
              <a:rPr lang="fr-BE" dirty="0" err="1" smtClean="0"/>
              <a:t>rohibited</a:t>
            </a:r>
            <a:r>
              <a:rPr lang="fr-BE" dirty="0" smtClean="0"/>
              <a:t> as free </a:t>
            </a:r>
            <a:r>
              <a:rPr lang="fr-BE" dirty="0" err="1" smtClean="0"/>
              <a:t>movement</a:t>
            </a:r>
            <a:r>
              <a:rPr lang="fr-BE" dirty="0" smtClean="0"/>
              <a:t> restriction – art. 34 or art. 56 TFEU</a:t>
            </a:r>
          </a:p>
          <a:p>
            <a:pPr lvl="2"/>
            <a:r>
              <a:rPr lang="fr-BE" dirty="0" smtClean="0"/>
              <a:t>Businesses </a:t>
            </a:r>
            <a:r>
              <a:rPr lang="fr-BE" dirty="0" err="1" smtClean="0"/>
              <a:t>themselves</a:t>
            </a:r>
            <a:r>
              <a:rPr lang="fr-BE" dirty="0" smtClean="0"/>
              <a:t> – in concert </a:t>
            </a:r>
            <a:r>
              <a:rPr lang="fr-BE" dirty="0" err="1" smtClean="0"/>
              <a:t>with</a:t>
            </a:r>
            <a:r>
              <a:rPr lang="fr-BE" dirty="0" smtClean="0"/>
              <a:t> </a:t>
            </a:r>
            <a:r>
              <a:rPr lang="fr-BE" dirty="0" err="1" smtClean="0"/>
              <a:t>others</a:t>
            </a:r>
            <a:r>
              <a:rPr lang="fr-BE" dirty="0" smtClean="0"/>
              <a:t> or </a:t>
            </a:r>
            <a:r>
              <a:rPr lang="fr-BE" dirty="0" err="1" smtClean="0"/>
              <a:t>individually</a:t>
            </a:r>
            <a:r>
              <a:rPr lang="fr-BE" dirty="0" smtClean="0"/>
              <a:t> </a:t>
            </a:r>
            <a:r>
              <a:rPr lang="fr-BE" dirty="0" smtClean="0"/>
              <a:t>– block </a:t>
            </a:r>
            <a:r>
              <a:rPr lang="fr-BE" dirty="0" err="1" smtClean="0"/>
              <a:t>access</a:t>
            </a:r>
            <a:r>
              <a:rPr lang="fr-BE" dirty="0" smtClean="0"/>
              <a:t> to online interfaces</a:t>
            </a:r>
          </a:p>
          <a:p>
            <a:pPr lvl="3"/>
            <a:r>
              <a:rPr lang="fr-BE" dirty="0" err="1"/>
              <a:t>p</a:t>
            </a:r>
            <a:r>
              <a:rPr lang="fr-BE" dirty="0" err="1" smtClean="0"/>
              <a:t>rohibited</a:t>
            </a:r>
            <a:r>
              <a:rPr lang="fr-BE" dirty="0" smtClean="0"/>
              <a:t> as </a:t>
            </a:r>
            <a:r>
              <a:rPr lang="fr-BE" dirty="0" err="1" smtClean="0"/>
              <a:t>anticompetitive</a:t>
            </a:r>
            <a:r>
              <a:rPr lang="fr-BE" dirty="0" smtClean="0"/>
              <a:t> </a:t>
            </a:r>
            <a:r>
              <a:rPr lang="fr-BE" dirty="0" err="1" smtClean="0"/>
              <a:t>behaviour</a:t>
            </a:r>
            <a:r>
              <a:rPr lang="fr-BE" dirty="0" smtClean="0"/>
              <a:t> – art. 101 and 102 TFEU</a:t>
            </a:r>
            <a:endParaRPr lang="fr-BE" dirty="0"/>
          </a:p>
          <a:p>
            <a:pPr lvl="1"/>
            <a:endParaRPr lang="fr-BE" dirty="0" smtClean="0"/>
          </a:p>
          <a:p>
            <a:pPr lvl="1"/>
            <a:r>
              <a:rPr lang="fr-BE" dirty="0" smtClean="0"/>
              <a:t>Commission e-commerce </a:t>
            </a:r>
            <a:r>
              <a:rPr lang="fr-BE" dirty="0" err="1" smtClean="0"/>
              <a:t>sector</a:t>
            </a:r>
            <a:r>
              <a:rPr lang="fr-BE" dirty="0" smtClean="0"/>
              <a:t> </a:t>
            </a:r>
            <a:r>
              <a:rPr lang="fr-BE" dirty="0" err="1" smtClean="0"/>
              <a:t>inquiry</a:t>
            </a:r>
            <a:endParaRPr lang="fr-BE" dirty="0"/>
          </a:p>
          <a:p>
            <a:pPr lvl="2"/>
            <a:r>
              <a:rPr lang="fr-BE" dirty="0" err="1" smtClean="0"/>
              <a:t>competition</a:t>
            </a:r>
            <a:r>
              <a:rPr lang="fr-BE" dirty="0" smtClean="0"/>
              <a:t> </a:t>
            </a:r>
            <a:r>
              <a:rPr lang="fr-BE" dirty="0" err="1"/>
              <a:t>law</a:t>
            </a:r>
            <a:r>
              <a:rPr lang="fr-BE" dirty="0"/>
              <a:t>: existence of </a:t>
            </a:r>
            <a:r>
              <a:rPr lang="fr-BE" dirty="0" err="1"/>
              <a:t>agreements</a:t>
            </a:r>
            <a:r>
              <a:rPr lang="fr-BE" dirty="0"/>
              <a:t> and </a:t>
            </a:r>
            <a:r>
              <a:rPr lang="fr-BE" dirty="0" err="1"/>
              <a:t>unilateral</a:t>
            </a:r>
            <a:r>
              <a:rPr lang="fr-BE" dirty="0"/>
              <a:t> practices – </a:t>
            </a:r>
            <a:r>
              <a:rPr lang="fr-BE" dirty="0" err="1"/>
              <a:t>limits</a:t>
            </a:r>
            <a:r>
              <a:rPr lang="fr-BE" dirty="0"/>
              <a:t> of EU </a:t>
            </a:r>
            <a:r>
              <a:rPr lang="fr-BE" dirty="0" err="1"/>
              <a:t>competition</a:t>
            </a:r>
            <a:r>
              <a:rPr lang="fr-BE" dirty="0"/>
              <a:t> </a:t>
            </a:r>
            <a:r>
              <a:rPr lang="fr-BE" dirty="0" err="1"/>
              <a:t>law</a:t>
            </a:r>
            <a:r>
              <a:rPr lang="fr-BE" dirty="0"/>
              <a:t>?</a:t>
            </a:r>
          </a:p>
          <a:p>
            <a:pPr lvl="2"/>
            <a:endParaRPr lang="fr-BE" dirty="0"/>
          </a:p>
          <a:p>
            <a:pPr lvl="2"/>
            <a:r>
              <a:rPr lang="fr-BE" dirty="0" smtClean="0"/>
              <a:t>more </a:t>
            </a:r>
            <a:r>
              <a:rPr lang="fr-BE" dirty="0" err="1"/>
              <a:t>general</a:t>
            </a:r>
            <a:r>
              <a:rPr lang="fr-BE" dirty="0"/>
              <a:t> </a:t>
            </a:r>
            <a:r>
              <a:rPr lang="fr-BE" dirty="0" err="1"/>
              <a:t>stakeholders</a:t>
            </a:r>
            <a:r>
              <a:rPr lang="fr-BE" dirty="0"/>
              <a:t> </a:t>
            </a:r>
            <a:r>
              <a:rPr lang="fr-BE" dirty="0" err="1"/>
              <a:t>inquiry</a:t>
            </a:r>
            <a:r>
              <a:rPr lang="fr-BE" dirty="0"/>
              <a:t>: </a:t>
            </a:r>
            <a:r>
              <a:rPr lang="en-GB" dirty="0"/>
              <a:t>goods and services most affected by geo-blocking are clothing, footwear and accessories, physical media (books), computer hardware and electronics, airplane tickets, car rental, digital content such as streaming services, computer games and software, e-books and MP3s </a:t>
            </a:r>
            <a:endParaRPr lang="fr-BE" dirty="0"/>
          </a:p>
          <a:p>
            <a:pPr lvl="3"/>
            <a:endParaRPr lang="en-GB" dirty="0" smtClean="0"/>
          </a:p>
          <a:p>
            <a:pPr lvl="1"/>
            <a:endParaRPr lang="fr-BE" dirty="0" smtClean="0"/>
          </a:p>
          <a:p>
            <a:pPr lvl="1"/>
            <a:endParaRPr lang="en-GB" dirty="0"/>
          </a:p>
        </p:txBody>
      </p:sp>
      <p:sp>
        <p:nvSpPr>
          <p:cNvPr id="4" name="Slide Number Placeholder 3"/>
          <p:cNvSpPr>
            <a:spLocks noGrp="1"/>
          </p:cNvSpPr>
          <p:nvPr>
            <p:ph type="sldNum" sz="quarter" idx="12"/>
          </p:nvPr>
        </p:nvSpPr>
        <p:spPr/>
        <p:txBody>
          <a:bodyPr/>
          <a:lstStyle/>
          <a:p>
            <a:fld id="{4E4CC77D-F072-4FC4-A291-1562CDDE989D}" type="slidenum">
              <a:rPr lang="nl-NL" smtClean="0"/>
              <a:t>5</a:t>
            </a:fld>
            <a:endParaRPr lang="nl-NL"/>
          </a:p>
        </p:txBody>
      </p:sp>
      <p:pic>
        <p:nvPicPr>
          <p:cNvPr id="5" name="Picture 4" descr="Image result for geo-blocki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0" y="1"/>
            <a:ext cx="1450890" cy="1177615"/>
          </a:xfrm>
          <a:prstGeom prst="rect">
            <a:avLst/>
          </a:prstGeom>
          <a:noFill/>
          <a:ln>
            <a:noFill/>
          </a:ln>
        </p:spPr>
      </p:pic>
    </p:spTree>
    <p:extLst>
      <p:ext uri="{BB962C8B-B14F-4D97-AF65-F5344CB8AC3E}">
        <p14:creationId xmlns:p14="http://schemas.microsoft.com/office/powerpoint/2010/main" val="1857654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smtClean="0"/>
              <a:t>2016 Commission </a:t>
            </a:r>
            <a:r>
              <a:rPr lang="fr-BE" dirty="0" err="1" smtClean="0"/>
              <a:t>proposal</a:t>
            </a:r>
            <a:endParaRPr lang="en-GB" dirty="0"/>
          </a:p>
        </p:txBody>
      </p:sp>
      <p:sp>
        <p:nvSpPr>
          <p:cNvPr id="3" name="Content Placeholder 2"/>
          <p:cNvSpPr>
            <a:spLocks noGrp="1"/>
          </p:cNvSpPr>
          <p:nvPr>
            <p:ph idx="1"/>
          </p:nvPr>
        </p:nvSpPr>
        <p:spPr>
          <a:xfrm>
            <a:off x="838200" y="1542740"/>
            <a:ext cx="10515600" cy="5581960"/>
          </a:xfrm>
        </p:spPr>
        <p:txBody>
          <a:bodyPr>
            <a:normAutofit/>
          </a:bodyPr>
          <a:lstStyle/>
          <a:p>
            <a:r>
              <a:rPr lang="fr-BE" dirty="0" err="1" smtClean="0"/>
              <a:t>Proposed</a:t>
            </a:r>
            <a:r>
              <a:rPr lang="fr-BE" dirty="0" smtClean="0"/>
              <a:t> </a:t>
            </a:r>
            <a:r>
              <a:rPr lang="fr-BE" dirty="0" err="1" smtClean="0"/>
              <a:t>Regulation</a:t>
            </a:r>
            <a:endParaRPr lang="fr-BE" dirty="0" smtClean="0"/>
          </a:p>
          <a:p>
            <a:pPr lvl="1"/>
            <a:r>
              <a:rPr lang="fr-BE" dirty="0" smtClean="0"/>
              <a:t>Transactions in </a:t>
            </a:r>
            <a:r>
              <a:rPr lang="fr-BE" dirty="0" err="1" smtClean="0"/>
              <a:t>goods</a:t>
            </a:r>
            <a:r>
              <a:rPr lang="fr-BE" dirty="0" smtClean="0"/>
              <a:t> and services </a:t>
            </a:r>
            <a:r>
              <a:rPr lang="fr-BE" dirty="0" err="1" smtClean="0"/>
              <a:t>between</a:t>
            </a:r>
            <a:r>
              <a:rPr lang="fr-BE" dirty="0" smtClean="0"/>
              <a:t> trader and </a:t>
            </a:r>
            <a:r>
              <a:rPr lang="fr-BE" dirty="0" err="1" smtClean="0"/>
              <a:t>customer</a:t>
            </a:r>
            <a:endParaRPr lang="fr-BE" dirty="0" smtClean="0"/>
          </a:p>
          <a:p>
            <a:pPr lvl="1"/>
            <a:endParaRPr lang="fr-BE" dirty="0" smtClean="0"/>
          </a:p>
          <a:p>
            <a:pPr lvl="1"/>
            <a:r>
              <a:rPr lang="fr-BE" dirty="0" smtClean="0"/>
              <a:t>Scope of application</a:t>
            </a:r>
          </a:p>
          <a:p>
            <a:pPr lvl="2"/>
            <a:r>
              <a:rPr lang="fr-BE" dirty="0" smtClean="0"/>
              <a:t>Transactions </a:t>
            </a:r>
            <a:r>
              <a:rPr lang="fr-BE" dirty="0" err="1" smtClean="0"/>
              <a:t>with</a:t>
            </a:r>
            <a:r>
              <a:rPr lang="fr-BE" dirty="0" smtClean="0"/>
              <a:t> </a:t>
            </a:r>
            <a:r>
              <a:rPr lang="fr-BE" dirty="0" err="1" smtClean="0"/>
              <a:t>customer</a:t>
            </a:r>
            <a:r>
              <a:rPr lang="fr-BE" dirty="0" smtClean="0"/>
              <a:t> </a:t>
            </a:r>
            <a:r>
              <a:rPr lang="fr-BE" dirty="0" err="1" smtClean="0"/>
              <a:t>residing</a:t>
            </a:r>
            <a:r>
              <a:rPr lang="fr-BE" dirty="0" smtClean="0"/>
              <a:t> in </a:t>
            </a:r>
            <a:r>
              <a:rPr lang="fr-BE" dirty="0" err="1" smtClean="0"/>
              <a:t>another</a:t>
            </a:r>
            <a:r>
              <a:rPr lang="fr-BE" dirty="0" smtClean="0"/>
              <a:t> MS</a:t>
            </a:r>
          </a:p>
          <a:p>
            <a:pPr lvl="2"/>
            <a:r>
              <a:rPr lang="fr-BE" dirty="0" smtClean="0"/>
              <a:t>Transactions </a:t>
            </a:r>
            <a:r>
              <a:rPr lang="fr-BE" dirty="0" err="1" smtClean="0"/>
              <a:t>with</a:t>
            </a:r>
            <a:r>
              <a:rPr lang="fr-BE" dirty="0" smtClean="0"/>
              <a:t> </a:t>
            </a:r>
            <a:r>
              <a:rPr lang="fr-BE" dirty="0" err="1" smtClean="0"/>
              <a:t>customer</a:t>
            </a:r>
            <a:r>
              <a:rPr lang="fr-BE" dirty="0" smtClean="0"/>
              <a:t>-national </a:t>
            </a:r>
            <a:r>
              <a:rPr lang="fr-BE" dirty="0" err="1" smtClean="0"/>
              <a:t>from</a:t>
            </a:r>
            <a:r>
              <a:rPr lang="fr-BE" dirty="0" smtClean="0"/>
              <a:t> </a:t>
            </a:r>
            <a:r>
              <a:rPr lang="fr-BE" dirty="0" err="1" smtClean="0"/>
              <a:t>another</a:t>
            </a:r>
            <a:r>
              <a:rPr lang="fr-BE" dirty="0" smtClean="0"/>
              <a:t> MS</a:t>
            </a:r>
          </a:p>
          <a:p>
            <a:pPr lvl="2"/>
            <a:r>
              <a:rPr lang="fr-BE" dirty="0" smtClean="0"/>
              <a:t>Transactions </a:t>
            </a:r>
            <a:r>
              <a:rPr lang="fr-BE" dirty="0" err="1" smtClean="0"/>
              <a:t>with</a:t>
            </a:r>
            <a:r>
              <a:rPr lang="fr-BE" dirty="0" smtClean="0"/>
              <a:t> </a:t>
            </a:r>
            <a:r>
              <a:rPr lang="fr-BE" dirty="0" err="1" smtClean="0"/>
              <a:t>customer</a:t>
            </a:r>
            <a:r>
              <a:rPr lang="fr-BE" dirty="0" smtClean="0"/>
              <a:t> </a:t>
            </a:r>
            <a:r>
              <a:rPr lang="fr-BE" dirty="0" err="1" smtClean="0"/>
              <a:t>temporarily</a:t>
            </a:r>
            <a:r>
              <a:rPr lang="fr-BE" dirty="0" smtClean="0"/>
              <a:t> </a:t>
            </a:r>
            <a:r>
              <a:rPr lang="fr-BE" dirty="0" err="1" smtClean="0"/>
              <a:t>residing</a:t>
            </a:r>
            <a:r>
              <a:rPr lang="fr-BE" dirty="0" smtClean="0"/>
              <a:t> in </a:t>
            </a:r>
            <a:r>
              <a:rPr lang="fr-BE" dirty="0" err="1" smtClean="0"/>
              <a:t>another</a:t>
            </a:r>
            <a:r>
              <a:rPr lang="fr-BE" dirty="0" smtClean="0"/>
              <a:t> MS</a:t>
            </a:r>
          </a:p>
          <a:p>
            <a:pPr lvl="2"/>
            <a:endParaRPr lang="fr-BE" dirty="0"/>
          </a:p>
          <a:p>
            <a:pPr lvl="2"/>
            <a:r>
              <a:rPr lang="fr-BE" b="1" dirty="0" smtClean="0"/>
              <a:t>Transactions </a:t>
            </a:r>
            <a:r>
              <a:rPr lang="fr-BE" b="1" dirty="0" err="1" smtClean="0"/>
              <a:t>between</a:t>
            </a:r>
            <a:r>
              <a:rPr lang="fr-BE" b="1" dirty="0" smtClean="0"/>
              <a:t> </a:t>
            </a:r>
            <a:r>
              <a:rPr lang="fr-BE" b="1" dirty="0" err="1" smtClean="0"/>
              <a:t>two</a:t>
            </a:r>
            <a:r>
              <a:rPr lang="fr-BE" b="1" dirty="0" smtClean="0"/>
              <a:t> </a:t>
            </a:r>
            <a:r>
              <a:rPr lang="fr-BE" b="1" dirty="0" err="1" smtClean="0"/>
              <a:t>nationals</a:t>
            </a:r>
            <a:r>
              <a:rPr lang="fr-BE" b="1" dirty="0" smtClean="0"/>
              <a:t> of the </a:t>
            </a:r>
            <a:r>
              <a:rPr lang="fr-BE" b="1" dirty="0" err="1" smtClean="0"/>
              <a:t>same</a:t>
            </a:r>
            <a:r>
              <a:rPr lang="fr-BE" b="1" dirty="0" smtClean="0"/>
              <a:t> MS on the </a:t>
            </a:r>
            <a:r>
              <a:rPr lang="fr-BE" b="1" dirty="0" err="1" smtClean="0"/>
              <a:t>territory</a:t>
            </a:r>
            <a:r>
              <a:rPr lang="fr-BE" b="1" dirty="0" smtClean="0"/>
              <a:t> of </a:t>
            </a:r>
            <a:r>
              <a:rPr lang="fr-BE" b="1" dirty="0" err="1" smtClean="0"/>
              <a:t>that</a:t>
            </a:r>
            <a:r>
              <a:rPr lang="fr-BE" b="1" dirty="0" smtClean="0"/>
              <a:t> MS not </a:t>
            </a:r>
            <a:r>
              <a:rPr lang="fr-BE" b="1" dirty="0" err="1" smtClean="0"/>
              <a:t>covered</a:t>
            </a:r>
            <a:endParaRPr lang="fr-BE" b="1" dirty="0" smtClean="0"/>
          </a:p>
          <a:p>
            <a:pPr lvl="1"/>
            <a:endParaRPr lang="fr-BE" dirty="0"/>
          </a:p>
          <a:p>
            <a:pPr lvl="1"/>
            <a:r>
              <a:rPr lang="fr-BE" dirty="0" err="1" smtClean="0"/>
              <a:t>Excluded</a:t>
            </a:r>
            <a:r>
              <a:rPr lang="fr-BE" dirty="0" smtClean="0"/>
              <a:t> services and practices</a:t>
            </a:r>
          </a:p>
          <a:p>
            <a:pPr lvl="2"/>
            <a:r>
              <a:rPr lang="fr-BE" dirty="0" err="1" smtClean="0"/>
              <a:t>Audiovisual</a:t>
            </a:r>
            <a:r>
              <a:rPr lang="fr-BE" dirty="0" smtClean="0"/>
              <a:t> services </a:t>
            </a:r>
            <a:r>
              <a:rPr lang="fr-BE" dirty="0" err="1" smtClean="0"/>
              <a:t>excluded</a:t>
            </a:r>
            <a:r>
              <a:rPr lang="fr-BE" dirty="0" smtClean="0"/>
              <a:t>!</a:t>
            </a:r>
          </a:p>
          <a:p>
            <a:pPr lvl="2"/>
            <a:r>
              <a:rPr lang="fr-BE" dirty="0" err="1" smtClean="0"/>
              <a:t>Other</a:t>
            </a:r>
            <a:r>
              <a:rPr lang="fr-BE" dirty="0" smtClean="0"/>
              <a:t> services </a:t>
            </a:r>
            <a:r>
              <a:rPr lang="fr-BE" dirty="0" err="1" smtClean="0"/>
              <a:t>excluded</a:t>
            </a:r>
            <a:r>
              <a:rPr lang="fr-BE" dirty="0" smtClean="0"/>
              <a:t> </a:t>
            </a:r>
            <a:r>
              <a:rPr lang="fr-BE" dirty="0" err="1" smtClean="0"/>
              <a:t>from</a:t>
            </a:r>
            <a:r>
              <a:rPr lang="fr-BE" dirty="0" smtClean="0"/>
              <a:t> Services Directive </a:t>
            </a:r>
            <a:r>
              <a:rPr lang="fr-BE" dirty="0" err="1" smtClean="0"/>
              <a:t>also</a:t>
            </a:r>
            <a:r>
              <a:rPr lang="fr-BE" dirty="0" smtClean="0"/>
              <a:t> </a:t>
            </a:r>
            <a:r>
              <a:rPr lang="fr-BE" dirty="0" err="1" smtClean="0"/>
              <a:t>excluded</a:t>
            </a:r>
            <a:r>
              <a:rPr lang="fr-BE" dirty="0" smtClean="0"/>
              <a:t> </a:t>
            </a:r>
            <a:r>
              <a:rPr lang="fr-BE" dirty="0" err="1" smtClean="0"/>
              <a:t>from</a:t>
            </a:r>
            <a:r>
              <a:rPr lang="fr-BE" dirty="0" smtClean="0"/>
              <a:t> </a:t>
            </a:r>
            <a:r>
              <a:rPr lang="fr-BE" dirty="0" err="1" smtClean="0"/>
              <a:t>geo-blocking</a:t>
            </a:r>
            <a:r>
              <a:rPr lang="fr-BE" dirty="0" smtClean="0"/>
              <a:t> </a:t>
            </a:r>
            <a:r>
              <a:rPr lang="fr-BE" dirty="0" err="1" smtClean="0"/>
              <a:t>proposal</a:t>
            </a:r>
            <a:endParaRPr lang="en-GB" dirty="0"/>
          </a:p>
        </p:txBody>
      </p:sp>
      <p:sp>
        <p:nvSpPr>
          <p:cNvPr id="4" name="Slide Number Placeholder 3"/>
          <p:cNvSpPr>
            <a:spLocks noGrp="1"/>
          </p:cNvSpPr>
          <p:nvPr>
            <p:ph type="sldNum" sz="quarter" idx="12"/>
          </p:nvPr>
        </p:nvSpPr>
        <p:spPr/>
        <p:txBody>
          <a:bodyPr/>
          <a:lstStyle/>
          <a:p>
            <a:fld id="{4E4CC77D-F072-4FC4-A291-1562CDDE989D}" type="slidenum">
              <a:rPr lang="nl-NL" smtClean="0"/>
              <a:t>6</a:t>
            </a:fld>
            <a:endParaRPr lang="nl-NL"/>
          </a:p>
        </p:txBody>
      </p:sp>
    </p:spTree>
    <p:extLst>
      <p:ext uri="{BB962C8B-B14F-4D97-AF65-F5344CB8AC3E}">
        <p14:creationId xmlns:p14="http://schemas.microsoft.com/office/powerpoint/2010/main" val="5316386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smtClean="0"/>
              <a:t>2016 Commission </a:t>
            </a:r>
            <a:r>
              <a:rPr lang="fr-BE" dirty="0" err="1" smtClean="0"/>
              <a:t>proposal</a:t>
            </a:r>
            <a:endParaRPr lang="en-GB" dirty="0"/>
          </a:p>
        </p:txBody>
      </p:sp>
      <p:sp>
        <p:nvSpPr>
          <p:cNvPr id="3" name="Content Placeholder 2"/>
          <p:cNvSpPr>
            <a:spLocks noGrp="1"/>
          </p:cNvSpPr>
          <p:nvPr>
            <p:ph idx="1"/>
          </p:nvPr>
        </p:nvSpPr>
        <p:spPr/>
        <p:txBody>
          <a:bodyPr>
            <a:normAutofit/>
          </a:bodyPr>
          <a:lstStyle/>
          <a:p>
            <a:r>
              <a:rPr lang="fr-BE" dirty="0" smtClean="0"/>
              <a:t>Prohibition of </a:t>
            </a:r>
            <a:r>
              <a:rPr lang="fr-BE" dirty="0" err="1" smtClean="0"/>
              <a:t>technology-enabled</a:t>
            </a:r>
            <a:r>
              <a:rPr lang="fr-BE" dirty="0" smtClean="0"/>
              <a:t> </a:t>
            </a:r>
            <a:r>
              <a:rPr lang="fr-BE" dirty="0" err="1" smtClean="0"/>
              <a:t>nationality-based</a:t>
            </a:r>
            <a:r>
              <a:rPr lang="fr-BE" dirty="0" smtClean="0"/>
              <a:t> discrimination</a:t>
            </a:r>
          </a:p>
          <a:p>
            <a:pPr lvl="1"/>
            <a:r>
              <a:rPr lang="fr-BE" dirty="0" smtClean="0"/>
              <a:t>Art. 3(1) and (2):</a:t>
            </a:r>
          </a:p>
          <a:p>
            <a:pPr lvl="2"/>
            <a:r>
              <a:rPr lang="en-GB" dirty="0" smtClean="0"/>
              <a:t>Traders </a:t>
            </a:r>
            <a:r>
              <a:rPr lang="en-GB" dirty="0"/>
              <a:t>shall not, through the use of technological measures or otherwise, block or limit customers' access to their online interface for reasons related to the nationality, place of residence or place of establishment of the customer. </a:t>
            </a:r>
            <a:endParaRPr lang="en-GB" dirty="0" smtClean="0"/>
          </a:p>
          <a:p>
            <a:pPr lvl="2"/>
            <a:r>
              <a:rPr lang="en-GB" b="0" dirty="0"/>
              <a:t>Traders shall not, for reasons related to the nationality, place of residence or place of establishment of the customer, redirect customers to a version of their online interface that is different from the online interface which the customer originally sought to access, by virtue of its layout, use of language or other characteristics that make it specific to customers with a particular nationality, place of residence or place establishment, unless the customer gives his or her explicit consent prior to such redirection. </a:t>
            </a:r>
            <a:r>
              <a:rPr lang="en-GB" b="0" dirty="0" smtClean="0"/>
              <a:t>In </a:t>
            </a:r>
            <a:r>
              <a:rPr lang="en-GB" b="0" dirty="0"/>
              <a:t>the event of such redirection with the customer's explicit consent, the original version of the online interface shall remain easily accessible for that customer </a:t>
            </a:r>
            <a:endParaRPr lang="en-GB" dirty="0"/>
          </a:p>
        </p:txBody>
      </p:sp>
      <p:sp>
        <p:nvSpPr>
          <p:cNvPr id="4" name="Slide Number Placeholder 3"/>
          <p:cNvSpPr>
            <a:spLocks noGrp="1"/>
          </p:cNvSpPr>
          <p:nvPr>
            <p:ph type="sldNum" sz="quarter" idx="12"/>
          </p:nvPr>
        </p:nvSpPr>
        <p:spPr/>
        <p:txBody>
          <a:bodyPr/>
          <a:lstStyle/>
          <a:p>
            <a:fld id="{4E4CC77D-F072-4FC4-A291-1562CDDE989D}" type="slidenum">
              <a:rPr lang="nl-NL" smtClean="0"/>
              <a:t>7</a:t>
            </a:fld>
            <a:endParaRPr lang="nl-NL"/>
          </a:p>
        </p:txBody>
      </p:sp>
    </p:spTree>
    <p:extLst>
      <p:ext uri="{BB962C8B-B14F-4D97-AF65-F5344CB8AC3E}">
        <p14:creationId xmlns:p14="http://schemas.microsoft.com/office/powerpoint/2010/main" val="17298225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smtClean="0"/>
              <a:t>2016 Commission </a:t>
            </a:r>
            <a:r>
              <a:rPr lang="fr-BE" dirty="0" err="1" smtClean="0"/>
              <a:t>proposal</a:t>
            </a:r>
            <a:endParaRPr lang="en-GB" dirty="0"/>
          </a:p>
        </p:txBody>
      </p:sp>
      <p:sp>
        <p:nvSpPr>
          <p:cNvPr id="3" name="Content Placeholder 2"/>
          <p:cNvSpPr>
            <a:spLocks noGrp="1"/>
          </p:cNvSpPr>
          <p:nvPr>
            <p:ph idx="1"/>
          </p:nvPr>
        </p:nvSpPr>
        <p:spPr/>
        <p:txBody>
          <a:bodyPr/>
          <a:lstStyle/>
          <a:p>
            <a:r>
              <a:rPr lang="fr-BE" dirty="0" err="1" smtClean="0"/>
              <a:t>Geo-blocking</a:t>
            </a:r>
            <a:endParaRPr lang="fr-BE" dirty="0" smtClean="0"/>
          </a:p>
          <a:p>
            <a:pPr lvl="1"/>
            <a:r>
              <a:rPr lang="fr-BE" dirty="0"/>
              <a:t>Art. 3(2) and (3)</a:t>
            </a:r>
          </a:p>
          <a:p>
            <a:pPr lvl="2"/>
            <a:r>
              <a:rPr lang="en-GB" dirty="0"/>
              <a:t>The prohibitions set out in paragraphs 1 and 2 shall not apply where the blocking, limitation of access or redirection with respect to certain customers or to customers in certain territories is necessary in order to ensure compliance with a legal requirement in Union law or in the laws of Member States in accordance with Union law. </a:t>
            </a:r>
          </a:p>
          <a:p>
            <a:pPr lvl="2"/>
            <a:r>
              <a:rPr lang="fr-BE" dirty="0"/>
              <a:t>Obligation to </a:t>
            </a:r>
            <a:r>
              <a:rPr lang="fr-BE" dirty="0" err="1"/>
              <a:t>offer</a:t>
            </a:r>
            <a:r>
              <a:rPr lang="fr-BE" dirty="0"/>
              <a:t> </a:t>
            </a:r>
            <a:r>
              <a:rPr lang="fr-BE" dirty="0" err="1"/>
              <a:t>clear</a:t>
            </a:r>
            <a:r>
              <a:rPr lang="fr-BE" dirty="0"/>
              <a:t> justification for </a:t>
            </a:r>
            <a:r>
              <a:rPr lang="fr-BE" dirty="0" err="1"/>
              <a:t>doing</a:t>
            </a:r>
            <a:r>
              <a:rPr lang="fr-BE" dirty="0"/>
              <a:t> </a:t>
            </a:r>
            <a:r>
              <a:rPr lang="fr-BE" dirty="0" err="1"/>
              <a:t>so</a:t>
            </a:r>
            <a:r>
              <a:rPr lang="fr-BE" dirty="0"/>
              <a:t> </a:t>
            </a:r>
            <a:r>
              <a:rPr lang="en-GB" dirty="0"/>
              <a:t>in the language of the online interface that the customer originally sought to access </a:t>
            </a:r>
          </a:p>
          <a:p>
            <a:pPr lvl="1"/>
            <a:endParaRPr lang="fr-BE" dirty="0" smtClean="0"/>
          </a:p>
          <a:p>
            <a:pPr lvl="1"/>
            <a:r>
              <a:rPr lang="fr-BE" dirty="0" smtClean="0"/>
              <a:t>Art. 5: prohibition discrimination for </a:t>
            </a:r>
            <a:r>
              <a:rPr lang="fr-BE" dirty="0" err="1" smtClean="0"/>
              <a:t>reasons</a:t>
            </a:r>
            <a:r>
              <a:rPr lang="fr-BE" dirty="0" smtClean="0"/>
              <a:t> </a:t>
            </a:r>
            <a:r>
              <a:rPr lang="fr-BE" dirty="0" err="1" smtClean="0"/>
              <a:t>related</a:t>
            </a:r>
            <a:r>
              <a:rPr lang="fr-BE" dirty="0" smtClean="0"/>
              <a:t> to </a:t>
            </a:r>
            <a:r>
              <a:rPr lang="fr-BE" dirty="0" err="1" smtClean="0"/>
              <a:t>payment</a:t>
            </a:r>
            <a:r>
              <a:rPr lang="fr-BE" dirty="0" smtClean="0"/>
              <a:t> </a:t>
            </a:r>
            <a:r>
              <a:rPr lang="fr-BE" dirty="0" err="1" smtClean="0"/>
              <a:t>account</a:t>
            </a:r>
            <a:r>
              <a:rPr lang="fr-BE" dirty="0" smtClean="0"/>
              <a:t>, place of establishment of </a:t>
            </a:r>
            <a:r>
              <a:rPr lang="fr-BE" dirty="0" err="1" smtClean="0"/>
              <a:t>payment</a:t>
            </a:r>
            <a:r>
              <a:rPr lang="fr-BE" dirty="0" smtClean="0"/>
              <a:t> service provider or place of issue of </a:t>
            </a:r>
            <a:r>
              <a:rPr lang="fr-BE" dirty="0" err="1" smtClean="0"/>
              <a:t>payment</a:t>
            </a:r>
            <a:r>
              <a:rPr lang="fr-BE" dirty="0" smtClean="0"/>
              <a:t> instrument </a:t>
            </a:r>
            <a:r>
              <a:rPr lang="fr-BE" i="1" dirty="0" err="1" smtClean="0"/>
              <a:t>when</a:t>
            </a:r>
            <a:r>
              <a:rPr lang="fr-BE" i="1" dirty="0" smtClean="0"/>
              <a:t> acting </a:t>
            </a:r>
            <a:r>
              <a:rPr lang="fr-BE" i="1" dirty="0" err="1" smtClean="0"/>
              <a:t>within</a:t>
            </a:r>
            <a:r>
              <a:rPr lang="fr-BE" i="1" dirty="0" smtClean="0"/>
              <a:t> the </a:t>
            </a:r>
            <a:r>
              <a:rPr lang="fr-BE" i="1" dirty="0" err="1" smtClean="0"/>
              <a:t>same</a:t>
            </a:r>
            <a:r>
              <a:rPr lang="fr-BE" i="1" dirty="0" smtClean="0"/>
              <a:t> </a:t>
            </a:r>
            <a:r>
              <a:rPr lang="fr-BE" i="1" dirty="0" err="1" smtClean="0"/>
              <a:t>payment</a:t>
            </a:r>
            <a:r>
              <a:rPr lang="fr-BE" i="1" dirty="0" smtClean="0"/>
              <a:t> brand</a:t>
            </a:r>
            <a:endParaRPr lang="fr-BE" dirty="0" smtClean="0"/>
          </a:p>
        </p:txBody>
      </p:sp>
      <p:sp>
        <p:nvSpPr>
          <p:cNvPr id="4" name="Slide Number Placeholder 3"/>
          <p:cNvSpPr>
            <a:spLocks noGrp="1"/>
          </p:cNvSpPr>
          <p:nvPr>
            <p:ph type="sldNum" sz="quarter" idx="12"/>
          </p:nvPr>
        </p:nvSpPr>
        <p:spPr/>
        <p:txBody>
          <a:bodyPr/>
          <a:lstStyle/>
          <a:p>
            <a:fld id="{4E4CC77D-F072-4FC4-A291-1562CDDE989D}" type="slidenum">
              <a:rPr lang="nl-NL" smtClean="0"/>
              <a:t>8</a:t>
            </a:fld>
            <a:endParaRPr lang="nl-NL"/>
          </a:p>
        </p:txBody>
      </p:sp>
    </p:spTree>
    <p:extLst>
      <p:ext uri="{BB962C8B-B14F-4D97-AF65-F5344CB8AC3E}">
        <p14:creationId xmlns:p14="http://schemas.microsoft.com/office/powerpoint/2010/main" val="18422214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smtClean="0"/>
              <a:t>2016 Commission </a:t>
            </a:r>
            <a:r>
              <a:rPr lang="fr-BE" dirty="0" err="1" smtClean="0"/>
              <a:t>proposal</a:t>
            </a:r>
            <a:endParaRPr lang="en-GB" dirty="0"/>
          </a:p>
        </p:txBody>
      </p:sp>
      <p:sp>
        <p:nvSpPr>
          <p:cNvPr id="3" name="Content Placeholder 2"/>
          <p:cNvSpPr>
            <a:spLocks noGrp="1"/>
          </p:cNvSpPr>
          <p:nvPr>
            <p:ph idx="1"/>
          </p:nvPr>
        </p:nvSpPr>
        <p:spPr/>
        <p:txBody>
          <a:bodyPr/>
          <a:lstStyle/>
          <a:p>
            <a:r>
              <a:rPr lang="fr-BE" dirty="0" err="1" smtClean="0"/>
              <a:t>Geo-blocking</a:t>
            </a:r>
            <a:endParaRPr lang="fr-BE" dirty="0" smtClean="0"/>
          </a:p>
          <a:p>
            <a:pPr lvl="1"/>
            <a:r>
              <a:rPr lang="fr-BE" dirty="0" smtClean="0"/>
              <a:t>Article 6</a:t>
            </a:r>
            <a:endParaRPr lang="fr-BE" dirty="0"/>
          </a:p>
          <a:p>
            <a:pPr lvl="2"/>
            <a:r>
              <a:rPr lang="en-GB" dirty="0"/>
              <a:t>Agreements imposing on traders obligations, in respect of passive sales, to act in violation of this Regulation shall be automatically void. </a:t>
            </a:r>
          </a:p>
        </p:txBody>
      </p:sp>
      <p:sp>
        <p:nvSpPr>
          <p:cNvPr id="4" name="Slide Number Placeholder 3"/>
          <p:cNvSpPr>
            <a:spLocks noGrp="1"/>
          </p:cNvSpPr>
          <p:nvPr>
            <p:ph type="sldNum" sz="quarter" idx="12"/>
          </p:nvPr>
        </p:nvSpPr>
        <p:spPr/>
        <p:txBody>
          <a:bodyPr/>
          <a:lstStyle/>
          <a:p>
            <a:fld id="{4E4CC77D-F072-4FC4-A291-1562CDDE989D}" type="slidenum">
              <a:rPr lang="nl-NL" smtClean="0"/>
              <a:t>9</a:t>
            </a:fld>
            <a:endParaRPr lang="nl-NL"/>
          </a:p>
        </p:txBody>
      </p:sp>
      <p:sp>
        <p:nvSpPr>
          <p:cNvPr id="6" name="Cloud Callout 5"/>
          <p:cNvSpPr/>
          <p:nvPr/>
        </p:nvSpPr>
        <p:spPr>
          <a:xfrm>
            <a:off x="5541365" y="3588389"/>
            <a:ext cx="4491395" cy="140333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2400" dirty="0">
              <a:solidFill>
                <a:schemeClr val="tx1"/>
              </a:solidFill>
            </a:endParaRPr>
          </a:p>
          <a:p>
            <a:pPr algn="ctr"/>
            <a:r>
              <a:rPr lang="fr-BE" sz="2400" dirty="0" err="1">
                <a:solidFill>
                  <a:schemeClr val="tx1"/>
                </a:solidFill>
              </a:rPr>
              <a:t>Market</a:t>
            </a:r>
            <a:r>
              <a:rPr lang="fr-BE" sz="2400" dirty="0">
                <a:solidFill>
                  <a:schemeClr val="tx1"/>
                </a:solidFill>
              </a:rPr>
              <a:t> </a:t>
            </a:r>
            <a:r>
              <a:rPr lang="fr-BE" sz="2400" dirty="0" err="1">
                <a:solidFill>
                  <a:schemeClr val="tx1"/>
                </a:solidFill>
              </a:rPr>
              <a:t>access</a:t>
            </a:r>
            <a:r>
              <a:rPr lang="fr-BE" sz="2400" dirty="0">
                <a:solidFill>
                  <a:schemeClr val="tx1"/>
                </a:solidFill>
              </a:rPr>
              <a:t> focus…</a:t>
            </a:r>
          </a:p>
          <a:p>
            <a:pPr algn="ctr"/>
            <a:r>
              <a:rPr lang="fr-BE" sz="2400" dirty="0" err="1" smtClean="0">
                <a:solidFill>
                  <a:schemeClr val="tx1"/>
                </a:solidFill>
              </a:rPr>
              <a:t>Audiovisual</a:t>
            </a:r>
            <a:r>
              <a:rPr lang="fr-BE" sz="2400" dirty="0" smtClean="0">
                <a:solidFill>
                  <a:schemeClr val="tx1"/>
                </a:solidFill>
              </a:rPr>
              <a:t> </a:t>
            </a:r>
            <a:r>
              <a:rPr lang="fr-BE" sz="2400" dirty="0">
                <a:solidFill>
                  <a:schemeClr val="tx1"/>
                </a:solidFill>
              </a:rPr>
              <a:t>media EXCLUDED!!</a:t>
            </a:r>
            <a:endParaRPr lang="en-GB" sz="2400" dirty="0">
              <a:solidFill>
                <a:schemeClr val="tx1"/>
              </a:solidFill>
            </a:endParaRPr>
          </a:p>
        </p:txBody>
      </p:sp>
    </p:spTree>
    <p:extLst>
      <p:ext uri="{BB962C8B-B14F-4D97-AF65-F5344CB8AC3E}">
        <p14:creationId xmlns:p14="http://schemas.microsoft.com/office/powerpoint/2010/main" val="520748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875</Words>
  <Application>Microsoft Office PowerPoint</Application>
  <PresentationFormat>Widescreen</PresentationFormat>
  <Paragraphs>101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Vollkorn Regular</vt:lpstr>
      <vt:lpstr>Office Theme</vt:lpstr>
      <vt:lpstr>            Heading in the wrong direction?  The Commission’s geo-blocking proposal and the future of EU e-commerce regulation   </vt:lpstr>
      <vt:lpstr>Overview</vt:lpstr>
      <vt:lpstr>Geo-blocking</vt:lpstr>
      <vt:lpstr>Geo-blocking</vt:lpstr>
      <vt:lpstr>Geo-blocking</vt:lpstr>
      <vt:lpstr>2016 Commission proposal</vt:lpstr>
      <vt:lpstr>2016 Commission proposal</vt:lpstr>
      <vt:lpstr>2016 Commission proposal</vt:lpstr>
      <vt:lpstr>2016 Commission proposal</vt:lpstr>
      <vt:lpstr>2016 Commission proposal</vt:lpstr>
      <vt:lpstr>The proposal’s impact on future  e-commerce regulation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in the wrong direction? The Commission’s geo-blocking proposal and the future of EU e-commerce regulation</dc:title>
  <dc:creator>Pieter</dc:creator>
  <cp:lastModifiedBy>Pieter</cp:lastModifiedBy>
  <cp:revision>25</cp:revision>
  <dcterms:created xsi:type="dcterms:W3CDTF">2016-11-25T18:36:13Z</dcterms:created>
  <dcterms:modified xsi:type="dcterms:W3CDTF">2016-11-26T09:20:32Z</dcterms:modified>
</cp:coreProperties>
</file>