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8"/>
  </p:notesMasterIdLst>
  <p:sldIdLst>
    <p:sldId id="281" r:id="rId2"/>
    <p:sldId id="325" r:id="rId3"/>
    <p:sldId id="335" r:id="rId4"/>
    <p:sldId id="336" r:id="rId5"/>
    <p:sldId id="337" r:id="rId6"/>
    <p:sldId id="33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ippe Morimont" initials="PM" lastIdx="1" clrIdx="0">
    <p:extLst>
      <p:ext uri="{19B8F6BF-5375-455C-9EA6-DF929625EA0E}">
        <p15:presenceInfo xmlns:p15="http://schemas.microsoft.com/office/powerpoint/2012/main" userId="5aecedd448ac63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67231" autoAdjust="0"/>
  </p:normalViewPr>
  <p:slideViewPr>
    <p:cSldViewPr>
      <p:cViewPr varScale="1">
        <p:scale>
          <a:sx n="78" d="100"/>
          <a:sy n="78" d="100"/>
        </p:scale>
        <p:origin x="232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D71B8-6C98-4FD9-AE7A-D5B704EAE7BB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8BB39-F404-4A7A-B3C0-258E13608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5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8BB39-F404-4A7A-B3C0-258E136083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41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8BB39-F404-4A7A-B3C0-258E136083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6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7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0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0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0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3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0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3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2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2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6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24E88-886C-4FF7-B6E7-653924A2EC7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4A598-88D7-4BF8-BEC8-0A5148DD04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15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2357" y="1400592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/>
              <a:t>Effect of citrate anticoagulation on CO2 extraction during low flow extracorporeal </a:t>
            </a:r>
            <a:r>
              <a:rPr lang="en-US" sz="2800" dirty="0" err="1"/>
              <a:t>veno</a:t>
            </a:r>
            <a:r>
              <a:rPr lang="en-US" sz="2800" dirty="0"/>
              <a:t>-venous CO2 removal therapy.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8157" y="3288912"/>
            <a:ext cx="6400800" cy="2660367"/>
          </a:xfrm>
        </p:spPr>
        <p:txBody>
          <a:bodyPr>
            <a:normAutofit/>
          </a:bodyPr>
          <a:lstStyle/>
          <a:p>
            <a:r>
              <a:rPr lang="fr-BE" sz="1600" dirty="0" smtClean="0">
                <a:solidFill>
                  <a:schemeClr val="tx1"/>
                </a:solidFill>
                <a:latin typeface="+mj-lt"/>
              </a:rPr>
              <a:t>P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Morimont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fr-BE" sz="1600" dirty="0">
                <a:latin typeface="+mj-lt"/>
              </a:rPr>
              <a:t>S </a:t>
            </a:r>
            <a:r>
              <a:rPr lang="fr-BE" sz="1600" dirty="0" err="1">
                <a:latin typeface="+mj-lt"/>
              </a:rPr>
              <a:t>Habran</a:t>
            </a:r>
            <a:r>
              <a:rPr lang="fr-BE" sz="1600" dirty="0">
                <a:latin typeface="+mj-lt"/>
              </a:rPr>
              <a:t>, R 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Hubert, </a:t>
            </a:r>
            <a:r>
              <a:rPr lang="fr-BE" sz="1600" dirty="0" smtClean="0">
                <a:latin typeface="+mj-lt"/>
              </a:rPr>
              <a:t>T </a:t>
            </a:r>
            <a:r>
              <a:rPr lang="fr-BE" sz="1600" dirty="0" err="1" smtClean="0">
                <a:latin typeface="+mj-lt"/>
              </a:rPr>
              <a:t>Desaive</a:t>
            </a:r>
            <a:r>
              <a:rPr lang="fr-BE" sz="1600" dirty="0" smtClean="0">
                <a:latin typeface="+mj-lt"/>
              </a:rPr>
              <a:t>, F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Blaffart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, D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Hella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fr-BE" sz="1600" dirty="0">
                <a:latin typeface="+mj-lt"/>
              </a:rPr>
              <a:t>J </a:t>
            </a:r>
            <a:r>
              <a:rPr lang="fr-BE" sz="1600" dirty="0" err="1">
                <a:latin typeface="+mj-lt"/>
              </a:rPr>
              <a:t>Guiot</a:t>
            </a:r>
            <a:r>
              <a:rPr lang="fr-BE" sz="1600" dirty="0">
                <a:latin typeface="+mj-lt"/>
              </a:rPr>
              <a:t>, </a:t>
            </a:r>
            <a:endParaRPr lang="fr-BE" sz="1600" dirty="0" smtClean="0">
              <a:latin typeface="+mj-lt"/>
            </a:endParaRPr>
          </a:p>
          <a:p>
            <a:r>
              <a:rPr lang="fr-BE" sz="1600" dirty="0" smtClean="0">
                <a:solidFill>
                  <a:schemeClr val="tx1"/>
                </a:solidFill>
                <a:latin typeface="+mj-lt"/>
              </a:rPr>
              <a:t>A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Pironet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, N Janssen, 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P Dauby, </a:t>
            </a:r>
            <a:r>
              <a:rPr lang="fr-BE" sz="1600" u="sng" dirty="0" smtClean="0">
                <a:solidFill>
                  <a:schemeClr val="tx1"/>
                </a:solidFill>
                <a:latin typeface="+mj-lt"/>
              </a:rPr>
              <a:t>B </a:t>
            </a:r>
            <a:r>
              <a:rPr lang="fr-BE" sz="1600" u="sng" dirty="0" err="1" smtClean="0">
                <a:solidFill>
                  <a:schemeClr val="tx1"/>
                </a:solidFill>
                <a:latin typeface="+mj-lt"/>
              </a:rPr>
              <a:t>Lambermont</a:t>
            </a:r>
            <a:endParaRPr lang="fr-BE" sz="1600" u="sng" dirty="0" smtClean="0">
              <a:solidFill>
                <a:schemeClr val="tx1"/>
              </a:solidFill>
              <a:latin typeface="+mj-lt"/>
            </a:endParaRPr>
          </a:p>
          <a:p>
            <a:endParaRPr lang="fr-BE" sz="1600" u="sng" dirty="0" smtClean="0">
              <a:solidFill>
                <a:schemeClr val="tx1"/>
              </a:solidFill>
              <a:latin typeface="+mj-lt"/>
            </a:endParaRPr>
          </a:p>
          <a:p>
            <a:r>
              <a:rPr lang="fr-BE" sz="1600" dirty="0" smtClean="0">
                <a:solidFill>
                  <a:schemeClr val="tx1"/>
                </a:solidFill>
                <a:latin typeface="+mj-lt"/>
              </a:rPr>
              <a:t>GIGA-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Research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Cardiovascular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 Sciences</a:t>
            </a:r>
          </a:p>
          <a:p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University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Hospital</a:t>
            </a:r>
            <a:r>
              <a:rPr lang="fr-BE" sz="1600" dirty="0" smtClean="0">
                <a:solidFill>
                  <a:schemeClr val="tx1"/>
                </a:solidFill>
                <a:latin typeface="+mj-lt"/>
              </a:rPr>
              <a:t> of </a:t>
            </a:r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Liege</a:t>
            </a:r>
            <a:endParaRPr lang="fr-BE" sz="1600" dirty="0" smtClean="0">
              <a:solidFill>
                <a:schemeClr val="tx1"/>
              </a:solidFill>
              <a:latin typeface="+mj-lt"/>
            </a:endParaRPr>
          </a:p>
          <a:p>
            <a:r>
              <a:rPr lang="fr-BE" sz="1600" dirty="0" err="1" smtClean="0">
                <a:solidFill>
                  <a:schemeClr val="tx1"/>
                </a:solidFill>
                <a:latin typeface="+mj-lt"/>
              </a:rPr>
              <a:t>Belgium</a:t>
            </a:r>
            <a:endParaRPr lang="fr-BE" sz="1600" dirty="0" smtClean="0">
              <a:solidFill>
                <a:schemeClr val="tx1"/>
              </a:solidFill>
              <a:latin typeface="+mj-lt"/>
            </a:endParaRPr>
          </a:p>
          <a:p>
            <a:endParaRPr lang="fr-BE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" y="0"/>
            <a:ext cx="1584027" cy="1154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-18548"/>
            <a:ext cx="108012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8025" y="172671"/>
            <a:ext cx="1370132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70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dirty="0" smtClean="0"/>
              <a:t>INTRODUCTION</a:t>
            </a:r>
            <a:endParaRPr lang="en-US" sz="4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28650" y="1825625"/>
            <a:ext cx="8119814" cy="3907631"/>
          </a:xfrm>
        </p:spPr>
        <p:txBody>
          <a:bodyPr>
            <a:normAutofit fontScale="62500" lnSpcReduction="20000"/>
          </a:bodyPr>
          <a:lstStyle/>
          <a:p>
            <a:pPr marL="450850" indent="-450850">
              <a:buFont typeface="Wingdings" panose="05000000000000000000" pitchFamily="2" charset="2"/>
              <a:buChar char="q"/>
            </a:pPr>
            <a:endParaRPr lang="en-US" sz="28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+mj-lt"/>
              </a:rPr>
              <a:t> </a:t>
            </a:r>
            <a:r>
              <a:rPr lang="en-US" sz="3300" dirty="0" smtClean="0">
                <a:latin typeface="+mj-lt"/>
              </a:rPr>
              <a:t>Low </a:t>
            </a:r>
            <a:r>
              <a:rPr lang="en-US" sz="3300" dirty="0">
                <a:latin typeface="+mj-lt"/>
              </a:rPr>
              <a:t>flow extracorporeal </a:t>
            </a:r>
            <a:r>
              <a:rPr lang="en-US" sz="3300" dirty="0" err="1">
                <a:latin typeface="+mj-lt"/>
              </a:rPr>
              <a:t>veno</a:t>
            </a:r>
            <a:r>
              <a:rPr lang="en-US" sz="3300" dirty="0">
                <a:latin typeface="+mj-lt"/>
              </a:rPr>
              <a:t>-venous CO2 removal therapy (ECCO2RT) in addition to mechanical ventilation is used to remove CO2 while allowing </a:t>
            </a:r>
            <a:r>
              <a:rPr lang="en-US" sz="3300" b="1" dirty="0">
                <a:latin typeface="+mj-lt"/>
              </a:rPr>
              <a:t>protective ventilation </a:t>
            </a:r>
            <a:r>
              <a:rPr lang="en-US" sz="3300" dirty="0">
                <a:latin typeface="+mj-lt"/>
              </a:rPr>
              <a:t>during ARDS. </a:t>
            </a:r>
            <a:endParaRPr lang="en-US" sz="3300" dirty="0" smtClean="0">
              <a:latin typeface="+mj-lt"/>
            </a:endParaRPr>
          </a:p>
          <a:p>
            <a:pPr marL="0" indent="0" algn="just">
              <a:buNone/>
            </a:pPr>
            <a:endParaRPr lang="en-US" sz="33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300" dirty="0" smtClean="0">
                <a:latin typeface="+mj-lt"/>
              </a:rPr>
              <a:t> However</a:t>
            </a:r>
            <a:r>
              <a:rPr lang="en-US" sz="3300" dirty="0">
                <a:latin typeface="+mj-lt"/>
              </a:rPr>
              <a:t>, this technique requires </a:t>
            </a:r>
            <a:r>
              <a:rPr lang="en-US" sz="3300" dirty="0" smtClean="0">
                <a:latin typeface="+mj-lt"/>
              </a:rPr>
              <a:t>systemic anticoagulation </a:t>
            </a:r>
            <a:r>
              <a:rPr lang="en-US" sz="3300" dirty="0">
                <a:latin typeface="+mj-lt"/>
              </a:rPr>
              <a:t>that may induce </a:t>
            </a:r>
            <a:r>
              <a:rPr lang="en-US" sz="3300" b="1" dirty="0">
                <a:latin typeface="+mj-lt"/>
              </a:rPr>
              <a:t>severe bleeding </a:t>
            </a:r>
            <a:r>
              <a:rPr lang="en-US" sz="3300" dirty="0">
                <a:latin typeface="+mj-lt"/>
              </a:rPr>
              <a:t>in critically ill </a:t>
            </a:r>
            <a:r>
              <a:rPr lang="en-US" sz="3300" dirty="0" smtClean="0">
                <a:latin typeface="+mj-lt"/>
              </a:rPr>
              <a:t>patients. </a:t>
            </a:r>
            <a:endParaRPr lang="en-US" sz="3300" dirty="0" smtClean="0">
              <a:latin typeface="+mj-lt"/>
            </a:endParaRPr>
          </a:p>
          <a:p>
            <a:pPr marL="0" indent="0" algn="just">
              <a:buNone/>
            </a:pPr>
            <a:endParaRPr lang="en-US" sz="33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300" dirty="0">
                <a:latin typeface="+mj-lt"/>
              </a:rPr>
              <a:t> </a:t>
            </a:r>
            <a:r>
              <a:rPr lang="en-US" sz="3300" dirty="0" smtClean="0">
                <a:latin typeface="+mj-lt"/>
              </a:rPr>
              <a:t>An </a:t>
            </a:r>
            <a:r>
              <a:rPr lang="en-US" sz="3300" dirty="0">
                <a:latin typeface="+mj-lt"/>
              </a:rPr>
              <a:t>alternative method </a:t>
            </a:r>
            <a:r>
              <a:rPr lang="en-US" sz="3300" dirty="0" smtClean="0">
                <a:latin typeface="+mj-lt"/>
              </a:rPr>
              <a:t>would consist </a:t>
            </a:r>
            <a:r>
              <a:rPr lang="en-US" sz="3300" dirty="0">
                <a:latin typeface="+mj-lt"/>
              </a:rPr>
              <a:t>in using </a:t>
            </a:r>
            <a:r>
              <a:rPr lang="en-US" sz="3300" b="1" dirty="0">
                <a:latin typeface="+mj-lt"/>
              </a:rPr>
              <a:t>citrate </a:t>
            </a:r>
            <a:r>
              <a:rPr lang="en-US" sz="3300" b="1" dirty="0" smtClean="0">
                <a:latin typeface="+mj-lt"/>
              </a:rPr>
              <a:t>anticoagulation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smtClean="0">
                <a:latin typeface="+mj-lt"/>
              </a:rPr>
              <a:t>of ECCO2RT device.</a:t>
            </a:r>
            <a:r>
              <a:rPr lang="en-US" sz="3300" dirty="0" smtClean="0">
                <a:latin typeface="+mj-lt"/>
              </a:rPr>
              <a:t> </a:t>
            </a:r>
            <a:endParaRPr lang="en-US" sz="33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3300" dirty="0" smtClean="0">
              <a:latin typeface="+mj-lt"/>
            </a:endParaRPr>
          </a:p>
          <a:p>
            <a:pPr marL="0" indent="0" algn="just">
              <a:buNone/>
            </a:pPr>
            <a:r>
              <a:rPr lang="en-US" sz="3300" dirty="0" smtClean="0">
                <a:latin typeface="+mj-lt"/>
                <a:sym typeface="Wingdings" panose="05000000000000000000" pitchFamily="2" charset="2"/>
              </a:rPr>
              <a:t></a:t>
            </a:r>
            <a:r>
              <a:rPr lang="en-US" sz="3300" dirty="0" smtClean="0">
                <a:latin typeface="+mj-lt"/>
              </a:rPr>
              <a:t>The </a:t>
            </a:r>
            <a:r>
              <a:rPr lang="en-US" sz="3300" dirty="0">
                <a:latin typeface="+mj-lt"/>
              </a:rPr>
              <a:t>aim of this study was to assess the effect of citrate anticoagulation on CO2 extraction during ECCO2RT. </a:t>
            </a:r>
            <a:endParaRPr lang="en-US" sz="3300" dirty="0" smtClean="0">
              <a:latin typeface="+mj-lt"/>
            </a:endParaRPr>
          </a:p>
          <a:p>
            <a:pPr marL="450850" indent="-450850">
              <a:buFont typeface="Wingdings" panose="05000000000000000000" pitchFamily="2" charset="2"/>
              <a:buChar char="q"/>
            </a:pPr>
            <a:endParaRPr lang="en-US" sz="2800" dirty="0">
              <a:latin typeface="+mj-lt"/>
            </a:endParaRPr>
          </a:p>
          <a:p>
            <a:pPr marL="450850" indent="-450850">
              <a:buFont typeface="Wingdings" panose="05000000000000000000" pitchFamily="2" charset="2"/>
              <a:buChar char="q"/>
            </a:pPr>
            <a:endParaRPr lang="fr-BE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64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916832"/>
            <a:ext cx="7886700" cy="26834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This </a:t>
            </a:r>
            <a:r>
              <a:rPr lang="en-US" dirty="0">
                <a:latin typeface="+mj-lt"/>
              </a:rPr>
              <a:t>study was performed on an experimental model of </a:t>
            </a:r>
            <a:r>
              <a:rPr lang="en-US" b="1" dirty="0">
                <a:latin typeface="+mj-lt"/>
              </a:rPr>
              <a:t>severe </a:t>
            </a:r>
            <a:r>
              <a:rPr lang="en-US" b="1" dirty="0" err="1">
                <a:latin typeface="+mj-lt"/>
              </a:rPr>
              <a:t>hypercapnic</a:t>
            </a:r>
            <a:r>
              <a:rPr lang="en-US" b="1" dirty="0">
                <a:latin typeface="+mj-lt"/>
              </a:rPr>
              <a:t> acidosis </a:t>
            </a:r>
            <a:r>
              <a:rPr lang="en-US" dirty="0">
                <a:latin typeface="+mj-lt"/>
              </a:rPr>
              <a:t>performed in 2 groups of 3 pigs. 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+mj-lt"/>
              </a:rPr>
              <a:t> In </a:t>
            </a:r>
            <a:r>
              <a:rPr lang="en-US" dirty="0">
                <a:latin typeface="+mj-lt"/>
              </a:rPr>
              <a:t>the first group (</a:t>
            </a:r>
            <a:r>
              <a:rPr lang="en-US" b="1" dirty="0">
                <a:latin typeface="+mj-lt"/>
              </a:rPr>
              <a:t>heparin group</a:t>
            </a:r>
            <a:r>
              <a:rPr lang="en-US" dirty="0">
                <a:latin typeface="+mj-lt"/>
              </a:rPr>
              <a:t>), pigs were anticoagulated with a standard protocol of unfractionated heparin while citrate was used for ECCO2RT device anticoagulation in the second group (</a:t>
            </a:r>
            <a:r>
              <a:rPr lang="en-US" b="1" dirty="0">
                <a:latin typeface="+mj-lt"/>
              </a:rPr>
              <a:t>citrate group</a:t>
            </a:r>
            <a:r>
              <a:rPr lang="en-US" dirty="0">
                <a:latin typeface="+mj-lt"/>
              </a:rPr>
              <a:t>). 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74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After </a:t>
            </a:r>
            <a:r>
              <a:rPr lang="en-US" dirty="0">
                <a:latin typeface="+mj-lt"/>
              </a:rPr>
              <a:t>sedation, analgesia and endotracheal intubation via a cervical tracheostomy, pigs were connected to a volume-cycled ventilator (tidal volume 10mL/Kg, respiratory rate 20/min, FiO2 1.0, PEEP 5cmH2O). </a:t>
            </a: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Severe </a:t>
            </a:r>
            <a:r>
              <a:rPr lang="en-US" b="1" dirty="0" err="1">
                <a:latin typeface="+mj-lt"/>
              </a:rPr>
              <a:t>hypercapnic</a:t>
            </a:r>
            <a:r>
              <a:rPr lang="en-US" b="1" dirty="0">
                <a:latin typeface="+mj-lt"/>
              </a:rPr>
              <a:t> acidosis </a:t>
            </a:r>
            <a:r>
              <a:rPr lang="en-US" dirty="0">
                <a:latin typeface="+mj-lt"/>
              </a:rPr>
              <a:t>was obtained by reducing tidal volume by half. ECCO2RT was started in both groups when arterial pH was lower than 7.2. </a:t>
            </a: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Pump </a:t>
            </a:r>
            <a:r>
              <a:rPr lang="en-US" b="1" dirty="0">
                <a:latin typeface="+mj-lt"/>
              </a:rPr>
              <a:t>Assisted Lung Protection </a:t>
            </a:r>
            <a:r>
              <a:rPr lang="en-US" dirty="0">
                <a:latin typeface="+mj-lt"/>
              </a:rPr>
              <a:t>(PALP, </a:t>
            </a:r>
            <a:r>
              <a:rPr lang="en-US" dirty="0" err="1">
                <a:latin typeface="+mj-lt"/>
              </a:rPr>
              <a:t>Maquet</a:t>
            </a:r>
            <a:r>
              <a:rPr lang="en-US" dirty="0">
                <a:latin typeface="+mj-lt"/>
              </a:rPr>
              <a:t>, Germany) system was used with two small cannulas to remove CO2. Blood flow in the PALP was successively set at 200, 400, 600 and 0 mL/min, each setting lasting 60 minutes. </a:t>
            </a: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In </a:t>
            </a:r>
            <a:r>
              <a:rPr lang="en-US" dirty="0">
                <a:latin typeface="+mj-lt"/>
              </a:rPr>
              <a:t>h</a:t>
            </a:r>
            <a:r>
              <a:rPr lang="en-US" dirty="0" smtClean="0">
                <a:latin typeface="+mj-lt"/>
              </a:rPr>
              <a:t>eparin group, systemic anticoagulation was performed with ACT monitoring.  In citrate group, </a:t>
            </a:r>
            <a:r>
              <a:rPr lang="en-US" b="1" dirty="0" smtClean="0">
                <a:latin typeface="+mj-lt"/>
              </a:rPr>
              <a:t>regional citrate anticoagulation of ECCO2RT </a:t>
            </a:r>
            <a:r>
              <a:rPr lang="en-US" dirty="0" smtClean="0">
                <a:latin typeface="+mj-lt"/>
              </a:rPr>
              <a:t>device was performed with calcium rate control (similarly </a:t>
            </a:r>
            <a:r>
              <a:rPr lang="en-US" dirty="0">
                <a:latin typeface="+mj-lt"/>
              </a:rPr>
              <a:t>to CRRT</a:t>
            </a:r>
            <a:r>
              <a:rPr lang="en-US" dirty="0" smtClean="0">
                <a:latin typeface="+mj-lt"/>
              </a:rPr>
              <a:t>).</a:t>
            </a: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Sweep </a:t>
            </a:r>
            <a:r>
              <a:rPr lang="en-US" dirty="0">
                <a:latin typeface="+mj-lt"/>
              </a:rPr>
              <a:t>gas flow was set at 10 L/min. CO2 extraction, arterial pH, PaCO2 as well as systemic and pulmonary pressures were continuously followed. </a:t>
            </a:r>
            <a:endParaRPr lang="fr-B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49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5013176"/>
            <a:ext cx="7886700" cy="153136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>
                <a:latin typeface="+mj-lt"/>
              </a:rPr>
              <a:t>A </a:t>
            </a:r>
            <a:r>
              <a:rPr lang="en-US" b="1" dirty="0">
                <a:latin typeface="+mj-lt"/>
              </a:rPr>
              <a:t>trend toward better CO2 extraction </a:t>
            </a:r>
            <a:r>
              <a:rPr lang="en-US" dirty="0">
                <a:latin typeface="+mj-lt"/>
              </a:rPr>
              <a:t>was observed in the citrate group but not statistically significant as compared to the heparin group. </a:t>
            </a: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+mj-lt"/>
              </a:rPr>
              <a:t> Mean </a:t>
            </a:r>
            <a:r>
              <a:rPr lang="en-US" dirty="0">
                <a:latin typeface="+mj-lt"/>
              </a:rPr>
              <a:t>arterial pH was normalized to 7,37 ± 1.4 at an extracorporeal blood flow of </a:t>
            </a:r>
            <a:r>
              <a:rPr lang="en-US" b="1" dirty="0">
                <a:latin typeface="+mj-lt"/>
              </a:rPr>
              <a:t>400 mL/min</a:t>
            </a:r>
            <a:r>
              <a:rPr lang="en-US" dirty="0">
                <a:latin typeface="+mj-lt"/>
              </a:rPr>
              <a:t>, coming from 7,11 ± 1.3. </a:t>
            </a: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Arterial pH did not significantly changed in citrate group as compared to heparin group. </a:t>
            </a:r>
            <a:endParaRPr lang="fr-BE" dirty="0">
              <a:latin typeface="+mj-lt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39752" y="1578057"/>
            <a:ext cx="703384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651901"/>
              </p:ext>
            </p:extLst>
          </p:nvPr>
        </p:nvGraphicFramePr>
        <p:xfrm>
          <a:off x="3079254" y="620688"/>
          <a:ext cx="5436096" cy="4077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Graph" r:id="rId3" imgW="4322127" imgH="3240000" progId="STATISTICA.Graph">
                  <p:embed/>
                </p:oleObj>
              </mc:Choice>
              <mc:Fallback>
                <p:oleObj name="Graph" r:id="rId3" imgW="4322127" imgH="3240000" progId="STATISTICA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254" y="620688"/>
                        <a:ext cx="5436096" cy="4077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547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7180" y="3140968"/>
            <a:ext cx="7886700" cy="167538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Using </a:t>
            </a:r>
            <a:r>
              <a:rPr lang="en-US" b="1" dirty="0" smtClean="0">
                <a:latin typeface="+mj-lt"/>
              </a:rPr>
              <a:t>regional citrate </a:t>
            </a:r>
            <a:r>
              <a:rPr lang="en-US" b="1" dirty="0">
                <a:latin typeface="+mj-lt"/>
              </a:rPr>
              <a:t>anticoagulation </a:t>
            </a:r>
            <a:r>
              <a:rPr lang="en-US" dirty="0">
                <a:latin typeface="+mj-lt"/>
              </a:rPr>
              <a:t>during ECCO2RT is </a:t>
            </a:r>
            <a:r>
              <a:rPr lang="en-US" dirty="0" smtClean="0">
                <a:latin typeface="+mj-lt"/>
              </a:rPr>
              <a:t>feasible and could lead to less hemorrhagic complications.</a:t>
            </a:r>
          </a:p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CO2 extraction was not statistically different in citrate group as compared to heparin group but there was a </a:t>
            </a:r>
            <a:r>
              <a:rPr lang="en-US" b="1" dirty="0" smtClean="0">
                <a:latin typeface="+mj-lt"/>
              </a:rPr>
              <a:t>clear trend towards better CO2 extraction </a:t>
            </a:r>
            <a:r>
              <a:rPr lang="en-US" dirty="0" smtClean="0">
                <a:latin typeface="+mj-lt"/>
              </a:rPr>
              <a:t>at blood flow rates of 400 mL/min.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8579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7620</TotalTime>
  <Words>485</Words>
  <Application>Microsoft Office PowerPoint</Application>
  <PresentationFormat>Affichage à l'écran (4:3)</PresentationFormat>
  <Paragraphs>36</Paragraphs>
  <Slides>6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STATISTICA Graph</vt:lpstr>
      <vt:lpstr>Effect of citrate anticoagulation on CO2 extraction during low flow extracorporeal veno-venous CO2 removal therapy.</vt:lpstr>
      <vt:lpstr>INTRODUCTION</vt:lpstr>
      <vt:lpstr>METHODS </vt:lpstr>
      <vt:lpstr>METHODS</vt:lpstr>
      <vt:lpstr>RESULTS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Morimont</dc:creator>
  <cp:lastModifiedBy>pmorimont</cp:lastModifiedBy>
  <cp:revision>572</cp:revision>
  <dcterms:created xsi:type="dcterms:W3CDTF">2015-01-14T16:01:53Z</dcterms:created>
  <dcterms:modified xsi:type="dcterms:W3CDTF">2016-09-07T14:14:20Z</dcterms:modified>
</cp:coreProperties>
</file>