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Default Extension="pict" ContentType="image/pict"/>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317" r:id="rId38"/>
    <p:sldId id="318" r:id="rId39"/>
    <p:sldId id="293" r:id="rId40"/>
    <p:sldId id="295" r:id="rId41"/>
    <p:sldId id="296" r:id="rId42"/>
    <p:sldId id="297" r:id="rId43"/>
    <p:sldId id="299" r:id="rId44"/>
    <p:sldId id="301" r:id="rId45"/>
    <p:sldId id="302" r:id="rId46"/>
    <p:sldId id="303" r:id="rId47"/>
    <p:sldId id="304" r:id="rId48"/>
    <p:sldId id="294" r:id="rId49"/>
    <p:sldId id="305" r:id="rId50"/>
    <p:sldId id="314" r:id="rId51"/>
    <p:sldId id="306" r:id="rId52"/>
    <p:sldId id="307" r:id="rId53"/>
    <p:sldId id="308" r:id="rId54"/>
    <p:sldId id="309" r:id="rId55"/>
    <p:sldId id="310" r:id="rId56"/>
    <p:sldId id="315" r:id="rId57"/>
    <p:sldId id="311" r:id="rId58"/>
    <p:sldId id="312" r:id="rId59"/>
    <p:sldId id="316" r:id="rId60"/>
    <p:sldId id="313" r:id="rId6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00" d="100"/>
          <a:sy n="100" d="100"/>
        </p:scale>
        <p:origin x="-1024" y="-2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CE037-D033-124B-A3BF-17BA45F7AE4E}" type="datetimeFigureOut">
              <a:rPr lang="fr-FR" smtClean="0"/>
              <a:pPr/>
              <a:t>7/11/16</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0C5CB7-F8D5-8640-A0E3-5888023FC3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60C5CB7-F8D5-8640-A0E3-5888023FC306}"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60C5CB7-F8D5-8640-A0E3-5888023FC306}"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a:endParaRPr lang="en-US" dirty="0"/>
          </a:p>
        </p:txBody>
      </p:sp>
      <p:sp>
        <p:nvSpPr>
          <p:cNvPr id="4" name="Espace réservé du numéro de diapositive 3"/>
          <p:cNvSpPr>
            <a:spLocks noGrp="1"/>
          </p:cNvSpPr>
          <p:nvPr>
            <p:ph type="sldNum" sz="quarter" idx="10"/>
          </p:nvPr>
        </p:nvSpPr>
        <p:spPr/>
        <p:txBody>
          <a:bodyPr/>
          <a:lstStyle/>
          <a:p>
            <a:fld id="{B60C5CB7-F8D5-8640-A0E3-5888023FC306}"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a:endParaRPr lang="en-US" dirty="0"/>
          </a:p>
        </p:txBody>
      </p:sp>
      <p:sp>
        <p:nvSpPr>
          <p:cNvPr id="4" name="Espace réservé du numéro de diapositive 3"/>
          <p:cNvSpPr>
            <a:spLocks noGrp="1"/>
          </p:cNvSpPr>
          <p:nvPr>
            <p:ph type="sldNum" sz="quarter" idx="10"/>
          </p:nvPr>
        </p:nvSpPr>
        <p:spPr/>
        <p:txBody>
          <a:bodyPr/>
          <a:lstStyle/>
          <a:p>
            <a:fld id="{B60C5CB7-F8D5-8640-A0E3-5888023FC306}"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smtClean="0"/>
              <a:t>Cliquez et modifiez le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9003F04D-6D3B-5F4F-9649-4A12E0F1965A}" type="datetimeFigureOut">
              <a:rPr lang="fr-FR" smtClean="0"/>
              <a:pPr/>
              <a:t>7/11/16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CA4C4AA-BAF5-2A46-A59D-7B69A4FA9D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e la date 3"/>
          <p:cNvSpPr>
            <a:spLocks noGrp="1"/>
          </p:cNvSpPr>
          <p:nvPr>
            <p:ph type="dt" sz="half" idx="10"/>
          </p:nvPr>
        </p:nvSpPr>
        <p:spPr/>
        <p:txBody>
          <a:bodyPr/>
          <a:lstStyle/>
          <a:p>
            <a:fld id="{9003F04D-6D3B-5F4F-9649-4A12E0F1965A}" type="datetimeFigureOut">
              <a:rPr lang="fr-FR" smtClean="0"/>
              <a:pPr/>
              <a:t>7/11/16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CA4C4AA-BAF5-2A46-A59D-7B69A4FA9D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smtClean="0"/>
              <a:t>Cliquez et modifiez le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e la date 3"/>
          <p:cNvSpPr>
            <a:spLocks noGrp="1"/>
          </p:cNvSpPr>
          <p:nvPr>
            <p:ph type="dt" sz="half" idx="10"/>
          </p:nvPr>
        </p:nvSpPr>
        <p:spPr/>
        <p:txBody>
          <a:bodyPr/>
          <a:lstStyle/>
          <a:p>
            <a:fld id="{9003F04D-6D3B-5F4F-9649-4A12E0F1965A}" type="datetimeFigureOut">
              <a:rPr lang="fr-FR" smtClean="0"/>
              <a:pPr/>
              <a:t>7/11/16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CA4C4AA-BAF5-2A46-A59D-7B69A4FA9D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en-US"/>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e la date 3"/>
          <p:cNvSpPr>
            <a:spLocks noGrp="1"/>
          </p:cNvSpPr>
          <p:nvPr>
            <p:ph type="dt" sz="half" idx="10"/>
          </p:nvPr>
        </p:nvSpPr>
        <p:spPr/>
        <p:txBody>
          <a:bodyPr/>
          <a:lstStyle/>
          <a:p>
            <a:fld id="{9003F04D-6D3B-5F4F-9649-4A12E0F1965A}" type="datetimeFigureOut">
              <a:rPr lang="fr-FR" smtClean="0"/>
              <a:pPr/>
              <a:t>7/11/16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CA4C4AA-BAF5-2A46-A59D-7B69A4FA9D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smtClean="0"/>
              <a:t>Cliquez et modifiez le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p:txBody>
          <a:bodyPr/>
          <a:lstStyle/>
          <a:p>
            <a:fld id="{9003F04D-6D3B-5F4F-9649-4A12E0F1965A}" type="datetimeFigureOut">
              <a:rPr lang="fr-FR" smtClean="0"/>
              <a:pPr/>
              <a:t>7/11/16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CA4C4AA-BAF5-2A46-A59D-7B69A4FA9D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5" name="Espace réservé de la date 4"/>
          <p:cNvSpPr>
            <a:spLocks noGrp="1"/>
          </p:cNvSpPr>
          <p:nvPr>
            <p:ph type="dt" sz="half" idx="10"/>
          </p:nvPr>
        </p:nvSpPr>
        <p:spPr/>
        <p:txBody>
          <a:bodyPr/>
          <a:lstStyle/>
          <a:p>
            <a:fld id="{9003F04D-6D3B-5F4F-9649-4A12E0F1965A}" type="datetimeFigureOut">
              <a:rPr lang="fr-FR" smtClean="0"/>
              <a:pPr/>
              <a:t>7/11/16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CA4C4AA-BAF5-2A46-A59D-7B69A4FA9D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smtClean="0"/>
              <a:t>Cliquez et modifiez le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7" name="Espace réservé de la date 6"/>
          <p:cNvSpPr>
            <a:spLocks noGrp="1"/>
          </p:cNvSpPr>
          <p:nvPr>
            <p:ph type="dt" sz="half" idx="10"/>
          </p:nvPr>
        </p:nvSpPr>
        <p:spPr/>
        <p:txBody>
          <a:bodyPr/>
          <a:lstStyle/>
          <a:p>
            <a:fld id="{9003F04D-6D3B-5F4F-9649-4A12E0F1965A}" type="datetimeFigureOut">
              <a:rPr lang="fr-FR" smtClean="0"/>
              <a:pPr/>
              <a:t>7/11/16</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FCA4C4AA-BAF5-2A46-A59D-7B69A4FA9D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en-US"/>
          </a:p>
        </p:txBody>
      </p:sp>
      <p:sp>
        <p:nvSpPr>
          <p:cNvPr id="3" name="Espace réservé de la date 2"/>
          <p:cNvSpPr>
            <a:spLocks noGrp="1"/>
          </p:cNvSpPr>
          <p:nvPr>
            <p:ph type="dt" sz="half" idx="10"/>
          </p:nvPr>
        </p:nvSpPr>
        <p:spPr/>
        <p:txBody>
          <a:bodyPr/>
          <a:lstStyle/>
          <a:p>
            <a:fld id="{9003F04D-6D3B-5F4F-9649-4A12E0F1965A}" type="datetimeFigureOut">
              <a:rPr lang="fr-FR" smtClean="0"/>
              <a:pPr/>
              <a:t>7/11/16</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FCA4C4AA-BAF5-2A46-A59D-7B69A4FA9D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003F04D-6D3B-5F4F-9649-4A12E0F1965A}" type="datetimeFigureOut">
              <a:rPr lang="fr-FR" smtClean="0"/>
              <a:pPr/>
              <a:t>7/11/16</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FCA4C4AA-BAF5-2A46-A59D-7B69A4FA9D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smtClean="0"/>
              <a:t>Cliquez et modifiez le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9003F04D-6D3B-5F4F-9649-4A12E0F1965A}" type="datetimeFigureOut">
              <a:rPr lang="fr-FR" smtClean="0"/>
              <a:pPr/>
              <a:t>7/11/16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CA4C4AA-BAF5-2A46-A59D-7B69A4FA9D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smtClean="0"/>
              <a:t>Cliquez et modifiez le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9003F04D-6D3B-5F4F-9649-4A12E0F1965A}" type="datetimeFigureOut">
              <a:rPr lang="fr-FR" smtClean="0"/>
              <a:pPr/>
              <a:t>7/11/16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CA4C4AA-BAF5-2A46-A59D-7B69A4FA9D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Cliquez et modifiez le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3F04D-6D3B-5F4F-9649-4A12E0F1965A}" type="datetimeFigureOut">
              <a:rPr lang="fr-FR" smtClean="0"/>
              <a:pPr/>
              <a:t>7/11/16</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4C4AA-BAF5-2A46-A59D-7B69A4FA9D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oleObject" Target="Macintosh%20HD:Users:francoiswang:Library:Containers:com.apple.mail:Data:Library:Mail%20Downloads:C45B561E-1437-4535-B38F-9C6350F121BE:Evaluation%20e%CC%81lectroneuromyographique%20du%20plexus%20brachial.docx!OLE_LINK1"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1.xml"/><Relationship Id="rId3" Type="http://schemas.openxmlformats.org/officeDocument/2006/relationships/oleObject" Target="Macintosh%20HD:Users:francoiswang:Library:Containers:com.apple.mail:Data:Library:Mail%20Downloads:C45B561E-1437-4535-B38F-9C6350F121BE:Evaluation%20e%CC%81lectroneuromyographique%20du%20plexus%20brachial.docx!OLE_LINK2"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tif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1.xml"/><Relationship Id="rId3" Type="http://schemas.openxmlformats.org/officeDocument/2006/relationships/oleObject" Target="Macintosh%20HD:Users:francoiswang:Library:Containers:com.apple.mail:Data:Library:Mail%20Downloads:C45B561E-1437-4535-B38F-9C6350F121BE:Evaluation%20e%CC%81lectroneuromyographique%20du%20plexus%20brachial.docx!OLE_LINK3"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tif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1.xml"/><Relationship Id="rId3" Type="http://schemas.openxmlformats.org/officeDocument/2006/relationships/oleObject" Target="!OLE_LINK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smtClean="0"/>
              <a:t>Plexus Brachial</a:t>
            </a:r>
            <a:endParaRPr lang="en-US" dirty="0"/>
          </a:p>
        </p:txBody>
      </p:sp>
      <p:sp>
        <p:nvSpPr>
          <p:cNvPr id="3" name="Sous-titre 2"/>
          <p:cNvSpPr>
            <a:spLocks noGrp="1"/>
          </p:cNvSpPr>
          <p:nvPr>
            <p:ph type="subTitle" idx="1"/>
          </p:nvPr>
        </p:nvSpPr>
        <p:spPr/>
        <p:txBody>
          <a:bodyPr/>
          <a:lstStyle/>
          <a:p>
            <a:r>
              <a:rPr lang="nl-BE" dirty="0"/>
              <a:t>Evaluation électroneuromyographique </a:t>
            </a:r>
            <a:endParaRPr lang="en-US" dirty="0"/>
          </a:p>
        </p:txBody>
      </p:sp>
      <p:sp>
        <p:nvSpPr>
          <p:cNvPr id="4" name="ZoneTexte 3"/>
          <p:cNvSpPr txBox="1"/>
          <p:nvPr/>
        </p:nvSpPr>
        <p:spPr>
          <a:xfrm>
            <a:off x="4061338" y="5454134"/>
            <a:ext cx="1001822" cy="369332"/>
          </a:xfrm>
          <a:prstGeom prst="rect">
            <a:avLst/>
          </a:prstGeom>
          <a:noFill/>
        </p:spPr>
        <p:txBody>
          <a:bodyPr wrap="none" rtlCol="0">
            <a:spAutoFit/>
          </a:bodyPr>
          <a:lstStyle/>
          <a:p>
            <a:r>
              <a:rPr lang="en-US" dirty="0" smtClean="0"/>
              <a:t>FC Wang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ous-titre 2"/>
          <p:cNvSpPr txBox="1">
            <a:spLocks/>
          </p:cNvSpPr>
          <p:nvPr/>
        </p:nvSpPr>
        <p:spPr>
          <a:xfrm>
            <a:off x="826645" y="11971"/>
            <a:ext cx="7367912"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Régions anatomiques d’intérêt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nl-BE" sz="3200" dirty="0">
                <a:solidFill>
                  <a:schemeClr val="tx1">
                    <a:tint val="75000"/>
                  </a:schemeClr>
                </a:solidFill>
              </a:rPr>
              <a:t>p</a:t>
            </a:r>
            <a:r>
              <a:rPr lang="nl-BE" sz="3200" dirty="0" smtClean="0">
                <a:solidFill>
                  <a:schemeClr val="tx1">
                    <a:tint val="75000"/>
                  </a:schemeClr>
                </a:solidFill>
              </a:rPr>
              <a:t>ar rapport aux plans frontal et sagittal</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7" name="Image 6" descr="PBFIG2.png"/>
          <p:cNvPicPr/>
          <p:nvPr/>
        </p:nvPicPr>
        <p:blipFill>
          <a:blip r:embed="rId3"/>
          <a:stretch>
            <a:fillRect/>
          </a:stretch>
        </p:blipFill>
        <p:spPr>
          <a:xfrm>
            <a:off x="3346828" y="2623747"/>
            <a:ext cx="5756910" cy="4252595"/>
          </a:xfrm>
          <a:prstGeom prst="rect">
            <a:avLst/>
          </a:prstGeom>
        </p:spPr>
      </p:pic>
      <p:sp>
        <p:nvSpPr>
          <p:cNvPr id="5" name="Rectangle 4"/>
          <p:cNvSpPr/>
          <p:nvPr/>
        </p:nvSpPr>
        <p:spPr>
          <a:xfrm>
            <a:off x="563075" y="1485439"/>
            <a:ext cx="8086736" cy="3939539"/>
          </a:xfrm>
          <a:prstGeom prst="rect">
            <a:avLst/>
          </a:prstGeom>
        </p:spPr>
        <p:txBody>
          <a:bodyPr wrap="square">
            <a:spAutoFit/>
          </a:bodyPr>
          <a:lstStyle/>
          <a:p>
            <a:pPr indent="358775">
              <a:lnSpc>
                <a:spcPct val="150000"/>
              </a:lnSpc>
              <a:buFont typeface="Wingdings" charset="2"/>
              <a:buChar char=""/>
              <a:tabLst>
                <a:tab pos="358775" algn="l"/>
              </a:tabLst>
            </a:pPr>
            <a:r>
              <a:rPr lang="fr-FR" sz="2400" dirty="0"/>
              <a:t>Le plexus brachial se subdivise en 3 régions,</a:t>
            </a:r>
            <a:r>
              <a:rPr lang="fr-FR" sz="2400" dirty="0" smtClean="0"/>
              <a:t> </a:t>
            </a:r>
            <a:br>
              <a:rPr lang="fr-FR" sz="2400" dirty="0" smtClean="0"/>
            </a:br>
            <a:r>
              <a:rPr lang="fr-FR" sz="2400" dirty="0" smtClean="0"/>
              <a:t>	une </a:t>
            </a:r>
            <a:r>
              <a:rPr lang="fr-FR" sz="2400" b="1" dirty="0"/>
              <a:t>région</a:t>
            </a:r>
            <a:r>
              <a:rPr lang="fr-FR" sz="2400" b="1" dirty="0" smtClean="0"/>
              <a:t> supérieure</a:t>
            </a:r>
            <a:r>
              <a:rPr lang="fr-FR" sz="2400" dirty="0" smtClean="0"/>
              <a:t> </a:t>
            </a:r>
            <a:r>
              <a:rPr lang="fr-FR" sz="2400" dirty="0"/>
              <a:t>proximale (TPS) et</a:t>
            </a:r>
            <a:r>
              <a:rPr lang="fr-FR" sz="2400" dirty="0" smtClean="0"/>
              <a:t> </a:t>
            </a:r>
            <a:br>
              <a:rPr lang="fr-FR" sz="2400" dirty="0" smtClean="0"/>
            </a:br>
            <a:r>
              <a:rPr lang="fr-FR" sz="2400" dirty="0" smtClean="0"/>
              <a:t>	distale </a:t>
            </a:r>
            <a:r>
              <a:rPr lang="fr-FR" sz="2400" dirty="0"/>
              <a:t>(TSAE), une </a:t>
            </a:r>
            <a:r>
              <a:rPr lang="fr-FR" sz="2400" b="1" dirty="0"/>
              <a:t>région</a:t>
            </a:r>
            <a:r>
              <a:rPr lang="fr-FR" sz="2400" b="1" dirty="0" smtClean="0"/>
              <a:t> 	moyenne</a:t>
            </a:r>
            <a:r>
              <a:rPr lang="fr-FR" sz="2400" dirty="0" smtClean="0"/>
              <a:t> </a:t>
            </a:r>
            <a:br>
              <a:rPr lang="fr-FR" sz="2400" dirty="0" smtClean="0"/>
            </a:br>
            <a:r>
              <a:rPr lang="fr-FR" sz="2400" dirty="0" smtClean="0"/>
              <a:t>	(</a:t>
            </a:r>
            <a:r>
              <a:rPr lang="fr-FR" sz="2400" dirty="0"/>
              <a:t>TPM) </a:t>
            </a:r>
            <a:r>
              <a:rPr lang="fr-FR" sz="2400" b="1" dirty="0"/>
              <a:t>et postérieure</a:t>
            </a:r>
            <a:r>
              <a:rPr lang="fr-FR" sz="2400" dirty="0"/>
              <a:t> (TSP) et</a:t>
            </a:r>
            <a:r>
              <a:rPr lang="fr-FR" sz="2400" dirty="0" smtClean="0"/>
              <a:t> </a:t>
            </a:r>
            <a:br>
              <a:rPr lang="fr-FR" sz="2400" dirty="0" smtClean="0"/>
            </a:br>
            <a:r>
              <a:rPr lang="fr-FR" sz="2400" dirty="0" smtClean="0"/>
              <a:t>	une </a:t>
            </a:r>
            <a:r>
              <a:rPr lang="fr-FR" sz="2400" b="1" dirty="0"/>
              <a:t>région</a:t>
            </a:r>
            <a:r>
              <a:rPr lang="fr-FR" sz="2400" b="1" dirty="0" smtClean="0"/>
              <a:t> 	inférieure</a:t>
            </a:r>
            <a:r>
              <a:rPr lang="fr-FR" sz="2400" dirty="0" smtClean="0"/>
              <a:t> </a:t>
            </a:r>
            <a:br>
              <a:rPr lang="fr-FR" sz="2400" dirty="0" smtClean="0"/>
            </a:br>
            <a:r>
              <a:rPr lang="fr-FR" sz="2400" dirty="0" smtClean="0"/>
              <a:t>	proximale </a:t>
            </a:r>
            <a:r>
              <a:rPr lang="fr-FR" sz="2400" dirty="0"/>
              <a:t>(TPI)</a:t>
            </a:r>
            <a:r>
              <a:rPr lang="fr-FR" sz="2400" dirty="0" smtClean="0"/>
              <a:t> </a:t>
            </a:r>
            <a:br>
              <a:rPr lang="fr-FR" sz="2400" dirty="0" smtClean="0"/>
            </a:br>
            <a:r>
              <a:rPr lang="fr-FR" sz="2400" dirty="0" smtClean="0"/>
              <a:t>	et </a:t>
            </a:r>
            <a:r>
              <a:rPr lang="fr-FR" sz="2400" dirty="0"/>
              <a:t>distale (TSAI)</a:t>
            </a:r>
            <a:r>
              <a:rPr lang="fr-FR" sz="2400" dirty="0" smtClean="0"/>
              <a:t> </a:t>
            </a:r>
            <a:endParaRPr lang="fr-F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69313"/>
            <a:ext cx="8338323" cy="4493537"/>
          </a:xfrm>
          <a:prstGeom prst="rect">
            <a:avLst/>
          </a:prstGeom>
        </p:spPr>
        <p:txBody>
          <a:bodyPr wrap="square">
            <a:spAutoFit/>
          </a:bodyPr>
          <a:lstStyle/>
          <a:p>
            <a:pPr indent="358775">
              <a:lnSpc>
                <a:spcPct val="150000"/>
              </a:lnSpc>
              <a:buFont typeface="Wingdings" charset="2"/>
              <a:buChar char=""/>
              <a:tabLst>
                <a:tab pos="358775" algn="l"/>
              </a:tabLst>
            </a:pPr>
            <a:r>
              <a:rPr lang="fr-FR" sz="2400" b="1" dirty="0">
                <a:solidFill>
                  <a:srgbClr val="0000FF"/>
                </a:solidFill>
              </a:rPr>
              <a:t>Les atteintes iatrogènes </a:t>
            </a:r>
            <a:r>
              <a:rPr lang="fr-FR" sz="2400" dirty="0"/>
              <a:t>(7 à 10% des plexopathies brachiales</a:t>
            </a:r>
            <a:r>
              <a:rPr lang="fr-FR" sz="2400" dirty="0" smtClean="0"/>
              <a:t>)</a:t>
            </a:r>
            <a:endParaRPr lang="fr-FR" sz="2400" dirty="0"/>
          </a:p>
          <a:p>
            <a:pPr indent="358775">
              <a:lnSpc>
                <a:spcPct val="150000"/>
              </a:lnSpc>
              <a:buFont typeface="Wingdings" charset="2"/>
              <a:buChar char=""/>
              <a:tabLst>
                <a:tab pos="358775" algn="l"/>
              </a:tabLst>
            </a:pPr>
            <a:r>
              <a:rPr lang="fr-FR" sz="2400" dirty="0" smtClean="0"/>
              <a:t>lésion </a:t>
            </a:r>
            <a:r>
              <a:rPr lang="fr-FR" sz="2400" dirty="0" err="1"/>
              <a:t>neurapraxique</a:t>
            </a:r>
            <a:r>
              <a:rPr lang="fr-FR" sz="2400" dirty="0"/>
              <a:t> avec bloc de conduction (BC) du </a:t>
            </a:r>
            <a:r>
              <a:rPr lang="fr-FR" sz="2400" b="1" dirty="0"/>
              <a:t>TPS</a:t>
            </a:r>
            <a:r>
              <a:rPr lang="fr-FR" sz="2400" dirty="0" smtClean="0"/>
              <a:t> 	(</a:t>
            </a:r>
            <a:r>
              <a:rPr lang="fr-FR" sz="2400" dirty="0"/>
              <a:t>paralysie </a:t>
            </a:r>
            <a:r>
              <a:rPr lang="fr-FR" sz="2400" dirty="0" err="1"/>
              <a:t>post-opératoire</a:t>
            </a:r>
            <a:r>
              <a:rPr lang="fr-FR" sz="2400" dirty="0" smtClean="0"/>
              <a:t>)</a:t>
            </a:r>
          </a:p>
          <a:p>
            <a:pPr indent="358775">
              <a:lnSpc>
                <a:spcPct val="150000"/>
              </a:lnSpc>
              <a:buFont typeface="Wingdings" charset="2"/>
              <a:buChar char=""/>
              <a:tabLst>
                <a:tab pos="358775" algn="l"/>
              </a:tabLst>
            </a:pPr>
            <a:r>
              <a:rPr lang="fr-FR" sz="2400" dirty="0"/>
              <a:t>A</a:t>
            </a:r>
            <a:r>
              <a:rPr lang="fr-FR" sz="2400" dirty="0" smtClean="0"/>
              <a:t>tteinte </a:t>
            </a:r>
            <a:r>
              <a:rPr lang="fr-FR" sz="2400" dirty="0"/>
              <a:t>radiculaire </a:t>
            </a:r>
            <a:r>
              <a:rPr lang="fr-FR" sz="2400" b="1" dirty="0"/>
              <a:t>EF C8</a:t>
            </a:r>
            <a:r>
              <a:rPr lang="fr-FR" sz="2400" dirty="0"/>
              <a:t> (pontage </a:t>
            </a:r>
            <a:r>
              <a:rPr lang="fr-FR" sz="2400" dirty="0" err="1"/>
              <a:t>aorto-coronaire</a:t>
            </a:r>
            <a:r>
              <a:rPr lang="fr-FR" sz="2400" dirty="0"/>
              <a:t> avec</a:t>
            </a:r>
            <a:r>
              <a:rPr lang="fr-FR" sz="2400" dirty="0" smtClean="0"/>
              <a:t> 	</a:t>
            </a:r>
            <a:r>
              <a:rPr lang="fr-FR" sz="2400" dirty="0" err="1" smtClean="0"/>
              <a:t>sternotomie</a:t>
            </a:r>
            <a:r>
              <a:rPr lang="fr-FR" sz="2400" dirty="0" smtClean="0"/>
              <a:t> </a:t>
            </a:r>
            <a:r>
              <a:rPr lang="fr-FR" sz="2400" dirty="0"/>
              <a:t>médiane)</a:t>
            </a:r>
            <a:r>
              <a:rPr lang="fr-FR" sz="2400" dirty="0" smtClean="0"/>
              <a:t> </a:t>
            </a:r>
          </a:p>
          <a:p>
            <a:pPr indent="358775">
              <a:lnSpc>
                <a:spcPct val="150000"/>
              </a:lnSpc>
              <a:buFont typeface="Wingdings" charset="2"/>
              <a:buChar char=""/>
              <a:tabLst>
                <a:tab pos="358775" algn="l"/>
              </a:tabLst>
            </a:pPr>
            <a:r>
              <a:rPr lang="fr-FR" sz="2400" dirty="0" smtClean="0"/>
              <a:t>Après </a:t>
            </a:r>
            <a:r>
              <a:rPr lang="fr-FR" sz="2400" dirty="0"/>
              <a:t>chirurgie de la région coracoïdienne (ex. : intervention</a:t>
            </a:r>
            <a:r>
              <a:rPr lang="fr-FR" sz="2400" dirty="0" smtClean="0"/>
              <a:t> 	de </a:t>
            </a:r>
            <a:r>
              <a:rPr lang="fr-FR" sz="2400" dirty="0" err="1"/>
              <a:t>Latarjet</a:t>
            </a:r>
            <a:r>
              <a:rPr lang="fr-FR" sz="2400" dirty="0"/>
              <a:t>), la souffrance nerveuse concerne les branches</a:t>
            </a:r>
            <a:r>
              <a:rPr lang="fr-FR" sz="2400" dirty="0" smtClean="0"/>
              <a:t> 	nerveuses </a:t>
            </a:r>
            <a:r>
              <a:rPr lang="fr-FR" sz="2400" dirty="0"/>
              <a:t>terminales comme le </a:t>
            </a:r>
            <a:r>
              <a:rPr lang="fr-FR" sz="2400" b="1" dirty="0"/>
              <a:t>nerf </a:t>
            </a:r>
            <a:r>
              <a:rPr lang="fr-FR" sz="2400" b="1" dirty="0" smtClean="0"/>
              <a:t>musculocutané</a:t>
            </a:r>
            <a:endParaRPr lang="fr-FR" sz="2400" dirty="0" smtClean="0"/>
          </a:p>
        </p:txBody>
      </p:sp>
      <p:sp>
        <p:nvSpPr>
          <p:cNvPr id="6"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Contexte clinique</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69313"/>
            <a:ext cx="8338323" cy="4493537"/>
          </a:xfrm>
          <a:prstGeom prst="rect">
            <a:avLst/>
          </a:prstGeom>
        </p:spPr>
        <p:txBody>
          <a:bodyPr wrap="square">
            <a:spAutoFit/>
          </a:bodyPr>
          <a:lstStyle/>
          <a:p>
            <a:pPr indent="358775">
              <a:lnSpc>
                <a:spcPct val="150000"/>
              </a:lnSpc>
              <a:buFont typeface="Wingdings" charset="2"/>
              <a:buChar char=""/>
              <a:tabLst>
                <a:tab pos="358775" algn="l"/>
              </a:tabLst>
            </a:pPr>
            <a:r>
              <a:rPr lang="fr-FR" sz="2400" b="1" dirty="0">
                <a:solidFill>
                  <a:srgbClr val="0000FF"/>
                </a:solidFill>
              </a:rPr>
              <a:t>Dans un contexte </a:t>
            </a:r>
            <a:r>
              <a:rPr lang="fr-FR" sz="2400" b="1" dirty="0" smtClean="0">
                <a:solidFill>
                  <a:srgbClr val="0000FF"/>
                </a:solidFill>
              </a:rPr>
              <a:t>néoplasique </a:t>
            </a:r>
          </a:p>
          <a:p>
            <a:pPr indent="358775">
              <a:lnSpc>
                <a:spcPct val="150000"/>
              </a:lnSpc>
              <a:buFont typeface="Wingdings" charset="2"/>
              <a:buChar char=""/>
              <a:tabLst>
                <a:tab pos="358775" algn="l"/>
              </a:tabLst>
            </a:pPr>
            <a:r>
              <a:rPr lang="fr-FR" sz="2400" dirty="0"/>
              <a:t>P</a:t>
            </a:r>
            <a:r>
              <a:rPr lang="fr-FR" sz="2400" dirty="0" smtClean="0"/>
              <a:t>lexopathie </a:t>
            </a:r>
            <a:r>
              <a:rPr lang="fr-FR" sz="2400" dirty="0" err="1"/>
              <a:t>infiltrative</a:t>
            </a:r>
            <a:r>
              <a:rPr lang="fr-FR" sz="2400" dirty="0"/>
              <a:t> douloureuse avec perte axonale sévère</a:t>
            </a:r>
            <a:r>
              <a:rPr lang="fr-FR" sz="2400" dirty="0" smtClean="0"/>
              <a:t> 	et </a:t>
            </a:r>
            <a:r>
              <a:rPr lang="fr-FR" sz="2400" dirty="0"/>
              <a:t>évolutive touchant la racine </a:t>
            </a:r>
            <a:r>
              <a:rPr lang="fr-FR" sz="2400" b="1" dirty="0"/>
              <a:t>EF D1</a:t>
            </a:r>
            <a:r>
              <a:rPr lang="fr-FR" sz="2400" dirty="0"/>
              <a:t> ou le </a:t>
            </a:r>
            <a:r>
              <a:rPr lang="fr-FR" sz="2400" b="1" dirty="0"/>
              <a:t>TPI</a:t>
            </a:r>
            <a:r>
              <a:rPr lang="fr-FR" sz="2400" b="1" dirty="0" smtClean="0"/>
              <a:t> </a:t>
            </a:r>
          </a:p>
          <a:p>
            <a:pPr indent="358775">
              <a:lnSpc>
                <a:spcPct val="150000"/>
              </a:lnSpc>
              <a:buFont typeface="Wingdings" charset="2"/>
              <a:buChar char=""/>
              <a:tabLst>
                <a:tab pos="358775" algn="l"/>
              </a:tabLst>
            </a:pPr>
            <a:r>
              <a:rPr lang="fr-FR" sz="2400" dirty="0"/>
              <a:t>P</a:t>
            </a:r>
            <a:r>
              <a:rPr lang="fr-FR" sz="2400" dirty="0" smtClean="0"/>
              <a:t>lexopathie </a:t>
            </a:r>
            <a:r>
              <a:rPr lang="fr-FR" sz="2400" dirty="0" err="1"/>
              <a:t>post-radique</a:t>
            </a:r>
            <a:r>
              <a:rPr lang="fr-FR" sz="2400" dirty="0"/>
              <a:t> avec </a:t>
            </a:r>
            <a:r>
              <a:rPr lang="fr-FR" sz="2400" dirty="0" err="1"/>
              <a:t>myokymies</a:t>
            </a:r>
            <a:r>
              <a:rPr lang="fr-FR" sz="2400" dirty="0"/>
              <a:t>, </a:t>
            </a:r>
            <a:r>
              <a:rPr lang="fr-FR" sz="2400" b="1" dirty="0"/>
              <a:t>BC </a:t>
            </a:r>
            <a:r>
              <a:rPr lang="fr-FR" sz="2400" b="1" dirty="0" err="1"/>
              <a:t>infra</a:t>
            </a:r>
            <a:r>
              <a:rPr lang="fr-FR" sz="2400" b="1" dirty="0" err="1" smtClean="0"/>
              <a:t>-</a:t>
            </a:r>
            <a:r>
              <a:rPr lang="fr-FR" sz="2400" b="1" dirty="0" smtClean="0"/>
              <a:t>	claviculaires </a:t>
            </a:r>
            <a:r>
              <a:rPr lang="fr-FR" sz="2400" b="1" dirty="0"/>
              <a:t>diffus</a:t>
            </a:r>
            <a:r>
              <a:rPr lang="fr-FR" sz="2400" dirty="0"/>
              <a:t> et perte axonale secondaire</a:t>
            </a:r>
            <a:r>
              <a:rPr lang="fr-FR" sz="2400" dirty="0" smtClean="0"/>
              <a:t> </a:t>
            </a:r>
          </a:p>
          <a:p>
            <a:pPr indent="358775">
              <a:lnSpc>
                <a:spcPct val="150000"/>
              </a:lnSpc>
              <a:buFont typeface="Wingdings" charset="2"/>
              <a:buChar char=""/>
              <a:tabLst>
                <a:tab pos="358775" algn="l"/>
              </a:tabLst>
            </a:pPr>
            <a:r>
              <a:rPr lang="fr-FR" sz="2400" dirty="0" smtClean="0"/>
              <a:t>Les </a:t>
            </a:r>
            <a:r>
              <a:rPr lang="fr-FR" sz="2400" dirty="0"/>
              <a:t>tumeurs primitives du plexus brachial sont très souvent</a:t>
            </a:r>
            <a:r>
              <a:rPr lang="fr-FR" sz="2400" dirty="0" smtClean="0"/>
              <a:t> 	bénignes</a:t>
            </a:r>
            <a:r>
              <a:rPr lang="fr-FR" sz="2400" dirty="0"/>
              <a:t>, </a:t>
            </a:r>
            <a:r>
              <a:rPr lang="fr-FR" sz="2400" dirty="0" err="1"/>
              <a:t>schwannomes</a:t>
            </a:r>
            <a:r>
              <a:rPr lang="fr-FR" sz="2400" dirty="0"/>
              <a:t> et neurofibromes, et situées à la</a:t>
            </a:r>
            <a:r>
              <a:rPr lang="fr-FR" sz="2400" dirty="0" smtClean="0"/>
              <a:t> 	</a:t>
            </a:r>
            <a:r>
              <a:rPr lang="fr-FR" sz="2400" b="1" dirty="0" smtClean="0"/>
              <a:t>partie </a:t>
            </a:r>
            <a:r>
              <a:rPr lang="fr-FR" sz="2400" b="1" dirty="0"/>
              <a:t>proximale du TPS ou </a:t>
            </a:r>
            <a:r>
              <a:rPr lang="fr-FR" sz="2400" b="1" dirty="0" smtClean="0"/>
              <a:t>TPM</a:t>
            </a:r>
            <a:endParaRPr lang="fr-FR" sz="2400" dirty="0"/>
          </a:p>
        </p:txBody>
      </p:sp>
      <p:sp>
        <p:nvSpPr>
          <p:cNvPr id="6"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Contexte clinique</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PBC5C6C7.png"/>
          <p:cNvPicPr/>
          <p:nvPr/>
        </p:nvPicPr>
        <p:blipFill>
          <a:blip r:embed="rId2"/>
          <a:stretch>
            <a:fillRect/>
          </a:stretch>
        </p:blipFill>
        <p:spPr>
          <a:xfrm>
            <a:off x="0" y="-461"/>
            <a:ext cx="4793615" cy="2971800"/>
          </a:xfrm>
          <a:prstGeom prst="rect">
            <a:avLst/>
          </a:prstGeom>
        </p:spPr>
      </p:pic>
      <p:sp>
        <p:nvSpPr>
          <p:cNvPr id="5" name="Rectangle 4"/>
          <p:cNvSpPr/>
          <p:nvPr/>
        </p:nvSpPr>
        <p:spPr>
          <a:xfrm>
            <a:off x="563075" y="2695621"/>
            <a:ext cx="8338323" cy="3939539"/>
          </a:xfrm>
          <a:prstGeom prst="rect">
            <a:avLst/>
          </a:prstGeom>
        </p:spPr>
        <p:txBody>
          <a:bodyPr wrap="square">
            <a:spAutoFit/>
          </a:bodyPr>
          <a:lstStyle/>
          <a:p>
            <a:pPr indent="358775">
              <a:lnSpc>
                <a:spcPct val="150000"/>
              </a:lnSpc>
              <a:buFont typeface="Wingdings" charset="2"/>
              <a:buChar char=""/>
              <a:tabLst>
                <a:tab pos="358775" algn="l"/>
              </a:tabLst>
            </a:pPr>
            <a:r>
              <a:rPr lang="fr-FR" sz="2400" b="1" dirty="0">
                <a:solidFill>
                  <a:srgbClr val="0000FF"/>
                </a:solidFill>
              </a:rPr>
              <a:t>Dans un contexte traumatique</a:t>
            </a:r>
            <a:r>
              <a:rPr lang="fr-FR" sz="2400" dirty="0"/>
              <a:t>, l’atteinte est </a:t>
            </a:r>
            <a:r>
              <a:rPr lang="fr-FR" sz="2400" b="1" dirty="0" err="1"/>
              <a:t>supra-claviculaire</a:t>
            </a:r>
            <a:r>
              <a:rPr lang="fr-FR" sz="2400" dirty="0" smtClean="0"/>
              <a:t> 	dans </a:t>
            </a:r>
            <a:r>
              <a:rPr lang="fr-FR" sz="2400" dirty="0"/>
              <a:t>70 à 75% des </a:t>
            </a:r>
            <a:r>
              <a:rPr lang="fr-FR" sz="2400" dirty="0" smtClean="0"/>
              <a:t>cas</a:t>
            </a:r>
          </a:p>
          <a:p>
            <a:pPr indent="358775">
              <a:lnSpc>
                <a:spcPct val="150000"/>
              </a:lnSpc>
              <a:buFont typeface="Wingdings" charset="2"/>
              <a:buChar char=""/>
              <a:tabLst>
                <a:tab pos="358775" algn="l"/>
              </a:tabLst>
            </a:pPr>
            <a:r>
              <a:rPr lang="fr-FR" sz="2400" dirty="0" smtClean="0"/>
              <a:t>Les </a:t>
            </a:r>
            <a:r>
              <a:rPr lang="fr-FR" sz="2400" dirty="0"/>
              <a:t>accidents de la </a:t>
            </a:r>
            <a:r>
              <a:rPr lang="fr-FR" sz="2400" dirty="0" smtClean="0"/>
              <a:t>route (moto surtout), </a:t>
            </a:r>
            <a:r>
              <a:rPr lang="fr-FR" sz="2400" dirty="0"/>
              <a:t>représentent 70% des</a:t>
            </a:r>
            <a:r>
              <a:rPr lang="fr-FR" sz="2400" dirty="0" smtClean="0"/>
              <a:t> 	atteintes </a:t>
            </a:r>
            <a:r>
              <a:rPr lang="fr-FR" sz="2400" dirty="0"/>
              <a:t>plexuelles</a:t>
            </a:r>
            <a:r>
              <a:rPr lang="fr-FR" sz="2400" dirty="0" smtClean="0"/>
              <a:t> traumatiques</a:t>
            </a:r>
          </a:p>
          <a:p>
            <a:pPr indent="358775">
              <a:lnSpc>
                <a:spcPct val="150000"/>
              </a:lnSpc>
              <a:buFont typeface="Wingdings" charset="2"/>
              <a:buChar char=""/>
              <a:tabLst>
                <a:tab pos="358775" algn="l"/>
              </a:tabLst>
            </a:pPr>
            <a:r>
              <a:rPr lang="fr-FR" sz="2400" dirty="0" smtClean="0"/>
              <a:t>Complètes</a:t>
            </a:r>
            <a:r>
              <a:rPr lang="fr-FR" sz="2400" dirty="0"/>
              <a:t>, intéressant les 5 racines (classiquement rupture</a:t>
            </a:r>
            <a:r>
              <a:rPr lang="fr-FR" sz="2400" dirty="0" smtClean="0"/>
              <a:t> 	C5C6 </a:t>
            </a:r>
            <a:r>
              <a:rPr lang="fr-FR" sz="2400" dirty="0"/>
              <a:t>et avulsion C7C8D1) ou se </a:t>
            </a:r>
            <a:r>
              <a:rPr lang="fr-FR" sz="2400" dirty="0" smtClean="0"/>
              <a:t>limitant </a:t>
            </a:r>
            <a:r>
              <a:rPr lang="fr-FR" sz="2400" dirty="0"/>
              <a:t>à une rupture du </a:t>
            </a:r>
            <a:r>
              <a:rPr lang="fr-FR" sz="2400" b="1" dirty="0"/>
              <a:t>TPS</a:t>
            </a:r>
            <a:r>
              <a:rPr lang="fr-FR" sz="2400" dirty="0" smtClean="0"/>
              <a:t> 	ou </a:t>
            </a:r>
            <a:r>
              <a:rPr lang="fr-FR" sz="2400" dirty="0"/>
              <a:t>des racines </a:t>
            </a:r>
            <a:r>
              <a:rPr lang="fr-FR" sz="2400" b="1" dirty="0"/>
              <a:t>EF </a:t>
            </a:r>
            <a:r>
              <a:rPr lang="fr-FR" sz="2400" b="1" dirty="0" smtClean="0"/>
              <a:t>C5C6</a:t>
            </a:r>
            <a:r>
              <a:rPr lang="fr-FR" sz="2400" dirty="0" smtClean="0"/>
              <a:t>. </a:t>
            </a:r>
            <a:endParaRPr lang="fr-FR" sz="2400" dirty="0"/>
          </a:p>
        </p:txBody>
      </p:sp>
      <p:sp>
        <p:nvSpPr>
          <p:cNvPr id="6" name="Sous-titre 2"/>
          <p:cNvSpPr txBox="1">
            <a:spLocks/>
          </p:cNvSpPr>
          <p:nvPr/>
        </p:nvSpPr>
        <p:spPr>
          <a:xfrm>
            <a:off x="3348309" y="703639"/>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Contexte clinique</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PBC5C6C7.png"/>
          <p:cNvPicPr/>
          <p:nvPr/>
        </p:nvPicPr>
        <p:blipFill>
          <a:blip r:embed="rId3"/>
          <a:stretch>
            <a:fillRect/>
          </a:stretch>
        </p:blipFill>
        <p:spPr>
          <a:xfrm>
            <a:off x="0" y="-461"/>
            <a:ext cx="4793615" cy="2971800"/>
          </a:xfrm>
          <a:prstGeom prst="rect">
            <a:avLst/>
          </a:prstGeom>
        </p:spPr>
      </p:pic>
      <p:sp>
        <p:nvSpPr>
          <p:cNvPr id="5" name="Rectangle 4"/>
          <p:cNvSpPr/>
          <p:nvPr/>
        </p:nvSpPr>
        <p:spPr>
          <a:xfrm>
            <a:off x="563075" y="3138955"/>
            <a:ext cx="8338323" cy="2831544"/>
          </a:xfrm>
          <a:prstGeom prst="rect">
            <a:avLst/>
          </a:prstGeom>
        </p:spPr>
        <p:txBody>
          <a:bodyPr wrap="square">
            <a:spAutoFit/>
          </a:bodyPr>
          <a:lstStyle/>
          <a:p>
            <a:pPr indent="358775">
              <a:lnSpc>
                <a:spcPct val="150000"/>
              </a:lnSpc>
              <a:buFont typeface="Wingdings" charset="2"/>
              <a:buChar char=""/>
              <a:tabLst>
                <a:tab pos="358775" algn="l"/>
              </a:tabLst>
            </a:pPr>
            <a:r>
              <a:rPr lang="fr-FR" sz="2400" dirty="0"/>
              <a:t>Dans 15% des cas, la lésion est à la fois </a:t>
            </a:r>
            <a:r>
              <a:rPr lang="fr-FR" sz="2400" dirty="0" err="1"/>
              <a:t>pré-</a:t>
            </a:r>
            <a:r>
              <a:rPr lang="fr-FR" sz="2400" dirty="0"/>
              <a:t> et </a:t>
            </a:r>
            <a:r>
              <a:rPr lang="fr-FR" sz="2400" dirty="0" err="1"/>
              <a:t>post</a:t>
            </a:r>
            <a:r>
              <a:rPr lang="fr-FR" sz="2400" dirty="0" err="1" smtClean="0"/>
              <a:t>-</a:t>
            </a:r>
            <a:r>
              <a:rPr lang="fr-FR" sz="2400" dirty="0" smtClean="0"/>
              <a:t>	ganglionnaire </a:t>
            </a:r>
            <a:r>
              <a:rPr lang="fr-FR" sz="2400" dirty="0"/>
              <a:t>avec une atteinte infra-claviculaire au niveau de</a:t>
            </a:r>
            <a:r>
              <a:rPr lang="fr-FR" sz="2400" dirty="0" smtClean="0"/>
              <a:t> 	certains </a:t>
            </a:r>
            <a:r>
              <a:rPr lang="fr-FR" sz="2400" dirty="0"/>
              <a:t>sites d’encrage (</a:t>
            </a:r>
            <a:r>
              <a:rPr lang="fr-FR" sz="2400" b="1" dirty="0"/>
              <a:t>nerfs axillaire</a:t>
            </a:r>
            <a:r>
              <a:rPr lang="fr-FR" sz="2400" dirty="0"/>
              <a:t> dans l’espace</a:t>
            </a:r>
            <a:r>
              <a:rPr lang="fr-FR" sz="2400" dirty="0" smtClean="0"/>
              <a:t> 	quadrilatère</a:t>
            </a:r>
            <a:r>
              <a:rPr lang="fr-FR" sz="2400" dirty="0"/>
              <a:t>, </a:t>
            </a:r>
            <a:r>
              <a:rPr lang="fr-FR" sz="2400" b="1" dirty="0"/>
              <a:t>musculocutané</a:t>
            </a:r>
            <a:r>
              <a:rPr lang="fr-FR" sz="2400" dirty="0"/>
              <a:t> au niveau du muscle </a:t>
            </a:r>
            <a:r>
              <a:rPr lang="fr-FR" sz="2400" dirty="0" err="1"/>
              <a:t>coraco</a:t>
            </a:r>
            <a:r>
              <a:rPr lang="fr-FR" sz="2400" dirty="0" err="1" smtClean="0"/>
              <a:t>-</a:t>
            </a:r>
            <a:r>
              <a:rPr lang="fr-FR" sz="2400" dirty="0" smtClean="0"/>
              <a:t>	brachial</a:t>
            </a:r>
            <a:r>
              <a:rPr lang="fr-FR" sz="2400" dirty="0"/>
              <a:t>, </a:t>
            </a:r>
            <a:r>
              <a:rPr lang="fr-FR" sz="2400" b="1" dirty="0" err="1"/>
              <a:t>sus-scapulaire</a:t>
            </a:r>
            <a:r>
              <a:rPr lang="fr-FR" sz="2400" dirty="0"/>
              <a:t> dans les 2 échancrures).</a:t>
            </a:r>
            <a:r>
              <a:rPr lang="fr-FR" sz="2400" dirty="0" smtClean="0"/>
              <a:t> </a:t>
            </a:r>
            <a:endParaRPr lang="fr-FR" sz="2400" dirty="0"/>
          </a:p>
        </p:txBody>
      </p:sp>
      <p:sp>
        <p:nvSpPr>
          <p:cNvPr id="6" name="Sous-titre 2"/>
          <p:cNvSpPr txBox="1">
            <a:spLocks/>
          </p:cNvSpPr>
          <p:nvPr/>
        </p:nvSpPr>
        <p:spPr>
          <a:xfrm>
            <a:off x="3348309" y="703639"/>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Contexte clinique</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Image 7" descr="PB avulsion.png"/>
          <p:cNvPicPr>
            <a:picLocks noChangeAspect="1"/>
          </p:cNvPicPr>
          <p:nvPr/>
        </p:nvPicPr>
        <p:blipFill>
          <a:blip r:embed="rId3"/>
          <a:stretch>
            <a:fillRect/>
          </a:stretch>
        </p:blipFill>
        <p:spPr>
          <a:xfrm>
            <a:off x="0" y="3514281"/>
            <a:ext cx="4828766" cy="3343719"/>
          </a:xfrm>
          <a:prstGeom prst="rect">
            <a:avLst/>
          </a:prstGeom>
        </p:spPr>
      </p:pic>
      <p:pic>
        <p:nvPicPr>
          <p:cNvPr id="7" name="Image 6" descr="PBC7C8D1.png"/>
          <p:cNvPicPr/>
          <p:nvPr/>
        </p:nvPicPr>
        <p:blipFill>
          <a:blip r:embed="rId4"/>
          <a:stretch>
            <a:fillRect/>
          </a:stretch>
        </p:blipFill>
        <p:spPr>
          <a:xfrm>
            <a:off x="0" y="0"/>
            <a:ext cx="5030102" cy="3600301"/>
          </a:xfrm>
          <a:prstGeom prst="rect">
            <a:avLst/>
          </a:prstGeom>
        </p:spPr>
      </p:pic>
      <p:sp>
        <p:nvSpPr>
          <p:cNvPr id="5" name="Rectangle 4"/>
          <p:cNvSpPr/>
          <p:nvPr/>
        </p:nvSpPr>
        <p:spPr>
          <a:xfrm>
            <a:off x="5105585" y="1790732"/>
            <a:ext cx="3847916" cy="3385542"/>
          </a:xfrm>
          <a:prstGeom prst="rect">
            <a:avLst/>
          </a:prstGeom>
        </p:spPr>
        <p:txBody>
          <a:bodyPr wrap="square">
            <a:spAutoFit/>
          </a:bodyPr>
          <a:lstStyle/>
          <a:p>
            <a:pPr indent="358775">
              <a:lnSpc>
                <a:spcPct val="150000"/>
              </a:lnSpc>
              <a:buFont typeface="Wingdings" charset="2"/>
              <a:buChar char=""/>
              <a:tabLst>
                <a:tab pos="358775" algn="l"/>
              </a:tabLst>
            </a:pPr>
            <a:r>
              <a:rPr lang="fr-FR" sz="2400" dirty="0"/>
              <a:t>Les traumatismes avec</a:t>
            </a:r>
            <a:r>
              <a:rPr lang="fr-FR" sz="2400" dirty="0" smtClean="0"/>
              <a:t> 	traction </a:t>
            </a:r>
            <a:r>
              <a:rPr lang="fr-FR" sz="2400" dirty="0"/>
              <a:t>sur le bras en</a:t>
            </a:r>
            <a:r>
              <a:rPr lang="fr-FR" sz="2400" dirty="0" smtClean="0"/>
              <a:t> 	élévation s’accompagnent 	fréquemment </a:t>
            </a:r>
            <a:r>
              <a:rPr lang="fr-FR" sz="2400" dirty="0"/>
              <a:t>d’une</a:t>
            </a:r>
            <a:r>
              <a:rPr lang="fr-FR" sz="2400" dirty="0" smtClean="0"/>
              <a:t> 	</a:t>
            </a:r>
            <a:r>
              <a:rPr lang="fr-FR" sz="2400" b="1" dirty="0" smtClean="0"/>
              <a:t>avulsion </a:t>
            </a:r>
            <a:r>
              <a:rPr lang="fr-FR" sz="2400" b="1" dirty="0"/>
              <a:t>C8D1</a:t>
            </a:r>
            <a:r>
              <a:rPr lang="fr-FR" sz="2400" dirty="0"/>
              <a:t> de très</a:t>
            </a:r>
            <a:r>
              <a:rPr lang="fr-FR" sz="2400" dirty="0" smtClean="0"/>
              <a:t> 	mauvais pronostic</a:t>
            </a:r>
            <a:endParaRPr lang="fr-FR" sz="2400" dirty="0"/>
          </a:p>
        </p:txBody>
      </p:sp>
      <p:sp>
        <p:nvSpPr>
          <p:cNvPr id="6" name="Sous-titre 2"/>
          <p:cNvSpPr txBox="1">
            <a:spLocks/>
          </p:cNvSpPr>
          <p:nvPr/>
        </p:nvSpPr>
        <p:spPr>
          <a:xfrm>
            <a:off x="3348309" y="703639"/>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Contexte clinique</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69313"/>
            <a:ext cx="8338323" cy="3939539"/>
          </a:xfrm>
          <a:prstGeom prst="rect">
            <a:avLst/>
          </a:prstGeom>
        </p:spPr>
        <p:txBody>
          <a:bodyPr wrap="square">
            <a:spAutoFit/>
          </a:bodyPr>
          <a:lstStyle/>
          <a:p>
            <a:pPr indent="358775">
              <a:lnSpc>
                <a:spcPct val="150000"/>
              </a:lnSpc>
              <a:buFont typeface="Wingdings" charset="2"/>
              <a:buChar char=""/>
              <a:tabLst>
                <a:tab pos="358775" algn="l"/>
              </a:tabLst>
            </a:pPr>
            <a:r>
              <a:rPr lang="fr-FR" sz="2400" dirty="0"/>
              <a:t>Les fractures de la clavicule peuvent se compliquer d’une</a:t>
            </a:r>
            <a:r>
              <a:rPr lang="fr-FR" sz="2400" dirty="0" smtClean="0"/>
              <a:t> 	atteinte </a:t>
            </a:r>
            <a:r>
              <a:rPr lang="fr-FR" sz="2400" dirty="0"/>
              <a:t>du </a:t>
            </a:r>
            <a:r>
              <a:rPr lang="fr-FR" sz="2400" b="1" dirty="0" smtClean="0"/>
              <a:t>TSAI</a:t>
            </a:r>
            <a:endParaRPr lang="fr-FR" sz="2400" b="1" dirty="0"/>
          </a:p>
          <a:p>
            <a:pPr indent="358775">
              <a:lnSpc>
                <a:spcPct val="150000"/>
              </a:lnSpc>
              <a:buFont typeface="Wingdings" charset="2"/>
              <a:buChar char=""/>
              <a:tabLst>
                <a:tab pos="358775" algn="l"/>
              </a:tabLst>
            </a:pPr>
            <a:r>
              <a:rPr lang="fr-FR" sz="2400" dirty="0" smtClean="0"/>
              <a:t>Les </a:t>
            </a:r>
            <a:r>
              <a:rPr lang="fr-FR" sz="2400" dirty="0" err="1"/>
              <a:t>subluxations</a:t>
            </a:r>
            <a:r>
              <a:rPr lang="fr-FR" sz="2400" dirty="0"/>
              <a:t> </a:t>
            </a:r>
            <a:r>
              <a:rPr lang="fr-FR" sz="2400" dirty="0" err="1"/>
              <a:t>gléno-humérales</a:t>
            </a:r>
            <a:r>
              <a:rPr lang="fr-FR" sz="2400" dirty="0"/>
              <a:t> et les fractures proximales</a:t>
            </a:r>
            <a:r>
              <a:rPr lang="fr-FR" sz="2400" dirty="0" smtClean="0"/>
              <a:t> 	de </a:t>
            </a:r>
            <a:r>
              <a:rPr lang="fr-FR" sz="2400" dirty="0"/>
              <a:t>l’humérus peuvent léser le </a:t>
            </a:r>
            <a:r>
              <a:rPr lang="fr-FR" sz="2400" b="1" dirty="0"/>
              <a:t>nerf axillaire</a:t>
            </a:r>
            <a:r>
              <a:rPr lang="fr-FR" sz="2400" dirty="0" smtClean="0"/>
              <a:t> et </a:t>
            </a:r>
            <a:r>
              <a:rPr lang="fr-FR" sz="2400" dirty="0"/>
              <a:t>parfois les </a:t>
            </a:r>
            <a:r>
              <a:rPr lang="fr-FR" sz="2400" b="1" dirty="0"/>
              <a:t>nerfs</a:t>
            </a:r>
            <a:r>
              <a:rPr lang="fr-FR" sz="2400" b="1" dirty="0" smtClean="0"/>
              <a:t> 	musculocutané </a:t>
            </a:r>
            <a:r>
              <a:rPr lang="fr-FR" sz="2400" dirty="0"/>
              <a:t>et/ou</a:t>
            </a:r>
            <a:r>
              <a:rPr lang="fr-FR" sz="2400" b="1" dirty="0"/>
              <a:t> </a:t>
            </a:r>
            <a:r>
              <a:rPr lang="fr-FR" sz="2400" b="1" dirty="0" err="1"/>
              <a:t>sus-scapulaire</a:t>
            </a:r>
            <a:r>
              <a:rPr lang="fr-FR" sz="2400" b="1" dirty="0" smtClean="0"/>
              <a:t> </a:t>
            </a:r>
          </a:p>
          <a:p>
            <a:pPr indent="358775">
              <a:lnSpc>
                <a:spcPct val="150000"/>
              </a:lnSpc>
              <a:buFont typeface="Wingdings" charset="2"/>
              <a:buChar char=""/>
              <a:tabLst>
                <a:tab pos="358775" algn="l"/>
              </a:tabLst>
            </a:pPr>
            <a:r>
              <a:rPr lang="fr-FR" sz="2400" dirty="0" smtClean="0"/>
              <a:t>L’utilisation </a:t>
            </a:r>
            <a:r>
              <a:rPr lang="fr-FR" sz="2400" dirty="0"/>
              <a:t>de béquilles avec appui axillaire peut se</a:t>
            </a:r>
            <a:r>
              <a:rPr lang="fr-FR" sz="2400" dirty="0" smtClean="0"/>
              <a:t> 	compliquer </a:t>
            </a:r>
            <a:r>
              <a:rPr lang="fr-FR" sz="2400" dirty="0"/>
              <a:t>d’une neuropathie compressive du </a:t>
            </a:r>
            <a:r>
              <a:rPr lang="fr-FR" sz="2400" b="1" dirty="0"/>
              <a:t>nerf </a:t>
            </a:r>
            <a:r>
              <a:rPr lang="fr-FR" sz="2400" b="1" dirty="0" smtClean="0"/>
              <a:t>radial</a:t>
            </a:r>
          </a:p>
        </p:txBody>
      </p:sp>
      <p:sp>
        <p:nvSpPr>
          <p:cNvPr id="6"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Contexte clinique</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69313"/>
            <a:ext cx="8338323" cy="3385542"/>
          </a:xfrm>
          <a:prstGeom prst="rect">
            <a:avLst/>
          </a:prstGeom>
        </p:spPr>
        <p:txBody>
          <a:bodyPr wrap="square">
            <a:spAutoFit/>
          </a:bodyPr>
          <a:lstStyle/>
          <a:p>
            <a:pPr indent="358775">
              <a:lnSpc>
                <a:spcPct val="150000"/>
              </a:lnSpc>
              <a:buFont typeface="Wingdings" charset="2"/>
              <a:buChar char=""/>
              <a:tabLst>
                <a:tab pos="358775" algn="l"/>
              </a:tabLst>
            </a:pPr>
            <a:r>
              <a:rPr lang="fr-FR" sz="2400" dirty="0" smtClean="0"/>
              <a:t>le développement aigu d’une masse (hématome, anévrisme) 	entre la clavicule et le coude peut entrainer un </a:t>
            </a:r>
            <a:r>
              <a:rPr lang="fr-FR" sz="2400" u="sng" dirty="0" smtClean="0"/>
              <a:t>syndrome </a:t>
            </a:r>
            <a:r>
              <a:rPr lang="fr-FR" sz="2400" dirty="0" smtClean="0"/>
              <a:t>	</a:t>
            </a:r>
            <a:r>
              <a:rPr lang="fr-FR" sz="2400" u="sng" dirty="0" err="1" smtClean="0"/>
              <a:t>compartimental</a:t>
            </a:r>
            <a:r>
              <a:rPr lang="fr-FR" sz="2400" u="sng" dirty="0" smtClean="0"/>
              <a:t> brachial interne aigu</a:t>
            </a:r>
            <a:r>
              <a:rPr lang="fr-FR" sz="2400" dirty="0" smtClean="0"/>
              <a:t> (nécessitant une 	décompression en urgence dans les 4 heures) pouvant léser 	gravement le nerf </a:t>
            </a:r>
            <a:r>
              <a:rPr lang="fr-FR" sz="2400" b="1" dirty="0" smtClean="0"/>
              <a:t>médian</a:t>
            </a:r>
            <a:r>
              <a:rPr lang="fr-FR" sz="2400" dirty="0" smtClean="0"/>
              <a:t>, parfois en association avec le </a:t>
            </a:r>
            <a:r>
              <a:rPr lang="fr-FR" sz="2400" b="1" dirty="0" smtClean="0"/>
              <a:t>nerf 	ulnaire</a:t>
            </a:r>
            <a:endParaRPr lang="fr-FR" sz="2400" dirty="0" smtClean="0"/>
          </a:p>
        </p:txBody>
      </p:sp>
      <p:sp>
        <p:nvSpPr>
          <p:cNvPr id="6"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Contexte clinique</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69313"/>
            <a:ext cx="8338323" cy="3939539"/>
          </a:xfrm>
          <a:prstGeom prst="rect">
            <a:avLst/>
          </a:prstGeom>
        </p:spPr>
        <p:txBody>
          <a:bodyPr wrap="square">
            <a:spAutoFit/>
          </a:bodyPr>
          <a:lstStyle/>
          <a:p>
            <a:pPr indent="358775">
              <a:lnSpc>
                <a:spcPct val="150000"/>
              </a:lnSpc>
              <a:buFont typeface="Wingdings" charset="2"/>
              <a:buChar char=""/>
              <a:tabLst>
                <a:tab pos="358775" algn="l"/>
              </a:tabLst>
            </a:pPr>
            <a:r>
              <a:rPr lang="fr-FR" sz="2400" dirty="0"/>
              <a:t>Le </a:t>
            </a:r>
            <a:r>
              <a:rPr lang="fr-FR" sz="2400" i="1" dirty="0" err="1"/>
              <a:t>thoracic</a:t>
            </a:r>
            <a:r>
              <a:rPr lang="fr-FR" sz="2400" i="1" dirty="0"/>
              <a:t> </a:t>
            </a:r>
            <a:r>
              <a:rPr lang="fr-FR" sz="2400" i="1" dirty="0" err="1"/>
              <a:t>outlet</a:t>
            </a:r>
            <a:r>
              <a:rPr lang="fr-FR" sz="2400" i="1" dirty="0"/>
              <a:t> syndrome</a:t>
            </a:r>
            <a:r>
              <a:rPr lang="fr-FR" sz="2400" dirty="0"/>
              <a:t> (</a:t>
            </a:r>
            <a:r>
              <a:rPr lang="fr-FR" sz="2400" b="1" dirty="0">
                <a:solidFill>
                  <a:srgbClr val="0000FF"/>
                </a:solidFill>
              </a:rPr>
              <a:t>TOS</a:t>
            </a:r>
            <a:r>
              <a:rPr lang="fr-FR" sz="2400" dirty="0"/>
              <a:t>) neurologique vrai</a:t>
            </a:r>
            <a:r>
              <a:rPr lang="fr-FR" sz="2400" dirty="0" smtClean="0"/>
              <a:t> 	correspond </a:t>
            </a:r>
            <a:r>
              <a:rPr lang="fr-FR" sz="2400" dirty="0"/>
              <a:t>à une atteinte </a:t>
            </a:r>
            <a:r>
              <a:rPr lang="fr-FR" sz="2400" b="1" dirty="0"/>
              <a:t>microtraumatique</a:t>
            </a:r>
            <a:r>
              <a:rPr lang="fr-FR" sz="2400" dirty="0"/>
              <a:t>, très chronique,</a:t>
            </a:r>
            <a:r>
              <a:rPr lang="fr-FR" sz="2400" dirty="0" smtClean="0"/>
              <a:t> 	de </a:t>
            </a:r>
            <a:r>
              <a:rPr lang="fr-FR" sz="2400" dirty="0"/>
              <a:t>la racine </a:t>
            </a:r>
            <a:r>
              <a:rPr lang="fr-FR" sz="2400" b="1" dirty="0"/>
              <a:t>EF D1</a:t>
            </a:r>
            <a:r>
              <a:rPr lang="fr-FR" sz="2400" dirty="0"/>
              <a:t> ou du </a:t>
            </a:r>
            <a:r>
              <a:rPr lang="fr-FR" sz="2400" b="1" dirty="0" smtClean="0"/>
              <a:t>TPI</a:t>
            </a:r>
          </a:p>
          <a:p>
            <a:pPr indent="358775">
              <a:lnSpc>
                <a:spcPct val="150000"/>
              </a:lnSpc>
              <a:buFont typeface="Wingdings" charset="2"/>
              <a:buChar char=""/>
              <a:tabLst>
                <a:tab pos="358775" algn="l"/>
              </a:tabLst>
            </a:pPr>
            <a:r>
              <a:rPr lang="fr-FR" sz="2400" b="1" dirty="0">
                <a:solidFill>
                  <a:srgbClr val="0000FF"/>
                </a:solidFill>
              </a:rPr>
              <a:t>La plexopathie obstétricale </a:t>
            </a:r>
            <a:r>
              <a:rPr lang="fr-FR" sz="2400" dirty="0"/>
              <a:t>se caractérise par une atteinte le</a:t>
            </a:r>
            <a:r>
              <a:rPr lang="fr-FR" sz="2400" dirty="0" smtClean="0"/>
              <a:t> 	plus </a:t>
            </a:r>
            <a:r>
              <a:rPr lang="fr-FR" sz="2400" dirty="0"/>
              <a:t>souvent </a:t>
            </a:r>
            <a:r>
              <a:rPr lang="fr-FR" sz="2400" b="1" dirty="0"/>
              <a:t>post-ganglionnaire</a:t>
            </a:r>
            <a:r>
              <a:rPr lang="fr-FR" sz="2400" dirty="0"/>
              <a:t>, parfois </a:t>
            </a:r>
            <a:r>
              <a:rPr lang="fr-FR" sz="2400" b="1" dirty="0" err="1"/>
              <a:t>pré-</a:t>
            </a:r>
            <a:r>
              <a:rPr lang="fr-FR" sz="2400" b="1" dirty="0"/>
              <a:t> et </a:t>
            </a:r>
            <a:r>
              <a:rPr lang="fr-FR" sz="2400" b="1" dirty="0" err="1"/>
              <a:t>post</a:t>
            </a:r>
            <a:r>
              <a:rPr lang="fr-FR" sz="2400" b="1" dirty="0" err="1" smtClean="0"/>
              <a:t>-</a:t>
            </a:r>
            <a:r>
              <a:rPr lang="fr-FR" sz="2400" b="1" dirty="0" smtClean="0"/>
              <a:t>	ganglionnaire</a:t>
            </a:r>
            <a:r>
              <a:rPr lang="fr-FR" sz="2400" dirty="0" smtClean="0"/>
              <a:t> </a:t>
            </a:r>
            <a:r>
              <a:rPr lang="fr-FR" sz="2400" dirty="0"/>
              <a:t>des racines </a:t>
            </a:r>
            <a:r>
              <a:rPr lang="fr-FR" sz="2400" b="1" dirty="0"/>
              <a:t>C5C6</a:t>
            </a:r>
            <a:r>
              <a:rPr lang="fr-FR" sz="2400" dirty="0"/>
              <a:t> (50% des cas) ou </a:t>
            </a:r>
            <a:r>
              <a:rPr lang="fr-FR" sz="2400" b="1" dirty="0"/>
              <a:t>C5C6C7</a:t>
            </a:r>
            <a:r>
              <a:rPr lang="fr-FR" sz="2400" dirty="0"/>
              <a:t> (35%</a:t>
            </a:r>
            <a:r>
              <a:rPr lang="fr-FR" sz="2400" dirty="0" smtClean="0"/>
              <a:t> 	des </a:t>
            </a:r>
            <a:r>
              <a:rPr lang="fr-FR" sz="2400" dirty="0"/>
              <a:t>cas)</a:t>
            </a:r>
            <a:r>
              <a:rPr lang="fr-FR" sz="2400" dirty="0" smtClean="0"/>
              <a:t> </a:t>
            </a:r>
          </a:p>
        </p:txBody>
      </p:sp>
      <p:sp>
        <p:nvSpPr>
          <p:cNvPr id="6"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Contexte clinique</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69313"/>
            <a:ext cx="8338323" cy="3939539"/>
          </a:xfrm>
          <a:prstGeom prst="rect">
            <a:avLst/>
          </a:prstGeom>
        </p:spPr>
        <p:txBody>
          <a:bodyPr wrap="square">
            <a:spAutoFit/>
          </a:bodyPr>
          <a:lstStyle/>
          <a:p>
            <a:pPr indent="358775">
              <a:lnSpc>
                <a:spcPct val="150000"/>
              </a:lnSpc>
              <a:buFont typeface="Wingdings" charset="2"/>
              <a:buChar char=""/>
              <a:tabLst>
                <a:tab pos="358775" algn="l"/>
              </a:tabLst>
            </a:pPr>
            <a:r>
              <a:rPr lang="fr-FR" sz="2400" dirty="0"/>
              <a:t>Dans le cadre des </a:t>
            </a:r>
            <a:r>
              <a:rPr lang="fr-FR" sz="2400" b="1" dirty="0">
                <a:solidFill>
                  <a:srgbClr val="0000FF"/>
                </a:solidFill>
              </a:rPr>
              <a:t>plexopathies inflammatoires/</a:t>
            </a:r>
            <a:r>
              <a:rPr lang="fr-FR" sz="2400" b="1" dirty="0" smtClean="0">
                <a:solidFill>
                  <a:srgbClr val="0000FF"/>
                </a:solidFill>
              </a:rPr>
              <a:t>dysimmunes </a:t>
            </a:r>
          </a:p>
          <a:p>
            <a:pPr indent="358775">
              <a:lnSpc>
                <a:spcPct val="150000"/>
              </a:lnSpc>
              <a:buFont typeface="Wingdings" charset="2"/>
              <a:buChar char=""/>
              <a:tabLst>
                <a:tab pos="358775" algn="l"/>
              </a:tabLst>
            </a:pPr>
            <a:r>
              <a:rPr lang="fr-FR" sz="2400" dirty="0" smtClean="0"/>
              <a:t>Le </a:t>
            </a:r>
            <a:r>
              <a:rPr lang="fr-FR" sz="2400" dirty="0"/>
              <a:t>syndrome de </a:t>
            </a:r>
            <a:r>
              <a:rPr lang="fr-FR" sz="2400" dirty="0" err="1"/>
              <a:t>Parsonage</a:t>
            </a:r>
            <a:r>
              <a:rPr lang="fr-FR" sz="2400" dirty="0"/>
              <a:t> et Turner est souvent responsable</a:t>
            </a:r>
            <a:r>
              <a:rPr lang="fr-FR" sz="2400" dirty="0" smtClean="0"/>
              <a:t> 	d’une </a:t>
            </a:r>
            <a:r>
              <a:rPr lang="fr-FR" sz="2400" dirty="0"/>
              <a:t>atteinte du </a:t>
            </a:r>
            <a:r>
              <a:rPr lang="fr-FR" sz="2400" b="1" dirty="0"/>
              <a:t>plexus supérieur</a:t>
            </a:r>
            <a:r>
              <a:rPr lang="fr-FR" sz="2400" dirty="0"/>
              <a:t> et/ou des branches</a:t>
            </a:r>
            <a:r>
              <a:rPr lang="fr-FR" sz="2400" dirty="0" smtClean="0"/>
              <a:t> 	terminales </a:t>
            </a:r>
            <a:r>
              <a:rPr lang="fr-FR" sz="2400" dirty="0"/>
              <a:t>(</a:t>
            </a:r>
            <a:r>
              <a:rPr lang="fr-FR" sz="2400" b="1" dirty="0"/>
              <a:t>nerfs thoracique long</a:t>
            </a:r>
            <a:r>
              <a:rPr lang="fr-FR" sz="2400" dirty="0"/>
              <a:t> et </a:t>
            </a:r>
            <a:r>
              <a:rPr lang="fr-FR" sz="2400" b="1" dirty="0" err="1"/>
              <a:t>sus-scapulaire</a:t>
            </a:r>
            <a:r>
              <a:rPr lang="fr-FR" sz="2400" dirty="0" smtClean="0"/>
              <a:t>)</a:t>
            </a:r>
          </a:p>
          <a:p>
            <a:pPr indent="358775">
              <a:lnSpc>
                <a:spcPct val="150000"/>
              </a:lnSpc>
              <a:buFont typeface="Wingdings" charset="2"/>
              <a:buChar char=""/>
              <a:tabLst>
                <a:tab pos="358775" algn="l"/>
              </a:tabLst>
            </a:pPr>
            <a:r>
              <a:rPr lang="fr-FR" sz="2400" dirty="0" smtClean="0"/>
              <a:t>Dans </a:t>
            </a:r>
            <a:r>
              <a:rPr lang="fr-FR" sz="2400" dirty="0"/>
              <a:t>la </a:t>
            </a:r>
            <a:r>
              <a:rPr lang="nl-BE" sz="2400" dirty="0"/>
              <a:t>neuropathie motrice multifocale à bloc de conduction</a:t>
            </a:r>
            <a:r>
              <a:rPr lang="fr-FR" sz="2400" dirty="0" smtClean="0"/>
              <a:t> 	(</a:t>
            </a:r>
            <a:r>
              <a:rPr lang="fr-FR" sz="2400" dirty="0"/>
              <a:t>NMMBC), la distribution de ceux-ci au niveau du plexus</a:t>
            </a:r>
            <a:r>
              <a:rPr lang="fr-FR" sz="2400" dirty="0" smtClean="0"/>
              <a:t> 	brachial </a:t>
            </a:r>
            <a:r>
              <a:rPr lang="fr-FR" sz="2400" dirty="0"/>
              <a:t>reste </a:t>
            </a:r>
            <a:r>
              <a:rPr lang="fr-FR" sz="2400" dirty="0" smtClean="0"/>
              <a:t>variable</a:t>
            </a:r>
          </a:p>
        </p:txBody>
      </p:sp>
      <p:sp>
        <p:nvSpPr>
          <p:cNvPr id="6"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Contexte clinique</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71431"/>
            <a:ext cx="6400800" cy="1752600"/>
          </a:xfrm>
        </p:spPr>
        <p:txBody>
          <a:bodyPr/>
          <a:lstStyle/>
          <a:p>
            <a:r>
              <a:rPr lang="nl-BE" dirty="0" smtClean="0"/>
              <a:t>Introduction</a:t>
            </a:r>
            <a:endParaRPr lang="en-US" dirty="0"/>
          </a:p>
        </p:txBody>
      </p:sp>
      <p:sp>
        <p:nvSpPr>
          <p:cNvPr id="5" name="Rectangle 4"/>
          <p:cNvSpPr/>
          <p:nvPr/>
        </p:nvSpPr>
        <p:spPr>
          <a:xfrm>
            <a:off x="563075" y="2551837"/>
            <a:ext cx="7942971" cy="2831544"/>
          </a:xfrm>
          <a:prstGeom prst="rect">
            <a:avLst/>
          </a:prstGeom>
        </p:spPr>
        <p:txBody>
          <a:bodyPr wrap="square">
            <a:spAutoFit/>
          </a:bodyPr>
          <a:lstStyle/>
          <a:p>
            <a:pPr indent="358775">
              <a:lnSpc>
                <a:spcPct val="150000"/>
              </a:lnSpc>
              <a:buSzPct val="100000"/>
              <a:buFont typeface="Wingdings" charset="2"/>
              <a:buChar char=""/>
              <a:tabLst>
                <a:tab pos="358775" algn="l"/>
              </a:tabLst>
            </a:pPr>
            <a:r>
              <a:rPr lang="fr-FR" sz="2400" dirty="0"/>
              <a:t>R</a:t>
            </a:r>
            <a:r>
              <a:rPr lang="fr-FR" sz="2400" dirty="0" smtClean="0"/>
              <a:t>égion </a:t>
            </a:r>
            <a:r>
              <a:rPr lang="fr-FR" sz="2400" dirty="0"/>
              <a:t>d’exploration très difficile, notamment sur le plan</a:t>
            </a:r>
            <a:r>
              <a:rPr lang="fr-FR" sz="2400" dirty="0" smtClean="0"/>
              <a:t> 	ENMG </a:t>
            </a:r>
          </a:p>
          <a:p>
            <a:pPr indent="358775">
              <a:lnSpc>
                <a:spcPct val="150000"/>
              </a:lnSpc>
              <a:buSzPct val="100000"/>
              <a:buFont typeface="Wingdings" charset="2"/>
              <a:buChar char=""/>
              <a:tabLst>
                <a:tab pos="358775" algn="l"/>
              </a:tabLst>
            </a:pPr>
            <a:r>
              <a:rPr lang="fr-FR" sz="2400" dirty="0"/>
              <a:t>A</a:t>
            </a:r>
            <a:r>
              <a:rPr lang="fr-FR" sz="2400" dirty="0" smtClean="0"/>
              <a:t>natomie </a:t>
            </a:r>
            <a:r>
              <a:rPr lang="fr-FR" sz="2400" dirty="0"/>
              <a:t>complexe</a:t>
            </a:r>
            <a:r>
              <a:rPr lang="fr-FR" sz="2400" dirty="0" smtClean="0"/>
              <a:t> </a:t>
            </a:r>
          </a:p>
          <a:p>
            <a:pPr indent="358775">
              <a:lnSpc>
                <a:spcPct val="150000"/>
              </a:lnSpc>
              <a:buSzPct val="100000"/>
              <a:buFont typeface="Wingdings" charset="2"/>
              <a:buChar char=""/>
              <a:tabLst>
                <a:tab pos="358775" algn="l"/>
              </a:tabLst>
            </a:pPr>
            <a:r>
              <a:rPr lang="fr-FR" sz="2400" dirty="0"/>
              <a:t>G</a:t>
            </a:r>
            <a:r>
              <a:rPr lang="fr-FR" sz="2400" dirty="0" smtClean="0"/>
              <a:t>rande </a:t>
            </a:r>
            <a:r>
              <a:rPr lang="fr-FR" sz="2400" dirty="0"/>
              <a:t>variété des atteintes plexuelles sur le plan</a:t>
            </a:r>
            <a:r>
              <a:rPr lang="fr-FR" sz="2400" dirty="0" smtClean="0"/>
              <a:t> 	étiologique </a:t>
            </a:r>
            <a:r>
              <a:rPr lang="fr-FR" sz="2400" dirty="0"/>
              <a:t>et </a:t>
            </a:r>
            <a:r>
              <a:rPr lang="fr-FR" sz="2400" dirty="0" smtClean="0"/>
              <a:t>physiopathologique</a:t>
            </a:r>
            <a:endParaRPr lang="fr-F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69313"/>
            <a:ext cx="8338323" cy="4493537"/>
          </a:xfrm>
          <a:prstGeom prst="rect">
            <a:avLst/>
          </a:prstGeom>
        </p:spPr>
        <p:txBody>
          <a:bodyPr wrap="square">
            <a:spAutoFit/>
          </a:bodyPr>
          <a:lstStyle/>
          <a:p>
            <a:pPr indent="358775">
              <a:lnSpc>
                <a:spcPct val="150000"/>
              </a:lnSpc>
              <a:buFont typeface="Wingdings" charset="2"/>
              <a:buChar char=""/>
              <a:tabLst>
                <a:tab pos="358775" algn="l"/>
              </a:tabLst>
            </a:pPr>
            <a:r>
              <a:rPr lang="fr-FR" sz="2400" b="1" dirty="0">
                <a:solidFill>
                  <a:srgbClr val="0000FF"/>
                </a:solidFill>
              </a:rPr>
              <a:t>Dans les atteintes du plexus </a:t>
            </a:r>
            <a:r>
              <a:rPr lang="fr-FR" sz="2400" b="1" dirty="0" smtClean="0">
                <a:solidFill>
                  <a:srgbClr val="0000FF"/>
                </a:solidFill>
              </a:rPr>
              <a:t>supérieur</a:t>
            </a:r>
          </a:p>
          <a:p>
            <a:pPr indent="358775">
              <a:lnSpc>
                <a:spcPct val="150000"/>
              </a:lnSpc>
              <a:buFont typeface="Wingdings" charset="2"/>
              <a:buChar char=""/>
              <a:tabLst>
                <a:tab pos="358775" algn="l"/>
              </a:tabLst>
            </a:pPr>
            <a:r>
              <a:rPr lang="fr-FR" sz="2400" dirty="0"/>
              <a:t>L</a:t>
            </a:r>
            <a:r>
              <a:rPr lang="fr-FR" sz="2400" dirty="0" smtClean="0"/>
              <a:t>a </a:t>
            </a:r>
            <a:r>
              <a:rPr lang="fr-FR" sz="2400" b="1" dirty="0"/>
              <a:t>flexion du coude</a:t>
            </a:r>
            <a:r>
              <a:rPr lang="fr-FR" sz="2400" dirty="0"/>
              <a:t> est </a:t>
            </a:r>
            <a:r>
              <a:rPr lang="fr-FR" sz="2400" dirty="0" smtClean="0"/>
              <a:t>déficitaire</a:t>
            </a:r>
          </a:p>
          <a:p>
            <a:pPr indent="358775">
              <a:lnSpc>
                <a:spcPct val="150000"/>
              </a:lnSpc>
              <a:buFont typeface="Wingdings" charset="2"/>
              <a:buChar char=""/>
              <a:tabLst>
                <a:tab pos="358775" algn="l"/>
              </a:tabLst>
            </a:pPr>
            <a:r>
              <a:rPr lang="fr-FR" sz="2400" dirty="0" smtClean="0"/>
              <a:t>S’il </a:t>
            </a:r>
            <a:r>
              <a:rPr lang="fr-FR" sz="2400" dirty="0"/>
              <a:t>s’y associe un déficit de l’abduction du bras, une atteinte du</a:t>
            </a:r>
            <a:r>
              <a:rPr lang="fr-FR" sz="2400" dirty="0" smtClean="0"/>
              <a:t> 	</a:t>
            </a:r>
            <a:r>
              <a:rPr lang="fr-FR" sz="2400" b="1" dirty="0" smtClean="0"/>
              <a:t>TPS</a:t>
            </a:r>
            <a:r>
              <a:rPr lang="fr-FR" sz="2400" dirty="0" smtClean="0"/>
              <a:t> </a:t>
            </a:r>
            <a:r>
              <a:rPr lang="fr-FR" sz="2400" dirty="0"/>
              <a:t>(territoire C5 + C6) doit être </a:t>
            </a:r>
            <a:r>
              <a:rPr lang="fr-FR" sz="2400" dirty="0" smtClean="0"/>
              <a:t>suspectée</a:t>
            </a:r>
          </a:p>
          <a:p>
            <a:pPr indent="358775">
              <a:lnSpc>
                <a:spcPct val="150000"/>
              </a:lnSpc>
              <a:buFont typeface="Wingdings" charset="2"/>
              <a:buChar char=""/>
              <a:tabLst>
                <a:tab pos="358775" algn="l"/>
              </a:tabLst>
            </a:pPr>
            <a:r>
              <a:rPr lang="fr-FR" sz="2400" dirty="0"/>
              <a:t>S</a:t>
            </a:r>
            <a:r>
              <a:rPr lang="fr-FR" sz="2400" dirty="0" smtClean="0"/>
              <a:t>i </a:t>
            </a:r>
            <a:r>
              <a:rPr lang="fr-FR" sz="2400" dirty="0"/>
              <a:t>l’abduction du bras est respectée, il faut songer à une lésion</a:t>
            </a:r>
            <a:r>
              <a:rPr lang="fr-FR" sz="2400" dirty="0" smtClean="0"/>
              <a:t> 	du </a:t>
            </a:r>
            <a:r>
              <a:rPr lang="fr-FR" sz="2400" b="1" dirty="0"/>
              <a:t>TSAE</a:t>
            </a:r>
            <a:r>
              <a:rPr lang="fr-FR" sz="2400" dirty="0"/>
              <a:t> (territoire des nerfs médian + musculocutané) et</a:t>
            </a:r>
            <a:r>
              <a:rPr lang="fr-FR" sz="2400" dirty="0" smtClean="0"/>
              <a:t> 	vérifier </a:t>
            </a:r>
            <a:r>
              <a:rPr lang="fr-FR" sz="2400" dirty="0"/>
              <a:t>la flexion du poignet et la pronation de l’avant-bras</a:t>
            </a:r>
            <a:r>
              <a:rPr lang="fr-FR" sz="2400" dirty="0" smtClean="0"/>
              <a:t> 	dépendant </a:t>
            </a:r>
            <a:r>
              <a:rPr lang="fr-FR" sz="2400" dirty="0"/>
              <a:t>du nerf médian</a:t>
            </a:r>
            <a:r>
              <a:rPr lang="fr-FR" sz="2400" dirty="0" smtClean="0"/>
              <a:t> </a:t>
            </a:r>
          </a:p>
        </p:txBody>
      </p:sp>
      <p:sp>
        <p:nvSpPr>
          <p:cNvPr id="6"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Déficit moteur</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69313"/>
            <a:ext cx="8338323" cy="5047535"/>
          </a:xfrm>
          <a:prstGeom prst="rect">
            <a:avLst/>
          </a:prstGeom>
        </p:spPr>
        <p:txBody>
          <a:bodyPr wrap="square">
            <a:spAutoFit/>
          </a:bodyPr>
          <a:lstStyle/>
          <a:p>
            <a:pPr indent="358775">
              <a:lnSpc>
                <a:spcPct val="150000"/>
              </a:lnSpc>
              <a:buFont typeface="Wingdings" charset="2"/>
              <a:buChar char=""/>
              <a:tabLst>
                <a:tab pos="358775" algn="l"/>
              </a:tabLst>
            </a:pPr>
            <a:r>
              <a:rPr lang="fr-FR" sz="2400" b="1" dirty="0">
                <a:solidFill>
                  <a:srgbClr val="0000FF"/>
                </a:solidFill>
              </a:rPr>
              <a:t>Les atteintes du plexus moyen/postérieur</a:t>
            </a:r>
            <a:r>
              <a:rPr lang="fr-FR" sz="2400" dirty="0" smtClean="0"/>
              <a:t> </a:t>
            </a:r>
          </a:p>
          <a:p>
            <a:pPr indent="358775">
              <a:lnSpc>
                <a:spcPct val="150000"/>
              </a:lnSpc>
              <a:buFont typeface="Wingdings" charset="2"/>
              <a:buChar char=""/>
              <a:tabLst>
                <a:tab pos="358775" algn="l"/>
              </a:tabLst>
            </a:pPr>
            <a:r>
              <a:rPr lang="fr-FR" sz="2400" dirty="0"/>
              <a:t>R</a:t>
            </a:r>
            <a:r>
              <a:rPr lang="fr-FR" sz="2400" dirty="0" smtClean="0"/>
              <a:t>arement isolées</a:t>
            </a:r>
          </a:p>
          <a:p>
            <a:pPr indent="358775">
              <a:lnSpc>
                <a:spcPct val="150000"/>
              </a:lnSpc>
              <a:buFont typeface="Wingdings" charset="2"/>
              <a:buChar char=""/>
              <a:tabLst>
                <a:tab pos="358775" algn="l"/>
              </a:tabLst>
            </a:pPr>
            <a:r>
              <a:rPr lang="fr-FR" sz="2400" dirty="0" smtClean="0"/>
              <a:t>Caractérisées </a:t>
            </a:r>
            <a:r>
              <a:rPr lang="fr-FR" sz="2400" dirty="0"/>
              <a:t>par un déficit d’</a:t>
            </a:r>
            <a:r>
              <a:rPr lang="fr-FR" sz="2400" b="1" dirty="0"/>
              <a:t>extension du coude </a:t>
            </a:r>
            <a:r>
              <a:rPr lang="fr-FR" sz="2400" dirty="0"/>
              <a:t>et</a:t>
            </a:r>
            <a:r>
              <a:rPr lang="fr-FR" sz="2400" b="1" dirty="0"/>
              <a:t> du</a:t>
            </a:r>
            <a:r>
              <a:rPr lang="fr-FR" sz="2400" b="1" dirty="0" smtClean="0"/>
              <a:t> 	poignet</a:t>
            </a:r>
            <a:endParaRPr lang="fr-FR" sz="2400" dirty="0"/>
          </a:p>
          <a:p>
            <a:pPr indent="358775">
              <a:lnSpc>
                <a:spcPct val="150000"/>
              </a:lnSpc>
              <a:buFont typeface="Wingdings" charset="2"/>
              <a:buChar char=""/>
              <a:tabLst>
                <a:tab pos="358775" algn="l"/>
              </a:tabLst>
            </a:pPr>
            <a:r>
              <a:rPr lang="fr-FR" sz="2400" dirty="0" smtClean="0"/>
              <a:t>Si </a:t>
            </a:r>
            <a:r>
              <a:rPr lang="fr-FR" sz="2400" dirty="0"/>
              <a:t>l’abduction du bras est respectée, une atteinte </a:t>
            </a:r>
            <a:r>
              <a:rPr lang="fr-FR" sz="2400"/>
              <a:t>du</a:t>
            </a:r>
            <a:r>
              <a:rPr lang="fr-FR" sz="2400" smtClean="0"/>
              <a:t> </a:t>
            </a:r>
            <a:r>
              <a:rPr lang="fr-FR" sz="2400" b="1" smtClean="0"/>
              <a:t>TPM</a:t>
            </a:r>
            <a:r>
              <a:rPr lang="fr-FR" sz="2400" smtClean="0"/>
              <a:t> </a:t>
            </a:r>
            <a:r>
              <a:rPr lang="fr-FR" sz="2400" dirty="0" smtClean="0"/>
              <a:t>	(</a:t>
            </a:r>
            <a:r>
              <a:rPr lang="fr-FR" sz="2400" dirty="0"/>
              <a:t>territoire C7) est </a:t>
            </a:r>
            <a:r>
              <a:rPr lang="fr-FR" sz="2400" dirty="0" smtClean="0"/>
              <a:t>probable</a:t>
            </a:r>
          </a:p>
          <a:p>
            <a:pPr indent="358775">
              <a:lnSpc>
                <a:spcPct val="150000"/>
              </a:lnSpc>
              <a:buFont typeface="Wingdings" charset="2"/>
              <a:buChar char=""/>
              <a:tabLst>
                <a:tab pos="358775" algn="l"/>
              </a:tabLst>
            </a:pPr>
            <a:r>
              <a:rPr lang="fr-FR" sz="2400" dirty="0" smtClean="0"/>
              <a:t>Si </a:t>
            </a:r>
            <a:r>
              <a:rPr lang="fr-FR" sz="2400" dirty="0"/>
              <a:t>l’abduction du bras est déficitaire, il peut s’agir d’une lésion</a:t>
            </a:r>
            <a:r>
              <a:rPr lang="fr-FR" sz="2400" dirty="0" smtClean="0"/>
              <a:t> 	du </a:t>
            </a:r>
            <a:r>
              <a:rPr lang="fr-FR" sz="2400" b="1" dirty="0"/>
              <a:t>TSP</a:t>
            </a:r>
            <a:r>
              <a:rPr lang="fr-FR" sz="2400" dirty="0"/>
              <a:t> (territoire des nerfs radial et axillaire) ou plus</a:t>
            </a:r>
            <a:r>
              <a:rPr lang="fr-FR" sz="2400" dirty="0" smtClean="0"/>
              <a:t> 	fréquemment </a:t>
            </a:r>
            <a:r>
              <a:rPr lang="fr-FR" sz="2400" dirty="0"/>
              <a:t>de l’atteinte conjointe des TPS et TPM</a:t>
            </a:r>
            <a:r>
              <a:rPr lang="fr-FR" sz="2400" dirty="0" smtClean="0"/>
              <a:t> </a:t>
            </a:r>
          </a:p>
        </p:txBody>
      </p:sp>
      <p:sp>
        <p:nvSpPr>
          <p:cNvPr id="6"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Déficit moteur</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69313"/>
            <a:ext cx="8338323" cy="3939539"/>
          </a:xfrm>
          <a:prstGeom prst="rect">
            <a:avLst/>
          </a:prstGeom>
        </p:spPr>
        <p:txBody>
          <a:bodyPr wrap="square">
            <a:spAutoFit/>
          </a:bodyPr>
          <a:lstStyle/>
          <a:p>
            <a:pPr indent="358775">
              <a:lnSpc>
                <a:spcPct val="150000"/>
              </a:lnSpc>
              <a:buFont typeface="Wingdings" charset="2"/>
              <a:buChar char=""/>
              <a:tabLst>
                <a:tab pos="358775" algn="l"/>
              </a:tabLst>
            </a:pPr>
            <a:r>
              <a:rPr lang="fr-FR" sz="2400" b="1" dirty="0">
                <a:solidFill>
                  <a:srgbClr val="0000FF"/>
                </a:solidFill>
              </a:rPr>
              <a:t>P</a:t>
            </a:r>
            <a:r>
              <a:rPr lang="fr-FR" sz="2400" b="1" dirty="0" smtClean="0">
                <a:solidFill>
                  <a:srgbClr val="0000FF"/>
                </a:solidFill>
              </a:rPr>
              <a:t>lexopathie inférieure</a:t>
            </a:r>
          </a:p>
          <a:p>
            <a:pPr indent="358775">
              <a:lnSpc>
                <a:spcPct val="150000"/>
              </a:lnSpc>
              <a:buFont typeface="Wingdings" charset="2"/>
              <a:buChar char=""/>
              <a:tabLst>
                <a:tab pos="358775" algn="l"/>
              </a:tabLst>
            </a:pPr>
            <a:r>
              <a:rPr lang="fr-FR" sz="2400" dirty="0" smtClean="0"/>
              <a:t>Déficit </a:t>
            </a:r>
            <a:r>
              <a:rPr lang="fr-FR" sz="2400" dirty="0"/>
              <a:t>de la </a:t>
            </a:r>
            <a:r>
              <a:rPr lang="fr-FR" sz="2400" b="1" dirty="0"/>
              <a:t>musculature intrinsèque de la main</a:t>
            </a:r>
            <a:r>
              <a:rPr lang="fr-FR" sz="2400" dirty="0" smtClean="0"/>
              <a:t> </a:t>
            </a:r>
          </a:p>
          <a:p>
            <a:pPr indent="358775">
              <a:lnSpc>
                <a:spcPct val="150000"/>
              </a:lnSpc>
              <a:buFont typeface="Wingdings" charset="2"/>
              <a:buChar char=""/>
              <a:tabLst>
                <a:tab pos="358775" algn="l"/>
              </a:tabLst>
            </a:pPr>
            <a:r>
              <a:rPr lang="fr-FR" sz="2400" dirty="0" smtClean="0"/>
              <a:t>Si </a:t>
            </a:r>
            <a:r>
              <a:rPr lang="fr-FR" sz="2400" dirty="0"/>
              <a:t>l’extension des articulations </a:t>
            </a:r>
            <a:r>
              <a:rPr lang="fr-FR" sz="2400" dirty="0" err="1"/>
              <a:t>métacarpo-phalangiennes</a:t>
            </a:r>
            <a:r>
              <a:rPr lang="fr-FR" sz="2400" dirty="0"/>
              <a:t> des</a:t>
            </a:r>
            <a:r>
              <a:rPr lang="fr-FR" sz="2400" dirty="0" smtClean="0"/>
              <a:t> 	deux </a:t>
            </a:r>
            <a:r>
              <a:rPr lang="fr-FR" sz="2400" dirty="0"/>
              <a:t>premiers rayons de la main est également déficitaire, il</a:t>
            </a:r>
            <a:r>
              <a:rPr lang="fr-FR" sz="2400" dirty="0" smtClean="0"/>
              <a:t> 	faut </a:t>
            </a:r>
            <a:r>
              <a:rPr lang="fr-FR" sz="2400" dirty="0"/>
              <a:t>envisager une atteinte du </a:t>
            </a:r>
            <a:r>
              <a:rPr lang="fr-FR" sz="2400" b="1" dirty="0"/>
              <a:t>TPI</a:t>
            </a:r>
            <a:r>
              <a:rPr lang="fr-FR" sz="2400" dirty="0"/>
              <a:t> (territoire C8 + D1</a:t>
            </a:r>
            <a:r>
              <a:rPr lang="fr-FR" sz="2400" dirty="0" smtClean="0"/>
              <a:t>)</a:t>
            </a:r>
            <a:endParaRPr lang="fr-FR" sz="2400" dirty="0"/>
          </a:p>
          <a:p>
            <a:pPr indent="358775">
              <a:lnSpc>
                <a:spcPct val="150000"/>
              </a:lnSpc>
              <a:buFont typeface="Wingdings" charset="2"/>
              <a:buChar char=""/>
              <a:tabLst>
                <a:tab pos="358775" algn="l"/>
              </a:tabLst>
            </a:pPr>
            <a:r>
              <a:rPr lang="fr-FR" sz="2400" dirty="0" smtClean="0"/>
              <a:t>Dans </a:t>
            </a:r>
            <a:r>
              <a:rPr lang="fr-FR" sz="2400" dirty="0"/>
              <a:t>le cas contraire, c’est à une lésion du </a:t>
            </a:r>
            <a:r>
              <a:rPr lang="fr-FR" sz="2400" b="1" dirty="0"/>
              <a:t>TSAI</a:t>
            </a:r>
            <a:r>
              <a:rPr lang="fr-FR" sz="2400" dirty="0"/>
              <a:t> (territoire des</a:t>
            </a:r>
            <a:r>
              <a:rPr lang="fr-FR" sz="2400" dirty="0" smtClean="0"/>
              <a:t> 	nerfs </a:t>
            </a:r>
            <a:r>
              <a:rPr lang="fr-FR" sz="2400" dirty="0"/>
              <a:t>médian + ulnaire) qu’il faut songer</a:t>
            </a:r>
            <a:r>
              <a:rPr lang="fr-FR" sz="2400" dirty="0" smtClean="0"/>
              <a:t> </a:t>
            </a:r>
          </a:p>
        </p:txBody>
      </p:sp>
      <p:sp>
        <p:nvSpPr>
          <p:cNvPr id="6"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Déficit moteur</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113997"/>
            <a:ext cx="8338323" cy="5601532"/>
          </a:xfrm>
          <a:prstGeom prst="rect">
            <a:avLst/>
          </a:prstGeom>
        </p:spPr>
        <p:txBody>
          <a:bodyPr wrap="square">
            <a:spAutoFit/>
          </a:bodyPr>
          <a:lstStyle/>
          <a:p>
            <a:pPr indent="358775">
              <a:lnSpc>
                <a:spcPct val="150000"/>
              </a:lnSpc>
              <a:buFont typeface="Wingdings" charset="2"/>
              <a:buChar char=""/>
              <a:tabLst>
                <a:tab pos="358775" algn="l"/>
              </a:tabLst>
            </a:pPr>
            <a:r>
              <a:rPr lang="fr-FR" sz="2400" dirty="0" smtClean="0"/>
              <a:t>Les </a:t>
            </a:r>
            <a:r>
              <a:rPr lang="fr-FR" sz="2400" dirty="0"/>
              <a:t>branches nerveuses destinées aux muscles pectoraux se</a:t>
            </a:r>
            <a:r>
              <a:rPr lang="fr-FR" sz="2400" dirty="0" smtClean="0"/>
              <a:t> 	dégagent </a:t>
            </a:r>
            <a:r>
              <a:rPr lang="fr-FR" sz="2400" dirty="0"/>
              <a:t>à la partie proximale des troncs secondaires</a:t>
            </a:r>
            <a:r>
              <a:rPr lang="fr-FR" sz="2400" dirty="0" smtClean="0"/>
              <a:t> </a:t>
            </a:r>
          </a:p>
          <a:p>
            <a:pPr indent="358775">
              <a:lnSpc>
                <a:spcPct val="150000"/>
              </a:lnSpc>
              <a:buFont typeface="Wingdings" charset="2"/>
              <a:buChar char=""/>
              <a:tabLst>
                <a:tab pos="358775" algn="l"/>
              </a:tabLst>
            </a:pPr>
            <a:r>
              <a:rPr lang="fr-FR" sz="2400" dirty="0" smtClean="0"/>
              <a:t>Un </a:t>
            </a:r>
            <a:r>
              <a:rPr lang="fr-FR" sz="2400" dirty="0"/>
              <a:t>déficit de la </a:t>
            </a:r>
            <a:r>
              <a:rPr lang="fr-FR" sz="2400" b="1" dirty="0"/>
              <a:t>musculature pectorale</a:t>
            </a:r>
            <a:r>
              <a:rPr lang="fr-FR" sz="2400" dirty="0"/>
              <a:t> signifie que la lésion est</a:t>
            </a:r>
            <a:r>
              <a:rPr lang="fr-FR" sz="2400" dirty="0" smtClean="0"/>
              <a:t> 	probablement </a:t>
            </a:r>
            <a:r>
              <a:rPr lang="fr-FR" sz="2400" dirty="0" err="1"/>
              <a:t>supra-</a:t>
            </a:r>
            <a:r>
              <a:rPr lang="fr-FR" sz="2400" dirty="0" err="1" smtClean="0"/>
              <a:t>claviculaire</a:t>
            </a:r>
            <a:endParaRPr lang="fr-FR" sz="2400" dirty="0" smtClean="0"/>
          </a:p>
          <a:p>
            <a:pPr indent="358775">
              <a:lnSpc>
                <a:spcPct val="150000"/>
              </a:lnSpc>
              <a:buFont typeface="Wingdings" charset="2"/>
              <a:buChar char=""/>
              <a:tabLst>
                <a:tab pos="358775" algn="l"/>
              </a:tabLst>
            </a:pPr>
            <a:r>
              <a:rPr lang="fr-FR" sz="2400" dirty="0" smtClean="0"/>
              <a:t>Une </a:t>
            </a:r>
            <a:r>
              <a:rPr lang="fr-FR" sz="2400" dirty="0"/>
              <a:t>atteinte dans le territoire des nerfs dorsal de l’omoplate</a:t>
            </a:r>
            <a:r>
              <a:rPr lang="fr-FR" sz="2400" dirty="0" smtClean="0"/>
              <a:t> 	(</a:t>
            </a:r>
            <a:r>
              <a:rPr lang="fr-FR" sz="2400" b="1" dirty="0"/>
              <a:t>muscles rhomboïdes</a:t>
            </a:r>
            <a:r>
              <a:rPr lang="fr-FR" sz="2400" dirty="0"/>
              <a:t>) et thoracique long (</a:t>
            </a:r>
            <a:r>
              <a:rPr lang="fr-FR" sz="2400" b="1" dirty="0"/>
              <a:t>muscle grand</a:t>
            </a:r>
            <a:r>
              <a:rPr lang="fr-FR" sz="2400" b="1" dirty="0" smtClean="0"/>
              <a:t> 	dentelé</a:t>
            </a:r>
            <a:r>
              <a:rPr lang="fr-FR" sz="2400" dirty="0"/>
              <a:t>) traduit une lésion</a:t>
            </a:r>
            <a:r>
              <a:rPr lang="fr-FR" sz="2400" dirty="0" smtClean="0"/>
              <a:t> en </a:t>
            </a:r>
            <a:r>
              <a:rPr lang="fr-FR" sz="2400" dirty="0"/>
              <a:t>amont des</a:t>
            </a:r>
            <a:r>
              <a:rPr lang="fr-FR" sz="2400" dirty="0" smtClean="0"/>
              <a:t> racines EF</a:t>
            </a:r>
          </a:p>
          <a:p>
            <a:pPr indent="358775">
              <a:lnSpc>
                <a:spcPct val="150000"/>
              </a:lnSpc>
              <a:buFont typeface="Wingdings" charset="2"/>
              <a:buChar char=""/>
              <a:tabLst>
                <a:tab pos="358775" algn="l"/>
              </a:tabLst>
            </a:pPr>
            <a:r>
              <a:rPr lang="fr-FR" sz="2400" dirty="0" smtClean="0"/>
              <a:t>L’intégrité </a:t>
            </a:r>
            <a:r>
              <a:rPr lang="fr-FR" sz="2400" dirty="0"/>
              <a:t>du nerf spinal accessoire, et donc du </a:t>
            </a:r>
            <a:r>
              <a:rPr lang="fr-FR" sz="2400" b="1" dirty="0"/>
              <a:t>muscle</a:t>
            </a:r>
            <a:r>
              <a:rPr lang="fr-FR" sz="2400" b="1" dirty="0" smtClean="0"/>
              <a:t> 	trapèze</a:t>
            </a:r>
            <a:r>
              <a:rPr lang="fr-FR" sz="2400" dirty="0"/>
              <a:t>, aura toute son importance au moment où sera</a:t>
            </a:r>
            <a:r>
              <a:rPr lang="fr-FR" sz="2400" dirty="0" smtClean="0"/>
              <a:t> 	envisagée </a:t>
            </a:r>
            <a:r>
              <a:rPr lang="fr-FR" sz="2400" dirty="0"/>
              <a:t>une chirurgie par transfert </a:t>
            </a:r>
            <a:r>
              <a:rPr lang="fr-FR" sz="2400" dirty="0" smtClean="0"/>
              <a:t>nerveux</a:t>
            </a:r>
          </a:p>
        </p:txBody>
      </p:sp>
      <p:sp>
        <p:nvSpPr>
          <p:cNvPr id="6"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Déficit moteur</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PBSENSI.png"/>
          <p:cNvPicPr/>
          <p:nvPr/>
        </p:nvPicPr>
        <p:blipFill>
          <a:blip r:embed="rId2"/>
          <a:stretch>
            <a:fillRect/>
          </a:stretch>
        </p:blipFill>
        <p:spPr>
          <a:xfrm>
            <a:off x="4523828" y="855889"/>
            <a:ext cx="4629150" cy="5721350"/>
          </a:xfrm>
          <a:prstGeom prst="rect">
            <a:avLst/>
          </a:prstGeom>
        </p:spPr>
      </p:pic>
      <p:sp>
        <p:nvSpPr>
          <p:cNvPr id="5" name="Rectangle 4"/>
          <p:cNvSpPr/>
          <p:nvPr/>
        </p:nvSpPr>
        <p:spPr>
          <a:xfrm>
            <a:off x="263575" y="1113997"/>
            <a:ext cx="8338323" cy="5601532"/>
          </a:xfrm>
          <a:prstGeom prst="rect">
            <a:avLst/>
          </a:prstGeom>
        </p:spPr>
        <p:txBody>
          <a:bodyPr wrap="square">
            <a:spAutoFit/>
          </a:bodyPr>
          <a:lstStyle/>
          <a:p>
            <a:pPr indent="358775">
              <a:lnSpc>
                <a:spcPct val="150000"/>
              </a:lnSpc>
              <a:buFont typeface="Wingdings" charset="2"/>
              <a:buChar char=""/>
              <a:tabLst>
                <a:tab pos="358775" algn="l"/>
              </a:tabLst>
            </a:pPr>
            <a:r>
              <a:rPr lang="fr-FR" sz="2400" dirty="0"/>
              <a:t>A l’exception du territoire C5</a:t>
            </a:r>
            <a:r>
              <a:rPr lang="fr-FR" sz="2400" dirty="0" smtClean="0"/>
              <a:t> </a:t>
            </a:r>
            <a:br>
              <a:rPr lang="fr-FR" sz="2400" dirty="0" smtClean="0"/>
            </a:br>
            <a:r>
              <a:rPr lang="fr-FR" sz="2400" dirty="0" smtClean="0"/>
              <a:t>	(</a:t>
            </a:r>
            <a:r>
              <a:rPr lang="fr-FR" sz="2400" dirty="0"/>
              <a:t>région </a:t>
            </a:r>
            <a:r>
              <a:rPr lang="fr-FR" sz="2400" dirty="0" err="1"/>
              <a:t>antéro-latérale</a:t>
            </a:r>
            <a:r>
              <a:rPr lang="fr-FR" sz="2400" dirty="0"/>
              <a:t> du </a:t>
            </a:r>
            <a:r>
              <a:rPr lang="fr-FR" sz="2400" dirty="0" smtClean="0"/>
              <a:t>bras)</a:t>
            </a:r>
          </a:p>
          <a:p>
            <a:pPr indent="358775">
              <a:lnSpc>
                <a:spcPct val="150000"/>
              </a:lnSpc>
              <a:buFont typeface="Wingdings" charset="2"/>
              <a:buChar char=""/>
              <a:tabLst>
                <a:tab pos="358775" algn="l"/>
              </a:tabLst>
            </a:pPr>
            <a:r>
              <a:rPr lang="fr-FR" sz="2400" dirty="0" smtClean="0"/>
              <a:t>Le </a:t>
            </a:r>
            <a:r>
              <a:rPr lang="fr-FR" sz="2400" dirty="0"/>
              <a:t>déficit sensitif clinique</a:t>
            </a:r>
            <a:r>
              <a:rPr lang="fr-FR" sz="2400" dirty="0" smtClean="0"/>
              <a:t> </a:t>
            </a:r>
            <a:br>
              <a:rPr lang="fr-FR" sz="2400" dirty="0" smtClean="0"/>
            </a:br>
            <a:r>
              <a:rPr lang="fr-FR" sz="2400" dirty="0" smtClean="0"/>
              <a:t>	(</a:t>
            </a:r>
            <a:r>
              <a:rPr lang="fr-FR" sz="2400" dirty="0"/>
              <a:t>DSC) est recherché dans les</a:t>
            </a:r>
            <a:r>
              <a:rPr lang="fr-FR" sz="2400" dirty="0" smtClean="0"/>
              <a:t> </a:t>
            </a:r>
            <a:br>
              <a:rPr lang="fr-FR" sz="2400" dirty="0" smtClean="0"/>
            </a:br>
            <a:r>
              <a:rPr lang="fr-FR" sz="2400" dirty="0" smtClean="0"/>
              <a:t>	mêmes </a:t>
            </a:r>
            <a:r>
              <a:rPr lang="fr-FR" sz="2400" dirty="0"/>
              <a:t>territoires</a:t>
            </a:r>
            <a:r>
              <a:rPr lang="fr-FR" sz="2400" dirty="0" smtClean="0"/>
              <a:t> cutanés </a:t>
            </a:r>
            <a:r>
              <a:rPr lang="fr-FR" sz="2400" dirty="0"/>
              <a:t>que ceux testés lors</a:t>
            </a:r>
            <a:r>
              <a:rPr lang="fr-FR" sz="2400" dirty="0" smtClean="0"/>
              <a:t> </a:t>
            </a:r>
            <a:br>
              <a:rPr lang="fr-FR" sz="2400" dirty="0" smtClean="0"/>
            </a:br>
            <a:r>
              <a:rPr lang="fr-FR" sz="2400" dirty="0" smtClean="0"/>
              <a:t>	de </a:t>
            </a:r>
            <a:r>
              <a:rPr lang="fr-FR" sz="2400" dirty="0"/>
              <a:t>la</a:t>
            </a:r>
            <a:r>
              <a:rPr lang="fr-FR" sz="2400" dirty="0" smtClean="0"/>
              <a:t> neurographie </a:t>
            </a:r>
            <a:r>
              <a:rPr lang="fr-FR" sz="2400" dirty="0"/>
              <a:t>sensitive</a:t>
            </a:r>
            <a:r>
              <a:rPr lang="fr-FR" sz="2400" dirty="0" smtClean="0"/>
              <a:t> </a:t>
            </a:r>
          </a:p>
          <a:p>
            <a:pPr indent="358775">
              <a:lnSpc>
                <a:spcPct val="150000"/>
              </a:lnSpc>
              <a:buFont typeface="Wingdings" charset="2"/>
              <a:buChar char=""/>
              <a:tabLst>
                <a:tab pos="358775" algn="l"/>
              </a:tabLst>
            </a:pPr>
            <a:r>
              <a:rPr lang="fr-FR" sz="2400" dirty="0"/>
              <a:t>S</a:t>
            </a:r>
            <a:r>
              <a:rPr lang="fr-FR" sz="2400" dirty="0" smtClean="0"/>
              <a:t>i </a:t>
            </a:r>
            <a:r>
              <a:rPr lang="fr-FR" sz="2400" dirty="0"/>
              <a:t>les potentiels sensitifs restent</a:t>
            </a:r>
            <a:r>
              <a:rPr lang="fr-FR" sz="2400" dirty="0" smtClean="0"/>
              <a:t> </a:t>
            </a:r>
            <a:br>
              <a:rPr lang="fr-FR" sz="2400" dirty="0" smtClean="0"/>
            </a:br>
            <a:r>
              <a:rPr lang="fr-FR" sz="2400" dirty="0" smtClean="0"/>
              <a:t>	d’amplitude </a:t>
            </a:r>
            <a:r>
              <a:rPr lang="fr-FR" sz="2400" dirty="0"/>
              <a:t>normale là où </a:t>
            </a:r>
            <a:r>
              <a:rPr lang="fr-FR" sz="2400" dirty="0" smtClean="0"/>
              <a:t>un</a:t>
            </a:r>
            <a:br>
              <a:rPr lang="fr-FR" sz="2400" dirty="0" smtClean="0"/>
            </a:br>
            <a:r>
              <a:rPr lang="fr-FR" sz="2400" dirty="0" smtClean="0"/>
              <a:t> 	DSC </a:t>
            </a:r>
            <a:r>
              <a:rPr lang="fr-FR" sz="2400" dirty="0"/>
              <a:t>est observé, cet apparent</a:t>
            </a:r>
            <a:r>
              <a:rPr lang="fr-FR" sz="2400" dirty="0" smtClean="0"/>
              <a:t> </a:t>
            </a:r>
            <a:br>
              <a:rPr lang="fr-FR" sz="2400" dirty="0" smtClean="0"/>
            </a:br>
            <a:r>
              <a:rPr lang="fr-FR" sz="2400" dirty="0" smtClean="0"/>
              <a:t>	paradoxe </a:t>
            </a:r>
            <a:r>
              <a:rPr lang="fr-FR" sz="2400" dirty="0"/>
              <a:t>est en faveur d’une atteinte pré-</a:t>
            </a:r>
            <a:r>
              <a:rPr lang="fr-FR" sz="2400" dirty="0" smtClean="0"/>
              <a:t>ganglionnaire</a:t>
            </a:r>
            <a:endParaRPr lang="fr-FR" sz="2400" dirty="0"/>
          </a:p>
        </p:txBody>
      </p:sp>
      <p:sp>
        <p:nvSpPr>
          <p:cNvPr id="6" name="Sous-titre 2"/>
          <p:cNvSpPr txBox="1">
            <a:spLocks/>
          </p:cNvSpPr>
          <p:nvPr/>
        </p:nvSpPr>
        <p:spPr>
          <a:xfrm>
            <a:off x="-401491" y="393463"/>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Déficit sensitif</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PBSENSI.png"/>
          <p:cNvPicPr/>
          <p:nvPr/>
        </p:nvPicPr>
        <p:blipFill>
          <a:blip r:embed="rId2"/>
          <a:stretch>
            <a:fillRect/>
          </a:stretch>
        </p:blipFill>
        <p:spPr>
          <a:xfrm>
            <a:off x="4523828" y="855889"/>
            <a:ext cx="4629150" cy="5721350"/>
          </a:xfrm>
          <a:prstGeom prst="rect">
            <a:avLst/>
          </a:prstGeom>
        </p:spPr>
      </p:pic>
      <p:sp>
        <p:nvSpPr>
          <p:cNvPr id="5" name="Rectangle 4"/>
          <p:cNvSpPr/>
          <p:nvPr/>
        </p:nvSpPr>
        <p:spPr>
          <a:xfrm>
            <a:off x="263575" y="1113997"/>
            <a:ext cx="8338323" cy="5601532"/>
          </a:xfrm>
          <a:prstGeom prst="rect">
            <a:avLst/>
          </a:prstGeom>
        </p:spPr>
        <p:txBody>
          <a:bodyPr wrap="square">
            <a:spAutoFit/>
          </a:bodyPr>
          <a:lstStyle/>
          <a:p>
            <a:pPr indent="358775">
              <a:lnSpc>
                <a:spcPct val="150000"/>
              </a:lnSpc>
              <a:buFont typeface="Wingdings" charset="2"/>
              <a:buChar char=""/>
              <a:tabLst>
                <a:tab pos="358775" algn="l"/>
              </a:tabLst>
            </a:pPr>
            <a:r>
              <a:rPr lang="fr-FR" sz="2400" dirty="0" smtClean="0"/>
              <a:t>Les </a:t>
            </a:r>
            <a:r>
              <a:rPr lang="fr-FR" sz="2400" dirty="0"/>
              <a:t>racines ventrales motrices,</a:t>
            </a:r>
            <a:r>
              <a:rPr lang="fr-FR" sz="2400" dirty="0" smtClean="0"/>
              <a:t> </a:t>
            </a:r>
            <a:br>
              <a:rPr lang="fr-FR" sz="2400" dirty="0" smtClean="0"/>
            </a:br>
            <a:r>
              <a:rPr lang="fr-FR" sz="2400" dirty="0" smtClean="0"/>
              <a:t>	plus </a:t>
            </a:r>
            <a:r>
              <a:rPr lang="fr-FR" sz="2400" dirty="0"/>
              <a:t>fines et entourées par un</a:t>
            </a:r>
            <a:r>
              <a:rPr lang="fr-FR" sz="2400" dirty="0" smtClean="0"/>
              <a:t> </a:t>
            </a:r>
            <a:br>
              <a:rPr lang="fr-FR" sz="2400" dirty="0" smtClean="0"/>
            </a:br>
            <a:r>
              <a:rPr lang="fr-FR" sz="2400" dirty="0" smtClean="0"/>
              <a:t>	sac </a:t>
            </a:r>
            <a:r>
              <a:rPr lang="fr-FR" sz="2400" dirty="0"/>
              <a:t>dural plus fin, sont plus</a:t>
            </a:r>
            <a:r>
              <a:rPr lang="fr-FR" sz="2400" dirty="0" smtClean="0"/>
              <a:t> </a:t>
            </a:r>
            <a:br>
              <a:rPr lang="fr-FR" sz="2400" dirty="0" smtClean="0"/>
            </a:br>
            <a:r>
              <a:rPr lang="fr-FR" sz="2400" dirty="0" smtClean="0"/>
              <a:t>	fragiles </a:t>
            </a:r>
            <a:r>
              <a:rPr lang="fr-FR" sz="2400" dirty="0"/>
              <a:t>que les racines dorsales</a:t>
            </a:r>
            <a:r>
              <a:rPr lang="fr-FR" sz="2400" dirty="0" smtClean="0"/>
              <a:t> </a:t>
            </a:r>
            <a:br>
              <a:rPr lang="fr-FR" sz="2400" dirty="0" smtClean="0"/>
            </a:br>
            <a:r>
              <a:rPr lang="fr-FR" sz="2400" dirty="0" smtClean="0"/>
              <a:t>	sensitives </a:t>
            </a:r>
          </a:p>
          <a:p>
            <a:pPr indent="358775">
              <a:lnSpc>
                <a:spcPct val="150000"/>
              </a:lnSpc>
              <a:buFont typeface="Wingdings" charset="2"/>
              <a:buChar char=""/>
              <a:tabLst>
                <a:tab pos="358775" algn="l"/>
              </a:tabLst>
            </a:pPr>
            <a:r>
              <a:rPr lang="fr-FR" sz="2400" dirty="0" smtClean="0"/>
              <a:t>L’absence </a:t>
            </a:r>
            <a:r>
              <a:rPr lang="fr-FR" sz="2400" dirty="0"/>
              <a:t>d’anomalie à la neurographie</a:t>
            </a:r>
            <a:r>
              <a:rPr lang="fr-FR" sz="2400" dirty="0" smtClean="0"/>
              <a:t> </a:t>
            </a:r>
            <a:br>
              <a:rPr lang="fr-FR" sz="2400" dirty="0" smtClean="0"/>
            </a:br>
            <a:r>
              <a:rPr lang="fr-FR" sz="2400" dirty="0" smtClean="0"/>
              <a:t>	sensitive </a:t>
            </a:r>
            <a:r>
              <a:rPr lang="fr-FR" sz="2400" dirty="0"/>
              <a:t>peut donc résulter d’une</a:t>
            </a:r>
            <a:r>
              <a:rPr lang="fr-FR" sz="2400" dirty="0" smtClean="0"/>
              <a:t> </a:t>
            </a:r>
            <a:br>
              <a:rPr lang="fr-FR" sz="2400" dirty="0" smtClean="0"/>
            </a:br>
            <a:r>
              <a:rPr lang="fr-FR" sz="2400" dirty="0" smtClean="0"/>
              <a:t>	atteinte </a:t>
            </a:r>
            <a:r>
              <a:rPr lang="fr-FR" sz="2400" dirty="0"/>
              <a:t>prédominant nettement</a:t>
            </a:r>
            <a:r>
              <a:rPr lang="fr-FR" sz="2400" dirty="0" smtClean="0"/>
              <a:t> </a:t>
            </a:r>
            <a:br>
              <a:rPr lang="fr-FR" sz="2400" dirty="0" smtClean="0"/>
            </a:br>
            <a:r>
              <a:rPr lang="fr-FR" sz="2400" dirty="0" smtClean="0"/>
              <a:t>	sur </a:t>
            </a:r>
            <a:r>
              <a:rPr lang="fr-FR" sz="2400" dirty="0"/>
              <a:t>le versant </a:t>
            </a:r>
            <a:r>
              <a:rPr lang="fr-FR" sz="2400" dirty="0" smtClean="0"/>
              <a:t>moteur</a:t>
            </a:r>
          </a:p>
          <a:p>
            <a:pPr indent="358775">
              <a:lnSpc>
                <a:spcPct val="150000"/>
              </a:lnSpc>
              <a:buFont typeface="Wingdings" charset="2"/>
              <a:buChar char=""/>
              <a:tabLst>
                <a:tab pos="358775" algn="l"/>
              </a:tabLst>
            </a:pPr>
            <a:r>
              <a:rPr lang="fr-FR" sz="2400" dirty="0" smtClean="0"/>
              <a:t>Dans </a:t>
            </a:r>
            <a:r>
              <a:rPr lang="fr-FR" sz="2400" dirty="0"/>
              <a:t>ce cas, aucun DSC ne sera </a:t>
            </a:r>
            <a:r>
              <a:rPr lang="fr-FR" sz="2400" dirty="0" smtClean="0"/>
              <a:t>noté</a:t>
            </a:r>
            <a:endParaRPr lang="fr-FR" sz="2400" dirty="0"/>
          </a:p>
        </p:txBody>
      </p:sp>
      <p:sp>
        <p:nvSpPr>
          <p:cNvPr id="6" name="Sous-titre 2"/>
          <p:cNvSpPr txBox="1">
            <a:spLocks/>
          </p:cNvSpPr>
          <p:nvPr/>
        </p:nvSpPr>
        <p:spPr>
          <a:xfrm>
            <a:off x="-401491" y="393463"/>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Déficit sensitif</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0" descr="PBFIG1.png"/>
          <p:cNvPicPr>
            <a:picLocks noChangeAspect="1" noChangeArrowheads="1"/>
          </p:cNvPicPr>
          <p:nvPr/>
        </p:nvPicPr>
        <p:blipFill>
          <a:blip r:embed="rId2"/>
          <a:srcRect/>
          <a:stretch>
            <a:fillRect/>
          </a:stretch>
        </p:blipFill>
        <p:spPr bwMode="auto">
          <a:xfrm>
            <a:off x="3435645" y="3206750"/>
            <a:ext cx="5756275" cy="3651250"/>
          </a:xfrm>
          <a:prstGeom prst="rect">
            <a:avLst/>
          </a:prstGeom>
          <a:noFill/>
          <a:ln w="9525">
            <a:noFill/>
            <a:miter lim="800000"/>
            <a:headEnd/>
            <a:tailEnd/>
          </a:ln>
        </p:spPr>
      </p:pic>
      <p:sp>
        <p:nvSpPr>
          <p:cNvPr id="5" name="Rectangle 4"/>
          <p:cNvSpPr/>
          <p:nvPr/>
        </p:nvSpPr>
        <p:spPr>
          <a:xfrm>
            <a:off x="563075" y="1113997"/>
            <a:ext cx="8338323" cy="3385542"/>
          </a:xfrm>
          <a:prstGeom prst="rect">
            <a:avLst/>
          </a:prstGeom>
        </p:spPr>
        <p:txBody>
          <a:bodyPr wrap="square">
            <a:spAutoFit/>
          </a:bodyPr>
          <a:lstStyle/>
          <a:p>
            <a:pPr indent="358775">
              <a:lnSpc>
                <a:spcPct val="150000"/>
              </a:lnSpc>
              <a:buFont typeface="Wingdings" charset="2"/>
              <a:buChar char=""/>
              <a:tabLst>
                <a:tab pos="358775" algn="l"/>
              </a:tabLst>
            </a:pPr>
            <a:r>
              <a:rPr lang="fr-FR" sz="2400" dirty="0"/>
              <a:t>Les nerfs spinaux C8 et DI contiennent des fibres sympathiques</a:t>
            </a:r>
            <a:r>
              <a:rPr lang="fr-FR" sz="2400" dirty="0" smtClean="0"/>
              <a:t> 	</a:t>
            </a:r>
            <a:r>
              <a:rPr lang="fr-FR" sz="2400" dirty="0" err="1" smtClean="0"/>
              <a:t>pré</a:t>
            </a:r>
            <a:r>
              <a:rPr lang="fr-FR" sz="2400" dirty="0" err="1"/>
              <a:t>-ganglionnaires</a:t>
            </a:r>
            <a:r>
              <a:rPr lang="fr-FR" sz="2400" dirty="0" smtClean="0"/>
              <a:t> </a:t>
            </a:r>
          </a:p>
          <a:p>
            <a:pPr indent="358775">
              <a:lnSpc>
                <a:spcPct val="150000"/>
              </a:lnSpc>
              <a:buFont typeface="Wingdings" charset="2"/>
              <a:buChar char=""/>
              <a:tabLst>
                <a:tab pos="358775" algn="l"/>
              </a:tabLst>
            </a:pPr>
            <a:r>
              <a:rPr lang="fr-FR" sz="2400" dirty="0" smtClean="0"/>
              <a:t>Une </a:t>
            </a:r>
            <a:r>
              <a:rPr lang="fr-FR" sz="2400" dirty="0"/>
              <a:t>lésion à ce niveau ou plus proximale est responsable d’un</a:t>
            </a:r>
            <a:r>
              <a:rPr lang="fr-FR" sz="2400" dirty="0" smtClean="0"/>
              <a:t> 	signe </a:t>
            </a:r>
            <a:r>
              <a:rPr lang="fr-FR" sz="2400" dirty="0"/>
              <a:t>de Claude Bernard-Horner (myosis, ptosis, </a:t>
            </a:r>
            <a:r>
              <a:rPr lang="fr-FR" sz="2400" dirty="0" err="1"/>
              <a:t>pseudo</a:t>
            </a:r>
            <a:r>
              <a:rPr lang="fr-FR" sz="2400" dirty="0" err="1" smtClean="0"/>
              <a:t>-</a:t>
            </a:r>
            <a:r>
              <a:rPr lang="fr-FR" sz="2400" dirty="0" smtClean="0"/>
              <a:t>	enophtalmie</a:t>
            </a:r>
            <a:r>
              <a:rPr lang="fr-FR" sz="2400" dirty="0"/>
              <a:t>,</a:t>
            </a:r>
            <a:r>
              <a:rPr lang="fr-FR" sz="2400" dirty="0" smtClean="0"/>
              <a:t> </a:t>
            </a:r>
            <a:br>
              <a:rPr lang="fr-FR" sz="2400" dirty="0" smtClean="0"/>
            </a:br>
            <a:r>
              <a:rPr lang="fr-FR" sz="2400" dirty="0" smtClean="0"/>
              <a:t>	</a:t>
            </a:r>
            <a:r>
              <a:rPr lang="fr-FR" sz="2400" dirty="0" err="1" smtClean="0"/>
              <a:t>anhydrose</a:t>
            </a:r>
            <a:r>
              <a:rPr lang="fr-FR" sz="2400" dirty="0" smtClean="0"/>
              <a:t>) </a:t>
            </a:r>
          </a:p>
        </p:txBody>
      </p:sp>
      <p:sp>
        <p:nvSpPr>
          <p:cNvPr id="6"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Signe de Claude Bernard-Horner</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7" name="Image 6" descr="Unknown.jpg"/>
          <p:cNvPicPr>
            <a:picLocks noChangeAspect="1"/>
          </p:cNvPicPr>
          <p:nvPr/>
        </p:nvPicPr>
        <p:blipFill>
          <a:blip r:embed="rId3"/>
          <a:stretch>
            <a:fillRect/>
          </a:stretch>
        </p:blipFill>
        <p:spPr>
          <a:xfrm>
            <a:off x="599015" y="4696805"/>
            <a:ext cx="3393722" cy="170221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113997"/>
            <a:ext cx="8338323" cy="4493537"/>
          </a:xfrm>
          <a:prstGeom prst="rect">
            <a:avLst/>
          </a:prstGeom>
        </p:spPr>
        <p:txBody>
          <a:bodyPr wrap="square">
            <a:spAutoFit/>
          </a:bodyPr>
          <a:lstStyle/>
          <a:p>
            <a:pPr indent="358775">
              <a:lnSpc>
                <a:spcPct val="150000"/>
              </a:lnSpc>
              <a:buFont typeface="Wingdings" charset="2"/>
              <a:buChar char=""/>
              <a:tabLst>
                <a:tab pos="358775" algn="l"/>
              </a:tabLst>
            </a:pPr>
            <a:r>
              <a:rPr lang="fr-FR" sz="2400" dirty="0" smtClean="0"/>
              <a:t>L’ENMG reste la meilleure procédure pour </a:t>
            </a:r>
            <a:r>
              <a:rPr lang="fr-FR" sz="2400" b="1" dirty="0" smtClean="0">
                <a:solidFill>
                  <a:srgbClr val="0000FF"/>
                </a:solidFill>
              </a:rPr>
              <a:t>localiser </a:t>
            </a:r>
            <a:r>
              <a:rPr lang="fr-FR" sz="2400" dirty="0" smtClean="0"/>
              <a:t>le SL, 	établir la </a:t>
            </a:r>
            <a:r>
              <a:rPr lang="fr-FR" sz="2400" b="1" dirty="0" smtClean="0">
                <a:solidFill>
                  <a:srgbClr val="0000FF"/>
                </a:solidFill>
              </a:rPr>
              <a:t>physiopathologie</a:t>
            </a:r>
            <a:r>
              <a:rPr lang="fr-FR" sz="2400" dirty="0" smtClean="0"/>
              <a:t>, la </a:t>
            </a:r>
            <a:r>
              <a:rPr lang="fr-FR" sz="2400" b="1" dirty="0" smtClean="0">
                <a:solidFill>
                  <a:srgbClr val="0000FF"/>
                </a:solidFill>
              </a:rPr>
              <a:t>sévérité </a:t>
            </a:r>
            <a:r>
              <a:rPr lang="fr-FR" sz="2400" dirty="0" smtClean="0"/>
              <a:t>et le </a:t>
            </a:r>
            <a:r>
              <a:rPr lang="fr-FR" sz="2400" b="1" dirty="0" smtClean="0">
                <a:solidFill>
                  <a:srgbClr val="0000FF"/>
                </a:solidFill>
              </a:rPr>
              <a:t>pronostic</a:t>
            </a:r>
          </a:p>
          <a:p>
            <a:pPr indent="358775">
              <a:lnSpc>
                <a:spcPct val="150000"/>
              </a:lnSpc>
              <a:buFont typeface="Wingdings" charset="2"/>
              <a:buChar char=""/>
              <a:tabLst>
                <a:tab pos="358775" algn="l"/>
              </a:tabLst>
            </a:pPr>
            <a:r>
              <a:rPr lang="fr-FR" sz="2400" dirty="0" smtClean="0"/>
              <a:t>Dès </a:t>
            </a:r>
            <a:r>
              <a:rPr lang="fr-FR" sz="2400" dirty="0"/>
              <a:t>le 12</a:t>
            </a:r>
            <a:r>
              <a:rPr lang="fr-FR" sz="2400" baseline="30000" dirty="0"/>
              <a:t>ème</a:t>
            </a:r>
            <a:r>
              <a:rPr lang="fr-FR" sz="2400" dirty="0"/>
              <a:t> jour, l’ENMG permet de préciser si la lésion est</a:t>
            </a:r>
            <a:r>
              <a:rPr lang="fr-FR" sz="2400" dirty="0" smtClean="0"/>
              <a:t> 	</a:t>
            </a:r>
            <a:r>
              <a:rPr lang="fr-FR" sz="2400" b="1" dirty="0" err="1" smtClean="0"/>
              <a:t>pré</a:t>
            </a:r>
            <a:r>
              <a:rPr lang="fr-FR" sz="2400" b="1" dirty="0" err="1"/>
              <a:t>-</a:t>
            </a:r>
            <a:r>
              <a:rPr lang="fr-FR" sz="2400" b="1" dirty="0"/>
              <a:t> ou post-</a:t>
            </a:r>
            <a:r>
              <a:rPr lang="fr-FR" sz="2400" b="1" dirty="0" smtClean="0"/>
              <a:t>ganglionnaire</a:t>
            </a:r>
            <a:endParaRPr lang="fr-FR" sz="2400" dirty="0" smtClean="0"/>
          </a:p>
          <a:p>
            <a:pPr indent="358775">
              <a:lnSpc>
                <a:spcPct val="150000"/>
              </a:lnSpc>
              <a:buFont typeface="Wingdings" charset="2"/>
              <a:buChar char=""/>
              <a:tabLst>
                <a:tab pos="358775" algn="l"/>
              </a:tabLst>
            </a:pPr>
            <a:r>
              <a:rPr lang="fr-FR" sz="2400" dirty="0"/>
              <a:t>E</a:t>
            </a:r>
            <a:r>
              <a:rPr lang="fr-FR" sz="2400" dirty="0" smtClean="0"/>
              <a:t>n </a:t>
            </a:r>
            <a:r>
              <a:rPr lang="fr-FR" sz="2400" dirty="0"/>
              <a:t>enregistrant des potentiels sensitifs conservés dans un</a:t>
            </a:r>
            <a:r>
              <a:rPr lang="fr-FR" sz="2400" dirty="0" smtClean="0"/>
              <a:t> 	territoire </a:t>
            </a:r>
            <a:r>
              <a:rPr lang="fr-FR" sz="2400" dirty="0"/>
              <a:t>cliniquement déficitaire, cette absence d’anomalie</a:t>
            </a:r>
            <a:r>
              <a:rPr lang="fr-FR" sz="2400" dirty="0" smtClean="0"/>
              <a:t> 	électrique </a:t>
            </a:r>
            <a:r>
              <a:rPr lang="fr-FR" sz="2400" dirty="0"/>
              <a:t>permet de suspecter une </a:t>
            </a:r>
            <a:r>
              <a:rPr lang="fr-FR" sz="2400" b="1" dirty="0"/>
              <a:t>avulsion</a:t>
            </a:r>
            <a:r>
              <a:rPr lang="fr-FR" sz="2400" dirty="0"/>
              <a:t> de racine plutôt</a:t>
            </a:r>
            <a:r>
              <a:rPr lang="fr-FR" sz="2400" dirty="0" smtClean="0"/>
              <a:t> 	qu’une </a:t>
            </a:r>
            <a:r>
              <a:rPr lang="fr-FR" sz="2400" dirty="0"/>
              <a:t>rupture nerveuse post-ganglionnaire.</a:t>
            </a:r>
            <a:r>
              <a:rPr lang="fr-FR" sz="2400" dirty="0" smtClean="0"/>
              <a:t> </a:t>
            </a:r>
            <a:endParaRPr lang="fr-FR" sz="2400" dirty="0"/>
          </a:p>
        </p:txBody>
      </p:sp>
      <p:sp>
        <p:nvSpPr>
          <p:cNvPr id="6"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Apports de l’ENMG</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113997"/>
            <a:ext cx="8338323" cy="4493537"/>
          </a:xfrm>
          <a:prstGeom prst="rect">
            <a:avLst/>
          </a:prstGeom>
        </p:spPr>
        <p:txBody>
          <a:bodyPr wrap="square">
            <a:spAutoFit/>
          </a:bodyPr>
          <a:lstStyle/>
          <a:p>
            <a:pPr indent="358775">
              <a:lnSpc>
                <a:spcPct val="150000"/>
              </a:lnSpc>
              <a:buFont typeface="Wingdings" charset="2"/>
              <a:buChar char=""/>
              <a:tabLst>
                <a:tab pos="358775" algn="l"/>
              </a:tabLst>
            </a:pPr>
            <a:r>
              <a:rPr lang="fr-FR" sz="2400" dirty="0" smtClean="0"/>
              <a:t>La connaissance des trajectoires efférentes motrices et 	afférentes sensitives (</a:t>
            </a:r>
            <a:r>
              <a:rPr lang="fr-FR" sz="2400" i="1" dirty="0" smtClean="0"/>
              <a:t>cf. infra</a:t>
            </a:r>
            <a:r>
              <a:rPr lang="fr-FR" sz="2400" dirty="0" smtClean="0"/>
              <a:t>) permet de localiser la lésion en 	</a:t>
            </a:r>
            <a:r>
              <a:rPr lang="fr-FR" sz="2400" b="1" dirty="0" err="1" smtClean="0"/>
              <a:t>supra-claviculaire</a:t>
            </a:r>
            <a:r>
              <a:rPr lang="fr-FR" sz="2400" dirty="0" smtClean="0"/>
              <a:t> ou en </a:t>
            </a:r>
            <a:r>
              <a:rPr lang="fr-FR" sz="2400" b="1" dirty="0" smtClean="0"/>
              <a:t>infra-claviculaire</a:t>
            </a:r>
            <a:r>
              <a:rPr lang="fr-FR" sz="2400" dirty="0" smtClean="0"/>
              <a:t> et en </a:t>
            </a:r>
            <a:r>
              <a:rPr lang="fr-FR" sz="2400" b="1" dirty="0" smtClean="0"/>
              <a:t>supérieure</a:t>
            </a:r>
            <a:r>
              <a:rPr lang="fr-FR" sz="2400" dirty="0" smtClean="0"/>
              <a:t>, 	</a:t>
            </a:r>
            <a:r>
              <a:rPr lang="fr-FR" sz="2400" b="1" dirty="0" smtClean="0"/>
              <a:t>inférieure</a:t>
            </a:r>
            <a:r>
              <a:rPr lang="fr-FR" sz="2400" dirty="0" smtClean="0"/>
              <a:t>, </a:t>
            </a:r>
            <a:r>
              <a:rPr lang="fr-FR" sz="2400" b="1" dirty="0" smtClean="0"/>
              <a:t>moyenne</a:t>
            </a:r>
            <a:r>
              <a:rPr lang="fr-FR" sz="2400" dirty="0" smtClean="0"/>
              <a:t> ou </a:t>
            </a:r>
            <a:r>
              <a:rPr lang="fr-FR" sz="2400" b="1" dirty="0" smtClean="0"/>
              <a:t>postérieure</a:t>
            </a:r>
          </a:p>
          <a:p>
            <a:pPr indent="358775">
              <a:lnSpc>
                <a:spcPct val="150000"/>
              </a:lnSpc>
              <a:buFont typeface="Wingdings" charset="2"/>
              <a:buChar char=""/>
              <a:tabLst>
                <a:tab pos="358775" algn="l"/>
              </a:tabLst>
            </a:pPr>
            <a:r>
              <a:rPr lang="fr-FR" sz="2400" dirty="0" smtClean="0"/>
              <a:t>&gt; 3</a:t>
            </a:r>
            <a:r>
              <a:rPr lang="fr-FR" sz="2400" baseline="30000" dirty="0" smtClean="0"/>
              <a:t>ème</a:t>
            </a:r>
            <a:r>
              <a:rPr lang="fr-FR" sz="2400" dirty="0" smtClean="0"/>
              <a:t> </a:t>
            </a:r>
            <a:r>
              <a:rPr lang="fr-FR" sz="2400" dirty="0"/>
              <a:t>semaine, lorsque les</a:t>
            </a:r>
            <a:r>
              <a:rPr lang="fr-FR" sz="2400" dirty="0" smtClean="0"/>
              <a:t> fibrillations </a:t>
            </a:r>
            <a:r>
              <a:rPr lang="fr-FR" sz="2400" dirty="0"/>
              <a:t>et pointes </a:t>
            </a:r>
            <a:r>
              <a:rPr lang="fr-FR" sz="2400" dirty="0" smtClean="0"/>
              <a:t>positives 	sont </a:t>
            </a:r>
            <a:r>
              <a:rPr lang="fr-FR" sz="2400" dirty="0"/>
              <a:t>enregistrables au repos dans les muscles distaux, </a:t>
            </a:r>
            <a:r>
              <a:rPr lang="fr-FR" sz="2400" b="1" dirty="0" smtClean="0">
                <a:solidFill>
                  <a:srgbClr val="0000FF"/>
                </a:solidFill>
              </a:rPr>
              <a:t>l’EMG 	est </a:t>
            </a:r>
            <a:r>
              <a:rPr lang="fr-FR" sz="2400" b="1" dirty="0">
                <a:solidFill>
                  <a:srgbClr val="0000FF"/>
                </a:solidFill>
              </a:rPr>
              <a:t>habituellement plus sensible que l’examen clinique</a:t>
            </a:r>
            <a:r>
              <a:rPr lang="fr-FR" sz="2400" dirty="0"/>
              <a:t> pour</a:t>
            </a:r>
            <a:r>
              <a:rPr lang="fr-FR" sz="2400" dirty="0" smtClean="0"/>
              <a:t> 	documenter </a:t>
            </a:r>
            <a:r>
              <a:rPr lang="fr-FR" sz="2400" dirty="0"/>
              <a:t>une atteinte nerveuse </a:t>
            </a:r>
            <a:r>
              <a:rPr lang="fr-FR" sz="2400" dirty="0" smtClean="0"/>
              <a:t>partielle</a:t>
            </a:r>
          </a:p>
        </p:txBody>
      </p:sp>
      <p:sp>
        <p:nvSpPr>
          <p:cNvPr id="7"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Apports de l’ENMG</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PBFIG2.png"/>
          <p:cNvPicPr/>
          <p:nvPr/>
        </p:nvPicPr>
        <p:blipFill>
          <a:blip r:embed="rId2"/>
          <a:stretch>
            <a:fillRect/>
          </a:stretch>
        </p:blipFill>
        <p:spPr>
          <a:xfrm>
            <a:off x="3387090" y="2653333"/>
            <a:ext cx="5756910" cy="4252595"/>
          </a:xfrm>
          <a:prstGeom prst="rect">
            <a:avLst/>
          </a:prstGeom>
        </p:spPr>
      </p:pic>
      <p:sp>
        <p:nvSpPr>
          <p:cNvPr id="5" name="Rectangle 4"/>
          <p:cNvSpPr/>
          <p:nvPr/>
        </p:nvSpPr>
        <p:spPr>
          <a:xfrm>
            <a:off x="563075" y="994177"/>
            <a:ext cx="8338323" cy="5047535"/>
          </a:xfrm>
          <a:prstGeom prst="rect">
            <a:avLst/>
          </a:prstGeom>
        </p:spPr>
        <p:txBody>
          <a:bodyPr wrap="square">
            <a:spAutoFit/>
          </a:bodyPr>
          <a:lstStyle/>
          <a:p>
            <a:pPr indent="358775">
              <a:lnSpc>
                <a:spcPct val="150000"/>
              </a:lnSpc>
              <a:buFont typeface="Wingdings" charset="2"/>
              <a:buChar char=""/>
              <a:tabLst>
                <a:tab pos="358775" algn="l"/>
              </a:tabLst>
            </a:pPr>
            <a:r>
              <a:rPr lang="fr-FR" sz="2400" dirty="0"/>
              <a:t>Seule l’ENMG permet d’affirmer la </a:t>
            </a:r>
            <a:r>
              <a:rPr lang="fr-FR" sz="2400" b="1" dirty="0">
                <a:solidFill>
                  <a:srgbClr val="0000FF"/>
                </a:solidFill>
              </a:rPr>
              <a:t>nature </a:t>
            </a:r>
            <a:r>
              <a:rPr lang="fr-FR" sz="2400" b="1" dirty="0" err="1">
                <a:solidFill>
                  <a:srgbClr val="0000FF"/>
                </a:solidFill>
              </a:rPr>
              <a:t>neurapraxique</a:t>
            </a:r>
            <a:r>
              <a:rPr lang="fr-FR" sz="2400" b="1" dirty="0">
                <a:solidFill>
                  <a:srgbClr val="0000FF"/>
                </a:solidFill>
              </a:rPr>
              <a:t> </a:t>
            </a:r>
            <a:r>
              <a:rPr lang="fr-FR" sz="2400" dirty="0"/>
              <a:t>d’une</a:t>
            </a:r>
            <a:r>
              <a:rPr lang="fr-FR" sz="2400" dirty="0" smtClean="0"/>
              <a:t> 	plexopathie</a:t>
            </a:r>
            <a:r>
              <a:rPr lang="fr-FR" sz="2400" dirty="0"/>
              <a:t>.</a:t>
            </a:r>
            <a:r>
              <a:rPr lang="fr-FR" sz="2400" dirty="0" smtClean="0"/>
              <a:t> </a:t>
            </a:r>
          </a:p>
          <a:p>
            <a:pPr indent="358775">
              <a:lnSpc>
                <a:spcPct val="150000"/>
              </a:lnSpc>
              <a:buFont typeface="Wingdings" charset="2"/>
              <a:buChar char=""/>
              <a:tabLst>
                <a:tab pos="358775" algn="l"/>
              </a:tabLst>
            </a:pPr>
            <a:r>
              <a:rPr lang="fr-FR" sz="2400" dirty="0" smtClean="0"/>
              <a:t>&gt; 7</a:t>
            </a:r>
            <a:r>
              <a:rPr lang="fr-FR" sz="2400" baseline="30000" dirty="0" smtClean="0"/>
              <a:t>ème</a:t>
            </a:r>
            <a:r>
              <a:rPr lang="fr-FR" sz="2400" dirty="0" smtClean="0"/>
              <a:t> </a:t>
            </a:r>
            <a:r>
              <a:rPr lang="fr-FR" sz="2400" dirty="0"/>
              <a:t>jour,</a:t>
            </a:r>
            <a:r>
              <a:rPr lang="fr-FR" sz="2400" dirty="0" smtClean="0"/>
              <a:t> une réponse </a:t>
            </a:r>
            <a:r>
              <a:rPr lang="fr-FR" sz="2400" dirty="0"/>
              <a:t>motrice de taille normale lors de la</a:t>
            </a:r>
            <a:r>
              <a:rPr lang="fr-FR" sz="2400" dirty="0" smtClean="0"/>
              <a:t> 	stimulation </a:t>
            </a:r>
            <a:r>
              <a:rPr lang="fr-FR" sz="2400" dirty="0"/>
              <a:t>au point d’</a:t>
            </a:r>
            <a:r>
              <a:rPr lang="fr-FR" sz="2400" dirty="0" err="1"/>
              <a:t>Erb</a:t>
            </a:r>
            <a:r>
              <a:rPr lang="fr-FR" sz="2400" dirty="0"/>
              <a:t> dans</a:t>
            </a:r>
            <a:r>
              <a:rPr lang="fr-FR" sz="2400" dirty="0" smtClean="0"/>
              <a:t> </a:t>
            </a:r>
            <a:br>
              <a:rPr lang="fr-FR" sz="2400" dirty="0" smtClean="0"/>
            </a:br>
            <a:r>
              <a:rPr lang="fr-FR" sz="2400" dirty="0" smtClean="0"/>
              <a:t>	un </a:t>
            </a:r>
            <a:r>
              <a:rPr lang="fr-FR" sz="2400" dirty="0"/>
              <a:t>territoire </a:t>
            </a:r>
            <a:r>
              <a:rPr lang="fr-FR" sz="2400" dirty="0" err="1"/>
              <a:t>plégique</a:t>
            </a:r>
            <a:r>
              <a:rPr lang="fr-FR" sz="2400" dirty="0" smtClean="0"/>
              <a:t> =&gt; </a:t>
            </a:r>
            <a:br>
              <a:rPr lang="fr-FR" sz="2400" dirty="0" smtClean="0"/>
            </a:br>
            <a:r>
              <a:rPr lang="fr-FR" sz="2400" dirty="0" smtClean="0"/>
              <a:t>	</a:t>
            </a:r>
            <a:r>
              <a:rPr lang="fr-FR" sz="2400" b="1" dirty="0" smtClean="0"/>
              <a:t>BC </a:t>
            </a:r>
            <a:r>
              <a:rPr lang="fr-FR" sz="2400" b="1" dirty="0" err="1"/>
              <a:t>supra-claviculaire</a:t>
            </a:r>
            <a:r>
              <a:rPr lang="fr-FR" sz="2400" dirty="0"/>
              <a:t>,</a:t>
            </a:r>
            <a:r>
              <a:rPr lang="fr-FR" sz="2400" dirty="0" smtClean="0"/>
              <a:t> </a:t>
            </a:r>
            <a:br>
              <a:rPr lang="fr-FR" sz="2400" dirty="0" smtClean="0"/>
            </a:br>
            <a:r>
              <a:rPr lang="fr-FR" sz="2400" dirty="0" smtClean="0"/>
              <a:t>	(</a:t>
            </a:r>
            <a:r>
              <a:rPr lang="fr-FR" sz="2400" dirty="0"/>
              <a:t>sus-jacent au tiers distal</a:t>
            </a:r>
            <a:r>
              <a:rPr lang="fr-FR" sz="2400" dirty="0" smtClean="0"/>
              <a:t> </a:t>
            </a:r>
            <a:br>
              <a:rPr lang="fr-FR" sz="2400" dirty="0" smtClean="0"/>
            </a:br>
            <a:r>
              <a:rPr lang="fr-FR" sz="2400" dirty="0" smtClean="0"/>
              <a:t>	des </a:t>
            </a:r>
            <a:r>
              <a:rPr lang="fr-FR" sz="2400" dirty="0"/>
              <a:t>troncs</a:t>
            </a:r>
            <a:r>
              <a:rPr lang="fr-FR" sz="2400" dirty="0" smtClean="0"/>
              <a:t> 	</a:t>
            </a:r>
            <a:br>
              <a:rPr lang="fr-FR" sz="2400" dirty="0" smtClean="0"/>
            </a:br>
            <a:r>
              <a:rPr lang="fr-FR" sz="2400" dirty="0" smtClean="0"/>
              <a:t>	primaires) </a:t>
            </a:r>
          </a:p>
        </p:txBody>
      </p:sp>
      <p:sp>
        <p:nvSpPr>
          <p:cNvPr id="7"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Apports de l’ENMG</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cxnSp>
        <p:nvCxnSpPr>
          <p:cNvPr id="8" name="Connecteur droit 7"/>
          <p:cNvCxnSpPr/>
          <p:nvPr/>
        </p:nvCxnSpPr>
        <p:spPr>
          <a:xfrm>
            <a:off x="6469391" y="3834131"/>
            <a:ext cx="886550" cy="718902"/>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173907"/>
            <a:ext cx="8314362" cy="5047535"/>
          </a:xfrm>
          <a:prstGeom prst="rect">
            <a:avLst/>
          </a:prstGeom>
        </p:spPr>
        <p:txBody>
          <a:bodyPr wrap="square">
            <a:spAutoFit/>
          </a:bodyPr>
          <a:lstStyle/>
          <a:p>
            <a:pPr indent="358775">
              <a:lnSpc>
                <a:spcPct val="150000"/>
              </a:lnSpc>
              <a:buFont typeface="Wingdings" charset="2"/>
              <a:buChar char=""/>
              <a:tabLst>
                <a:tab pos="358775" algn="l"/>
              </a:tabLst>
            </a:pPr>
            <a:r>
              <a:rPr lang="fr-FR" sz="2400" dirty="0"/>
              <a:t>A la complexité de son anatomie,</a:t>
            </a:r>
            <a:r>
              <a:rPr lang="fr-FR" sz="2400" dirty="0" smtClean="0"/>
              <a:t> nous répondons </a:t>
            </a:r>
            <a:r>
              <a:rPr lang="fr-FR" sz="2400" dirty="0"/>
              <a:t>souvent</a:t>
            </a:r>
            <a:r>
              <a:rPr lang="fr-FR" sz="2400" dirty="0" smtClean="0"/>
              <a:t> 	par </a:t>
            </a:r>
            <a:r>
              <a:rPr lang="fr-FR" sz="2400" dirty="0"/>
              <a:t>une </a:t>
            </a:r>
            <a:r>
              <a:rPr lang="fr-FR" sz="2400" b="1" dirty="0">
                <a:solidFill>
                  <a:srgbClr val="0000FF"/>
                </a:solidFill>
              </a:rPr>
              <a:t>tentative de simplification</a:t>
            </a:r>
            <a:r>
              <a:rPr lang="fr-FR" sz="2400" dirty="0" smtClean="0"/>
              <a:t> : lésions </a:t>
            </a:r>
            <a:r>
              <a:rPr lang="fr-FR" sz="2400" dirty="0"/>
              <a:t>des</a:t>
            </a:r>
            <a:r>
              <a:rPr lang="fr-FR" sz="2400" dirty="0" smtClean="0"/>
              <a:t> TP, </a:t>
            </a:r>
            <a:r>
              <a:rPr lang="fr-FR" sz="2400" dirty="0"/>
              <a:t>les</a:t>
            </a:r>
            <a:r>
              <a:rPr lang="fr-FR" sz="2400" dirty="0" smtClean="0"/>
              <a:t> 	lésions </a:t>
            </a:r>
            <a:r>
              <a:rPr lang="fr-FR" sz="2400" dirty="0"/>
              <a:t>des</a:t>
            </a:r>
            <a:r>
              <a:rPr lang="fr-FR" sz="2400" dirty="0" smtClean="0"/>
              <a:t> TS et </a:t>
            </a:r>
            <a:r>
              <a:rPr lang="fr-FR" sz="2400" dirty="0"/>
              <a:t>les lésions </a:t>
            </a:r>
            <a:r>
              <a:rPr lang="fr-FR" sz="2400" dirty="0" err="1"/>
              <a:t>pré-</a:t>
            </a:r>
            <a:r>
              <a:rPr lang="fr-FR" sz="2400" dirty="0"/>
              <a:t> ou </a:t>
            </a:r>
            <a:r>
              <a:rPr lang="fr-FR" sz="2400" dirty="0" err="1"/>
              <a:t>post-</a:t>
            </a:r>
            <a:r>
              <a:rPr lang="fr-FR" sz="2400" dirty="0" err="1" smtClean="0"/>
              <a:t>ganglionnaires</a:t>
            </a:r>
            <a:r>
              <a:rPr lang="fr-FR" sz="2400" dirty="0" smtClean="0"/>
              <a:t> </a:t>
            </a:r>
          </a:p>
          <a:p>
            <a:pPr indent="358775">
              <a:lnSpc>
                <a:spcPct val="150000"/>
              </a:lnSpc>
              <a:buFont typeface="Wingdings" charset="2"/>
              <a:buChar char=""/>
              <a:tabLst>
                <a:tab pos="358775" algn="l"/>
                <a:tab pos="539750" algn="l"/>
              </a:tabLst>
            </a:pPr>
            <a:r>
              <a:rPr lang="fr-FR" sz="2400" dirty="0" smtClean="0"/>
              <a:t>La </a:t>
            </a:r>
            <a:r>
              <a:rPr lang="fr-FR" sz="2400" b="1" dirty="0">
                <a:solidFill>
                  <a:srgbClr val="0000FF"/>
                </a:solidFill>
              </a:rPr>
              <a:t>réalité clinique</a:t>
            </a:r>
            <a:r>
              <a:rPr lang="fr-FR" sz="2400" dirty="0"/>
              <a:t>, notamment traumatique,</a:t>
            </a:r>
            <a:r>
              <a:rPr lang="fr-FR" sz="2400" dirty="0" smtClean="0"/>
              <a:t> souvent autre : </a:t>
            </a:r>
            <a:br>
              <a:rPr lang="fr-FR" sz="2400" dirty="0" smtClean="0"/>
            </a:br>
            <a:r>
              <a:rPr lang="fr-FR" sz="2400" dirty="0" smtClean="0"/>
              <a:t>	-	lésion </a:t>
            </a:r>
            <a:r>
              <a:rPr lang="fr-FR" sz="2400" dirty="0"/>
              <a:t>à la fois </a:t>
            </a:r>
            <a:r>
              <a:rPr lang="fr-FR" sz="2400" dirty="0" err="1"/>
              <a:t>pré-</a:t>
            </a:r>
            <a:r>
              <a:rPr lang="fr-FR" sz="2400" dirty="0"/>
              <a:t> et post-</a:t>
            </a:r>
            <a:r>
              <a:rPr lang="fr-FR" sz="2400" dirty="0" smtClean="0"/>
              <a:t>ganglionnaire</a:t>
            </a:r>
            <a:br>
              <a:rPr lang="fr-FR" sz="2400" dirty="0" smtClean="0"/>
            </a:br>
            <a:r>
              <a:rPr lang="fr-FR" sz="2400" dirty="0" smtClean="0"/>
              <a:t>	-	lésion combinant un </a:t>
            </a:r>
            <a:r>
              <a:rPr lang="fr-FR" sz="2400" dirty="0"/>
              <a:t>étirement </a:t>
            </a:r>
            <a:r>
              <a:rPr lang="fr-FR" sz="2400" dirty="0" err="1" smtClean="0"/>
              <a:t>plexuel</a:t>
            </a:r>
            <a:r>
              <a:rPr lang="fr-FR" sz="2400" dirty="0"/>
              <a:t> </a:t>
            </a:r>
            <a:r>
              <a:rPr lang="fr-FR" sz="2400" dirty="0" smtClean="0"/>
              <a:t>et </a:t>
            </a:r>
            <a:r>
              <a:rPr lang="fr-FR" sz="2400" dirty="0"/>
              <a:t>une ou plusieurs</a:t>
            </a:r>
            <a:r>
              <a:rPr lang="fr-FR" sz="2400" dirty="0" smtClean="0"/>
              <a:t> 		ruptures </a:t>
            </a:r>
            <a:r>
              <a:rPr lang="fr-FR" sz="2400" dirty="0"/>
              <a:t>nerveuses à proximité d’un foyer de </a:t>
            </a:r>
            <a:r>
              <a:rPr lang="fr-FR" sz="2400" dirty="0" smtClean="0"/>
              <a:t>fracture, </a:t>
            </a:r>
            <a:br>
              <a:rPr lang="fr-FR" sz="2400" dirty="0" smtClean="0"/>
            </a:br>
            <a:r>
              <a:rPr lang="fr-FR" sz="2400" dirty="0" smtClean="0"/>
              <a:t>	-	une atteinte </a:t>
            </a:r>
            <a:r>
              <a:rPr lang="fr-FR" sz="2400" dirty="0"/>
              <a:t>des vaisseaux sous-claviers peut entraîner une</a:t>
            </a:r>
            <a:r>
              <a:rPr lang="fr-FR" sz="2400" dirty="0" smtClean="0"/>
              <a:t> 		ischémie </a:t>
            </a:r>
            <a:r>
              <a:rPr lang="fr-FR" sz="2400" dirty="0"/>
              <a:t>des structures </a:t>
            </a:r>
            <a:r>
              <a:rPr lang="fr-FR" sz="2400" dirty="0" smtClean="0"/>
              <a:t>nerveuses</a:t>
            </a:r>
          </a:p>
        </p:txBody>
      </p:sp>
      <p:sp>
        <p:nvSpPr>
          <p:cNvPr id="6"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smtClean="0">
                <a:ln>
                  <a:noFill/>
                </a:ln>
                <a:solidFill>
                  <a:schemeClr val="tx1">
                    <a:tint val="75000"/>
                  </a:schemeClr>
                </a:solidFill>
                <a:effectLst/>
                <a:uLnTx/>
                <a:uFillTx/>
                <a:latin typeface="+mn-lt"/>
                <a:ea typeface="+mn-ea"/>
                <a:cs typeface="+mn-cs"/>
              </a:rPr>
              <a:t>Introduction</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PBFIG2.png"/>
          <p:cNvPicPr/>
          <p:nvPr/>
        </p:nvPicPr>
        <p:blipFill>
          <a:blip r:embed="rId2"/>
          <a:stretch>
            <a:fillRect/>
          </a:stretch>
        </p:blipFill>
        <p:spPr>
          <a:xfrm>
            <a:off x="3446990" y="2078197"/>
            <a:ext cx="5756910" cy="4252595"/>
          </a:xfrm>
          <a:prstGeom prst="rect">
            <a:avLst/>
          </a:prstGeom>
        </p:spPr>
      </p:pic>
      <p:cxnSp>
        <p:nvCxnSpPr>
          <p:cNvPr id="6" name="Connecteur droit 5"/>
          <p:cNvCxnSpPr/>
          <p:nvPr/>
        </p:nvCxnSpPr>
        <p:spPr>
          <a:xfrm>
            <a:off x="5906313" y="4205546"/>
            <a:ext cx="886550" cy="718902"/>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335455" y="1113997"/>
            <a:ext cx="8374263" cy="5601532"/>
          </a:xfrm>
          <a:prstGeom prst="rect">
            <a:avLst/>
          </a:prstGeom>
        </p:spPr>
        <p:txBody>
          <a:bodyPr wrap="square">
            <a:spAutoFit/>
          </a:bodyPr>
          <a:lstStyle/>
          <a:p>
            <a:pPr indent="358775">
              <a:lnSpc>
                <a:spcPct val="150000"/>
              </a:lnSpc>
              <a:buFont typeface="Wingdings" charset="2"/>
              <a:buChar char=""/>
              <a:tabLst>
                <a:tab pos="358775" algn="l"/>
              </a:tabLst>
            </a:pPr>
            <a:r>
              <a:rPr lang="fr-FR" sz="2400" dirty="0" smtClean="0"/>
              <a:t>Si l’amplitude motrice est réduite lors de la stimulation au 	point d’</a:t>
            </a:r>
            <a:r>
              <a:rPr lang="fr-FR" sz="2400" dirty="0" err="1" smtClean="0"/>
              <a:t>Erb</a:t>
            </a:r>
            <a:r>
              <a:rPr lang="fr-FR" sz="2400" dirty="0" smtClean="0"/>
              <a:t> et normale lors d’une stimulation </a:t>
            </a:r>
            <a:br>
              <a:rPr lang="fr-FR" sz="2400" dirty="0" smtClean="0"/>
            </a:br>
            <a:r>
              <a:rPr lang="fr-FR" sz="2400" dirty="0" smtClean="0"/>
              <a:t>	distale, le </a:t>
            </a:r>
            <a:r>
              <a:rPr lang="fr-FR" sz="2400" b="1" dirty="0" smtClean="0"/>
              <a:t>BC</a:t>
            </a:r>
            <a:r>
              <a:rPr lang="fr-FR" sz="2400" dirty="0" smtClean="0"/>
              <a:t> est </a:t>
            </a:r>
            <a:r>
              <a:rPr lang="fr-FR" sz="2400" b="1" dirty="0" smtClean="0"/>
              <a:t>infra-claviculaire</a:t>
            </a:r>
            <a:endParaRPr lang="fr-FR" sz="2400" dirty="0" smtClean="0"/>
          </a:p>
          <a:p>
            <a:pPr indent="358775">
              <a:lnSpc>
                <a:spcPct val="150000"/>
              </a:lnSpc>
              <a:buFont typeface="Wingdings" charset="2"/>
              <a:buChar char=""/>
              <a:tabLst>
                <a:tab pos="358775" algn="l"/>
              </a:tabLst>
            </a:pPr>
            <a:r>
              <a:rPr lang="fr-FR" sz="2400" dirty="0" smtClean="0"/>
              <a:t>Si la stimulation sous le SL n’est pas </a:t>
            </a:r>
            <a:br>
              <a:rPr lang="fr-FR" sz="2400" dirty="0" smtClean="0"/>
            </a:br>
            <a:r>
              <a:rPr lang="fr-FR" sz="2400" dirty="0" smtClean="0"/>
              <a:t>	techniquement réalisable, 	le </a:t>
            </a:r>
            <a:r>
              <a:rPr lang="fr-FR" sz="2400" b="1" dirty="0" smtClean="0"/>
              <a:t>BC </a:t>
            </a:r>
            <a:br>
              <a:rPr lang="fr-FR" sz="2400" b="1" dirty="0" smtClean="0"/>
            </a:br>
            <a:r>
              <a:rPr lang="fr-FR" sz="2400" b="1" dirty="0" smtClean="0"/>
              <a:t>	infra-claviculaire</a:t>
            </a:r>
            <a:r>
              <a:rPr lang="fr-FR" sz="2400" dirty="0" smtClean="0"/>
              <a:t> </a:t>
            </a:r>
            <a:br>
              <a:rPr lang="fr-FR" sz="2400" dirty="0" smtClean="0"/>
            </a:br>
            <a:r>
              <a:rPr lang="fr-FR" sz="2400" dirty="0" smtClean="0"/>
              <a:t>	ne pourra </a:t>
            </a:r>
            <a:br>
              <a:rPr lang="fr-FR" sz="2400" dirty="0" smtClean="0"/>
            </a:br>
            <a:r>
              <a:rPr lang="fr-FR" sz="2400" dirty="0" smtClean="0"/>
              <a:t>	être suspecté &gt; 3</a:t>
            </a:r>
            <a:r>
              <a:rPr lang="fr-FR" sz="2400" baseline="30000" dirty="0" smtClean="0"/>
              <a:t>ème</a:t>
            </a:r>
            <a:r>
              <a:rPr lang="fr-FR" sz="2400" dirty="0" smtClean="0"/>
              <a:t> </a:t>
            </a:r>
            <a:r>
              <a:rPr lang="fr-FR" sz="2400" dirty="0" err="1" smtClean="0"/>
              <a:t>sem</a:t>
            </a:r>
            <a:r>
              <a:rPr lang="fr-FR" sz="2400" dirty="0" smtClean="0"/>
              <a:t> </a:t>
            </a:r>
            <a:br>
              <a:rPr lang="fr-FR" sz="2400" dirty="0" smtClean="0"/>
            </a:br>
            <a:r>
              <a:rPr lang="fr-FR" sz="2400" dirty="0" smtClean="0"/>
              <a:t>	(réponse motrice de </a:t>
            </a:r>
            <a:br>
              <a:rPr lang="fr-FR" sz="2400" dirty="0" smtClean="0"/>
            </a:br>
            <a:r>
              <a:rPr lang="fr-FR" sz="2400" dirty="0" smtClean="0"/>
              <a:t>	petite taille et </a:t>
            </a:r>
            <a:r>
              <a:rPr lang="fr-FR" sz="2400" b="1" dirty="0" err="1" smtClean="0"/>
              <a:t>fibs</a:t>
            </a:r>
            <a:r>
              <a:rPr lang="fr-FR" sz="2400" b="1" dirty="0" smtClean="0"/>
              <a:t>/</a:t>
            </a:r>
            <a:r>
              <a:rPr lang="fr-FR" sz="2400" b="1" dirty="0" smtClean="0"/>
              <a:t>pointes </a:t>
            </a:r>
            <a:r>
              <a:rPr lang="fr-FR" sz="2400" b="1" dirty="0" smtClean="0"/>
              <a:t>+ </a:t>
            </a:r>
            <a:r>
              <a:rPr lang="fr-FR" sz="2400" dirty="0" smtClean="0"/>
              <a:t>absentes ou peu abondantes)</a:t>
            </a:r>
          </a:p>
        </p:txBody>
      </p:sp>
      <p:sp>
        <p:nvSpPr>
          <p:cNvPr id="7"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Apports de l’ENMG</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cxnSp>
        <p:nvCxnSpPr>
          <p:cNvPr id="9" name="Connecteur droit 8"/>
          <p:cNvCxnSpPr/>
          <p:nvPr/>
        </p:nvCxnSpPr>
        <p:spPr>
          <a:xfrm>
            <a:off x="3590209" y="4758305"/>
            <a:ext cx="727791" cy="1588"/>
          </a:xfrm>
          <a:prstGeom prst="line">
            <a:avLst/>
          </a:prstGeom>
          <a:ln w="63500">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3589489" y="5879643"/>
            <a:ext cx="547536" cy="1588"/>
          </a:xfrm>
          <a:prstGeom prst="line">
            <a:avLst/>
          </a:prstGeom>
          <a:ln w="63500">
            <a:solidFill>
              <a:srgbClr val="3366FF"/>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113997"/>
            <a:ext cx="7978913" cy="3939539"/>
          </a:xfrm>
          <a:prstGeom prst="rect">
            <a:avLst/>
          </a:prstGeom>
        </p:spPr>
        <p:txBody>
          <a:bodyPr wrap="square">
            <a:spAutoFit/>
          </a:bodyPr>
          <a:lstStyle/>
          <a:p>
            <a:pPr indent="358775">
              <a:lnSpc>
                <a:spcPct val="150000"/>
              </a:lnSpc>
              <a:buFont typeface="Wingdings" charset="2"/>
              <a:buChar char=""/>
              <a:tabLst>
                <a:tab pos="358775" algn="l"/>
              </a:tabLst>
            </a:pPr>
            <a:r>
              <a:rPr lang="fr-FR" sz="2400" dirty="0"/>
              <a:t>Dans les atteintes plexuelles axonales </a:t>
            </a:r>
            <a:r>
              <a:rPr lang="fr-FR" sz="2400" dirty="0" smtClean="0"/>
              <a:t>partielles</a:t>
            </a:r>
          </a:p>
          <a:p>
            <a:pPr indent="358775">
              <a:lnSpc>
                <a:spcPct val="150000"/>
              </a:lnSpc>
              <a:buFont typeface="Wingdings" charset="2"/>
              <a:buChar char=""/>
              <a:tabLst>
                <a:tab pos="358775" algn="l"/>
              </a:tabLst>
            </a:pPr>
            <a:r>
              <a:rPr lang="fr-FR" sz="2400" b="1" dirty="0" smtClean="0">
                <a:solidFill>
                  <a:srgbClr val="0000FF"/>
                </a:solidFill>
              </a:rPr>
              <a:t>La </a:t>
            </a:r>
            <a:r>
              <a:rPr lang="fr-FR" sz="2400" b="1" dirty="0">
                <a:solidFill>
                  <a:srgbClr val="0000FF"/>
                </a:solidFill>
              </a:rPr>
              <a:t>surface du pic négatif initial des réponses motrices</a:t>
            </a:r>
            <a:r>
              <a:rPr lang="fr-FR" sz="2400" dirty="0" smtClean="0"/>
              <a:t> 	évoquées </a:t>
            </a:r>
            <a:r>
              <a:rPr lang="fr-FR" sz="2400" dirty="0"/>
              <a:t>(en l’absence de BC entre stimulation et</a:t>
            </a:r>
            <a:r>
              <a:rPr lang="fr-FR" sz="2400" dirty="0" smtClean="0"/>
              <a:t> 	détection</a:t>
            </a:r>
            <a:r>
              <a:rPr lang="fr-FR" sz="2400" dirty="0"/>
              <a:t>) est le meilleur paramètre pour évaluer le </a:t>
            </a:r>
            <a:r>
              <a:rPr lang="fr-FR" sz="2400" b="1" dirty="0"/>
              <a:t>degré</a:t>
            </a:r>
            <a:r>
              <a:rPr lang="fr-FR" sz="2400" b="1" dirty="0" smtClean="0"/>
              <a:t> 	de </a:t>
            </a:r>
            <a:r>
              <a:rPr lang="fr-FR" sz="2400" b="1" dirty="0"/>
              <a:t>perte axonale</a:t>
            </a:r>
            <a:r>
              <a:rPr lang="fr-FR" sz="2400" dirty="0"/>
              <a:t>, pour autant que l’ENMG soit réalisée</a:t>
            </a:r>
            <a:r>
              <a:rPr lang="fr-FR" sz="2400" dirty="0" smtClean="0"/>
              <a:t> 	avant </a:t>
            </a:r>
            <a:r>
              <a:rPr lang="fr-FR" sz="2400" dirty="0"/>
              <a:t>que les processus de réinnervation musculaire ne se</a:t>
            </a:r>
            <a:r>
              <a:rPr lang="fr-FR" sz="2400" dirty="0" smtClean="0"/>
              <a:t> 	soient </a:t>
            </a:r>
            <a:r>
              <a:rPr lang="fr-FR" sz="2400" dirty="0"/>
              <a:t>mis en place (1 à 2 mois </a:t>
            </a:r>
            <a:r>
              <a:rPr lang="fr-FR" sz="2400" dirty="0" err="1"/>
              <a:t>post-lésionnel</a:t>
            </a:r>
            <a:r>
              <a:rPr lang="fr-FR" sz="2400" dirty="0" smtClean="0"/>
              <a:t>)</a:t>
            </a:r>
          </a:p>
        </p:txBody>
      </p:sp>
      <p:sp>
        <p:nvSpPr>
          <p:cNvPr id="7"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Apports de l’ENMG</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113997"/>
            <a:ext cx="7978913" cy="4493537"/>
          </a:xfrm>
          <a:prstGeom prst="rect">
            <a:avLst/>
          </a:prstGeom>
        </p:spPr>
        <p:txBody>
          <a:bodyPr wrap="square">
            <a:spAutoFit/>
          </a:bodyPr>
          <a:lstStyle/>
          <a:p>
            <a:pPr indent="358775">
              <a:lnSpc>
                <a:spcPct val="150000"/>
              </a:lnSpc>
              <a:buFont typeface="Wingdings" charset="2"/>
              <a:buChar char=""/>
              <a:tabLst>
                <a:tab pos="358775" algn="l"/>
              </a:tabLst>
            </a:pPr>
            <a:r>
              <a:rPr lang="fr-FR" sz="2400" dirty="0"/>
              <a:t>Le </a:t>
            </a:r>
            <a:r>
              <a:rPr lang="fr-FR" sz="2400" b="1" dirty="0">
                <a:solidFill>
                  <a:srgbClr val="0000FF"/>
                </a:solidFill>
              </a:rPr>
              <a:t>pronostic</a:t>
            </a:r>
            <a:r>
              <a:rPr lang="fr-FR" sz="2400" dirty="0">
                <a:solidFill>
                  <a:srgbClr val="0000FF"/>
                </a:solidFill>
              </a:rPr>
              <a:t> </a:t>
            </a:r>
            <a:r>
              <a:rPr lang="fr-FR" sz="2400" dirty="0"/>
              <a:t>de la plexopathie brachiale est d’autant</a:t>
            </a:r>
            <a:r>
              <a:rPr lang="fr-FR" sz="2400" dirty="0" smtClean="0"/>
              <a:t> 	meilleur </a:t>
            </a:r>
            <a:r>
              <a:rPr lang="fr-FR" sz="2400" dirty="0"/>
              <a:t>que la lésion nerveuse </a:t>
            </a:r>
            <a:r>
              <a:rPr lang="fr-FR" sz="2400" dirty="0" smtClean="0"/>
              <a:t>est : </a:t>
            </a:r>
            <a:br>
              <a:rPr lang="fr-FR" sz="2400" dirty="0" smtClean="0"/>
            </a:br>
            <a:r>
              <a:rPr lang="fr-FR" sz="2400" dirty="0" smtClean="0"/>
              <a:t>	- </a:t>
            </a:r>
            <a:r>
              <a:rPr lang="fr-FR" sz="2400" dirty="0" err="1" smtClean="0"/>
              <a:t>neurapraxique</a:t>
            </a:r>
            <a:r>
              <a:rPr lang="fr-FR" sz="2400" dirty="0" smtClean="0"/>
              <a:t> </a:t>
            </a:r>
            <a:r>
              <a:rPr lang="fr-FR" sz="2400" dirty="0"/>
              <a:t>(BC</a:t>
            </a:r>
            <a:r>
              <a:rPr lang="fr-FR" sz="2400" dirty="0" smtClean="0"/>
              <a:t>) </a:t>
            </a:r>
            <a:br>
              <a:rPr lang="fr-FR" sz="2400" dirty="0" smtClean="0"/>
            </a:br>
            <a:r>
              <a:rPr lang="fr-FR" sz="2400" dirty="0" smtClean="0"/>
              <a:t>	- EF </a:t>
            </a:r>
            <a:r>
              <a:rPr lang="fr-FR" sz="2400" dirty="0"/>
              <a:t>ou plus </a:t>
            </a:r>
            <a:r>
              <a:rPr lang="fr-FR" sz="2400" dirty="0" smtClean="0"/>
              <a:t>distale </a:t>
            </a:r>
            <a:br>
              <a:rPr lang="fr-FR" sz="2400" dirty="0" smtClean="0"/>
            </a:br>
            <a:r>
              <a:rPr lang="fr-FR" sz="2400" dirty="0" smtClean="0"/>
              <a:t>	- partielle </a:t>
            </a:r>
            <a:br>
              <a:rPr lang="fr-FR" sz="2400" dirty="0" smtClean="0"/>
            </a:br>
            <a:r>
              <a:rPr lang="fr-FR" sz="2400" dirty="0" smtClean="0"/>
              <a:t>	- proche </a:t>
            </a:r>
            <a:r>
              <a:rPr lang="fr-FR" sz="2400" dirty="0"/>
              <a:t>des muscles cibles (&lt; 60 cm</a:t>
            </a:r>
            <a:r>
              <a:rPr lang="fr-FR" sz="2400" dirty="0" smtClean="0"/>
              <a:t>) </a:t>
            </a:r>
            <a:br>
              <a:rPr lang="fr-FR" sz="2400" dirty="0" smtClean="0"/>
            </a:br>
            <a:r>
              <a:rPr lang="fr-FR" sz="2400" dirty="0" smtClean="0"/>
              <a:t>	- récente </a:t>
            </a:r>
            <a:r>
              <a:rPr lang="fr-FR" sz="2400" dirty="0"/>
              <a:t>(&lt; 2 ans sur le plan moteur)</a:t>
            </a:r>
            <a:r>
              <a:rPr lang="fr-FR" sz="2400" dirty="0" smtClean="0"/>
              <a:t> </a:t>
            </a:r>
            <a:br>
              <a:rPr lang="fr-FR" sz="2400" dirty="0" smtClean="0"/>
            </a:br>
            <a:r>
              <a:rPr lang="fr-FR" sz="2400" dirty="0" smtClean="0"/>
              <a:t>	- accessible </a:t>
            </a:r>
            <a:r>
              <a:rPr lang="fr-FR" sz="2400" dirty="0"/>
              <a:t>aux techniques de chirurgie </a:t>
            </a:r>
            <a:r>
              <a:rPr lang="fr-FR" sz="2400" dirty="0" smtClean="0"/>
              <a:t>réparatrice</a:t>
            </a:r>
          </a:p>
        </p:txBody>
      </p:sp>
      <p:sp>
        <p:nvSpPr>
          <p:cNvPr id="7"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Apports de l’ENMG</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Avulsion centrale.png"/>
          <p:cNvPicPr>
            <a:picLocks noChangeAspect="1"/>
          </p:cNvPicPr>
          <p:nvPr/>
        </p:nvPicPr>
        <p:blipFill>
          <a:blip r:embed="rId2"/>
          <a:stretch>
            <a:fillRect/>
          </a:stretch>
        </p:blipFill>
        <p:spPr>
          <a:xfrm>
            <a:off x="5165524" y="1879600"/>
            <a:ext cx="3965776" cy="2741658"/>
          </a:xfrm>
          <a:prstGeom prst="rect">
            <a:avLst/>
          </a:prstGeom>
        </p:spPr>
      </p:pic>
      <p:sp>
        <p:nvSpPr>
          <p:cNvPr id="5" name="Rectangle 4"/>
          <p:cNvSpPr/>
          <p:nvPr/>
        </p:nvSpPr>
        <p:spPr>
          <a:xfrm>
            <a:off x="143975" y="1113997"/>
            <a:ext cx="8580925" cy="5047535"/>
          </a:xfrm>
          <a:prstGeom prst="rect">
            <a:avLst/>
          </a:prstGeom>
        </p:spPr>
        <p:txBody>
          <a:bodyPr wrap="square">
            <a:spAutoFit/>
          </a:bodyPr>
          <a:lstStyle/>
          <a:p>
            <a:pPr indent="358775">
              <a:lnSpc>
                <a:spcPct val="150000"/>
              </a:lnSpc>
              <a:buFont typeface="Wingdings" charset="2"/>
              <a:buChar char=""/>
              <a:tabLst>
                <a:tab pos="358775" algn="l"/>
              </a:tabLst>
            </a:pPr>
            <a:r>
              <a:rPr lang="fr-FR" sz="2400" b="1" dirty="0">
                <a:solidFill>
                  <a:srgbClr val="0000FF"/>
                </a:solidFill>
              </a:rPr>
              <a:t>Les racines C8D1</a:t>
            </a:r>
            <a:r>
              <a:rPr lang="fr-FR" sz="2400" dirty="0" smtClean="0"/>
              <a:t> accrochées </a:t>
            </a:r>
            <a:r>
              <a:rPr lang="fr-FR" sz="2400" dirty="0"/>
              <a:t>directement à la moelle,</a:t>
            </a:r>
            <a:r>
              <a:rPr lang="fr-FR" sz="2400" dirty="0" smtClean="0"/>
              <a:t> et </a:t>
            </a:r>
            <a:r>
              <a:rPr lang="fr-FR" sz="2400" dirty="0"/>
              <a:t>non à</a:t>
            </a:r>
            <a:r>
              <a:rPr lang="fr-FR" sz="2400" dirty="0" smtClean="0"/>
              <a:t> 	des </a:t>
            </a:r>
            <a:r>
              <a:rPr lang="fr-FR" sz="2400" i="1" dirty="0"/>
              <a:t>fascia</a:t>
            </a:r>
            <a:r>
              <a:rPr lang="fr-FR" sz="2400" dirty="0"/>
              <a:t> comme les racines </a:t>
            </a:r>
            <a:r>
              <a:rPr lang="fr-FR" sz="2400" dirty="0" smtClean="0"/>
              <a:t>C5C6 </a:t>
            </a:r>
            <a:br>
              <a:rPr lang="fr-FR" sz="2400" dirty="0" smtClean="0"/>
            </a:br>
            <a:r>
              <a:rPr lang="fr-FR" sz="2400" dirty="0" smtClean="0"/>
              <a:t>	=&gt; </a:t>
            </a:r>
            <a:r>
              <a:rPr lang="fr-FR" sz="2400" dirty="0"/>
              <a:t>plus souvent que les autres racines,</a:t>
            </a:r>
            <a:r>
              <a:rPr lang="fr-FR" sz="2400" dirty="0" smtClean="0"/>
              <a:t> </a:t>
            </a:r>
            <a:br>
              <a:rPr lang="fr-FR" sz="2400" dirty="0" smtClean="0"/>
            </a:br>
            <a:r>
              <a:rPr lang="fr-FR" sz="2400" dirty="0" smtClean="0"/>
              <a:t>	sujettes </a:t>
            </a:r>
            <a:r>
              <a:rPr lang="fr-FR" sz="2400" dirty="0"/>
              <a:t>à</a:t>
            </a:r>
            <a:r>
              <a:rPr lang="fr-FR" sz="2400" dirty="0" smtClean="0"/>
              <a:t> une </a:t>
            </a:r>
            <a:r>
              <a:rPr lang="fr-FR" sz="2400" dirty="0"/>
              <a:t>avulsion périphérique</a:t>
            </a:r>
            <a:r>
              <a:rPr lang="fr-FR" sz="2400" dirty="0" smtClean="0"/>
              <a:t> </a:t>
            </a:r>
            <a:br>
              <a:rPr lang="fr-FR" sz="2400" dirty="0" smtClean="0"/>
            </a:br>
            <a:r>
              <a:rPr lang="fr-FR" sz="2400" dirty="0" smtClean="0"/>
              <a:t>	(</a:t>
            </a:r>
            <a:r>
              <a:rPr lang="fr-FR" sz="2400" dirty="0"/>
              <a:t>traction sur les racines) ou</a:t>
            </a:r>
            <a:r>
              <a:rPr lang="fr-FR" sz="2400" dirty="0" smtClean="0"/>
              <a:t> centrale </a:t>
            </a:r>
            <a:br>
              <a:rPr lang="fr-FR" sz="2400" dirty="0" smtClean="0"/>
            </a:br>
            <a:r>
              <a:rPr lang="fr-FR" sz="2400" dirty="0" smtClean="0"/>
              <a:t>	(</a:t>
            </a:r>
            <a:r>
              <a:rPr lang="fr-FR" sz="2400" dirty="0"/>
              <a:t>traumatisme cervical</a:t>
            </a:r>
            <a:r>
              <a:rPr lang="fr-FR" sz="2400" dirty="0" smtClean="0"/>
              <a:t> avec </a:t>
            </a:r>
            <a:r>
              <a:rPr lang="fr-FR" sz="2400" dirty="0"/>
              <a:t>traction sur la moelle)</a:t>
            </a:r>
            <a:r>
              <a:rPr lang="fr-FR" sz="2400" dirty="0" smtClean="0"/>
              <a:t> </a:t>
            </a:r>
          </a:p>
          <a:p>
            <a:pPr indent="358775">
              <a:lnSpc>
                <a:spcPct val="150000"/>
              </a:lnSpc>
              <a:buFont typeface="Wingdings" charset="2"/>
              <a:buChar char=""/>
              <a:tabLst>
                <a:tab pos="358775" algn="l"/>
              </a:tabLst>
            </a:pPr>
            <a:r>
              <a:rPr lang="fr-FR" sz="2400" dirty="0" smtClean="0"/>
              <a:t>En </a:t>
            </a:r>
            <a:r>
              <a:rPr lang="fr-FR" sz="2400" dirty="0"/>
              <a:t>cas d’avulsion, les chances de récupération spontanée</a:t>
            </a:r>
            <a:r>
              <a:rPr lang="fr-FR" sz="2400" dirty="0" smtClean="0"/>
              <a:t> sont 	pratiquement </a:t>
            </a:r>
            <a:r>
              <a:rPr lang="fr-FR" sz="2400" dirty="0"/>
              <a:t>nulles et aucune chirurgie réparatrice ne</a:t>
            </a:r>
            <a:r>
              <a:rPr lang="fr-FR" sz="2400" dirty="0" smtClean="0"/>
              <a:t> peut 	être </a:t>
            </a:r>
            <a:r>
              <a:rPr lang="fr-FR" sz="2400" dirty="0"/>
              <a:t>envisagée en dehors d’une éventuelle</a:t>
            </a:r>
            <a:r>
              <a:rPr lang="fr-FR" sz="2400" dirty="0" smtClean="0"/>
              <a:t> </a:t>
            </a:r>
            <a:r>
              <a:rPr lang="fr-FR" sz="2400" dirty="0" err="1" smtClean="0"/>
              <a:t>neurotisation</a:t>
            </a:r>
            <a:endParaRPr lang="fr-FR" sz="2400" dirty="0" smtClean="0"/>
          </a:p>
        </p:txBody>
      </p:sp>
      <p:sp>
        <p:nvSpPr>
          <p:cNvPr id="7"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Apports de l’ENMG</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113997"/>
            <a:ext cx="7978913" cy="4493537"/>
          </a:xfrm>
          <a:prstGeom prst="rect">
            <a:avLst/>
          </a:prstGeom>
        </p:spPr>
        <p:txBody>
          <a:bodyPr wrap="square">
            <a:spAutoFit/>
          </a:bodyPr>
          <a:lstStyle/>
          <a:p>
            <a:pPr indent="358775">
              <a:lnSpc>
                <a:spcPct val="150000"/>
              </a:lnSpc>
              <a:buFont typeface="Wingdings" charset="2"/>
              <a:buChar char=""/>
              <a:tabLst>
                <a:tab pos="358775" algn="l"/>
              </a:tabLst>
            </a:pPr>
            <a:r>
              <a:rPr lang="fr-FR" sz="2400" b="1" dirty="0" smtClean="0">
                <a:solidFill>
                  <a:srgbClr val="0000FF"/>
                </a:solidFill>
              </a:rPr>
              <a:t>&lt; 12</a:t>
            </a:r>
            <a:r>
              <a:rPr lang="fr-FR" sz="2400" b="1" baseline="30000" dirty="0" smtClean="0">
                <a:solidFill>
                  <a:srgbClr val="0000FF"/>
                </a:solidFill>
              </a:rPr>
              <a:t>ème</a:t>
            </a:r>
            <a:r>
              <a:rPr lang="fr-FR" sz="2400" b="1" dirty="0" smtClean="0">
                <a:solidFill>
                  <a:srgbClr val="0000FF"/>
                </a:solidFill>
              </a:rPr>
              <a:t> </a:t>
            </a:r>
            <a:r>
              <a:rPr lang="fr-FR" sz="2400" b="1" dirty="0">
                <a:solidFill>
                  <a:srgbClr val="0000FF"/>
                </a:solidFill>
              </a:rPr>
              <a:t>jour</a:t>
            </a:r>
            <a:r>
              <a:rPr lang="fr-FR" sz="2400" dirty="0"/>
              <a:t>, la dégénérescence Wallérienne des fibres</a:t>
            </a:r>
            <a:r>
              <a:rPr lang="fr-FR" sz="2400" dirty="0" smtClean="0"/>
              <a:t> 	sensitives </a:t>
            </a:r>
            <a:r>
              <a:rPr lang="fr-FR" sz="2400" dirty="0"/>
              <a:t>n’est pas </a:t>
            </a:r>
            <a:r>
              <a:rPr lang="fr-FR" sz="2400" dirty="0" smtClean="0"/>
              <a:t>complète</a:t>
            </a:r>
          </a:p>
          <a:p>
            <a:pPr indent="358775">
              <a:lnSpc>
                <a:spcPct val="150000"/>
              </a:lnSpc>
              <a:buFont typeface="Wingdings" charset="2"/>
              <a:buChar char=""/>
              <a:tabLst>
                <a:tab pos="358775" algn="l"/>
              </a:tabLst>
            </a:pPr>
            <a:r>
              <a:rPr lang="fr-FR" sz="2400" dirty="0" smtClean="0"/>
              <a:t>Si </a:t>
            </a:r>
            <a:r>
              <a:rPr lang="fr-FR" sz="2400" dirty="0"/>
              <a:t>la réponse sensitive reste conservée dans un territoire</a:t>
            </a:r>
            <a:r>
              <a:rPr lang="fr-FR" sz="2400" dirty="0" smtClean="0"/>
              <a:t> 	cliniquement </a:t>
            </a:r>
            <a:r>
              <a:rPr lang="fr-FR" sz="2400" dirty="0"/>
              <a:t>déficitaire, la lésion n’est pas forcément </a:t>
            </a:r>
            <a:r>
              <a:rPr lang="fr-FR" sz="2400" dirty="0" err="1"/>
              <a:t>pré</a:t>
            </a:r>
            <a:r>
              <a:rPr lang="fr-FR" sz="2400" dirty="0" err="1" smtClean="0"/>
              <a:t>-</a:t>
            </a:r>
            <a:r>
              <a:rPr lang="fr-FR" sz="2400" dirty="0" smtClean="0"/>
              <a:t>	ganglionnaire</a:t>
            </a:r>
          </a:p>
          <a:p>
            <a:pPr indent="358775">
              <a:lnSpc>
                <a:spcPct val="150000"/>
              </a:lnSpc>
              <a:buFont typeface="Wingdings" charset="2"/>
              <a:buChar char=""/>
              <a:tabLst>
                <a:tab pos="358775" algn="l"/>
              </a:tabLst>
            </a:pPr>
            <a:r>
              <a:rPr lang="fr-FR" sz="2400" b="1" dirty="0" smtClean="0">
                <a:solidFill>
                  <a:srgbClr val="0000FF"/>
                </a:solidFill>
              </a:rPr>
              <a:t>&lt; 3</a:t>
            </a:r>
            <a:r>
              <a:rPr lang="fr-FR" sz="2400" b="1" baseline="30000" dirty="0" smtClean="0">
                <a:solidFill>
                  <a:srgbClr val="0000FF"/>
                </a:solidFill>
              </a:rPr>
              <a:t>ème</a:t>
            </a:r>
            <a:r>
              <a:rPr lang="fr-FR" sz="2400" b="1" dirty="0" smtClean="0">
                <a:solidFill>
                  <a:srgbClr val="0000FF"/>
                </a:solidFill>
              </a:rPr>
              <a:t> </a:t>
            </a:r>
            <a:r>
              <a:rPr lang="fr-FR" sz="2400" b="1" dirty="0">
                <a:solidFill>
                  <a:srgbClr val="0000FF"/>
                </a:solidFill>
              </a:rPr>
              <a:t>semaine</a:t>
            </a:r>
            <a:r>
              <a:rPr lang="fr-FR" sz="2400" dirty="0"/>
              <a:t>, en l’absence d’activité EMG de repos, il est</a:t>
            </a:r>
            <a:r>
              <a:rPr lang="fr-FR" sz="2400" dirty="0" smtClean="0"/>
              <a:t> 	souvent </a:t>
            </a:r>
            <a:r>
              <a:rPr lang="fr-FR" sz="2400" dirty="0"/>
              <a:t>difficile de préciser le SL et d’établir la nature</a:t>
            </a:r>
            <a:r>
              <a:rPr lang="fr-FR" sz="2400" dirty="0" smtClean="0"/>
              <a:t> 	</a:t>
            </a:r>
            <a:r>
              <a:rPr lang="fr-FR" sz="2400" dirty="0" err="1" smtClean="0"/>
              <a:t>neurapraxique</a:t>
            </a:r>
            <a:r>
              <a:rPr lang="fr-FR" sz="2400" dirty="0"/>
              <a:t>, ou non, de </a:t>
            </a:r>
            <a:r>
              <a:rPr lang="fr-FR" sz="2400" dirty="0" smtClean="0"/>
              <a:t>l’atteinte </a:t>
            </a:r>
            <a:endParaRPr lang="fr-FR" sz="2400" dirty="0"/>
          </a:p>
        </p:txBody>
      </p:sp>
      <p:sp>
        <p:nvSpPr>
          <p:cNvPr id="7"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Limitations de l’ENMG</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113997"/>
            <a:ext cx="7978913" cy="5601532"/>
          </a:xfrm>
          <a:prstGeom prst="rect">
            <a:avLst/>
          </a:prstGeom>
        </p:spPr>
        <p:txBody>
          <a:bodyPr wrap="square">
            <a:spAutoFit/>
          </a:bodyPr>
          <a:lstStyle/>
          <a:p>
            <a:pPr indent="358775">
              <a:lnSpc>
                <a:spcPct val="150000"/>
              </a:lnSpc>
              <a:buFont typeface="Wingdings" charset="2"/>
              <a:buChar char=""/>
              <a:tabLst>
                <a:tab pos="358775" algn="l"/>
              </a:tabLst>
            </a:pPr>
            <a:r>
              <a:rPr lang="fr-FR" sz="2400" dirty="0" smtClean="0"/>
              <a:t>&gt; </a:t>
            </a:r>
            <a:r>
              <a:rPr lang="fr-FR" sz="2400" dirty="0"/>
              <a:t>3</a:t>
            </a:r>
            <a:r>
              <a:rPr lang="fr-FR" sz="2400" baseline="30000" dirty="0"/>
              <a:t>ème</a:t>
            </a:r>
            <a:r>
              <a:rPr lang="fr-FR" sz="2400" dirty="0"/>
              <a:t> semaine, l’EMG est l’examen le plus sensible pour</a:t>
            </a:r>
            <a:r>
              <a:rPr lang="fr-FR" sz="2400" dirty="0" smtClean="0"/>
              <a:t> 	établir </a:t>
            </a:r>
            <a:r>
              <a:rPr lang="fr-FR" sz="2400" dirty="0"/>
              <a:t>l’étendue de la perte axonale motrice et donc pour</a:t>
            </a:r>
            <a:r>
              <a:rPr lang="fr-FR" sz="2400" dirty="0" smtClean="0"/>
              <a:t> 	préciser </a:t>
            </a:r>
            <a:r>
              <a:rPr lang="fr-FR" sz="2400" dirty="0"/>
              <a:t>le </a:t>
            </a:r>
            <a:r>
              <a:rPr lang="fr-FR" sz="2400" dirty="0" smtClean="0"/>
              <a:t>SL</a:t>
            </a:r>
          </a:p>
          <a:p>
            <a:pPr indent="358775">
              <a:lnSpc>
                <a:spcPct val="150000"/>
              </a:lnSpc>
              <a:buFont typeface="Wingdings" charset="2"/>
              <a:buChar char=""/>
              <a:tabLst>
                <a:tab pos="358775" algn="l"/>
              </a:tabLst>
            </a:pPr>
            <a:r>
              <a:rPr lang="fr-FR" sz="2400" dirty="0" smtClean="0"/>
              <a:t>Mais dans </a:t>
            </a:r>
            <a:r>
              <a:rPr lang="fr-FR" sz="2400" dirty="0"/>
              <a:t>2 circonstances l’EMG situe la lésion trop</a:t>
            </a:r>
            <a:r>
              <a:rPr lang="fr-FR" sz="2400" dirty="0" smtClean="0"/>
              <a:t> 	</a:t>
            </a:r>
            <a:r>
              <a:rPr lang="fr-FR" sz="2400" dirty="0" err="1" smtClean="0"/>
              <a:t>distalement</a:t>
            </a:r>
            <a:r>
              <a:rPr lang="fr-FR" sz="2400" dirty="0" smtClean="0"/>
              <a:t> </a:t>
            </a:r>
            <a:r>
              <a:rPr lang="fr-FR" sz="2400" dirty="0"/>
              <a:t>par rapport au SL réel : </a:t>
            </a:r>
            <a:r>
              <a:rPr lang="fr-FR" sz="2400" b="1" dirty="0">
                <a:solidFill>
                  <a:srgbClr val="0000FF"/>
                </a:solidFill>
              </a:rPr>
              <a:t>1)</a:t>
            </a:r>
            <a:r>
              <a:rPr lang="fr-FR" sz="2400" dirty="0"/>
              <a:t> quand une lésion</a:t>
            </a:r>
            <a:r>
              <a:rPr lang="fr-FR" sz="2400" dirty="0" smtClean="0"/>
              <a:t> 	nerveuse </a:t>
            </a:r>
            <a:r>
              <a:rPr lang="fr-FR" sz="2400" dirty="0"/>
              <a:t>respecte un territoire musculaire (ex. : une</a:t>
            </a:r>
            <a:r>
              <a:rPr lang="fr-FR" sz="2400" dirty="0" smtClean="0"/>
              <a:t> 	atteinte </a:t>
            </a:r>
            <a:r>
              <a:rPr lang="fr-FR" sz="2400" dirty="0"/>
              <a:t>du TPI épargnant le muscle extenseur propre de</a:t>
            </a:r>
            <a:r>
              <a:rPr lang="fr-FR" sz="2400" dirty="0" smtClean="0"/>
              <a:t> 	l’index </a:t>
            </a:r>
            <a:r>
              <a:rPr lang="fr-FR" sz="2400" dirty="0"/>
              <a:t>ressemble à une lésion du TSAI) ; </a:t>
            </a:r>
            <a:r>
              <a:rPr lang="fr-FR" sz="2400" b="1" dirty="0">
                <a:solidFill>
                  <a:srgbClr val="0000FF"/>
                </a:solidFill>
              </a:rPr>
              <a:t>2)</a:t>
            </a:r>
            <a:r>
              <a:rPr lang="fr-FR" sz="2400" dirty="0"/>
              <a:t> quand la</a:t>
            </a:r>
            <a:r>
              <a:rPr lang="fr-FR" sz="2400" dirty="0" smtClean="0"/>
              <a:t> 	musculature </a:t>
            </a:r>
            <a:r>
              <a:rPr lang="fr-FR" sz="2400" dirty="0"/>
              <a:t>proximale est </a:t>
            </a:r>
            <a:r>
              <a:rPr lang="fr-FR" sz="2400" dirty="0" err="1"/>
              <a:t>réinnervée</a:t>
            </a:r>
            <a:r>
              <a:rPr lang="fr-FR" sz="2400" dirty="0"/>
              <a:t> sans laisser de</a:t>
            </a:r>
            <a:r>
              <a:rPr lang="fr-FR" sz="2400" dirty="0" smtClean="0"/>
              <a:t> 	séquelle détectable</a:t>
            </a:r>
            <a:endParaRPr lang="fr-FR" sz="2400" dirty="0"/>
          </a:p>
        </p:txBody>
      </p:sp>
      <p:sp>
        <p:nvSpPr>
          <p:cNvPr id="7"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Limitations de l’ENMG</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113997"/>
            <a:ext cx="7978913" cy="5601532"/>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a:t>Un territoire nerveux lésé peut être silencieux sur le plan</a:t>
            </a:r>
            <a:r>
              <a:rPr lang="fr-FR" sz="2400" dirty="0" smtClean="0"/>
              <a:t> 	ENMG </a:t>
            </a:r>
            <a:r>
              <a:rPr lang="fr-FR" sz="2400" dirty="0"/>
              <a:t>en </a:t>
            </a:r>
            <a:r>
              <a:rPr lang="fr-FR" sz="2400" dirty="0" smtClean="0"/>
              <a:t>raison : </a:t>
            </a:r>
            <a:br>
              <a:rPr lang="fr-FR" sz="2400" dirty="0" smtClean="0"/>
            </a:br>
            <a:r>
              <a:rPr lang="fr-FR" sz="2400" dirty="0" smtClean="0"/>
              <a:t>	- d’une </a:t>
            </a:r>
            <a:r>
              <a:rPr lang="fr-FR" sz="2400" dirty="0"/>
              <a:t>atteinte plus fasciculaire que tronculaire </a:t>
            </a:r>
            <a:r>
              <a:rPr lang="fr-FR" sz="2400" dirty="0" smtClean="0"/>
              <a:t>ou</a:t>
            </a:r>
            <a:br>
              <a:rPr lang="fr-FR" sz="2400" dirty="0" smtClean="0"/>
            </a:br>
            <a:r>
              <a:rPr lang="fr-FR" sz="2400" dirty="0" smtClean="0"/>
              <a:t>		radiculaire </a:t>
            </a:r>
            <a:br>
              <a:rPr lang="fr-FR" sz="2400" dirty="0" smtClean="0"/>
            </a:br>
            <a:r>
              <a:rPr lang="fr-FR" sz="2400" dirty="0" smtClean="0"/>
              <a:t>	- d’un </a:t>
            </a:r>
            <a:r>
              <a:rPr lang="fr-FR" sz="2400" dirty="0"/>
              <a:t>discret BC </a:t>
            </a:r>
            <a:r>
              <a:rPr lang="fr-FR" sz="2400" dirty="0" smtClean="0"/>
              <a:t>proximal </a:t>
            </a:r>
            <a:br>
              <a:rPr lang="fr-FR" sz="2400" dirty="0" smtClean="0"/>
            </a:br>
            <a:r>
              <a:rPr lang="fr-FR" sz="2400" dirty="0" smtClean="0"/>
              <a:t>	- d’une </a:t>
            </a:r>
            <a:r>
              <a:rPr lang="fr-FR" sz="2400" dirty="0"/>
              <a:t>évaluation trop précoce ne permettant pas </a:t>
            </a:r>
            <a:r>
              <a:rPr lang="fr-FR" sz="2400" dirty="0" smtClean="0"/>
              <a:t>de</a:t>
            </a:r>
            <a:br>
              <a:rPr lang="fr-FR" sz="2400" dirty="0" smtClean="0"/>
            </a:br>
            <a:r>
              <a:rPr lang="fr-FR" sz="2400" dirty="0" smtClean="0"/>
              <a:t>		documenter </a:t>
            </a:r>
            <a:r>
              <a:rPr lang="fr-FR" sz="2400" dirty="0"/>
              <a:t>une perte axonale </a:t>
            </a:r>
            <a:r>
              <a:rPr lang="fr-FR" sz="2400" dirty="0" smtClean="0"/>
              <a:t>partielle</a:t>
            </a:r>
          </a:p>
          <a:p>
            <a:pPr indent="358775">
              <a:lnSpc>
                <a:spcPct val="150000"/>
              </a:lnSpc>
              <a:buFont typeface="Wingdings" charset="2"/>
              <a:buChar char=""/>
              <a:tabLst>
                <a:tab pos="358775" algn="l"/>
              </a:tabLst>
            </a:pPr>
            <a:r>
              <a:rPr lang="fr-FR" sz="2400" dirty="0" smtClean="0"/>
              <a:t>Dès </a:t>
            </a:r>
            <a:r>
              <a:rPr lang="fr-FR" sz="2400" dirty="0"/>
              <a:t>lors, dans l’établissement du SL, </a:t>
            </a:r>
            <a:r>
              <a:rPr lang="fr-FR" sz="2400" b="1" dirty="0">
                <a:solidFill>
                  <a:srgbClr val="0000FF"/>
                </a:solidFill>
              </a:rPr>
              <a:t>la mise en évidence</a:t>
            </a:r>
            <a:r>
              <a:rPr lang="fr-FR" sz="2400" b="1" dirty="0" smtClean="0">
                <a:solidFill>
                  <a:srgbClr val="0000FF"/>
                </a:solidFill>
              </a:rPr>
              <a:t> 	d’une </a:t>
            </a:r>
            <a:r>
              <a:rPr lang="fr-FR" sz="2400" b="1" dirty="0">
                <a:solidFill>
                  <a:srgbClr val="0000FF"/>
                </a:solidFill>
              </a:rPr>
              <a:t>anomalie ENMG a plus de poids que l’absence</a:t>
            </a:r>
            <a:r>
              <a:rPr lang="fr-FR" sz="2400" b="1" dirty="0" smtClean="0">
                <a:solidFill>
                  <a:srgbClr val="0000FF"/>
                </a:solidFill>
              </a:rPr>
              <a:t> 	d’anomalie</a:t>
            </a:r>
            <a:endParaRPr lang="fr-FR" sz="2400" b="1" dirty="0">
              <a:solidFill>
                <a:srgbClr val="0000FF"/>
              </a:solidFill>
            </a:endParaRPr>
          </a:p>
        </p:txBody>
      </p:sp>
      <p:sp>
        <p:nvSpPr>
          <p:cNvPr id="7"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Limitations de l’ENMG</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113997"/>
            <a:ext cx="8377725" cy="5601532"/>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smtClean="0"/>
              <a:t>La mise en évidence d’un </a:t>
            </a:r>
            <a:r>
              <a:rPr lang="fr-FR" sz="2400" b="1" dirty="0" smtClean="0">
                <a:solidFill>
                  <a:srgbClr val="0000FF"/>
                </a:solidFill>
              </a:rPr>
              <a:t>bloc de conduction </a:t>
            </a:r>
            <a:r>
              <a:rPr lang="fr-FR" sz="2400" dirty="0" smtClean="0"/>
              <a:t>repose sur 	l’observation d’une réponse motrice de taille normale lors de la 	stimulation sous le SL et d’une réponse motrice de taille 	réduite lors de la stimulation au dessus du SL</a:t>
            </a:r>
          </a:p>
          <a:p>
            <a:pPr indent="358775">
              <a:lnSpc>
                <a:spcPct val="150000"/>
              </a:lnSpc>
              <a:buFont typeface="Wingdings" charset="2"/>
              <a:buChar char=""/>
              <a:tabLst>
                <a:tab pos="358775" algn="l"/>
                <a:tab pos="539750" algn="l"/>
              </a:tabLst>
            </a:pPr>
            <a:r>
              <a:rPr lang="fr-FR" sz="2400" dirty="0" smtClean="0"/>
              <a:t>Pour les nerfs musculocutané, axillaire, thoracique long et </a:t>
            </a:r>
            <a:r>
              <a:rPr lang="fr-FR" sz="2400" dirty="0" err="1" smtClean="0"/>
              <a:t>sus-</a:t>
            </a:r>
            <a:r>
              <a:rPr lang="fr-FR" sz="2400" dirty="0" smtClean="0"/>
              <a:t>	scapulaire, un seul site de stimulation nerveuse disponible  </a:t>
            </a:r>
          </a:p>
          <a:p>
            <a:pPr indent="358775">
              <a:lnSpc>
                <a:spcPct val="150000"/>
              </a:lnSpc>
              <a:buFont typeface="Wingdings" charset="2"/>
              <a:buChar char=""/>
              <a:tabLst>
                <a:tab pos="358775" algn="l"/>
                <a:tab pos="539750" algn="l"/>
              </a:tabLst>
            </a:pPr>
            <a:r>
              <a:rPr lang="fr-FR" sz="2400" dirty="0" smtClean="0"/>
              <a:t>La stimulation au point d’</a:t>
            </a:r>
            <a:r>
              <a:rPr lang="fr-FR" sz="2400" dirty="0" err="1" smtClean="0"/>
              <a:t>Erb</a:t>
            </a:r>
            <a:r>
              <a:rPr lang="fr-FR" sz="2400" dirty="0" smtClean="0"/>
              <a:t> n’est pas spécifique d’un seul nerf 	et l’enregistrement par électrodes de surface risque d’être 	contaminé par la contraction de muscles situés à distance de la 	zone de détection (conduction en volume)</a:t>
            </a:r>
            <a:endParaRPr lang="fr-FR" sz="2400" b="1" dirty="0">
              <a:solidFill>
                <a:srgbClr val="0000FF"/>
              </a:solidFill>
            </a:endParaRPr>
          </a:p>
        </p:txBody>
      </p:sp>
      <p:sp>
        <p:nvSpPr>
          <p:cNvPr id="7"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Limitations de l’ENMG</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113997"/>
            <a:ext cx="8377725" cy="4493537"/>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smtClean="0"/>
              <a:t>La détection par électrodes de surface peut parfois être 	remplacée par une </a:t>
            </a:r>
            <a:r>
              <a:rPr lang="fr-FR" sz="2400" b="1" dirty="0" smtClean="0">
                <a:solidFill>
                  <a:srgbClr val="0000FF"/>
                </a:solidFill>
              </a:rPr>
              <a:t>détection par aiguille-électrode </a:t>
            </a:r>
            <a:r>
              <a:rPr lang="fr-FR" sz="2400" dirty="0" smtClean="0"/>
              <a:t>(ex. nerf 	radial) </a:t>
            </a:r>
          </a:p>
          <a:p>
            <a:pPr indent="358775">
              <a:lnSpc>
                <a:spcPct val="150000"/>
              </a:lnSpc>
              <a:buFont typeface="Wingdings" charset="2"/>
              <a:buChar char=""/>
              <a:tabLst>
                <a:tab pos="358775" algn="l"/>
                <a:tab pos="539750" algn="l"/>
              </a:tabLst>
            </a:pPr>
            <a:r>
              <a:rPr lang="fr-FR" sz="2400" dirty="0" smtClean="0"/>
              <a:t>Une </a:t>
            </a:r>
            <a:r>
              <a:rPr lang="fr-FR" sz="2400" b="1" dirty="0" smtClean="0">
                <a:solidFill>
                  <a:srgbClr val="0000FF"/>
                </a:solidFill>
              </a:rPr>
              <a:t>collision nerveuse </a:t>
            </a:r>
            <a:r>
              <a:rPr lang="fr-FR" sz="2400" dirty="0" smtClean="0"/>
              <a:t>est parfois réalisée pour éliminer 	certains influx nerveux contaminant la réponse motrice 	générée par la stimulation au point d’</a:t>
            </a:r>
            <a:r>
              <a:rPr lang="fr-FR" sz="2400" dirty="0" err="1" smtClean="0"/>
              <a:t>Erb</a:t>
            </a:r>
            <a:r>
              <a:rPr lang="fr-FR" sz="2400" dirty="0" smtClean="0"/>
              <a:t> (ex. stimulation au 	point d’</a:t>
            </a:r>
            <a:r>
              <a:rPr lang="fr-FR" sz="2400" dirty="0" err="1" smtClean="0"/>
              <a:t>Erb</a:t>
            </a:r>
            <a:r>
              <a:rPr lang="fr-FR" sz="2400" dirty="0" smtClean="0"/>
              <a:t> couplée à une stimulation du nerf ulnaire au 	poignet pour n’enregistrer que la réponse du nerf médian) </a:t>
            </a:r>
            <a:endParaRPr lang="fr-FR" sz="2400" b="1" dirty="0">
              <a:solidFill>
                <a:srgbClr val="0000FF"/>
              </a:solidFill>
            </a:endParaRPr>
          </a:p>
        </p:txBody>
      </p:sp>
      <p:sp>
        <p:nvSpPr>
          <p:cNvPr id="7"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Limitations de l’ENMG</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113997"/>
            <a:ext cx="7978913" cy="3939539"/>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smtClean="0"/>
              <a:t>L’interprétation des anomalies peut être compliquée par 	- l’existence d’une autre neuropathie focale (nerf médian au 		poignet, nerf ulnaire au coude) </a:t>
            </a:r>
            <a:br>
              <a:rPr lang="fr-FR" sz="2400" dirty="0" smtClean="0"/>
            </a:br>
            <a:r>
              <a:rPr lang="fr-FR" sz="2400" dirty="0" smtClean="0"/>
              <a:t>		ou diffuse (polyneuropathie)</a:t>
            </a:r>
            <a:br>
              <a:rPr lang="fr-FR" sz="2400" dirty="0" smtClean="0"/>
            </a:br>
            <a:r>
              <a:rPr lang="fr-FR" sz="2400" dirty="0" smtClean="0"/>
              <a:t>	-	par la perte axonale liée à l’âge (surtout &gt; 60 ans) </a:t>
            </a:r>
            <a:br>
              <a:rPr lang="fr-FR" sz="2400" dirty="0" smtClean="0"/>
            </a:br>
            <a:r>
              <a:rPr lang="fr-FR" sz="2400" dirty="0" smtClean="0"/>
              <a:t>	-	par des conditions techniques délicates (obésité,</a:t>
            </a:r>
            <a:br>
              <a:rPr lang="fr-FR" sz="2400" dirty="0" smtClean="0"/>
            </a:br>
            <a:r>
              <a:rPr lang="fr-FR" sz="2400" dirty="0" smtClean="0"/>
              <a:t>		lymphœdème </a:t>
            </a:r>
            <a:r>
              <a:rPr lang="fr-FR" sz="2400" dirty="0" err="1" smtClean="0"/>
              <a:t>etc</a:t>
            </a:r>
            <a:r>
              <a:rPr lang="fr-FR" sz="2400" dirty="0" smtClean="0"/>
              <a:t>…) </a:t>
            </a:r>
            <a:endParaRPr lang="fr-FR" sz="2400" dirty="0"/>
          </a:p>
        </p:txBody>
      </p:sp>
      <p:sp>
        <p:nvSpPr>
          <p:cNvPr id="7"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Limitations de l’ENMG</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69313"/>
            <a:ext cx="7942971" cy="5601532"/>
          </a:xfrm>
          <a:prstGeom prst="rect">
            <a:avLst/>
          </a:prstGeom>
        </p:spPr>
        <p:txBody>
          <a:bodyPr wrap="square">
            <a:spAutoFit/>
          </a:bodyPr>
          <a:lstStyle/>
          <a:p>
            <a:pPr indent="358775">
              <a:lnSpc>
                <a:spcPct val="150000"/>
              </a:lnSpc>
              <a:buFont typeface="Wingdings" charset="2"/>
              <a:buChar char=""/>
              <a:tabLst>
                <a:tab pos="358775" algn="l"/>
              </a:tabLst>
            </a:pPr>
            <a:r>
              <a:rPr lang="fr-FR" sz="2400" dirty="0"/>
              <a:t>Sur le plan ENMG</a:t>
            </a:r>
            <a:r>
              <a:rPr lang="fr-FR" sz="2400" dirty="0" smtClean="0"/>
              <a:t>,	si </a:t>
            </a:r>
            <a:r>
              <a:rPr lang="fr-FR" sz="2400" dirty="0"/>
              <a:t>l’exploration est réalisée à J6, à J15, à</a:t>
            </a:r>
            <a:r>
              <a:rPr lang="fr-FR" sz="2400" dirty="0" smtClean="0"/>
              <a:t> 	J40 </a:t>
            </a:r>
            <a:r>
              <a:rPr lang="fr-FR" sz="2400" dirty="0"/>
              <a:t>ou au 3</a:t>
            </a:r>
            <a:r>
              <a:rPr lang="fr-FR" sz="2400" baseline="30000" dirty="0"/>
              <a:t>ème</a:t>
            </a:r>
            <a:r>
              <a:rPr lang="fr-FR" sz="2400" dirty="0"/>
              <a:t> mois</a:t>
            </a:r>
            <a:r>
              <a:rPr lang="fr-FR" sz="2400" dirty="0" smtClean="0"/>
              <a:t> </a:t>
            </a:r>
            <a:r>
              <a:rPr lang="fr-FR" sz="2400" dirty="0" err="1" smtClean="0"/>
              <a:t>post</a:t>
            </a:r>
            <a:r>
              <a:rPr lang="fr-FR" sz="2400" dirty="0" err="1"/>
              <a:t>-lésionnel</a:t>
            </a:r>
            <a:r>
              <a:rPr lang="fr-FR" sz="2400" dirty="0"/>
              <a:t>, les anomalies</a:t>
            </a:r>
            <a:r>
              <a:rPr lang="fr-FR" sz="2400" dirty="0" smtClean="0"/>
              <a:t> 	enregistrées </a:t>
            </a:r>
            <a:r>
              <a:rPr lang="fr-FR" sz="2400" dirty="0"/>
              <a:t>seront très</a:t>
            </a:r>
            <a:r>
              <a:rPr lang="fr-FR" sz="2400" dirty="0" smtClean="0"/>
              <a:t> différentes =&gt;</a:t>
            </a:r>
          </a:p>
          <a:p>
            <a:pPr indent="358775">
              <a:lnSpc>
                <a:spcPct val="150000"/>
              </a:lnSpc>
              <a:buFont typeface="Wingdings" charset="2"/>
              <a:buChar char=""/>
              <a:tabLst>
                <a:tab pos="358775" algn="l"/>
              </a:tabLst>
            </a:pPr>
            <a:r>
              <a:rPr lang="fr-FR" sz="2400" dirty="0"/>
              <a:t>L</a:t>
            </a:r>
            <a:r>
              <a:rPr lang="fr-FR" sz="2400" dirty="0" smtClean="0"/>
              <a:t>’</a:t>
            </a:r>
            <a:r>
              <a:rPr lang="fr-FR" sz="2400" dirty="0" err="1" smtClean="0"/>
              <a:t>électrophysiologiste</a:t>
            </a:r>
            <a:r>
              <a:rPr lang="fr-FR" sz="2400" dirty="0" smtClean="0"/>
              <a:t> </a:t>
            </a:r>
            <a:r>
              <a:rPr lang="fr-FR" sz="2400" dirty="0"/>
              <a:t>peut être</a:t>
            </a:r>
            <a:r>
              <a:rPr lang="fr-FR" sz="2400" dirty="0" smtClean="0"/>
              <a:t> désemparé </a:t>
            </a:r>
            <a:r>
              <a:rPr lang="fr-FR" sz="2400" dirty="0"/>
              <a:t>et rendre des</a:t>
            </a:r>
            <a:r>
              <a:rPr lang="fr-FR" sz="2400" dirty="0" smtClean="0"/>
              <a:t> 	avis </a:t>
            </a:r>
            <a:r>
              <a:rPr lang="fr-FR" sz="2400" dirty="0"/>
              <a:t>peu pertinents par rapport à la situation </a:t>
            </a:r>
            <a:r>
              <a:rPr lang="fr-FR" sz="2400" dirty="0" smtClean="0"/>
              <a:t>clinique =&gt; </a:t>
            </a:r>
          </a:p>
          <a:p>
            <a:pPr indent="358775">
              <a:lnSpc>
                <a:spcPct val="150000"/>
              </a:lnSpc>
              <a:buFont typeface="Wingdings" charset="2"/>
              <a:buChar char=""/>
              <a:tabLst>
                <a:tab pos="358775" algn="l"/>
              </a:tabLst>
            </a:pPr>
            <a:r>
              <a:rPr lang="fr-FR" sz="2400" dirty="0" smtClean="0"/>
              <a:t>Ces </a:t>
            </a:r>
            <a:r>
              <a:rPr lang="fr-FR" sz="2400" dirty="0"/>
              <a:t>discordances </a:t>
            </a:r>
            <a:r>
              <a:rPr lang="fr-FR" sz="2400" dirty="0" err="1"/>
              <a:t>électro-cliniques</a:t>
            </a:r>
            <a:r>
              <a:rPr lang="fr-FR" sz="2400" dirty="0"/>
              <a:t> conduisent</a:t>
            </a:r>
            <a:r>
              <a:rPr lang="fr-FR" sz="2400" dirty="0" smtClean="0"/>
              <a:t> </a:t>
            </a:r>
            <a:r>
              <a:rPr lang="fr-FR" sz="2400" dirty="0" err="1" smtClean="0"/>
              <a:t>pfs</a:t>
            </a:r>
            <a:r>
              <a:rPr lang="fr-FR" sz="2400" dirty="0" smtClean="0"/>
              <a:t> des 	médecins </a:t>
            </a:r>
            <a:r>
              <a:rPr lang="fr-FR" sz="2400" dirty="0"/>
              <a:t>d’autres spécialités à dire que l’ENMG ne sert à</a:t>
            </a:r>
            <a:r>
              <a:rPr lang="fr-FR" sz="2400" dirty="0" smtClean="0"/>
              <a:t> 	rien </a:t>
            </a:r>
            <a:r>
              <a:rPr lang="fr-FR" sz="2400" dirty="0"/>
              <a:t>dans l’exploration des plexopathies brachiales et</a:t>
            </a:r>
            <a:r>
              <a:rPr lang="fr-FR" sz="2400" dirty="0" smtClean="0"/>
              <a:t> 	qu’une </a:t>
            </a:r>
            <a:r>
              <a:rPr lang="fr-FR" sz="2400" dirty="0"/>
              <a:t>clinique et une imagerie de qualité </a:t>
            </a:r>
            <a:r>
              <a:rPr lang="fr-FR" sz="2400" dirty="0" smtClean="0"/>
              <a:t>suffisent</a:t>
            </a:r>
          </a:p>
          <a:p>
            <a:pPr indent="358775">
              <a:lnSpc>
                <a:spcPct val="150000"/>
              </a:lnSpc>
              <a:buFont typeface="Wingdings" charset="2"/>
              <a:buChar char=""/>
              <a:tabLst>
                <a:tab pos="358775" algn="l"/>
              </a:tabLst>
            </a:pPr>
            <a:endParaRPr lang="fr-FR" sz="2400" dirty="0" smtClean="0"/>
          </a:p>
        </p:txBody>
      </p:sp>
      <p:sp>
        <p:nvSpPr>
          <p:cNvPr id="6"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smtClean="0">
                <a:ln>
                  <a:noFill/>
                </a:ln>
                <a:solidFill>
                  <a:schemeClr val="tx1">
                    <a:tint val="75000"/>
                  </a:schemeClr>
                </a:solidFill>
                <a:effectLst/>
                <a:uLnTx/>
                <a:uFillTx/>
                <a:latin typeface="+mn-lt"/>
                <a:ea typeface="+mn-ea"/>
                <a:cs typeface="+mn-cs"/>
              </a:rPr>
              <a:t>Introduction</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648879"/>
            <a:ext cx="7978913" cy="5047535"/>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smtClean="0"/>
              <a:t>l’ENMG est souvent prise en défaut</a:t>
            </a:r>
          </a:p>
          <a:p>
            <a:pPr indent="358775">
              <a:lnSpc>
                <a:spcPct val="150000"/>
              </a:lnSpc>
              <a:buFont typeface="Wingdings" charset="2"/>
              <a:buChar char=""/>
              <a:tabLst>
                <a:tab pos="358775" algn="l"/>
                <a:tab pos="539750" algn="l"/>
              </a:tabLst>
            </a:pPr>
            <a:r>
              <a:rPr lang="fr-FR" sz="2400" dirty="0" smtClean="0"/>
              <a:t>La dégénérescence Wallérienne reste incomplète et 	l’amplitude des réponses motrices et surtout sensitives 	reste normale (stimulation sous le SL)  </a:t>
            </a:r>
          </a:p>
          <a:p>
            <a:pPr indent="358775">
              <a:lnSpc>
                <a:spcPct val="150000"/>
              </a:lnSpc>
              <a:buFont typeface="Wingdings" charset="2"/>
              <a:buChar char=""/>
              <a:tabLst>
                <a:tab pos="358775" algn="l"/>
                <a:tab pos="539750" algn="l"/>
              </a:tabLst>
            </a:pPr>
            <a:r>
              <a:rPr lang="fr-FR" sz="2400" dirty="0" smtClean="0"/>
              <a:t>L’activité de repos est absente</a:t>
            </a:r>
          </a:p>
          <a:p>
            <a:pPr indent="358775">
              <a:lnSpc>
                <a:spcPct val="150000"/>
              </a:lnSpc>
              <a:buFont typeface="Wingdings" charset="2"/>
              <a:buChar char=""/>
              <a:tabLst>
                <a:tab pos="358775" algn="l"/>
                <a:tab pos="539750" algn="l"/>
              </a:tabLst>
            </a:pPr>
            <a:r>
              <a:rPr lang="fr-FR" sz="2400" dirty="0" smtClean="0"/>
              <a:t>Les tracés EMG sont appauvris proportionnellement à 	l’effort développé par le patient (mais le déficit de force 	peut être lié à la douleur à la mobilisation, fractures…) </a:t>
            </a:r>
          </a:p>
          <a:p>
            <a:pPr indent="358775">
              <a:lnSpc>
                <a:spcPct val="150000"/>
              </a:lnSpc>
              <a:buFont typeface="Wingdings" charset="2"/>
              <a:buChar char=""/>
              <a:tabLst>
                <a:tab pos="358775" algn="l"/>
                <a:tab pos="539750" algn="l"/>
              </a:tabLst>
            </a:pPr>
            <a:r>
              <a:rPr lang="fr-FR" sz="2400" dirty="0" smtClean="0"/>
              <a:t>Neurogène si </a:t>
            </a:r>
            <a:r>
              <a:rPr lang="fr-FR" sz="2400" b="1" dirty="0" smtClean="0">
                <a:solidFill>
                  <a:srgbClr val="0000FF"/>
                </a:solidFill>
              </a:rPr>
              <a:t>augmentation du recrutement temporel</a:t>
            </a:r>
            <a:endParaRPr lang="fr-FR" sz="2400" b="1" dirty="0">
              <a:solidFill>
                <a:srgbClr val="0000FF"/>
              </a:solidFill>
            </a:endParaRPr>
          </a:p>
        </p:txBody>
      </p:sp>
      <p:sp>
        <p:nvSpPr>
          <p:cNvPr id="7"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Avant le 6</a:t>
            </a:r>
            <a:r>
              <a:rPr lang="fr-FR" sz="2400" b="1" baseline="30000" dirty="0" smtClean="0">
                <a:solidFill>
                  <a:srgbClr val="0000FF"/>
                </a:solidFill>
              </a:rPr>
              <a:t>ème</a:t>
            </a:r>
            <a:r>
              <a:rPr lang="fr-FR" sz="2400" b="1" dirty="0" smtClean="0">
                <a:solidFill>
                  <a:srgbClr val="0000FF"/>
                </a:solidFill>
              </a:rPr>
              <a:t> jour </a:t>
            </a:r>
            <a:r>
              <a:rPr lang="fr-FR" sz="2400" b="1" dirty="0" err="1" smtClean="0">
                <a:solidFill>
                  <a:srgbClr val="0000FF"/>
                </a:solidFill>
              </a:rPr>
              <a:t>post-lésionnel</a:t>
            </a:r>
            <a:r>
              <a:rPr lang="fr-FR" sz="2400" b="1" dirty="0" smtClean="0">
                <a:solidFill>
                  <a:srgbClr val="FF0000"/>
                </a:solidFill>
              </a:rPr>
              <a:t> </a:t>
            </a:r>
            <a:r>
              <a:rPr lang="fr-FR" sz="3200" dirty="0" smtClean="0"/>
              <a:t> </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725079"/>
            <a:ext cx="8422185" cy="4493537"/>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smtClean="0"/>
              <a:t>l’ENMG précoce n’est néanmoins pas inutile</a:t>
            </a:r>
          </a:p>
          <a:p>
            <a:pPr indent="358775">
              <a:lnSpc>
                <a:spcPct val="150000"/>
              </a:lnSpc>
              <a:buFont typeface="Wingdings" charset="2"/>
              <a:buChar char=""/>
              <a:tabLst>
                <a:tab pos="358775" algn="l"/>
                <a:tab pos="539750" algn="l"/>
              </a:tabLst>
            </a:pPr>
            <a:r>
              <a:rPr lang="fr-FR" sz="2400" dirty="0" smtClean="0"/>
              <a:t>Peut révéler une </a:t>
            </a:r>
            <a:r>
              <a:rPr lang="fr-FR" sz="2400" b="1" dirty="0" smtClean="0">
                <a:solidFill>
                  <a:srgbClr val="0000FF"/>
                </a:solidFill>
              </a:rPr>
              <a:t>neuropathie préexistante </a:t>
            </a:r>
            <a:r>
              <a:rPr lang="fr-FR" sz="2400" dirty="0" smtClean="0"/>
              <a:t>à la lésion </a:t>
            </a:r>
            <a:r>
              <a:rPr lang="fr-FR" sz="2400" dirty="0" err="1" smtClean="0"/>
              <a:t>plexuelle</a:t>
            </a:r>
            <a:endParaRPr lang="fr-FR" sz="2400" dirty="0" smtClean="0"/>
          </a:p>
          <a:p>
            <a:pPr indent="358775">
              <a:lnSpc>
                <a:spcPct val="150000"/>
              </a:lnSpc>
              <a:buFont typeface="Wingdings" charset="2"/>
              <a:buChar char=""/>
              <a:tabLst>
                <a:tab pos="358775" algn="l"/>
                <a:tab pos="539750" algn="l"/>
              </a:tabLst>
            </a:pPr>
            <a:r>
              <a:rPr lang="fr-FR" sz="2400" dirty="0" smtClean="0"/>
              <a:t>En cas d’atteinte </a:t>
            </a:r>
            <a:r>
              <a:rPr lang="fr-FR" sz="2400" b="1" dirty="0" smtClean="0">
                <a:solidFill>
                  <a:srgbClr val="0000FF"/>
                </a:solidFill>
              </a:rPr>
              <a:t>infra-claviculaire</a:t>
            </a:r>
            <a:r>
              <a:rPr lang="fr-FR" sz="2400" dirty="0" smtClean="0"/>
              <a:t>, l’ENMG précoce est parfois  	le seul moment où il sera possible de localiser un </a:t>
            </a:r>
            <a:r>
              <a:rPr lang="fr-FR" sz="2400" b="1" dirty="0" err="1" smtClean="0">
                <a:solidFill>
                  <a:srgbClr val="0000FF"/>
                </a:solidFill>
              </a:rPr>
              <a:t>pseudo-BC</a:t>
            </a:r>
            <a:r>
              <a:rPr lang="fr-FR" sz="2400" b="1" dirty="0" smtClean="0">
                <a:solidFill>
                  <a:srgbClr val="0000FF"/>
                </a:solidFill>
              </a:rPr>
              <a:t> </a:t>
            </a:r>
            <a:r>
              <a:rPr lang="fr-FR" sz="2400" dirty="0" smtClean="0"/>
              <a:t>	(atteinte axonale) en comparant l’amplitude des réponses 	motrices évoquées par la stimulation au point d’</a:t>
            </a:r>
            <a:r>
              <a:rPr lang="fr-FR" sz="2400" dirty="0" err="1" smtClean="0"/>
              <a:t>Erb</a:t>
            </a:r>
            <a:r>
              <a:rPr lang="fr-FR" sz="2400" dirty="0" smtClean="0"/>
              <a:t> (amplitude 	réduite) à l’amplitude des réponses motrice évoquées par la 	stimulation sous le SL (amplitude normale)</a:t>
            </a:r>
            <a:endParaRPr lang="fr-FR" sz="2400" dirty="0"/>
          </a:p>
        </p:txBody>
      </p:sp>
      <p:sp>
        <p:nvSpPr>
          <p:cNvPr id="4"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Avant le 6</a:t>
            </a:r>
            <a:r>
              <a:rPr lang="fr-FR" sz="2400" b="1" baseline="30000" dirty="0" smtClean="0">
                <a:solidFill>
                  <a:srgbClr val="0000FF"/>
                </a:solidFill>
              </a:rPr>
              <a:t>ème</a:t>
            </a:r>
            <a:r>
              <a:rPr lang="fr-FR" sz="2400" b="1" dirty="0" smtClean="0">
                <a:solidFill>
                  <a:srgbClr val="0000FF"/>
                </a:solidFill>
              </a:rPr>
              <a:t> jour </a:t>
            </a:r>
            <a:r>
              <a:rPr lang="fr-FR" sz="2400" b="1" dirty="0" err="1" smtClean="0">
                <a:solidFill>
                  <a:srgbClr val="0000FF"/>
                </a:solidFill>
              </a:rPr>
              <a:t>post-lésionnel</a:t>
            </a:r>
            <a:r>
              <a:rPr lang="fr-FR" sz="2400" b="1" dirty="0" smtClean="0">
                <a:solidFill>
                  <a:srgbClr val="FF0000"/>
                </a:solidFill>
              </a:rPr>
              <a:t> </a:t>
            </a:r>
            <a:r>
              <a:rPr lang="fr-FR" sz="3200" dirty="0" smtClean="0"/>
              <a:t> </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636179"/>
            <a:ext cx="8422185" cy="5047535"/>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smtClean="0"/>
              <a:t>La dégénérescence Wallérienne est habituellement complète et 	l’amplitude des réponses évoquées est réduite</a:t>
            </a:r>
          </a:p>
          <a:p>
            <a:pPr indent="358775">
              <a:lnSpc>
                <a:spcPct val="150000"/>
              </a:lnSpc>
              <a:buFont typeface="Wingdings" charset="2"/>
              <a:buChar char=""/>
              <a:tabLst>
                <a:tab pos="358775" algn="l"/>
                <a:tab pos="539750" algn="l"/>
              </a:tabLst>
            </a:pPr>
            <a:r>
              <a:rPr lang="fr-FR" sz="2400" u="sng" dirty="0" smtClean="0"/>
              <a:t>Si l’amplitude des réponses sensitives distales reste normale</a:t>
            </a:r>
            <a:r>
              <a:rPr lang="fr-FR" sz="2400" dirty="0" smtClean="0"/>
              <a:t> 	dans un territoire déficitaire sur le plan clinique =&gt; lésion 	purement </a:t>
            </a:r>
            <a:r>
              <a:rPr lang="fr-FR" sz="2400" b="1" dirty="0" err="1" smtClean="0">
                <a:solidFill>
                  <a:srgbClr val="0000FF"/>
                </a:solidFill>
              </a:rPr>
              <a:t>neurapraxique</a:t>
            </a:r>
            <a:r>
              <a:rPr lang="fr-FR" sz="2400" b="1" dirty="0" smtClean="0">
                <a:solidFill>
                  <a:srgbClr val="0000FF"/>
                </a:solidFill>
              </a:rPr>
              <a:t> </a:t>
            </a:r>
            <a:r>
              <a:rPr lang="fr-FR" sz="2400" dirty="0" smtClean="0"/>
              <a:t>ou </a:t>
            </a:r>
            <a:r>
              <a:rPr lang="fr-FR" sz="2400" b="1" dirty="0" smtClean="0">
                <a:solidFill>
                  <a:srgbClr val="0000FF"/>
                </a:solidFill>
              </a:rPr>
              <a:t>avulsion </a:t>
            </a:r>
            <a:r>
              <a:rPr lang="fr-FR" sz="2400" dirty="0" smtClean="0"/>
              <a:t>radiculaire (réponses 	motrices réduites en amplitude)</a:t>
            </a:r>
          </a:p>
          <a:p>
            <a:pPr indent="358775">
              <a:lnSpc>
                <a:spcPct val="150000"/>
              </a:lnSpc>
              <a:buFont typeface="Wingdings" charset="2"/>
              <a:buChar char=""/>
              <a:tabLst>
                <a:tab pos="358775" algn="l"/>
                <a:tab pos="539750" algn="l"/>
              </a:tabLst>
            </a:pPr>
            <a:r>
              <a:rPr lang="fr-FR" sz="2400" dirty="0" smtClean="0"/>
              <a:t>Si il n’y a pas de déficit sensitif clinique =&gt; atteinte purement 	</a:t>
            </a:r>
            <a:r>
              <a:rPr lang="fr-FR" sz="2400" b="1" dirty="0" smtClean="0">
                <a:solidFill>
                  <a:srgbClr val="0000FF"/>
                </a:solidFill>
              </a:rPr>
              <a:t>motrice </a:t>
            </a:r>
            <a:r>
              <a:rPr lang="fr-FR" sz="2400" dirty="0" smtClean="0"/>
              <a:t>(NMMBC, </a:t>
            </a:r>
            <a:r>
              <a:rPr lang="fr-FR" sz="2400" dirty="0" err="1" smtClean="0"/>
              <a:t>Parsonage</a:t>
            </a:r>
            <a:r>
              <a:rPr lang="fr-FR" sz="2400" dirty="0" smtClean="0"/>
              <a:t> &amp; Turner, lésion isolée des racines 	ventrales plus fragiles) </a:t>
            </a:r>
            <a:endParaRPr lang="fr-FR" sz="2400" dirty="0"/>
          </a:p>
        </p:txBody>
      </p:sp>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Entre le 12</a:t>
            </a:r>
            <a:r>
              <a:rPr lang="fr-FR" sz="2400" b="1" baseline="30000" dirty="0" smtClean="0">
                <a:solidFill>
                  <a:srgbClr val="0000FF"/>
                </a:solidFill>
              </a:rPr>
              <a:t>ème</a:t>
            </a:r>
            <a:r>
              <a:rPr lang="fr-FR" sz="2400" b="1" dirty="0" smtClean="0">
                <a:solidFill>
                  <a:srgbClr val="0000FF"/>
                </a:solidFill>
              </a:rPr>
              <a:t> jour et la 3</a:t>
            </a:r>
            <a:r>
              <a:rPr lang="fr-FR" sz="2400" b="1" baseline="30000" dirty="0" smtClean="0">
                <a:solidFill>
                  <a:srgbClr val="0000FF"/>
                </a:solidFill>
              </a:rPr>
              <a:t>ème</a:t>
            </a:r>
            <a:r>
              <a:rPr lang="fr-FR" sz="2400" b="1" dirty="0" smtClean="0">
                <a:solidFill>
                  <a:srgbClr val="0000FF"/>
                </a:solidFill>
              </a:rPr>
              <a:t> semaine </a:t>
            </a:r>
            <a:r>
              <a:rPr lang="fr-FR" sz="2400" b="1" dirty="0" err="1" smtClean="0">
                <a:solidFill>
                  <a:srgbClr val="0000FF"/>
                </a:solidFill>
              </a:rPr>
              <a:t>post-lésionnel</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486875" y="1509403"/>
            <a:ext cx="8498386" cy="5047535"/>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u="sng" dirty="0" smtClean="0"/>
              <a:t>Sur le versant moteur</a:t>
            </a:r>
            <a:r>
              <a:rPr lang="fr-FR" sz="2400" dirty="0" smtClean="0"/>
              <a:t> (nerfs médian, ulnaire et radial), </a:t>
            </a:r>
            <a:br>
              <a:rPr lang="fr-FR" sz="2400" dirty="0" smtClean="0"/>
            </a:br>
            <a:r>
              <a:rPr lang="fr-FR" sz="2400" dirty="0" smtClean="0"/>
              <a:t>	3 situations peuvent se présenter : </a:t>
            </a:r>
          </a:p>
          <a:p>
            <a:pPr indent="358775">
              <a:lnSpc>
                <a:spcPct val="150000"/>
              </a:lnSpc>
              <a:buFont typeface="Wingdings" charset="2"/>
              <a:buChar char=""/>
              <a:tabLst>
                <a:tab pos="358775" algn="l"/>
                <a:tab pos="539750" algn="l"/>
              </a:tabLst>
            </a:pPr>
            <a:r>
              <a:rPr lang="fr-FR" sz="2400" dirty="0" smtClean="0"/>
              <a:t>Si l’amplitude est normale après st. au point d’</a:t>
            </a:r>
            <a:r>
              <a:rPr lang="fr-FR" sz="2400" dirty="0" err="1" smtClean="0"/>
              <a:t>Erb</a:t>
            </a:r>
            <a:r>
              <a:rPr lang="fr-FR" sz="2400" dirty="0" smtClean="0"/>
              <a:t> (elle le sera 	</a:t>
            </a:r>
            <a:r>
              <a:rPr lang="fr-FR" sz="2400" i="1" dirty="0" smtClean="0"/>
              <a:t>a fortiori</a:t>
            </a:r>
            <a:r>
              <a:rPr lang="fr-FR" sz="2400" dirty="0" smtClean="0"/>
              <a:t> après stimulation plus distale) =&gt; </a:t>
            </a:r>
            <a:r>
              <a:rPr lang="fr-FR" sz="2400" b="1" dirty="0" smtClean="0">
                <a:solidFill>
                  <a:srgbClr val="0000FF"/>
                </a:solidFill>
              </a:rPr>
              <a:t>BC </a:t>
            </a:r>
            <a:r>
              <a:rPr lang="fr-FR" sz="2400" b="1" dirty="0" err="1" smtClean="0">
                <a:solidFill>
                  <a:srgbClr val="0000FF"/>
                </a:solidFill>
              </a:rPr>
              <a:t>supra-claviculaire</a:t>
            </a:r>
            <a:endParaRPr lang="fr-FR" sz="2400" b="1" dirty="0" smtClean="0">
              <a:solidFill>
                <a:srgbClr val="0000FF"/>
              </a:solidFill>
            </a:endParaRPr>
          </a:p>
          <a:p>
            <a:pPr indent="358775">
              <a:lnSpc>
                <a:spcPct val="150000"/>
              </a:lnSpc>
              <a:buFont typeface="Wingdings" charset="2"/>
              <a:buChar char=""/>
              <a:tabLst>
                <a:tab pos="358775" algn="l"/>
                <a:tab pos="539750" algn="l"/>
              </a:tabLst>
            </a:pPr>
            <a:r>
              <a:rPr lang="fr-FR" sz="2400" dirty="0" smtClean="0"/>
              <a:t>Si les réponses sont d’amplitude réduite lors de la st. 	nerveuse sous le SL (elle le sera </a:t>
            </a:r>
            <a:r>
              <a:rPr lang="fr-FR" sz="2400" i="1" dirty="0" smtClean="0"/>
              <a:t>a fortiori</a:t>
            </a:r>
            <a:r>
              <a:rPr lang="fr-FR" sz="2400" dirty="0" smtClean="0"/>
              <a:t> après stimulation plus 	proximale) =&gt; </a:t>
            </a:r>
            <a:r>
              <a:rPr lang="fr-FR" sz="2400" b="1" dirty="0" smtClean="0">
                <a:solidFill>
                  <a:srgbClr val="0000FF"/>
                </a:solidFill>
              </a:rPr>
              <a:t>atteinte axonale </a:t>
            </a:r>
          </a:p>
          <a:p>
            <a:pPr indent="358775">
              <a:lnSpc>
                <a:spcPct val="150000"/>
              </a:lnSpc>
              <a:buFont typeface="Wingdings" charset="2"/>
              <a:buChar char=""/>
              <a:tabLst>
                <a:tab pos="358775" algn="l"/>
                <a:tab pos="539750" algn="l"/>
              </a:tabLst>
            </a:pPr>
            <a:r>
              <a:rPr lang="fr-FR" sz="2400" dirty="0" smtClean="0"/>
              <a:t>Si l’amplitude est réduite lors de la st. au point d’</a:t>
            </a:r>
            <a:r>
              <a:rPr lang="fr-FR" sz="2400" dirty="0" err="1" smtClean="0"/>
              <a:t>Erb</a:t>
            </a:r>
            <a:r>
              <a:rPr lang="fr-FR" sz="2400" dirty="0" smtClean="0"/>
              <a:t> et 	normale lors de la stimulation sous le SL =&gt; </a:t>
            </a:r>
            <a:r>
              <a:rPr lang="fr-FR" sz="2400" b="1" dirty="0" smtClean="0">
                <a:solidFill>
                  <a:srgbClr val="0000FF"/>
                </a:solidFill>
              </a:rPr>
              <a:t>BC infra-claviculaire</a:t>
            </a:r>
            <a:endParaRPr lang="fr-FR" sz="2400" b="1" dirty="0">
              <a:solidFill>
                <a:srgbClr val="0000FF"/>
              </a:solidFill>
            </a:endParaRPr>
          </a:p>
        </p:txBody>
      </p:sp>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Entre le 12</a:t>
            </a:r>
            <a:r>
              <a:rPr lang="fr-FR" sz="2400" b="1" baseline="30000" dirty="0" smtClean="0">
                <a:solidFill>
                  <a:srgbClr val="0000FF"/>
                </a:solidFill>
              </a:rPr>
              <a:t>ème</a:t>
            </a:r>
            <a:r>
              <a:rPr lang="fr-FR" sz="2400" b="1" dirty="0" smtClean="0">
                <a:solidFill>
                  <a:srgbClr val="0000FF"/>
                </a:solidFill>
              </a:rPr>
              <a:t> jour et la 3</a:t>
            </a:r>
            <a:r>
              <a:rPr lang="fr-FR" sz="2400" b="1" baseline="30000" dirty="0" smtClean="0">
                <a:solidFill>
                  <a:srgbClr val="0000FF"/>
                </a:solidFill>
              </a:rPr>
              <a:t>ème</a:t>
            </a:r>
            <a:r>
              <a:rPr lang="fr-FR" sz="2400" b="1" dirty="0" smtClean="0">
                <a:solidFill>
                  <a:srgbClr val="0000FF"/>
                </a:solidFill>
              </a:rPr>
              <a:t> semaine </a:t>
            </a:r>
            <a:r>
              <a:rPr lang="fr-FR" sz="2400" b="1" dirty="0" err="1" smtClean="0">
                <a:solidFill>
                  <a:srgbClr val="0000FF"/>
                </a:solidFill>
              </a:rPr>
              <a:t>post-lésionnel</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09403"/>
            <a:ext cx="8422185" cy="5047535"/>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smtClean="0"/>
              <a:t>C’est à ce stade que la </a:t>
            </a:r>
            <a:r>
              <a:rPr lang="fr-FR" sz="2400" b="1" dirty="0" smtClean="0">
                <a:solidFill>
                  <a:srgbClr val="0000FF"/>
                </a:solidFill>
              </a:rPr>
              <a:t>surface du pic négatif initial </a:t>
            </a:r>
            <a:r>
              <a:rPr lang="fr-FR" sz="2400" dirty="0" smtClean="0"/>
              <a:t>des 	réponses motrices évoquées est le meilleur paramètre pour 	évaluer le degré de </a:t>
            </a:r>
            <a:r>
              <a:rPr lang="fr-FR" sz="2400" b="1" dirty="0" smtClean="0">
                <a:solidFill>
                  <a:srgbClr val="0000FF"/>
                </a:solidFill>
              </a:rPr>
              <a:t>perte axonale </a:t>
            </a:r>
            <a:r>
              <a:rPr lang="fr-FR" sz="2400" dirty="0" smtClean="0"/>
              <a:t>(en l’absence de BC entre la 	st. nerveuse et la détection musculaire)</a:t>
            </a:r>
          </a:p>
          <a:p>
            <a:pPr indent="358775">
              <a:lnSpc>
                <a:spcPct val="150000"/>
              </a:lnSpc>
              <a:buFont typeface="Wingdings" charset="2"/>
              <a:buChar char=""/>
              <a:tabLst>
                <a:tab pos="358775" algn="l"/>
                <a:tab pos="539750" algn="l"/>
              </a:tabLst>
            </a:pPr>
            <a:r>
              <a:rPr lang="fr-FR" sz="2400" dirty="0" smtClean="0"/>
              <a:t>L’enregistrement d’une activité de repos dans les muscles 	proches du SL ou de PUM </a:t>
            </a:r>
            <a:r>
              <a:rPr lang="fr-FR" sz="2400" dirty="0" err="1" smtClean="0"/>
              <a:t>polyphasiques</a:t>
            </a:r>
            <a:r>
              <a:rPr lang="fr-FR" sz="2400" dirty="0" smtClean="0"/>
              <a:t> plaide contre la nature 	purement </a:t>
            </a:r>
            <a:r>
              <a:rPr lang="fr-FR" sz="2400" dirty="0" err="1" smtClean="0"/>
              <a:t>neurapraxique</a:t>
            </a:r>
            <a:r>
              <a:rPr lang="fr-FR" sz="2400" dirty="0" smtClean="0"/>
              <a:t> de la plexopathie</a:t>
            </a:r>
          </a:p>
          <a:p>
            <a:pPr indent="358775">
              <a:lnSpc>
                <a:spcPct val="150000"/>
              </a:lnSpc>
              <a:buFont typeface="Wingdings" charset="2"/>
              <a:buChar char=""/>
              <a:tabLst>
                <a:tab pos="358775" algn="l"/>
                <a:tab pos="539750" algn="l"/>
              </a:tabLst>
            </a:pPr>
            <a:r>
              <a:rPr lang="fr-FR" sz="2400" dirty="0" smtClean="0"/>
              <a:t>La normalisation des tracés EMG volontaire plaide pour la 	guérison d’une lésion </a:t>
            </a:r>
            <a:r>
              <a:rPr lang="fr-FR" sz="2400" dirty="0" err="1" smtClean="0"/>
              <a:t>neurapraxique</a:t>
            </a:r>
            <a:r>
              <a:rPr lang="fr-FR" sz="2400" dirty="0" smtClean="0"/>
              <a:t> peu sévère   </a:t>
            </a:r>
            <a:endParaRPr lang="fr-FR" sz="2400" dirty="0"/>
          </a:p>
        </p:txBody>
      </p:sp>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Entre le 12</a:t>
            </a:r>
            <a:r>
              <a:rPr lang="fr-FR" sz="2400" b="1" baseline="30000" dirty="0" smtClean="0">
                <a:solidFill>
                  <a:srgbClr val="0000FF"/>
                </a:solidFill>
              </a:rPr>
              <a:t>ème</a:t>
            </a:r>
            <a:r>
              <a:rPr lang="fr-FR" sz="2400" b="1" dirty="0" smtClean="0">
                <a:solidFill>
                  <a:srgbClr val="0000FF"/>
                </a:solidFill>
              </a:rPr>
              <a:t> jour et la 3</a:t>
            </a:r>
            <a:r>
              <a:rPr lang="fr-FR" sz="2400" b="1" baseline="30000" dirty="0" smtClean="0">
                <a:solidFill>
                  <a:srgbClr val="0000FF"/>
                </a:solidFill>
              </a:rPr>
              <a:t>ème</a:t>
            </a:r>
            <a:r>
              <a:rPr lang="fr-FR" sz="2400" b="1" dirty="0" smtClean="0">
                <a:solidFill>
                  <a:srgbClr val="0000FF"/>
                </a:solidFill>
              </a:rPr>
              <a:t> semaine </a:t>
            </a:r>
            <a:r>
              <a:rPr lang="fr-FR" sz="2400" b="1" dirty="0" err="1" smtClean="0">
                <a:solidFill>
                  <a:srgbClr val="0000FF"/>
                </a:solidFill>
              </a:rPr>
              <a:t>post-lésionnel</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09403"/>
            <a:ext cx="8422185" cy="5047535"/>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b="1" dirty="0" smtClean="0">
                <a:solidFill>
                  <a:srgbClr val="0000FF"/>
                </a:solidFill>
              </a:rPr>
              <a:t>Tous les paramètres ENMG sont disponibles </a:t>
            </a:r>
            <a:r>
              <a:rPr lang="fr-FR" sz="2400" dirty="0" smtClean="0"/>
              <a:t>pour préciser le 	SL, la sévérité et le pronostic de la plexopathie</a:t>
            </a:r>
          </a:p>
          <a:p>
            <a:pPr indent="358775">
              <a:lnSpc>
                <a:spcPct val="150000"/>
              </a:lnSpc>
              <a:buFont typeface="Wingdings" charset="2"/>
              <a:buChar char=""/>
              <a:tabLst>
                <a:tab pos="358775" algn="l"/>
                <a:tab pos="539750" algn="l"/>
              </a:tabLst>
            </a:pPr>
            <a:r>
              <a:rPr lang="fr-FR" sz="2400" dirty="0" smtClean="0"/>
              <a:t>La neurographie sensitive et motrice reste inchangée </a:t>
            </a:r>
          </a:p>
          <a:p>
            <a:pPr indent="358775">
              <a:lnSpc>
                <a:spcPct val="150000"/>
              </a:lnSpc>
              <a:buFont typeface="Wingdings" charset="2"/>
              <a:buChar char=""/>
              <a:tabLst>
                <a:tab pos="358775" algn="l"/>
                <a:tab pos="539750" algn="l"/>
              </a:tabLst>
            </a:pPr>
            <a:r>
              <a:rPr lang="fr-FR" sz="2400" dirty="0" smtClean="0"/>
              <a:t>S’ajoutent les </a:t>
            </a:r>
            <a:r>
              <a:rPr lang="fr-FR" sz="2400" b="1" dirty="0" smtClean="0">
                <a:solidFill>
                  <a:srgbClr val="0000FF"/>
                </a:solidFill>
              </a:rPr>
              <a:t>activités de repos </a:t>
            </a:r>
            <a:r>
              <a:rPr lang="fr-FR" sz="2400" dirty="0" smtClean="0"/>
              <a:t>(aussi bien dans les muscles 	proches du SL que dans les muscles distaux) témoin d’une perte 	axonale motrice dont la distribution anatomique =&gt; SL</a:t>
            </a:r>
          </a:p>
          <a:p>
            <a:pPr indent="358775">
              <a:lnSpc>
                <a:spcPct val="150000"/>
              </a:lnSpc>
              <a:buFont typeface="Wingdings" charset="2"/>
              <a:buChar char=""/>
              <a:tabLst>
                <a:tab pos="358775" algn="l"/>
                <a:tab pos="539750" algn="l"/>
              </a:tabLst>
            </a:pPr>
            <a:r>
              <a:rPr lang="fr-FR" sz="2400" dirty="0" smtClean="0"/>
              <a:t>L’absence de cette activité de repos dans des muscles 	déficitaires est d’excellent pronostic = une lésion purement 	</a:t>
            </a:r>
            <a:r>
              <a:rPr lang="fr-FR" sz="2400" dirty="0" err="1" smtClean="0"/>
              <a:t>myélinique</a:t>
            </a:r>
            <a:endParaRPr lang="fr-FR" sz="2400" dirty="0"/>
          </a:p>
        </p:txBody>
      </p:sp>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Entre la 3</a:t>
            </a:r>
            <a:r>
              <a:rPr lang="fr-FR" sz="2400" b="1" baseline="30000" dirty="0" smtClean="0">
                <a:solidFill>
                  <a:srgbClr val="0000FF"/>
                </a:solidFill>
              </a:rPr>
              <a:t>ème</a:t>
            </a:r>
            <a:r>
              <a:rPr lang="fr-FR" sz="2400" b="1" dirty="0" smtClean="0">
                <a:solidFill>
                  <a:srgbClr val="0000FF"/>
                </a:solidFill>
              </a:rPr>
              <a:t> et la 8</a:t>
            </a:r>
            <a:r>
              <a:rPr lang="fr-FR" sz="2400" b="1" baseline="30000" dirty="0" smtClean="0">
                <a:solidFill>
                  <a:srgbClr val="0000FF"/>
                </a:solidFill>
              </a:rPr>
              <a:t>ème</a:t>
            </a:r>
            <a:r>
              <a:rPr lang="fr-FR" sz="2400" b="1" dirty="0" smtClean="0">
                <a:solidFill>
                  <a:srgbClr val="0000FF"/>
                </a:solidFill>
              </a:rPr>
              <a:t> semaine </a:t>
            </a:r>
            <a:r>
              <a:rPr lang="fr-FR" sz="2400" b="1" dirty="0" err="1" smtClean="0">
                <a:solidFill>
                  <a:srgbClr val="0000FF"/>
                </a:solidFill>
              </a:rPr>
              <a:t>post-lésionnelle</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09403"/>
            <a:ext cx="8422185" cy="5047535"/>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smtClean="0"/>
              <a:t>Dans les atteintes traumatiques, on assiste à une amélioration 	clinique partielle ou complète précoce (parfois avant le 3</a:t>
            </a:r>
            <a:r>
              <a:rPr lang="fr-FR" sz="2400" baseline="30000" dirty="0" smtClean="0"/>
              <a:t>ème</a:t>
            </a:r>
            <a:r>
              <a:rPr lang="fr-FR" sz="2400" dirty="0" smtClean="0"/>
              <a:t> 	mois) par levée des BC </a:t>
            </a:r>
          </a:p>
          <a:p>
            <a:pPr indent="358775">
              <a:lnSpc>
                <a:spcPct val="150000"/>
              </a:lnSpc>
              <a:buFont typeface="Wingdings" charset="2"/>
              <a:buChar char=""/>
              <a:tabLst>
                <a:tab pos="358775" algn="l"/>
                <a:tab pos="539750" algn="l"/>
              </a:tabLst>
            </a:pPr>
            <a:r>
              <a:rPr lang="fr-FR" sz="2400" dirty="0" smtClean="0"/>
              <a:t>La taille des réponses motrices sous-estime l’importance de la 	perte axonale motrice (réinnervation musculaire en cours) </a:t>
            </a:r>
          </a:p>
          <a:p>
            <a:pPr indent="358775">
              <a:lnSpc>
                <a:spcPct val="150000"/>
              </a:lnSpc>
              <a:buFont typeface="Wingdings" charset="2"/>
              <a:buChar char=""/>
              <a:tabLst>
                <a:tab pos="358775" algn="l"/>
                <a:tab pos="539750" algn="l"/>
              </a:tabLst>
            </a:pPr>
            <a:r>
              <a:rPr lang="fr-FR" sz="2400" dirty="0" smtClean="0"/>
              <a:t>Absence de repos =&gt; guérison sans séquelle ou une 	réinnervation de toutes les fibres musculaires </a:t>
            </a:r>
          </a:p>
          <a:p>
            <a:pPr indent="358775">
              <a:lnSpc>
                <a:spcPct val="150000"/>
              </a:lnSpc>
              <a:buFont typeface="Wingdings" charset="2"/>
              <a:buChar char=""/>
              <a:tabLst>
                <a:tab pos="358775" algn="l"/>
                <a:tab pos="539750" algn="l"/>
              </a:tabLst>
            </a:pPr>
            <a:r>
              <a:rPr lang="fr-FR" sz="2400" dirty="0" smtClean="0"/>
              <a:t>abondante activité de repos =&gt; mauvais pronostic et/ou 	absence de réinnervation musculaire efficace</a:t>
            </a:r>
            <a:endParaRPr lang="fr-FR" sz="2400" dirty="0"/>
          </a:p>
        </p:txBody>
      </p:sp>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Entre le 3</a:t>
            </a:r>
            <a:r>
              <a:rPr lang="fr-FR" sz="2400" b="1" baseline="30000" dirty="0" smtClean="0">
                <a:solidFill>
                  <a:srgbClr val="0000FF"/>
                </a:solidFill>
              </a:rPr>
              <a:t>ème</a:t>
            </a:r>
            <a:r>
              <a:rPr lang="fr-FR" sz="2400" b="1" dirty="0" smtClean="0">
                <a:solidFill>
                  <a:srgbClr val="0000FF"/>
                </a:solidFill>
              </a:rPr>
              <a:t> et le 6</a:t>
            </a:r>
            <a:r>
              <a:rPr lang="fr-FR" sz="2400" b="1" baseline="30000" dirty="0" smtClean="0">
                <a:solidFill>
                  <a:srgbClr val="0000FF"/>
                </a:solidFill>
              </a:rPr>
              <a:t>ème</a:t>
            </a:r>
            <a:r>
              <a:rPr lang="fr-FR" sz="2400" b="1" dirty="0" smtClean="0">
                <a:solidFill>
                  <a:srgbClr val="0000FF"/>
                </a:solidFill>
              </a:rPr>
              <a:t> mois </a:t>
            </a:r>
            <a:r>
              <a:rPr lang="fr-FR" sz="2400" b="1" dirty="0" err="1" smtClean="0">
                <a:solidFill>
                  <a:srgbClr val="0000FF"/>
                </a:solidFill>
              </a:rPr>
              <a:t>post-lésionnel</a:t>
            </a:r>
            <a:r>
              <a:rPr lang="fr-FR" sz="2400" dirty="0" smtClean="0"/>
              <a:t> </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09403"/>
            <a:ext cx="8422185" cy="2277547"/>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smtClean="0"/>
              <a:t>Là où la réinnervation musculaire arrive à maturité, la taille des 	PUM augmente en relation avec l’augmentation </a:t>
            </a:r>
            <a:br>
              <a:rPr lang="fr-FR" sz="2400" dirty="0" smtClean="0"/>
            </a:br>
            <a:r>
              <a:rPr lang="fr-FR" sz="2400" dirty="0" smtClean="0"/>
              <a:t>	-	d’une part du 	nombre de fibres musculaires par unité motrice 	-	d’autre part de la densité de fibres</a:t>
            </a:r>
            <a:endParaRPr lang="fr-FR" sz="2400" dirty="0"/>
          </a:p>
        </p:txBody>
      </p:sp>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Entre le 3</a:t>
            </a:r>
            <a:r>
              <a:rPr lang="fr-FR" sz="2400" b="1" baseline="30000" dirty="0" smtClean="0">
                <a:solidFill>
                  <a:srgbClr val="0000FF"/>
                </a:solidFill>
              </a:rPr>
              <a:t>ème</a:t>
            </a:r>
            <a:r>
              <a:rPr lang="fr-FR" sz="2400" b="1" dirty="0" smtClean="0">
                <a:solidFill>
                  <a:srgbClr val="0000FF"/>
                </a:solidFill>
              </a:rPr>
              <a:t> et le 6</a:t>
            </a:r>
            <a:r>
              <a:rPr lang="fr-FR" sz="2400" b="1" baseline="30000" dirty="0" smtClean="0">
                <a:solidFill>
                  <a:srgbClr val="0000FF"/>
                </a:solidFill>
              </a:rPr>
              <a:t>ème</a:t>
            </a:r>
            <a:r>
              <a:rPr lang="fr-FR" sz="2400" b="1" dirty="0" smtClean="0">
                <a:solidFill>
                  <a:srgbClr val="0000FF"/>
                </a:solidFill>
              </a:rPr>
              <a:t> mois </a:t>
            </a:r>
            <a:r>
              <a:rPr lang="fr-FR" sz="2400" b="1" dirty="0" err="1" smtClean="0">
                <a:solidFill>
                  <a:srgbClr val="0000FF"/>
                </a:solidFill>
              </a:rPr>
              <a:t>post-lésionnel</a:t>
            </a:r>
            <a:r>
              <a:rPr lang="fr-FR" sz="2400" dirty="0" smtClean="0"/>
              <a:t> </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pic>
        <p:nvPicPr>
          <p:cNvPr id="4" name="Image 3"/>
          <p:cNvPicPr>
            <a:picLocks noChangeAspect="1"/>
          </p:cNvPicPr>
          <p:nvPr/>
        </p:nvPicPr>
        <p:blipFill>
          <a:blip r:embed="rId2"/>
          <a:stretch>
            <a:fillRect/>
          </a:stretch>
        </p:blipFill>
        <p:spPr>
          <a:xfrm>
            <a:off x="4508500" y="3978729"/>
            <a:ext cx="2774950" cy="2879271"/>
          </a:xfrm>
          <a:prstGeom prst="rect">
            <a:avLst/>
          </a:prstGeom>
        </p:spPr>
      </p:pic>
      <p:pic>
        <p:nvPicPr>
          <p:cNvPr id="6" name="Image 5"/>
          <p:cNvPicPr>
            <a:picLocks noChangeAspect="1"/>
          </p:cNvPicPr>
          <p:nvPr/>
        </p:nvPicPr>
        <p:blipFill>
          <a:blip r:embed="rId3"/>
          <a:stretch>
            <a:fillRect/>
          </a:stretch>
        </p:blipFill>
        <p:spPr>
          <a:xfrm>
            <a:off x="1198297" y="3978728"/>
            <a:ext cx="2708698" cy="287927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ous-titre 2"/>
          <p:cNvSpPr txBox="1">
            <a:spLocks/>
          </p:cNvSpPr>
          <p:nvPr/>
        </p:nvSpPr>
        <p:spPr>
          <a:xfrm>
            <a:off x="1371600" y="25161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44034" name="Object 2"/>
          <p:cNvGraphicFramePr>
            <a:graphicFrameLocks noChangeAspect="1"/>
          </p:cNvGraphicFramePr>
          <p:nvPr/>
        </p:nvGraphicFramePr>
        <p:xfrm>
          <a:off x="1120877" y="1018441"/>
          <a:ext cx="7141795" cy="5847167"/>
        </p:xfrm>
        <a:graphic>
          <a:graphicData uri="http://schemas.openxmlformats.org/presentationml/2006/ole">
            <p:oleObj spid="_x0000_s44034" name="Document" r:id="rId3" imgW="6375400" imgH="5219700" progId="Word.Document.12">
              <p:link updateAutomatic="1"/>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Diapositive1.tif"/>
          <p:cNvPicPr/>
          <p:nvPr/>
        </p:nvPicPr>
        <p:blipFill>
          <a:blip r:embed="rId2"/>
          <a:stretch>
            <a:fillRect/>
          </a:stretch>
        </p:blipFill>
        <p:spPr>
          <a:xfrm>
            <a:off x="1210015" y="1269999"/>
            <a:ext cx="6840778" cy="5588001"/>
          </a:xfrm>
          <a:prstGeom prst="rect">
            <a:avLst/>
          </a:prstGeom>
        </p:spPr>
      </p:pic>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Atteintes du plexus supérieur</a:t>
            </a:r>
            <a:r>
              <a:rPr lang="fr-FR" sz="2400" dirty="0" smtClean="0"/>
              <a:t>  </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69313"/>
            <a:ext cx="7942971" cy="2831544"/>
          </a:xfrm>
          <a:prstGeom prst="rect">
            <a:avLst/>
          </a:prstGeom>
        </p:spPr>
        <p:txBody>
          <a:bodyPr wrap="square">
            <a:spAutoFit/>
          </a:bodyPr>
          <a:lstStyle/>
          <a:p>
            <a:pPr indent="358775">
              <a:lnSpc>
                <a:spcPct val="150000"/>
              </a:lnSpc>
              <a:buFont typeface="Wingdings" charset="2"/>
              <a:buChar char=""/>
              <a:tabLst>
                <a:tab pos="358775" algn="l"/>
              </a:tabLst>
            </a:pPr>
            <a:r>
              <a:rPr lang="fr-FR" sz="2400" dirty="0"/>
              <a:t>C’est</a:t>
            </a:r>
            <a:r>
              <a:rPr lang="fr-FR" sz="2400" dirty="0" smtClean="0"/>
              <a:t> faux !</a:t>
            </a:r>
          </a:p>
          <a:p>
            <a:pPr indent="358775">
              <a:lnSpc>
                <a:spcPct val="150000"/>
              </a:lnSpc>
              <a:buFont typeface="Wingdings" charset="2"/>
              <a:buChar char=""/>
              <a:tabLst>
                <a:tab pos="358775" algn="l"/>
              </a:tabLst>
            </a:pPr>
            <a:r>
              <a:rPr lang="fr-FR" sz="2400" dirty="0" smtClean="0"/>
              <a:t>L’ENMG </a:t>
            </a:r>
            <a:r>
              <a:rPr lang="fr-FR" sz="2400" dirty="0"/>
              <a:t>reste, à ce jour, la seule technique d’exploration</a:t>
            </a:r>
            <a:r>
              <a:rPr lang="fr-FR" sz="2400" dirty="0" smtClean="0"/>
              <a:t> 	fonctionnelle </a:t>
            </a:r>
            <a:r>
              <a:rPr lang="fr-FR" sz="2400" dirty="0"/>
              <a:t>du système nerveux périphérique qui joue un</a:t>
            </a:r>
            <a:r>
              <a:rPr lang="fr-FR" sz="2400" dirty="0" smtClean="0"/>
              <a:t> 	rôle </a:t>
            </a:r>
            <a:r>
              <a:rPr lang="fr-FR" sz="2400" dirty="0"/>
              <a:t>crucial dans la précision du site lésionnel et</a:t>
            </a:r>
            <a:r>
              <a:rPr lang="fr-FR" sz="2400" dirty="0" smtClean="0"/>
              <a:t> 	l’établissement </a:t>
            </a:r>
            <a:r>
              <a:rPr lang="fr-FR" sz="2400" dirty="0"/>
              <a:t>du </a:t>
            </a:r>
            <a:r>
              <a:rPr lang="fr-FR" sz="2400" dirty="0" smtClean="0"/>
              <a:t>pronostic</a:t>
            </a:r>
          </a:p>
        </p:txBody>
      </p:sp>
      <p:sp>
        <p:nvSpPr>
          <p:cNvPr id="6" name="Sous-titre 2"/>
          <p:cNvSpPr txBox="1">
            <a:spLocks/>
          </p:cNvSpPr>
          <p:nvPr/>
        </p:nvSpPr>
        <p:spPr>
          <a:xfrm>
            <a:off x="1371600" y="37143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smtClean="0">
                <a:ln>
                  <a:noFill/>
                </a:ln>
                <a:solidFill>
                  <a:schemeClr val="tx1">
                    <a:tint val="75000"/>
                  </a:schemeClr>
                </a:solidFill>
                <a:effectLst/>
                <a:uLnTx/>
                <a:uFillTx/>
                <a:latin typeface="+mn-lt"/>
                <a:ea typeface="+mn-ea"/>
                <a:cs typeface="+mn-cs"/>
              </a:rPr>
              <a:t>Introduction</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09403"/>
            <a:ext cx="8422185" cy="5047535"/>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smtClean="0"/>
              <a:t>En cas d’</a:t>
            </a:r>
            <a:r>
              <a:rPr lang="fr-FR" sz="2400" b="1" dirty="0" smtClean="0">
                <a:solidFill>
                  <a:srgbClr val="0000FF"/>
                </a:solidFill>
              </a:rPr>
              <a:t>avulsion des racines C5-C6</a:t>
            </a:r>
            <a:r>
              <a:rPr lang="fr-FR" sz="2400" dirty="0" smtClean="0"/>
              <a:t> (accident de moto, 	plexopathie obstétricale), un </a:t>
            </a:r>
            <a:r>
              <a:rPr lang="fr-FR" sz="2400" u="sng" dirty="0" smtClean="0"/>
              <a:t>DSC</a:t>
            </a:r>
            <a:r>
              <a:rPr lang="fr-FR" sz="2400" dirty="0" smtClean="0"/>
              <a:t> est retrouvé de façon 	systématique dans le territoire des nerfs cutané </a:t>
            </a:r>
            <a:r>
              <a:rPr lang="fr-FR" sz="2400" dirty="0" err="1" smtClean="0"/>
              <a:t>antébrachial</a:t>
            </a:r>
            <a:r>
              <a:rPr lang="fr-FR" sz="2400" dirty="0" smtClean="0"/>
              <a:t> 	latéral et médian (R1 uniquement), de façon plus inconstante 	(60% des cas) dans le territoire sensitif terminal du nerf radial 	et rarement dans le territoire R2R3 du nerf médian</a:t>
            </a:r>
          </a:p>
          <a:p>
            <a:pPr indent="358775">
              <a:lnSpc>
                <a:spcPct val="150000"/>
              </a:lnSpc>
              <a:buFont typeface="Wingdings" charset="2"/>
              <a:buChar char=""/>
              <a:tabLst>
                <a:tab pos="358775" algn="l"/>
                <a:tab pos="539750" algn="l"/>
              </a:tabLst>
            </a:pPr>
            <a:r>
              <a:rPr lang="fr-FR" sz="2400" dirty="0" smtClean="0"/>
              <a:t>La </a:t>
            </a:r>
            <a:r>
              <a:rPr lang="fr-FR" sz="2400" u="sng" dirty="0" smtClean="0"/>
              <a:t>neurographie sensitive</a:t>
            </a:r>
            <a:r>
              <a:rPr lang="fr-FR" sz="2400" dirty="0" smtClean="0"/>
              <a:t> reste </a:t>
            </a:r>
            <a:r>
              <a:rPr lang="fr-FR" sz="2400" u="sng" dirty="0" smtClean="0"/>
              <a:t>normale</a:t>
            </a:r>
          </a:p>
          <a:p>
            <a:pPr indent="358775">
              <a:lnSpc>
                <a:spcPct val="150000"/>
              </a:lnSpc>
              <a:buFont typeface="Wingdings" charset="2"/>
              <a:buChar char=""/>
              <a:tabLst>
                <a:tab pos="358775" algn="l"/>
                <a:tab pos="539750" algn="l"/>
              </a:tabLst>
            </a:pPr>
            <a:r>
              <a:rPr lang="fr-FR" sz="2400" dirty="0" smtClean="0"/>
              <a:t>Sur le versant moteur, des signes de </a:t>
            </a:r>
            <a:r>
              <a:rPr lang="fr-FR" sz="2400" u="sng" dirty="0" smtClean="0"/>
              <a:t>dénervation dans les m. </a:t>
            </a:r>
            <a:r>
              <a:rPr lang="fr-FR" sz="2400" dirty="0" smtClean="0"/>
              <a:t>	</a:t>
            </a:r>
            <a:r>
              <a:rPr lang="fr-FR" sz="2400" u="sng" dirty="0" smtClean="0"/>
              <a:t>rhomboïdes et grand dentelé</a:t>
            </a:r>
            <a:r>
              <a:rPr lang="fr-FR" sz="2400" dirty="0" smtClean="0"/>
              <a:t> =&gt; lésion est très proximale </a:t>
            </a:r>
            <a:endParaRPr lang="fr-FR" sz="2400" dirty="0"/>
          </a:p>
        </p:txBody>
      </p:sp>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Atteintes du plexus supérieur</a:t>
            </a:r>
            <a:r>
              <a:rPr lang="fr-FR" sz="2400" dirty="0" smtClean="0"/>
              <a:t>  </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0" descr="PBFIG1.png"/>
          <p:cNvPicPr>
            <a:picLocks noChangeAspect="1" noChangeArrowheads="1"/>
          </p:cNvPicPr>
          <p:nvPr/>
        </p:nvPicPr>
        <p:blipFill>
          <a:blip r:embed="rId2"/>
          <a:srcRect/>
          <a:stretch>
            <a:fillRect/>
          </a:stretch>
        </p:blipFill>
        <p:spPr bwMode="auto">
          <a:xfrm>
            <a:off x="4082565" y="3206750"/>
            <a:ext cx="5756275" cy="3651250"/>
          </a:xfrm>
          <a:prstGeom prst="rect">
            <a:avLst/>
          </a:prstGeom>
          <a:noFill/>
          <a:ln w="9525">
            <a:noFill/>
            <a:miter lim="800000"/>
            <a:headEnd/>
            <a:tailEnd/>
          </a:ln>
        </p:spPr>
      </p:pic>
      <p:sp>
        <p:nvSpPr>
          <p:cNvPr id="5" name="Rectangle 4"/>
          <p:cNvSpPr/>
          <p:nvPr/>
        </p:nvSpPr>
        <p:spPr>
          <a:xfrm>
            <a:off x="131795" y="1341655"/>
            <a:ext cx="9012205" cy="5601532"/>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smtClean="0"/>
              <a:t>Si l’atteinte se limite à la </a:t>
            </a:r>
            <a:r>
              <a:rPr lang="fr-FR" sz="2400" b="1" dirty="0" smtClean="0">
                <a:solidFill>
                  <a:srgbClr val="0000FF"/>
                </a:solidFill>
              </a:rPr>
              <a:t>racine C5</a:t>
            </a:r>
            <a:r>
              <a:rPr lang="fr-FR" sz="2400" dirty="0" smtClean="0"/>
              <a:t>, un </a:t>
            </a:r>
            <a:r>
              <a:rPr lang="fr-FR" sz="2400" u="sng" dirty="0" smtClean="0"/>
              <a:t>DSC</a:t>
            </a:r>
            <a:r>
              <a:rPr lang="fr-FR" sz="2400" dirty="0" smtClean="0"/>
              <a:t> sera constaté au niveau 	de la région </a:t>
            </a:r>
            <a:r>
              <a:rPr lang="fr-FR" sz="2400" dirty="0" err="1" smtClean="0"/>
              <a:t>antéro-latérale</a:t>
            </a:r>
            <a:r>
              <a:rPr lang="fr-FR" sz="2400" dirty="0" smtClean="0"/>
              <a:t> du bras</a:t>
            </a:r>
          </a:p>
          <a:p>
            <a:pPr indent="358775">
              <a:lnSpc>
                <a:spcPct val="150000"/>
              </a:lnSpc>
              <a:buFont typeface="Wingdings" charset="2"/>
              <a:buChar char=""/>
              <a:tabLst>
                <a:tab pos="358775" algn="l"/>
                <a:tab pos="539750" algn="l"/>
              </a:tabLst>
            </a:pPr>
            <a:r>
              <a:rPr lang="fr-FR" sz="2400" u="sng" dirty="0" smtClean="0"/>
              <a:t>Aucune technique</a:t>
            </a:r>
            <a:r>
              <a:rPr lang="fr-FR" sz="2400" dirty="0" smtClean="0"/>
              <a:t> </a:t>
            </a:r>
            <a:r>
              <a:rPr lang="fr-FR" sz="2400" dirty="0" err="1" smtClean="0"/>
              <a:t>neurographique</a:t>
            </a:r>
            <a:r>
              <a:rPr lang="fr-FR" sz="2400" dirty="0" smtClean="0"/>
              <a:t> de routine dans ce territoire =&gt; 	la distinction </a:t>
            </a:r>
            <a:r>
              <a:rPr lang="fr-FR" sz="2400" dirty="0" err="1" smtClean="0"/>
              <a:t>pré-</a:t>
            </a:r>
            <a:r>
              <a:rPr lang="fr-FR" sz="2400" dirty="0" smtClean="0"/>
              <a:t> ou post-ganglionnaire n’est pas possible</a:t>
            </a:r>
          </a:p>
          <a:p>
            <a:pPr indent="358775">
              <a:lnSpc>
                <a:spcPct val="150000"/>
              </a:lnSpc>
              <a:buFont typeface="Wingdings" charset="2"/>
              <a:buChar char=""/>
              <a:tabLst>
                <a:tab pos="358775" algn="l"/>
                <a:tab pos="539750" algn="l"/>
              </a:tabLst>
            </a:pPr>
            <a:r>
              <a:rPr lang="fr-FR" sz="2400" dirty="0" smtClean="0"/>
              <a:t>L’étude </a:t>
            </a:r>
            <a:r>
              <a:rPr lang="fr-FR" sz="2400" u="sng" dirty="0" smtClean="0"/>
              <a:t>EMG des m. </a:t>
            </a:r>
            <a:br>
              <a:rPr lang="fr-FR" sz="2400" u="sng" dirty="0" smtClean="0"/>
            </a:br>
            <a:r>
              <a:rPr lang="fr-FR" sz="2400" dirty="0" smtClean="0"/>
              <a:t>	</a:t>
            </a:r>
            <a:r>
              <a:rPr lang="fr-FR" sz="2400" u="sng" dirty="0" err="1" smtClean="0"/>
              <a:t>paravertébraux</a:t>
            </a:r>
            <a:r>
              <a:rPr lang="fr-FR" sz="2400" dirty="0" smtClean="0"/>
              <a:t> permet de dire </a:t>
            </a:r>
            <a:br>
              <a:rPr lang="fr-FR" sz="2400" dirty="0" smtClean="0"/>
            </a:br>
            <a:r>
              <a:rPr lang="fr-FR" sz="2400" dirty="0" smtClean="0"/>
              <a:t>	si la lésion est située </a:t>
            </a:r>
            <a:r>
              <a:rPr lang="fr-FR" sz="2400" dirty="0" err="1" smtClean="0"/>
              <a:t>distalement</a:t>
            </a:r>
            <a:r>
              <a:rPr lang="fr-FR" sz="2400" dirty="0" smtClean="0"/>
              <a:t> </a:t>
            </a:r>
            <a:br>
              <a:rPr lang="fr-FR" sz="2400" dirty="0" smtClean="0"/>
            </a:br>
            <a:r>
              <a:rPr lang="fr-FR" sz="2400" dirty="0" smtClean="0"/>
              <a:t>	ou </a:t>
            </a:r>
            <a:r>
              <a:rPr lang="fr-FR" sz="2400" dirty="0" err="1" smtClean="0"/>
              <a:t>proximalement</a:t>
            </a:r>
            <a:r>
              <a:rPr lang="fr-FR" sz="2400" dirty="0" smtClean="0"/>
              <a:t> par rapport </a:t>
            </a:r>
            <a:br>
              <a:rPr lang="fr-FR" sz="2400" dirty="0" smtClean="0"/>
            </a:br>
            <a:r>
              <a:rPr lang="fr-FR" sz="2400" dirty="0" smtClean="0"/>
              <a:t>	au rameau dorsal primaire </a:t>
            </a:r>
          </a:p>
          <a:p>
            <a:pPr indent="358775">
              <a:lnSpc>
                <a:spcPct val="150000"/>
              </a:lnSpc>
              <a:buFont typeface="Wingdings" charset="2"/>
              <a:buChar char=""/>
              <a:tabLst>
                <a:tab pos="358775" algn="l"/>
                <a:tab pos="539750" algn="l"/>
              </a:tabLst>
            </a:pPr>
            <a:r>
              <a:rPr lang="fr-FR" sz="2400" dirty="0" smtClean="0"/>
              <a:t>Le </a:t>
            </a:r>
            <a:r>
              <a:rPr lang="fr-FR" sz="2400" b="1" dirty="0" smtClean="0"/>
              <a:t>muscle rond pronateur</a:t>
            </a:r>
            <a:r>
              <a:rPr lang="fr-FR" sz="2400" dirty="0" smtClean="0"/>
              <a:t> est indemne</a:t>
            </a:r>
            <a:endParaRPr lang="fr-FR" sz="2400" dirty="0"/>
          </a:p>
        </p:txBody>
      </p:sp>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Atteintes du plexus supérieur</a:t>
            </a:r>
            <a:r>
              <a:rPr lang="fr-FR" sz="2400" dirty="0" smtClean="0"/>
              <a:t>  </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09403"/>
            <a:ext cx="8422185" cy="4493537"/>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smtClean="0"/>
              <a:t>L’atteinte radiculaire </a:t>
            </a:r>
            <a:r>
              <a:rPr lang="fr-FR" sz="2400" b="1" dirty="0" smtClean="0">
                <a:solidFill>
                  <a:srgbClr val="0000FF"/>
                </a:solidFill>
              </a:rPr>
              <a:t>EF C6</a:t>
            </a:r>
            <a:r>
              <a:rPr lang="fr-FR" sz="2400" dirty="0" smtClean="0"/>
              <a:t> ou </a:t>
            </a:r>
            <a:r>
              <a:rPr lang="fr-FR" sz="2400" b="1" dirty="0" smtClean="0">
                <a:solidFill>
                  <a:srgbClr val="0000FF"/>
                </a:solidFill>
              </a:rPr>
              <a:t>C5C6</a:t>
            </a:r>
            <a:r>
              <a:rPr lang="fr-FR" sz="2400" dirty="0" smtClean="0"/>
              <a:t> et du </a:t>
            </a:r>
            <a:r>
              <a:rPr lang="fr-FR" sz="2400" b="1" dirty="0" smtClean="0">
                <a:solidFill>
                  <a:srgbClr val="0000FF"/>
                </a:solidFill>
              </a:rPr>
              <a:t>TPS</a:t>
            </a:r>
            <a:r>
              <a:rPr lang="fr-FR" sz="2400" dirty="0" smtClean="0"/>
              <a:t> (accident de 	moto, plexopathie obstétricale, paralysie </a:t>
            </a:r>
            <a:r>
              <a:rPr lang="fr-FR" sz="2400" dirty="0" err="1" smtClean="0"/>
              <a:t>post-opératoire</a:t>
            </a:r>
            <a:r>
              <a:rPr lang="fr-FR" sz="2400" dirty="0" smtClean="0"/>
              <a:t>, 	</a:t>
            </a:r>
            <a:r>
              <a:rPr lang="fr-FR" sz="2400" dirty="0" err="1" smtClean="0"/>
              <a:t>Parsonage</a:t>
            </a:r>
            <a:r>
              <a:rPr lang="fr-FR" sz="2400" dirty="0" smtClean="0"/>
              <a:t> &amp; Turner) sont identiques (</a:t>
            </a:r>
            <a:r>
              <a:rPr lang="fr-FR" sz="2400" u="sng" dirty="0" smtClean="0"/>
              <a:t>neurographie sensitive </a:t>
            </a:r>
            <a:r>
              <a:rPr lang="fr-FR" sz="2400" dirty="0" smtClean="0"/>
              <a:t>	</a:t>
            </a:r>
            <a:r>
              <a:rPr lang="fr-FR" sz="2400" u="sng" dirty="0" smtClean="0"/>
              <a:t>altérée dans le territoire du DSC</a:t>
            </a:r>
            <a:r>
              <a:rPr lang="fr-FR" sz="2400" dirty="0" smtClean="0"/>
              <a:t> et signes de </a:t>
            </a:r>
            <a:r>
              <a:rPr lang="fr-FR" sz="2400" u="sng" dirty="0" smtClean="0"/>
              <a:t>dénervation active</a:t>
            </a:r>
            <a:r>
              <a:rPr lang="fr-FR" sz="2400" dirty="0" smtClean="0"/>
              <a:t> 	dans la musculature dépendant des racines </a:t>
            </a:r>
            <a:r>
              <a:rPr lang="fr-FR" sz="2400" u="sng" dirty="0" smtClean="0"/>
              <a:t>C5</a:t>
            </a:r>
            <a:r>
              <a:rPr lang="fr-FR" sz="2400" dirty="0" smtClean="0"/>
              <a:t> et </a:t>
            </a:r>
            <a:r>
              <a:rPr lang="fr-FR" sz="2400" u="sng" dirty="0" smtClean="0"/>
              <a:t>C6</a:t>
            </a:r>
            <a:r>
              <a:rPr lang="fr-FR" sz="2400" dirty="0" smtClean="0"/>
              <a:t>) à 	l’exception de l’EMG des muscles rhomboïdes (C5) et grand 	dentelé (C5, C6, C7) qui ne révèlent des fibrillations/pointes 	positives que dans les atteintes radiculaires </a:t>
            </a:r>
            <a:endParaRPr lang="fr-FR" sz="2400" dirty="0"/>
          </a:p>
        </p:txBody>
      </p:sp>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Atteintes du plexus supérieur</a:t>
            </a:r>
            <a:r>
              <a:rPr lang="fr-FR" sz="2400" dirty="0" smtClean="0"/>
              <a:t>  </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09403"/>
            <a:ext cx="8422185" cy="3385542"/>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smtClean="0"/>
              <a:t>L’atteinte du </a:t>
            </a:r>
            <a:r>
              <a:rPr lang="fr-FR" sz="2400" b="1" dirty="0" smtClean="0">
                <a:solidFill>
                  <a:srgbClr val="0000FF"/>
                </a:solidFill>
              </a:rPr>
              <a:t>TSAE</a:t>
            </a:r>
            <a:r>
              <a:rPr lang="fr-FR" sz="2400" dirty="0" smtClean="0"/>
              <a:t> associe :</a:t>
            </a:r>
          </a:p>
          <a:p>
            <a:pPr indent="358775">
              <a:lnSpc>
                <a:spcPct val="150000"/>
              </a:lnSpc>
              <a:buFont typeface="Wingdings" charset="2"/>
              <a:buChar char=""/>
              <a:tabLst>
                <a:tab pos="358775" algn="l"/>
                <a:tab pos="539750" algn="l"/>
              </a:tabLst>
            </a:pPr>
            <a:r>
              <a:rPr lang="fr-FR" sz="2400" u="sng" dirty="0" smtClean="0"/>
              <a:t>Anomalies électriques sensitives</a:t>
            </a:r>
            <a:r>
              <a:rPr lang="fr-FR" sz="2400" dirty="0" smtClean="0"/>
              <a:t> et </a:t>
            </a:r>
            <a:r>
              <a:rPr lang="fr-FR" sz="2400" u="sng" dirty="0" smtClean="0"/>
              <a:t>DSC</a:t>
            </a:r>
            <a:r>
              <a:rPr lang="fr-FR" sz="2400" dirty="0" smtClean="0"/>
              <a:t> dans le territoire des 	nerfs musculocutané (cutané </a:t>
            </a:r>
            <a:r>
              <a:rPr lang="fr-FR" sz="2400" dirty="0" err="1" smtClean="0"/>
              <a:t>antébrachial</a:t>
            </a:r>
            <a:r>
              <a:rPr lang="fr-FR" sz="2400" dirty="0" smtClean="0"/>
              <a:t> latéral) et médian 	(R1+R2+R3)</a:t>
            </a:r>
          </a:p>
          <a:p>
            <a:pPr indent="358775">
              <a:lnSpc>
                <a:spcPct val="150000"/>
              </a:lnSpc>
              <a:buFont typeface="Wingdings" charset="2"/>
              <a:buChar char=""/>
              <a:tabLst>
                <a:tab pos="358775" algn="l"/>
                <a:tab pos="539750" algn="l"/>
              </a:tabLst>
            </a:pPr>
            <a:r>
              <a:rPr lang="fr-FR" sz="2400" dirty="0" smtClean="0"/>
              <a:t>Le potentiel sensitif du </a:t>
            </a:r>
            <a:r>
              <a:rPr lang="fr-FR" sz="2400" b="1" dirty="0" smtClean="0"/>
              <a:t>nerf radial</a:t>
            </a:r>
            <a:r>
              <a:rPr lang="fr-FR" sz="2400" dirty="0" smtClean="0"/>
              <a:t> reste </a:t>
            </a:r>
            <a:r>
              <a:rPr lang="fr-FR" sz="2400" b="1" dirty="0" smtClean="0"/>
              <a:t>normal</a:t>
            </a:r>
            <a:r>
              <a:rPr lang="fr-FR" sz="2400" dirty="0" smtClean="0"/>
              <a:t> ainsi que l’EMG 	dans les muscles </a:t>
            </a:r>
            <a:r>
              <a:rPr lang="fr-FR" sz="2400" dirty="0" err="1" smtClean="0"/>
              <a:t>sous-épineux</a:t>
            </a:r>
            <a:r>
              <a:rPr lang="fr-FR" sz="2400" dirty="0" smtClean="0"/>
              <a:t> et deltoïde </a:t>
            </a:r>
            <a:endParaRPr lang="fr-FR" sz="2400" dirty="0"/>
          </a:p>
        </p:txBody>
      </p:sp>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Atteintes du plexus supérieur</a:t>
            </a:r>
            <a:r>
              <a:rPr lang="fr-FR" sz="2400" dirty="0" smtClean="0"/>
              <a:t>  </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Atteintes du plexus supérieur</a:t>
            </a:r>
            <a:r>
              <a:rPr lang="fr-FR" sz="2400" dirty="0" smtClean="0"/>
              <a:t>  </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graphicFrame>
        <p:nvGraphicFramePr>
          <p:cNvPr id="71682" name="Object 2"/>
          <p:cNvGraphicFramePr>
            <a:graphicFrameLocks noChangeAspect="1"/>
          </p:cNvGraphicFramePr>
          <p:nvPr/>
        </p:nvGraphicFramePr>
        <p:xfrm>
          <a:off x="100346" y="2058940"/>
          <a:ext cx="9882094" cy="3874929"/>
        </p:xfrm>
        <a:graphic>
          <a:graphicData uri="http://schemas.openxmlformats.org/presentationml/2006/ole">
            <p:oleObj spid="_x0000_s71682" name="Document" r:id="rId3" imgW="6121400" imgH="2400300" progId="Word.Document.12">
              <p:link updateAutomatic="1"/>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Diapositive1.tif"/>
          <p:cNvPicPr/>
          <p:nvPr/>
        </p:nvPicPr>
        <p:blipFill>
          <a:blip r:embed="rId2"/>
          <a:stretch>
            <a:fillRect/>
          </a:stretch>
        </p:blipFill>
        <p:spPr>
          <a:xfrm>
            <a:off x="1210015" y="1269999"/>
            <a:ext cx="6840778" cy="5588001"/>
          </a:xfrm>
          <a:prstGeom prst="rect">
            <a:avLst/>
          </a:prstGeom>
        </p:spPr>
      </p:pic>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Atteintes du plexus moyen et postérieur </a:t>
            </a:r>
            <a:r>
              <a:rPr lang="fr-FR" sz="2400" dirty="0" smtClean="0"/>
              <a:t>  </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09403"/>
            <a:ext cx="8422185" cy="4493537"/>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smtClean="0"/>
              <a:t>L’</a:t>
            </a:r>
            <a:r>
              <a:rPr lang="fr-FR" sz="2400" b="1" dirty="0" smtClean="0">
                <a:solidFill>
                  <a:srgbClr val="0000FF"/>
                </a:solidFill>
              </a:rPr>
              <a:t>avulsion</a:t>
            </a:r>
            <a:r>
              <a:rPr lang="fr-FR" sz="2400" dirty="0" smtClean="0"/>
              <a:t> de la racine </a:t>
            </a:r>
            <a:r>
              <a:rPr lang="fr-FR" sz="2400" b="1" dirty="0" smtClean="0">
                <a:solidFill>
                  <a:srgbClr val="0000FF"/>
                </a:solidFill>
              </a:rPr>
              <a:t>C7</a:t>
            </a:r>
            <a:r>
              <a:rPr lang="fr-FR" sz="2400" dirty="0" smtClean="0"/>
              <a:t> (certains traumatismes avec 	étirement du plexus alors que le bras est à l’horizontal) se 	distingue de l’atteinte radiculaire </a:t>
            </a:r>
            <a:r>
              <a:rPr lang="fr-FR" sz="2400" b="1" dirty="0" smtClean="0">
                <a:solidFill>
                  <a:srgbClr val="0000FF"/>
                </a:solidFill>
              </a:rPr>
              <a:t>EF C7 </a:t>
            </a:r>
            <a:r>
              <a:rPr lang="fr-FR" sz="2400" dirty="0" smtClean="0"/>
              <a:t>ou du </a:t>
            </a:r>
            <a:r>
              <a:rPr lang="fr-FR" sz="2400" b="1" dirty="0" smtClean="0">
                <a:solidFill>
                  <a:srgbClr val="0000FF"/>
                </a:solidFill>
              </a:rPr>
              <a:t>TPM </a:t>
            </a:r>
            <a:r>
              <a:rPr lang="fr-FR" sz="2400" dirty="0" smtClean="0"/>
              <a:t>par 	l’absence d’anomalie électrique sensitive dans le territoire du 	DSC (branche terminale du nerf radial et nerf médian/R2+R3)</a:t>
            </a:r>
          </a:p>
          <a:p>
            <a:pPr indent="358775">
              <a:lnSpc>
                <a:spcPct val="150000"/>
              </a:lnSpc>
              <a:buFont typeface="Wingdings" charset="2"/>
              <a:buChar char=""/>
              <a:tabLst>
                <a:tab pos="358775" algn="l"/>
                <a:tab pos="539750" algn="l"/>
              </a:tabLst>
            </a:pPr>
            <a:r>
              <a:rPr lang="fr-FR" sz="2400" dirty="0" smtClean="0"/>
              <a:t>Des signes de dénervation active dans le muscle grand dentelé 	=&gt; atteinte très proximale (avulsion ou EF) et souvent associée 	à une atteinte, également proximale, du plexus supérieur </a:t>
            </a:r>
            <a:endParaRPr lang="fr-FR" sz="2400" dirty="0"/>
          </a:p>
        </p:txBody>
      </p:sp>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Atteintes du plexus moyen et postérieur </a:t>
            </a:r>
            <a:r>
              <a:rPr lang="fr-FR" sz="2400" dirty="0" smtClean="0"/>
              <a:t>  </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09403"/>
            <a:ext cx="8422185" cy="2277547"/>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smtClean="0"/>
              <a:t>L’atteinte du </a:t>
            </a:r>
            <a:r>
              <a:rPr lang="fr-FR" sz="2400" b="1" dirty="0" smtClean="0">
                <a:solidFill>
                  <a:srgbClr val="0000FF"/>
                </a:solidFill>
              </a:rPr>
              <a:t>TSP </a:t>
            </a:r>
            <a:r>
              <a:rPr lang="fr-FR" sz="2400" dirty="0" smtClean="0"/>
              <a:t>est très différente : </a:t>
            </a:r>
          </a:p>
          <a:p>
            <a:pPr indent="358775">
              <a:lnSpc>
                <a:spcPct val="150000"/>
              </a:lnSpc>
              <a:buFont typeface="Wingdings" charset="2"/>
              <a:buChar char=""/>
              <a:tabLst>
                <a:tab pos="358775" algn="l"/>
                <a:tab pos="539750" algn="l"/>
              </a:tabLst>
            </a:pPr>
            <a:r>
              <a:rPr lang="fr-FR" sz="2400" dirty="0" smtClean="0"/>
              <a:t>la neurographie sensitive et le DSC se limitent au </a:t>
            </a:r>
            <a:r>
              <a:rPr lang="fr-FR" sz="2400" b="1" dirty="0" smtClean="0"/>
              <a:t>nerf radial</a:t>
            </a:r>
            <a:endParaRPr lang="fr-FR" sz="2400" dirty="0" smtClean="0"/>
          </a:p>
          <a:p>
            <a:pPr indent="358775">
              <a:lnSpc>
                <a:spcPct val="150000"/>
              </a:lnSpc>
              <a:buFont typeface="Wingdings" charset="2"/>
              <a:buChar char=""/>
              <a:tabLst>
                <a:tab pos="358775" algn="l"/>
                <a:tab pos="539750" algn="l"/>
              </a:tabLst>
            </a:pPr>
            <a:r>
              <a:rPr lang="fr-FR" sz="2400" dirty="0" smtClean="0"/>
              <a:t>l’atteinte motrice concerne non seulement le nerf radial, mais 	également le </a:t>
            </a:r>
            <a:r>
              <a:rPr lang="fr-FR" sz="2400" b="1" dirty="0" smtClean="0"/>
              <a:t>nerf axillaire</a:t>
            </a:r>
            <a:r>
              <a:rPr lang="fr-FR" sz="2400" dirty="0" smtClean="0"/>
              <a:t> </a:t>
            </a:r>
            <a:endParaRPr lang="fr-FR" sz="2400" dirty="0"/>
          </a:p>
        </p:txBody>
      </p:sp>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Atteintes du plexus moyen et postérieur </a:t>
            </a:r>
            <a:r>
              <a:rPr lang="fr-FR" sz="2400" dirty="0" smtClean="0"/>
              <a:t>  </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graphicFrame>
        <p:nvGraphicFramePr>
          <p:cNvPr id="73730" name="Object 2"/>
          <p:cNvGraphicFramePr>
            <a:graphicFrameLocks noChangeAspect="1"/>
          </p:cNvGraphicFramePr>
          <p:nvPr/>
        </p:nvGraphicFramePr>
        <p:xfrm>
          <a:off x="768517" y="4113294"/>
          <a:ext cx="9465119" cy="2572470"/>
        </p:xfrm>
        <a:graphic>
          <a:graphicData uri="http://schemas.openxmlformats.org/presentationml/2006/ole">
            <p:oleObj spid="_x0000_s73730" name="Document" r:id="rId3" imgW="6121400" imgH="1663700" progId="Word.Document.12">
              <p:link updateAutomatic="1"/>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Diapositive1.tif"/>
          <p:cNvPicPr/>
          <p:nvPr/>
        </p:nvPicPr>
        <p:blipFill>
          <a:blip r:embed="rId2"/>
          <a:stretch>
            <a:fillRect/>
          </a:stretch>
        </p:blipFill>
        <p:spPr>
          <a:xfrm>
            <a:off x="1210015" y="1269999"/>
            <a:ext cx="6840778" cy="5588001"/>
          </a:xfrm>
          <a:prstGeom prst="rect">
            <a:avLst/>
          </a:prstGeom>
        </p:spPr>
      </p:pic>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Atteintes du plexus inférieur  </a:t>
            </a:r>
            <a:r>
              <a:rPr lang="fr-FR" sz="2400" dirty="0" smtClean="0"/>
              <a:t>  </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09403"/>
            <a:ext cx="8422185" cy="3385542"/>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smtClean="0"/>
              <a:t>L’</a:t>
            </a:r>
            <a:r>
              <a:rPr lang="fr-FR" sz="2400" b="1" dirty="0" smtClean="0">
                <a:solidFill>
                  <a:srgbClr val="0000FF"/>
                </a:solidFill>
              </a:rPr>
              <a:t>avulsion</a:t>
            </a:r>
            <a:r>
              <a:rPr lang="fr-FR" sz="2400" dirty="0" smtClean="0"/>
              <a:t> des racines </a:t>
            </a:r>
            <a:r>
              <a:rPr lang="fr-FR" sz="2400" b="1" dirty="0" smtClean="0">
                <a:solidFill>
                  <a:srgbClr val="0000FF"/>
                </a:solidFill>
              </a:rPr>
              <a:t>C8D1</a:t>
            </a:r>
            <a:r>
              <a:rPr lang="fr-FR" sz="2400" dirty="0" smtClean="0"/>
              <a:t> (traumatisme bras en élévation), </a:t>
            </a:r>
            <a:br>
              <a:rPr lang="fr-FR" sz="2400" dirty="0" smtClean="0"/>
            </a:br>
            <a:r>
              <a:rPr lang="fr-FR" sz="2400" dirty="0" smtClean="0"/>
              <a:t>	&gt;&lt; atteintes plus distales </a:t>
            </a:r>
            <a:r>
              <a:rPr lang="fr-FR" sz="2400" b="1" dirty="0" smtClean="0">
                <a:solidFill>
                  <a:srgbClr val="0000FF"/>
                </a:solidFill>
              </a:rPr>
              <a:t>EF </a:t>
            </a:r>
            <a:r>
              <a:rPr lang="fr-FR" sz="2400" dirty="0" smtClean="0"/>
              <a:t>(</a:t>
            </a:r>
            <a:r>
              <a:rPr lang="fr-FR" sz="2400" dirty="0" err="1" smtClean="0"/>
              <a:t>sternotomie</a:t>
            </a:r>
            <a:r>
              <a:rPr lang="fr-FR" sz="2400" dirty="0" smtClean="0"/>
              <a:t> médiane, TOS), du </a:t>
            </a:r>
            <a:r>
              <a:rPr lang="fr-FR" sz="2400" b="1" dirty="0" smtClean="0">
                <a:solidFill>
                  <a:srgbClr val="0000FF"/>
                </a:solidFill>
              </a:rPr>
              <a:t>TPI</a:t>
            </a:r>
            <a:r>
              <a:rPr lang="fr-FR" sz="2400" dirty="0" smtClean="0"/>
              <a:t> 	(plexopathies malignes) ou du </a:t>
            </a:r>
            <a:r>
              <a:rPr lang="fr-FR" sz="2400" b="1" dirty="0" smtClean="0">
                <a:solidFill>
                  <a:srgbClr val="0000FF"/>
                </a:solidFill>
              </a:rPr>
              <a:t>TSAI</a:t>
            </a:r>
            <a:r>
              <a:rPr lang="fr-FR" sz="2400" dirty="0" smtClean="0"/>
              <a:t> (fractures de la clavicule), 	ne s’accompagne pas d’anomalie électrique dans le territoire du 	DSC (nerf ulnaire/R5, nerf cutané </a:t>
            </a:r>
            <a:r>
              <a:rPr lang="fr-FR" sz="2400" dirty="0" err="1" smtClean="0"/>
              <a:t>antébrachial</a:t>
            </a:r>
            <a:r>
              <a:rPr lang="fr-FR" sz="2400" dirty="0" smtClean="0"/>
              <a:t> médial et 	rarement nerf médian R3)</a:t>
            </a:r>
          </a:p>
        </p:txBody>
      </p:sp>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Atteintes du plexus inférieur  </a:t>
            </a:r>
            <a:r>
              <a:rPr lang="fr-FR" sz="2400" dirty="0" smtClean="0"/>
              <a:t>  </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ous-titre 2"/>
          <p:cNvSpPr txBox="1">
            <a:spLocks/>
          </p:cNvSpPr>
          <p:nvPr/>
        </p:nvSpPr>
        <p:spPr>
          <a:xfrm>
            <a:off x="1371600" y="1197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Régions anatomiques d’intérêt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nl-BE" sz="3200" dirty="0">
                <a:solidFill>
                  <a:schemeClr val="tx1">
                    <a:tint val="75000"/>
                  </a:schemeClr>
                </a:solidFill>
              </a:rPr>
              <a:t>p</a:t>
            </a:r>
            <a:r>
              <a:rPr lang="nl-BE" sz="3200" dirty="0" smtClean="0">
                <a:solidFill>
                  <a:schemeClr val="tx1">
                    <a:tint val="75000"/>
                  </a:schemeClr>
                </a:solidFill>
              </a:rPr>
              <a:t>ar rapport aux ganglions spinaux</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7" name="Image 0" descr="PBFIG1.png"/>
          <p:cNvPicPr>
            <a:picLocks noChangeAspect="1" noChangeArrowheads="1"/>
          </p:cNvPicPr>
          <p:nvPr/>
        </p:nvPicPr>
        <p:blipFill>
          <a:blip r:embed="rId2"/>
          <a:srcRect/>
          <a:stretch>
            <a:fillRect/>
          </a:stretch>
        </p:blipFill>
        <p:spPr bwMode="auto">
          <a:xfrm>
            <a:off x="3387725" y="2124031"/>
            <a:ext cx="5756275" cy="3651250"/>
          </a:xfrm>
          <a:prstGeom prst="rect">
            <a:avLst/>
          </a:prstGeom>
          <a:noFill/>
          <a:ln w="9525">
            <a:noFill/>
            <a:miter lim="800000"/>
            <a:headEnd/>
            <a:tailEnd/>
          </a:ln>
        </p:spPr>
      </p:pic>
      <p:sp>
        <p:nvSpPr>
          <p:cNvPr id="5" name="Rectangle 4"/>
          <p:cNvSpPr/>
          <p:nvPr/>
        </p:nvSpPr>
        <p:spPr>
          <a:xfrm>
            <a:off x="563075" y="1245799"/>
            <a:ext cx="8254461" cy="4493537"/>
          </a:xfrm>
          <a:prstGeom prst="rect">
            <a:avLst/>
          </a:prstGeom>
        </p:spPr>
        <p:txBody>
          <a:bodyPr wrap="square">
            <a:spAutoFit/>
          </a:bodyPr>
          <a:lstStyle/>
          <a:p>
            <a:pPr indent="358775">
              <a:lnSpc>
                <a:spcPct val="150000"/>
              </a:lnSpc>
              <a:buFont typeface="Wingdings" charset="2"/>
              <a:buChar char=""/>
              <a:tabLst>
                <a:tab pos="358775" algn="l"/>
              </a:tabLst>
            </a:pPr>
            <a:r>
              <a:rPr lang="fr-FR" sz="2400" dirty="0"/>
              <a:t>Le ganglion </a:t>
            </a:r>
            <a:r>
              <a:rPr lang="fr-FR" sz="2400" dirty="0" smtClean="0"/>
              <a:t>spinal = repaire anatomique crucial </a:t>
            </a:r>
            <a:r>
              <a:rPr lang="fr-FR" sz="2400" dirty="0"/>
              <a:t>dans</a:t>
            </a:r>
            <a:r>
              <a:rPr lang="fr-FR" sz="2400" dirty="0" smtClean="0"/>
              <a:t> 	l’évaluation </a:t>
            </a:r>
            <a:br>
              <a:rPr lang="fr-FR" sz="2400" dirty="0" smtClean="0"/>
            </a:br>
            <a:r>
              <a:rPr lang="fr-FR" sz="2400" dirty="0" smtClean="0"/>
              <a:t>	d’une lésion </a:t>
            </a:r>
            <a:br>
              <a:rPr lang="fr-FR" sz="2400" dirty="0" smtClean="0"/>
            </a:br>
            <a:r>
              <a:rPr lang="fr-FR" sz="2400" dirty="0" smtClean="0"/>
              <a:t>	du </a:t>
            </a:r>
            <a:r>
              <a:rPr lang="fr-FR" sz="2400" dirty="0"/>
              <a:t>plexus</a:t>
            </a:r>
            <a:r>
              <a:rPr lang="fr-FR" sz="2400" dirty="0" smtClean="0"/>
              <a:t> brachial</a:t>
            </a:r>
          </a:p>
          <a:p>
            <a:pPr indent="358775">
              <a:lnSpc>
                <a:spcPct val="150000"/>
              </a:lnSpc>
              <a:buFont typeface="Wingdings" charset="2"/>
              <a:buChar char=""/>
              <a:tabLst>
                <a:tab pos="358775" algn="l"/>
              </a:tabLst>
            </a:pPr>
            <a:r>
              <a:rPr lang="fr-FR" sz="2400" b="1" dirty="0" smtClean="0"/>
              <a:t>Zone pré</a:t>
            </a:r>
            <a:r>
              <a:rPr lang="fr-FR" sz="2400" b="1" dirty="0"/>
              <a:t>-</a:t>
            </a:r>
            <a:r>
              <a:rPr lang="fr-FR" sz="2400" b="1" dirty="0" smtClean="0"/>
              <a:t>ganglionnaire</a:t>
            </a:r>
            <a:r>
              <a:rPr lang="fr-FR" sz="2400" dirty="0" smtClean="0"/>
              <a:t> : </a:t>
            </a:r>
            <a:br>
              <a:rPr lang="fr-FR" sz="2400" dirty="0" smtClean="0"/>
            </a:br>
            <a:r>
              <a:rPr lang="fr-FR" sz="2400" dirty="0" smtClean="0"/>
              <a:t>	filets </a:t>
            </a:r>
            <a:r>
              <a:rPr lang="fr-FR" sz="2400" dirty="0"/>
              <a:t>radiculaires et</a:t>
            </a:r>
            <a:r>
              <a:rPr lang="fr-FR" sz="2400" dirty="0" smtClean="0"/>
              <a:t> </a:t>
            </a:r>
            <a:br>
              <a:rPr lang="fr-FR" sz="2400" dirty="0" smtClean="0"/>
            </a:br>
            <a:r>
              <a:rPr lang="fr-FR" sz="2400" dirty="0" smtClean="0"/>
              <a:t>	racines </a:t>
            </a:r>
            <a:br>
              <a:rPr lang="fr-FR" sz="2400" dirty="0" smtClean="0"/>
            </a:br>
            <a:r>
              <a:rPr lang="fr-FR" sz="2400" dirty="0" smtClean="0"/>
              <a:t>	(dorsaux </a:t>
            </a:r>
            <a:r>
              <a:rPr lang="fr-FR" sz="2400" dirty="0"/>
              <a:t>et</a:t>
            </a:r>
            <a:r>
              <a:rPr lang="fr-FR" sz="2400" dirty="0" smtClean="0"/>
              <a:t> ventraux)</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63075" y="1509403"/>
            <a:ext cx="8422185" cy="2831544"/>
          </a:xfrm>
          <a:prstGeom prst="rect">
            <a:avLst/>
          </a:prstGeom>
        </p:spPr>
        <p:txBody>
          <a:bodyPr wrap="square">
            <a:spAutoFit/>
          </a:bodyPr>
          <a:lstStyle/>
          <a:p>
            <a:pPr indent="358775">
              <a:lnSpc>
                <a:spcPct val="150000"/>
              </a:lnSpc>
              <a:buFont typeface="Wingdings" charset="2"/>
              <a:buChar char=""/>
              <a:tabLst>
                <a:tab pos="358775" algn="l"/>
                <a:tab pos="539750" algn="l"/>
              </a:tabLst>
            </a:pPr>
            <a:r>
              <a:rPr lang="fr-FR" sz="2400" dirty="0" smtClean="0"/>
              <a:t>Sur le versant moteur, le </a:t>
            </a:r>
            <a:r>
              <a:rPr lang="fr-FR" sz="2400" b="1" dirty="0" smtClean="0"/>
              <a:t>respect</a:t>
            </a:r>
            <a:r>
              <a:rPr lang="fr-FR" sz="2400" dirty="0" smtClean="0"/>
              <a:t> du </a:t>
            </a:r>
            <a:r>
              <a:rPr lang="fr-FR" sz="2400" b="1" dirty="0" smtClean="0"/>
              <a:t>m.</a:t>
            </a:r>
            <a:r>
              <a:rPr lang="fr-FR" sz="2400" dirty="0" smtClean="0"/>
              <a:t> </a:t>
            </a:r>
            <a:r>
              <a:rPr lang="fr-FR" sz="2400" b="1" dirty="0" smtClean="0"/>
              <a:t>extenseur propre de 	l’index</a:t>
            </a:r>
            <a:r>
              <a:rPr lang="fr-FR" sz="2400" dirty="0" smtClean="0"/>
              <a:t> =&gt; atteinte infra-claviculaire du </a:t>
            </a:r>
            <a:r>
              <a:rPr lang="fr-FR" sz="2400" b="1" dirty="0" smtClean="0">
                <a:solidFill>
                  <a:srgbClr val="0000FF"/>
                </a:solidFill>
              </a:rPr>
              <a:t>TSAI</a:t>
            </a:r>
          </a:p>
          <a:p>
            <a:pPr indent="358775">
              <a:lnSpc>
                <a:spcPct val="150000"/>
              </a:lnSpc>
              <a:buFont typeface="Wingdings" charset="2"/>
              <a:buChar char=""/>
              <a:tabLst>
                <a:tab pos="358775" algn="l"/>
                <a:tab pos="539750" algn="l"/>
              </a:tabLst>
            </a:pPr>
            <a:r>
              <a:rPr lang="fr-FR" sz="2400" dirty="0" smtClean="0"/>
              <a:t>Dans le </a:t>
            </a:r>
            <a:r>
              <a:rPr lang="fr-FR" sz="2400" b="1" dirty="0" smtClean="0">
                <a:solidFill>
                  <a:srgbClr val="0000FF"/>
                </a:solidFill>
              </a:rPr>
              <a:t>TOS</a:t>
            </a:r>
            <a:r>
              <a:rPr lang="fr-FR" sz="2400" dirty="0" smtClean="0"/>
              <a:t>, la compression prédomine sur la racine EF D1 ou 	sur le contingent D1 du TPI =&gt; les anomalies prédominent dans 	le territoire du n. BCI et du m. court abducteur du pouce  </a:t>
            </a:r>
            <a:endParaRPr lang="fr-FR" sz="2400" dirty="0"/>
          </a:p>
        </p:txBody>
      </p:sp>
      <p:sp>
        <p:nvSpPr>
          <p:cNvPr id="7" name="Sous-titre 2"/>
          <p:cNvSpPr txBox="1">
            <a:spLocks/>
          </p:cNvSpPr>
          <p:nvPr/>
        </p:nvSpPr>
        <p:spPr>
          <a:xfrm>
            <a:off x="1" y="371431"/>
            <a:ext cx="898526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Démarche diagnostique</a:t>
            </a:r>
          </a:p>
          <a:p>
            <a:pPr lvl="0" algn="ctr">
              <a:spcBef>
                <a:spcPct val="20000"/>
              </a:spcBef>
              <a:defRPr/>
            </a:pPr>
            <a:r>
              <a:rPr lang="fr-FR" sz="2400" b="1" dirty="0" smtClean="0">
                <a:solidFill>
                  <a:srgbClr val="0000FF"/>
                </a:solidFill>
              </a:rPr>
              <a:t>Atteintes du plexus inférieur  </a:t>
            </a:r>
            <a:r>
              <a:rPr lang="fr-FR" sz="2400" dirty="0" smtClean="0"/>
              <a:t>  </a:t>
            </a:r>
            <a:r>
              <a:rPr lang="fr-FR" sz="2400" b="1" dirty="0" smtClean="0">
                <a:solidFill>
                  <a:srgbClr val="0000FF"/>
                </a:solidFill>
              </a:rPr>
              <a:t>     </a:t>
            </a:r>
            <a:endParaRPr kumimoji="0" lang="en-US" sz="2400" b="1" i="0" strike="noStrike" kern="1200" cap="none" spc="0" normalizeH="0" baseline="0" noProof="0" dirty="0" smtClean="0">
              <a:ln>
                <a:noFill/>
              </a:ln>
              <a:solidFill>
                <a:srgbClr val="0000FF"/>
              </a:solidFill>
              <a:effectLst/>
              <a:uLnTx/>
              <a:uFillTx/>
              <a:latin typeface="+mn-lt"/>
              <a:ea typeface="+mn-ea"/>
              <a:cs typeface="+mn-cs"/>
            </a:endParaRPr>
          </a:p>
        </p:txBody>
      </p:sp>
      <p:graphicFrame>
        <p:nvGraphicFramePr>
          <p:cNvPr id="75778" name="Object 2"/>
          <p:cNvGraphicFramePr>
            <a:graphicFrameLocks noChangeAspect="1"/>
          </p:cNvGraphicFramePr>
          <p:nvPr/>
        </p:nvGraphicFramePr>
        <p:xfrm>
          <a:off x="163167" y="4436803"/>
          <a:ext cx="9234721" cy="2236982"/>
        </p:xfrm>
        <a:graphic>
          <a:graphicData uri="http://schemas.openxmlformats.org/presentationml/2006/ole">
            <p:oleObj spid="_x0000_s75778" name="Document" r:id="rId3" imgW="6134100" imgH="1485900" progId="Word.Document.12">
              <p:link updateAutomatic="1"/>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ous-titre 2"/>
          <p:cNvSpPr txBox="1">
            <a:spLocks/>
          </p:cNvSpPr>
          <p:nvPr/>
        </p:nvSpPr>
        <p:spPr>
          <a:xfrm>
            <a:off x="1371600" y="1197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Régions anatomiques d’intérêt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nl-BE" sz="3200" dirty="0">
                <a:solidFill>
                  <a:schemeClr val="tx1">
                    <a:tint val="75000"/>
                  </a:schemeClr>
                </a:solidFill>
              </a:rPr>
              <a:t>p</a:t>
            </a:r>
            <a:r>
              <a:rPr lang="nl-BE" sz="3200" dirty="0" smtClean="0">
                <a:solidFill>
                  <a:schemeClr val="tx1">
                    <a:tint val="75000"/>
                  </a:schemeClr>
                </a:solidFill>
              </a:rPr>
              <a:t>ar rapport aux ganglions spinaux</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9458" name="Line 2"/>
          <p:cNvSpPr>
            <a:spLocks noChangeShapeType="1"/>
          </p:cNvSpPr>
          <p:nvPr/>
        </p:nvSpPr>
        <p:spPr bwMode="auto">
          <a:xfrm flipH="1">
            <a:off x="4557713" y="2500313"/>
            <a:ext cx="457200" cy="457200"/>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pic>
        <p:nvPicPr>
          <p:cNvPr id="19459" name="Image 0" descr="PBFIG1.png"/>
          <p:cNvPicPr>
            <a:picLocks noChangeAspect="1" noChangeArrowheads="1"/>
          </p:cNvPicPr>
          <p:nvPr/>
        </p:nvPicPr>
        <p:blipFill>
          <a:blip r:embed="rId2"/>
          <a:srcRect/>
          <a:stretch>
            <a:fillRect/>
          </a:stretch>
        </p:blipFill>
        <p:spPr bwMode="auto">
          <a:xfrm>
            <a:off x="3387725" y="2124031"/>
            <a:ext cx="5756275" cy="3651250"/>
          </a:xfrm>
          <a:prstGeom prst="rect">
            <a:avLst/>
          </a:prstGeom>
          <a:noFill/>
          <a:ln w="9525">
            <a:noFill/>
            <a:miter lim="800000"/>
            <a:headEnd/>
            <a:tailEnd/>
          </a:ln>
        </p:spPr>
      </p:pic>
      <p:sp>
        <p:nvSpPr>
          <p:cNvPr id="5" name="Rectangle 4"/>
          <p:cNvSpPr/>
          <p:nvPr/>
        </p:nvSpPr>
        <p:spPr>
          <a:xfrm>
            <a:off x="191695" y="1569313"/>
            <a:ext cx="8314362" cy="5047535"/>
          </a:xfrm>
          <a:prstGeom prst="rect">
            <a:avLst/>
          </a:prstGeom>
        </p:spPr>
        <p:txBody>
          <a:bodyPr wrap="square">
            <a:spAutoFit/>
          </a:bodyPr>
          <a:lstStyle/>
          <a:p>
            <a:pPr indent="358775">
              <a:lnSpc>
                <a:spcPct val="150000"/>
              </a:lnSpc>
              <a:buFont typeface="Wingdings" charset="2"/>
              <a:buChar char=""/>
              <a:tabLst>
                <a:tab pos="358775" algn="l"/>
              </a:tabLst>
            </a:pPr>
            <a:r>
              <a:rPr lang="fr-FR" sz="2400" b="1" dirty="0" smtClean="0"/>
              <a:t>Zone </a:t>
            </a:r>
            <a:r>
              <a:rPr lang="fr-FR" sz="2400" b="1" dirty="0"/>
              <a:t>post-</a:t>
            </a:r>
            <a:r>
              <a:rPr lang="fr-FR" sz="2400" b="1" dirty="0" smtClean="0"/>
              <a:t>ganglionnaire</a:t>
            </a:r>
            <a:r>
              <a:rPr lang="fr-FR" sz="2400" dirty="0" smtClean="0"/>
              <a:t> : nerf spinal </a:t>
            </a:r>
            <a:r>
              <a:rPr lang="fr-FR" sz="2400" dirty="0"/>
              <a:t>(réunion des racines</a:t>
            </a:r>
            <a:r>
              <a:rPr lang="fr-FR" sz="2400" dirty="0" smtClean="0"/>
              <a:t> 	dorsale </a:t>
            </a:r>
            <a:r>
              <a:rPr lang="fr-FR" sz="2400" dirty="0"/>
              <a:t>et ventrale</a:t>
            </a:r>
            <a:r>
              <a:rPr lang="fr-FR" sz="2400" dirty="0" smtClean="0"/>
              <a:t>) </a:t>
            </a:r>
            <a:br>
              <a:rPr lang="fr-FR" sz="2400" dirty="0" smtClean="0"/>
            </a:br>
            <a:r>
              <a:rPr lang="fr-FR" sz="2400" dirty="0" smtClean="0"/>
              <a:t>	-&gt; les </a:t>
            </a:r>
            <a:r>
              <a:rPr lang="fr-FR" sz="2400" dirty="0"/>
              <a:t>rameaux</a:t>
            </a:r>
            <a:r>
              <a:rPr lang="fr-FR" sz="2400" dirty="0" smtClean="0"/>
              <a:t> </a:t>
            </a:r>
            <a:br>
              <a:rPr lang="fr-FR" sz="2400" dirty="0" smtClean="0"/>
            </a:br>
            <a:r>
              <a:rPr lang="fr-FR" sz="2400" dirty="0" smtClean="0"/>
              <a:t>	dorsaux </a:t>
            </a:r>
            <a:r>
              <a:rPr lang="fr-FR" sz="2400" dirty="0"/>
              <a:t>et ventraux</a:t>
            </a:r>
            <a:r>
              <a:rPr lang="fr-FR" sz="2400" dirty="0" smtClean="0"/>
              <a:t> primaires </a:t>
            </a:r>
            <a:br>
              <a:rPr lang="fr-FR" sz="2400" dirty="0" smtClean="0"/>
            </a:br>
            <a:r>
              <a:rPr lang="fr-FR" sz="2400" dirty="0" smtClean="0"/>
              <a:t>	= </a:t>
            </a:r>
            <a:r>
              <a:rPr lang="fr-FR" sz="2400" b="1" dirty="0" smtClean="0"/>
              <a:t>racine </a:t>
            </a:r>
            <a:r>
              <a:rPr lang="fr-FR" sz="2400" b="1" dirty="0" err="1"/>
              <a:t>extra</a:t>
            </a:r>
            <a:r>
              <a:rPr lang="fr-FR" sz="2400" b="1" dirty="0" err="1" smtClean="0"/>
              <a:t>-foraminale</a:t>
            </a:r>
            <a:r>
              <a:rPr lang="fr-FR" sz="2400" b="1" dirty="0" smtClean="0"/>
              <a:t> </a:t>
            </a:r>
            <a:r>
              <a:rPr lang="fr-FR" sz="2400" dirty="0"/>
              <a:t>(EF</a:t>
            </a:r>
            <a:r>
              <a:rPr lang="fr-FR" sz="2400" dirty="0" smtClean="0"/>
              <a:t>)</a:t>
            </a:r>
          </a:p>
          <a:p>
            <a:pPr indent="358775">
              <a:lnSpc>
                <a:spcPct val="150000"/>
              </a:lnSpc>
              <a:buFont typeface="Wingdings" charset="2"/>
              <a:buChar char=""/>
              <a:tabLst>
                <a:tab pos="358775" algn="l"/>
              </a:tabLst>
            </a:pPr>
            <a:r>
              <a:rPr lang="fr-FR" sz="2400" dirty="0" smtClean="0"/>
              <a:t>-&gt; les </a:t>
            </a:r>
            <a:r>
              <a:rPr lang="fr-FR" sz="2400" dirty="0"/>
              <a:t>rameaux ventraux</a:t>
            </a:r>
            <a:r>
              <a:rPr lang="fr-FR" sz="2400" dirty="0" smtClean="0"/>
              <a:t> 	</a:t>
            </a:r>
            <a:br>
              <a:rPr lang="fr-FR" sz="2400" dirty="0" smtClean="0"/>
            </a:br>
            <a:r>
              <a:rPr lang="fr-FR" sz="2400" dirty="0" smtClean="0"/>
              <a:t>	primaires </a:t>
            </a:r>
            <a:r>
              <a:rPr lang="fr-FR" sz="2400" dirty="0"/>
              <a:t>des nerfs spinaux</a:t>
            </a:r>
            <a:r>
              <a:rPr lang="fr-FR" sz="2400" dirty="0" smtClean="0"/>
              <a:t> 	</a:t>
            </a:r>
            <a:br>
              <a:rPr lang="fr-FR" sz="2400" dirty="0" smtClean="0"/>
            </a:br>
            <a:r>
              <a:rPr lang="fr-FR" sz="2400" dirty="0" smtClean="0"/>
              <a:t>	C5</a:t>
            </a:r>
            <a:r>
              <a:rPr lang="fr-FR" sz="2400" dirty="0"/>
              <a:t>-D1 s’anastomosent</a:t>
            </a:r>
            <a:r>
              <a:rPr lang="fr-FR" sz="2400" dirty="0" smtClean="0"/>
              <a:t> pour </a:t>
            </a:r>
            <a:r>
              <a:rPr lang="fr-FR" sz="2400" dirty="0"/>
              <a:t>former</a:t>
            </a:r>
            <a:r>
              <a:rPr lang="fr-FR" sz="2400" dirty="0" smtClean="0"/>
              <a:t> </a:t>
            </a:r>
            <a:br>
              <a:rPr lang="fr-FR" sz="2400" dirty="0" smtClean="0"/>
            </a:br>
            <a:r>
              <a:rPr lang="fr-FR" sz="2400" dirty="0" smtClean="0"/>
              <a:t>	le </a:t>
            </a:r>
            <a:r>
              <a:rPr lang="fr-FR" sz="2400" b="1" dirty="0"/>
              <a:t>plexus </a:t>
            </a:r>
            <a:r>
              <a:rPr lang="fr-FR" sz="2400" b="1" dirty="0" smtClean="0"/>
              <a:t>brachial</a:t>
            </a:r>
            <a:endParaRPr lang="fr-F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ous-titre 2"/>
          <p:cNvSpPr txBox="1">
            <a:spLocks/>
          </p:cNvSpPr>
          <p:nvPr/>
        </p:nvSpPr>
        <p:spPr>
          <a:xfrm>
            <a:off x="1371600" y="1197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Régions anatomiques d’intérêt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nl-BE" sz="3200" dirty="0">
                <a:solidFill>
                  <a:schemeClr val="tx1">
                    <a:tint val="75000"/>
                  </a:schemeClr>
                </a:solidFill>
              </a:rPr>
              <a:t>p</a:t>
            </a:r>
            <a:r>
              <a:rPr lang="nl-BE" sz="3200" dirty="0" smtClean="0">
                <a:solidFill>
                  <a:schemeClr val="tx1">
                    <a:tint val="75000"/>
                  </a:schemeClr>
                </a:solidFill>
              </a:rPr>
              <a:t>ar rapport à la clavicule</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7" name="Image 6" descr="PBFIG2.png"/>
          <p:cNvPicPr/>
          <p:nvPr/>
        </p:nvPicPr>
        <p:blipFill>
          <a:blip r:embed="rId2"/>
          <a:stretch>
            <a:fillRect/>
          </a:stretch>
        </p:blipFill>
        <p:spPr>
          <a:xfrm>
            <a:off x="3387090" y="2653333"/>
            <a:ext cx="5756910" cy="4252595"/>
          </a:xfrm>
          <a:prstGeom prst="rect">
            <a:avLst/>
          </a:prstGeom>
        </p:spPr>
      </p:pic>
      <p:sp>
        <p:nvSpPr>
          <p:cNvPr id="5" name="Rectangle 4"/>
          <p:cNvSpPr/>
          <p:nvPr/>
        </p:nvSpPr>
        <p:spPr>
          <a:xfrm>
            <a:off x="563075" y="1533367"/>
            <a:ext cx="8580925" cy="6155530"/>
          </a:xfrm>
          <a:prstGeom prst="rect">
            <a:avLst/>
          </a:prstGeom>
        </p:spPr>
        <p:txBody>
          <a:bodyPr wrap="square">
            <a:spAutoFit/>
          </a:bodyPr>
          <a:lstStyle/>
          <a:p>
            <a:pPr indent="358775">
              <a:lnSpc>
                <a:spcPct val="150000"/>
              </a:lnSpc>
              <a:buFont typeface="Wingdings" charset="2"/>
              <a:buChar char=""/>
              <a:tabLst>
                <a:tab pos="358775" algn="l"/>
              </a:tabLst>
            </a:pPr>
            <a:r>
              <a:rPr lang="fr-FR" sz="2400" dirty="0"/>
              <a:t>La </a:t>
            </a:r>
            <a:r>
              <a:rPr lang="fr-FR" sz="2400" b="1" dirty="0"/>
              <a:t>région </a:t>
            </a:r>
            <a:r>
              <a:rPr lang="fr-FR" sz="2400" b="1" dirty="0" err="1"/>
              <a:t>supra-claviculaire</a:t>
            </a:r>
            <a:r>
              <a:rPr lang="fr-FR" sz="2400" dirty="0"/>
              <a:t> comprend la zone </a:t>
            </a:r>
            <a:r>
              <a:rPr lang="fr-FR" sz="2400" dirty="0" err="1"/>
              <a:t>pré</a:t>
            </a:r>
            <a:r>
              <a:rPr lang="fr-FR" sz="2400" dirty="0" err="1" smtClean="0"/>
              <a:t>-</a:t>
            </a:r>
            <a:r>
              <a:rPr lang="fr-FR" sz="2400" dirty="0" smtClean="0"/>
              <a:t>	ganglionnaire</a:t>
            </a:r>
            <a:r>
              <a:rPr lang="fr-FR" sz="2400" dirty="0"/>
              <a:t>, les 5 racines EF (C5, C6, C7, C8, D1)</a:t>
            </a:r>
            <a:r>
              <a:rPr lang="fr-FR" sz="2400" dirty="0" smtClean="0"/>
              <a:t> 	</a:t>
            </a:r>
            <a:br>
              <a:rPr lang="fr-FR" sz="2400" dirty="0" smtClean="0"/>
            </a:br>
            <a:r>
              <a:rPr lang="fr-FR" sz="2400" dirty="0" smtClean="0"/>
              <a:t>	et </a:t>
            </a:r>
            <a:r>
              <a:rPr lang="fr-FR" sz="2400" dirty="0"/>
              <a:t>les</a:t>
            </a:r>
            <a:r>
              <a:rPr lang="fr-FR" sz="2400" dirty="0" smtClean="0"/>
              <a:t> troncs </a:t>
            </a:r>
            <a:r>
              <a:rPr lang="fr-FR" sz="2400" dirty="0"/>
              <a:t>primaires supérieur (TPS),</a:t>
            </a:r>
            <a:r>
              <a:rPr lang="fr-FR" sz="2400" dirty="0" smtClean="0"/>
              <a:t> </a:t>
            </a:r>
            <a:br>
              <a:rPr lang="fr-FR" sz="2400" dirty="0" smtClean="0"/>
            </a:br>
            <a:r>
              <a:rPr lang="fr-FR" sz="2400" dirty="0" smtClean="0"/>
              <a:t>	moyen (</a:t>
            </a:r>
            <a:r>
              <a:rPr lang="fr-FR" sz="2400" dirty="0"/>
              <a:t>TPM) et inférieur</a:t>
            </a:r>
            <a:r>
              <a:rPr lang="fr-FR" sz="2400" dirty="0" smtClean="0"/>
              <a:t> (</a:t>
            </a:r>
            <a:r>
              <a:rPr lang="fr-FR" sz="2400" dirty="0"/>
              <a:t>TPI</a:t>
            </a:r>
            <a:r>
              <a:rPr lang="fr-FR" sz="2400" dirty="0" smtClean="0"/>
              <a:t>)</a:t>
            </a:r>
          </a:p>
          <a:p>
            <a:pPr indent="358775">
              <a:lnSpc>
                <a:spcPct val="150000"/>
              </a:lnSpc>
              <a:buFont typeface="Wingdings" charset="2"/>
              <a:buChar char=""/>
              <a:tabLst>
                <a:tab pos="358775" algn="l"/>
              </a:tabLst>
            </a:pPr>
            <a:r>
              <a:rPr lang="fr-FR" sz="2400" dirty="0" smtClean="0"/>
              <a:t>La</a:t>
            </a:r>
            <a:r>
              <a:rPr lang="fr-FR" sz="2400" b="1" dirty="0" smtClean="0"/>
              <a:t> région </a:t>
            </a:r>
            <a:r>
              <a:rPr lang="fr-FR" sz="2400" b="1" dirty="0" err="1" smtClean="0"/>
              <a:t>rétro-claviculaire</a:t>
            </a:r>
            <a:r>
              <a:rPr lang="fr-FR" sz="2400" dirty="0" smtClean="0"/>
              <a:t> </a:t>
            </a:r>
            <a:br>
              <a:rPr lang="fr-FR" sz="2400" dirty="0" smtClean="0"/>
            </a:br>
            <a:r>
              <a:rPr lang="fr-FR" sz="2400" dirty="0" smtClean="0"/>
              <a:t>	correspond aux 6 divisions </a:t>
            </a:r>
            <a:br>
              <a:rPr lang="fr-FR" sz="2400" dirty="0" smtClean="0"/>
            </a:br>
            <a:r>
              <a:rPr lang="fr-FR" sz="2400" dirty="0" smtClean="0"/>
              <a:t>	(3 antérieures et </a:t>
            </a:r>
            <a:br>
              <a:rPr lang="fr-FR" sz="2400" dirty="0" smtClean="0"/>
            </a:br>
            <a:r>
              <a:rPr lang="fr-FR" sz="2400" dirty="0" smtClean="0"/>
              <a:t>	3 postérieures) </a:t>
            </a:r>
            <a:br>
              <a:rPr lang="fr-FR" sz="2400" dirty="0" smtClean="0"/>
            </a:br>
            <a:r>
              <a:rPr lang="fr-FR" sz="2400" dirty="0" smtClean="0"/>
              <a:t>	</a:t>
            </a:r>
          </a:p>
          <a:p>
            <a:pPr indent="358775">
              <a:lnSpc>
                <a:spcPct val="150000"/>
              </a:lnSpc>
              <a:buFont typeface="Wingdings" charset="2"/>
              <a:buChar char=""/>
              <a:tabLst>
                <a:tab pos="358775" algn="l"/>
              </a:tabLst>
            </a:pPr>
            <a:endParaRPr lang="fr-FR" sz="2400" dirty="0" smtClean="0"/>
          </a:p>
          <a:p>
            <a:pPr indent="358775">
              <a:lnSpc>
                <a:spcPct val="150000"/>
              </a:lnSpc>
              <a:buFont typeface="Wingdings" charset="2"/>
              <a:buChar char=""/>
              <a:tabLst>
                <a:tab pos="358775" algn="l"/>
              </a:tabLst>
            </a:pPr>
            <a:endParaRPr lang="fr-F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ous-titre 2"/>
          <p:cNvSpPr txBox="1">
            <a:spLocks/>
          </p:cNvSpPr>
          <p:nvPr/>
        </p:nvSpPr>
        <p:spPr>
          <a:xfrm>
            <a:off x="1371600" y="11971"/>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BE" sz="3200" b="0" i="0" u="none" strike="noStrike" kern="1200" cap="none" spc="0" normalizeH="0" baseline="0" noProof="0" dirty="0" smtClean="0">
                <a:ln>
                  <a:noFill/>
                </a:ln>
                <a:solidFill>
                  <a:schemeClr val="tx1">
                    <a:tint val="75000"/>
                  </a:schemeClr>
                </a:solidFill>
                <a:effectLst/>
                <a:uLnTx/>
                <a:uFillTx/>
                <a:latin typeface="+mn-lt"/>
                <a:ea typeface="+mn-ea"/>
                <a:cs typeface="+mn-cs"/>
              </a:rPr>
              <a:t>Régions anatomiques d’intérêt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nl-BE" sz="3200" dirty="0">
                <a:solidFill>
                  <a:schemeClr val="tx1">
                    <a:tint val="75000"/>
                  </a:schemeClr>
                </a:solidFill>
              </a:rPr>
              <a:t>p</a:t>
            </a:r>
            <a:r>
              <a:rPr lang="nl-BE" sz="3200" dirty="0" smtClean="0">
                <a:solidFill>
                  <a:schemeClr val="tx1">
                    <a:tint val="75000"/>
                  </a:schemeClr>
                </a:solidFill>
              </a:rPr>
              <a:t>ar rapport à la clavicule</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7" name="Image 6" descr="PBFIG2.png"/>
          <p:cNvPicPr/>
          <p:nvPr/>
        </p:nvPicPr>
        <p:blipFill>
          <a:blip r:embed="rId3"/>
          <a:stretch>
            <a:fillRect/>
          </a:stretch>
        </p:blipFill>
        <p:spPr>
          <a:xfrm>
            <a:off x="3387090" y="2653333"/>
            <a:ext cx="5756910" cy="4252595"/>
          </a:xfrm>
          <a:prstGeom prst="rect">
            <a:avLst/>
          </a:prstGeom>
        </p:spPr>
      </p:pic>
      <p:sp>
        <p:nvSpPr>
          <p:cNvPr id="5" name="Rectangle 4"/>
          <p:cNvSpPr/>
          <p:nvPr/>
        </p:nvSpPr>
        <p:spPr>
          <a:xfrm>
            <a:off x="563075" y="1617241"/>
            <a:ext cx="6625133" cy="4493537"/>
          </a:xfrm>
          <a:prstGeom prst="rect">
            <a:avLst/>
          </a:prstGeom>
        </p:spPr>
        <p:txBody>
          <a:bodyPr wrap="square">
            <a:spAutoFit/>
          </a:bodyPr>
          <a:lstStyle/>
          <a:p>
            <a:pPr indent="358775">
              <a:lnSpc>
                <a:spcPct val="150000"/>
              </a:lnSpc>
              <a:buFont typeface="Wingdings" charset="2"/>
              <a:buChar char=""/>
              <a:tabLst>
                <a:tab pos="358775" algn="l"/>
              </a:tabLst>
            </a:pPr>
            <a:r>
              <a:rPr lang="fr-FR" sz="2400" dirty="0"/>
              <a:t>De la </a:t>
            </a:r>
            <a:r>
              <a:rPr lang="fr-FR" sz="2400" b="1" dirty="0"/>
              <a:t>région infra-claviculaire</a:t>
            </a:r>
            <a:r>
              <a:rPr lang="fr-FR" sz="2400" dirty="0"/>
              <a:t> s’individualisent</a:t>
            </a:r>
            <a:r>
              <a:rPr lang="fr-FR" sz="2400" dirty="0" smtClean="0"/>
              <a:t> 	les </a:t>
            </a:r>
            <a:r>
              <a:rPr lang="fr-FR" sz="2400" dirty="0"/>
              <a:t>troncs</a:t>
            </a:r>
            <a:r>
              <a:rPr lang="fr-FR" sz="2400" dirty="0" smtClean="0"/>
              <a:t> secondaires </a:t>
            </a:r>
            <a:r>
              <a:rPr lang="fr-FR" sz="2400" dirty="0" err="1"/>
              <a:t>antéro-externe</a:t>
            </a:r>
            <a:r>
              <a:rPr lang="fr-FR" sz="2400" dirty="0" smtClean="0"/>
              <a:t> </a:t>
            </a:r>
            <a:br>
              <a:rPr lang="fr-FR" sz="2400" dirty="0" smtClean="0"/>
            </a:br>
            <a:r>
              <a:rPr lang="fr-FR" sz="2400" dirty="0" smtClean="0"/>
              <a:t>	(</a:t>
            </a:r>
            <a:r>
              <a:rPr lang="fr-FR" sz="2400" dirty="0"/>
              <a:t>TSAE),</a:t>
            </a:r>
            <a:r>
              <a:rPr lang="fr-FR" sz="2400" dirty="0" smtClean="0"/>
              <a:t> postérieur </a:t>
            </a:r>
            <a:r>
              <a:rPr lang="fr-FR" sz="2400" dirty="0"/>
              <a:t>(TSP) et</a:t>
            </a:r>
            <a:r>
              <a:rPr lang="fr-FR" sz="2400" dirty="0" smtClean="0"/>
              <a:t> </a:t>
            </a:r>
            <a:br>
              <a:rPr lang="fr-FR" sz="2400" dirty="0" smtClean="0"/>
            </a:br>
            <a:r>
              <a:rPr lang="fr-FR" sz="2400" dirty="0" smtClean="0"/>
              <a:t>	</a:t>
            </a:r>
            <a:r>
              <a:rPr lang="fr-FR" sz="2400" dirty="0" err="1" smtClean="0"/>
              <a:t>antéro</a:t>
            </a:r>
            <a:r>
              <a:rPr lang="fr-FR" sz="2400" dirty="0" err="1"/>
              <a:t>-interne</a:t>
            </a:r>
            <a:r>
              <a:rPr lang="fr-FR" sz="2400" dirty="0" smtClean="0"/>
              <a:t> (</a:t>
            </a:r>
            <a:r>
              <a:rPr lang="fr-FR" sz="2400" dirty="0"/>
              <a:t>TSAI),</a:t>
            </a:r>
            <a:r>
              <a:rPr lang="fr-FR" sz="2400" dirty="0" smtClean="0"/>
              <a:t> </a:t>
            </a:r>
            <a:br>
              <a:rPr lang="fr-FR" sz="2400" dirty="0" smtClean="0"/>
            </a:br>
            <a:r>
              <a:rPr lang="fr-FR" sz="2400" dirty="0" smtClean="0"/>
              <a:t>	puis </a:t>
            </a:r>
            <a:r>
              <a:rPr lang="fr-FR" sz="2400" dirty="0"/>
              <a:t>les 5 branches terminales</a:t>
            </a:r>
            <a:r>
              <a:rPr lang="fr-FR" sz="2400" dirty="0" smtClean="0"/>
              <a:t> </a:t>
            </a:r>
            <a:br>
              <a:rPr lang="fr-FR" sz="2400" dirty="0" smtClean="0"/>
            </a:br>
            <a:r>
              <a:rPr lang="fr-FR" sz="2400" dirty="0" smtClean="0"/>
              <a:t>	(</a:t>
            </a:r>
            <a:r>
              <a:rPr lang="fr-FR" sz="2400" dirty="0"/>
              <a:t>nerfs</a:t>
            </a:r>
            <a:r>
              <a:rPr lang="fr-FR" sz="2400" dirty="0" smtClean="0"/>
              <a:t> musculocutané</a:t>
            </a:r>
            <a:r>
              <a:rPr lang="fr-FR" sz="2400" dirty="0"/>
              <a:t>,</a:t>
            </a:r>
            <a:r>
              <a:rPr lang="fr-FR" sz="2400" dirty="0" smtClean="0"/>
              <a:t> </a:t>
            </a:r>
            <a:br>
              <a:rPr lang="fr-FR" sz="2400" dirty="0" smtClean="0"/>
            </a:br>
            <a:r>
              <a:rPr lang="fr-FR" sz="2400" dirty="0" smtClean="0"/>
              <a:t>	médian, </a:t>
            </a:r>
            <a:r>
              <a:rPr lang="fr-FR" sz="2400" dirty="0"/>
              <a:t>axillaire,</a:t>
            </a:r>
            <a:r>
              <a:rPr lang="fr-FR" sz="2400" dirty="0" smtClean="0"/>
              <a:t> </a:t>
            </a:r>
            <a:br>
              <a:rPr lang="fr-FR" sz="2400" dirty="0" smtClean="0"/>
            </a:br>
            <a:r>
              <a:rPr lang="fr-FR" sz="2400" dirty="0" smtClean="0"/>
              <a:t>	radial </a:t>
            </a:r>
            <a:r>
              <a:rPr lang="fr-FR" sz="2400" dirty="0"/>
              <a:t>et ulnaire)</a:t>
            </a:r>
            <a:r>
              <a:rPr lang="fr-FR" sz="2400" dirty="0" smtClean="0"/>
              <a:t> </a:t>
            </a:r>
            <a:endParaRPr lang="fr-F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3179</TotalTime>
  <Words>4207</Words>
  <Application>Microsoft Macintosh PowerPoint</Application>
  <PresentationFormat>Présentation à l'écran (4:3)</PresentationFormat>
  <Paragraphs>229</Paragraphs>
  <Slides>60</Slides>
  <Notes>4</Notes>
  <HiddenSlides>0</HiddenSlides>
  <MMClips>0</MMClips>
  <ScaleCrop>false</ScaleCrop>
  <HeadingPairs>
    <vt:vector size="6" baseType="variant">
      <vt:variant>
        <vt:lpstr>Modèle de conception</vt:lpstr>
      </vt:variant>
      <vt:variant>
        <vt:i4>1</vt:i4>
      </vt:variant>
      <vt:variant>
        <vt:lpstr>Liaisons</vt:lpstr>
      </vt:variant>
      <vt:variant>
        <vt:i4>4</vt:i4>
      </vt:variant>
      <vt:variant>
        <vt:lpstr>Titres des diapositives</vt:lpstr>
      </vt:variant>
      <vt:variant>
        <vt:i4>60</vt:i4>
      </vt:variant>
    </vt:vector>
  </HeadingPairs>
  <TitlesOfParts>
    <vt:vector size="65" baseType="lpstr">
      <vt:lpstr>Thème Office</vt:lpstr>
      <vt:lpstr>Macintosh HD:Users:francoiswang:Library:Containers:com.apple.mail:Data:Library:Mail Downloads:C45B561E-1437-4535-B38F-9C6350F121BE:Evaluation e%CC%81lectroneuromyographique du plexus brachial.docx!OLE_LINK1</vt:lpstr>
      <vt:lpstr>Macintosh HD:Users:francoiswang:Library:Containers:com.apple.mail:Data:Library:Mail Downloads:C45B561E-1437-4535-B38F-9C6350F121BE:Evaluation e%CC%81lectroneuromyographique du plexus brachial.docx!OLE_LINK2</vt:lpstr>
      <vt:lpstr>Macintosh HD:Users:francoiswang:Library:Containers:com.apple.mail:Data:Library:Mail Downloads:C45B561E-1437-4535-B38F-9C6350F121BE:Evaluation e%CC%81lectroneuromyographique du plexus brachial.docx!OLE_LINK3</vt:lpstr>
      <vt:lpstr>!OLE_LINK4</vt:lpstr>
      <vt:lpstr>Plexus Brachial</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Plexus Brachial</dc:title>
  <dc:creator>Francois Wang</dc:creator>
  <cp:lastModifiedBy>Francois Wang</cp:lastModifiedBy>
  <cp:revision>20</cp:revision>
  <dcterms:created xsi:type="dcterms:W3CDTF">2016-11-07T14:42:30Z</dcterms:created>
  <dcterms:modified xsi:type="dcterms:W3CDTF">2016-11-08T13:24:03Z</dcterms:modified>
</cp:coreProperties>
</file>