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1" r:id="rId5"/>
    <p:sldId id="262" r:id="rId6"/>
    <p:sldId id="265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330" autoAdjust="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46016-C325-4CFD-96F7-528A28259194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58183-514E-4D95-ABD5-5FAC9295A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42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58183-514E-4D95-ABD5-5FAC9295A7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77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58183-514E-4D95-ABD5-5FAC9295A7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074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58183-514E-4D95-ABD5-5FAC9295A7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88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58183-514E-4D95-ABD5-5FAC9295A7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568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58183-514E-4D95-ABD5-5FAC9295A7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9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562B-D9CD-4D46-9DA8-ED55B0EAC1FE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BCC0-CE48-403F-B6F9-F4D914B4C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1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562B-D9CD-4D46-9DA8-ED55B0EAC1FE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BCC0-CE48-403F-B6F9-F4D914B4C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00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562B-D9CD-4D46-9DA8-ED55B0EAC1FE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BCC0-CE48-403F-B6F9-F4D914B4C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3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562B-D9CD-4D46-9DA8-ED55B0EAC1FE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BCC0-CE48-403F-B6F9-F4D914B4C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18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562B-D9CD-4D46-9DA8-ED55B0EAC1FE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BCC0-CE48-403F-B6F9-F4D914B4C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4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562B-D9CD-4D46-9DA8-ED55B0EAC1FE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BCC0-CE48-403F-B6F9-F4D914B4C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69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562B-D9CD-4D46-9DA8-ED55B0EAC1FE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BCC0-CE48-403F-B6F9-F4D914B4C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75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562B-D9CD-4D46-9DA8-ED55B0EAC1FE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BCC0-CE48-403F-B6F9-F4D914B4C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07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562B-D9CD-4D46-9DA8-ED55B0EAC1FE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BCC0-CE48-403F-B6F9-F4D914B4C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80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562B-D9CD-4D46-9DA8-ED55B0EAC1FE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BCC0-CE48-403F-B6F9-F4D914B4C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67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F562B-D9CD-4D46-9DA8-ED55B0EAC1FE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BCC0-CE48-403F-B6F9-F4D914B4C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17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F562B-D9CD-4D46-9DA8-ED55B0EAC1FE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9BCC0-CE48-403F-B6F9-F4D914B4C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28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2312" y="1636959"/>
            <a:ext cx="9144000" cy="2387600"/>
          </a:xfrm>
        </p:spPr>
        <p:txBody>
          <a:bodyPr>
            <a:normAutofit/>
          </a:bodyPr>
          <a:lstStyle/>
          <a:p>
            <a:r>
              <a:rPr lang="fr-BE" dirty="0" smtClean="0"/>
              <a:t>Le </a:t>
            </a:r>
            <a:r>
              <a:rPr lang="fr-BE" dirty="0" smtClean="0"/>
              <a:t>conséquences juridiques du </a:t>
            </a:r>
            <a:r>
              <a:rPr lang="fr-BE" i="1" dirty="0" err="1" smtClean="0"/>
              <a:t>Brexit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2312" y="4024558"/>
            <a:ext cx="9144000" cy="2530787"/>
          </a:xfrm>
        </p:spPr>
        <p:txBody>
          <a:bodyPr>
            <a:normAutofit fontScale="92500" lnSpcReduction="10000"/>
          </a:bodyPr>
          <a:lstStyle/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r>
              <a:rPr lang="fr-BE" dirty="0" smtClean="0"/>
              <a:t>Prof. Dr. Pieter Van Cleynenbreugel</a:t>
            </a:r>
          </a:p>
          <a:p>
            <a:r>
              <a:rPr lang="fr-BE" dirty="0" smtClean="0"/>
              <a:t>Directeur, Institut d’Etudes Juridiques Européennes</a:t>
            </a:r>
          </a:p>
          <a:p>
            <a:r>
              <a:rPr lang="fr-BE" dirty="0" smtClean="0"/>
              <a:t>Université de Liège</a:t>
            </a:r>
            <a:endParaRPr lang="en-GB" dirty="0"/>
          </a:p>
        </p:txBody>
      </p:sp>
      <p:pic>
        <p:nvPicPr>
          <p:cNvPr id="4" name="Picture 3" descr="Image result for ul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58" y="180976"/>
            <a:ext cx="2725826" cy="169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brexi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" y="240316"/>
            <a:ext cx="2492196" cy="1459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4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Plan de l’exposé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BE" dirty="0"/>
          </a:p>
          <a:p>
            <a:endParaRPr lang="fr-BE" dirty="0" smtClean="0"/>
          </a:p>
          <a:p>
            <a:r>
              <a:rPr lang="fr-BE" dirty="0" smtClean="0"/>
              <a:t>1. Le référendum du 23 juin 2016 </a:t>
            </a:r>
            <a:r>
              <a:rPr lang="fr-BE" dirty="0" smtClean="0"/>
              <a:t>dans son </a:t>
            </a:r>
            <a:r>
              <a:rPr lang="fr-BE" dirty="0" smtClean="0"/>
              <a:t>contexte politique</a:t>
            </a:r>
          </a:p>
          <a:p>
            <a:endParaRPr lang="fr-BE" dirty="0"/>
          </a:p>
          <a:p>
            <a:endParaRPr lang="fr-BE" dirty="0" smtClean="0"/>
          </a:p>
          <a:p>
            <a:r>
              <a:rPr lang="fr-BE" dirty="0" smtClean="0"/>
              <a:t>2</a:t>
            </a:r>
            <a:r>
              <a:rPr lang="fr-BE" dirty="0" smtClean="0"/>
              <a:t>. Les conséquences juridiques du </a:t>
            </a:r>
            <a:r>
              <a:rPr lang="fr-BE" dirty="0" smtClean="0"/>
              <a:t>référendum</a:t>
            </a: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 marL="457200" lvl="1" indent="0">
              <a:buNone/>
            </a:pPr>
            <a:endParaRPr lang="fr-BE" dirty="0"/>
          </a:p>
        </p:txBody>
      </p:sp>
      <p:pic>
        <p:nvPicPr>
          <p:cNvPr id="4" name="Picture 3" descr="Image result for ul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58" y="180976"/>
            <a:ext cx="2725826" cy="169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brexi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15" y="180976"/>
            <a:ext cx="2492196" cy="1459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1</a:t>
            </a:r>
            <a:r>
              <a:rPr lang="fr-BE" dirty="0" smtClean="0"/>
              <a:t>. Contexte politique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6840"/>
            <a:ext cx="10515600" cy="4351338"/>
          </a:xfrm>
        </p:spPr>
        <p:txBody>
          <a:bodyPr>
            <a:normAutofit/>
          </a:bodyPr>
          <a:lstStyle/>
          <a:p>
            <a:r>
              <a:rPr lang="fr-BE" dirty="0" smtClean="0"/>
              <a:t>Le R-U et l’UE: une </a:t>
            </a:r>
            <a:r>
              <a:rPr lang="fr-BE" dirty="0" err="1" smtClean="0"/>
              <a:t>rélation</a:t>
            </a:r>
            <a:r>
              <a:rPr lang="fr-BE" dirty="0" smtClean="0"/>
              <a:t> d’amour-haine</a:t>
            </a:r>
          </a:p>
          <a:p>
            <a:endParaRPr lang="fr-BE" i="1" dirty="0"/>
          </a:p>
          <a:p>
            <a:endParaRPr lang="fr-BE" i="1" dirty="0" smtClean="0"/>
          </a:p>
          <a:p>
            <a:endParaRPr lang="fr-BE" i="1" dirty="0"/>
          </a:p>
          <a:p>
            <a:endParaRPr lang="fr-BE" i="1" dirty="0" smtClean="0"/>
          </a:p>
          <a:p>
            <a:endParaRPr lang="fr-BE" i="1" dirty="0"/>
          </a:p>
          <a:p>
            <a:r>
              <a:rPr lang="fr-BE" i="1" dirty="0" err="1" smtClean="0"/>
              <a:t>European</a:t>
            </a:r>
            <a:r>
              <a:rPr lang="fr-BE" i="1" dirty="0" smtClean="0"/>
              <a:t> Union Referendum </a:t>
            </a:r>
            <a:r>
              <a:rPr lang="fr-BE" i="1" dirty="0" err="1" smtClean="0"/>
              <a:t>Act</a:t>
            </a:r>
            <a:r>
              <a:rPr lang="fr-BE" i="1" dirty="0" smtClean="0"/>
              <a:t> 2015</a:t>
            </a:r>
          </a:p>
          <a:p>
            <a:pPr lvl="1"/>
            <a:r>
              <a:rPr lang="en-GB" i="1" dirty="0" smtClean="0"/>
              <a:t>“Should the United Kingdom remain a member of the European Union or leave the European Union?”</a:t>
            </a:r>
          </a:p>
          <a:p>
            <a:pPr marL="457200" lvl="1" indent="0">
              <a:buNone/>
            </a:pPr>
            <a:endParaRPr lang="en-GB" i="1" dirty="0"/>
          </a:p>
        </p:txBody>
      </p:sp>
      <p:pic>
        <p:nvPicPr>
          <p:cNvPr id="4" name="Picture 3" descr="Image result for ul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58" y="326839"/>
            <a:ext cx="2725826" cy="169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charles de gaull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70" y="2423635"/>
            <a:ext cx="1715037" cy="2266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upload.wikimedia.org/wikipedia/commons/thumb/d/df/Keep_Britain_in_Europe_Logo.svg/572px-Keep_Britain_in_Europe_Logo.svg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410" y="2555000"/>
            <a:ext cx="2406471" cy="1436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margaret thatcher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34" y="2555000"/>
            <a:ext cx="1909415" cy="1231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david camero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829" y="2423635"/>
            <a:ext cx="1666312" cy="2135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upload.wikimedia.org/wikipedia/commons/thumb/e/e4/United_Kingdom_EU_referendum_2016_area_results_2-tone.svg/800px-United_Kingdom_EU_referendum_2016_area_results_2-tone.svg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211" y="2423635"/>
            <a:ext cx="1935373" cy="2906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result for brexit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" y="240316"/>
            <a:ext cx="2492196" cy="1459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19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2</a:t>
            </a:r>
            <a:r>
              <a:rPr lang="fr-BE" dirty="0" smtClean="0"/>
              <a:t>. Conséquences juridiques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2905"/>
          </a:xfrm>
        </p:spPr>
        <p:txBody>
          <a:bodyPr>
            <a:normAutofit fontScale="92500" lnSpcReduction="10000"/>
          </a:bodyPr>
          <a:lstStyle/>
          <a:p>
            <a:r>
              <a:rPr lang="fr-BE" dirty="0" smtClean="0"/>
              <a:t>Comment se retirer de l’Union européenne?</a:t>
            </a:r>
          </a:p>
          <a:p>
            <a:pPr lvl="1"/>
            <a:r>
              <a:rPr lang="fr-BE" dirty="0" smtClean="0"/>
              <a:t>Article 50 TUE</a:t>
            </a:r>
          </a:p>
          <a:p>
            <a:pPr lvl="2"/>
            <a:r>
              <a:rPr lang="fr-FR" dirty="0" smtClean="0"/>
              <a:t>Tout EM peut se retirer de l’UE</a:t>
            </a:r>
          </a:p>
          <a:p>
            <a:pPr lvl="3"/>
            <a:r>
              <a:rPr lang="fr-FR" i="1" dirty="0" smtClean="0"/>
              <a:t>conformément à ses règles constitutionnelles</a:t>
            </a:r>
            <a:endParaRPr lang="fr-FR" dirty="0"/>
          </a:p>
          <a:p>
            <a:pPr lvl="4"/>
            <a:r>
              <a:rPr lang="fr-BE"/>
              <a:t>r</a:t>
            </a:r>
            <a:r>
              <a:rPr lang="fr-BE" smtClean="0"/>
              <a:t>ésultat </a:t>
            </a:r>
            <a:r>
              <a:rPr lang="fr-BE" dirty="0" smtClean="0"/>
              <a:t>du référendum </a:t>
            </a:r>
            <a:r>
              <a:rPr lang="fr-BE" dirty="0" smtClean="0"/>
              <a:t>comme décision de retrait?</a:t>
            </a:r>
          </a:p>
          <a:p>
            <a:pPr lvl="4"/>
            <a:r>
              <a:rPr lang="fr-BE" dirty="0" smtClean="0"/>
              <a:t>intervention parlementaire nécessaire? – </a:t>
            </a:r>
            <a:r>
              <a:rPr lang="fr-BE" i="1" dirty="0" smtClean="0"/>
              <a:t>High Court of Justice</a:t>
            </a:r>
            <a:r>
              <a:rPr lang="fr-BE" dirty="0" smtClean="0"/>
              <a:t>, 3 novembre 2016</a:t>
            </a:r>
          </a:p>
          <a:p>
            <a:pPr lvl="5"/>
            <a:r>
              <a:rPr lang="en-GB" dirty="0" smtClean="0"/>
              <a:t>R </a:t>
            </a:r>
            <a:r>
              <a:rPr lang="en-GB" i="1" dirty="0" smtClean="0"/>
              <a:t>(Miller) -v- Secretary of State for Exiting the European Union</a:t>
            </a:r>
          </a:p>
          <a:p>
            <a:pPr lvl="5"/>
            <a:r>
              <a:rPr lang="fr-BE" dirty="0" smtClean="0"/>
              <a:t>procédure d’appel contre ce jugement en cours devant la </a:t>
            </a:r>
            <a:r>
              <a:rPr lang="fr-BE" i="1" dirty="0" err="1" smtClean="0"/>
              <a:t>Supreme</a:t>
            </a:r>
            <a:r>
              <a:rPr lang="fr-BE" i="1" dirty="0" smtClean="0"/>
              <a:t> Court</a:t>
            </a:r>
            <a:endParaRPr lang="en-GB" i="1" dirty="0" smtClean="0"/>
          </a:p>
          <a:p>
            <a:pPr lvl="4"/>
            <a:r>
              <a:rPr lang="fr-BE" dirty="0"/>
              <a:t>a</a:t>
            </a:r>
            <a:r>
              <a:rPr lang="fr-BE" dirty="0" smtClean="0"/>
              <a:t>ccord explicite </a:t>
            </a:r>
            <a:r>
              <a:rPr lang="fr-BE" dirty="0" smtClean="0"/>
              <a:t>des régions plus ou moins autonomes? – l’Ecosse, l’Irlande du Nord?</a:t>
            </a:r>
          </a:p>
          <a:p>
            <a:pPr lvl="3"/>
            <a:endParaRPr lang="fr-BE" dirty="0" smtClean="0"/>
          </a:p>
          <a:p>
            <a:pPr marL="914400" lvl="2" indent="0">
              <a:buNone/>
            </a:pPr>
            <a:endParaRPr lang="fr-BE" dirty="0" smtClean="0"/>
          </a:p>
          <a:p>
            <a:pPr lvl="2"/>
            <a:endParaRPr lang="fr-BE" dirty="0"/>
          </a:p>
          <a:p>
            <a:pPr lvl="2"/>
            <a:r>
              <a:rPr lang="fr-BE" dirty="0" smtClean="0"/>
              <a:t>1</a:t>
            </a:r>
            <a:r>
              <a:rPr lang="fr-BE" baseline="30000" dirty="0" smtClean="0"/>
              <a:t>ière</a:t>
            </a:r>
            <a:r>
              <a:rPr lang="fr-BE" dirty="0" smtClean="0"/>
              <a:t> étape: notification de la décision de son intention de se retirer au Conseil européen</a:t>
            </a:r>
          </a:p>
          <a:p>
            <a:pPr lvl="3"/>
            <a:r>
              <a:rPr lang="fr-FR" dirty="0"/>
              <a:t>comment notifier??</a:t>
            </a:r>
            <a:endParaRPr lang="en-GB" dirty="0"/>
          </a:p>
          <a:p>
            <a:pPr lvl="3"/>
            <a:r>
              <a:rPr lang="fr-FR" dirty="0" smtClean="0"/>
              <a:t>le </a:t>
            </a:r>
            <a:r>
              <a:rPr lang="fr-FR" dirty="0" smtClean="0"/>
              <a:t>membre du Conseil européen représentant l'État membre qui se retire ne participe pas aux délibérations du Conseil européen qui le </a:t>
            </a:r>
            <a:r>
              <a:rPr lang="fr-FR" dirty="0" smtClean="0"/>
              <a:t>concernent</a:t>
            </a:r>
            <a:endParaRPr lang="fr-FR" dirty="0" smtClean="0"/>
          </a:p>
        </p:txBody>
      </p:sp>
      <p:pic>
        <p:nvPicPr>
          <p:cNvPr id="4" name="Picture 3" descr="Image result for ul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58" y="180976"/>
            <a:ext cx="2725826" cy="169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brexi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" y="240316"/>
            <a:ext cx="2492196" cy="1459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high court brexi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316" y="2014536"/>
            <a:ext cx="1866967" cy="2513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9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2</a:t>
            </a:r>
            <a:r>
              <a:rPr lang="fr-BE" dirty="0" smtClean="0"/>
              <a:t>. Conséquences juridiques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Comment se retirer de l’Union européenne?</a:t>
            </a:r>
          </a:p>
          <a:p>
            <a:pPr lvl="1"/>
            <a:r>
              <a:rPr lang="fr-BE" dirty="0" smtClean="0"/>
              <a:t>Article 50 TUE</a:t>
            </a:r>
          </a:p>
          <a:p>
            <a:pPr lvl="2"/>
            <a:r>
              <a:rPr lang="fr-BE" dirty="0" smtClean="0"/>
              <a:t>2</a:t>
            </a:r>
            <a:r>
              <a:rPr lang="fr-BE" baseline="30000" dirty="0" smtClean="0"/>
              <a:t>ième</a:t>
            </a:r>
            <a:r>
              <a:rPr lang="fr-BE" dirty="0" smtClean="0"/>
              <a:t> étape: </a:t>
            </a:r>
            <a:r>
              <a:rPr lang="fr-FR" dirty="0"/>
              <a:t>à</a:t>
            </a:r>
            <a:r>
              <a:rPr lang="fr-FR" dirty="0" smtClean="0"/>
              <a:t> la lumière des orientations du Conseil européen, le </a:t>
            </a:r>
            <a:r>
              <a:rPr lang="fr-FR" i="1" dirty="0" smtClean="0"/>
              <a:t>Conseil</a:t>
            </a:r>
          </a:p>
          <a:p>
            <a:pPr lvl="4"/>
            <a:r>
              <a:rPr lang="fr-FR" dirty="0" smtClean="0"/>
              <a:t>statuant à la majorité qualifiée, </a:t>
            </a:r>
            <a:r>
              <a:rPr lang="fr-FR" i="1" dirty="0" smtClean="0"/>
              <a:t>après approbation du Parlement européen</a:t>
            </a:r>
          </a:p>
          <a:p>
            <a:pPr lvl="5"/>
            <a:r>
              <a:rPr lang="fr-FR" dirty="0" smtClean="0"/>
              <a:t>le membre du Conseil représentant l'État membre qui se retire ne participe pas aux délibérations et décisions du Conseil qui le concernent</a:t>
            </a:r>
          </a:p>
          <a:p>
            <a:pPr lvl="5"/>
            <a:r>
              <a:rPr lang="fr-FR" dirty="0"/>
              <a:t>m</a:t>
            </a:r>
            <a:r>
              <a:rPr lang="fr-FR" dirty="0" smtClean="0"/>
              <a:t>embres du Parlement européen??</a:t>
            </a:r>
          </a:p>
          <a:p>
            <a:pPr lvl="4"/>
            <a:r>
              <a:rPr lang="fr-FR" dirty="0" smtClean="0"/>
              <a:t>négocie et conclut avec cet État un accord fixant les modalités de son retrait </a:t>
            </a:r>
            <a:r>
              <a:rPr lang="fr-FR" i="1" dirty="0" smtClean="0"/>
              <a:t>en tenant compte du cadre de ses relations futures avec l'Union</a:t>
            </a:r>
          </a:p>
          <a:p>
            <a:pPr lvl="4"/>
            <a:r>
              <a:rPr lang="fr-FR" dirty="0" smtClean="0"/>
              <a:t>dans la pratique;</a:t>
            </a:r>
          </a:p>
          <a:p>
            <a:pPr lvl="5"/>
            <a:r>
              <a:rPr lang="fr-FR" dirty="0" smtClean="0"/>
              <a:t>la Commission tout d’abord présentera des recommandations au Conseil, qui adopte une </a:t>
            </a:r>
            <a:r>
              <a:rPr lang="fr-FR" i="1" dirty="0" smtClean="0"/>
              <a:t>décision </a:t>
            </a:r>
            <a:r>
              <a:rPr lang="fr-FR" dirty="0" smtClean="0"/>
              <a:t>à la majorité qualifiée </a:t>
            </a:r>
            <a:r>
              <a:rPr lang="fr-FR" i="1" dirty="0" smtClean="0"/>
              <a:t>autorisant l'ouverture des négociations</a:t>
            </a:r>
            <a:r>
              <a:rPr lang="fr-FR" dirty="0" smtClean="0"/>
              <a:t> et désignant, en fonction de la matière de l'accord envisagé, le négociateur ou le chef de l'équipe de négociation de l'Union</a:t>
            </a:r>
          </a:p>
          <a:p>
            <a:pPr lvl="5"/>
            <a:r>
              <a:rPr lang="fr-FR" dirty="0"/>
              <a:t>c</a:t>
            </a:r>
            <a:r>
              <a:rPr lang="fr-FR" dirty="0" smtClean="0"/>
              <a:t>e négociateur prendra en charge les négociations et préparations de l’accord</a:t>
            </a:r>
            <a:endParaRPr lang="en-GB" dirty="0"/>
          </a:p>
        </p:txBody>
      </p:sp>
      <p:pic>
        <p:nvPicPr>
          <p:cNvPr id="4" name="Picture 3" descr="Image result for ul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0" y="101391"/>
            <a:ext cx="2725826" cy="169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brexi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" y="240316"/>
            <a:ext cx="2492196" cy="14594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Callout 5"/>
          <p:cNvSpPr/>
          <p:nvPr/>
        </p:nvSpPr>
        <p:spPr>
          <a:xfrm>
            <a:off x="-649357" y="4001294"/>
            <a:ext cx="3882887" cy="24516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Majorité qualifiée (art. 238, paragraphe 3 TFUE): </a:t>
            </a:r>
            <a:r>
              <a:rPr lang="en-GB" dirty="0"/>
              <a:t>au </a:t>
            </a:r>
            <a:r>
              <a:rPr lang="en-GB" dirty="0" err="1"/>
              <a:t>moins</a:t>
            </a:r>
            <a:r>
              <a:rPr lang="en-GB" dirty="0"/>
              <a:t> 72 % des </a:t>
            </a:r>
            <a:r>
              <a:rPr lang="en-GB" dirty="0" err="1"/>
              <a:t>membres</a:t>
            </a:r>
            <a:r>
              <a:rPr lang="en-GB" dirty="0"/>
              <a:t> du </a:t>
            </a:r>
            <a:r>
              <a:rPr lang="en-GB" dirty="0" err="1"/>
              <a:t>Conseil</a:t>
            </a:r>
            <a:r>
              <a:rPr lang="en-GB" dirty="0"/>
              <a:t> </a:t>
            </a:r>
            <a:r>
              <a:rPr lang="en-GB" dirty="0" err="1"/>
              <a:t>représentant</a:t>
            </a:r>
            <a:r>
              <a:rPr lang="en-GB" dirty="0"/>
              <a:t> les </a:t>
            </a:r>
            <a:r>
              <a:rPr lang="en-GB" dirty="0" err="1"/>
              <a:t>États</a:t>
            </a:r>
            <a:r>
              <a:rPr lang="en-GB" dirty="0"/>
              <a:t> </a:t>
            </a:r>
            <a:r>
              <a:rPr lang="en-GB" dirty="0" err="1"/>
              <a:t>membres</a:t>
            </a:r>
            <a:r>
              <a:rPr lang="en-GB" dirty="0"/>
              <a:t> participants, </a:t>
            </a:r>
            <a:r>
              <a:rPr lang="en-GB" dirty="0" err="1"/>
              <a:t>réunissant</a:t>
            </a:r>
            <a:r>
              <a:rPr lang="en-GB" dirty="0"/>
              <a:t> au </a:t>
            </a:r>
            <a:r>
              <a:rPr lang="en-GB" dirty="0" err="1"/>
              <a:t>moins</a:t>
            </a:r>
            <a:r>
              <a:rPr lang="en-GB" dirty="0"/>
              <a:t> 65 % de la population de </a:t>
            </a:r>
            <a:r>
              <a:rPr lang="en-GB" dirty="0" err="1"/>
              <a:t>ces</a:t>
            </a:r>
            <a:r>
              <a:rPr lang="en-GB" dirty="0"/>
              <a:t> </a:t>
            </a:r>
            <a:r>
              <a:rPr lang="en-GB" dirty="0" err="1"/>
              <a:t>États</a:t>
            </a:r>
            <a:endParaRPr lang="en-GB" dirty="0"/>
          </a:p>
        </p:txBody>
      </p:sp>
      <p:pic>
        <p:nvPicPr>
          <p:cNvPr id="7" name="Picture 6" descr="Image result for michel barnier brexi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" y="2863202"/>
            <a:ext cx="1899767" cy="107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didier seeuws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571" y="1716298"/>
            <a:ext cx="2222276" cy="149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89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2</a:t>
            </a:r>
            <a:r>
              <a:rPr lang="fr-BE" dirty="0" smtClean="0"/>
              <a:t>. Conséquences juridiques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fr-BE" dirty="0"/>
              <a:t>3</a:t>
            </a:r>
            <a:r>
              <a:rPr lang="fr-BE" baseline="30000" dirty="0"/>
              <a:t>ième</a:t>
            </a:r>
            <a:r>
              <a:rPr lang="fr-BE" dirty="0"/>
              <a:t> étape: </a:t>
            </a:r>
            <a:r>
              <a:rPr lang="fr-FR" dirty="0"/>
              <a:t>les traités cessent d'être applicables à l'État concerné</a:t>
            </a:r>
          </a:p>
          <a:p>
            <a:pPr lvl="1"/>
            <a:r>
              <a:rPr lang="fr-FR" dirty="0"/>
              <a:t>à partir de la date d'entrée en vigueur de l'accord de retrait</a:t>
            </a:r>
          </a:p>
          <a:p>
            <a:pPr lvl="1"/>
            <a:r>
              <a:rPr lang="fr-FR" dirty="0"/>
              <a:t>ou, à défaut, deux ans après la notification visée au paragraphe 2</a:t>
            </a:r>
          </a:p>
          <a:p>
            <a:pPr lvl="1"/>
            <a:r>
              <a:rPr lang="fr-FR" dirty="0"/>
              <a:t>sauf si le Conseil européen, en accord avec l'État membre concerné, décide </a:t>
            </a:r>
            <a:r>
              <a:rPr lang="fr-FR" i="1" dirty="0"/>
              <a:t>à l'unanimité </a:t>
            </a:r>
            <a:r>
              <a:rPr lang="fr-FR" dirty="0"/>
              <a:t>de proroger ce </a:t>
            </a:r>
            <a:r>
              <a:rPr lang="fr-FR" dirty="0" smtClean="0"/>
              <a:t>délai</a:t>
            </a:r>
            <a:endParaRPr lang="fr-BE" dirty="0" smtClean="0"/>
          </a:p>
          <a:p>
            <a:pPr lvl="1"/>
            <a:r>
              <a:rPr lang="fr-BE" dirty="0" smtClean="0"/>
              <a:t>impact </a:t>
            </a:r>
            <a:r>
              <a:rPr lang="fr-BE" dirty="0"/>
              <a:t>anticipé sur les ressortissants britanniques résidant au sein des EM de l’UE et vice versa</a:t>
            </a:r>
          </a:p>
          <a:p>
            <a:pPr lvl="2"/>
            <a:r>
              <a:rPr lang="fr-BE" dirty="0" smtClean="0"/>
              <a:t>travailleurs </a:t>
            </a:r>
            <a:r>
              <a:rPr lang="fr-BE" dirty="0"/>
              <a:t>et autres personnes</a:t>
            </a:r>
          </a:p>
          <a:p>
            <a:pPr lvl="2"/>
            <a:r>
              <a:rPr lang="fr-BE" dirty="0" smtClean="0"/>
              <a:t>droits </a:t>
            </a:r>
            <a:r>
              <a:rPr lang="fr-BE" dirty="0"/>
              <a:t>de séjour acquis?</a:t>
            </a:r>
          </a:p>
          <a:p>
            <a:pPr lvl="1"/>
            <a:r>
              <a:rPr lang="fr-BE" dirty="0" smtClean="0"/>
              <a:t>impact </a:t>
            </a:r>
            <a:r>
              <a:rPr lang="fr-BE" dirty="0"/>
              <a:t>anticipé sur les marchandises</a:t>
            </a:r>
          </a:p>
          <a:p>
            <a:pPr lvl="2"/>
            <a:r>
              <a:rPr lang="fr-BE" dirty="0" smtClean="0"/>
              <a:t>impact </a:t>
            </a:r>
            <a:r>
              <a:rPr lang="fr-BE" dirty="0"/>
              <a:t>sur les droits de douanes perçus</a:t>
            </a:r>
          </a:p>
          <a:p>
            <a:pPr lvl="2"/>
            <a:r>
              <a:rPr lang="fr-BE" dirty="0" smtClean="0"/>
              <a:t>impact </a:t>
            </a:r>
            <a:r>
              <a:rPr lang="fr-BE" dirty="0"/>
              <a:t>réglementaire</a:t>
            </a:r>
          </a:p>
          <a:p>
            <a:pPr lvl="1"/>
            <a:r>
              <a:rPr lang="fr-BE" dirty="0" smtClean="0"/>
              <a:t>impact </a:t>
            </a:r>
            <a:r>
              <a:rPr lang="fr-BE" dirty="0"/>
              <a:t>anticipé sur les services financiers</a:t>
            </a:r>
          </a:p>
          <a:p>
            <a:pPr lvl="2"/>
            <a:r>
              <a:rPr lang="fr-BE" dirty="0" smtClean="0"/>
              <a:t>« </a:t>
            </a:r>
            <a:r>
              <a:rPr lang="fr-BE" dirty="0"/>
              <a:t>p</a:t>
            </a:r>
            <a:r>
              <a:rPr lang="fr-BE" dirty="0" smtClean="0"/>
              <a:t>asseport unique » </a:t>
            </a:r>
            <a:r>
              <a:rPr lang="fr-BE" dirty="0"/>
              <a:t>des banques britanniques?</a:t>
            </a:r>
          </a:p>
          <a:p>
            <a:endParaRPr lang="fr-BE" dirty="0" smtClean="0"/>
          </a:p>
          <a:p>
            <a:pPr lvl="1"/>
            <a:endParaRPr lang="fr-BE" dirty="0" smtClean="0"/>
          </a:p>
        </p:txBody>
      </p:sp>
      <p:pic>
        <p:nvPicPr>
          <p:cNvPr id="4" name="Picture 3" descr="Image result for ul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58" y="180976"/>
            <a:ext cx="2725826" cy="169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brexi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" y="240316"/>
            <a:ext cx="2492196" cy="1459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canary wharf lond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85" y="4141068"/>
            <a:ext cx="3604144" cy="2202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1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2. Conséquences juridiques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2752"/>
          </a:xfrm>
        </p:spPr>
        <p:txBody>
          <a:bodyPr>
            <a:normAutofit fontScale="85000" lnSpcReduction="20000"/>
          </a:bodyPr>
          <a:lstStyle/>
          <a:p>
            <a:endParaRPr lang="fr-BE" dirty="0" smtClean="0"/>
          </a:p>
          <a:p>
            <a:r>
              <a:rPr lang="fr-BE" dirty="0" smtClean="0"/>
              <a:t>4</a:t>
            </a:r>
            <a:r>
              <a:rPr lang="fr-BE" baseline="30000" dirty="0" smtClean="0"/>
              <a:t>ième</a:t>
            </a:r>
            <a:r>
              <a:rPr lang="fr-BE" dirty="0" smtClean="0"/>
              <a:t> étape: reconstruire des r</a:t>
            </a:r>
            <a:r>
              <a:rPr lang="fr-BE" dirty="0" smtClean="0"/>
              <a:t>elations </a:t>
            </a:r>
            <a:r>
              <a:rPr lang="fr-BE" dirty="0" smtClean="0"/>
              <a:t>R-U – UE après un </a:t>
            </a:r>
            <a:r>
              <a:rPr lang="fr-BE" dirty="0" err="1" smtClean="0"/>
              <a:t>Brexit</a:t>
            </a:r>
            <a:r>
              <a:rPr lang="fr-BE" dirty="0" smtClean="0"/>
              <a:t> </a:t>
            </a:r>
            <a:r>
              <a:rPr lang="fr-BE" dirty="0" smtClean="0"/>
              <a:t>achevé – quel avenir pour le Royaume-Uni dans le projet d’intégration européenne? </a:t>
            </a:r>
            <a:endParaRPr lang="fr-BE" dirty="0"/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conclusions </a:t>
            </a:r>
            <a:r>
              <a:rPr lang="fr-BE" dirty="0"/>
              <a:t>des accords déterminant les futurs rapports entre le R-U et </a:t>
            </a:r>
            <a:r>
              <a:rPr lang="fr-BE" dirty="0" smtClean="0"/>
              <a:t>l’UE</a:t>
            </a:r>
          </a:p>
          <a:p>
            <a:pPr lvl="2"/>
            <a:r>
              <a:rPr lang="fr-BE" sz="2400" dirty="0" smtClean="0"/>
              <a:t>accords </a:t>
            </a:r>
            <a:r>
              <a:rPr lang="fr-BE" sz="2400" dirty="0"/>
              <a:t>« mixtes » ou relevant d’une compétence exclusive de l’Union </a:t>
            </a:r>
            <a:r>
              <a:rPr lang="fr-BE" sz="2400" dirty="0" smtClean="0"/>
              <a:t>européenne</a:t>
            </a:r>
          </a:p>
          <a:p>
            <a:pPr lvl="2"/>
            <a:r>
              <a:rPr lang="fr-BE" sz="2400" dirty="0" smtClean="0"/>
              <a:t>ré-adhésion possible? – art. 49 TUE</a:t>
            </a:r>
          </a:p>
          <a:p>
            <a:pPr lvl="1"/>
            <a:endParaRPr lang="fr-BE" dirty="0" smtClean="0"/>
          </a:p>
          <a:p>
            <a:pPr marL="457200" lvl="1" indent="0">
              <a:buNone/>
            </a:pPr>
            <a:endParaRPr lang="fr-BE" dirty="0" smtClean="0"/>
          </a:p>
          <a:p>
            <a:pPr lvl="1"/>
            <a:r>
              <a:rPr lang="fr-BE" dirty="0"/>
              <a:t>a</a:t>
            </a:r>
            <a:r>
              <a:rPr lang="fr-BE" dirty="0" smtClean="0"/>
              <a:t>dhésion </a:t>
            </a:r>
            <a:r>
              <a:rPr lang="fr-BE" dirty="0" smtClean="0"/>
              <a:t>à l’Espace Economique européen</a:t>
            </a:r>
          </a:p>
          <a:p>
            <a:pPr lvl="2"/>
            <a:r>
              <a:rPr lang="fr-BE" dirty="0"/>
              <a:t>l</a:t>
            </a:r>
            <a:r>
              <a:rPr lang="fr-BE" dirty="0" smtClean="0"/>
              <a:t>e modèle norvégien</a:t>
            </a:r>
            <a:endParaRPr lang="fr-BE" dirty="0" smtClean="0"/>
          </a:p>
          <a:p>
            <a:pPr lvl="1"/>
            <a:r>
              <a:rPr lang="fr-BE" dirty="0"/>
              <a:t>a</a:t>
            </a:r>
            <a:r>
              <a:rPr lang="fr-BE" dirty="0" smtClean="0"/>
              <a:t>dhésion </a:t>
            </a:r>
            <a:r>
              <a:rPr lang="fr-BE" dirty="0" smtClean="0"/>
              <a:t>à l’Association </a:t>
            </a:r>
            <a:r>
              <a:rPr lang="fr-BE" dirty="0" smtClean="0"/>
              <a:t>européenne de </a:t>
            </a:r>
            <a:r>
              <a:rPr lang="fr-BE" dirty="0"/>
              <a:t>Libre-Echange</a:t>
            </a:r>
            <a:endParaRPr lang="fr-BE" dirty="0" smtClean="0"/>
          </a:p>
          <a:p>
            <a:pPr lvl="1"/>
            <a:r>
              <a:rPr lang="fr-BE" dirty="0" smtClean="0"/>
              <a:t> 	+ </a:t>
            </a:r>
            <a:r>
              <a:rPr lang="fr-BE" dirty="0" smtClean="0"/>
              <a:t>accords bilatéraux sur les services financiers</a:t>
            </a:r>
            <a:endParaRPr lang="fr-BE" dirty="0"/>
          </a:p>
          <a:p>
            <a:pPr lvl="2"/>
            <a:r>
              <a:rPr lang="fr-BE" dirty="0"/>
              <a:t>l</a:t>
            </a:r>
            <a:r>
              <a:rPr lang="fr-BE" dirty="0" smtClean="0"/>
              <a:t>e modèle suisse? </a:t>
            </a:r>
          </a:p>
          <a:p>
            <a:pPr lvl="1"/>
            <a:r>
              <a:rPr lang="fr-BE" dirty="0"/>
              <a:t>u</a:t>
            </a:r>
            <a:r>
              <a:rPr lang="fr-BE" dirty="0" smtClean="0"/>
              <a:t>ne </a:t>
            </a:r>
            <a:r>
              <a:rPr lang="fr-BE" dirty="0" smtClean="0"/>
              <a:t>relation privilégiée consacrée par des Traités </a:t>
            </a:r>
            <a:r>
              <a:rPr lang="fr-BE" dirty="0" smtClean="0"/>
              <a:t>« libre-échange »</a:t>
            </a:r>
            <a:endParaRPr lang="fr-BE" dirty="0" smtClean="0"/>
          </a:p>
          <a:p>
            <a:pPr lvl="2"/>
            <a:r>
              <a:rPr lang="fr-BE" dirty="0" smtClean="0"/>
              <a:t>Cf. CETA – TTIP – difficultés dans la pratique</a:t>
            </a:r>
            <a:endParaRPr lang="fr-BE" dirty="0" smtClean="0"/>
          </a:p>
          <a:p>
            <a:pPr lvl="2"/>
            <a:endParaRPr lang="en-GB" dirty="0"/>
          </a:p>
        </p:txBody>
      </p:sp>
      <p:pic>
        <p:nvPicPr>
          <p:cNvPr id="4" name="Picture 3" descr="Image result for ul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58" y="180976"/>
            <a:ext cx="2725826" cy="169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brexi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" y="240316"/>
            <a:ext cx="2492196" cy="1459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brexit apocalyps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3715657"/>
            <a:ext cx="3657600" cy="2757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03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42312" y="536503"/>
            <a:ext cx="9144000" cy="2387600"/>
          </a:xfrm>
        </p:spPr>
        <p:txBody>
          <a:bodyPr/>
          <a:lstStyle/>
          <a:p>
            <a:r>
              <a:rPr lang="fr-BE" dirty="0" smtClean="0"/>
              <a:t>Quel avenir pour l’UE?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92700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endParaRPr lang="en-GB" dirty="0"/>
          </a:p>
        </p:txBody>
      </p:sp>
      <p:pic>
        <p:nvPicPr>
          <p:cNvPr id="4" name="Picture 3" descr="Image result for brexi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" y="240316"/>
            <a:ext cx="2492196" cy="1459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ul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58" y="180976"/>
            <a:ext cx="2725826" cy="169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brexit apocalyps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481"/>
            <a:ext cx="5700846" cy="34966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13779" y="3669765"/>
            <a:ext cx="547284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2800" dirty="0" smtClean="0"/>
              <a:t>Merci de votre attention!</a:t>
            </a:r>
          </a:p>
          <a:p>
            <a:pPr algn="ctr"/>
            <a:endParaRPr lang="fr-BE" sz="2800" dirty="0"/>
          </a:p>
          <a:p>
            <a:pPr algn="ctr"/>
            <a:r>
              <a:rPr lang="fr-BE" sz="2800" dirty="0" smtClean="0"/>
              <a:t>pieter.vancleynenbreugel@ulg.ac.be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1085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560</Words>
  <Application>Microsoft Office PowerPoint</Application>
  <PresentationFormat>Widescreen</PresentationFormat>
  <Paragraphs>89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Le conséquences juridiques du Brexit</vt:lpstr>
      <vt:lpstr>Plan de l’exposé</vt:lpstr>
      <vt:lpstr>1. Contexte politique</vt:lpstr>
      <vt:lpstr>2. Conséquences juridiques</vt:lpstr>
      <vt:lpstr>2. Conséquences juridiques</vt:lpstr>
      <vt:lpstr>2. Conséquences juridiques</vt:lpstr>
      <vt:lpstr>2. Conséquences juridiques</vt:lpstr>
      <vt:lpstr>Quel avenir pour l’UE?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labyrinthe politique et juridique du Brexit</dc:title>
  <dc:creator>Pieter</dc:creator>
  <cp:lastModifiedBy>Pieter</cp:lastModifiedBy>
  <cp:revision>94</cp:revision>
  <dcterms:created xsi:type="dcterms:W3CDTF">2016-11-07T06:37:48Z</dcterms:created>
  <dcterms:modified xsi:type="dcterms:W3CDTF">2016-11-08T14:27:20Z</dcterms:modified>
</cp:coreProperties>
</file>