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
  </p:notesMasterIdLst>
  <p:handoutMasterIdLst>
    <p:handoutMasterId r:id="rId4"/>
  </p:handoutMasterIdLst>
  <p:sldIdLst>
    <p:sldId id="327" r:id="rId2"/>
  </p:sldIdLst>
  <p:sldSz cx="30279975" cy="42808525"/>
  <p:notesSz cx="6797675" cy="9926638"/>
  <p:defaultTextStyle>
    <a:defPPr>
      <a:defRPr lang="nl-B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62">
          <p15:clr>
            <a:srgbClr val="A4A3A4"/>
          </p15:clr>
        </p15:guide>
        <p15:guide id="2" pos="1855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9900"/>
    <a:srgbClr val="FF33CC"/>
    <a:srgbClr val="00407A"/>
    <a:srgbClr val="52BDEC"/>
    <a:srgbClr val="86BCE5"/>
    <a:srgbClr val="000408"/>
    <a:srgbClr val="00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3" autoAdjust="0"/>
    <p:restoredTop sz="95238" autoAdjust="0"/>
  </p:normalViewPr>
  <p:slideViewPr>
    <p:cSldViewPr snapToObjects="1" showGuides="1">
      <p:cViewPr>
        <p:scale>
          <a:sx n="35" d="100"/>
          <a:sy n="35" d="100"/>
        </p:scale>
        <p:origin x="1056" y="-2508"/>
      </p:cViewPr>
      <p:guideLst>
        <p:guide orient="horz" pos="20562"/>
        <p:guide pos="1855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73" d="100"/>
          <a:sy n="73" d="100"/>
        </p:scale>
        <p:origin x="-2028" y="-9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13/11/2014</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a:t>
            </a:fld>
            <a:endParaRPr lang="nl-BE" sz="100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13/11/2014</a:t>
            </a:fld>
            <a:endParaRPr lang="nl-BE"/>
          </a:p>
        </p:txBody>
      </p:sp>
      <p:sp>
        <p:nvSpPr>
          <p:cNvPr id="4" name="Tijdelijke aanduiding voor dia-afbeelding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35250" y="4689750"/>
            <a:ext cx="5709333" cy="4494344"/>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a:t>
            </a:fld>
            <a:endParaRPr lang="nl-BE"/>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Arial" pitchFamily="34" charset="0"/>
        <a:ea typeface="+mn-ea"/>
        <a:cs typeface="Arial" pitchFamily="34" charset="0"/>
      </a:defRPr>
    </a:lvl1pPr>
    <a:lvl2pPr marL="2088215" algn="l" defTabSz="4176431" rtl="0" eaLnBrk="1" latinLnBrk="0" hangingPunct="1">
      <a:defRPr sz="5500" kern="1200">
        <a:solidFill>
          <a:schemeClr val="tx1"/>
        </a:solidFill>
        <a:latin typeface="Arial" pitchFamily="34" charset="0"/>
        <a:ea typeface="+mn-ea"/>
        <a:cs typeface="Arial" pitchFamily="34" charset="0"/>
      </a:defRPr>
    </a:lvl2pPr>
    <a:lvl3pPr marL="4176431" algn="l" defTabSz="4176431" rtl="0" eaLnBrk="1" latinLnBrk="0" hangingPunct="1">
      <a:defRPr sz="5500" kern="1200">
        <a:solidFill>
          <a:schemeClr val="tx1"/>
        </a:solidFill>
        <a:latin typeface="Arial" pitchFamily="34" charset="0"/>
        <a:ea typeface="+mn-ea"/>
        <a:cs typeface="Arial" pitchFamily="34" charset="0"/>
      </a:defRPr>
    </a:lvl3pPr>
    <a:lvl4pPr marL="6264646" algn="l" defTabSz="4176431" rtl="0" eaLnBrk="1" latinLnBrk="0" hangingPunct="1">
      <a:defRPr sz="5500" kern="1200">
        <a:solidFill>
          <a:schemeClr val="tx1"/>
        </a:solidFill>
        <a:latin typeface="Arial" pitchFamily="34" charset="0"/>
        <a:ea typeface="+mn-ea"/>
        <a:cs typeface="Arial" pitchFamily="34" charset="0"/>
      </a:defRPr>
    </a:lvl4pPr>
    <a:lvl5pPr marL="8352861" algn="l" defTabSz="4176431" rtl="0" eaLnBrk="1" latinLnBrk="0" hangingPunct="1">
      <a:defRPr sz="5500" kern="1200">
        <a:solidFill>
          <a:schemeClr val="tx1"/>
        </a:solidFill>
        <a:latin typeface="Arial" pitchFamily="34" charset="0"/>
        <a:ea typeface="+mn-ea"/>
        <a:cs typeface="Arial" pitchFamily="34" charset="0"/>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9003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txStyles>
    <p:titleStyle>
      <a:lvl1pPr algn="l" defTabSz="4176431" rtl="0" eaLnBrk="1" latinLnBrk="0" hangingPunct="1">
        <a:spcBef>
          <a:spcPct val="0"/>
        </a:spcBef>
        <a:buNone/>
        <a:defRPr sz="16400" kern="1200" baseline="0">
          <a:solidFill>
            <a:srgbClr val="52BDEC"/>
          </a:solidFill>
          <a:latin typeface="Arial" pitchFamily="34" charset="0"/>
          <a:ea typeface="+mj-ea"/>
          <a:cs typeface="Arial" pitchFamily="34" charset="0"/>
        </a:defRPr>
      </a:lvl1pPr>
    </p:titleStyle>
    <p:bodyStyle>
      <a:lvl1pPr marL="1644264" indent="-1644264" algn="l" defTabSz="4176431" rtl="0" eaLnBrk="1" latinLnBrk="0" hangingPunct="1">
        <a:spcBef>
          <a:spcPts val="2649"/>
        </a:spcBef>
        <a:buSzPct val="110000"/>
        <a:buFont typeface="Arial" pitchFamily="34" charset="0"/>
        <a:buChar char="•"/>
        <a:defRPr sz="11000" kern="1200">
          <a:solidFill>
            <a:srgbClr val="00407A"/>
          </a:solidFill>
          <a:latin typeface="Arial" pitchFamily="34" charset="0"/>
          <a:ea typeface="+mn-ea"/>
          <a:cs typeface="Arial" pitchFamily="34" charset="0"/>
        </a:defRPr>
      </a:lvl1pPr>
      <a:lvl2pPr marL="3288528" indent="-1645922" algn="l" defTabSz="4176431" rtl="0" eaLnBrk="1" latinLnBrk="0" hangingPunct="1">
        <a:spcBef>
          <a:spcPts val="2649"/>
        </a:spcBef>
        <a:buSzPct val="75000"/>
        <a:buFont typeface="Courier New" pitchFamily="49" charset="0"/>
        <a:buChar char="o"/>
        <a:defRPr sz="11000" kern="1200">
          <a:solidFill>
            <a:srgbClr val="00407A"/>
          </a:solidFill>
          <a:latin typeface="Arial" pitchFamily="34" charset="0"/>
          <a:ea typeface="+mn-ea"/>
          <a:cs typeface="Arial" pitchFamily="34" charset="0"/>
        </a:defRPr>
      </a:lvl2pPr>
      <a:lvl3pPr marL="4521726" indent="-1233198" algn="l" defTabSz="4176431" rtl="0" eaLnBrk="1" latinLnBrk="0" hangingPunct="1">
        <a:spcBef>
          <a:spcPct val="20000"/>
        </a:spcBef>
        <a:buFont typeface="Arial" pitchFamily="34" charset="0"/>
        <a:buChar char="•"/>
        <a:defRPr sz="9100" kern="1200">
          <a:solidFill>
            <a:srgbClr val="00407A"/>
          </a:solidFill>
          <a:latin typeface="Arial" pitchFamily="34" charset="0"/>
          <a:ea typeface="+mn-ea"/>
          <a:cs typeface="Arial" pitchFamily="34" charset="0"/>
        </a:defRPr>
      </a:lvl3pPr>
      <a:lvl4pPr marL="5336550" indent="-822132" algn="l" defTabSz="4176431" rtl="0" eaLnBrk="1" latinLnBrk="0" hangingPunct="1">
        <a:spcBef>
          <a:spcPts val="1736"/>
        </a:spcBef>
        <a:buSzPct val="80000"/>
        <a:buFont typeface="Arial" pitchFamily="34" charset="0"/>
        <a:buChar char="•"/>
        <a:defRPr sz="7300" kern="1200">
          <a:solidFill>
            <a:srgbClr val="00407A"/>
          </a:solidFill>
          <a:latin typeface="Arial" pitchFamily="34" charset="0"/>
          <a:ea typeface="+mn-ea"/>
          <a:cs typeface="Arial" pitchFamily="34" charset="0"/>
        </a:defRPr>
      </a:lvl4pPr>
      <a:lvl5pPr marL="6112382" indent="-819337" algn="l" defTabSz="4176431" rtl="0" eaLnBrk="1" latinLnBrk="0" hangingPunct="1">
        <a:spcBef>
          <a:spcPts val="1736"/>
        </a:spcBef>
        <a:buFont typeface="Arial" pitchFamily="34" charset="0"/>
        <a:buChar char="-"/>
        <a:defRPr lang="nl-BE" sz="7300" kern="1200" dirty="0">
          <a:solidFill>
            <a:srgbClr val="00407A"/>
          </a:solidFill>
          <a:latin typeface="Arial" pitchFamily="34" charset="0"/>
          <a:ea typeface="+mn-ea"/>
          <a:cs typeface="Arial" pitchFamily="34" charset="0"/>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nl-B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12"/>
          <p:cNvSpPr/>
          <p:nvPr/>
        </p:nvSpPr>
        <p:spPr>
          <a:xfrm>
            <a:off x="21691" y="6560744"/>
            <a:ext cx="30204000" cy="36216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3725" tIns="106861" rIns="213725" bIns="106861" rtlCol="0" anchor="ctr"/>
          <a:lstStyle/>
          <a:p>
            <a:pPr lvl="0" algn="ctr"/>
            <a:endParaRPr lang="nl-BE"/>
          </a:p>
        </p:txBody>
      </p:sp>
      <p:pic>
        <p:nvPicPr>
          <p:cNvPr id="5"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11" y="5562502"/>
            <a:ext cx="5591850" cy="1996484"/>
          </a:xfrm>
          <a:prstGeom prst="rect">
            <a:avLst/>
          </a:prstGeom>
        </p:spPr>
      </p:pic>
      <p:pic>
        <p:nvPicPr>
          <p:cNvPr id="6" name="Picture 9" descr="E:\TE\administratie\Prometheus_for_PowerPoint.png"/>
          <p:cNvPicPr>
            <a:picLocks noChangeAspect="1" noChangeArrowheads="1"/>
          </p:cNvPicPr>
          <p:nvPr/>
        </p:nvPicPr>
        <p:blipFill>
          <a:blip r:embed="rId3" cstate="print"/>
          <a:srcRect b="29686"/>
          <a:stretch>
            <a:fillRect/>
          </a:stretch>
        </p:blipFill>
        <p:spPr bwMode="auto">
          <a:xfrm>
            <a:off x="27261178" y="233910"/>
            <a:ext cx="2784465" cy="2882904"/>
          </a:xfrm>
          <a:prstGeom prst="rect">
            <a:avLst/>
          </a:prstGeom>
          <a:noFill/>
        </p:spPr>
      </p:pic>
      <p:sp>
        <p:nvSpPr>
          <p:cNvPr id="7" name="TextBox 6"/>
          <p:cNvSpPr txBox="1"/>
          <p:nvPr/>
        </p:nvSpPr>
        <p:spPr>
          <a:xfrm>
            <a:off x="1868846" y="320942"/>
            <a:ext cx="24271186" cy="2308324"/>
          </a:xfrm>
          <a:prstGeom prst="rect">
            <a:avLst/>
          </a:prstGeom>
          <a:noFill/>
        </p:spPr>
        <p:txBody>
          <a:bodyPr wrap="square" rtlCol="0">
            <a:spAutoFit/>
          </a:bodyPr>
          <a:lstStyle/>
          <a:p>
            <a:pPr algn="ctr"/>
            <a:r>
              <a:rPr lang="en-US" sz="7200" dirty="0">
                <a:solidFill>
                  <a:srgbClr val="00B0F0"/>
                </a:solidFill>
                <a:cs typeface="Times New Roman" panose="02020603050405020304" pitchFamily="18" charset="0"/>
              </a:rPr>
              <a:t>Investigating cell-carrier combinations for bone formation using a mathematical model</a:t>
            </a:r>
            <a:endParaRPr lang="en-IE" sz="7200" baseline="30000" dirty="0">
              <a:solidFill>
                <a:srgbClr val="00B0F0"/>
              </a:solidFill>
              <a:cs typeface="Times New Roman" panose="02020603050405020304" pitchFamily="18" charset="0"/>
            </a:endParaRPr>
          </a:p>
        </p:txBody>
      </p:sp>
      <p:sp>
        <p:nvSpPr>
          <p:cNvPr id="8" name="TextBox 7"/>
          <p:cNvSpPr txBox="1"/>
          <p:nvPr/>
        </p:nvSpPr>
        <p:spPr>
          <a:xfrm>
            <a:off x="704545" y="2965022"/>
            <a:ext cx="26976953" cy="1600438"/>
          </a:xfrm>
          <a:prstGeom prst="rect">
            <a:avLst/>
          </a:prstGeom>
          <a:noFill/>
        </p:spPr>
        <p:txBody>
          <a:bodyPr wrap="square" rtlCol="0">
            <a:spAutoFit/>
          </a:bodyPr>
          <a:lstStyle/>
          <a:p>
            <a:pPr lvl="0" algn="ctr"/>
            <a:r>
              <a:rPr lang="en-IE" sz="4400" dirty="0">
                <a:solidFill>
                  <a:srgbClr val="00B0F0"/>
                </a:solidFill>
                <a:cs typeface="Times New Roman" panose="02020603050405020304" pitchFamily="18" charset="0"/>
              </a:rPr>
              <a:t>V. Manhas</a:t>
            </a:r>
            <a:r>
              <a:rPr lang="en-IE" sz="4400" baseline="30000" dirty="0">
                <a:solidFill>
                  <a:srgbClr val="00B0F0"/>
                </a:solidFill>
                <a:cs typeface="Times New Roman" panose="02020603050405020304" pitchFamily="18" charset="0"/>
              </a:rPr>
              <a:t>1,3,5</a:t>
            </a:r>
            <a:r>
              <a:rPr lang="en-IE" sz="4400" dirty="0">
                <a:solidFill>
                  <a:srgbClr val="00B0F0"/>
                </a:solidFill>
                <a:cs typeface="Times New Roman" panose="02020603050405020304" pitchFamily="18" charset="0"/>
              </a:rPr>
              <a:t>, Y. Guyot</a:t>
            </a:r>
            <a:r>
              <a:rPr lang="en-IE" sz="4400" baseline="30000" dirty="0">
                <a:solidFill>
                  <a:srgbClr val="00B0F0"/>
                </a:solidFill>
                <a:cs typeface="Times New Roman" panose="02020603050405020304" pitchFamily="18" charset="0"/>
              </a:rPr>
              <a:t>1,5</a:t>
            </a:r>
            <a:r>
              <a:rPr lang="en-IE" sz="4400" dirty="0">
                <a:solidFill>
                  <a:srgbClr val="00B0F0"/>
                </a:solidFill>
                <a:cs typeface="Times New Roman" panose="02020603050405020304" pitchFamily="18" charset="0"/>
              </a:rPr>
              <a:t>, Y.C. Chai</a:t>
            </a:r>
            <a:r>
              <a:rPr lang="en-IE" sz="4400" baseline="30000" dirty="0">
                <a:solidFill>
                  <a:srgbClr val="00B0F0"/>
                </a:solidFill>
                <a:cs typeface="Times New Roman" panose="02020603050405020304" pitchFamily="18" charset="0"/>
              </a:rPr>
              <a:t>2,5</a:t>
            </a:r>
            <a:r>
              <a:rPr lang="en-IE" sz="4400" dirty="0">
                <a:solidFill>
                  <a:srgbClr val="00B0F0"/>
                </a:solidFill>
                <a:cs typeface="Times New Roman" panose="02020603050405020304" pitchFamily="18" charset="0"/>
              </a:rPr>
              <a:t>, G. Kerckhofs</a:t>
            </a:r>
            <a:r>
              <a:rPr lang="en-IE" sz="4400" baseline="30000" dirty="0">
                <a:solidFill>
                  <a:srgbClr val="00B0F0"/>
                </a:solidFill>
                <a:cs typeface="Times New Roman" panose="02020603050405020304" pitchFamily="18" charset="0"/>
              </a:rPr>
              <a:t>1,4,5</a:t>
            </a:r>
            <a:r>
              <a:rPr lang="en-IE" sz="4400" dirty="0">
                <a:solidFill>
                  <a:srgbClr val="00B0F0"/>
                </a:solidFill>
                <a:cs typeface="Times New Roman" panose="02020603050405020304" pitchFamily="18" charset="0"/>
              </a:rPr>
              <a:t>, A. Carlier</a:t>
            </a:r>
            <a:r>
              <a:rPr lang="en-IE" sz="4400" baseline="30000" dirty="0">
                <a:solidFill>
                  <a:srgbClr val="00B0F0"/>
                </a:solidFill>
                <a:cs typeface="Times New Roman" panose="02020603050405020304" pitchFamily="18" charset="0"/>
              </a:rPr>
              <a:t>1,3,5</a:t>
            </a:r>
            <a:r>
              <a:rPr lang="en-IE" sz="4400" dirty="0">
                <a:solidFill>
                  <a:srgbClr val="00B0F0"/>
                </a:solidFill>
                <a:cs typeface="Times New Roman" panose="02020603050405020304" pitchFamily="18" charset="0"/>
              </a:rPr>
              <a:t>, J. Schrooten</a:t>
            </a:r>
            <a:r>
              <a:rPr lang="en-IE" sz="4400" baseline="30000" dirty="0">
                <a:solidFill>
                  <a:srgbClr val="00B0F0"/>
                </a:solidFill>
                <a:cs typeface="Times New Roman" panose="02020603050405020304" pitchFamily="18" charset="0"/>
              </a:rPr>
              <a:t>4,5 </a:t>
            </a:r>
            <a:r>
              <a:rPr lang="en-IE" sz="4400" dirty="0">
                <a:solidFill>
                  <a:srgbClr val="00B0F0"/>
                </a:solidFill>
                <a:cs typeface="Times New Roman" panose="02020603050405020304" pitchFamily="18" charset="0"/>
              </a:rPr>
              <a:t>and L. Geris</a:t>
            </a:r>
            <a:r>
              <a:rPr lang="en-IE" sz="4400" baseline="30000" dirty="0">
                <a:solidFill>
                  <a:srgbClr val="00B0F0"/>
                </a:solidFill>
                <a:cs typeface="Times New Roman" panose="02020603050405020304" pitchFamily="18" charset="0"/>
              </a:rPr>
              <a:t>1,3,5  </a:t>
            </a:r>
            <a:endParaRPr lang="nl-BE" sz="4400" dirty="0">
              <a:solidFill>
                <a:srgbClr val="00B0F0"/>
              </a:solidFill>
              <a:cs typeface="Times New Roman" panose="02020603050405020304" pitchFamily="18" charset="0"/>
            </a:endParaRPr>
          </a:p>
          <a:p>
            <a:pPr algn="ctr"/>
            <a:r>
              <a:rPr lang="en-IE" sz="5400" baseline="30000" dirty="0" smtClean="0">
                <a:solidFill>
                  <a:srgbClr val="00B0F0"/>
                </a:solidFill>
                <a:cs typeface="Times New Roman" panose="02020603050405020304" pitchFamily="18" charset="0"/>
              </a:rPr>
              <a:t>  </a:t>
            </a:r>
            <a:endParaRPr lang="nl-BE" sz="5400" dirty="0">
              <a:solidFill>
                <a:srgbClr val="00B0F0"/>
              </a:solidFill>
              <a:cs typeface="Times New Roman" panose="02020603050405020304" pitchFamily="18" charset="0"/>
            </a:endParaRPr>
          </a:p>
        </p:txBody>
      </p:sp>
      <p:sp>
        <p:nvSpPr>
          <p:cNvPr id="9" name="TextBox 8"/>
          <p:cNvSpPr txBox="1"/>
          <p:nvPr/>
        </p:nvSpPr>
        <p:spPr>
          <a:xfrm>
            <a:off x="0" y="3761139"/>
            <a:ext cx="28008879" cy="1569660"/>
          </a:xfrm>
          <a:prstGeom prst="rect">
            <a:avLst/>
          </a:prstGeom>
          <a:noFill/>
        </p:spPr>
        <p:txBody>
          <a:bodyPr wrap="square" rtlCol="0">
            <a:spAutoFit/>
          </a:bodyPr>
          <a:lstStyle/>
          <a:p>
            <a:pPr lvl="0" algn="ctr"/>
            <a:r>
              <a:rPr lang="en-US" sz="3200" baseline="30000" dirty="0">
                <a:solidFill>
                  <a:srgbClr val="00B0F0"/>
                </a:solidFill>
                <a:cs typeface="Times New Roman" panose="02020603050405020304" pitchFamily="18" charset="0"/>
              </a:rPr>
              <a:t>1</a:t>
            </a:r>
            <a:r>
              <a:rPr lang="en-US" sz="3200" dirty="0">
                <a:solidFill>
                  <a:srgbClr val="00B0F0"/>
                </a:solidFill>
                <a:cs typeface="Times New Roman" panose="02020603050405020304" pitchFamily="18" charset="0"/>
              </a:rPr>
              <a:t>Biomechanics Research Unit, University of Liège, Liège, Belgium; </a:t>
            </a:r>
            <a:r>
              <a:rPr lang="en-US" sz="3200" baseline="30000" dirty="0">
                <a:solidFill>
                  <a:srgbClr val="00B0F0"/>
                </a:solidFill>
                <a:cs typeface="Times New Roman" panose="02020603050405020304" pitchFamily="18" charset="0"/>
              </a:rPr>
              <a:t>2</a:t>
            </a:r>
            <a:r>
              <a:rPr lang="en-US" sz="3200" dirty="0">
                <a:solidFill>
                  <a:srgbClr val="00B0F0"/>
                </a:solidFill>
                <a:cs typeface="Times New Roman" panose="02020603050405020304" pitchFamily="18" charset="0"/>
              </a:rPr>
              <a:t>Tissue Engineering Laboratory, Skeletal Biology and Engineering Research Center, </a:t>
            </a:r>
          </a:p>
          <a:p>
            <a:pPr lvl="0" algn="ctr"/>
            <a:r>
              <a:rPr lang="en-US" sz="3200" dirty="0">
                <a:solidFill>
                  <a:srgbClr val="00B0F0"/>
                </a:solidFill>
                <a:cs typeface="Times New Roman" panose="02020603050405020304" pitchFamily="18" charset="0"/>
              </a:rPr>
              <a:t>KU Leuven, Belgium; </a:t>
            </a:r>
            <a:r>
              <a:rPr lang="en-US" sz="3200" baseline="30000" dirty="0">
                <a:solidFill>
                  <a:srgbClr val="00B0F0"/>
                </a:solidFill>
                <a:cs typeface="Times New Roman" panose="02020603050405020304" pitchFamily="18" charset="0"/>
              </a:rPr>
              <a:t>3</a:t>
            </a:r>
            <a:r>
              <a:rPr lang="en-US" sz="3200" dirty="0">
                <a:solidFill>
                  <a:srgbClr val="00B0F0"/>
                </a:solidFill>
                <a:cs typeface="Times New Roman" panose="02020603050405020304" pitchFamily="18" charset="0"/>
              </a:rPr>
              <a:t>Department of Mechanical Engineering, Division of Biomechanics Section, KU Leuven, Belgium; </a:t>
            </a:r>
            <a:r>
              <a:rPr lang="en-US" sz="3200" baseline="30000" dirty="0">
                <a:solidFill>
                  <a:srgbClr val="00B0F0"/>
                </a:solidFill>
                <a:cs typeface="Times New Roman" panose="02020603050405020304" pitchFamily="18" charset="0"/>
              </a:rPr>
              <a:t>4</a:t>
            </a:r>
            <a:r>
              <a:rPr lang="en-US" sz="3200" dirty="0">
                <a:solidFill>
                  <a:srgbClr val="00B0F0"/>
                </a:solidFill>
                <a:cs typeface="Times New Roman" panose="02020603050405020304" pitchFamily="18" charset="0"/>
              </a:rPr>
              <a:t>Department of Metallurgy </a:t>
            </a:r>
          </a:p>
          <a:p>
            <a:pPr lvl="0" algn="ctr"/>
            <a:r>
              <a:rPr lang="en-US" sz="3200" dirty="0">
                <a:solidFill>
                  <a:srgbClr val="00B0F0"/>
                </a:solidFill>
                <a:cs typeface="Times New Roman" panose="02020603050405020304" pitchFamily="18" charset="0"/>
              </a:rPr>
              <a:t>and Materials Engineering, KU Leuven, Belgium; </a:t>
            </a:r>
            <a:r>
              <a:rPr lang="en-US" sz="3200" baseline="30000" dirty="0">
                <a:solidFill>
                  <a:srgbClr val="00B0F0"/>
                </a:solidFill>
                <a:cs typeface="Times New Roman" panose="02020603050405020304" pitchFamily="18" charset="0"/>
              </a:rPr>
              <a:t>5</a:t>
            </a:r>
            <a:r>
              <a:rPr lang="en-US" sz="3200" dirty="0">
                <a:solidFill>
                  <a:srgbClr val="00B0F0"/>
                </a:solidFill>
                <a:cs typeface="Times New Roman" panose="02020603050405020304" pitchFamily="18" charset="0"/>
              </a:rPr>
              <a:t>Prometheus, Division of Skeletal Tissue Engineering, KU Leuven, Belgium</a:t>
            </a:r>
            <a:endParaRPr lang="nl-BE" sz="3200" dirty="0">
              <a:solidFill>
                <a:srgbClr val="00B0F0"/>
              </a:solidFill>
              <a:cs typeface="Times New Roman" panose="02020603050405020304" pitchFamily="18" charset="0"/>
            </a:endParaRPr>
          </a:p>
        </p:txBody>
      </p:sp>
      <p:sp>
        <p:nvSpPr>
          <p:cNvPr id="11" name="TextBox 10"/>
          <p:cNvSpPr txBox="1"/>
          <p:nvPr/>
        </p:nvSpPr>
        <p:spPr>
          <a:xfrm>
            <a:off x="704545" y="41506096"/>
            <a:ext cx="28835739" cy="1292662"/>
          </a:xfrm>
          <a:prstGeom prst="rect">
            <a:avLst/>
          </a:prstGeom>
          <a:noFill/>
        </p:spPr>
        <p:txBody>
          <a:bodyPr wrap="square" rtlCol="0">
            <a:spAutoFit/>
          </a:bodyPr>
          <a:lstStyle/>
          <a:p>
            <a:pPr algn="ctr"/>
            <a:r>
              <a:rPr lang="en-US" sz="2600" dirty="0" smtClean="0">
                <a:solidFill>
                  <a:schemeClr val="bg1"/>
                </a:solidFill>
                <a:cs typeface="Times New Roman" panose="02020603050405020304" pitchFamily="18" charset="0"/>
              </a:rPr>
              <a:t>This work is part of Prometheus, the KU Leuven R&amp;D Division of Skeletal Tissue Engineering (http://www.kuleuven.be/prometheus).</a:t>
            </a:r>
          </a:p>
          <a:p>
            <a:pPr algn="ctr"/>
            <a:r>
              <a:rPr lang="en-IE" sz="2600" dirty="0" smtClean="0">
                <a:solidFill>
                  <a:schemeClr val="bg1"/>
                </a:solidFill>
                <a:cs typeface="Times New Roman" panose="02020603050405020304" pitchFamily="18" charset="0"/>
              </a:rPr>
              <a:t>The research leading to these results has received funding from </a:t>
            </a:r>
            <a:r>
              <a:rPr lang="en-US" sz="2600" dirty="0" smtClean="0">
                <a:solidFill>
                  <a:schemeClr val="bg1"/>
                </a:solidFill>
                <a:cs typeface="Times New Roman" panose="02020603050405020304" pitchFamily="18" charset="0"/>
              </a:rPr>
              <a:t>the European Research Council under the European Union's Seventh Framework Programme (FP/2007-2013) / ERC Grant Agreements n. 279100; from </a:t>
            </a:r>
            <a:r>
              <a:rPr lang="en-IE" sz="2600" dirty="0" smtClean="0">
                <a:solidFill>
                  <a:schemeClr val="bg1"/>
                </a:solidFill>
                <a:cs typeface="Times New Roman" panose="02020603050405020304" pitchFamily="18" charset="0"/>
              </a:rPr>
              <a:t>the Belgian National Fund for Scientific Research (FNRS) Grant  FRFC 2.4564.12 </a:t>
            </a:r>
            <a:r>
              <a:rPr lang="en-US" sz="2600" dirty="0" smtClean="0">
                <a:solidFill>
                  <a:schemeClr val="bg1"/>
                </a:solidFill>
                <a:cs typeface="Times New Roman" panose="02020603050405020304" pitchFamily="18" charset="0"/>
              </a:rPr>
              <a:t>and from </a:t>
            </a:r>
            <a:r>
              <a:rPr lang="en-US" sz="2600" dirty="0">
                <a:solidFill>
                  <a:schemeClr val="bg1"/>
                </a:solidFill>
                <a:cs typeface="Times New Roman" panose="02020603050405020304" pitchFamily="18" charset="0"/>
              </a:rPr>
              <a:t>the special research fund of the KU Leuven (GOA/13/016).</a:t>
            </a:r>
            <a:endParaRPr lang="nl-BE" sz="2600" dirty="0">
              <a:solidFill>
                <a:schemeClr val="bg1"/>
              </a:solidFill>
              <a:cs typeface="Times New Roman" panose="02020603050405020304" pitchFamily="18" charset="0"/>
            </a:endParaRPr>
          </a:p>
        </p:txBody>
      </p:sp>
      <p:pic>
        <p:nvPicPr>
          <p:cNvPr id="14" name="Picture 2" descr="E:\Documents\luik\Graphic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3397" y="5605679"/>
            <a:ext cx="4784027" cy="1953307"/>
          </a:xfrm>
          <a:prstGeom prst="rect">
            <a:avLst/>
          </a:prstGeom>
          <a:noFill/>
          <a:ln w="9525">
            <a:solidFill>
              <a:srgbClr val="006666"/>
            </a:solidFill>
          </a:ln>
          <a:extLst>
            <a:ext uri="{909E8E84-426E-40DD-AFC4-6F175D3DCCD1}">
              <a14:hiddenFill xmlns:a14="http://schemas.microsoft.com/office/drawing/2010/main">
                <a:solidFill>
                  <a:srgbClr val="FFFFFF"/>
                </a:solidFill>
              </a14:hiddenFill>
            </a:ext>
          </a:extLst>
        </p:spPr>
      </p:pic>
      <p:pic>
        <p:nvPicPr>
          <p:cNvPr id="15" name="Picture 3" descr="E:\Documents\website\BioMech_logo\BioMech_logo\screen RGB\RGB Color negative\BioMech_logo_beeldscherm_L.png"/>
          <p:cNvPicPr>
            <a:picLocks noChangeAspect="1" noChangeArrowheads="1"/>
          </p:cNvPicPr>
          <p:nvPr/>
        </p:nvPicPr>
        <p:blipFill rotWithShape="1">
          <a:blip r:embed="rId5">
            <a:extLst>
              <a:ext uri="{28A0092B-C50C-407E-A947-70E740481C1C}">
                <a14:useLocalDpi xmlns:a14="http://schemas.microsoft.com/office/drawing/2010/main" val="0"/>
              </a:ext>
            </a:extLst>
          </a:blip>
          <a:srcRect r="76655"/>
          <a:stretch/>
        </p:blipFill>
        <p:spPr bwMode="auto">
          <a:xfrm>
            <a:off x="27681499" y="3114230"/>
            <a:ext cx="2364144" cy="255514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38387" y="8366330"/>
            <a:ext cx="28800000" cy="4386907"/>
          </a:xfrm>
          <a:prstGeom prst="rect">
            <a:avLst/>
          </a:prstGeom>
          <a:solidFill>
            <a:schemeClr val="bg1"/>
          </a:solidFill>
          <a:ln w="127000" cap="flat">
            <a:solidFill>
              <a:schemeClr val="tx1"/>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algn="ctr"/>
            <a:endParaRPr lang="en-IE" sz="3600" dirty="0" smtClean="0"/>
          </a:p>
          <a:p>
            <a:pPr algn="ctr"/>
            <a:endParaRPr lang="en-IE" sz="3600" dirty="0"/>
          </a:p>
          <a:p>
            <a:pPr algn="ctr"/>
            <a:endParaRPr lang="en-IE" sz="3600" dirty="0" smtClean="0"/>
          </a:p>
          <a:p>
            <a:pPr algn="ctr"/>
            <a:endParaRPr lang="en-IE" sz="3600" dirty="0"/>
          </a:p>
          <a:p>
            <a:pPr algn="ctr"/>
            <a:endParaRPr lang="en-IE" sz="3600" dirty="0" smtClean="0"/>
          </a:p>
          <a:p>
            <a:pPr algn="ctr"/>
            <a:endParaRPr lang="en-IE" sz="3600" dirty="0"/>
          </a:p>
          <a:p>
            <a:pPr algn="ctr"/>
            <a:endParaRPr lang="en-IE" sz="3600" dirty="0" smtClean="0"/>
          </a:p>
        </p:txBody>
      </p:sp>
      <p:sp>
        <p:nvSpPr>
          <p:cNvPr id="28" name="TextBox 27"/>
          <p:cNvSpPr txBox="1"/>
          <p:nvPr/>
        </p:nvSpPr>
        <p:spPr>
          <a:xfrm>
            <a:off x="12547699" y="7699292"/>
            <a:ext cx="5218654" cy="1247586"/>
          </a:xfrm>
          <a:prstGeom prst="rect">
            <a:avLst/>
          </a:prstGeom>
          <a:solidFill>
            <a:schemeClr val="accent3"/>
          </a:solidFill>
          <a:ln w="127000" cap="flat">
            <a:solidFill>
              <a:schemeClr val="tx1"/>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marL="0" indent="0" algn="ctr">
              <a:buNone/>
            </a:pPr>
            <a:r>
              <a:rPr lang="fr-BE" sz="4800" b="1" dirty="0" smtClean="0">
                <a:solidFill>
                  <a:schemeClr val="tx1"/>
                </a:solidFill>
                <a:cs typeface="Times New Roman" panose="02020603050405020304" pitchFamily="18" charset="0"/>
              </a:rPr>
              <a:t>INTRODUCTION</a:t>
            </a:r>
            <a:endParaRPr lang="en-US" sz="4800" b="1" dirty="0" err="1" smtClean="0">
              <a:solidFill>
                <a:schemeClr val="tx1"/>
              </a:solidFill>
              <a:cs typeface="Times New Roman" panose="02020603050405020304" pitchFamily="18" charset="0"/>
            </a:endParaRPr>
          </a:p>
        </p:txBody>
      </p:sp>
      <p:sp>
        <p:nvSpPr>
          <p:cNvPr id="29" name="TextBox 28"/>
          <p:cNvSpPr txBox="1"/>
          <p:nvPr/>
        </p:nvSpPr>
        <p:spPr>
          <a:xfrm>
            <a:off x="738387" y="13630471"/>
            <a:ext cx="28800000" cy="5544000"/>
          </a:xfrm>
          <a:prstGeom prst="rect">
            <a:avLst/>
          </a:prstGeom>
          <a:solidFill>
            <a:schemeClr val="bg1"/>
          </a:solidFill>
          <a:ln w="127000" cap="flat">
            <a:solidFill>
              <a:srgbClr val="00407A"/>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marL="0" indent="0">
              <a:buNone/>
            </a:pPr>
            <a:endParaRPr lang="en-US" sz="3600" smtClean="0"/>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smtClean="0">
              <a:cs typeface="Times New Roman" panose="02020603050405020304" pitchFamily="18" charset="0"/>
            </a:endParaRPr>
          </a:p>
          <a:p>
            <a:pPr algn="just"/>
            <a:endParaRPr lang="en-US" sz="3600" dirty="0">
              <a:cs typeface="Times New Roman" panose="02020603050405020304" pitchFamily="18" charset="0"/>
            </a:endParaRPr>
          </a:p>
        </p:txBody>
      </p:sp>
      <p:sp>
        <p:nvSpPr>
          <p:cNvPr id="30" name="TextBox 29"/>
          <p:cNvSpPr txBox="1"/>
          <p:nvPr/>
        </p:nvSpPr>
        <p:spPr>
          <a:xfrm>
            <a:off x="11179547" y="13027884"/>
            <a:ext cx="8006706" cy="1247586"/>
          </a:xfrm>
          <a:prstGeom prst="rect">
            <a:avLst/>
          </a:prstGeom>
          <a:solidFill>
            <a:srgbClr val="52BDEC"/>
          </a:solidFill>
          <a:ln w="127000" cap="flat">
            <a:solidFill>
              <a:schemeClr val="tx2"/>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marL="0" indent="0" algn="ctr">
              <a:buNone/>
            </a:pPr>
            <a:r>
              <a:rPr lang="fr-BE" sz="4800" b="1" dirty="0" smtClean="0">
                <a:cs typeface="Times New Roman" panose="02020603050405020304" pitchFamily="18" charset="0"/>
              </a:rPr>
              <a:t>MATERIALS &amp; METHODS</a:t>
            </a:r>
            <a:endParaRPr lang="en-US" sz="4800" b="1" dirty="0" err="1" smtClean="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TextBox 30"/>
              <p:cNvSpPr txBox="1"/>
              <p:nvPr/>
            </p:nvSpPr>
            <p:spPr>
              <a:xfrm>
                <a:off x="738387" y="20018738"/>
                <a:ext cx="7927650" cy="21456000"/>
              </a:xfrm>
              <a:prstGeom prst="rect">
                <a:avLst/>
              </a:prstGeom>
              <a:ln w="127000" cap="flat">
                <a:solidFill>
                  <a:schemeClr val="tx1"/>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algn="just"/>
                <a:endParaRPr lang="en-US" sz="3600" dirty="0" smtClean="0">
                  <a:cs typeface="Times New Roman" panose="02020603050405020304" pitchFamily="18" charset="0"/>
                </a:endParaRPr>
              </a:p>
              <a:p>
                <a:pPr algn="just"/>
                <a:r>
                  <a:rPr lang="en-US" sz="3600" dirty="0" smtClean="0">
                    <a:ea typeface="Calibri" panose="020F0502020204030204" pitchFamily="34" charset="0"/>
                    <a:cs typeface="Times New Roman" panose="02020603050405020304" pitchFamily="18" charset="0"/>
                  </a:rPr>
                  <a:t>A previously developed model of calcium  driven bone regeneration (Carlier et al 2011) has been altered to account for novel insights.</a:t>
                </a:r>
                <a:r>
                  <a:rPr lang="en-US" sz="3600" dirty="0">
                    <a:ea typeface="Calibri" panose="020F0502020204030204" pitchFamily="34" charset="0"/>
                    <a:cs typeface="Times New Roman" panose="02020603050405020304" pitchFamily="18" charset="0"/>
                  </a:rPr>
                  <a:t> </a:t>
                </a:r>
                <a:r>
                  <a:rPr lang="en-US" sz="3600" dirty="0" smtClean="0">
                    <a:ea typeface="Calibri" panose="020F0502020204030204" pitchFamily="34" charset="0"/>
                    <a:cs typeface="Times New Roman" panose="02020603050405020304" pitchFamily="18" charset="0"/>
                  </a:rPr>
                  <a:t>The equations describe densities of cells (mesenchymal stem cells (MSCs) and osteoblasts), osteogenic growth factors, collagen matrix, mineralization and calcium concentration. </a:t>
                </a:r>
              </a:p>
              <a:p>
                <a:pPr algn="just"/>
                <a:endParaRPr lang="en-US" sz="3600" dirty="0">
                  <a:ea typeface="Calibri" panose="020F0502020204030204" pitchFamily="34" charset="0"/>
                  <a:cs typeface="Times New Roman" panose="02020603050405020304" pitchFamily="18" charset="0"/>
                </a:endParaRPr>
              </a:p>
              <a:p>
                <a:pPr algn="just"/>
                <a:endParaRPr lang="en-US" sz="3600" dirty="0" smtClean="0">
                  <a:ea typeface="Calibri" panose="020F0502020204030204" pitchFamily="34" charset="0"/>
                  <a:cs typeface="Times New Roman" panose="02020603050405020304" pitchFamily="18" charset="0"/>
                </a:endParaRPr>
              </a:p>
              <a:p>
                <a:pPr algn="just"/>
                <a:endParaRPr lang="en-US" sz="3600" dirty="0">
                  <a:ea typeface="Calibri" panose="020F0502020204030204" pitchFamily="34" charset="0"/>
                  <a:cs typeface="Times New Roman" panose="02020603050405020304" pitchFamily="18" charset="0"/>
                </a:endParaRPr>
              </a:p>
              <a:p>
                <a:pPr algn="just"/>
                <a:endParaRPr lang="en-US" sz="3600" dirty="0" smtClean="0">
                  <a:ea typeface="Calibri" panose="020F0502020204030204" pitchFamily="34" charset="0"/>
                  <a:cs typeface="Times New Roman" panose="02020603050405020304" pitchFamily="18" charset="0"/>
                </a:endParaRPr>
              </a:p>
              <a:p>
                <a:pPr algn="just"/>
                <a:endParaRPr lang="en-US" sz="3600" dirty="0">
                  <a:ea typeface="Calibri" panose="020F0502020204030204" pitchFamily="34" charset="0"/>
                  <a:cs typeface="Times New Roman" panose="02020603050405020304" pitchFamily="18" charset="0"/>
                </a:endParaRPr>
              </a:p>
              <a:p>
                <a:pPr algn="just"/>
                <a:endParaRPr lang="en-US" sz="3600" dirty="0" smtClean="0">
                  <a:ea typeface="Calibri" panose="020F0502020204030204" pitchFamily="34" charset="0"/>
                  <a:cs typeface="Times New Roman" panose="02020603050405020304" pitchFamily="18" charset="0"/>
                </a:endParaRPr>
              </a:p>
              <a:p>
                <a:pPr algn="just"/>
                <a:endParaRPr lang="en-US" sz="3600" dirty="0">
                  <a:ea typeface="Calibri" panose="020F0502020204030204" pitchFamily="34" charset="0"/>
                  <a:cs typeface="Times New Roman" panose="02020603050405020304" pitchFamily="18" charset="0"/>
                </a:endParaRPr>
              </a:p>
              <a:p>
                <a:pPr algn="just"/>
                <a:endParaRPr lang="en-US" sz="3600" dirty="0" smtClean="0">
                  <a:ea typeface="Calibri" panose="020F0502020204030204" pitchFamily="34" charset="0"/>
                  <a:cs typeface="Times New Roman" panose="02020603050405020304" pitchFamily="18" charset="0"/>
                </a:endParaRPr>
              </a:p>
              <a:p>
                <a:pPr algn="just"/>
                <a:endParaRPr lang="en-US" sz="3600" dirty="0">
                  <a:ea typeface="Calibri" panose="020F0502020204030204" pitchFamily="34" charset="0"/>
                  <a:cs typeface="Times New Roman" panose="02020603050405020304" pitchFamily="18" charset="0"/>
                </a:endParaRPr>
              </a:p>
              <a:p>
                <a:pPr algn="just"/>
                <a:r>
                  <a:rPr lang="en-US" sz="3600" dirty="0" smtClean="0">
                    <a:ea typeface="Calibri" panose="020F0502020204030204" pitchFamily="34" charset="0"/>
                    <a:cs typeface="Times New Roman" panose="02020603050405020304" pitchFamily="18" charset="0"/>
                  </a:rPr>
                  <a:t>The local growth factor density and </a:t>
                </a:r>
                <a:r>
                  <a:rPr lang="en-IE" sz="3600" dirty="0">
                    <a:ea typeface="Times New Roman" panose="02020603050405020304" pitchFamily="18" charset="0"/>
                  </a:rPr>
                  <a:t>Ca</a:t>
                </a:r>
                <a:r>
                  <a:rPr lang="en-IE" sz="3600" baseline="30000" dirty="0">
                    <a:ea typeface="Times New Roman" panose="02020603050405020304" pitchFamily="18" charset="0"/>
                  </a:rPr>
                  <a:t>2+</a:t>
                </a:r>
                <a:r>
                  <a:rPr lang="en-US" sz="3600" dirty="0" smtClean="0">
                    <a:ea typeface="Calibri" panose="020F0502020204030204" pitchFamily="34" charset="0"/>
                    <a:cs typeface="Times New Roman" panose="02020603050405020304" pitchFamily="18" charset="0"/>
                  </a:rPr>
                  <a:t> concentration in the system influence the behaviour of cells (proliferation, differentiation, diffusion and apoptosis). The growth factors are produced by both MSCs and osteoblasts whereas production of collagen matrix is dependent only on osteoblasts. The bone formation is dependent on osteoblasts &amp; local calcium concentration (see figure 2).</a:t>
                </a:r>
                <a:endParaRPr lang="en-US" sz="3600" dirty="0">
                  <a:ea typeface="Calibri" panose="020F0502020204030204" pitchFamily="34" charset="0"/>
                  <a:cs typeface="Times New Roman" panose="02020603050405020304" pitchFamily="18" charset="0"/>
                </a:endParaRPr>
              </a:p>
              <a:p>
                <a:pPr algn="just"/>
                <a:r>
                  <a:rPr lang="en-US" sz="3600" dirty="0" smtClean="0">
                    <a:ea typeface="Calibri" panose="020F0502020204030204" pitchFamily="34" charset="0"/>
                    <a:cs typeface="Times New Roman" panose="02020603050405020304" pitchFamily="18" charset="0"/>
                  </a:rPr>
                  <a:t>At the start of the simulation, there are MSCs </a:t>
                </a:r>
                <a14:m>
                  <m:oMath xmlns:m="http://schemas.openxmlformats.org/officeDocument/2006/math">
                    <m:sSub>
                      <m:sSubPr>
                        <m:ctrlPr>
                          <a:rPr lang="en-US" sz="3600" i="1" smtClean="0">
                            <a:latin typeface="Cambria Math" panose="02040503050406030204" pitchFamily="18" charset="0"/>
                            <a:cs typeface="Times New Roman" panose="02020603050405020304" pitchFamily="18" charset="0"/>
                          </a:rPr>
                        </m:ctrlPr>
                      </m:sSubPr>
                      <m:e>
                        <m:r>
                          <a:rPr lang="en-US" sz="3600" b="0" i="1" smtClean="0">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𝑐</m:t>
                        </m:r>
                      </m:e>
                      <m:sub>
                        <m:r>
                          <a:rPr lang="en-US" sz="3600" b="0" i="1" smtClean="0">
                            <a:latin typeface="Cambria Math" panose="02040503050406030204" pitchFamily="18" charset="0"/>
                            <a:cs typeface="Times New Roman" panose="02020603050405020304" pitchFamily="18" charset="0"/>
                          </a:rPr>
                          <m:t>𝑚</m:t>
                        </m:r>
                        <m:r>
                          <a:rPr lang="en-US" sz="3600" b="0" i="1" smtClean="0">
                            <a:latin typeface="Cambria Math" panose="02040503050406030204" pitchFamily="18" charset="0"/>
                            <a:cs typeface="Times New Roman" panose="02020603050405020304" pitchFamily="18" charset="0"/>
                          </a:rPr>
                          <m:t>,   </m:t>
                        </m:r>
                        <m:r>
                          <a:rPr lang="en-US" sz="3600" b="0" i="1" smtClean="0">
                            <a:latin typeface="Cambria Math" panose="02040503050406030204" pitchFamily="18" charset="0"/>
                            <a:cs typeface="Times New Roman" panose="02020603050405020304" pitchFamily="18" charset="0"/>
                          </a:rPr>
                          <m:t>𝑖𝑛𝑖</m:t>
                        </m:r>
                      </m:sub>
                    </m:sSub>
                    <m:r>
                      <a:rPr lang="en-US" sz="3600" b="0" i="0" smtClean="0">
                        <a:latin typeface="Cambria Math" panose="02040503050406030204" pitchFamily="18" charset="0"/>
                        <a:cs typeface="Times New Roman" panose="02020603050405020304" pitchFamily="18" charset="0"/>
                      </a:rPr>
                      <m:t>=</m:t>
                    </m:r>
                    <m:sSup>
                      <m:sSupPr>
                        <m:ctrlPr>
                          <a:rPr lang="en-US" sz="3600" i="1" smtClean="0">
                            <a:latin typeface="Cambria Math" panose="02040503050406030204" pitchFamily="18" charset="0"/>
                            <a:cs typeface="Times New Roman" panose="02020603050405020304" pitchFamily="18" charset="0"/>
                          </a:rPr>
                        </m:ctrlPr>
                      </m:sSupPr>
                      <m:e>
                        <m:r>
                          <a:rPr lang="en-US" sz="3600" b="0" i="1" smtClean="0">
                            <a:latin typeface="Cambria Math" panose="02040503050406030204" pitchFamily="18" charset="0"/>
                            <a:cs typeface="Times New Roman" panose="02020603050405020304" pitchFamily="18" charset="0"/>
                          </a:rPr>
                          <m:t>10</m:t>
                        </m:r>
                      </m:e>
                      <m:sup>
                        <m:r>
                          <a:rPr lang="en-US" sz="3600" b="0" i="1" smtClean="0">
                            <a:latin typeface="Cambria Math" panose="02040503050406030204" pitchFamily="18" charset="0"/>
                            <a:cs typeface="Times New Roman" panose="02020603050405020304" pitchFamily="18" charset="0"/>
                          </a:rPr>
                          <m:t>6</m:t>
                        </m:r>
                      </m:sup>
                    </m:sSup>
                    <m:r>
                      <a:rPr lang="en-US" sz="3600" b="0" i="1" smtClean="0">
                        <a:latin typeface="Cambria Math" panose="02040503050406030204" pitchFamily="18" charset="0"/>
                        <a:cs typeface="Times New Roman" panose="02020603050405020304" pitchFamily="18" charset="0"/>
                      </a:rPr>
                      <m:t>𝑐𝑒𝑙𝑙𝑠</m:t>
                    </m:r>
                    <m:r>
                      <a:rPr lang="en-US" sz="3600" b="0" i="1" smtClean="0">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𝑚𝑙</m:t>
                    </m:r>
                    <m:r>
                      <a:rPr lang="en-US" sz="3600" b="0" i="1" smtClean="0">
                        <a:latin typeface="Cambria Math" panose="02040503050406030204" pitchFamily="18" charset="0"/>
                        <a:cs typeface="Times New Roman" panose="02020603050405020304" pitchFamily="18" charset="0"/>
                      </a:rPr>
                      <m:t>)</m:t>
                    </m:r>
                    <m:r>
                      <a:rPr lang="en-US" sz="3600" b="0" i="0" smtClean="0">
                        <a:latin typeface="Cambria Math" panose="02040503050406030204" pitchFamily="18" charset="0"/>
                        <a:cs typeface="Times New Roman" panose="02020603050405020304" pitchFamily="18" charset="0"/>
                      </a:rPr>
                      <m:t>,</m:t>
                    </m:r>
                  </m:oMath>
                </a14:m>
                <a:r>
                  <a:rPr lang="en-US" sz="3600" dirty="0" smtClean="0">
                    <a:ea typeface="Calibri" panose="020F0502020204030204" pitchFamily="34" charset="0"/>
                    <a:cs typeface="Times New Roman" panose="02020603050405020304" pitchFamily="18" charset="0"/>
                  </a:rPr>
                  <a:t>growth factors </a:t>
                </a:r>
                <a14:m>
                  <m:oMath xmlns:m="http://schemas.openxmlformats.org/officeDocument/2006/math">
                    <m:sSub>
                      <m:sSubPr>
                        <m:ctrlPr>
                          <a:rPr lang="en-US" sz="3600" i="1">
                            <a:latin typeface="Cambria Math" panose="02040503050406030204" pitchFamily="18" charset="0"/>
                            <a:cs typeface="Times New Roman" panose="02020603050405020304" pitchFamily="18" charset="0"/>
                          </a:rPr>
                        </m:ctrlPr>
                      </m:sSubPr>
                      <m:e>
                        <m:r>
                          <a:rPr lang="en-US" sz="3600" b="0" i="1" smtClean="0">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𝑔</m:t>
                        </m:r>
                      </m:e>
                      <m:sub>
                        <m:r>
                          <a:rPr lang="en-US" sz="3600" b="0" i="1" smtClean="0">
                            <a:latin typeface="Cambria Math" panose="02040503050406030204" pitchFamily="18" charset="0"/>
                            <a:cs typeface="Times New Roman" panose="02020603050405020304" pitchFamily="18" charset="0"/>
                          </a:rPr>
                          <m:t>𝑏</m:t>
                        </m:r>
                        <m:r>
                          <a:rPr lang="en-US" sz="3600" i="1">
                            <a:latin typeface="Cambria Math" panose="02040503050406030204" pitchFamily="18" charset="0"/>
                            <a:cs typeface="Times New Roman" panose="02020603050405020304" pitchFamily="18" charset="0"/>
                          </a:rPr>
                          <m:t>,   </m:t>
                        </m:r>
                        <m:r>
                          <a:rPr lang="en-US" sz="3600" i="1">
                            <a:latin typeface="Cambria Math" panose="02040503050406030204" pitchFamily="18" charset="0"/>
                            <a:cs typeface="Times New Roman" panose="02020603050405020304" pitchFamily="18" charset="0"/>
                          </a:rPr>
                          <m:t>𝑖𝑛𝑖</m:t>
                        </m:r>
                      </m:sub>
                    </m:sSub>
                    <m:r>
                      <a:rPr lang="en-US" sz="3600">
                        <a:latin typeface="Cambria Math" panose="02040503050406030204" pitchFamily="18" charset="0"/>
                        <a:cs typeface="Times New Roman" panose="02020603050405020304" pitchFamily="18" charset="0"/>
                      </a:rPr>
                      <m:t>=</m:t>
                    </m:r>
                    <m:r>
                      <a:rPr lang="en-US" sz="3600" b="0" i="0" smtClean="0">
                        <a:latin typeface="Cambria Math" panose="02040503050406030204" pitchFamily="18" charset="0"/>
                        <a:cs typeface="Times New Roman" panose="02020603050405020304" pitchFamily="18" charset="0"/>
                      </a:rPr>
                      <m:t>1.5 </m:t>
                    </m:r>
                    <m:r>
                      <a:rPr lang="en-US" sz="3600" b="0" i="1" smtClean="0">
                        <a:latin typeface="Cambria Math" panose="02040503050406030204" pitchFamily="18" charset="0"/>
                        <a:cs typeface="Times New Roman" panose="02020603050405020304" pitchFamily="18" charset="0"/>
                      </a:rPr>
                      <m:t>µ</m:t>
                    </m:r>
                    <m:r>
                      <a:rPr lang="en-US" sz="3600" b="0" i="1" smtClean="0">
                        <a:latin typeface="Cambria Math" panose="02040503050406030204" pitchFamily="18" charset="0"/>
                        <a:cs typeface="Times New Roman" panose="02020603050405020304" pitchFamily="18" charset="0"/>
                      </a:rPr>
                      <m:t>𝑔</m:t>
                    </m:r>
                    <m:r>
                      <a:rPr lang="en-US" sz="3600" b="0" i="1" smtClean="0">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𝑚𝑙</m:t>
                    </m:r>
                    <m:r>
                      <a:rPr lang="en-US" sz="3600" b="0" i="1" smtClean="0">
                        <a:latin typeface="Cambria Math" panose="02040503050406030204" pitchFamily="18" charset="0"/>
                        <a:cs typeface="Times New Roman" panose="02020603050405020304" pitchFamily="18" charset="0"/>
                      </a:rPr>
                      <m:t>)</m:t>
                    </m:r>
                  </m:oMath>
                </a14:m>
                <a:r>
                  <a:rPr lang="en-US" sz="3600" dirty="0">
                    <a:ea typeface="Calibri" panose="020F0502020204030204" pitchFamily="34" charset="0"/>
                    <a:cs typeface="Times New Roman" panose="02020603050405020304" pitchFamily="18" charset="0"/>
                  </a:rPr>
                  <a:t>  </a:t>
                </a:r>
                <a:r>
                  <a:rPr lang="en-US" sz="3600" dirty="0" smtClean="0">
                    <a:ea typeface="Calibri" panose="020F0502020204030204" pitchFamily="34" charset="0"/>
                    <a:cs typeface="Times New Roman" panose="02020603050405020304" pitchFamily="18" charset="0"/>
                  </a:rPr>
                  <a:t>and collagen matrix </a:t>
                </a:r>
                <a14:m>
                  <m:oMath xmlns:m="http://schemas.openxmlformats.org/officeDocument/2006/math">
                    <m:sSub>
                      <m:sSubPr>
                        <m:ctrlPr>
                          <a:rPr lang="en-US" sz="3600" i="1" smtClean="0">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𝑚</m:t>
                        </m:r>
                      </m:e>
                      <m:sub>
                        <m:r>
                          <a:rPr lang="en-US" sz="3600" i="1">
                            <a:latin typeface="Cambria Math" panose="02040503050406030204" pitchFamily="18" charset="0"/>
                            <a:cs typeface="Times New Roman" panose="02020603050405020304" pitchFamily="18" charset="0"/>
                          </a:rPr>
                          <m:t>𝑖𝑛𝑖</m:t>
                        </m:r>
                      </m:sub>
                    </m:sSub>
                    <m:r>
                      <a:rPr lang="en-US" sz="3600">
                        <a:latin typeface="Cambria Math" panose="02040503050406030204" pitchFamily="18" charset="0"/>
                        <a:cs typeface="Times New Roman" panose="02020603050405020304" pitchFamily="18" charset="0"/>
                      </a:rPr>
                      <m:t>=</m:t>
                    </m:r>
                    <m:r>
                      <a:rPr lang="en-US" sz="3600" b="0" i="0" smtClean="0">
                        <a:latin typeface="Cambria Math" panose="02040503050406030204" pitchFamily="18" charset="0"/>
                        <a:cs typeface="Times New Roman" panose="02020603050405020304" pitchFamily="18" charset="0"/>
                      </a:rPr>
                      <m:t>0.001</m:t>
                    </m:r>
                    <m:r>
                      <a:rPr lang="en-US" sz="3600">
                        <a:latin typeface="Cambria Math" panose="02040503050406030204" pitchFamily="18" charset="0"/>
                        <a:cs typeface="Times New Roman" panose="02020603050405020304" pitchFamily="18" charset="0"/>
                      </a:rPr>
                      <m:t> </m:t>
                    </m:r>
                    <m:r>
                      <a:rPr lang="en-US" sz="3600" i="1">
                        <a:latin typeface="Cambria Math" panose="02040503050406030204" pitchFamily="18" charset="0"/>
                        <a:cs typeface="Times New Roman" panose="02020603050405020304" pitchFamily="18" charset="0"/>
                      </a:rPr>
                      <m:t>𝑔</m:t>
                    </m:r>
                    <m:r>
                      <a:rPr lang="en-US" sz="3600" i="1">
                        <a:latin typeface="Cambria Math" panose="02040503050406030204" pitchFamily="18" charset="0"/>
                        <a:cs typeface="Times New Roman" panose="02020603050405020304" pitchFamily="18" charset="0"/>
                      </a:rPr>
                      <m:t>/</m:t>
                    </m:r>
                    <m:r>
                      <a:rPr lang="en-US" sz="3600" i="1">
                        <a:latin typeface="Cambria Math" panose="02040503050406030204" pitchFamily="18" charset="0"/>
                        <a:cs typeface="Times New Roman" panose="02020603050405020304" pitchFamily="18" charset="0"/>
                      </a:rPr>
                      <m:t>𝑚𝑙</m:t>
                    </m:r>
                    <m:r>
                      <a:rPr lang="en-US" sz="3600" i="1" smtClean="0">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m:t>
                    </m:r>
                  </m:oMath>
                </a14:m>
                <a:r>
                  <a:rPr lang="en-US" sz="3600" dirty="0" smtClean="0">
                    <a:ea typeface="Calibri" panose="020F0502020204030204" pitchFamily="34" charset="0"/>
                    <a:cs typeface="Times New Roman" panose="02020603050405020304" pitchFamily="18" charset="0"/>
                  </a:rPr>
                  <a:t> For </a:t>
                </a:r>
                <a:r>
                  <a:rPr lang="en-IE" sz="3600" dirty="0">
                    <a:ea typeface="Times New Roman" panose="02020603050405020304" pitchFamily="18" charset="0"/>
                  </a:rPr>
                  <a:t>Ca</a:t>
                </a:r>
                <a:r>
                  <a:rPr lang="en-IE" sz="3600" baseline="30000" dirty="0">
                    <a:ea typeface="Times New Roman" panose="02020603050405020304" pitchFamily="18" charset="0"/>
                  </a:rPr>
                  <a:t>2</a:t>
                </a:r>
                <a:r>
                  <a:rPr lang="en-IE" sz="3600" baseline="30000" dirty="0" smtClean="0">
                    <a:ea typeface="Times New Roman" panose="02020603050405020304" pitchFamily="18" charset="0"/>
                  </a:rPr>
                  <a:t>+ </a:t>
                </a:r>
                <a:r>
                  <a:rPr lang="en-US" sz="3600" dirty="0" smtClean="0">
                    <a:ea typeface="Calibri" panose="020F0502020204030204" pitchFamily="34" charset="0"/>
                    <a:cs typeface="Times New Roman" panose="02020603050405020304" pitchFamily="18" charset="0"/>
                  </a:rPr>
                  <a:t>, various  physiological values ranging from low to high are used.</a:t>
                </a:r>
                <a:endParaRPr lang="en-US" sz="3600" dirty="0">
                  <a:ea typeface="Calibri" panose="020F0502020204030204" pitchFamily="34"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38387" y="20018738"/>
                <a:ext cx="7927650" cy="21456000"/>
              </a:xfrm>
              <a:prstGeom prst="rect">
                <a:avLst/>
              </a:prstGeom>
              <a:blipFill rotWithShape="0">
                <a:blip r:embed="rId6"/>
                <a:stretch>
                  <a:fillRect/>
                </a:stretch>
              </a:blipFill>
              <a:ln w="127000" cap="flat">
                <a:solidFill>
                  <a:schemeClr val="tx1"/>
                </a:solidFill>
                <a:round/>
              </a:ln>
              <a:effectLst>
                <a:softEdge rad="0"/>
              </a:effectLst>
            </p:spPr>
            <p:txBody>
              <a:bodyPr/>
              <a:lstStyle/>
              <a:p>
                <a:r>
                  <a:rPr lang="nl-BE">
                    <a:noFill/>
                  </a:rPr>
                  <a:t> </a:t>
                </a:r>
              </a:p>
            </p:txBody>
          </p:sp>
        </mc:Fallback>
      </mc:AlternateContent>
      <p:sp>
        <p:nvSpPr>
          <p:cNvPr id="32" name="TextBox 31"/>
          <p:cNvSpPr txBox="1"/>
          <p:nvPr/>
        </p:nvSpPr>
        <p:spPr>
          <a:xfrm>
            <a:off x="2106539" y="19388038"/>
            <a:ext cx="4946575" cy="1247586"/>
          </a:xfrm>
          <a:prstGeom prst="rect">
            <a:avLst/>
          </a:prstGeom>
          <a:solidFill>
            <a:srgbClr val="52BDEC"/>
          </a:solidFill>
          <a:ln w="127000" cap="flat">
            <a:solidFill>
              <a:srgbClr val="00407A"/>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nchor="ctr">
            <a:spAutoFit/>
          </a:bodyPr>
          <a:lstStyle/>
          <a:p>
            <a:pPr marL="0" indent="0" algn="ctr">
              <a:buNone/>
            </a:pPr>
            <a:r>
              <a:rPr lang="fr-BE" sz="4800" b="1" dirty="0" smtClean="0">
                <a:cs typeface="Times New Roman" panose="02020603050405020304" pitchFamily="18" charset="0"/>
              </a:rPr>
              <a:t>MODEL SETUP</a:t>
            </a:r>
            <a:endParaRPr lang="en-US" sz="4800" b="1" dirty="0" err="1" smtClean="0">
              <a:cs typeface="Times New Roman" panose="02020603050405020304" pitchFamily="18" charset="0"/>
            </a:endParaRPr>
          </a:p>
        </p:txBody>
      </p:sp>
      <p:sp>
        <p:nvSpPr>
          <p:cNvPr id="35" name="TextBox 34"/>
          <p:cNvSpPr txBox="1"/>
          <p:nvPr/>
        </p:nvSpPr>
        <p:spPr>
          <a:xfrm>
            <a:off x="21980747" y="35291131"/>
            <a:ext cx="7596000" cy="1944000"/>
          </a:xfrm>
          <a:prstGeom prst="rect">
            <a:avLst/>
          </a:prstGeom>
          <a:ln w="127000" cap="flat">
            <a:solidFill>
              <a:schemeClr val="tx1"/>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endParaRPr lang="en-IE" sz="3600" dirty="0" smtClean="0"/>
          </a:p>
          <a:p>
            <a:pPr algn="just"/>
            <a:r>
              <a:rPr lang="en-IE" sz="3600" dirty="0" smtClean="0">
                <a:cs typeface="Times New Roman" panose="02020603050405020304" pitchFamily="18" charset="0"/>
              </a:rPr>
              <a:t>[1] Carlier </a:t>
            </a:r>
            <a:r>
              <a:rPr lang="en-IE" sz="3600" dirty="0">
                <a:cs typeface="Times New Roman" panose="02020603050405020304" pitchFamily="18" charset="0"/>
              </a:rPr>
              <a:t>et al, </a:t>
            </a:r>
            <a:r>
              <a:rPr lang="en-IE" sz="3600" dirty="0" err="1">
                <a:cs typeface="Times New Roman" panose="02020603050405020304" pitchFamily="18" charset="0"/>
              </a:rPr>
              <a:t>Acta</a:t>
            </a:r>
            <a:r>
              <a:rPr lang="en-IE" sz="3600" dirty="0">
                <a:cs typeface="Times New Roman" panose="02020603050405020304" pitchFamily="18" charset="0"/>
              </a:rPr>
              <a:t> </a:t>
            </a:r>
            <a:r>
              <a:rPr lang="en-IE" sz="3600" dirty="0" err="1" smtClean="0">
                <a:cs typeface="Times New Roman" panose="02020603050405020304" pitchFamily="18" charset="0"/>
              </a:rPr>
              <a:t>Biomaterialia</a:t>
            </a:r>
            <a:r>
              <a:rPr lang="en-IE" sz="3600" dirty="0" smtClean="0">
                <a:cs typeface="Times New Roman" panose="02020603050405020304" pitchFamily="18" charset="0"/>
              </a:rPr>
              <a:t>, 7:3573-3585, 2011.</a:t>
            </a:r>
          </a:p>
        </p:txBody>
      </p:sp>
      <p:sp>
        <p:nvSpPr>
          <p:cNvPr id="37" name="TextBox 36"/>
          <p:cNvSpPr txBox="1"/>
          <p:nvPr/>
        </p:nvSpPr>
        <p:spPr>
          <a:xfrm>
            <a:off x="21980747" y="38182126"/>
            <a:ext cx="7596000" cy="3278911"/>
          </a:xfrm>
          <a:prstGeom prst="rect">
            <a:avLst/>
          </a:prstGeom>
          <a:ln w="127000" cap="flat">
            <a:solidFill>
              <a:schemeClr val="tx1"/>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marL="0" indent="0" algn="just">
              <a:buNone/>
            </a:pPr>
            <a:endParaRPr lang="fr-BE" sz="3600" dirty="0" smtClean="0">
              <a:cs typeface="Times New Roman" panose="02020603050405020304" pitchFamily="18" charset="0"/>
            </a:endParaRPr>
          </a:p>
          <a:p>
            <a:pPr marL="0" indent="0" algn="just">
              <a:buNone/>
            </a:pPr>
            <a:r>
              <a:rPr lang="fr-BE" sz="3600" dirty="0" smtClean="0">
                <a:cs typeface="Times New Roman" panose="02020603050405020304" pitchFamily="18" charset="0"/>
              </a:rPr>
              <a:t>Varun Manhas / </a:t>
            </a:r>
            <a:r>
              <a:rPr lang="fr-BE" sz="3600" dirty="0" err="1" smtClean="0">
                <a:cs typeface="Times New Roman" panose="02020603050405020304" pitchFamily="18" charset="0"/>
              </a:rPr>
              <a:t>Liesbet</a:t>
            </a:r>
            <a:r>
              <a:rPr lang="fr-BE" sz="3600" dirty="0" smtClean="0">
                <a:cs typeface="Times New Roman" panose="02020603050405020304" pitchFamily="18" charset="0"/>
              </a:rPr>
              <a:t> </a:t>
            </a:r>
            <a:r>
              <a:rPr lang="fr-BE" sz="3600" dirty="0" err="1" smtClean="0">
                <a:cs typeface="Times New Roman" panose="02020603050405020304" pitchFamily="18" charset="0"/>
              </a:rPr>
              <a:t>Geris</a:t>
            </a:r>
            <a:r>
              <a:rPr lang="fr-BE" sz="3600" dirty="0" smtClean="0">
                <a:cs typeface="Times New Roman" panose="02020603050405020304" pitchFamily="18" charset="0"/>
              </a:rPr>
              <a:t> </a:t>
            </a:r>
          </a:p>
          <a:p>
            <a:pPr marL="0" indent="0" algn="just">
              <a:buNone/>
            </a:pPr>
            <a:r>
              <a:rPr lang="fr-BE" sz="3600" dirty="0" err="1" smtClean="0">
                <a:cs typeface="Times New Roman" panose="02020603050405020304" pitchFamily="18" charset="0"/>
              </a:rPr>
              <a:t>Biomechanics</a:t>
            </a:r>
            <a:r>
              <a:rPr lang="fr-BE" sz="3600" dirty="0" smtClean="0">
                <a:cs typeface="Times New Roman" panose="02020603050405020304" pitchFamily="18" charset="0"/>
              </a:rPr>
              <a:t> </a:t>
            </a:r>
            <a:r>
              <a:rPr lang="fr-BE" sz="3600" dirty="0" err="1" smtClean="0">
                <a:cs typeface="Times New Roman" panose="02020603050405020304" pitchFamily="18" charset="0"/>
              </a:rPr>
              <a:t>Research</a:t>
            </a:r>
            <a:r>
              <a:rPr lang="fr-BE" sz="3600" dirty="0" smtClean="0">
                <a:cs typeface="Times New Roman" panose="02020603050405020304" pitchFamily="18" charset="0"/>
              </a:rPr>
              <a:t> Unit, </a:t>
            </a:r>
            <a:r>
              <a:rPr lang="fr-BE" sz="3600" dirty="0" err="1" smtClean="0">
                <a:cs typeface="Times New Roman" panose="02020603050405020304" pitchFamily="18" charset="0"/>
              </a:rPr>
              <a:t>University</a:t>
            </a:r>
            <a:r>
              <a:rPr lang="fr-BE" sz="3600" dirty="0" smtClean="0">
                <a:cs typeface="Times New Roman" panose="02020603050405020304" pitchFamily="18" charset="0"/>
              </a:rPr>
              <a:t> of </a:t>
            </a:r>
            <a:r>
              <a:rPr lang="fr-BE" sz="3600" dirty="0" err="1" smtClean="0">
                <a:cs typeface="Times New Roman" panose="02020603050405020304" pitchFamily="18" charset="0"/>
              </a:rPr>
              <a:t>Liege</a:t>
            </a:r>
            <a:endParaRPr lang="fr-BE" sz="3600" dirty="0" smtClean="0">
              <a:cs typeface="Times New Roman" panose="02020603050405020304" pitchFamily="18" charset="0"/>
            </a:endParaRPr>
          </a:p>
          <a:p>
            <a:pPr marL="0" indent="0" algn="just">
              <a:buNone/>
            </a:pPr>
            <a:r>
              <a:rPr lang="fr-BE" sz="3600" dirty="0" smtClean="0">
                <a:cs typeface="Times New Roman" panose="02020603050405020304" pitchFamily="18" charset="0"/>
              </a:rPr>
              <a:t>liesbet.geris@ulg.ac.be</a:t>
            </a:r>
            <a:endParaRPr lang="fr-BE" sz="3600" dirty="0">
              <a:cs typeface="Times New Roman" panose="02020603050405020304" pitchFamily="18" charset="0"/>
            </a:endParaRPr>
          </a:p>
        </p:txBody>
      </p:sp>
      <p:sp>
        <p:nvSpPr>
          <p:cNvPr id="39" name="TextBox 38"/>
          <p:cNvSpPr txBox="1"/>
          <p:nvPr/>
        </p:nvSpPr>
        <p:spPr>
          <a:xfrm>
            <a:off x="9091315" y="20026040"/>
            <a:ext cx="12378743" cy="21456000"/>
          </a:xfrm>
          <a:prstGeom prst="rect">
            <a:avLst/>
          </a:prstGeom>
          <a:ln w="127000" cap="flat">
            <a:solidFill>
              <a:schemeClr val="tx2"/>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3600" dirty="0" smtClean="0">
              <a:latin typeface="Times New Roman" panose="02020603050405020304" pitchFamily="18" charset="0"/>
              <a:ea typeface="Times New Roman" panose="02020603050405020304" pitchFamily="18" charset="0"/>
            </a:endParaRPr>
          </a:p>
          <a:p>
            <a:pPr algn="ctr"/>
            <a:endParaRPr lang="en-IE" sz="2600" dirty="0" smtClean="0">
              <a:latin typeface="Times New Roman" panose="02020603050405020304" pitchFamily="18" charset="0"/>
              <a:ea typeface="Times New Roman" panose="02020603050405020304" pitchFamily="18" charset="0"/>
            </a:endParaRPr>
          </a:p>
          <a:p>
            <a:pPr algn="ctr"/>
            <a:endParaRPr lang="en-IE" sz="2600" dirty="0" smtClean="0">
              <a:latin typeface="Times New Roman" panose="02020603050405020304" pitchFamily="18" charset="0"/>
              <a:ea typeface="Times New Roman" panose="02020603050405020304" pitchFamily="18" charset="0"/>
            </a:endParaRPr>
          </a:p>
          <a:p>
            <a:pPr algn="ctr"/>
            <a:endParaRPr lang="en-IE" sz="2600" dirty="0" smtClean="0">
              <a:latin typeface="Times New Roman" panose="02020603050405020304" pitchFamily="18" charset="0"/>
              <a:ea typeface="Times New Roman" panose="02020603050405020304" pitchFamily="18" charset="0"/>
            </a:endParaRPr>
          </a:p>
          <a:p>
            <a:pPr algn="ctr"/>
            <a:endParaRPr lang="en-IE" sz="2600" dirty="0" smtClean="0">
              <a:latin typeface="Times New Roman" panose="02020603050405020304" pitchFamily="18" charset="0"/>
              <a:ea typeface="Times New Roman" panose="02020603050405020304" pitchFamily="18" charset="0"/>
            </a:endParaRPr>
          </a:p>
          <a:p>
            <a:pPr algn="ctr"/>
            <a:endParaRPr lang="en-IE" sz="2600" dirty="0" smtClean="0">
              <a:latin typeface="Times New Roman" panose="02020603050405020304" pitchFamily="18" charset="0"/>
              <a:ea typeface="Times New Roman" panose="02020603050405020304" pitchFamily="18" charset="0"/>
            </a:endParaRPr>
          </a:p>
          <a:p>
            <a:pPr algn="ctr"/>
            <a:endParaRPr lang="en-IE" sz="2600" dirty="0" smtClean="0">
              <a:latin typeface="Times New Roman" panose="02020603050405020304" pitchFamily="18" charset="0"/>
              <a:ea typeface="Times New Roman" panose="02020603050405020304" pitchFamily="18" charset="0"/>
            </a:endParaRPr>
          </a:p>
          <a:p>
            <a:pPr algn="ctr"/>
            <a:endParaRPr lang="en-IE" sz="2600" dirty="0" smtClean="0">
              <a:latin typeface="Times New Roman" panose="02020603050405020304" pitchFamily="18" charset="0"/>
              <a:ea typeface="Times New Roman" panose="02020603050405020304" pitchFamily="18" charset="0"/>
            </a:endParaRPr>
          </a:p>
          <a:p>
            <a:pPr algn="ctr"/>
            <a:endParaRPr lang="en-IE" sz="2600" dirty="0" smtClean="0">
              <a:latin typeface="Times New Roman" panose="02020603050405020304" pitchFamily="18" charset="0"/>
              <a:ea typeface="Times New Roman" panose="02020603050405020304" pitchFamily="18" charset="0"/>
            </a:endParaRPr>
          </a:p>
          <a:p>
            <a:pPr algn="ctr"/>
            <a:endParaRPr lang="en-IE" sz="2600" dirty="0" smtClean="0">
              <a:latin typeface="Times New Roman" panose="02020603050405020304" pitchFamily="18" charset="0"/>
              <a:ea typeface="Times New Roman" panose="02020603050405020304" pitchFamily="18" charset="0"/>
            </a:endParaRPr>
          </a:p>
          <a:p>
            <a:pPr algn="ctr"/>
            <a:endParaRPr lang="en-IE" sz="2600" dirty="0" smtClean="0">
              <a:ea typeface="Times New Roman" panose="02020603050405020304" pitchFamily="18" charset="0"/>
            </a:endParaRPr>
          </a:p>
          <a:p>
            <a:pPr algn="ctr"/>
            <a:endParaRPr lang="en-IE" sz="2600" dirty="0" smtClean="0">
              <a:ea typeface="Times New Roman" panose="02020603050405020304" pitchFamily="18" charset="0"/>
            </a:endParaRPr>
          </a:p>
          <a:p>
            <a:pPr algn="ctr"/>
            <a:endParaRPr lang="en-IE" sz="2600" dirty="0" smtClean="0">
              <a:ea typeface="Times New Roman" panose="02020603050405020304" pitchFamily="18" charset="0"/>
            </a:endParaRPr>
          </a:p>
          <a:p>
            <a:pPr algn="ctr"/>
            <a:endParaRPr lang="en-IE" sz="2600" dirty="0">
              <a:ea typeface="Times New Roman" panose="02020603050405020304" pitchFamily="18" charset="0"/>
            </a:endParaRPr>
          </a:p>
        </p:txBody>
      </p:sp>
      <p:sp>
        <p:nvSpPr>
          <p:cNvPr id="40" name="TextBox 39"/>
          <p:cNvSpPr txBox="1"/>
          <p:nvPr/>
        </p:nvSpPr>
        <p:spPr>
          <a:xfrm>
            <a:off x="13483803" y="19388038"/>
            <a:ext cx="3387823" cy="1247586"/>
          </a:xfrm>
          <a:prstGeom prst="rect">
            <a:avLst/>
          </a:prstGeom>
          <a:solidFill>
            <a:srgbClr val="52BDEC"/>
          </a:solidFill>
          <a:ln w="127000" cap="flat">
            <a:solidFill>
              <a:schemeClr val="tx1"/>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marL="0" indent="0" algn="ctr">
              <a:buNone/>
            </a:pPr>
            <a:r>
              <a:rPr lang="en-US" sz="4800" b="1" dirty="0" smtClean="0">
                <a:solidFill>
                  <a:schemeClr val="tx2"/>
                </a:solidFill>
                <a:cs typeface="Times New Roman" panose="02020603050405020304" pitchFamily="18" charset="0"/>
              </a:rPr>
              <a:t>RESULTS</a:t>
            </a:r>
          </a:p>
        </p:txBody>
      </p:sp>
      <p:sp>
        <p:nvSpPr>
          <p:cNvPr id="27" name="TextBox 26"/>
          <p:cNvSpPr txBox="1"/>
          <p:nvPr/>
        </p:nvSpPr>
        <p:spPr>
          <a:xfrm>
            <a:off x="21980747" y="20018254"/>
            <a:ext cx="7596000" cy="6048900"/>
          </a:xfrm>
          <a:prstGeom prst="rect">
            <a:avLst/>
          </a:prstGeom>
          <a:ln w="127000" cap="flat">
            <a:solidFill>
              <a:schemeClr val="tx2"/>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algn="just"/>
            <a:endParaRPr lang="en-IE" sz="3600" dirty="0" smtClean="0">
              <a:latin typeface="Times New Roman" panose="02020603050405020304" pitchFamily="18" charset="0"/>
              <a:ea typeface="Times New Roman" panose="02020603050405020304" pitchFamily="18" charset="0"/>
            </a:endParaRPr>
          </a:p>
          <a:p>
            <a:pPr marL="571500" indent="-571500" algn="just">
              <a:buFont typeface="Arial" panose="020B0604020202020204" pitchFamily="34" charset="0"/>
              <a:buChar char="•"/>
            </a:pPr>
            <a:r>
              <a:rPr lang="en-IE" sz="3600" dirty="0">
                <a:ea typeface="Times New Roman" panose="02020603050405020304" pitchFamily="18" charset="0"/>
              </a:rPr>
              <a:t>M</a:t>
            </a:r>
            <a:r>
              <a:rPr lang="en-IE" sz="3600" dirty="0" smtClean="0">
                <a:ea typeface="Times New Roman" panose="02020603050405020304" pitchFamily="18" charset="0"/>
              </a:rPr>
              <a:t>odel </a:t>
            </a:r>
            <a:r>
              <a:rPr lang="en-IE" sz="3600" dirty="0" smtClean="0">
                <a:ea typeface="Times New Roman" panose="02020603050405020304" pitchFamily="18" charset="0"/>
              </a:rPr>
              <a:t>reproduces </a:t>
            </a:r>
            <a:r>
              <a:rPr lang="en-IE" sz="3600" dirty="0" smtClean="0">
                <a:ea typeface="Times New Roman" panose="02020603050405020304" pitchFamily="18" charset="0"/>
              </a:rPr>
              <a:t>sequential events observed experimentally (not shown here) during bone regeneration</a:t>
            </a:r>
            <a:r>
              <a:rPr lang="en-IE" sz="3600" dirty="0" smtClean="0">
                <a:ea typeface="Times New Roman" panose="02020603050405020304" pitchFamily="18" charset="0"/>
                <a:sym typeface="Wingdings" panose="05000000000000000000" pitchFamily="2" charset="2"/>
              </a:rPr>
              <a:t>: (a) proliferation, (b) differentiation, (c) collagen production &amp; (d) mineralization.</a:t>
            </a:r>
            <a:endParaRPr lang="en-IE" sz="3600" dirty="0" smtClean="0">
              <a:ea typeface="Times New Roman" panose="02020603050405020304" pitchFamily="18" charset="0"/>
            </a:endParaRPr>
          </a:p>
          <a:p>
            <a:pPr marL="571500" indent="-571500" algn="just">
              <a:buFont typeface="Arial" panose="020B0604020202020204" pitchFamily="34" charset="0"/>
              <a:buChar char="•"/>
            </a:pPr>
            <a:r>
              <a:rPr lang="en-IE" sz="3600" dirty="0">
                <a:ea typeface="Times New Roman" panose="02020603050405020304" pitchFamily="18" charset="0"/>
              </a:rPr>
              <a:t>M</a:t>
            </a:r>
            <a:r>
              <a:rPr lang="en-IE" sz="3600" dirty="0" smtClean="0">
                <a:ea typeface="Times New Roman" panose="02020603050405020304" pitchFamily="18" charset="0"/>
              </a:rPr>
              <a:t>odel also </a:t>
            </a:r>
            <a:r>
              <a:rPr lang="en-IE" sz="3600" dirty="0" smtClean="0">
                <a:ea typeface="Times New Roman" panose="02020603050405020304" pitchFamily="18" charset="0"/>
              </a:rPr>
              <a:t>simulates </a:t>
            </a:r>
            <a:r>
              <a:rPr lang="en-IE" sz="3600" dirty="0" smtClean="0">
                <a:ea typeface="Times New Roman" panose="02020603050405020304" pitchFamily="18" charset="0"/>
              </a:rPr>
              <a:t>influence of </a:t>
            </a:r>
            <a:r>
              <a:rPr lang="en-IE" sz="3600" dirty="0">
                <a:ea typeface="Times New Roman" panose="02020603050405020304" pitchFamily="18" charset="0"/>
              </a:rPr>
              <a:t>local </a:t>
            </a:r>
            <a:r>
              <a:rPr lang="en-IE" sz="3600" dirty="0" smtClean="0">
                <a:ea typeface="Times New Roman" panose="02020603050405020304" pitchFamily="18" charset="0"/>
              </a:rPr>
              <a:t>Ca</a:t>
            </a:r>
            <a:r>
              <a:rPr lang="en-IE" sz="3600" baseline="30000" dirty="0" smtClean="0">
                <a:ea typeface="Times New Roman" panose="02020603050405020304" pitchFamily="18" charset="0"/>
              </a:rPr>
              <a:t>2+</a:t>
            </a:r>
            <a:r>
              <a:rPr lang="en-IE" sz="3600" dirty="0">
                <a:ea typeface="Times New Roman" panose="02020603050405020304" pitchFamily="18" charset="0"/>
              </a:rPr>
              <a:t> </a:t>
            </a:r>
            <a:r>
              <a:rPr lang="en-IE" sz="3600" dirty="0" smtClean="0">
                <a:ea typeface="Times New Roman" panose="02020603050405020304" pitchFamily="18" charset="0"/>
              </a:rPr>
              <a:t>on bone regeneration (fig. 4 A,B,C). </a:t>
            </a:r>
          </a:p>
        </p:txBody>
      </p:sp>
      <p:sp>
        <p:nvSpPr>
          <p:cNvPr id="41" name="TextBox 40"/>
          <p:cNvSpPr txBox="1"/>
          <p:nvPr/>
        </p:nvSpPr>
        <p:spPr>
          <a:xfrm>
            <a:off x="23492915" y="19388038"/>
            <a:ext cx="4438038" cy="1247586"/>
          </a:xfrm>
          <a:prstGeom prst="rect">
            <a:avLst/>
          </a:prstGeom>
          <a:solidFill>
            <a:srgbClr val="52BDEC"/>
          </a:solidFill>
          <a:ln w="127000" cap="flat">
            <a:solidFill>
              <a:srgbClr val="00407A"/>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marL="0" indent="0" algn="ctr">
              <a:buNone/>
            </a:pPr>
            <a:r>
              <a:rPr lang="en-US" sz="4800" b="1" dirty="0" smtClean="0">
                <a:solidFill>
                  <a:schemeClr val="tx2"/>
                </a:solidFill>
                <a:cs typeface="Times New Roman" panose="02020603050405020304" pitchFamily="18" charset="0"/>
              </a:rPr>
              <a:t>DISCUSSION</a:t>
            </a:r>
          </a:p>
        </p:txBody>
      </p:sp>
      <p:pic>
        <p:nvPicPr>
          <p:cNvPr id="20" name="Picture 19"/>
          <p:cNvPicPr preferRelativeResize="0">
            <a:picLocks/>
          </p:cNvPicPr>
          <p:nvPr/>
        </p:nvPicPr>
        <p:blipFill>
          <a:blip r:embed="rId7"/>
          <a:stretch>
            <a:fillRect/>
          </a:stretch>
        </p:blipFill>
        <p:spPr>
          <a:xfrm>
            <a:off x="16364123" y="14491948"/>
            <a:ext cx="2858400" cy="3096000"/>
          </a:xfrm>
          <a:prstGeom prst="rect">
            <a:avLst/>
          </a:prstGeom>
        </p:spPr>
      </p:pic>
      <p:sp>
        <p:nvSpPr>
          <p:cNvPr id="50" name="TextBox 15"/>
          <p:cNvSpPr txBox="1">
            <a:spLocks noChangeArrowheads="1"/>
          </p:cNvSpPr>
          <p:nvPr/>
        </p:nvSpPr>
        <p:spPr bwMode="auto">
          <a:xfrm>
            <a:off x="1038718" y="14174780"/>
            <a:ext cx="971861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marL="571500" indent="-571500" algn="just" eaLnBrk="1" hangingPunct="1">
              <a:buFont typeface="Arial" panose="020B0604020202020204" pitchFamily="34" charset="0"/>
              <a:buChar char="•"/>
            </a:pPr>
            <a:r>
              <a:rPr lang="en-US" sz="3600" dirty="0">
                <a:latin typeface="+mn-lt"/>
                <a:cs typeface="Times New Roman" panose="02020603050405020304" pitchFamily="18" charset="0"/>
              </a:rPr>
              <a:t>N</a:t>
            </a:r>
            <a:r>
              <a:rPr lang="en-US" sz="3600" dirty="0" smtClean="0">
                <a:latin typeface="+mn-lt"/>
                <a:cs typeface="Times New Roman" panose="02020603050405020304" pitchFamily="18" charset="0"/>
              </a:rPr>
              <a:t>anofocus </a:t>
            </a:r>
            <a:r>
              <a:rPr lang="en-US" sz="3600" dirty="0">
                <a:latin typeface="+mn-lt"/>
                <a:cs typeface="Times New Roman" panose="02020603050405020304" pitchFamily="18" charset="0"/>
              </a:rPr>
              <a:t>X-ray computed tomography (nanoCT) images </a:t>
            </a:r>
            <a:r>
              <a:rPr lang="en-US" sz="3600" dirty="0" smtClean="0">
                <a:latin typeface="+mn-lt"/>
                <a:cs typeface="Times New Roman" panose="02020603050405020304" pitchFamily="18" charset="0"/>
              </a:rPr>
              <a:t>are obtained to extract scaffold geometries </a:t>
            </a:r>
            <a:r>
              <a:rPr lang="en-US" sz="3600" dirty="0">
                <a:latin typeface="+mn-lt"/>
                <a:cs typeface="Times New Roman" panose="02020603050405020304" pitchFamily="18" charset="0"/>
              </a:rPr>
              <a:t>(</a:t>
            </a:r>
            <a:r>
              <a:rPr lang="en-US" sz="3600" dirty="0" smtClean="0">
                <a:latin typeface="+mn-lt"/>
                <a:cs typeface="Times New Roman" panose="02020603050405020304" pitchFamily="18" charset="0"/>
              </a:rPr>
              <a:t>fig.1A).</a:t>
            </a:r>
          </a:p>
          <a:p>
            <a:pPr marL="571500" indent="-571500" algn="just" eaLnBrk="1" hangingPunct="1">
              <a:buFont typeface="Arial" panose="020B0604020202020204" pitchFamily="34" charset="0"/>
              <a:buChar char="•"/>
            </a:pPr>
            <a:r>
              <a:rPr lang="en-US" sz="3600" dirty="0" smtClean="0">
                <a:latin typeface="+mn-lt"/>
                <a:cs typeface="Times New Roman" panose="02020603050405020304" pitchFamily="18" charset="0"/>
              </a:rPr>
              <a:t>Scaffold morphology is then defined in finite </a:t>
            </a:r>
            <a:r>
              <a:rPr lang="en-US" sz="3600" dirty="0">
                <a:latin typeface="+mn-lt"/>
                <a:cs typeface="Times New Roman" panose="02020603050405020304" pitchFamily="18" charset="0"/>
              </a:rPr>
              <a:t>element </a:t>
            </a:r>
            <a:r>
              <a:rPr lang="en-US" sz="3600" dirty="0" smtClean="0">
                <a:latin typeface="+mn-lt"/>
                <a:cs typeface="Times New Roman" panose="02020603050405020304" pitchFamily="18" charset="0"/>
              </a:rPr>
              <a:t>(FE) domain (fig.1B). </a:t>
            </a:r>
          </a:p>
          <a:p>
            <a:pPr marL="571500" indent="-571500" algn="just" eaLnBrk="1" hangingPunct="1">
              <a:buFont typeface="Arial" panose="020B0604020202020204" pitchFamily="34" charset="0"/>
              <a:buChar char="•"/>
            </a:pPr>
            <a:r>
              <a:rPr lang="en-US" sz="3600" dirty="0">
                <a:cs typeface="Times New Roman" panose="02020603050405020304" pitchFamily="18" charset="0"/>
              </a:rPr>
              <a:t>L</a:t>
            </a:r>
            <a:r>
              <a:rPr lang="en-US" sz="3600" dirty="0" smtClean="0">
                <a:cs typeface="Times New Roman" panose="02020603050405020304" pitchFamily="18" charset="0"/>
              </a:rPr>
              <a:t>evel-set </a:t>
            </a:r>
            <a:r>
              <a:rPr lang="en-US" sz="3600" dirty="0">
                <a:cs typeface="Times New Roman" panose="02020603050405020304" pitchFamily="18" charset="0"/>
              </a:rPr>
              <a:t>method (LSM), a numerical technique </a:t>
            </a:r>
            <a:r>
              <a:rPr lang="en-US" sz="3600" dirty="0" smtClean="0">
                <a:cs typeface="Times New Roman" panose="02020603050405020304" pitchFamily="18" charset="0"/>
              </a:rPr>
              <a:t>is</a:t>
            </a:r>
            <a:r>
              <a:rPr lang="fr-BE" sz="3600" dirty="0" smtClean="0">
                <a:solidFill>
                  <a:schemeClr val="bg1"/>
                </a:solidFill>
              </a:rPr>
              <a:t> </a:t>
            </a:r>
            <a:r>
              <a:rPr lang="en-US" sz="3600" dirty="0">
                <a:cs typeface="Times New Roman" panose="02020603050405020304" pitchFamily="18" charset="0"/>
              </a:rPr>
              <a:t>used to track scaffold shape </a:t>
            </a:r>
            <a:r>
              <a:rPr lang="en-US" sz="3600" dirty="0" smtClean="0">
                <a:cs typeface="Times New Roman" panose="02020603050405020304" pitchFamily="18" charset="0"/>
              </a:rPr>
              <a:t>during bone formation process (fig. 3).</a:t>
            </a:r>
            <a:endParaRPr lang="en-US" sz="3600" dirty="0">
              <a:cs typeface="Times New Roman" panose="02020603050405020304" pitchFamily="18" charset="0"/>
            </a:endParaRPr>
          </a:p>
          <a:p>
            <a:pPr algn="just" eaLnBrk="1" hangingPunct="1"/>
            <a:endParaRPr lang="en-US" sz="3600" dirty="0" smtClean="0">
              <a:latin typeface="+mn-lt"/>
              <a:cs typeface="Times New Roman" panose="02020603050405020304" pitchFamily="18" charset="0"/>
            </a:endParaRPr>
          </a:p>
        </p:txBody>
      </p:sp>
      <p:sp>
        <p:nvSpPr>
          <p:cNvPr id="52" name="TextBox 15"/>
          <p:cNvSpPr txBox="1">
            <a:spLocks noChangeArrowheads="1"/>
          </p:cNvSpPr>
          <p:nvPr/>
        </p:nvSpPr>
        <p:spPr bwMode="auto">
          <a:xfrm>
            <a:off x="19406568" y="13825420"/>
            <a:ext cx="9720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algn="just"/>
            <a:endParaRPr lang="en-US" sz="3600" dirty="0" smtClean="0">
              <a:latin typeface="+mn-lt"/>
              <a:cs typeface="Times New Roman" panose="02020603050405020304" pitchFamily="18" charset="0"/>
            </a:endParaRPr>
          </a:p>
          <a:p>
            <a:pPr marL="571500" indent="-571500" algn="just">
              <a:buFont typeface="Arial" panose="020B0604020202020204" pitchFamily="34" charset="0"/>
              <a:buChar char="•"/>
            </a:pPr>
            <a:r>
              <a:rPr lang="en-US" sz="3600">
                <a:latin typeface="+mn-lt"/>
                <a:cs typeface="Times New Roman" panose="02020603050405020304" pitchFamily="18" charset="0"/>
              </a:rPr>
              <a:t>M</a:t>
            </a:r>
            <a:r>
              <a:rPr lang="en-US" sz="3600" smtClean="0">
                <a:latin typeface="+mn-lt"/>
                <a:cs typeface="Times New Roman" panose="02020603050405020304" pitchFamily="18" charset="0"/>
              </a:rPr>
              <a:t>odel </a:t>
            </a:r>
            <a:r>
              <a:rPr lang="en-US" sz="3600" dirty="0" smtClean="0">
                <a:latin typeface="+mn-lt"/>
                <a:cs typeface="Times New Roman" panose="02020603050405020304" pitchFamily="18" charset="0"/>
              </a:rPr>
              <a:t>is developed as part of design and manufacturing strategy to investigate cell-carrier combinations for optimum bone formation.</a:t>
            </a:r>
          </a:p>
          <a:p>
            <a:pPr marL="571500" indent="-571500" algn="just">
              <a:buFont typeface="Arial" panose="020B0604020202020204" pitchFamily="34" charset="0"/>
              <a:buChar char="•"/>
            </a:pPr>
            <a:r>
              <a:rPr lang="en-US" sz="3600" dirty="0" smtClean="0">
                <a:latin typeface="+mn-lt"/>
                <a:cs typeface="Times New Roman" panose="02020603050405020304" pitchFamily="18" charset="0"/>
              </a:rPr>
              <a:t>Both, level-set equation and linear/non-linear PDEs are implemented in </a:t>
            </a:r>
            <a:r>
              <a:rPr lang="en-US" sz="3600" dirty="0" err="1">
                <a:latin typeface="+mn-lt"/>
                <a:cs typeface="Times New Roman" panose="02020603050405020304" pitchFamily="18" charset="0"/>
              </a:rPr>
              <a:t>FreeFEM</a:t>
            </a:r>
            <a:r>
              <a:rPr lang="en-US" sz="3600" dirty="0" smtClean="0">
                <a:latin typeface="+mn-lt"/>
                <a:cs typeface="Times New Roman" panose="02020603050405020304" pitchFamily="18" charset="0"/>
              </a:rPr>
              <a:t>++, a free C++ based finite element solver.</a:t>
            </a:r>
            <a:endParaRPr lang="fr-BE" sz="3600" dirty="0">
              <a:latin typeface="+mn-lt"/>
            </a:endParaRPr>
          </a:p>
        </p:txBody>
      </p:sp>
      <p:sp>
        <p:nvSpPr>
          <p:cNvPr id="54" name="TextBox 15"/>
          <p:cNvSpPr txBox="1">
            <a:spLocks noChangeArrowheads="1"/>
          </p:cNvSpPr>
          <p:nvPr/>
        </p:nvSpPr>
        <p:spPr bwMode="auto">
          <a:xfrm>
            <a:off x="11189794" y="17603177"/>
            <a:ext cx="775494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algn="ctr"/>
            <a:r>
              <a:rPr lang="en-US" sz="2600" dirty="0">
                <a:cs typeface="Times New Roman" panose="02020603050405020304" pitchFamily="18" charset="0"/>
              </a:rPr>
              <a:t>Figure 1: A</a:t>
            </a:r>
            <a:r>
              <a:rPr lang="en-US" sz="2600" dirty="0" smtClean="0">
                <a:cs typeface="Times New Roman" panose="02020603050405020304" pitchFamily="18" charset="0"/>
              </a:rPr>
              <a:t>. </a:t>
            </a:r>
            <a:r>
              <a:rPr lang="en-US" sz="2600" dirty="0" err="1">
                <a:cs typeface="Times New Roman" panose="02020603050405020304" pitchFamily="18" charset="0"/>
              </a:rPr>
              <a:t>N</a:t>
            </a:r>
            <a:r>
              <a:rPr lang="en-US" sz="2600" dirty="0" err="1" smtClean="0">
                <a:cs typeface="Times New Roman" panose="02020603050405020304" pitchFamily="18" charset="0"/>
              </a:rPr>
              <a:t>anoCT</a:t>
            </a:r>
            <a:r>
              <a:rPr lang="en-US" sz="2600" dirty="0" smtClean="0">
                <a:cs typeface="Times New Roman" panose="02020603050405020304" pitchFamily="18" charset="0"/>
              </a:rPr>
              <a:t> </a:t>
            </a:r>
            <a:r>
              <a:rPr lang="en-US" sz="2600" dirty="0">
                <a:cs typeface="Times New Roman" panose="02020603050405020304" pitchFamily="18" charset="0"/>
              </a:rPr>
              <a:t>image </a:t>
            </a:r>
            <a:r>
              <a:rPr lang="en-US" sz="2600" dirty="0" smtClean="0">
                <a:cs typeface="Times New Roman" panose="02020603050405020304" pitchFamily="18" charset="0"/>
              </a:rPr>
              <a:t>of </a:t>
            </a:r>
            <a:r>
              <a:rPr lang="en-US" sz="2600" dirty="0" err="1" smtClean="0">
                <a:cs typeface="Times New Roman" panose="02020603050405020304" pitchFamily="18" charset="0"/>
              </a:rPr>
              <a:t>CaP</a:t>
            </a:r>
            <a:r>
              <a:rPr lang="en-US" sz="2600" dirty="0" smtClean="0">
                <a:cs typeface="Times New Roman" panose="02020603050405020304" pitchFamily="18" charset="0"/>
              </a:rPr>
              <a:t> granules in the scaffold and B. </a:t>
            </a:r>
            <a:r>
              <a:rPr lang="en-US" sz="2600" dirty="0">
                <a:cs typeface="Times New Roman" panose="02020603050405020304" pitchFamily="18" charset="0"/>
              </a:rPr>
              <a:t>S</a:t>
            </a:r>
            <a:r>
              <a:rPr lang="en-US" sz="2600" dirty="0" smtClean="0">
                <a:cs typeface="Times New Roman" panose="02020603050405020304" pitchFamily="18" charset="0"/>
              </a:rPr>
              <a:t>caffold </a:t>
            </a:r>
            <a:r>
              <a:rPr lang="en-US" sz="2600" dirty="0">
                <a:cs typeface="Times New Roman" panose="02020603050405020304" pitchFamily="18" charset="0"/>
              </a:rPr>
              <a:t>morphology </a:t>
            </a:r>
            <a:r>
              <a:rPr lang="en-US" sz="2600" dirty="0" smtClean="0">
                <a:cs typeface="Times New Roman" panose="02020603050405020304" pitchFamily="18" charset="0"/>
              </a:rPr>
              <a:t>defined in FE </a:t>
            </a:r>
            <a:r>
              <a:rPr lang="en-US" sz="2600" dirty="0">
                <a:cs typeface="Times New Roman" panose="02020603050405020304" pitchFamily="18" charset="0"/>
              </a:rPr>
              <a:t>domain (right)</a:t>
            </a:r>
          </a:p>
        </p:txBody>
      </p:sp>
      <p:sp>
        <p:nvSpPr>
          <p:cNvPr id="42" name="TextBox 15"/>
          <p:cNvSpPr txBox="1">
            <a:spLocks noChangeArrowheads="1"/>
          </p:cNvSpPr>
          <p:nvPr/>
        </p:nvSpPr>
        <p:spPr bwMode="auto">
          <a:xfrm>
            <a:off x="1041297" y="8643751"/>
            <a:ext cx="94765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marL="571500" indent="-571500" algn="just" eaLnBrk="1" hangingPunct="1">
              <a:buFont typeface="Arial" panose="020B0604020202020204" pitchFamily="34" charset="0"/>
              <a:buChar char="•"/>
            </a:pPr>
            <a:r>
              <a:rPr lang="en-IE" sz="3600" dirty="0" smtClean="0">
                <a:cs typeface="Times New Roman" panose="02020603050405020304" pitchFamily="18" charset="0"/>
              </a:rPr>
              <a:t>In tissue engineering (TE) </a:t>
            </a:r>
            <a:r>
              <a:rPr lang="en-IE" sz="3600" dirty="0">
                <a:cs typeface="Times New Roman" panose="02020603050405020304" pitchFamily="18" charset="0"/>
              </a:rPr>
              <a:t>applications, scaffolds act as carriers for cells and growth factors</a:t>
            </a:r>
            <a:r>
              <a:rPr lang="en-US" sz="3600" dirty="0">
                <a:cs typeface="Times New Roman" panose="02020603050405020304" pitchFamily="18" charset="0"/>
              </a:rPr>
              <a:t> that </a:t>
            </a:r>
            <a:r>
              <a:rPr lang="en-US" sz="3600" dirty="0" smtClean="0">
                <a:cs typeface="Times New Roman" panose="02020603050405020304" pitchFamily="18" charset="0"/>
              </a:rPr>
              <a:t>restore </a:t>
            </a:r>
            <a:r>
              <a:rPr lang="en-US" sz="3600" dirty="0">
                <a:cs typeface="Times New Roman" panose="02020603050405020304" pitchFamily="18" charset="0"/>
              </a:rPr>
              <a:t>functionality of an </a:t>
            </a:r>
            <a:r>
              <a:rPr lang="en-US" sz="3600" dirty="0" smtClean="0">
                <a:cs typeface="Times New Roman" panose="02020603050405020304" pitchFamily="18" charset="0"/>
              </a:rPr>
              <a:t>organ.</a:t>
            </a:r>
          </a:p>
          <a:p>
            <a:pPr marL="571500" indent="-571500" algn="just" eaLnBrk="1" hangingPunct="1">
              <a:buFont typeface="Arial" panose="020B0604020202020204" pitchFamily="34" charset="0"/>
              <a:buChar char="•"/>
            </a:pPr>
            <a:r>
              <a:rPr lang="en-US" sz="3600" dirty="0" smtClean="0">
                <a:cs typeface="Times New Roman" panose="02020603050405020304" pitchFamily="18" charset="0"/>
              </a:rPr>
              <a:t>Since 1960s</a:t>
            </a:r>
            <a:r>
              <a:rPr lang="en-US" sz="3600" dirty="0">
                <a:cs typeface="Times New Roman" panose="02020603050405020304" pitchFamily="18" charset="0"/>
              </a:rPr>
              <a:t>, calcium phosphate (CaP) has proven </a:t>
            </a:r>
            <a:r>
              <a:rPr lang="en-US" sz="3600" dirty="0" smtClean="0">
                <a:cs typeface="Times New Roman" panose="02020603050405020304" pitchFamily="18" charset="0"/>
              </a:rPr>
              <a:t>to</a:t>
            </a:r>
            <a:r>
              <a:rPr lang="en-US" sz="3600" dirty="0">
                <a:cs typeface="Times New Roman" panose="02020603050405020304" pitchFamily="18" charset="0"/>
              </a:rPr>
              <a:t> </a:t>
            </a:r>
            <a:r>
              <a:rPr lang="en-US" sz="3600" dirty="0" smtClean="0">
                <a:cs typeface="Times New Roman" panose="02020603050405020304" pitchFamily="18" charset="0"/>
              </a:rPr>
              <a:t>be an excellent </a:t>
            </a:r>
            <a:r>
              <a:rPr lang="en-US" sz="3600" dirty="0">
                <a:cs typeface="Times New Roman" panose="02020603050405020304" pitchFamily="18" charset="0"/>
              </a:rPr>
              <a:t>bone substitute material </a:t>
            </a:r>
            <a:r>
              <a:rPr lang="en-US" sz="3600" dirty="0" smtClean="0">
                <a:cs typeface="Times New Roman" panose="02020603050405020304" pitchFamily="18" charset="0"/>
              </a:rPr>
              <a:t>[1]. </a:t>
            </a:r>
            <a:endParaRPr lang="fr-BE" sz="3600" dirty="0">
              <a:solidFill>
                <a:schemeClr val="bg1"/>
              </a:solidFill>
              <a:latin typeface="+mn-lt"/>
            </a:endParaRPr>
          </a:p>
        </p:txBody>
      </p:sp>
      <p:sp>
        <p:nvSpPr>
          <p:cNvPr id="43" name="TextBox 15"/>
          <p:cNvSpPr txBox="1">
            <a:spLocks noChangeArrowheads="1"/>
          </p:cNvSpPr>
          <p:nvPr/>
        </p:nvSpPr>
        <p:spPr bwMode="auto">
          <a:xfrm>
            <a:off x="10876417" y="9128485"/>
            <a:ext cx="88463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marL="571500" indent="-571500" algn="just">
              <a:buFont typeface="Arial" panose="020B0604020202020204" pitchFamily="34" charset="0"/>
              <a:buChar char="•"/>
            </a:pPr>
            <a:r>
              <a:rPr lang="en-US" sz="3600" dirty="0">
                <a:cs typeface="Times New Roman" panose="02020603050405020304" pitchFamily="18" charset="0"/>
              </a:rPr>
              <a:t>H</a:t>
            </a:r>
            <a:r>
              <a:rPr lang="en-US" sz="3600" dirty="0" smtClean="0">
                <a:cs typeface="Times New Roman" panose="02020603050405020304" pitchFamily="18" charset="0"/>
              </a:rPr>
              <a:t>owever</a:t>
            </a:r>
            <a:r>
              <a:rPr lang="en-US" sz="3600" dirty="0">
                <a:cs typeface="Times New Roman" panose="02020603050405020304" pitchFamily="18" charset="0"/>
              </a:rPr>
              <a:t>, </a:t>
            </a:r>
            <a:r>
              <a:rPr lang="en-US" sz="3600" dirty="0" smtClean="0">
                <a:cs typeface="Times New Roman" panose="02020603050405020304" pitchFamily="18" charset="0"/>
              </a:rPr>
              <a:t>complexity </a:t>
            </a:r>
            <a:r>
              <a:rPr lang="en-US" sz="3600" dirty="0">
                <a:cs typeface="Times New Roman" panose="02020603050405020304" pitchFamily="18" charset="0"/>
              </a:rPr>
              <a:t>of </a:t>
            </a:r>
            <a:r>
              <a:rPr lang="en-US" sz="3600" i="1" dirty="0" smtClean="0">
                <a:cs typeface="Times New Roman" panose="02020603050405020304" pitchFamily="18" charset="0"/>
              </a:rPr>
              <a:t>in </a:t>
            </a:r>
            <a:r>
              <a:rPr lang="en-US" sz="3600" i="1" dirty="0">
                <a:cs typeface="Times New Roman" panose="02020603050405020304" pitchFamily="18" charset="0"/>
              </a:rPr>
              <a:t>vitro</a:t>
            </a:r>
            <a:r>
              <a:rPr lang="en-US" sz="3600" dirty="0">
                <a:cs typeface="Times New Roman" panose="02020603050405020304" pitchFamily="18" charset="0"/>
              </a:rPr>
              <a:t> and </a:t>
            </a:r>
            <a:r>
              <a:rPr lang="en-US" sz="3600" i="1" dirty="0">
                <a:cs typeface="Times New Roman" panose="02020603050405020304" pitchFamily="18" charset="0"/>
              </a:rPr>
              <a:t>in vivo </a:t>
            </a:r>
            <a:r>
              <a:rPr lang="en-US" sz="3600" dirty="0">
                <a:cs typeface="Times New Roman" panose="02020603050405020304" pitchFamily="18" charset="0"/>
              </a:rPr>
              <a:t>behavior </a:t>
            </a:r>
            <a:r>
              <a:rPr lang="en-US" sz="3600" dirty="0" smtClean="0">
                <a:cs typeface="Times New Roman" panose="02020603050405020304" pitchFamily="18" charset="0"/>
              </a:rPr>
              <a:t>of these scaffolds has </a:t>
            </a:r>
            <a:r>
              <a:rPr lang="en-US" sz="3600" dirty="0">
                <a:cs typeface="Times New Roman" panose="02020603050405020304" pitchFamily="18" charset="0"/>
              </a:rPr>
              <a:t>not been elucidated </a:t>
            </a:r>
            <a:r>
              <a:rPr lang="en-US" sz="3600" dirty="0" smtClean="0">
                <a:cs typeface="Times New Roman" panose="02020603050405020304" pitchFamily="18" charset="0"/>
              </a:rPr>
              <a:t>completely.</a:t>
            </a:r>
            <a:endParaRPr lang="fr-BE" sz="3600" dirty="0">
              <a:solidFill>
                <a:schemeClr val="bg1"/>
              </a:solidFill>
            </a:endParaRPr>
          </a:p>
          <a:p>
            <a:pPr marL="571500" indent="-571500" algn="just">
              <a:buFont typeface="Arial" panose="020B0604020202020204" pitchFamily="34" charset="0"/>
              <a:buChar char="•"/>
            </a:pPr>
            <a:r>
              <a:rPr lang="en-US" sz="3600" dirty="0" smtClean="0">
                <a:cs typeface="Times New Roman" panose="02020603050405020304" pitchFamily="18" charset="0"/>
              </a:rPr>
              <a:t>Computational </a:t>
            </a:r>
            <a:r>
              <a:rPr lang="en-US" sz="3600" dirty="0">
                <a:cs typeface="Times New Roman" panose="02020603050405020304" pitchFamily="18" charset="0"/>
              </a:rPr>
              <a:t>models can help us to </a:t>
            </a:r>
            <a:r>
              <a:rPr lang="en-US" sz="3600" dirty="0" smtClean="0">
                <a:cs typeface="Times New Roman" panose="02020603050405020304" pitchFamily="18" charset="0"/>
              </a:rPr>
              <a:t>understand this </a:t>
            </a:r>
            <a:r>
              <a:rPr lang="en-US" sz="3600" dirty="0">
                <a:cs typeface="Times New Roman" panose="02020603050405020304" pitchFamily="18" charset="0"/>
              </a:rPr>
              <a:t>complexity, allowing improvement </a:t>
            </a:r>
            <a:r>
              <a:rPr lang="en-US" sz="3600" dirty="0" smtClean="0">
                <a:cs typeface="Times New Roman" panose="02020603050405020304" pitchFamily="18" charset="0"/>
              </a:rPr>
              <a:t>in scaffold design.</a:t>
            </a:r>
            <a:endParaRPr lang="en-US" sz="3600" dirty="0">
              <a:cs typeface="Times New Roman" panose="02020603050405020304" pitchFamily="18" charset="0"/>
            </a:endParaRPr>
          </a:p>
        </p:txBody>
      </p:sp>
      <p:sp>
        <p:nvSpPr>
          <p:cNvPr id="44" name="TextBox 15"/>
          <p:cNvSpPr txBox="1">
            <a:spLocks noChangeArrowheads="1"/>
          </p:cNvSpPr>
          <p:nvPr/>
        </p:nvSpPr>
        <p:spPr bwMode="auto">
          <a:xfrm>
            <a:off x="20253250" y="8874870"/>
            <a:ext cx="871227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algn="just"/>
            <a:r>
              <a:rPr lang="en-US" sz="3600" b="1" dirty="0" smtClean="0">
                <a:cs typeface="Times New Roman" panose="02020603050405020304" pitchFamily="18" charset="0"/>
              </a:rPr>
              <a:t>The aim of this study is </a:t>
            </a:r>
            <a:r>
              <a:rPr lang="en-US" sz="3600" b="1" dirty="0">
                <a:cs typeface="Times New Roman" panose="02020603050405020304" pitchFamily="18" charset="0"/>
              </a:rPr>
              <a:t>to </a:t>
            </a:r>
            <a:r>
              <a:rPr lang="en-US" sz="3600" b="1" dirty="0" smtClean="0">
                <a:cs typeface="Times New Roman" panose="02020603050405020304" pitchFamily="18" charset="0"/>
              </a:rPr>
              <a:t>computationally determine the </a:t>
            </a:r>
            <a:r>
              <a:rPr lang="en-US" sz="3600" b="1" dirty="0">
                <a:cs typeface="Times New Roman" panose="02020603050405020304" pitchFamily="18" charset="0"/>
              </a:rPr>
              <a:t>local </a:t>
            </a:r>
            <a:r>
              <a:rPr lang="en-IE" sz="3600" b="1" dirty="0">
                <a:cs typeface="Times New Roman" panose="02020603050405020304" pitchFamily="18" charset="0"/>
              </a:rPr>
              <a:t>Ca</a:t>
            </a:r>
            <a:r>
              <a:rPr lang="en-IE" sz="3600" b="1" baseline="30000" dirty="0">
                <a:cs typeface="Times New Roman" panose="02020603050405020304" pitchFamily="18" charset="0"/>
              </a:rPr>
              <a:t>2+</a:t>
            </a:r>
            <a:r>
              <a:rPr lang="en-IE" sz="3600" b="1" dirty="0">
                <a:cs typeface="Times New Roman" panose="02020603050405020304" pitchFamily="18" charset="0"/>
              </a:rPr>
              <a:t> concentrations </a:t>
            </a:r>
            <a:r>
              <a:rPr lang="en-US" sz="3600" b="1" dirty="0">
                <a:cs typeface="Times New Roman" panose="02020603050405020304" pitchFamily="18" charset="0"/>
              </a:rPr>
              <a:t>of different clinical grade CaP scaffold types </a:t>
            </a:r>
            <a:r>
              <a:rPr lang="en-US" sz="3600" b="1" dirty="0" smtClean="0">
                <a:cs typeface="Times New Roman" panose="02020603050405020304" pitchFamily="18" charset="0"/>
              </a:rPr>
              <a:t>and subsequently represent its effect on </a:t>
            </a:r>
            <a:r>
              <a:rPr lang="en-US" sz="3600" b="1" i="1" dirty="0" smtClean="0">
                <a:cs typeface="Times New Roman" panose="02020603050405020304" pitchFamily="18" charset="0"/>
              </a:rPr>
              <a:t>in vivo</a:t>
            </a:r>
            <a:r>
              <a:rPr lang="en-US" sz="3600" b="1" dirty="0" smtClean="0">
                <a:cs typeface="Times New Roman" panose="02020603050405020304" pitchFamily="18" charset="0"/>
              </a:rPr>
              <a:t> bone regeneration.</a:t>
            </a:r>
            <a:endParaRPr lang="nl-BE" sz="3600" b="1" dirty="0">
              <a:cs typeface="Times New Roman" panose="02020603050405020304" pitchFamily="18" charset="0"/>
            </a:endParaRPr>
          </a:p>
        </p:txBody>
      </p:sp>
      <p:sp>
        <p:nvSpPr>
          <p:cNvPr id="45" name="TextBox 44"/>
          <p:cNvSpPr txBox="1"/>
          <p:nvPr/>
        </p:nvSpPr>
        <p:spPr>
          <a:xfrm>
            <a:off x="23348899" y="34702292"/>
            <a:ext cx="4915817" cy="1247586"/>
          </a:xfrm>
          <a:prstGeom prst="rect">
            <a:avLst/>
          </a:prstGeom>
          <a:solidFill>
            <a:srgbClr val="52BDEC"/>
          </a:solidFill>
          <a:ln w="127000" cap="flat">
            <a:solidFill>
              <a:srgbClr val="00407A"/>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marL="0" indent="0" algn="ctr">
              <a:buNone/>
            </a:pPr>
            <a:r>
              <a:rPr lang="en-US" sz="4800" b="1" dirty="0" smtClean="0">
                <a:solidFill>
                  <a:schemeClr val="tx2"/>
                </a:solidFill>
                <a:cs typeface="Times New Roman" panose="02020603050405020304" pitchFamily="18" charset="0"/>
              </a:rPr>
              <a:t>REFERENCES</a:t>
            </a:r>
          </a:p>
        </p:txBody>
      </p:sp>
      <p:sp>
        <p:nvSpPr>
          <p:cNvPr id="47" name="TextBox 46"/>
          <p:cNvSpPr txBox="1"/>
          <p:nvPr/>
        </p:nvSpPr>
        <p:spPr>
          <a:xfrm>
            <a:off x="22628819" y="37606062"/>
            <a:ext cx="6410656" cy="1247586"/>
          </a:xfrm>
          <a:prstGeom prst="rect">
            <a:avLst/>
          </a:prstGeom>
          <a:solidFill>
            <a:srgbClr val="52BDEC"/>
          </a:solidFill>
          <a:ln w="127000" cap="flat">
            <a:solidFill>
              <a:srgbClr val="00407A"/>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marL="0" indent="0" algn="ctr">
              <a:buNone/>
            </a:pPr>
            <a:r>
              <a:rPr lang="en-US" sz="4800" b="1" dirty="0" smtClean="0">
                <a:solidFill>
                  <a:schemeClr val="tx2"/>
                </a:solidFill>
                <a:cs typeface="Times New Roman" panose="02020603050405020304" pitchFamily="18" charset="0"/>
              </a:rPr>
              <a:t>CONTACT DETAILS</a:t>
            </a:r>
          </a:p>
        </p:txBody>
      </p:sp>
      <p:sp>
        <p:nvSpPr>
          <p:cNvPr id="51" name="TextBox 50"/>
          <p:cNvSpPr txBox="1"/>
          <p:nvPr/>
        </p:nvSpPr>
        <p:spPr>
          <a:xfrm>
            <a:off x="21980747" y="27668958"/>
            <a:ext cx="7596000" cy="6048900"/>
          </a:xfrm>
          <a:prstGeom prst="rect">
            <a:avLst/>
          </a:prstGeom>
          <a:ln w="127000" cap="flat">
            <a:solidFill>
              <a:schemeClr val="tx2"/>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algn="just"/>
            <a:endParaRPr lang="en-IE" sz="3600" dirty="0" smtClean="0">
              <a:latin typeface="Times New Roman" panose="02020603050405020304" pitchFamily="18" charset="0"/>
              <a:ea typeface="Times New Roman" panose="02020603050405020304" pitchFamily="18" charset="0"/>
            </a:endParaRPr>
          </a:p>
          <a:p>
            <a:pPr marL="571500" indent="-571500" algn="just">
              <a:buFont typeface="Arial" panose="020B0604020202020204" pitchFamily="34" charset="0"/>
              <a:buChar char="•"/>
            </a:pPr>
            <a:r>
              <a:rPr lang="en-US" sz="3600" dirty="0">
                <a:ea typeface="Times New Roman" panose="02020603050405020304" pitchFamily="18" charset="0"/>
              </a:rPr>
              <a:t>P</a:t>
            </a:r>
            <a:r>
              <a:rPr lang="en-US" sz="3600" dirty="0" smtClean="0">
                <a:ea typeface="Times New Roman" panose="02020603050405020304" pitchFamily="18" charset="0"/>
              </a:rPr>
              <a:t>roposed </a:t>
            </a:r>
            <a:r>
              <a:rPr lang="en-US" sz="3600" dirty="0">
                <a:ea typeface="Times New Roman" panose="02020603050405020304" pitchFamily="18" charset="0"/>
              </a:rPr>
              <a:t>model is an interesting computational tool to </a:t>
            </a:r>
            <a:r>
              <a:rPr lang="en-US" sz="3600" dirty="0" smtClean="0">
                <a:ea typeface="Times New Roman" panose="02020603050405020304" pitchFamily="18" charset="0"/>
              </a:rPr>
              <a:t>investigate </a:t>
            </a:r>
            <a:r>
              <a:rPr lang="en-US" sz="3600" dirty="0" smtClean="0">
                <a:ea typeface="Times New Roman" panose="02020603050405020304" pitchFamily="18" charset="0"/>
              </a:rPr>
              <a:t>interactions between CaP based biomaterials and osteogenic cells.</a:t>
            </a:r>
          </a:p>
          <a:p>
            <a:pPr marL="571500" indent="-571500" algn="just">
              <a:buFont typeface="Arial" panose="020B0604020202020204" pitchFamily="34" charset="0"/>
              <a:buChar char="•"/>
            </a:pPr>
            <a:r>
              <a:rPr lang="en-IE" sz="3600" dirty="0">
                <a:ea typeface="Times New Roman" panose="02020603050405020304" pitchFamily="18" charset="0"/>
              </a:rPr>
              <a:t>However, </a:t>
            </a:r>
            <a:r>
              <a:rPr lang="en-IE" sz="3600" dirty="0" smtClean="0">
                <a:ea typeface="Times New Roman" panose="02020603050405020304" pitchFamily="18" charset="0"/>
              </a:rPr>
              <a:t>dedicated in vivo and  in vitro experiments are ongoing  in our lab to validate </a:t>
            </a:r>
            <a:r>
              <a:rPr lang="en-IE" sz="3600" dirty="0" smtClean="0">
                <a:ea typeface="Times New Roman" panose="02020603050405020304" pitchFamily="18" charset="0"/>
              </a:rPr>
              <a:t>in </a:t>
            </a:r>
            <a:r>
              <a:rPr lang="en-IE" sz="3600" dirty="0" smtClean="0">
                <a:ea typeface="Times New Roman" panose="02020603050405020304" pitchFamily="18" charset="0"/>
              </a:rPr>
              <a:t>silico results.</a:t>
            </a:r>
            <a:endParaRPr lang="en-IE" sz="3600" dirty="0">
              <a:ea typeface="Times New Roman" panose="02020603050405020304" pitchFamily="18" charset="0"/>
            </a:endParaRPr>
          </a:p>
        </p:txBody>
      </p:sp>
      <p:sp>
        <p:nvSpPr>
          <p:cNvPr id="53" name="TextBox 52"/>
          <p:cNvSpPr txBox="1"/>
          <p:nvPr/>
        </p:nvSpPr>
        <p:spPr>
          <a:xfrm>
            <a:off x="23492915" y="27092894"/>
            <a:ext cx="4694466" cy="1247586"/>
          </a:xfrm>
          <a:prstGeom prst="rect">
            <a:avLst/>
          </a:prstGeom>
          <a:solidFill>
            <a:srgbClr val="52BDEC"/>
          </a:solidFill>
          <a:ln w="127000" cap="flat">
            <a:solidFill>
              <a:srgbClr val="00407A"/>
            </a:solidFill>
            <a:round/>
          </a:ln>
          <a:effectLst>
            <a:softEdge rad="0"/>
          </a:effectLst>
        </p:spPr>
        <p:style>
          <a:lnRef idx="2">
            <a:schemeClr val="dk1"/>
          </a:lnRef>
          <a:fillRef idx="1">
            <a:schemeClr val="lt1"/>
          </a:fillRef>
          <a:effectRef idx="0">
            <a:schemeClr val="dk1"/>
          </a:effectRef>
          <a:fontRef idx="minor">
            <a:schemeClr val="dk1"/>
          </a:fontRef>
        </p:style>
        <p:txBody>
          <a:bodyPr wrap="square" lIns="252000" tIns="252000" rIns="252000" bIns="252000" rtlCol="0">
            <a:spAutoFit/>
          </a:bodyPr>
          <a:lstStyle/>
          <a:p>
            <a:pPr marL="0" indent="0" algn="ctr">
              <a:buNone/>
            </a:pPr>
            <a:r>
              <a:rPr lang="en-US" sz="4800" b="1" dirty="0" smtClean="0">
                <a:solidFill>
                  <a:schemeClr val="tx2"/>
                </a:solidFill>
                <a:cs typeface="Times New Roman" panose="02020603050405020304" pitchFamily="18" charset="0"/>
              </a:rPr>
              <a:t>CONCLUSION</a:t>
            </a:r>
          </a:p>
        </p:txBody>
      </p:sp>
      <p:pic>
        <p:nvPicPr>
          <p:cNvPr id="10" name="Picture 9"/>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11106076" y="14489133"/>
            <a:ext cx="4680000" cy="3096000"/>
          </a:xfrm>
          <a:prstGeom prst="rect">
            <a:avLst/>
          </a:prstGeom>
        </p:spPr>
      </p:pic>
      <p:sp>
        <p:nvSpPr>
          <p:cNvPr id="67" name="TextBox 15"/>
          <p:cNvSpPr txBox="1">
            <a:spLocks noChangeArrowheads="1"/>
          </p:cNvSpPr>
          <p:nvPr/>
        </p:nvSpPr>
        <p:spPr bwMode="auto">
          <a:xfrm>
            <a:off x="9739387" y="25520331"/>
            <a:ext cx="99914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algn="ctr"/>
            <a:r>
              <a:rPr lang="en-US" sz="2600" dirty="0">
                <a:cs typeface="Times New Roman" panose="02020603050405020304" pitchFamily="18" charset="0"/>
              </a:rPr>
              <a:t>Figure 3</a:t>
            </a:r>
            <a:r>
              <a:rPr lang="en-US" sz="2600" dirty="0" smtClean="0">
                <a:cs typeface="Times New Roman" panose="02020603050405020304" pitchFamily="18" charset="0"/>
              </a:rPr>
              <a:t>: Shrinking of the scaffold during bone formation process</a:t>
            </a:r>
            <a:endParaRPr lang="en-US" sz="2600" dirty="0">
              <a:cs typeface="Times New Roman" panose="02020603050405020304" pitchFamily="18" charset="0"/>
            </a:endParaRPr>
          </a:p>
        </p:txBody>
      </p:sp>
      <p:sp>
        <p:nvSpPr>
          <p:cNvPr id="68" name="Text Box 194"/>
          <p:cNvSpPr txBox="1">
            <a:spLocks noChangeArrowheads="1"/>
          </p:cNvSpPr>
          <p:nvPr/>
        </p:nvSpPr>
        <p:spPr bwMode="auto">
          <a:xfrm>
            <a:off x="11179547" y="14594762"/>
            <a:ext cx="1497070"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noProof="0" dirty="0">
                <a:solidFill>
                  <a:schemeClr val="bg2"/>
                </a:solidFill>
              </a:rPr>
              <a:t>A</a:t>
            </a:r>
            <a:endParaRPr kumimoji="0" lang="en-US" sz="2600" b="0" i="0" u="none" strike="noStrike" kern="0" cap="none" spc="0" normalizeH="0" baseline="0" noProof="0" dirty="0" smtClean="0">
              <a:ln>
                <a:noFill/>
              </a:ln>
              <a:solidFill>
                <a:schemeClr val="bg2"/>
              </a:solidFill>
              <a:effectLst/>
              <a:uLnTx/>
              <a:uFillTx/>
            </a:endParaRPr>
          </a:p>
        </p:txBody>
      </p:sp>
      <p:sp>
        <p:nvSpPr>
          <p:cNvPr id="69" name="Text Box 194"/>
          <p:cNvSpPr txBox="1">
            <a:spLocks noChangeArrowheads="1"/>
          </p:cNvSpPr>
          <p:nvPr/>
        </p:nvSpPr>
        <p:spPr bwMode="auto">
          <a:xfrm>
            <a:off x="16451229" y="14606332"/>
            <a:ext cx="1497070"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dirty="0" smtClean="0">
                <a:solidFill>
                  <a:schemeClr val="bg2"/>
                </a:solidFill>
              </a:rPr>
              <a:t>B</a:t>
            </a:r>
            <a:endParaRPr kumimoji="0" lang="en-US" sz="2600" b="0" i="0" u="none" strike="noStrike" kern="0" cap="none" spc="0" normalizeH="0" baseline="0" noProof="0" dirty="0" smtClean="0">
              <a:ln>
                <a:noFill/>
              </a:ln>
              <a:solidFill>
                <a:schemeClr val="bg2"/>
              </a:solidFill>
              <a:effectLst/>
              <a:uLnTx/>
              <a:uFillTx/>
            </a:endParaRPr>
          </a:p>
        </p:txBody>
      </p:sp>
      <p:sp>
        <p:nvSpPr>
          <p:cNvPr id="70" name="TextBox 15"/>
          <p:cNvSpPr txBox="1">
            <a:spLocks noChangeArrowheads="1"/>
          </p:cNvSpPr>
          <p:nvPr/>
        </p:nvSpPr>
        <p:spPr bwMode="auto">
          <a:xfrm>
            <a:off x="9739387" y="40385918"/>
            <a:ext cx="999146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algn="ctr"/>
            <a:r>
              <a:rPr lang="en-US" sz="2600" dirty="0">
                <a:cs typeface="Times New Roman" panose="02020603050405020304" pitchFamily="18" charset="0"/>
              </a:rPr>
              <a:t>Figure </a:t>
            </a:r>
            <a:r>
              <a:rPr lang="en-US" sz="2600" dirty="0" smtClean="0">
                <a:cs typeface="Times New Roman" panose="02020603050405020304" pitchFamily="18" charset="0"/>
              </a:rPr>
              <a:t>4: A. Bone formation when Ca is low, B. Bone formation when Ca is medium, C. Bone formation when Ca is high</a:t>
            </a:r>
            <a:endParaRPr lang="en-US" sz="2600" dirty="0">
              <a:cs typeface="Times New Roman" panose="02020603050405020304" pitchFamily="18" charset="0"/>
            </a:endParaRPr>
          </a:p>
        </p:txBody>
      </p:sp>
      <p:pic>
        <p:nvPicPr>
          <p:cNvPr id="13" name="Picture 12"/>
          <p:cNvPicPr>
            <a:picLocks noChangeAspect="1"/>
          </p:cNvPicPr>
          <p:nvPr/>
        </p:nvPicPr>
        <p:blipFill>
          <a:blip r:embed="rId9"/>
          <a:stretch>
            <a:fillRect/>
          </a:stretch>
        </p:blipFill>
        <p:spPr>
          <a:xfrm>
            <a:off x="1645072" y="26272553"/>
            <a:ext cx="5934075" cy="4276725"/>
          </a:xfrm>
          <a:prstGeom prst="rect">
            <a:avLst/>
          </a:prstGeom>
        </p:spPr>
      </p:pic>
      <p:sp>
        <p:nvSpPr>
          <p:cNvPr id="62" name="TextBox 15"/>
          <p:cNvSpPr txBox="1">
            <a:spLocks noChangeArrowheads="1"/>
          </p:cNvSpPr>
          <p:nvPr/>
        </p:nvSpPr>
        <p:spPr bwMode="auto">
          <a:xfrm>
            <a:off x="810395" y="30477270"/>
            <a:ext cx="77549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algn="ctr"/>
            <a:r>
              <a:rPr lang="en-US" sz="2600" dirty="0">
                <a:cs typeface="Times New Roman" panose="02020603050405020304" pitchFamily="18" charset="0"/>
              </a:rPr>
              <a:t>Figure </a:t>
            </a:r>
            <a:r>
              <a:rPr lang="en-US" sz="2600" dirty="0" smtClean="0">
                <a:cs typeface="Times New Roman" panose="02020603050405020304" pitchFamily="18" charset="0"/>
              </a:rPr>
              <a:t>2: Schematic overview of the model</a:t>
            </a:r>
            <a:endParaRPr lang="en-US" sz="2600" dirty="0">
              <a:cs typeface="Times New Roman" panose="02020603050405020304" pitchFamily="18" charset="0"/>
            </a:endParaRPr>
          </a:p>
        </p:txBody>
      </p:sp>
      <p:pic>
        <p:nvPicPr>
          <p:cNvPr id="2" name="Picture 1"/>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9595987" y="21116710"/>
            <a:ext cx="5544000" cy="4320000"/>
          </a:xfrm>
          <a:prstGeom prst="rect">
            <a:avLst/>
          </a:prstGeom>
        </p:spPr>
      </p:pic>
      <p:sp>
        <p:nvSpPr>
          <p:cNvPr id="55" name="Text Box 194"/>
          <p:cNvSpPr txBox="1">
            <a:spLocks noChangeArrowheads="1"/>
          </p:cNvSpPr>
          <p:nvPr/>
        </p:nvSpPr>
        <p:spPr bwMode="auto">
          <a:xfrm>
            <a:off x="9682477" y="21199851"/>
            <a:ext cx="1497070"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dirty="0" smtClean="0">
                <a:solidFill>
                  <a:schemeClr val="bg2"/>
                </a:solidFill>
              </a:rPr>
              <a:t>Day 0</a:t>
            </a:r>
            <a:endParaRPr kumimoji="0" lang="en-US" sz="2600" b="0" i="0" u="none" strike="noStrike" kern="0" cap="none" spc="0" normalizeH="0" baseline="0" noProof="0" dirty="0" smtClean="0">
              <a:ln>
                <a:noFill/>
              </a:ln>
              <a:solidFill>
                <a:schemeClr val="bg2"/>
              </a:solidFill>
              <a:effectLst/>
              <a:uLnTx/>
              <a:uFillTx/>
            </a:endParaRPr>
          </a:p>
        </p:txBody>
      </p:sp>
      <p:pic>
        <p:nvPicPr>
          <p:cNvPr id="3" name="Picture 2"/>
          <p:cNvPicPr preferRelativeResize="0">
            <a:picLocks/>
          </p:cNvPicPr>
          <p:nvPr/>
        </p:nvPicPr>
        <p:blipFill>
          <a:blip r:embed="rId11">
            <a:extLst>
              <a:ext uri="{28A0092B-C50C-407E-A947-70E740481C1C}">
                <a14:useLocalDpi xmlns:a14="http://schemas.microsoft.com/office/drawing/2010/main" val="0"/>
              </a:ext>
            </a:extLst>
          </a:blip>
          <a:stretch>
            <a:fillRect/>
          </a:stretch>
        </p:blipFill>
        <p:spPr>
          <a:xfrm>
            <a:off x="15572035" y="21116710"/>
            <a:ext cx="5544000" cy="4320000"/>
          </a:xfrm>
          <a:prstGeom prst="rect">
            <a:avLst/>
          </a:prstGeom>
        </p:spPr>
      </p:pic>
      <p:sp>
        <p:nvSpPr>
          <p:cNvPr id="57" name="Text Box 194"/>
          <p:cNvSpPr txBox="1">
            <a:spLocks noChangeArrowheads="1"/>
          </p:cNvSpPr>
          <p:nvPr/>
        </p:nvSpPr>
        <p:spPr bwMode="auto">
          <a:xfrm>
            <a:off x="15644043" y="21199851"/>
            <a:ext cx="1656184"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dirty="0" smtClean="0">
                <a:solidFill>
                  <a:schemeClr val="bg2"/>
                </a:solidFill>
              </a:rPr>
              <a:t>Day 56</a:t>
            </a:r>
            <a:endParaRPr kumimoji="0" lang="en-US" sz="2600" b="0" i="0" u="none" strike="noStrike" kern="0" cap="none" spc="0" normalizeH="0" baseline="0" noProof="0" dirty="0" smtClean="0">
              <a:ln>
                <a:noFill/>
              </a:ln>
              <a:solidFill>
                <a:schemeClr val="bg2"/>
              </a:solidFill>
              <a:effectLst/>
              <a:uLnTx/>
              <a:uFillTx/>
            </a:endParaRPr>
          </a:p>
        </p:txBody>
      </p:sp>
      <p:pic>
        <p:nvPicPr>
          <p:cNvPr id="59" name="Picture 58"/>
          <p:cNvPicPr preferRelativeResize="0">
            <a:picLocks/>
          </p:cNvPicPr>
          <p:nvPr/>
        </p:nvPicPr>
        <p:blipFill>
          <a:blip r:embed="rId11">
            <a:extLst>
              <a:ext uri="{28A0092B-C50C-407E-A947-70E740481C1C}">
                <a14:useLocalDpi xmlns:a14="http://schemas.microsoft.com/office/drawing/2010/main" val="0"/>
              </a:ext>
            </a:extLst>
          </a:blip>
          <a:stretch>
            <a:fillRect/>
          </a:stretch>
        </p:blipFill>
        <p:spPr>
          <a:xfrm>
            <a:off x="9595987" y="26516830"/>
            <a:ext cx="5544000" cy="4320000"/>
          </a:xfrm>
          <a:prstGeom prst="rect">
            <a:avLst/>
          </a:prstGeom>
        </p:spPr>
      </p:pic>
      <p:sp>
        <p:nvSpPr>
          <p:cNvPr id="61" name="Text Box 194"/>
          <p:cNvSpPr txBox="1">
            <a:spLocks noChangeArrowheads="1"/>
          </p:cNvSpPr>
          <p:nvPr/>
        </p:nvSpPr>
        <p:spPr bwMode="auto">
          <a:xfrm>
            <a:off x="9667379" y="26588838"/>
            <a:ext cx="2232248"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dirty="0" smtClean="0">
                <a:solidFill>
                  <a:schemeClr val="bg2"/>
                </a:solidFill>
              </a:rPr>
              <a:t>A. Ca low</a:t>
            </a:r>
            <a:endParaRPr kumimoji="0" lang="en-US" sz="2600" b="0" i="0" u="none" strike="noStrike" kern="0" cap="none" spc="0" normalizeH="0" baseline="0" noProof="0" dirty="0" smtClean="0">
              <a:ln>
                <a:noFill/>
              </a:ln>
              <a:solidFill>
                <a:schemeClr val="bg2"/>
              </a:solidFill>
              <a:effectLst/>
              <a:uLnTx/>
              <a:uFillTx/>
            </a:endParaRPr>
          </a:p>
        </p:txBody>
      </p:sp>
      <p:pic>
        <p:nvPicPr>
          <p:cNvPr id="12" name="Picture 11"/>
          <p:cNvPicPr preferRelativeResize="0">
            <a:picLocks/>
          </p:cNvPicPr>
          <p:nvPr/>
        </p:nvPicPr>
        <p:blipFill>
          <a:blip r:embed="rId12">
            <a:extLst>
              <a:ext uri="{28A0092B-C50C-407E-A947-70E740481C1C}">
                <a14:useLocalDpi xmlns:a14="http://schemas.microsoft.com/office/drawing/2010/main" val="0"/>
              </a:ext>
            </a:extLst>
          </a:blip>
          <a:stretch>
            <a:fillRect/>
          </a:stretch>
        </p:blipFill>
        <p:spPr>
          <a:xfrm>
            <a:off x="15572035" y="26516830"/>
            <a:ext cx="5544000" cy="4320000"/>
          </a:xfrm>
          <a:prstGeom prst="rect">
            <a:avLst/>
          </a:prstGeom>
        </p:spPr>
      </p:pic>
      <p:sp>
        <p:nvSpPr>
          <p:cNvPr id="73" name="Text Box 194"/>
          <p:cNvSpPr txBox="1">
            <a:spLocks noChangeArrowheads="1"/>
          </p:cNvSpPr>
          <p:nvPr/>
        </p:nvSpPr>
        <p:spPr bwMode="auto">
          <a:xfrm>
            <a:off x="15644043" y="26588838"/>
            <a:ext cx="2664296"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noProof="0" dirty="0" smtClean="0">
                <a:solidFill>
                  <a:schemeClr val="bg2"/>
                </a:solidFill>
              </a:rPr>
              <a:t>Bone formation</a:t>
            </a:r>
            <a:endParaRPr kumimoji="0" lang="en-US" sz="2600" b="0" i="0" u="none" strike="noStrike" kern="0" cap="none" spc="0" normalizeH="0" baseline="0" noProof="0" dirty="0" smtClean="0">
              <a:ln>
                <a:noFill/>
              </a:ln>
              <a:solidFill>
                <a:schemeClr val="bg2"/>
              </a:solidFill>
              <a:effectLst/>
              <a:uLnTx/>
              <a:uFillTx/>
            </a:endParaRPr>
          </a:p>
        </p:txBody>
      </p:sp>
      <p:pic>
        <p:nvPicPr>
          <p:cNvPr id="22" name="Picture 21"/>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9595987" y="31269838"/>
            <a:ext cx="5544000" cy="4320000"/>
          </a:xfrm>
          <a:prstGeom prst="rect">
            <a:avLst/>
          </a:prstGeom>
        </p:spPr>
      </p:pic>
      <p:sp>
        <p:nvSpPr>
          <p:cNvPr id="74" name="Text Box 194"/>
          <p:cNvSpPr txBox="1">
            <a:spLocks noChangeArrowheads="1"/>
          </p:cNvSpPr>
          <p:nvPr/>
        </p:nvSpPr>
        <p:spPr bwMode="auto">
          <a:xfrm>
            <a:off x="9667378" y="31341366"/>
            <a:ext cx="2736305"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dirty="0" smtClean="0">
                <a:solidFill>
                  <a:schemeClr val="bg2"/>
                </a:solidFill>
              </a:rPr>
              <a:t>B. Ca medium</a:t>
            </a:r>
            <a:endParaRPr kumimoji="0" lang="en-US" sz="2600" b="0" i="0" u="none" strike="noStrike" kern="0" cap="none" spc="0" normalizeH="0" baseline="0" noProof="0" dirty="0" smtClean="0">
              <a:ln>
                <a:noFill/>
              </a:ln>
              <a:solidFill>
                <a:schemeClr val="bg2"/>
              </a:solidFill>
              <a:effectLst/>
              <a:uLnTx/>
              <a:uFillTx/>
            </a:endParaRPr>
          </a:p>
        </p:txBody>
      </p:sp>
      <p:pic>
        <p:nvPicPr>
          <p:cNvPr id="23" name="Picture 22"/>
          <p:cNvPicPr preferRelativeResize="0">
            <a:picLocks/>
          </p:cNvPicPr>
          <p:nvPr/>
        </p:nvPicPr>
        <p:blipFill>
          <a:blip r:embed="rId14">
            <a:extLst>
              <a:ext uri="{28A0092B-C50C-407E-A947-70E740481C1C}">
                <a14:useLocalDpi xmlns:a14="http://schemas.microsoft.com/office/drawing/2010/main" val="0"/>
              </a:ext>
            </a:extLst>
          </a:blip>
          <a:stretch>
            <a:fillRect/>
          </a:stretch>
        </p:blipFill>
        <p:spPr>
          <a:xfrm>
            <a:off x="15572035" y="31269838"/>
            <a:ext cx="5796000" cy="4320000"/>
          </a:xfrm>
          <a:prstGeom prst="rect">
            <a:avLst/>
          </a:prstGeom>
        </p:spPr>
      </p:pic>
      <p:sp>
        <p:nvSpPr>
          <p:cNvPr id="75" name="Text Box 194"/>
          <p:cNvSpPr txBox="1">
            <a:spLocks noChangeArrowheads="1"/>
          </p:cNvSpPr>
          <p:nvPr/>
        </p:nvSpPr>
        <p:spPr bwMode="auto">
          <a:xfrm>
            <a:off x="15644043" y="31341366"/>
            <a:ext cx="2664296"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noProof="0" dirty="0" smtClean="0">
                <a:solidFill>
                  <a:schemeClr val="bg2"/>
                </a:solidFill>
              </a:rPr>
              <a:t>Bone formation</a:t>
            </a:r>
            <a:endParaRPr kumimoji="0" lang="en-US" sz="2600" b="0" i="0" u="none" strike="noStrike" kern="0" cap="none" spc="0" normalizeH="0" baseline="0" noProof="0" dirty="0" smtClean="0">
              <a:ln>
                <a:noFill/>
              </a:ln>
              <a:solidFill>
                <a:schemeClr val="bg2"/>
              </a:solidFill>
              <a:effectLst/>
              <a:uLnTx/>
              <a:uFillTx/>
            </a:endParaRPr>
          </a:p>
        </p:txBody>
      </p:sp>
      <p:pic>
        <p:nvPicPr>
          <p:cNvPr id="24" name="Picture 23"/>
          <p:cNvPicPr preferRelativeResize="0">
            <a:picLocks/>
          </p:cNvPicPr>
          <p:nvPr/>
        </p:nvPicPr>
        <p:blipFill>
          <a:blip r:embed="rId15">
            <a:extLst>
              <a:ext uri="{28A0092B-C50C-407E-A947-70E740481C1C}">
                <a14:useLocalDpi xmlns:a14="http://schemas.microsoft.com/office/drawing/2010/main" val="0"/>
              </a:ext>
            </a:extLst>
          </a:blip>
          <a:stretch>
            <a:fillRect/>
          </a:stretch>
        </p:blipFill>
        <p:spPr>
          <a:xfrm>
            <a:off x="9595987" y="36022366"/>
            <a:ext cx="5544000" cy="4320000"/>
          </a:xfrm>
          <a:prstGeom prst="rect">
            <a:avLst/>
          </a:prstGeom>
        </p:spPr>
      </p:pic>
      <p:sp>
        <p:nvSpPr>
          <p:cNvPr id="76" name="Text Box 194"/>
          <p:cNvSpPr txBox="1">
            <a:spLocks noChangeArrowheads="1"/>
          </p:cNvSpPr>
          <p:nvPr/>
        </p:nvSpPr>
        <p:spPr bwMode="auto">
          <a:xfrm>
            <a:off x="9668953" y="36105507"/>
            <a:ext cx="1870634"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dirty="0" smtClean="0">
                <a:solidFill>
                  <a:schemeClr val="bg2"/>
                </a:solidFill>
              </a:rPr>
              <a:t>C. Ca high</a:t>
            </a:r>
            <a:endParaRPr kumimoji="0" lang="en-US" sz="2600" b="0" i="0" u="none" strike="noStrike" kern="0" cap="none" spc="0" normalizeH="0" baseline="0" noProof="0" dirty="0" smtClean="0">
              <a:ln>
                <a:noFill/>
              </a:ln>
              <a:solidFill>
                <a:schemeClr val="bg2"/>
              </a:solidFill>
              <a:effectLst/>
              <a:uLnTx/>
              <a:uFillTx/>
            </a:endParaRPr>
          </a:p>
        </p:txBody>
      </p:sp>
      <p:pic>
        <p:nvPicPr>
          <p:cNvPr id="25" name="Picture 24"/>
          <p:cNvPicPr preferRelativeResize="0">
            <a:picLocks/>
          </p:cNvPicPr>
          <p:nvPr/>
        </p:nvPicPr>
        <p:blipFill>
          <a:blip r:embed="rId16">
            <a:extLst>
              <a:ext uri="{28A0092B-C50C-407E-A947-70E740481C1C}">
                <a14:useLocalDpi xmlns:a14="http://schemas.microsoft.com/office/drawing/2010/main" val="0"/>
              </a:ext>
            </a:extLst>
          </a:blip>
          <a:stretch>
            <a:fillRect/>
          </a:stretch>
        </p:blipFill>
        <p:spPr>
          <a:xfrm>
            <a:off x="15572035" y="36022366"/>
            <a:ext cx="5796000" cy="4320000"/>
          </a:xfrm>
          <a:prstGeom prst="rect">
            <a:avLst/>
          </a:prstGeom>
        </p:spPr>
      </p:pic>
      <p:sp>
        <p:nvSpPr>
          <p:cNvPr id="77" name="Text Box 194"/>
          <p:cNvSpPr txBox="1">
            <a:spLocks noChangeArrowheads="1"/>
          </p:cNvSpPr>
          <p:nvPr/>
        </p:nvSpPr>
        <p:spPr bwMode="auto">
          <a:xfrm>
            <a:off x="15644043" y="36105507"/>
            <a:ext cx="2664296" cy="49244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600" kern="0" noProof="0" dirty="0" smtClean="0">
                <a:solidFill>
                  <a:schemeClr val="bg2"/>
                </a:solidFill>
              </a:rPr>
              <a:t>Bone formation</a:t>
            </a:r>
            <a:endParaRPr kumimoji="0" lang="en-US" sz="2600" b="0" i="0" u="none" strike="noStrike" kern="0" cap="none" spc="0" normalizeH="0" baseline="0" noProof="0" dirty="0" smtClean="0">
              <a:ln>
                <a:noFill/>
              </a:ln>
              <a:solidFill>
                <a:schemeClr val="bg2"/>
              </a:solidFill>
              <a:effectLst/>
              <a:uLnTx/>
              <a:uFillTx/>
            </a:endParaRPr>
          </a:p>
        </p:txBody>
      </p:sp>
    </p:spTree>
    <p:extLst>
      <p:ext uri="{BB962C8B-B14F-4D97-AF65-F5344CB8AC3E}">
        <p14:creationId xmlns:p14="http://schemas.microsoft.com/office/powerpoint/2010/main" val="649974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KU Leuven-Liggend-Achtergrond Wit">
  <a:themeElements>
    <a:clrScheme name="Custom 1">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w="206375" cap="flat">
          <a:solidFill>
            <a:schemeClr val="tx2"/>
          </a:solidFill>
          <a:round/>
        </a:ln>
        <a:effectLst>
          <a:softEdge rad="0"/>
        </a:effectLst>
      </a:spPr>
      <a:bodyPr wrap="square" lIns="252000" tIns="252000" rIns="252000" bIns="252000" rtlCol="0">
        <a:spAutoFit/>
      </a:bodyPr>
      <a:lstStyle>
        <a:defPPr>
          <a:defRPr sz="3600" dirty="0" smtClean="0">
            <a:latin typeface="Times New Roman" panose="02020603050405020304" pitchFamily="18" charset="0"/>
            <a:ea typeface="Times New Roman" panose="02020603050405020304" pitchFamily="18" charset="0"/>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1694</TotalTime>
  <Words>743</Words>
  <Application>Microsoft Office PowerPoint</Application>
  <PresentationFormat>Custom</PresentationFormat>
  <Paragraphs>122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 Math</vt:lpstr>
      <vt:lpstr>Courier New</vt:lpstr>
      <vt:lpstr>Times New Roman</vt:lpstr>
      <vt:lpstr>Wingdings</vt:lpstr>
      <vt:lpstr>Corporate-KU Leuven-Liggend-Achtergrond Wit</vt:lpstr>
      <vt:lpstr>PowerPoint Presentation</vt:lpstr>
    </vt:vector>
  </TitlesOfParts>
  <Company>KULeuven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VManhas</cp:lastModifiedBy>
  <cp:revision>577</cp:revision>
  <cp:lastPrinted>2013-10-21T12:55:13Z</cp:lastPrinted>
  <dcterms:created xsi:type="dcterms:W3CDTF">2012-07-10T07:57:57Z</dcterms:created>
  <dcterms:modified xsi:type="dcterms:W3CDTF">2014-11-13T12:16:11Z</dcterms:modified>
</cp:coreProperties>
</file>