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2" r:id="rId6"/>
    <p:sldId id="260" r:id="rId7"/>
    <p:sldId id="261" r:id="rId8"/>
    <p:sldId id="265" r:id="rId9"/>
    <p:sldId id="263" r:id="rId10"/>
    <p:sldId id="264" r:id="rId11"/>
    <p:sldId id="266" r:id="rId1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157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nl-BE" smtClean="0"/>
              <a:t>Cliquez et modifiez le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BE"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5B597CD-B47C-7842-B042-24B8B20ED400}" type="datetimeFigureOut">
              <a:rPr lang="fr-FR" smtClean="0"/>
              <a:t>16-11-03</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7E52F9A2-CA68-E84B-AA1D-5D20FFB6E739}" type="slidenum">
              <a:rPr lang="fr-FR" smtClean="0"/>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nl-BE"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4" name="Espace réservé de la date 3"/>
          <p:cNvSpPr>
            <a:spLocks noGrp="1"/>
          </p:cNvSpPr>
          <p:nvPr>
            <p:ph type="dt" sz="half" idx="10"/>
          </p:nvPr>
        </p:nvSpPr>
        <p:spPr/>
        <p:txBody>
          <a:bodyPr/>
          <a:lstStyle/>
          <a:p>
            <a:fld id="{A5B597CD-B47C-7842-B042-24B8B20ED400}" type="datetimeFigureOut">
              <a:rPr lang="fr-FR" smtClean="0"/>
              <a:t>16-11-03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52F9A2-CA68-E84B-AA1D-5D20FFB6E739}"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nl-BE" smtClean="0"/>
              <a:t>Cliquez et modifiez le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4" name="Espace réservé de la date 3"/>
          <p:cNvSpPr>
            <a:spLocks noGrp="1"/>
          </p:cNvSpPr>
          <p:nvPr>
            <p:ph type="dt" sz="half" idx="10"/>
          </p:nvPr>
        </p:nvSpPr>
        <p:spPr/>
        <p:txBody>
          <a:bodyPr/>
          <a:lstStyle/>
          <a:p>
            <a:fld id="{A5B597CD-B47C-7842-B042-24B8B20ED400}" type="datetimeFigureOut">
              <a:rPr lang="fr-FR" smtClean="0"/>
              <a:t>16-11-03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52F9A2-CA68-E84B-AA1D-5D20FFB6E739}"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nl-BE" smtClean="0"/>
              <a:t>Cliquez et modifiez le titre</a:t>
            </a:r>
            <a:endParaRPr kumimoji="0" lang="en-US"/>
          </a:p>
        </p:txBody>
      </p:sp>
      <p:sp>
        <p:nvSpPr>
          <p:cNvPr id="3" name="Espace réservé du contenu 2"/>
          <p:cNvSpPr>
            <a:spLocks noGrp="1"/>
          </p:cNvSpPr>
          <p:nvPr>
            <p:ph idx="1"/>
          </p:nvPr>
        </p:nvSpPr>
        <p:spPr/>
        <p:txBody>
          <a:body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4" name="Espace réservé de la date 3"/>
          <p:cNvSpPr>
            <a:spLocks noGrp="1"/>
          </p:cNvSpPr>
          <p:nvPr>
            <p:ph type="dt" sz="half" idx="10"/>
          </p:nvPr>
        </p:nvSpPr>
        <p:spPr/>
        <p:txBody>
          <a:bodyPr/>
          <a:lstStyle/>
          <a:p>
            <a:fld id="{A5B597CD-B47C-7842-B042-24B8B20ED400}" type="datetimeFigureOut">
              <a:rPr lang="fr-FR" smtClean="0"/>
              <a:t>16-11-03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52F9A2-CA68-E84B-AA1D-5D20FFB6E739}"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nl-BE" smtClean="0"/>
              <a:t>Cliquez et modifiez le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BE" smtClean="0"/>
              <a:t>Cliquez pour modifier les styles du texte du masque</a:t>
            </a:r>
          </a:p>
        </p:txBody>
      </p:sp>
      <p:sp>
        <p:nvSpPr>
          <p:cNvPr id="4" name="Espace réservé de la date 3"/>
          <p:cNvSpPr>
            <a:spLocks noGrp="1"/>
          </p:cNvSpPr>
          <p:nvPr>
            <p:ph type="dt" sz="half" idx="10"/>
          </p:nvPr>
        </p:nvSpPr>
        <p:spPr/>
        <p:txBody>
          <a:bodyPr/>
          <a:lstStyle/>
          <a:p>
            <a:fld id="{A5B597CD-B47C-7842-B042-24B8B20ED400}" type="datetimeFigureOut">
              <a:rPr lang="fr-FR" smtClean="0"/>
              <a:t>16-11-03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52F9A2-CA68-E84B-AA1D-5D20FFB6E739}" type="slidenum">
              <a:rPr lang="fr-FR" smtClean="0"/>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nl-BE" smtClean="0"/>
              <a:t>Cliquez et modifiez le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5" name="Espace réservé de la date 4"/>
          <p:cNvSpPr>
            <a:spLocks noGrp="1"/>
          </p:cNvSpPr>
          <p:nvPr>
            <p:ph type="dt" sz="half" idx="10"/>
          </p:nvPr>
        </p:nvSpPr>
        <p:spPr/>
        <p:txBody>
          <a:bodyPr/>
          <a:lstStyle/>
          <a:p>
            <a:fld id="{A5B597CD-B47C-7842-B042-24B8B20ED400}" type="datetimeFigureOut">
              <a:rPr lang="fr-FR" smtClean="0"/>
              <a:t>16-11-03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52F9A2-CA68-E84B-AA1D-5D20FFB6E739}"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nl-BE" smtClean="0"/>
              <a:t>Cliquez et modifiez le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BE"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BE"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7" name="Espace réservé de la date 6"/>
          <p:cNvSpPr>
            <a:spLocks noGrp="1"/>
          </p:cNvSpPr>
          <p:nvPr>
            <p:ph type="dt" sz="half" idx="10"/>
          </p:nvPr>
        </p:nvSpPr>
        <p:spPr/>
        <p:txBody>
          <a:bodyPr/>
          <a:lstStyle/>
          <a:p>
            <a:fld id="{A5B597CD-B47C-7842-B042-24B8B20ED400}" type="datetimeFigureOut">
              <a:rPr lang="fr-FR" smtClean="0"/>
              <a:t>16-11-03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E52F9A2-CA68-E84B-AA1D-5D20FFB6E739}"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nl-BE" smtClean="0"/>
              <a:t>Cliquez et modifiez le titre</a:t>
            </a:r>
            <a:endParaRPr kumimoji="0" lang="en-US"/>
          </a:p>
        </p:txBody>
      </p:sp>
      <p:sp>
        <p:nvSpPr>
          <p:cNvPr id="7" name="Espace réservé de la date 6"/>
          <p:cNvSpPr>
            <a:spLocks noGrp="1"/>
          </p:cNvSpPr>
          <p:nvPr>
            <p:ph type="dt" sz="half" idx="10"/>
          </p:nvPr>
        </p:nvSpPr>
        <p:spPr/>
        <p:txBody>
          <a:bodyPr/>
          <a:lstStyle/>
          <a:p>
            <a:fld id="{A5B597CD-B47C-7842-B042-24B8B20ED400}" type="datetimeFigureOut">
              <a:rPr lang="fr-FR" smtClean="0"/>
              <a:t>16-11-03</a:t>
            </a:fld>
            <a:endParaRPr lang="fr-FR"/>
          </a:p>
        </p:txBody>
      </p:sp>
      <p:sp>
        <p:nvSpPr>
          <p:cNvPr id="8" name="Espace réservé du numéro de diapositive 7"/>
          <p:cNvSpPr>
            <a:spLocks noGrp="1"/>
          </p:cNvSpPr>
          <p:nvPr>
            <p:ph type="sldNum" sz="quarter" idx="11"/>
          </p:nvPr>
        </p:nvSpPr>
        <p:spPr/>
        <p:txBody>
          <a:bodyPr/>
          <a:lstStyle/>
          <a:p>
            <a:fld id="{7E52F9A2-CA68-E84B-AA1D-5D20FFB6E739}" type="slidenum">
              <a:rPr lang="fr-FR" smtClean="0"/>
              <a:t>‹#›</a:t>
            </a:fld>
            <a:endParaRPr lang="fr-FR"/>
          </a:p>
        </p:txBody>
      </p:sp>
      <p:sp>
        <p:nvSpPr>
          <p:cNvPr id="9" name="Espace réservé du pied de page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5B597CD-B47C-7842-B042-24B8B20ED400}" type="datetimeFigureOut">
              <a:rPr lang="fr-FR" smtClean="0"/>
              <a:t>16-11-03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E52F9A2-CA68-E84B-AA1D-5D20FFB6E739}"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nl-BE" smtClean="0"/>
              <a:t>Cliquez et modifiez le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nl-BE"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nl-BE" smtClean="0"/>
              <a:t>Cliquez pour modifier les styles du texte du masque</a:t>
            </a:r>
          </a:p>
          <a:p>
            <a:pPr lvl="1" eaLnBrk="1" latinLnBrk="0" hangingPunct="1"/>
            <a:r>
              <a:rPr lang="nl-BE" smtClean="0"/>
              <a:t>Deuxième niveau</a:t>
            </a:r>
          </a:p>
          <a:p>
            <a:pPr lvl="2" eaLnBrk="1" latinLnBrk="0" hangingPunct="1"/>
            <a:r>
              <a:rPr lang="nl-BE" smtClean="0"/>
              <a:t>Troisième niveau</a:t>
            </a:r>
          </a:p>
          <a:p>
            <a:pPr lvl="3" eaLnBrk="1" latinLnBrk="0" hangingPunct="1"/>
            <a:r>
              <a:rPr lang="nl-BE" smtClean="0"/>
              <a:t>Quatrième niveau</a:t>
            </a:r>
          </a:p>
          <a:p>
            <a:pPr lvl="4" eaLnBrk="1" latinLnBrk="0" hangingPunct="1"/>
            <a:r>
              <a:rPr lang="nl-BE" smtClean="0"/>
              <a:t>Cinquième niveau</a:t>
            </a:r>
            <a:endParaRPr kumimoji="0" lang="en-US"/>
          </a:p>
        </p:txBody>
      </p:sp>
      <p:sp>
        <p:nvSpPr>
          <p:cNvPr id="5" name="Espace réservé de la date 4"/>
          <p:cNvSpPr>
            <a:spLocks noGrp="1"/>
          </p:cNvSpPr>
          <p:nvPr>
            <p:ph type="dt" sz="half" idx="10"/>
          </p:nvPr>
        </p:nvSpPr>
        <p:spPr/>
        <p:txBody>
          <a:bodyPr/>
          <a:lstStyle/>
          <a:p>
            <a:fld id="{A5B597CD-B47C-7842-B042-24B8B20ED400}" type="datetimeFigureOut">
              <a:rPr lang="fr-FR" smtClean="0"/>
              <a:t>16-11-03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156448" y="6422064"/>
            <a:ext cx="762000" cy="365125"/>
          </a:xfrm>
        </p:spPr>
        <p:txBody>
          <a:bodyPr/>
          <a:lstStyle/>
          <a:p>
            <a:fld id="{7E52F9A2-CA68-E84B-AA1D-5D20FFB6E739}"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nl-BE" smtClean="0"/>
              <a:t>Cliquez et modifiez le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nl-BE" smtClean="0"/>
              <a:t>Faire glisser l'image vers l'espace réservé ou cliquer sur l'icône pour l'ajouter</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nl-BE"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A5B597CD-B47C-7842-B042-24B8B20ED400}" type="datetimeFigureOut">
              <a:rPr lang="fr-FR" smtClean="0"/>
              <a:t>16-11-03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52F9A2-CA68-E84B-AA1D-5D20FFB6E739}"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nl-BE" smtClean="0"/>
              <a:t>Cliquez et modifiez le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nl-BE" smtClean="0"/>
              <a:t>Cliquez pour modifier les styles du texte du masque</a:t>
            </a:r>
          </a:p>
          <a:p>
            <a:pPr lvl="1" eaLnBrk="1" latinLnBrk="0" hangingPunct="1"/>
            <a:r>
              <a:rPr kumimoji="0" lang="nl-BE" smtClean="0"/>
              <a:t>Deuxième niveau</a:t>
            </a:r>
          </a:p>
          <a:p>
            <a:pPr lvl="2" eaLnBrk="1" latinLnBrk="0" hangingPunct="1"/>
            <a:r>
              <a:rPr kumimoji="0" lang="nl-BE" smtClean="0"/>
              <a:t>Troisième niveau</a:t>
            </a:r>
          </a:p>
          <a:p>
            <a:pPr lvl="3" eaLnBrk="1" latinLnBrk="0" hangingPunct="1"/>
            <a:r>
              <a:rPr kumimoji="0" lang="nl-BE" smtClean="0"/>
              <a:t>Quatrième niveau</a:t>
            </a:r>
          </a:p>
          <a:p>
            <a:pPr lvl="4" eaLnBrk="1" latinLnBrk="0" hangingPunct="1"/>
            <a:r>
              <a:rPr kumimoji="0" lang="nl-BE"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5B597CD-B47C-7842-B042-24B8B20ED400}" type="datetimeFigureOut">
              <a:rPr lang="fr-FR" smtClean="0"/>
              <a:t>16-11-03</a:t>
            </a:fld>
            <a:endParaRPr lang="fr-F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E52F9A2-CA68-E84B-AA1D-5D20FFB6E739}" type="slidenum">
              <a:rPr lang="fr-FR" smtClean="0"/>
              <a:t>‹#›</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package" Target="../embeddings/Document_Microsoft_Word1.docx"/><Relationship Id="rId4"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3200" dirty="0" smtClean="0"/>
              <a:t>NEW Trade </a:t>
            </a:r>
            <a:r>
              <a:rPr lang="en-CA" sz="3200" dirty="0" smtClean="0"/>
              <a:t>partnerships</a:t>
            </a:r>
            <a:r>
              <a:rPr lang="fr-FR" sz="3200" dirty="0" smtClean="0"/>
              <a:t>, digital technologies and culture : </a:t>
            </a:r>
            <a:br>
              <a:rPr lang="fr-FR" sz="3200" dirty="0" smtClean="0"/>
            </a:br>
            <a:r>
              <a:rPr lang="fr-FR" sz="3200" dirty="0" smtClean="0"/>
              <a:t>the FADING OUT of the CULTURAL EXCEPTION? </a:t>
            </a:r>
            <a:endParaRPr lang="fr-FR" sz="3200" dirty="0"/>
          </a:p>
        </p:txBody>
      </p:sp>
      <p:sp>
        <p:nvSpPr>
          <p:cNvPr id="3" name="Sous-titre 2"/>
          <p:cNvSpPr>
            <a:spLocks noGrp="1"/>
          </p:cNvSpPr>
          <p:nvPr>
            <p:ph type="subTitle" idx="1"/>
          </p:nvPr>
        </p:nvSpPr>
        <p:spPr/>
        <p:txBody>
          <a:bodyPr/>
          <a:lstStyle/>
          <a:p>
            <a:r>
              <a:rPr lang="en-US" dirty="0" smtClean="0"/>
              <a:t>Antonios Vlassis</a:t>
            </a:r>
          </a:p>
          <a:p>
            <a:r>
              <a:rPr lang="en-US" dirty="0" smtClean="0"/>
              <a:t>Scientific Research Fund (Belgium) – Center for International Relations Studies, University of Liege</a:t>
            </a:r>
          </a:p>
        </p:txBody>
      </p:sp>
    </p:spTree>
    <p:extLst>
      <p:ext uri="{BB962C8B-B14F-4D97-AF65-F5344CB8AC3E}">
        <p14:creationId xmlns:p14="http://schemas.microsoft.com/office/powerpoint/2010/main" val="22762708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3. TTIP and TPP: Configuration of </a:t>
            </a:r>
            <a:r>
              <a:rPr lang="fr-CA" dirty="0" err="1"/>
              <a:t>actors</a:t>
            </a:r>
            <a:endParaRPr lang="fr-CA" dirty="0"/>
          </a:p>
        </p:txBody>
      </p:sp>
      <p:sp>
        <p:nvSpPr>
          <p:cNvPr id="3" name="Espace réservé du contenu 2"/>
          <p:cNvSpPr>
            <a:spLocks noGrp="1"/>
          </p:cNvSpPr>
          <p:nvPr>
            <p:ph idx="1"/>
          </p:nvPr>
        </p:nvSpPr>
        <p:spPr>
          <a:xfrm>
            <a:off x="457200" y="1600200"/>
            <a:ext cx="7467600" cy="3886200"/>
          </a:xfrm>
        </p:spPr>
        <p:txBody>
          <a:bodyPr>
            <a:normAutofit fontScale="62500" lnSpcReduction="20000"/>
          </a:bodyPr>
          <a:lstStyle/>
          <a:p>
            <a:r>
              <a:rPr lang="en-GB" dirty="0" smtClean="0"/>
              <a:t>Inter-institutional factor : the European Parliament as a </a:t>
            </a:r>
            <a:r>
              <a:rPr lang="en-GB" b="1" dirty="0" smtClean="0"/>
              <a:t>kind of institutional guardian</a:t>
            </a:r>
          </a:p>
          <a:p>
            <a:endParaRPr lang="en-GB" dirty="0" smtClean="0"/>
          </a:p>
          <a:p>
            <a:r>
              <a:rPr lang="en-GB" dirty="0" smtClean="0"/>
              <a:t>Cultural exception: </a:t>
            </a:r>
            <a:r>
              <a:rPr lang="en-GB" b="1" dirty="0" smtClean="0"/>
              <a:t>a red line for the EP </a:t>
            </a:r>
            <a:r>
              <a:rPr lang="en-GB" dirty="0" smtClean="0"/>
              <a:t>and one condition for the future ratification of the TTIP</a:t>
            </a:r>
          </a:p>
          <a:p>
            <a:endParaRPr lang="en-GB" dirty="0" smtClean="0"/>
          </a:p>
          <a:p>
            <a:r>
              <a:rPr lang="en-GB" b="1" dirty="0" smtClean="0"/>
              <a:t>Reform on the Audiovisual </a:t>
            </a:r>
            <a:r>
              <a:rPr lang="en-GB" b="1" dirty="0"/>
              <a:t>M</a:t>
            </a:r>
            <a:r>
              <a:rPr lang="en-GB" b="1" dirty="0" smtClean="0"/>
              <a:t>edia </a:t>
            </a:r>
            <a:r>
              <a:rPr lang="en-GB" b="1" dirty="0"/>
              <a:t>S</a:t>
            </a:r>
            <a:r>
              <a:rPr lang="en-GB" b="1" dirty="0" smtClean="0"/>
              <a:t>ervices Directive</a:t>
            </a:r>
            <a:r>
              <a:rPr lang="en-GB" dirty="0" smtClean="0"/>
              <a:t>: the Parliament’s draft report (September 2016) suggests to rise to 30%, as opposed to 20% in the text of the European Commission, the rate of European works in the catalogues of VOD providers.</a:t>
            </a:r>
          </a:p>
          <a:p>
            <a:endParaRPr lang="en-GB" dirty="0"/>
          </a:p>
          <a:p>
            <a:pPr marL="36576" indent="0">
              <a:buNone/>
            </a:pPr>
            <a:r>
              <a:rPr lang="en-GB" dirty="0" smtClean="0"/>
              <a:t>The cultural exception has not given rise to discussions within the national parliaments of the TPP countries    </a:t>
            </a:r>
            <a:endParaRPr lang="en-GB" dirty="0"/>
          </a:p>
        </p:txBody>
      </p:sp>
      <p:pic>
        <p:nvPicPr>
          <p:cNvPr id="4" name="Image 3" descr="20140707_EP-008274_JVV_00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8919" y="5486400"/>
            <a:ext cx="2438400" cy="1371600"/>
          </a:xfrm>
          <a:prstGeom prst="rect">
            <a:avLst/>
          </a:prstGeom>
        </p:spPr>
      </p:pic>
      <p:pic>
        <p:nvPicPr>
          <p:cNvPr id="5" name="Image 4" descr="P023185000701-1595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86400"/>
            <a:ext cx="2955390" cy="1371599"/>
          </a:xfrm>
          <a:prstGeom prst="rect">
            <a:avLst/>
          </a:prstGeom>
        </p:spPr>
      </p:pic>
    </p:spTree>
    <p:extLst>
      <p:ext uri="{BB962C8B-B14F-4D97-AF65-F5344CB8AC3E}">
        <p14:creationId xmlns:p14="http://schemas.microsoft.com/office/powerpoint/2010/main" val="26339965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3. TTIP and TPP: Configuration of </a:t>
            </a:r>
            <a:r>
              <a:rPr lang="fr-CA" dirty="0" err="1"/>
              <a:t>actors</a:t>
            </a:r>
            <a:endParaRPr lang="fr-FR" dirty="0"/>
          </a:p>
        </p:txBody>
      </p:sp>
      <p:sp>
        <p:nvSpPr>
          <p:cNvPr id="3" name="Espace réservé du contenu 2"/>
          <p:cNvSpPr>
            <a:spLocks noGrp="1"/>
          </p:cNvSpPr>
          <p:nvPr>
            <p:ph idx="1"/>
          </p:nvPr>
        </p:nvSpPr>
        <p:spPr>
          <a:xfrm>
            <a:off x="457200" y="1600200"/>
            <a:ext cx="7467600" cy="3858115"/>
          </a:xfrm>
        </p:spPr>
        <p:txBody>
          <a:bodyPr>
            <a:normAutofit fontScale="47500" lnSpcReduction="20000"/>
          </a:bodyPr>
          <a:lstStyle/>
          <a:p>
            <a:pPr marL="36576" indent="0">
              <a:buNone/>
            </a:pPr>
            <a:r>
              <a:rPr lang="en-CA" dirty="0" smtClean="0"/>
              <a:t>Societal factor</a:t>
            </a:r>
          </a:p>
          <a:p>
            <a:pPr marL="36576" indent="0">
              <a:buNone/>
            </a:pPr>
            <a:endParaRPr lang="en-CA" dirty="0" smtClean="0"/>
          </a:p>
          <a:p>
            <a:r>
              <a:rPr lang="en-CA" b="1" dirty="0" smtClean="0"/>
              <a:t>European Coalitions for Cultural Diversity</a:t>
            </a:r>
            <a:r>
              <a:rPr lang="en-CA" dirty="0" smtClean="0"/>
              <a:t>: very active exerting pressure to French government, European Parliament and European Commission; in favour of an horizontal cultural exception applicable to the whole agreement and dealing with linear and no linear audiovisual services. </a:t>
            </a:r>
          </a:p>
          <a:p>
            <a:r>
              <a:rPr lang="en-CA" b="1" dirty="0" smtClean="0"/>
              <a:t>Priorities: respect of the CDCE, protection of the cultural exception in EU trade negotiations, modernize creation funding in order to integrate new internet players, reduced taxation systems for cultural goods, with no differentiation on the nature of these goods (digital or physical). </a:t>
            </a:r>
          </a:p>
          <a:p>
            <a:pPr marL="36576" indent="0">
              <a:buNone/>
            </a:pPr>
            <a:endParaRPr lang="en-CA" dirty="0" smtClean="0"/>
          </a:p>
          <a:p>
            <a:endParaRPr lang="en-CA" dirty="0" smtClean="0"/>
          </a:p>
          <a:p>
            <a:r>
              <a:rPr lang="en-CA" b="1" dirty="0" smtClean="0"/>
              <a:t>The five coalitions for cultural diversity from the TPP countries </a:t>
            </a:r>
            <a:r>
              <a:rPr lang="en-CA" dirty="0" smtClean="0"/>
              <a:t>: no common position about the treatment of cultural goods and services</a:t>
            </a:r>
          </a:p>
          <a:p>
            <a:r>
              <a:rPr lang="en-CA" dirty="0" smtClean="0"/>
              <a:t>Canadian Coalition for Cultural Diversity: in favour of a “chapter by chapter” cultural exception</a:t>
            </a:r>
          </a:p>
          <a:p>
            <a:r>
              <a:rPr lang="en-CA" b="1" dirty="0" smtClean="0"/>
              <a:t>No clear position about the place of digital cultural services in the TPP</a:t>
            </a:r>
          </a:p>
          <a:p>
            <a:r>
              <a:rPr lang="en-CA" dirty="0" smtClean="0"/>
              <a:t>Official comments of the Canadian Coalition for Cultural Diversity regarding Canada’s participation in the TPP (2012): </a:t>
            </a:r>
            <a:r>
              <a:rPr lang="en-CA" b="1" dirty="0" smtClean="0"/>
              <a:t>no mention to the digital cultural services</a:t>
            </a:r>
            <a:endParaRPr lang="en-CA" b="1" dirty="0"/>
          </a:p>
        </p:txBody>
      </p:sp>
      <p:pic>
        <p:nvPicPr>
          <p:cNvPr id="4" name="Image 3" descr="logofr-cd5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6976" y="5458315"/>
            <a:ext cx="4027024" cy="1399684"/>
          </a:xfrm>
          <a:prstGeom prst="rect">
            <a:avLst/>
          </a:prstGeom>
        </p:spPr>
      </p:pic>
      <p:pic>
        <p:nvPicPr>
          <p:cNvPr id="5" name="Image 4" descr="CEDC_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77" y="5458315"/>
            <a:ext cx="3077513" cy="1306576"/>
          </a:xfrm>
          <a:prstGeom prst="rect">
            <a:avLst/>
          </a:prstGeom>
        </p:spPr>
      </p:pic>
    </p:spTree>
    <p:extLst>
      <p:ext uri="{BB962C8B-B14F-4D97-AF65-F5344CB8AC3E}">
        <p14:creationId xmlns:p14="http://schemas.microsoft.com/office/powerpoint/2010/main" val="31867580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Trade partnerships and culture</a:t>
            </a:r>
            <a:endParaRPr lang="en-US" dirty="0"/>
          </a:p>
        </p:txBody>
      </p:sp>
      <p:sp>
        <p:nvSpPr>
          <p:cNvPr id="3" name="Espace réservé du contenu 2"/>
          <p:cNvSpPr>
            <a:spLocks noGrp="1"/>
          </p:cNvSpPr>
          <p:nvPr>
            <p:ph idx="1"/>
          </p:nvPr>
        </p:nvSpPr>
        <p:spPr>
          <a:xfrm>
            <a:off x="457200" y="1600201"/>
            <a:ext cx="7467600" cy="3420114"/>
          </a:xfrm>
        </p:spPr>
        <p:txBody>
          <a:bodyPr>
            <a:normAutofit fontScale="55000" lnSpcReduction="20000"/>
          </a:bodyPr>
          <a:lstStyle/>
          <a:p>
            <a:r>
              <a:rPr lang="en-CA" dirty="0" smtClean="0"/>
              <a:t>Since 2013 negotiations on the Transatlantic Trade Investment Partnership (TTIP) between US and European Union, 15th negotiation round</a:t>
            </a:r>
          </a:p>
          <a:p>
            <a:r>
              <a:rPr lang="en-CA" dirty="0" smtClean="0"/>
              <a:t>Transpacific Partnership (TPP) among 12 of the Pacific Rim countries, signed in February 2016</a:t>
            </a:r>
          </a:p>
          <a:p>
            <a:pPr marL="36576" indent="0">
              <a:buNone/>
            </a:pPr>
            <a:endParaRPr lang="en-CA" dirty="0" smtClean="0"/>
          </a:p>
          <a:p>
            <a:r>
              <a:rPr lang="en-CA" dirty="0" smtClean="0"/>
              <a:t>«</a:t>
            </a:r>
            <a:r>
              <a:rPr lang="fr-FR" dirty="0" smtClean="0"/>
              <a:t> Partenariat </a:t>
            </a:r>
            <a:r>
              <a:rPr lang="en-CA" dirty="0" smtClean="0"/>
              <a:t>transpacifique : bombe </a:t>
            </a:r>
            <a:r>
              <a:rPr lang="en-CA" dirty="0" err="1" smtClean="0"/>
              <a:t>sur</a:t>
            </a:r>
            <a:r>
              <a:rPr lang="en-CA" dirty="0" smtClean="0"/>
              <a:t> la culture », </a:t>
            </a:r>
            <a:r>
              <a:rPr lang="en-CA" i="1" dirty="0" smtClean="0"/>
              <a:t>Le Devoir, </a:t>
            </a:r>
            <a:r>
              <a:rPr lang="en-CA" dirty="0" smtClean="0"/>
              <a:t>06 June 2016</a:t>
            </a:r>
          </a:p>
          <a:p>
            <a:r>
              <a:rPr lang="fr-FR" dirty="0"/>
              <a:t>« Paris impose l’exception culturelle à Bruxelles </a:t>
            </a:r>
            <a:r>
              <a:rPr lang="fr-FR" dirty="0" smtClean="0"/>
              <a:t>», </a:t>
            </a:r>
            <a:r>
              <a:rPr lang="fr-FR" i="1" dirty="0" smtClean="0"/>
              <a:t>Le Monde, </a:t>
            </a:r>
            <a:r>
              <a:rPr lang="fr-FR" dirty="0" smtClean="0"/>
              <a:t>20 </a:t>
            </a:r>
            <a:r>
              <a:rPr lang="fr-FR" dirty="0" err="1" smtClean="0"/>
              <a:t>June</a:t>
            </a:r>
            <a:r>
              <a:rPr lang="fr-FR" dirty="0" smtClean="0"/>
              <a:t> 2013. </a:t>
            </a:r>
            <a:endParaRPr lang="en-CA" dirty="0" smtClean="0"/>
          </a:p>
          <a:p>
            <a:endParaRPr lang="fr-FR" dirty="0" smtClean="0"/>
          </a:p>
          <a:p>
            <a:r>
              <a:rPr lang="en-GB" b="1" dirty="0" smtClean="0"/>
              <a:t>Between TPP and TTIP : Different approaches about the treatment of the cultural sector ? </a:t>
            </a:r>
          </a:p>
          <a:p>
            <a:r>
              <a:rPr lang="en-GB" b="1" dirty="0" smtClean="0"/>
              <a:t>If yes, for which reasons ? </a:t>
            </a:r>
            <a:endParaRPr lang="en-GB" b="1" dirty="0"/>
          </a:p>
        </p:txBody>
      </p:sp>
      <p:pic>
        <p:nvPicPr>
          <p:cNvPr id="4" name="Espace réservé du contenu 12" descr="20150305PHT31650_original.jpg"/>
          <p:cNvPicPr>
            <a:picLocks noChangeAspect="1"/>
          </p:cNvPicPr>
          <p:nvPr/>
        </p:nvPicPr>
        <p:blipFill>
          <a:blip r:embed="rId2">
            <a:extLst>
              <a:ext uri="{28A0092B-C50C-407E-A947-70E740481C1C}">
                <a14:useLocalDpi xmlns:a14="http://schemas.microsoft.com/office/drawing/2010/main" val="0"/>
              </a:ext>
            </a:extLst>
          </a:blip>
          <a:srcRect l="1409" r="1409"/>
          <a:stretch>
            <a:fillRect/>
          </a:stretch>
        </p:blipFill>
        <p:spPr>
          <a:xfrm>
            <a:off x="836422" y="5208363"/>
            <a:ext cx="2712466" cy="1649637"/>
          </a:xfrm>
          <a:prstGeom prst="rect">
            <a:avLst/>
          </a:prstGeom>
        </p:spPr>
      </p:pic>
      <p:pic>
        <p:nvPicPr>
          <p:cNvPr id="5" name="Espace réservé du contenu 14" descr="Trans-Pacific-Partnership-1.jpg"/>
          <p:cNvPicPr>
            <a:picLocks noChangeAspect="1"/>
          </p:cNvPicPr>
          <p:nvPr/>
        </p:nvPicPr>
        <p:blipFill>
          <a:blip r:embed="rId3">
            <a:extLst>
              <a:ext uri="{28A0092B-C50C-407E-A947-70E740481C1C}">
                <a14:useLocalDpi xmlns:a14="http://schemas.microsoft.com/office/drawing/2010/main" val="0"/>
              </a:ext>
            </a:extLst>
          </a:blip>
          <a:srcRect t="911" b="911"/>
          <a:stretch>
            <a:fillRect/>
          </a:stretch>
        </p:blipFill>
        <p:spPr>
          <a:xfrm>
            <a:off x="4952398" y="5208363"/>
            <a:ext cx="2721814" cy="1649637"/>
          </a:xfrm>
          <a:prstGeom prst="rect">
            <a:avLst/>
          </a:prstGeom>
        </p:spPr>
      </p:pic>
    </p:spTree>
    <p:extLst>
      <p:ext uri="{BB962C8B-B14F-4D97-AF65-F5344CB8AC3E}">
        <p14:creationId xmlns:p14="http://schemas.microsoft.com/office/powerpoint/2010/main" val="17918408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1. </a:t>
            </a:r>
            <a:r>
              <a:rPr lang="en-AU" sz="2400" dirty="0" smtClean="0"/>
              <a:t>International regime on cultural industries: </a:t>
            </a:r>
            <a:br>
              <a:rPr lang="en-AU" sz="2400" dirty="0" smtClean="0"/>
            </a:br>
            <a:r>
              <a:rPr lang="en-AU" sz="2400" dirty="0" smtClean="0"/>
              <a:t>interests and norms </a:t>
            </a:r>
            <a:endParaRPr lang="en-AU" sz="2400" dirty="0"/>
          </a:p>
        </p:txBody>
      </p:sp>
      <p:sp>
        <p:nvSpPr>
          <p:cNvPr id="3" name="Espace réservé du contenu 2"/>
          <p:cNvSpPr>
            <a:spLocks noGrp="1"/>
          </p:cNvSpPr>
          <p:nvPr>
            <p:ph idx="1"/>
          </p:nvPr>
        </p:nvSpPr>
        <p:spPr/>
        <p:txBody>
          <a:bodyPr>
            <a:normAutofit fontScale="92500" lnSpcReduction="20000"/>
          </a:bodyPr>
          <a:lstStyle/>
          <a:p>
            <a:r>
              <a:rPr lang="en-CA" sz="2000" dirty="0" smtClean="0"/>
              <a:t>Since 1990s :</a:t>
            </a:r>
          </a:p>
          <a:p>
            <a:pPr marL="36576" indent="0">
              <a:buNone/>
            </a:pPr>
            <a:r>
              <a:rPr lang="en-CA" sz="2000" dirty="0" smtClean="0"/>
              <a:t>General Agreement on Trade in Services-WTO</a:t>
            </a:r>
          </a:p>
          <a:p>
            <a:pPr marL="36576" indent="0">
              <a:buNone/>
            </a:pPr>
            <a:r>
              <a:rPr lang="en-CA" sz="2000" dirty="0" smtClean="0"/>
              <a:t>North-American Trade Agreement</a:t>
            </a:r>
          </a:p>
          <a:p>
            <a:pPr marL="36576" indent="0">
              <a:buNone/>
            </a:pPr>
            <a:r>
              <a:rPr lang="en-CA" sz="2000" dirty="0" smtClean="0"/>
              <a:t>Negotiations on Multilateral Agreement on Investment (OECD)</a:t>
            </a:r>
          </a:p>
          <a:p>
            <a:r>
              <a:rPr lang="en-CA" sz="2000" dirty="0" smtClean="0"/>
              <a:t>US administration, MPAA, Japan (…) # France, Canada, culture organisations of professionals (…)</a:t>
            </a:r>
          </a:p>
          <a:p>
            <a:r>
              <a:rPr lang="en-CA" sz="2000" b="1" dirty="0"/>
              <a:t>L</a:t>
            </a:r>
            <a:r>
              <a:rPr lang="en-CA" sz="2000" b="1" dirty="0" smtClean="0"/>
              <a:t>iberalisation of audiovisual-cultural sector # cultural exception</a:t>
            </a:r>
          </a:p>
          <a:p>
            <a:pPr marL="36576" indent="0">
              <a:buNone/>
            </a:pPr>
            <a:endParaRPr lang="en-CA" sz="2000" dirty="0" smtClean="0"/>
          </a:p>
          <a:p>
            <a:r>
              <a:rPr lang="en-CA" sz="2000" dirty="0" smtClean="0"/>
              <a:t>Global mobilization in favour of the diversity of cultural expressions</a:t>
            </a:r>
          </a:p>
          <a:p>
            <a:r>
              <a:rPr lang="en-CA" sz="2000" b="1" dirty="0" smtClean="0"/>
              <a:t>Convention on diversity of cultural expressions, UNESCO, 2005</a:t>
            </a:r>
          </a:p>
          <a:p>
            <a:r>
              <a:rPr lang="en-CA" sz="2000" dirty="0" smtClean="0"/>
              <a:t>Recognition of the specificity of cultural goods and services and of the importance of cultural policies for the protection and promotion of cultural diversity. </a:t>
            </a:r>
            <a:endParaRPr lang="en-CA" sz="2000" dirty="0"/>
          </a:p>
        </p:txBody>
      </p:sp>
    </p:spTree>
    <p:extLst>
      <p:ext uri="{BB962C8B-B14F-4D97-AF65-F5344CB8AC3E}">
        <p14:creationId xmlns:p14="http://schemas.microsoft.com/office/powerpoint/2010/main" val="29139188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1. International </a:t>
            </a:r>
            <a:r>
              <a:rPr lang="fr-FR" sz="3200" dirty="0" err="1" smtClean="0"/>
              <a:t>regime</a:t>
            </a:r>
            <a:r>
              <a:rPr lang="fr-FR" sz="3200" dirty="0" smtClean="0"/>
              <a:t> on cultural industries : the digital technologies </a:t>
            </a:r>
            <a:endParaRPr lang="fr-FR" sz="3200" dirty="0"/>
          </a:p>
        </p:txBody>
      </p:sp>
      <p:sp>
        <p:nvSpPr>
          <p:cNvPr id="3" name="Espace réservé du contenu 2"/>
          <p:cNvSpPr>
            <a:spLocks noGrp="1"/>
          </p:cNvSpPr>
          <p:nvPr>
            <p:ph idx="1"/>
          </p:nvPr>
        </p:nvSpPr>
        <p:spPr>
          <a:xfrm>
            <a:off x="457200" y="1600199"/>
            <a:ext cx="6397812" cy="4844751"/>
          </a:xfrm>
        </p:spPr>
        <p:txBody>
          <a:bodyPr>
            <a:noAutofit/>
          </a:bodyPr>
          <a:lstStyle/>
          <a:p>
            <a:r>
              <a:rPr lang="en-CA" sz="1700" dirty="0" smtClean="0"/>
              <a:t>Since mid-2000s : the new reality of the digital technologies</a:t>
            </a:r>
          </a:p>
          <a:p>
            <a:r>
              <a:rPr lang="en-CA" sz="1700" dirty="0" smtClean="0"/>
              <a:t>Broad changes on production, distribution, consumption of the cultural content. </a:t>
            </a:r>
          </a:p>
          <a:p>
            <a:r>
              <a:rPr lang="en-CA" sz="1700" b="1" dirty="0" smtClean="0"/>
              <a:t>The dynamic of 5D </a:t>
            </a:r>
            <a:r>
              <a:rPr lang="en-CA" sz="1700" dirty="0" smtClean="0"/>
              <a:t>:</a:t>
            </a:r>
          </a:p>
          <a:p>
            <a:pPr marL="36576" indent="0">
              <a:buNone/>
            </a:pPr>
            <a:r>
              <a:rPr lang="en-CA" sz="1700" dirty="0"/>
              <a:t>D</a:t>
            </a:r>
            <a:r>
              <a:rPr lang="en-CA" sz="1700" dirty="0" smtClean="0"/>
              <a:t>ematerialization, Disintermediation, Decompartmentalization, Delinearization, Deterritorialisation </a:t>
            </a:r>
          </a:p>
          <a:p>
            <a:pPr marL="36576" indent="0">
              <a:buNone/>
            </a:pPr>
            <a:endParaRPr lang="en-CA" sz="1700" dirty="0" smtClean="0"/>
          </a:p>
          <a:p>
            <a:r>
              <a:rPr lang="en-CA" sz="1700" b="1" dirty="0" smtClean="0"/>
              <a:t>US administration </a:t>
            </a:r>
            <a:r>
              <a:rPr lang="en-CA" sz="1700" dirty="0" smtClean="0"/>
              <a:t>: the financial and regulatory mechanisms on cultural sector are obsolete in the digital context.  </a:t>
            </a:r>
          </a:p>
          <a:p>
            <a:endParaRPr lang="en-CA" sz="1700" dirty="0" smtClean="0"/>
          </a:p>
          <a:p>
            <a:r>
              <a:rPr lang="en-CA" sz="1700" b="1" dirty="0" smtClean="0"/>
              <a:t>Undisputed fact </a:t>
            </a:r>
            <a:r>
              <a:rPr lang="en-CA" sz="1700" dirty="0" smtClean="0"/>
              <a:t>: the big transformation of the cultural sector due to the digital technologies</a:t>
            </a:r>
          </a:p>
          <a:p>
            <a:r>
              <a:rPr lang="en-CA" sz="1700" b="1" dirty="0" smtClean="0"/>
              <a:t>Controversial situation </a:t>
            </a:r>
            <a:r>
              <a:rPr lang="en-CA" sz="1700" dirty="0" smtClean="0"/>
              <a:t>: how to deal with the effects, what should be the objectives of the cultural policies and what should be the regulatory and financial tools of the public authorities in this context? </a:t>
            </a:r>
          </a:p>
        </p:txBody>
      </p:sp>
      <p:pic>
        <p:nvPicPr>
          <p:cNvPr id="4" name="Image 3" descr="inde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5012" y="4137330"/>
            <a:ext cx="2288987" cy="2720670"/>
          </a:xfrm>
          <a:prstGeom prst="rect">
            <a:avLst/>
          </a:prstGeom>
        </p:spPr>
      </p:pic>
    </p:spTree>
    <p:extLst>
      <p:ext uri="{BB962C8B-B14F-4D97-AF65-F5344CB8AC3E}">
        <p14:creationId xmlns:p14="http://schemas.microsoft.com/office/powerpoint/2010/main" val="4799042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2800" dirty="0"/>
              <a:t>2. Culture in TPP and TTIP : asymmetrical regionalization in audiovisual services </a:t>
            </a:r>
            <a:endParaRPr lang="fr-CA" sz="2800" dirty="0"/>
          </a:p>
        </p:txBody>
      </p:sp>
      <p:sp>
        <p:nvSpPr>
          <p:cNvPr id="3" name="Espace réservé du contenu 2"/>
          <p:cNvSpPr>
            <a:spLocks noGrp="1"/>
          </p:cNvSpPr>
          <p:nvPr>
            <p:ph idx="1"/>
          </p:nvPr>
        </p:nvSpPr>
        <p:spPr>
          <a:xfrm>
            <a:off x="457200" y="1600200"/>
            <a:ext cx="7467600" cy="4525963"/>
          </a:xfrm>
        </p:spPr>
        <p:txBody>
          <a:bodyPr>
            <a:normAutofit fontScale="47500" lnSpcReduction="20000"/>
          </a:bodyPr>
          <a:lstStyle/>
          <a:p>
            <a:r>
              <a:rPr lang="en-CA" dirty="0" smtClean="0"/>
              <a:t>Through the TTIP and TPP, </a:t>
            </a:r>
            <a:r>
              <a:rPr lang="en-CA" b="1" dirty="0" smtClean="0"/>
              <a:t>formalization of asymmetrical relationships</a:t>
            </a:r>
            <a:r>
              <a:rPr lang="en-CA" dirty="0" smtClean="0"/>
              <a:t> in terms of cultural industries </a:t>
            </a:r>
          </a:p>
          <a:p>
            <a:r>
              <a:rPr lang="en-CA" dirty="0" smtClean="0"/>
              <a:t>US: </a:t>
            </a:r>
            <a:r>
              <a:rPr lang="en-CA" b="1" dirty="0" smtClean="0"/>
              <a:t>substantial trade surplus </a:t>
            </a:r>
            <a:r>
              <a:rPr lang="en-CA" dirty="0" smtClean="0"/>
              <a:t>in terms of audiovisual services</a:t>
            </a:r>
          </a:p>
          <a:p>
            <a:r>
              <a:rPr lang="en-CA" b="1" dirty="0" smtClean="0"/>
              <a:t>UK, Australia, Germany, the Netherlands, Canada </a:t>
            </a:r>
            <a:r>
              <a:rPr lang="en-CA" dirty="0" smtClean="0"/>
              <a:t>: 55% of total US exports in audiovisual services in 2012</a:t>
            </a:r>
          </a:p>
          <a:p>
            <a:endParaRPr lang="en-CA" dirty="0" smtClean="0"/>
          </a:p>
          <a:p>
            <a:r>
              <a:rPr lang="en-CA" dirty="0" smtClean="0"/>
              <a:t>Film markets dominated by Hollywood ; the only exceptions : </a:t>
            </a:r>
            <a:r>
              <a:rPr lang="en-CA" b="1" dirty="0" smtClean="0"/>
              <a:t>France and Japan</a:t>
            </a:r>
          </a:p>
          <a:p>
            <a:endParaRPr lang="en-CA" b="1" dirty="0"/>
          </a:p>
          <a:p>
            <a:r>
              <a:rPr lang="en-CA" b="1" dirty="0" smtClean="0"/>
              <a:t>Circulation of films on VOD services : </a:t>
            </a:r>
          </a:p>
          <a:p>
            <a:pPr marL="36576" indent="0">
              <a:buNone/>
            </a:pPr>
            <a:endParaRPr lang="en-CA" b="1" dirty="0" smtClean="0"/>
          </a:p>
          <a:p>
            <a:pPr>
              <a:buFontTx/>
              <a:buChar char="-"/>
            </a:pPr>
            <a:r>
              <a:rPr lang="en-CA" b="1" dirty="0" smtClean="0"/>
              <a:t>EU films travel less well on VOD than US films: </a:t>
            </a:r>
            <a:r>
              <a:rPr lang="en-CA" dirty="0" smtClean="0"/>
              <a:t>on average EU films are available in 2.8 countries, US films in 6.8 countries. </a:t>
            </a:r>
          </a:p>
          <a:p>
            <a:pPr>
              <a:buFontTx/>
              <a:buChar char="-"/>
            </a:pPr>
            <a:r>
              <a:rPr lang="en-CA" b="1" dirty="0" smtClean="0"/>
              <a:t>47% of EU films released between 2005 and 2014 in EU cinemas were available on at least one VOD service</a:t>
            </a:r>
          </a:p>
          <a:p>
            <a:pPr>
              <a:buFontTx/>
              <a:buChar char="-"/>
            </a:pPr>
            <a:r>
              <a:rPr lang="en-CA" b="1" dirty="0" smtClean="0"/>
              <a:t>87% of US films released between 2005 and 2014 in EU cinemas were available on at least one VOD service. </a:t>
            </a:r>
          </a:p>
          <a:p>
            <a:pPr>
              <a:buFontTx/>
              <a:buChar char="-"/>
            </a:pPr>
            <a:r>
              <a:rPr lang="en-CA" b="1" dirty="0" smtClean="0"/>
              <a:t>80% of EU films are available in three countries or less, suggesting a three-country VOD distribution for EU films. 80% of US films are available in 11 countries or fewer. </a:t>
            </a:r>
          </a:p>
          <a:p>
            <a:pPr>
              <a:buFontTx/>
              <a:buChar char="-"/>
            </a:pPr>
            <a:endParaRPr lang="en-CA" b="1" dirty="0" smtClean="0"/>
          </a:p>
          <a:p>
            <a:endParaRPr lang="en-CA" dirty="0" smtClean="0"/>
          </a:p>
          <a:p>
            <a:pPr marL="36576" indent="0">
              <a:buNone/>
            </a:pPr>
            <a:endParaRPr lang="en-CA" dirty="0"/>
          </a:p>
        </p:txBody>
      </p:sp>
      <p:pic>
        <p:nvPicPr>
          <p:cNvPr id="4" name="Image 3" descr="rapportvo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7238" y="5446104"/>
            <a:ext cx="2976761" cy="1411896"/>
          </a:xfrm>
          <a:prstGeom prst="rect">
            <a:avLst/>
          </a:prstGeom>
        </p:spPr>
      </p:pic>
    </p:spTree>
    <p:extLst>
      <p:ext uri="{BB962C8B-B14F-4D97-AF65-F5344CB8AC3E}">
        <p14:creationId xmlns:p14="http://schemas.microsoft.com/office/powerpoint/2010/main" val="27152083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3200" dirty="0" smtClean="0"/>
              <a:t>2. Culture in TPP and TTIP : asymmetrical regionalization in audiovisual services </a:t>
            </a:r>
            <a:endParaRPr lang="en-CA" sz="32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464893741"/>
              </p:ext>
            </p:extLst>
          </p:nvPr>
        </p:nvGraphicFramePr>
        <p:xfrm>
          <a:off x="106651" y="3820710"/>
          <a:ext cx="4719368" cy="2560320"/>
        </p:xfrm>
        <a:graphic>
          <a:graphicData uri="http://schemas.openxmlformats.org/drawingml/2006/table">
            <a:tbl>
              <a:tblPr firstRow="1" bandRow="1">
                <a:tableStyleId>{5C22544A-7EE6-4342-B048-85BDC9FD1C3A}</a:tableStyleId>
              </a:tblPr>
              <a:tblGrid>
                <a:gridCol w="1179842"/>
                <a:gridCol w="1179842"/>
                <a:gridCol w="1179842"/>
                <a:gridCol w="1179842"/>
              </a:tblGrid>
              <a:tr h="181385">
                <a:tc>
                  <a:txBody>
                    <a:bodyPr/>
                    <a:lstStyle/>
                    <a:p>
                      <a:pPr>
                        <a:spcAft>
                          <a:spcPts val="0"/>
                        </a:spcAft>
                      </a:pPr>
                      <a:r>
                        <a:rPr lang="fr-FR" sz="1200" dirty="0">
                          <a:effectLst/>
                          <a:latin typeface="Arial"/>
                          <a:ea typeface="ＭＳ 明朝"/>
                          <a:cs typeface="Times New Roman"/>
                        </a:rPr>
                        <a:t> </a:t>
                      </a:r>
                      <a:endParaRPr lang="fr-FR" sz="1200" dirty="0">
                        <a:effectLst/>
                        <a:latin typeface="Cambria"/>
                        <a:ea typeface="ＭＳ 明朝"/>
                        <a:cs typeface="Times New Roman"/>
                      </a:endParaRPr>
                    </a:p>
                  </a:txBody>
                  <a:tcPr marL="68580" marR="68580" marT="0" marB="0"/>
                </a:tc>
                <a:tc>
                  <a:txBody>
                    <a:bodyPr/>
                    <a:lstStyle/>
                    <a:p>
                      <a:pPr>
                        <a:spcAft>
                          <a:spcPts val="0"/>
                        </a:spcAft>
                      </a:pPr>
                      <a:r>
                        <a:rPr lang="fr-FR" sz="1200" b="1">
                          <a:effectLst/>
                          <a:latin typeface="Arial"/>
                          <a:ea typeface="ＭＳ 明朝"/>
                          <a:cs typeface="Times New Roman"/>
                        </a:rPr>
                        <a:t>2013</a:t>
                      </a:r>
                      <a:endParaRPr lang="fr-FR" sz="1200">
                        <a:effectLst/>
                        <a:latin typeface="Cambria"/>
                        <a:ea typeface="ＭＳ 明朝"/>
                        <a:cs typeface="Times New Roman"/>
                      </a:endParaRPr>
                    </a:p>
                  </a:txBody>
                  <a:tcPr marL="68580" marR="68580" marT="0" marB="0"/>
                </a:tc>
                <a:tc>
                  <a:txBody>
                    <a:bodyPr/>
                    <a:lstStyle/>
                    <a:p>
                      <a:pPr>
                        <a:spcAft>
                          <a:spcPts val="0"/>
                        </a:spcAft>
                      </a:pPr>
                      <a:r>
                        <a:rPr lang="fr-FR" sz="1200" b="1" dirty="0">
                          <a:effectLst/>
                          <a:latin typeface="Arial"/>
                          <a:ea typeface="ＭＳ 明朝"/>
                          <a:cs typeface="Times New Roman"/>
                        </a:rPr>
                        <a:t>2014</a:t>
                      </a:r>
                      <a:endParaRPr lang="fr-FR" sz="1200" dirty="0">
                        <a:effectLst/>
                        <a:latin typeface="Cambria"/>
                        <a:ea typeface="ＭＳ 明朝"/>
                        <a:cs typeface="Times New Roman"/>
                      </a:endParaRPr>
                    </a:p>
                  </a:txBody>
                  <a:tcPr marL="68580" marR="68580" marT="0" marB="0"/>
                </a:tc>
                <a:tc>
                  <a:txBody>
                    <a:bodyPr/>
                    <a:lstStyle/>
                    <a:p>
                      <a:pPr>
                        <a:spcAft>
                          <a:spcPts val="0"/>
                        </a:spcAft>
                      </a:pPr>
                      <a:r>
                        <a:rPr lang="fr-FR" sz="1200" b="1">
                          <a:effectLst/>
                          <a:latin typeface="Arial"/>
                          <a:ea typeface="ＭＳ 明朝"/>
                          <a:cs typeface="Times New Roman"/>
                        </a:rPr>
                        <a:t>2015</a:t>
                      </a:r>
                      <a:endParaRPr lang="fr-FR" sz="1200">
                        <a:effectLst/>
                        <a:latin typeface="Cambria"/>
                        <a:ea typeface="ＭＳ 明朝"/>
                        <a:cs typeface="Times New Roman"/>
                      </a:endParaRPr>
                    </a:p>
                  </a:txBody>
                  <a:tcPr marL="68580" marR="68580" marT="0" marB="0"/>
                </a:tc>
              </a:tr>
              <a:tr h="181385">
                <a:tc>
                  <a:txBody>
                    <a:bodyPr/>
                    <a:lstStyle/>
                    <a:p>
                      <a:pPr>
                        <a:spcAft>
                          <a:spcPts val="0"/>
                        </a:spcAft>
                      </a:pPr>
                      <a:r>
                        <a:rPr lang="en-CA" sz="1200" noProof="0" smtClean="0">
                          <a:effectLst/>
                          <a:latin typeface="Arial"/>
                          <a:ea typeface="ＭＳ 明朝"/>
                          <a:cs typeface="Times New Roman"/>
                        </a:rPr>
                        <a:t>Australia</a:t>
                      </a:r>
                      <a:endParaRPr lang="en-CA" sz="1200" noProof="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3,5</a:t>
                      </a:r>
                      <a:endParaRPr lang="fr-FR" sz="120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2,4</a:t>
                      </a:r>
                      <a:endParaRPr lang="fr-FR" sz="120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7,2</a:t>
                      </a:r>
                      <a:endParaRPr lang="fr-FR" sz="1200">
                        <a:effectLst/>
                        <a:latin typeface="Cambria"/>
                        <a:ea typeface="ＭＳ 明朝"/>
                        <a:cs typeface="Times New Roman"/>
                      </a:endParaRPr>
                    </a:p>
                  </a:txBody>
                  <a:tcPr marL="68580" marR="68580" marT="0" marB="0"/>
                </a:tc>
              </a:tr>
              <a:tr h="181385">
                <a:tc>
                  <a:txBody>
                    <a:bodyPr/>
                    <a:lstStyle/>
                    <a:p>
                      <a:pPr>
                        <a:spcAft>
                          <a:spcPts val="0"/>
                        </a:spcAft>
                      </a:pPr>
                      <a:r>
                        <a:rPr lang="en-CA" sz="1200" noProof="0" smtClean="0">
                          <a:effectLst/>
                          <a:latin typeface="Arial"/>
                          <a:ea typeface="ＭＳ 明朝"/>
                          <a:cs typeface="Times New Roman"/>
                        </a:rPr>
                        <a:t>Germany</a:t>
                      </a:r>
                      <a:endParaRPr lang="en-CA" sz="1200" noProof="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26,2</a:t>
                      </a:r>
                      <a:endParaRPr lang="fr-FR" sz="120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26,7</a:t>
                      </a:r>
                      <a:endParaRPr lang="fr-FR" sz="120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27,5</a:t>
                      </a:r>
                      <a:endParaRPr lang="fr-FR" sz="1200">
                        <a:effectLst/>
                        <a:latin typeface="Cambria"/>
                        <a:ea typeface="ＭＳ 明朝"/>
                        <a:cs typeface="Times New Roman"/>
                      </a:endParaRPr>
                    </a:p>
                  </a:txBody>
                  <a:tcPr marL="68580" marR="68580" marT="0" marB="0"/>
                </a:tc>
              </a:tr>
              <a:tr h="181385">
                <a:tc>
                  <a:txBody>
                    <a:bodyPr/>
                    <a:lstStyle/>
                    <a:p>
                      <a:pPr>
                        <a:spcAft>
                          <a:spcPts val="0"/>
                        </a:spcAft>
                      </a:pPr>
                      <a:r>
                        <a:rPr lang="en-CA" sz="1200" noProof="0" smtClean="0">
                          <a:effectLst/>
                          <a:latin typeface="Arial"/>
                          <a:ea typeface="ＭＳ 明朝"/>
                          <a:cs typeface="Times New Roman"/>
                        </a:rPr>
                        <a:t>Mexico</a:t>
                      </a:r>
                      <a:endParaRPr lang="en-CA" sz="1200" noProof="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12,1</a:t>
                      </a:r>
                      <a:endParaRPr lang="fr-FR" sz="120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10,0</a:t>
                      </a:r>
                      <a:endParaRPr lang="fr-FR" sz="120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6,1</a:t>
                      </a:r>
                      <a:endParaRPr lang="fr-FR" sz="1200">
                        <a:effectLst/>
                        <a:latin typeface="Cambria"/>
                        <a:ea typeface="ＭＳ 明朝"/>
                        <a:cs typeface="Times New Roman"/>
                      </a:endParaRPr>
                    </a:p>
                  </a:txBody>
                  <a:tcPr marL="68580" marR="68580" marT="0" marB="0"/>
                </a:tc>
              </a:tr>
              <a:tr h="181385">
                <a:tc>
                  <a:txBody>
                    <a:bodyPr/>
                    <a:lstStyle/>
                    <a:p>
                      <a:pPr>
                        <a:spcAft>
                          <a:spcPts val="0"/>
                        </a:spcAft>
                      </a:pPr>
                      <a:r>
                        <a:rPr lang="en-CA" sz="1200" noProof="0" smtClean="0">
                          <a:effectLst/>
                          <a:latin typeface="Arial"/>
                          <a:ea typeface="ＭＳ 明朝"/>
                          <a:cs typeface="Times New Roman"/>
                        </a:rPr>
                        <a:t>Chile</a:t>
                      </a:r>
                      <a:endParaRPr lang="en-CA" sz="1200" noProof="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8,1</a:t>
                      </a:r>
                      <a:endParaRPr lang="fr-FR" sz="120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2,8</a:t>
                      </a:r>
                      <a:endParaRPr lang="fr-FR" sz="120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3,8</a:t>
                      </a:r>
                      <a:endParaRPr lang="fr-FR" sz="1200">
                        <a:effectLst/>
                        <a:latin typeface="Cambria"/>
                        <a:ea typeface="ＭＳ 明朝"/>
                        <a:cs typeface="Times New Roman"/>
                      </a:endParaRPr>
                    </a:p>
                  </a:txBody>
                  <a:tcPr marL="68580" marR="68580" marT="0" marB="0"/>
                </a:tc>
              </a:tr>
              <a:tr h="181385">
                <a:tc>
                  <a:txBody>
                    <a:bodyPr/>
                    <a:lstStyle/>
                    <a:p>
                      <a:pPr>
                        <a:spcAft>
                          <a:spcPts val="0"/>
                        </a:spcAft>
                      </a:pPr>
                      <a:r>
                        <a:rPr lang="en-CA" sz="1200" noProof="0" smtClean="0">
                          <a:effectLst/>
                          <a:latin typeface="Arial"/>
                          <a:ea typeface="ＭＳ 明朝"/>
                          <a:cs typeface="Times New Roman"/>
                        </a:rPr>
                        <a:t>France</a:t>
                      </a:r>
                      <a:endParaRPr lang="en-CA" sz="1200" noProof="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33,8</a:t>
                      </a:r>
                      <a:endParaRPr lang="fr-FR" sz="120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44,4</a:t>
                      </a:r>
                      <a:endParaRPr lang="fr-FR" sz="120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35,5</a:t>
                      </a:r>
                      <a:endParaRPr lang="fr-FR" sz="1200">
                        <a:effectLst/>
                        <a:latin typeface="Cambria"/>
                        <a:ea typeface="ＭＳ 明朝"/>
                        <a:cs typeface="Times New Roman"/>
                      </a:endParaRPr>
                    </a:p>
                  </a:txBody>
                  <a:tcPr marL="68580" marR="68580" marT="0" marB="0"/>
                </a:tc>
              </a:tr>
              <a:tr h="181385">
                <a:tc>
                  <a:txBody>
                    <a:bodyPr/>
                    <a:lstStyle/>
                    <a:p>
                      <a:pPr>
                        <a:spcAft>
                          <a:spcPts val="0"/>
                        </a:spcAft>
                      </a:pPr>
                      <a:r>
                        <a:rPr lang="en-CA" sz="1200" noProof="0" smtClean="0">
                          <a:effectLst/>
                          <a:latin typeface="Arial"/>
                          <a:ea typeface="ＭＳ 明朝"/>
                          <a:cs typeface="Times New Roman"/>
                        </a:rPr>
                        <a:t>Spain</a:t>
                      </a:r>
                      <a:endParaRPr lang="en-CA" sz="1200" noProof="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13,9</a:t>
                      </a:r>
                      <a:endParaRPr lang="fr-FR" sz="120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25,5</a:t>
                      </a:r>
                      <a:endParaRPr lang="fr-FR" sz="120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19,2</a:t>
                      </a:r>
                      <a:endParaRPr lang="fr-FR" sz="1200">
                        <a:effectLst/>
                        <a:latin typeface="Cambria"/>
                        <a:ea typeface="ＭＳ 明朝"/>
                        <a:cs typeface="Times New Roman"/>
                      </a:endParaRPr>
                    </a:p>
                  </a:txBody>
                  <a:tcPr marL="68580" marR="68580" marT="0" marB="0"/>
                </a:tc>
              </a:tr>
              <a:tr h="181385">
                <a:tc>
                  <a:txBody>
                    <a:bodyPr/>
                    <a:lstStyle/>
                    <a:p>
                      <a:pPr>
                        <a:spcAft>
                          <a:spcPts val="0"/>
                        </a:spcAft>
                      </a:pPr>
                      <a:r>
                        <a:rPr lang="en-CA" sz="1200" noProof="0" smtClean="0">
                          <a:effectLst/>
                          <a:latin typeface="Arial"/>
                          <a:ea typeface="ＭＳ 明朝"/>
                          <a:cs typeface="Times New Roman"/>
                        </a:rPr>
                        <a:t>Singapor</a:t>
                      </a:r>
                      <a:endParaRPr lang="en-CA" sz="1200" noProof="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4</a:t>
                      </a:r>
                      <a:endParaRPr lang="fr-FR" sz="120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4</a:t>
                      </a:r>
                      <a:endParaRPr lang="fr-FR" sz="120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a:t>
                      </a:r>
                      <a:endParaRPr lang="fr-FR" sz="1200">
                        <a:effectLst/>
                        <a:latin typeface="Cambria"/>
                        <a:ea typeface="ＭＳ 明朝"/>
                        <a:cs typeface="Times New Roman"/>
                      </a:endParaRPr>
                    </a:p>
                  </a:txBody>
                  <a:tcPr marL="68580" marR="68580" marT="0" marB="0"/>
                </a:tc>
              </a:tr>
              <a:tr h="181385">
                <a:tc>
                  <a:txBody>
                    <a:bodyPr/>
                    <a:lstStyle/>
                    <a:p>
                      <a:pPr>
                        <a:spcAft>
                          <a:spcPts val="0"/>
                        </a:spcAft>
                      </a:pPr>
                      <a:r>
                        <a:rPr lang="en-CA" sz="1200" noProof="0" smtClean="0">
                          <a:effectLst/>
                          <a:latin typeface="Arial"/>
                          <a:ea typeface="ＭＳ 明朝"/>
                          <a:cs typeface="Times New Roman"/>
                        </a:rPr>
                        <a:t>Poland</a:t>
                      </a:r>
                      <a:endParaRPr lang="en-CA" sz="1200" noProof="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20,4 </a:t>
                      </a:r>
                      <a:endParaRPr lang="fr-FR" sz="1200">
                        <a:effectLst/>
                        <a:latin typeface="Cambria"/>
                        <a:ea typeface="ＭＳ 明朝"/>
                        <a:cs typeface="Times New Roman"/>
                      </a:endParaRPr>
                    </a:p>
                  </a:txBody>
                  <a:tcPr marL="68580" marR="68580" marT="0" marB="0"/>
                </a:tc>
                <a:tc>
                  <a:txBody>
                    <a:bodyPr/>
                    <a:lstStyle/>
                    <a:p>
                      <a:pPr>
                        <a:spcAft>
                          <a:spcPts val="0"/>
                        </a:spcAft>
                      </a:pPr>
                      <a:r>
                        <a:rPr lang="fr-CA" sz="1200" dirty="0">
                          <a:effectLst/>
                          <a:latin typeface="Arial"/>
                          <a:ea typeface="ＭＳ 明朝"/>
                          <a:cs typeface="Times New Roman"/>
                        </a:rPr>
                        <a:t>27,5</a:t>
                      </a:r>
                      <a:endParaRPr lang="fr-FR" sz="1200" dirty="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18,7</a:t>
                      </a:r>
                      <a:endParaRPr lang="fr-FR" sz="1200">
                        <a:effectLst/>
                        <a:latin typeface="Cambria"/>
                        <a:ea typeface="ＭＳ 明朝"/>
                        <a:cs typeface="Times New Roman"/>
                      </a:endParaRPr>
                    </a:p>
                  </a:txBody>
                  <a:tcPr marL="68580" marR="68580" marT="0" marB="0"/>
                </a:tc>
              </a:tr>
              <a:tr h="181385">
                <a:tc>
                  <a:txBody>
                    <a:bodyPr/>
                    <a:lstStyle/>
                    <a:p>
                      <a:pPr>
                        <a:spcAft>
                          <a:spcPts val="0"/>
                        </a:spcAft>
                      </a:pPr>
                      <a:r>
                        <a:rPr lang="en-CA" sz="1200" noProof="0" smtClean="0">
                          <a:effectLst/>
                          <a:latin typeface="Arial"/>
                          <a:ea typeface="ＭＳ 明朝"/>
                          <a:cs typeface="Times New Roman"/>
                        </a:rPr>
                        <a:t>Peru</a:t>
                      </a:r>
                      <a:endParaRPr lang="en-CA" sz="1200" noProof="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11,7</a:t>
                      </a:r>
                      <a:endParaRPr lang="fr-FR" sz="120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9,7</a:t>
                      </a:r>
                      <a:endParaRPr lang="fr-FR" sz="120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7,0</a:t>
                      </a:r>
                      <a:endParaRPr lang="fr-FR" sz="1200">
                        <a:effectLst/>
                        <a:latin typeface="Cambria"/>
                        <a:ea typeface="ＭＳ 明朝"/>
                        <a:cs typeface="Times New Roman"/>
                      </a:endParaRPr>
                    </a:p>
                  </a:txBody>
                  <a:tcPr marL="68580" marR="68580" marT="0" marB="0"/>
                </a:tc>
              </a:tr>
              <a:tr h="181385">
                <a:tc>
                  <a:txBody>
                    <a:bodyPr/>
                    <a:lstStyle/>
                    <a:p>
                      <a:pPr>
                        <a:spcAft>
                          <a:spcPts val="0"/>
                        </a:spcAft>
                      </a:pPr>
                      <a:r>
                        <a:rPr lang="en-CA" sz="1200" noProof="0" smtClean="0">
                          <a:effectLst/>
                          <a:latin typeface="Arial"/>
                          <a:ea typeface="ＭＳ 明朝"/>
                          <a:cs typeface="Times New Roman"/>
                        </a:rPr>
                        <a:t>Malaisia</a:t>
                      </a:r>
                      <a:endParaRPr lang="en-CA" sz="1200" noProof="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13,2</a:t>
                      </a:r>
                      <a:endParaRPr lang="fr-FR" sz="120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10,2</a:t>
                      </a:r>
                      <a:endParaRPr lang="fr-FR" sz="1200">
                        <a:effectLst/>
                        <a:latin typeface="Cambria"/>
                        <a:ea typeface="ＭＳ 明朝"/>
                        <a:cs typeface="Times New Roman"/>
                      </a:endParaRPr>
                    </a:p>
                  </a:txBody>
                  <a:tcPr marL="68580" marR="68580" marT="0" marB="0"/>
                </a:tc>
                <a:tc>
                  <a:txBody>
                    <a:bodyPr/>
                    <a:lstStyle/>
                    <a:p>
                      <a:pPr>
                        <a:spcAft>
                          <a:spcPts val="0"/>
                        </a:spcAft>
                      </a:pPr>
                      <a:r>
                        <a:rPr lang="fr-CA" sz="1200">
                          <a:effectLst/>
                          <a:latin typeface="Arial"/>
                          <a:ea typeface="ＭＳ 明朝"/>
                          <a:cs typeface="Times New Roman"/>
                        </a:rPr>
                        <a:t>6,6</a:t>
                      </a:r>
                      <a:endParaRPr lang="fr-FR" sz="1200">
                        <a:effectLst/>
                        <a:latin typeface="Cambria"/>
                        <a:ea typeface="ＭＳ 明朝"/>
                        <a:cs typeface="Times New Roman"/>
                      </a:endParaRPr>
                    </a:p>
                  </a:txBody>
                  <a:tcPr marL="68580" marR="68580" marT="0" marB="0"/>
                </a:tc>
              </a:tr>
              <a:tr h="181385">
                <a:tc>
                  <a:txBody>
                    <a:bodyPr/>
                    <a:lstStyle/>
                    <a:p>
                      <a:pPr>
                        <a:spcAft>
                          <a:spcPts val="0"/>
                        </a:spcAft>
                      </a:pPr>
                      <a:r>
                        <a:rPr lang="en-CA" sz="1200" noProof="0" smtClean="0">
                          <a:effectLst/>
                          <a:latin typeface="Arial"/>
                          <a:ea typeface="ＭＳ 明朝"/>
                          <a:cs typeface="Times New Roman"/>
                        </a:rPr>
                        <a:t>Japan</a:t>
                      </a:r>
                      <a:endParaRPr lang="en-CA" sz="1200" noProof="0">
                        <a:effectLst/>
                        <a:latin typeface="Cambria"/>
                        <a:ea typeface="ＭＳ 明朝"/>
                        <a:cs typeface="Times New Roman"/>
                      </a:endParaRPr>
                    </a:p>
                  </a:txBody>
                  <a:tcPr marL="68580" marR="68580" marT="0" marB="0"/>
                </a:tc>
                <a:tc>
                  <a:txBody>
                    <a:bodyPr/>
                    <a:lstStyle/>
                    <a:p>
                      <a:pPr>
                        <a:spcAft>
                          <a:spcPts val="0"/>
                        </a:spcAft>
                      </a:pPr>
                      <a:r>
                        <a:rPr lang="fr-FR" sz="1200">
                          <a:effectLst/>
                          <a:latin typeface="Arial"/>
                          <a:ea typeface="ＭＳ 明朝"/>
                          <a:cs typeface="Times New Roman"/>
                        </a:rPr>
                        <a:t>60,6</a:t>
                      </a:r>
                      <a:endParaRPr lang="fr-FR" sz="1200">
                        <a:effectLst/>
                        <a:latin typeface="Cambria"/>
                        <a:ea typeface="ＭＳ 明朝"/>
                        <a:cs typeface="Times New Roman"/>
                      </a:endParaRPr>
                    </a:p>
                  </a:txBody>
                  <a:tcPr marL="68580" marR="68580" marT="0" marB="0"/>
                </a:tc>
                <a:tc>
                  <a:txBody>
                    <a:bodyPr/>
                    <a:lstStyle/>
                    <a:p>
                      <a:pPr>
                        <a:spcAft>
                          <a:spcPts val="0"/>
                        </a:spcAft>
                      </a:pPr>
                      <a:r>
                        <a:rPr lang="fr-FR" sz="1200">
                          <a:effectLst/>
                          <a:latin typeface="Arial"/>
                          <a:ea typeface="ＭＳ 明朝"/>
                          <a:cs typeface="Times New Roman"/>
                        </a:rPr>
                        <a:t>58,3</a:t>
                      </a:r>
                      <a:endParaRPr lang="fr-FR" sz="1200">
                        <a:effectLst/>
                        <a:latin typeface="Cambria"/>
                        <a:ea typeface="ＭＳ 明朝"/>
                        <a:cs typeface="Times New Roman"/>
                      </a:endParaRPr>
                    </a:p>
                  </a:txBody>
                  <a:tcPr marL="68580" marR="68580" marT="0" marB="0"/>
                </a:tc>
                <a:tc>
                  <a:txBody>
                    <a:bodyPr/>
                    <a:lstStyle/>
                    <a:p>
                      <a:pPr>
                        <a:spcAft>
                          <a:spcPts val="0"/>
                        </a:spcAft>
                      </a:pPr>
                      <a:r>
                        <a:rPr lang="fr-FR" sz="1200">
                          <a:effectLst/>
                          <a:latin typeface="Arial"/>
                          <a:ea typeface="ＭＳ 明朝"/>
                          <a:cs typeface="Times New Roman"/>
                        </a:rPr>
                        <a:t>55,4</a:t>
                      </a:r>
                      <a:endParaRPr lang="fr-FR" sz="1200">
                        <a:effectLst/>
                        <a:latin typeface="Cambria"/>
                        <a:ea typeface="ＭＳ 明朝"/>
                        <a:cs typeface="Times New Roman"/>
                      </a:endParaRPr>
                    </a:p>
                  </a:txBody>
                  <a:tcPr marL="68580" marR="68580" marT="0" marB="0"/>
                </a:tc>
              </a:tr>
              <a:tr h="181385">
                <a:tc>
                  <a:txBody>
                    <a:bodyPr/>
                    <a:lstStyle/>
                    <a:p>
                      <a:pPr>
                        <a:spcAft>
                          <a:spcPts val="0"/>
                        </a:spcAft>
                      </a:pPr>
                      <a:r>
                        <a:rPr lang="en-CA" sz="1200" noProof="0" smtClean="0">
                          <a:effectLst/>
                          <a:latin typeface="Arial"/>
                          <a:ea typeface="ＭＳ 明朝"/>
                          <a:cs typeface="Times New Roman"/>
                        </a:rPr>
                        <a:t>Italia</a:t>
                      </a:r>
                      <a:endParaRPr lang="en-CA" sz="1200" noProof="0">
                        <a:effectLst/>
                        <a:latin typeface="Cambria"/>
                        <a:ea typeface="ＭＳ 明朝"/>
                        <a:cs typeface="Times New Roman"/>
                      </a:endParaRPr>
                    </a:p>
                  </a:txBody>
                  <a:tcPr marL="68580" marR="68580" marT="0" marB="0"/>
                </a:tc>
                <a:tc>
                  <a:txBody>
                    <a:bodyPr/>
                    <a:lstStyle/>
                    <a:p>
                      <a:pPr>
                        <a:spcAft>
                          <a:spcPts val="0"/>
                        </a:spcAft>
                      </a:pPr>
                      <a:r>
                        <a:rPr lang="fr-FR" sz="1200">
                          <a:effectLst/>
                          <a:latin typeface="Arial"/>
                          <a:ea typeface="ＭＳ 明朝"/>
                          <a:cs typeface="Times New Roman"/>
                        </a:rPr>
                        <a:t>31,0</a:t>
                      </a:r>
                      <a:endParaRPr lang="fr-FR" sz="1200">
                        <a:effectLst/>
                        <a:latin typeface="Cambria"/>
                        <a:ea typeface="ＭＳ 明朝"/>
                        <a:cs typeface="Times New Roman"/>
                      </a:endParaRPr>
                    </a:p>
                  </a:txBody>
                  <a:tcPr marL="68580" marR="68580" marT="0" marB="0"/>
                </a:tc>
                <a:tc>
                  <a:txBody>
                    <a:bodyPr/>
                    <a:lstStyle/>
                    <a:p>
                      <a:pPr>
                        <a:spcAft>
                          <a:spcPts val="0"/>
                        </a:spcAft>
                      </a:pPr>
                      <a:r>
                        <a:rPr lang="fr-FR" sz="1200">
                          <a:effectLst/>
                          <a:latin typeface="Arial"/>
                          <a:ea typeface="ＭＳ 明朝"/>
                          <a:cs typeface="Times New Roman"/>
                        </a:rPr>
                        <a:t>27,8</a:t>
                      </a:r>
                      <a:endParaRPr lang="fr-FR" sz="1200">
                        <a:effectLst/>
                        <a:latin typeface="Cambria"/>
                        <a:ea typeface="ＭＳ 明朝"/>
                        <a:cs typeface="Times New Roman"/>
                      </a:endParaRPr>
                    </a:p>
                  </a:txBody>
                  <a:tcPr marL="68580" marR="68580" marT="0" marB="0"/>
                </a:tc>
                <a:tc>
                  <a:txBody>
                    <a:bodyPr/>
                    <a:lstStyle/>
                    <a:p>
                      <a:pPr>
                        <a:spcAft>
                          <a:spcPts val="0"/>
                        </a:spcAft>
                      </a:pPr>
                      <a:r>
                        <a:rPr lang="fr-FR" sz="1200">
                          <a:effectLst/>
                          <a:latin typeface="Arial"/>
                          <a:ea typeface="ＭＳ 明朝"/>
                          <a:cs typeface="Times New Roman"/>
                        </a:rPr>
                        <a:t>21,3</a:t>
                      </a:r>
                      <a:endParaRPr lang="fr-FR" sz="1200">
                        <a:effectLst/>
                        <a:latin typeface="Cambria"/>
                        <a:ea typeface="ＭＳ 明朝"/>
                        <a:cs typeface="Times New Roman"/>
                      </a:endParaRPr>
                    </a:p>
                  </a:txBody>
                  <a:tcPr marL="68580" marR="68580" marT="0" marB="0"/>
                </a:tc>
              </a:tr>
              <a:tr h="181385">
                <a:tc>
                  <a:txBody>
                    <a:bodyPr/>
                    <a:lstStyle/>
                    <a:p>
                      <a:pPr>
                        <a:spcAft>
                          <a:spcPts val="0"/>
                        </a:spcAft>
                      </a:pPr>
                      <a:r>
                        <a:rPr lang="en-CA" sz="1200" noProof="0" dirty="0" smtClean="0">
                          <a:effectLst/>
                          <a:latin typeface="Arial"/>
                          <a:ea typeface="ＭＳ 明朝"/>
                          <a:cs typeface="Times New Roman"/>
                        </a:rPr>
                        <a:t>US</a:t>
                      </a:r>
                      <a:endParaRPr lang="en-CA" sz="1200" noProof="0" dirty="0">
                        <a:effectLst/>
                        <a:latin typeface="Cambria"/>
                        <a:ea typeface="ＭＳ 明朝"/>
                        <a:cs typeface="Times New Roman"/>
                      </a:endParaRPr>
                    </a:p>
                  </a:txBody>
                  <a:tcPr marL="68580" marR="68580" marT="0" marB="0"/>
                </a:tc>
                <a:tc>
                  <a:txBody>
                    <a:bodyPr/>
                    <a:lstStyle/>
                    <a:p>
                      <a:pPr>
                        <a:spcAft>
                          <a:spcPts val="0"/>
                        </a:spcAft>
                      </a:pPr>
                      <a:r>
                        <a:rPr lang="fr-FR" sz="1200">
                          <a:effectLst/>
                          <a:latin typeface="Arial"/>
                          <a:ea typeface="ＭＳ 明朝"/>
                          <a:cs typeface="Times New Roman"/>
                        </a:rPr>
                        <a:t>94,6</a:t>
                      </a:r>
                      <a:endParaRPr lang="fr-FR" sz="1200">
                        <a:effectLst/>
                        <a:latin typeface="Cambria"/>
                        <a:ea typeface="ＭＳ 明朝"/>
                        <a:cs typeface="Times New Roman"/>
                      </a:endParaRPr>
                    </a:p>
                  </a:txBody>
                  <a:tcPr marL="68580" marR="68580" marT="0" marB="0"/>
                </a:tc>
                <a:tc>
                  <a:txBody>
                    <a:bodyPr/>
                    <a:lstStyle/>
                    <a:p>
                      <a:pPr>
                        <a:spcAft>
                          <a:spcPts val="0"/>
                        </a:spcAft>
                      </a:pPr>
                      <a:r>
                        <a:rPr lang="fr-FR" sz="1200">
                          <a:effectLst/>
                          <a:latin typeface="Arial"/>
                          <a:ea typeface="ＭＳ 明朝"/>
                          <a:cs typeface="Times New Roman"/>
                        </a:rPr>
                        <a:t>95,0</a:t>
                      </a:r>
                      <a:endParaRPr lang="fr-FR" sz="1200">
                        <a:effectLst/>
                        <a:latin typeface="Cambria"/>
                        <a:ea typeface="ＭＳ 明朝"/>
                        <a:cs typeface="Times New Roman"/>
                      </a:endParaRPr>
                    </a:p>
                  </a:txBody>
                  <a:tcPr marL="68580" marR="68580" marT="0" marB="0"/>
                </a:tc>
                <a:tc>
                  <a:txBody>
                    <a:bodyPr/>
                    <a:lstStyle/>
                    <a:p>
                      <a:pPr>
                        <a:spcAft>
                          <a:spcPts val="0"/>
                        </a:spcAft>
                      </a:pPr>
                      <a:r>
                        <a:rPr lang="fr-FR" sz="1200" dirty="0">
                          <a:effectLst/>
                          <a:latin typeface="Arial"/>
                          <a:ea typeface="ＭＳ 明朝"/>
                          <a:cs typeface="Times New Roman"/>
                        </a:rPr>
                        <a:t>98,1</a:t>
                      </a:r>
                      <a:endParaRPr lang="fr-FR" sz="1200" dirty="0">
                        <a:effectLst/>
                        <a:latin typeface="Cambria"/>
                        <a:ea typeface="ＭＳ 明朝"/>
                        <a:cs typeface="Times New Roman"/>
                      </a:endParaRPr>
                    </a:p>
                  </a:txBody>
                  <a:tcPr marL="68580" marR="68580" marT="0" marB="0"/>
                </a:tc>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2499597849"/>
              </p:ext>
            </p:extLst>
          </p:nvPr>
        </p:nvGraphicFramePr>
        <p:xfrm>
          <a:off x="106651" y="1764457"/>
          <a:ext cx="4563936" cy="1645920"/>
        </p:xfrm>
        <a:graphic>
          <a:graphicData uri="http://schemas.openxmlformats.org/drawingml/2006/table">
            <a:tbl>
              <a:tblPr firstRow="1" bandRow="1">
                <a:tableStyleId>{5C22544A-7EE6-4342-B048-85BDC9FD1C3A}</a:tableStyleId>
              </a:tblPr>
              <a:tblGrid>
                <a:gridCol w="760656"/>
                <a:gridCol w="760656"/>
                <a:gridCol w="760656"/>
                <a:gridCol w="760656"/>
                <a:gridCol w="760656"/>
                <a:gridCol w="760656"/>
              </a:tblGrid>
              <a:tr h="272903">
                <a:tc>
                  <a:txBody>
                    <a:bodyPr/>
                    <a:lstStyle/>
                    <a:p>
                      <a:pPr>
                        <a:lnSpc>
                          <a:spcPct val="150000"/>
                        </a:lnSpc>
                        <a:spcAft>
                          <a:spcPts val="0"/>
                        </a:spcAft>
                      </a:pPr>
                      <a:r>
                        <a:rPr lang="en-CA" sz="1200" noProof="0" dirty="0" smtClean="0">
                          <a:effectLst/>
                          <a:latin typeface="Arial"/>
                          <a:ea typeface="ＭＳ 明朝"/>
                          <a:cs typeface="Times New Roman"/>
                        </a:rPr>
                        <a:t> (in USD billions)</a:t>
                      </a:r>
                      <a:endParaRPr lang="en-CA" sz="1200" noProof="0" dirty="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smtClean="0">
                          <a:effectLst/>
                          <a:latin typeface="Arial"/>
                          <a:ea typeface="ＭＳ 明朝"/>
                          <a:cs typeface="Times New Roman"/>
                        </a:rPr>
                        <a:t>2008</a:t>
                      </a:r>
                      <a:endParaRPr lang="en-CA" sz="12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smtClean="0">
                          <a:effectLst/>
                          <a:latin typeface="Arial"/>
                          <a:ea typeface="ＭＳ 明朝"/>
                          <a:cs typeface="Times New Roman"/>
                        </a:rPr>
                        <a:t>2009</a:t>
                      </a:r>
                      <a:endParaRPr lang="en-CA" sz="12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smtClean="0">
                          <a:effectLst/>
                          <a:latin typeface="Arial"/>
                          <a:ea typeface="ＭＳ 明朝"/>
                          <a:cs typeface="Times New Roman"/>
                        </a:rPr>
                        <a:t>2010</a:t>
                      </a:r>
                      <a:endParaRPr lang="en-CA" sz="12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smtClean="0">
                          <a:effectLst/>
                          <a:latin typeface="Arial"/>
                          <a:ea typeface="ＭＳ 明朝"/>
                          <a:cs typeface="Times New Roman"/>
                        </a:rPr>
                        <a:t>2011</a:t>
                      </a:r>
                      <a:endParaRPr lang="en-CA" sz="12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smtClean="0">
                          <a:effectLst/>
                          <a:latin typeface="Arial"/>
                          <a:ea typeface="ＭＳ 明朝"/>
                          <a:cs typeface="Times New Roman"/>
                        </a:rPr>
                        <a:t>2012</a:t>
                      </a:r>
                      <a:endParaRPr lang="en-CA" sz="1200" noProof="0">
                        <a:effectLst/>
                        <a:latin typeface="Cambria"/>
                        <a:ea typeface="ＭＳ 明朝"/>
                        <a:cs typeface="Times New Roman"/>
                      </a:endParaRPr>
                    </a:p>
                  </a:txBody>
                  <a:tcPr marL="68580" marR="68580" marT="0" marB="0"/>
                </a:tc>
              </a:tr>
              <a:tr h="272903">
                <a:tc>
                  <a:txBody>
                    <a:bodyPr/>
                    <a:lstStyle/>
                    <a:p>
                      <a:pPr>
                        <a:lnSpc>
                          <a:spcPct val="150000"/>
                        </a:lnSpc>
                        <a:spcAft>
                          <a:spcPts val="0"/>
                        </a:spcAft>
                      </a:pPr>
                      <a:r>
                        <a:rPr lang="en-CA" sz="1200" b="1" noProof="0" smtClean="0">
                          <a:effectLst/>
                          <a:latin typeface="Arial"/>
                          <a:ea typeface="ＭＳ 明朝"/>
                          <a:cs typeface="Times New Roman"/>
                        </a:rPr>
                        <a:t>Exports</a:t>
                      </a:r>
                      <a:endParaRPr lang="en-CA" sz="12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smtClean="0">
                          <a:effectLst/>
                          <a:latin typeface="Arial"/>
                          <a:ea typeface="ＭＳ 明朝"/>
                          <a:cs typeface="Times New Roman"/>
                        </a:rPr>
                        <a:t>13,2</a:t>
                      </a:r>
                      <a:endParaRPr lang="en-CA" sz="12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smtClean="0">
                          <a:effectLst/>
                          <a:latin typeface="Arial"/>
                          <a:ea typeface="ＭＳ 明朝"/>
                          <a:cs typeface="Times New Roman"/>
                        </a:rPr>
                        <a:t>13,7</a:t>
                      </a:r>
                      <a:endParaRPr lang="en-CA" sz="12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smtClean="0">
                          <a:effectLst/>
                          <a:latin typeface="Arial"/>
                          <a:ea typeface="ＭＳ 明朝"/>
                          <a:cs typeface="Times New Roman"/>
                        </a:rPr>
                        <a:t>13,6</a:t>
                      </a:r>
                      <a:endParaRPr lang="en-CA" sz="12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dirty="0" smtClean="0">
                          <a:effectLst/>
                          <a:latin typeface="Arial"/>
                          <a:ea typeface="ＭＳ 明朝"/>
                          <a:cs typeface="Times New Roman"/>
                        </a:rPr>
                        <a:t>14,5</a:t>
                      </a:r>
                      <a:endParaRPr lang="en-CA" sz="1200" noProof="0" dirty="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smtClean="0">
                          <a:effectLst/>
                          <a:latin typeface="Arial"/>
                          <a:ea typeface="ＭＳ 明朝"/>
                          <a:cs typeface="Times New Roman"/>
                        </a:rPr>
                        <a:t>16,2</a:t>
                      </a:r>
                      <a:endParaRPr lang="en-CA" sz="1200" noProof="0">
                        <a:effectLst/>
                        <a:latin typeface="Cambria"/>
                        <a:ea typeface="ＭＳ 明朝"/>
                        <a:cs typeface="Times New Roman"/>
                      </a:endParaRPr>
                    </a:p>
                  </a:txBody>
                  <a:tcPr marL="68580" marR="68580" marT="0" marB="0"/>
                </a:tc>
              </a:tr>
              <a:tr h="272903">
                <a:tc>
                  <a:txBody>
                    <a:bodyPr/>
                    <a:lstStyle/>
                    <a:p>
                      <a:pPr>
                        <a:lnSpc>
                          <a:spcPct val="150000"/>
                        </a:lnSpc>
                        <a:spcAft>
                          <a:spcPts val="0"/>
                        </a:spcAft>
                      </a:pPr>
                      <a:r>
                        <a:rPr lang="en-CA" sz="1200" b="1" noProof="0" smtClean="0">
                          <a:effectLst/>
                          <a:latin typeface="Arial"/>
                          <a:ea typeface="ＭＳ 明朝"/>
                          <a:cs typeface="Times New Roman"/>
                        </a:rPr>
                        <a:t>Imports</a:t>
                      </a:r>
                      <a:endParaRPr lang="en-CA" sz="12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smtClean="0">
                          <a:effectLst/>
                          <a:latin typeface="Arial"/>
                          <a:ea typeface="ＭＳ 明朝"/>
                          <a:cs typeface="Times New Roman"/>
                        </a:rPr>
                        <a:t>1,7</a:t>
                      </a:r>
                      <a:endParaRPr lang="en-CA" sz="12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smtClean="0">
                          <a:effectLst/>
                          <a:latin typeface="Arial"/>
                          <a:ea typeface="ＭＳ 明朝"/>
                          <a:cs typeface="Times New Roman"/>
                        </a:rPr>
                        <a:t>1,9</a:t>
                      </a:r>
                      <a:endParaRPr lang="en-CA" sz="12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smtClean="0">
                          <a:effectLst/>
                          <a:latin typeface="Arial"/>
                          <a:ea typeface="ＭＳ 明朝"/>
                          <a:cs typeface="Times New Roman"/>
                        </a:rPr>
                        <a:t>1,6</a:t>
                      </a:r>
                      <a:endParaRPr lang="en-CA" sz="12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smtClean="0">
                          <a:effectLst/>
                          <a:latin typeface="Arial"/>
                          <a:ea typeface="ＭＳ 明朝"/>
                          <a:cs typeface="Times New Roman"/>
                        </a:rPr>
                        <a:t>2,0</a:t>
                      </a:r>
                      <a:endParaRPr lang="en-CA" sz="12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smtClean="0">
                          <a:effectLst/>
                          <a:latin typeface="Arial"/>
                          <a:ea typeface="ＭＳ 明朝"/>
                          <a:cs typeface="Times New Roman"/>
                        </a:rPr>
                        <a:t>2,6</a:t>
                      </a:r>
                      <a:endParaRPr lang="en-CA" sz="1200" noProof="0">
                        <a:effectLst/>
                        <a:latin typeface="Cambria"/>
                        <a:ea typeface="ＭＳ 明朝"/>
                        <a:cs typeface="Times New Roman"/>
                      </a:endParaRPr>
                    </a:p>
                  </a:txBody>
                  <a:tcPr marL="68580" marR="68580" marT="0" marB="0"/>
                </a:tc>
              </a:tr>
              <a:tr h="386556">
                <a:tc>
                  <a:txBody>
                    <a:bodyPr/>
                    <a:lstStyle/>
                    <a:p>
                      <a:pPr>
                        <a:lnSpc>
                          <a:spcPct val="150000"/>
                        </a:lnSpc>
                        <a:spcAft>
                          <a:spcPts val="0"/>
                        </a:spcAft>
                      </a:pPr>
                      <a:r>
                        <a:rPr lang="en-CA" sz="1200" b="1" noProof="0" dirty="0" smtClean="0">
                          <a:effectLst/>
                          <a:latin typeface="Arial"/>
                          <a:ea typeface="ＭＳ 明朝"/>
                          <a:cs typeface="Times New Roman"/>
                        </a:rPr>
                        <a:t>Balance</a:t>
                      </a:r>
                      <a:r>
                        <a:rPr lang="en-CA" sz="1200" b="1" baseline="0" noProof="0" dirty="0" smtClean="0">
                          <a:effectLst/>
                          <a:latin typeface="Arial"/>
                          <a:ea typeface="ＭＳ 明朝"/>
                          <a:cs typeface="Times New Roman"/>
                        </a:rPr>
                        <a:t> of trade</a:t>
                      </a:r>
                      <a:endParaRPr lang="en-CA" sz="1200" noProof="0" dirty="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smtClean="0">
                          <a:effectLst/>
                          <a:latin typeface="Arial"/>
                          <a:ea typeface="ＭＳ 明朝"/>
                          <a:cs typeface="Times New Roman"/>
                        </a:rPr>
                        <a:t>11,4</a:t>
                      </a:r>
                      <a:endParaRPr lang="en-CA" sz="12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smtClean="0">
                          <a:effectLst/>
                          <a:latin typeface="Arial"/>
                          <a:ea typeface="ＭＳ 明朝"/>
                          <a:cs typeface="Times New Roman"/>
                        </a:rPr>
                        <a:t>11,6</a:t>
                      </a:r>
                      <a:endParaRPr lang="en-CA" sz="12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smtClean="0">
                          <a:effectLst/>
                          <a:latin typeface="Arial"/>
                          <a:ea typeface="ＭＳ 明朝"/>
                          <a:cs typeface="Times New Roman"/>
                        </a:rPr>
                        <a:t>12,0</a:t>
                      </a:r>
                      <a:endParaRPr lang="en-CA" sz="12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smtClean="0">
                          <a:effectLst/>
                          <a:latin typeface="Arial"/>
                          <a:ea typeface="ＭＳ 明朝"/>
                          <a:cs typeface="Times New Roman"/>
                        </a:rPr>
                        <a:t>12,5</a:t>
                      </a:r>
                      <a:endParaRPr lang="en-CA" sz="1200" noProof="0">
                        <a:effectLst/>
                        <a:latin typeface="Cambria"/>
                        <a:ea typeface="ＭＳ 明朝"/>
                        <a:cs typeface="Times New Roman"/>
                      </a:endParaRPr>
                    </a:p>
                  </a:txBody>
                  <a:tcPr marL="68580" marR="68580" marT="0" marB="0"/>
                </a:tc>
                <a:tc>
                  <a:txBody>
                    <a:bodyPr/>
                    <a:lstStyle/>
                    <a:p>
                      <a:pPr>
                        <a:lnSpc>
                          <a:spcPct val="150000"/>
                        </a:lnSpc>
                        <a:spcAft>
                          <a:spcPts val="0"/>
                        </a:spcAft>
                      </a:pPr>
                      <a:r>
                        <a:rPr lang="en-CA" sz="1200" noProof="0" dirty="0" smtClean="0">
                          <a:effectLst/>
                          <a:latin typeface="Arial"/>
                          <a:ea typeface="ＭＳ 明朝"/>
                          <a:cs typeface="Times New Roman"/>
                        </a:rPr>
                        <a:t>13,5</a:t>
                      </a:r>
                      <a:endParaRPr lang="en-CA" sz="1200" noProof="0" dirty="0">
                        <a:effectLst/>
                        <a:latin typeface="Cambria"/>
                        <a:ea typeface="ＭＳ 明朝"/>
                        <a:cs typeface="Times New Roman"/>
                      </a:endParaRPr>
                    </a:p>
                  </a:txBody>
                  <a:tcPr marL="68580" marR="68580" marT="0" marB="0"/>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365912005"/>
              </p:ext>
            </p:extLst>
          </p:nvPr>
        </p:nvGraphicFramePr>
        <p:xfrm>
          <a:off x="5937786" y="4086379"/>
          <a:ext cx="2286948" cy="2038375"/>
        </p:xfrm>
        <a:graphic>
          <a:graphicData uri="http://schemas.openxmlformats.org/drawingml/2006/table">
            <a:tbl>
              <a:tblPr firstRow="1" bandRow="1">
                <a:tableStyleId>{5C22544A-7EE6-4342-B048-85BDC9FD1C3A}</a:tableStyleId>
              </a:tblPr>
              <a:tblGrid>
                <a:gridCol w="762316"/>
                <a:gridCol w="762316"/>
                <a:gridCol w="762316"/>
              </a:tblGrid>
              <a:tr h="648370">
                <a:tc>
                  <a:txBody>
                    <a:bodyPr/>
                    <a:lstStyle/>
                    <a:p>
                      <a:r>
                        <a:rPr lang="fr-FR" sz="1000" dirty="0" smtClean="0"/>
                        <a:t>(revenues in USD billions</a:t>
                      </a:r>
                      <a:endParaRPr lang="fr-FR" sz="1000" dirty="0"/>
                    </a:p>
                  </a:txBody>
                  <a:tcPr/>
                </a:tc>
                <a:tc>
                  <a:txBody>
                    <a:bodyPr/>
                    <a:lstStyle/>
                    <a:p>
                      <a:r>
                        <a:rPr lang="fr-FR" sz="1000" dirty="0" smtClean="0"/>
                        <a:t>2009</a:t>
                      </a:r>
                      <a:endParaRPr lang="fr-FR" sz="1000" dirty="0"/>
                    </a:p>
                  </a:txBody>
                  <a:tcPr/>
                </a:tc>
                <a:tc>
                  <a:txBody>
                    <a:bodyPr/>
                    <a:lstStyle/>
                    <a:p>
                      <a:r>
                        <a:rPr lang="fr-FR" sz="1000" dirty="0" smtClean="0"/>
                        <a:t>2013</a:t>
                      </a:r>
                      <a:endParaRPr lang="fr-FR" sz="1000" dirty="0"/>
                    </a:p>
                  </a:txBody>
                  <a:tcPr/>
                </a:tc>
              </a:tr>
              <a:tr h="353944">
                <a:tc>
                  <a:txBody>
                    <a:bodyPr/>
                    <a:lstStyle/>
                    <a:p>
                      <a:r>
                        <a:rPr lang="fr-FR" sz="1000" dirty="0" smtClean="0"/>
                        <a:t>Apple</a:t>
                      </a:r>
                      <a:r>
                        <a:rPr lang="fr-FR" sz="1000" baseline="0" dirty="0" smtClean="0"/>
                        <a:t> i Tunes</a:t>
                      </a:r>
                      <a:endParaRPr lang="fr-FR" sz="1000" dirty="0"/>
                    </a:p>
                  </a:txBody>
                  <a:tcPr/>
                </a:tc>
                <a:tc>
                  <a:txBody>
                    <a:bodyPr/>
                    <a:lstStyle/>
                    <a:p>
                      <a:r>
                        <a:rPr lang="fr-FR" sz="1000" dirty="0" smtClean="0"/>
                        <a:t>4</a:t>
                      </a:r>
                      <a:endParaRPr lang="fr-FR" sz="1000" dirty="0"/>
                    </a:p>
                  </a:txBody>
                  <a:tcPr/>
                </a:tc>
                <a:tc>
                  <a:txBody>
                    <a:bodyPr/>
                    <a:lstStyle/>
                    <a:p>
                      <a:r>
                        <a:rPr lang="fr-FR" sz="1000" dirty="0" smtClean="0"/>
                        <a:t>16</a:t>
                      </a:r>
                      <a:endParaRPr lang="fr-FR" sz="1000" dirty="0"/>
                    </a:p>
                  </a:txBody>
                  <a:tcPr/>
                </a:tc>
              </a:tr>
              <a:tr h="331255">
                <a:tc>
                  <a:txBody>
                    <a:bodyPr/>
                    <a:lstStyle/>
                    <a:p>
                      <a:r>
                        <a:rPr lang="fr-FR" sz="1000" dirty="0" smtClean="0"/>
                        <a:t>Amazon</a:t>
                      </a:r>
                      <a:endParaRPr lang="fr-FR" sz="1000" dirty="0"/>
                    </a:p>
                  </a:txBody>
                  <a:tcPr/>
                </a:tc>
                <a:tc>
                  <a:txBody>
                    <a:bodyPr/>
                    <a:lstStyle/>
                    <a:p>
                      <a:r>
                        <a:rPr lang="fr-FR" sz="1000" dirty="0" smtClean="0"/>
                        <a:t>7.6</a:t>
                      </a:r>
                      <a:endParaRPr lang="fr-FR" sz="1000" dirty="0"/>
                    </a:p>
                  </a:txBody>
                  <a:tcPr/>
                </a:tc>
                <a:tc>
                  <a:txBody>
                    <a:bodyPr/>
                    <a:lstStyle/>
                    <a:p>
                      <a:r>
                        <a:rPr lang="fr-FR" sz="1000" dirty="0" smtClean="0"/>
                        <a:t>13</a:t>
                      </a:r>
                      <a:endParaRPr lang="fr-FR" sz="1000" dirty="0"/>
                    </a:p>
                  </a:txBody>
                  <a:tcPr/>
                </a:tc>
              </a:tr>
              <a:tr h="331255">
                <a:tc>
                  <a:txBody>
                    <a:bodyPr/>
                    <a:lstStyle/>
                    <a:p>
                      <a:r>
                        <a:rPr lang="fr-FR" sz="1000" dirty="0" err="1" smtClean="0"/>
                        <a:t>YouTube</a:t>
                      </a:r>
                      <a:endParaRPr lang="fr-FR" sz="1000" dirty="0"/>
                    </a:p>
                  </a:txBody>
                  <a:tcPr/>
                </a:tc>
                <a:tc>
                  <a:txBody>
                    <a:bodyPr/>
                    <a:lstStyle/>
                    <a:p>
                      <a:r>
                        <a:rPr lang="fr-FR" sz="1000" dirty="0" smtClean="0"/>
                        <a:t>0.5</a:t>
                      </a:r>
                      <a:endParaRPr lang="fr-FR" sz="1000" dirty="0"/>
                    </a:p>
                  </a:txBody>
                  <a:tcPr/>
                </a:tc>
                <a:tc>
                  <a:txBody>
                    <a:bodyPr/>
                    <a:lstStyle/>
                    <a:p>
                      <a:r>
                        <a:rPr lang="fr-FR" sz="1000" dirty="0" smtClean="0"/>
                        <a:t>5.6</a:t>
                      </a:r>
                      <a:endParaRPr lang="fr-FR" sz="1000" dirty="0"/>
                    </a:p>
                  </a:txBody>
                  <a:tcPr/>
                </a:tc>
              </a:tr>
              <a:tr h="331255">
                <a:tc>
                  <a:txBody>
                    <a:bodyPr/>
                    <a:lstStyle/>
                    <a:p>
                      <a:r>
                        <a:rPr lang="fr-FR" sz="1000" dirty="0" err="1" smtClean="0"/>
                        <a:t>Netflix</a:t>
                      </a:r>
                      <a:endParaRPr lang="fr-FR" sz="1000" dirty="0"/>
                    </a:p>
                  </a:txBody>
                  <a:tcPr/>
                </a:tc>
                <a:tc>
                  <a:txBody>
                    <a:bodyPr/>
                    <a:lstStyle/>
                    <a:p>
                      <a:r>
                        <a:rPr lang="fr-FR" sz="1000" dirty="0" smtClean="0"/>
                        <a:t>1.6</a:t>
                      </a:r>
                      <a:endParaRPr lang="fr-FR" sz="1000" dirty="0"/>
                    </a:p>
                  </a:txBody>
                  <a:tcPr/>
                </a:tc>
                <a:tc>
                  <a:txBody>
                    <a:bodyPr/>
                    <a:lstStyle/>
                    <a:p>
                      <a:r>
                        <a:rPr lang="fr-FR" sz="1000" dirty="0" smtClean="0"/>
                        <a:t>4.3</a:t>
                      </a:r>
                      <a:endParaRPr lang="fr-FR" sz="1000" dirty="0"/>
                    </a:p>
                  </a:txBody>
                  <a:tcPr/>
                </a:tc>
              </a:tr>
            </a:tbl>
          </a:graphicData>
        </a:graphic>
      </p:graphicFrame>
      <p:graphicFrame>
        <p:nvGraphicFramePr>
          <p:cNvPr id="7" name="Objet 6"/>
          <p:cNvGraphicFramePr>
            <a:graphicFrameLocks noChangeAspect="1"/>
          </p:cNvGraphicFramePr>
          <p:nvPr>
            <p:extLst>
              <p:ext uri="{D42A27DB-BD31-4B8C-83A1-F6EECF244321}">
                <p14:modId xmlns:p14="http://schemas.microsoft.com/office/powerpoint/2010/main" val="2590224301"/>
              </p:ext>
            </p:extLst>
          </p:nvPr>
        </p:nvGraphicFramePr>
        <p:xfrm>
          <a:off x="4826019" y="1764456"/>
          <a:ext cx="4170711" cy="2056253"/>
        </p:xfrm>
        <a:graphic>
          <a:graphicData uri="http://schemas.openxmlformats.org/presentationml/2006/ole">
            <mc:AlternateContent xmlns:mc="http://schemas.openxmlformats.org/markup-compatibility/2006">
              <mc:Choice xmlns:v="urn:schemas-microsoft-com:vml" Requires="v">
                <p:oleObj spid="_x0000_s1052" name="Document" r:id="rId3" imgW="5905500" imgH="2895600" progId="Word.Document.12">
                  <p:embed/>
                </p:oleObj>
              </mc:Choice>
              <mc:Fallback>
                <p:oleObj name="Document" r:id="rId3" imgW="5905500" imgH="2895600" progId="Word.Document.12">
                  <p:embed/>
                  <p:pic>
                    <p:nvPicPr>
                      <p:cNvPr id="0" name=""/>
                      <p:cNvPicPr/>
                      <p:nvPr/>
                    </p:nvPicPr>
                    <p:blipFill>
                      <a:blip r:embed="rId4"/>
                      <a:stretch>
                        <a:fillRect/>
                      </a:stretch>
                    </p:blipFill>
                    <p:spPr>
                      <a:xfrm>
                        <a:off x="4826019" y="1764456"/>
                        <a:ext cx="4170711" cy="2056253"/>
                      </a:xfrm>
                      <a:prstGeom prst="rect">
                        <a:avLst/>
                      </a:prstGeom>
                    </p:spPr>
                  </p:pic>
                </p:oleObj>
              </mc:Fallback>
            </mc:AlternateContent>
          </a:graphicData>
        </a:graphic>
      </p:graphicFrame>
    </p:spTree>
    <p:extLst>
      <p:ext uri="{BB962C8B-B14F-4D97-AF65-F5344CB8AC3E}">
        <p14:creationId xmlns:p14="http://schemas.microsoft.com/office/powerpoint/2010/main" val="8558369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CA" dirty="0" smtClean="0"/>
              <a:t>2. Culture in TPP and TTIP : divergent approaches</a:t>
            </a:r>
            <a:endParaRPr lang="en-CA" dirty="0"/>
          </a:p>
        </p:txBody>
      </p:sp>
      <p:sp>
        <p:nvSpPr>
          <p:cNvPr id="5" name="Espace réservé du contenu 4"/>
          <p:cNvSpPr>
            <a:spLocks noGrp="1"/>
          </p:cNvSpPr>
          <p:nvPr>
            <p:ph idx="1"/>
          </p:nvPr>
        </p:nvSpPr>
        <p:spPr/>
        <p:txBody>
          <a:bodyPr>
            <a:normAutofit fontScale="47500" lnSpcReduction="20000"/>
          </a:bodyPr>
          <a:lstStyle/>
          <a:p>
            <a:r>
              <a:rPr lang="en-CA" dirty="0" smtClean="0"/>
              <a:t>TPP and culture</a:t>
            </a:r>
          </a:p>
          <a:p>
            <a:r>
              <a:rPr lang="en-CA" dirty="0"/>
              <a:t>E</a:t>
            </a:r>
            <a:r>
              <a:rPr lang="en-CA" dirty="0" smtClean="0"/>
              <a:t>xtensive reservations in order to adopt and maintain policies about the cultural sector</a:t>
            </a:r>
          </a:p>
          <a:p>
            <a:pPr marL="36576" indent="0">
              <a:buNone/>
            </a:pPr>
            <a:r>
              <a:rPr lang="en-CA" dirty="0"/>
              <a:t>BUT regarding the digital cultural </a:t>
            </a:r>
            <a:r>
              <a:rPr lang="en-CA" dirty="0" smtClean="0"/>
              <a:t>services, the TPP undermines the 2005 CDCE</a:t>
            </a:r>
            <a:endParaRPr lang="en-CA" dirty="0"/>
          </a:p>
          <a:p>
            <a:pPr marL="36576" indent="0">
              <a:buNone/>
            </a:pPr>
            <a:endParaRPr lang="en-CA" dirty="0" smtClean="0"/>
          </a:p>
          <a:p>
            <a:r>
              <a:rPr lang="en-CA" b="1" dirty="0"/>
              <a:t>Canada cannot </a:t>
            </a:r>
            <a:r>
              <a:rPr lang="en-CA" b="1" dirty="0" smtClean="0"/>
              <a:t>“adopt </a:t>
            </a:r>
            <a:r>
              <a:rPr lang="en-CA" b="1" dirty="0"/>
              <a:t>(a) discriminatory requirements on service suppliers or investors to make financial contributions for Canadian content development and (b) measures restricting the access to on-line foreign audiovisual </a:t>
            </a:r>
            <a:r>
              <a:rPr lang="en-CA" b="1" dirty="0" smtClean="0"/>
              <a:t>content” </a:t>
            </a:r>
          </a:p>
          <a:p>
            <a:r>
              <a:rPr lang="en-CA" b="1" dirty="0" smtClean="0"/>
              <a:t>Japan : “broadcasting does not include on-demand services including such services supplied over the internet”</a:t>
            </a:r>
          </a:p>
          <a:p>
            <a:endParaRPr lang="en-CA" b="1" dirty="0" smtClean="0"/>
          </a:p>
          <a:p>
            <a:r>
              <a:rPr lang="en-CA" b="1" dirty="0" smtClean="0"/>
              <a:t>Chapter “Electronic commerce” : no special reservations to the digital cultural services, the definition of the “digital products” could lead to confusion and uncertainty.  </a:t>
            </a:r>
          </a:p>
          <a:p>
            <a:r>
              <a:rPr lang="en-CA" dirty="0" smtClean="0"/>
              <a:t>“Digital product means a computer programme, text, video, image, sound recording or other product that is digitally encoded, produced for commercial sale or distribution, and that can be transmitted electronically”</a:t>
            </a:r>
          </a:p>
          <a:p>
            <a:endParaRPr lang="en-CA" b="1" dirty="0"/>
          </a:p>
          <a:p>
            <a:r>
              <a:rPr lang="en-CA" b="1" dirty="0" smtClean="0"/>
              <a:t>The capacity of the countries with respect to promoting local content and regulating online audiovisual services is considerably weakened. </a:t>
            </a:r>
            <a:endParaRPr lang="en-CA" b="1" dirty="0"/>
          </a:p>
          <a:p>
            <a:endParaRPr lang="en-CA" dirty="0" smtClean="0"/>
          </a:p>
          <a:p>
            <a:pPr marL="36576" indent="0">
              <a:buNone/>
            </a:pPr>
            <a:endParaRPr lang="en-CA" dirty="0" smtClean="0"/>
          </a:p>
          <a:p>
            <a:pPr marL="36576" indent="0">
              <a:buNone/>
            </a:pPr>
            <a:endParaRPr lang="en-CA" dirty="0" smtClean="0"/>
          </a:p>
          <a:p>
            <a:endParaRPr lang="fr-FR" dirty="0"/>
          </a:p>
        </p:txBody>
      </p:sp>
    </p:spTree>
    <p:extLst>
      <p:ext uri="{BB962C8B-B14F-4D97-AF65-F5344CB8AC3E}">
        <p14:creationId xmlns:p14="http://schemas.microsoft.com/office/powerpoint/2010/main" val="8075726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CA" dirty="0"/>
              <a:t>2. Culture in TPP and TTIP : divergent approaches</a:t>
            </a:r>
            <a:endParaRPr lang="fr-FR" dirty="0"/>
          </a:p>
        </p:txBody>
      </p:sp>
      <p:sp>
        <p:nvSpPr>
          <p:cNvPr id="3" name="Espace réservé du contenu 2"/>
          <p:cNvSpPr>
            <a:spLocks noGrp="1"/>
          </p:cNvSpPr>
          <p:nvPr>
            <p:ph idx="1"/>
          </p:nvPr>
        </p:nvSpPr>
        <p:spPr/>
        <p:txBody>
          <a:bodyPr>
            <a:normAutofit fontScale="62500" lnSpcReduction="20000"/>
          </a:bodyPr>
          <a:lstStyle/>
          <a:p>
            <a:r>
              <a:rPr lang="en-CA" b="1" dirty="0" smtClean="0"/>
              <a:t>TTIP and culture</a:t>
            </a:r>
          </a:p>
          <a:p>
            <a:pPr marL="36576" indent="0">
              <a:buNone/>
            </a:pPr>
            <a:endParaRPr lang="en-CA" dirty="0" smtClean="0"/>
          </a:p>
          <a:p>
            <a:r>
              <a:rPr lang="en-CA" b="1" dirty="0" smtClean="0"/>
              <a:t>EU Negotiating mandate for a TTIP with US (2013) </a:t>
            </a:r>
            <a:r>
              <a:rPr lang="en-CA" dirty="0" smtClean="0"/>
              <a:t>: « the Agreement will not affect the capacity of the Union and its Member States to implement policies and measures to take account of developments in the cultural sector in particular in the digital environment ».</a:t>
            </a:r>
          </a:p>
          <a:p>
            <a:endParaRPr lang="en-CA" dirty="0" smtClean="0"/>
          </a:p>
          <a:p>
            <a:r>
              <a:rPr lang="en-CA" b="1" dirty="0" smtClean="0"/>
              <a:t>European Parliament’s Resolution on the negotiations for a Trade in Services Agreement (February 2016)</a:t>
            </a:r>
            <a:r>
              <a:rPr lang="en-CA" dirty="0" smtClean="0"/>
              <a:t>: « to ensure, in line with Article 167(4) TFEU and with the UNESCO CDCE, by means of a horizontal and legally binding clause applicable to the whole agreement, that the parties preserve their right to adopt and maintain any measure with respect to the protection or promotion of cultural and linguistic diversity, irrespective of the technology or distribution platform used both online and offline ».    </a:t>
            </a:r>
            <a:endParaRPr lang="en-CA" dirty="0"/>
          </a:p>
        </p:txBody>
      </p:sp>
    </p:spTree>
    <p:extLst>
      <p:ext uri="{BB962C8B-B14F-4D97-AF65-F5344CB8AC3E}">
        <p14:creationId xmlns:p14="http://schemas.microsoft.com/office/powerpoint/2010/main" val="13771242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3. TTIP and TPP: Configuration of </a:t>
            </a:r>
            <a:r>
              <a:rPr lang="fr-CA" dirty="0" err="1" smtClean="0"/>
              <a:t>actors</a:t>
            </a:r>
            <a:endParaRPr lang="fr-CA" dirty="0"/>
          </a:p>
        </p:txBody>
      </p:sp>
      <p:sp>
        <p:nvSpPr>
          <p:cNvPr id="3" name="Espace réservé du contenu 2"/>
          <p:cNvSpPr>
            <a:spLocks noGrp="1"/>
          </p:cNvSpPr>
          <p:nvPr>
            <p:ph idx="1"/>
          </p:nvPr>
        </p:nvSpPr>
        <p:spPr/>
        <p:txBody>
          <a:bodyPr>
            <a:normAutofit fontScale="55000" lnSpcReduction="20000"/>
          </a:bodyPr>
          <a:lstStyle/>
          <a:p>
            <a:r>
              <a:rPr lang="en-CA" dirty="0" smtClean="0"/>
              <a:t>Three factors : </a:t>
            </a:r>
          </a:p>
          <a:p>
            <a:pPr marL="36576" indent="0">
              <a:buNone/>
            </a:pPr>
            <a:r>
              <a:rPr lang="en-CA" dirty="0" smtClean="0"/>
              <a:t>A. Intergovernmental; B. inter-institutional; C. societal</a:t>
            </a:r>
          </a:p>
          <a:p>
            <a:endParaRPr lang="en-CA" dirty="0" smtClean="0"/>
          </a:p>
          <a:p>
            <a:r>
              <a:rPr lang="en-CA" b="1" dirty="0" smtClean="0"/>
              <a:t>Intergovernmental factor</a:t>
            </a:r>
          </a:p>
          <a:p>
            <a:pPr marL="36576" indent="0">
              <a:buNone/>
            </a:pPr>
            <a:endParaRPr lang="en-CA" dirty="0" smtClean="0"/>
          </a:p>
          <a:p>
            <a:r>
              <a:rPr lang="en-CA" dirty="0" smtClean="0"/>
              <a:t>Since 1990s, ambivalent position of participants to TPP in terms of ‘culture-trade’</a:t>
            </a:r>
          </a:p>
          <a:p>
            <a:r>
              <a:rPr lang="en-CA" dirty="0" smtClean="0"/>
              <a:t>WTO: 7 countries taking some commitments in the audiovisual sector </a:t>
            </a:r>
          </a:p>
          <a:p>
            <a:r>
              <a:rPr lang="en-CA" dirty="0" smtClean="0"/>
              <a:t>7 countries are Parties to the CDCE</a:t>
            </a:r>
          </a:p>
          <a:p>
            <a:r>
              <a:rPr lang="en-CA" b="1" dirty="0" smtClean="0"/>
              <a:t>Canada: political reversal about the CDCE and change of strategy about the cultural exception</a:t>
            </a:r>
          </a:p>
          <a:p>
            <a:r>
              <a:rPr lang="en-CA" dirty="0" smtClean="0"/>
              <a:t>TPP: major break in the treatment of the cultural goods and services in the trade agreements</a:t>
            </a:r>
          </a:p>
          <a:p>
            <a:endParaRPr lang="en-CA" dirty="0"/>
          </a:p>
          <a:p>
            <a:r>
              <a:rPr lang="en-CA" b="1" dirty="0" smtClean="0"/>
              <a:t>France and several </a:t>
            </a:r>
            <a:r>
              <a:rPr lang="en-CA" b="1" dirty="0" smtClean="0"/>
              <a:t>EU countries</a:t>
            </a:r>
            <a:r>
              <a:rPr lang="en-CA" dirty="0" smtClean="0"/>
              <a:t>: intransigent position about an horizontal cultural exception dealing with traditional and digital cultural goods and services.  </a:t>
            </a:r>
          </a:p>
          <a:p>
            <a:pPr marL="36576" indent="0">
              <a:buNone/>
            </a:pPr>
            <a:endParaRPr lang="fr-CA" dirty="0"/>
          </a:p>
        </p:txBody>
      </p:sp>
    </p:spTree>
    <p:extLst>
      <p:ext uri="{BB962C8B-B14F-4D97-AF65-F5344CB8AC3E}">
        <p14:creationId xmlns:p14="http://schemas.microsoft.com/office/powerpoint/2010/main" val="39413360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Technique.thmx</Template>
  <TotalTime>827</TotalTime>
  <Words>1213</Words>
  <Application>Microsoft Macintosh PowerPoint</Application>
  <PresentationFormat>Présentation à l'écran (4:3)</PresentationFormat>
  <Paragraphs>195</Paragraphs>
  <Slides>11</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11</vt:i4>
      </vt:variant>
    </vt:vector>
  </HeadingPairs>
  <TitlesOfParts>
    <vt:vector size="13" baseType="lpstr">
      <vt:lpstr>Technique</vt:lpstr>
      <vt:lpstr>Document</vt:lpstr>
      <vt:lpstr>NEW Trade partnerships, digital technologies and culture :  the FADING OUT of the CULTURAL EXCEPTION? </vt:lpstr>
      <vt:lpstr>Trade partnerships and culture</vt:lpstr>
      <vt:lpstr>1. International regime on cultural industries:  interests and norms </vt:lpstr>
      <vt:lpstr>1. International regime on cultural industries : the digital technologies </vt:lpstr>
      <vt:lpstr>2. Culture in TPP and TTIP : asymmetrical regionalization in audiovisual services </vt:lpstr>
      <vt:lpstr>2. Culture in TPP and TTIP : asymmetrical regionalization in audiovisual services </vt:lpstr>
      <vt:lpstr>2. Culture in TPP and TTIP : divergent approaches</vt:lpstr>
      <vt:lpstr>2. Culture in TPP and TTIP : divergent approaches</vt:lpstr>
      <vt:lpstr>3. TTIP and TPP: Configuration of actors</vt:lpstr>
      <vt:lpstr>3. TTIP and TPP: Configuration of actors</vt:lpstr>
      <vt:lpstr>3. TTIP and TPP: Configuration of actors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Trade partnerships, digital technologies and culture :  the death sentence of the exception culturelle ? </dc:title>
  <dc:creator>Mariage Thibaud</dc:creator>
  <cp:lastModifiedBy>Antonios Vlassis</cp:lastModifiedBy>
  <cp:revision>50</cp:revision>
  <dcterms:created xsi:type="dcterms:W3CDTF">2016-10-17T15:56:37Z</dcterms:created>
  <dcterms:modified xsi:type="dcterms:W3CDTF">2016-11-03T09:31:52Z</dcterms:modified>
</cp:coreProperties>
</file>