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9" r:id="rId2"/>
    <p:sldId id="272" r:id="rId3"/>
    <p:sldId id="257" r:id="rId4"/>
    <p:sldId id="260" r:id="rId5"/>
    <p:sldId id="266" r:id="rId6"/>
    <p:sldId id="265" r:id="rId7"/>
    <p:sldId id="267" r:id="rId8"/>
    <p:sldId id="262" r:id="rId9"/>
    <p:sldId id="263" r:id="rId10"/>
    <p:sldId id="269" r:id="rId11"/>
    <p:sldId id="270" r:id="rId12"/>
    <p:sldId id="271" r:id="rId13"/>
    <p:sldId id="273" r:id="rId14"/>
    <p:sldId id="27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Pirard" initials="E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3"/>
    <a:srgbClr val="E5E5D1"/>
    <a:srgbClr val="EFD8B0"/>
    <a:srgbClr val="FFFFCC"/>
    <a:srgbClr val="00454D"/>
    <a:srgbClr val="004749"/>
    <a:srgbClr val="00474F"/>
    <a:srgbClr val="008000"/>
    <a:srgbClr val="0000C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8896" autoAdjust="0"/>
  </p:normalViewPr>
  <p:slideViewPr>
    <p:cSldViewPr>
      <p:cViewPr varScale="1">
        <p:scale>
          <a:sx n="86" d="100"/>
          <a:sy n="86" d="100"/>
        </p:scale>
        <p:origin x="-135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95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503EA-1406-48C1-B4C4-652919DD6641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B227D-6706-4C27-A45F-486D946388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40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B3F38-C712-4476-86E6-B031C2A0332F}" type="datetimeFigureOut">
              <a:rPr lang="fr-BE" smtClean="0"/>
              <a:t>5/09/2016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7DA30-9BBB-4C95-9AA6-B3DD699EC4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157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Superimpose</a:t>
            </a:r>
            <a:r>
              <a:rPr lang="fr-BE" dirty="0" smtClean="0"/>
              <a:t> </a:t>
            </a:r>
            <a:r>
              <a:rPr lang="fr-BE" dirty="0" err="1" smtClean="0"/>
              <a:t>Australia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>
                <a:solidFill>
                  <a:prstClr val="black"/>
                </a:solidFill>
              </a:rPr>
              <a:pPr/>
              <a:t>2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4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ric P\Documents\U_ULg\ULg_Communication\logo_coul_texte_blason_transp_300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8" y="5157192"/>
            <a:ext cx="1728193" cy="12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791" y="2177959"/>
            <a:ext cx="7081473" cy="2502082"/>
          </a:xfrm>
          <a:prstGeom prst="rect">
            <a:avLst/>
          </a:prstGeom>
        </p:spPr>
        <p:txBody>
          <a:bodyPr anchor="ctr" anchorCtr="1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 lang="en-US" sz="4400" b="0" i="0" kern="1200" dirty="0">
                <a:ln w="12700">
                  <a:noFill/>
                </a:ln>
                <a:solidFill>
                  <a:srgbClr val="00454D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0468" y="5224121"/>
            <a:ext cx="3455988" cy="50913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GB" sz="2800" b="0" i="0" kern="1200" dirty="0">
                <a:ln w="12700">
                  <a:noFill/>
                </a:ln>
                <a:solidFill>
                  <a:schemeClr val="accent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Auteur</a:t>
            </a:r>
          </a:p>
          <a:p>
            <a:pPr lvl="0"/>
            <a:endParaRPr lang="en-GB" dirty="0"/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5220468" y="5784804"/>
            <a:ext cx="3455988" cy="50913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GB" sz="2400" b="0" i="0" kern="1200" dirty="0">
                <a:ln w="12700">
                  <a:noFill/>
                </a:ln>
                <a:solidFill>
                  <a:schemeClr val="accent3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Co-auteurs,</a:t>
            </a:r>
          </a:p>
        </p:txBody>
      </p:sp>
      <p:grpSp>
        <p:nvGrpSpPr>
          <p:cNvPr id="5" name="Groupe 4"/>
          <p:cNvGrpSpPr/>
          <p:nvPr userDrawn="1"/>
        </p:nvGrpSpPr>
        <p:grpSpPr>
          <a:xfrm>
            <a:off x="5029926" y="145821"/>
            <a:ext cx="3776844" cy="1549673"/>
            <a:chOff x="5029926" y="145821"/>
            <a:chExt cx="3776844" cy="1549673"/>
          </a:xfrm>
        </p:grpSpPr>
        <p:pic>
          <p:nvPicPr>
            <p:cNvPr id="1026" name="Picture 2" descr="C:\Users\Eric P\Documents\G_GeMMe\GeMMe Communication\GeMMe Logo\New Logo\GeMMe-trans-630x630.gi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97" y="145821"/>
              <a:ext cx="1549673" cy="1549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 userDrawn="1"/>
          </p:nvSpPr>
          <p:spPr>
            <a:xfrm>
              <a:off x="6444208" y="986671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 smtClean="0">
                  <a:solidFill>
                    <a:schemeClr val="accent5">
                      <a:lumMod val="75000"/>
                    </a:schemeClr>
                  </a:solidFill>
                </a:rPr>
                <a:t>GeMMe</a:t>
              </a:r>
              <a:endParaRPr lang="en-GB" sz="2800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5029926" y="1387717"/>
              <a:ext cx="3532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Minerals Engineering, Materials &amp; Environment</a:t>
              </a:r>
              <a:endParaRPr lang="en-GB" sz="1200" i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3126895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lang="fr-FR" sz="4400" b="0" i="0" kern="1200" dirty="0" smtClean="0">
                <a:ln w="12700">
                  <a:noFill/>
                </a:ln>
                <a:solidFill>
                  <a:srgbClr val="00454D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800870" y="3721928"/>
            <a:ext cx="4895776" cy="55089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GB" sz="2800" b="0" i="0" kern="1200" cap="none" spc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Insérez un sous-titre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86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GB" sz="4400" b="0" i="0" kern="1200" dirty="0">
                <a:ln w="12700">
                  <a:noFill/>
                </a:ln>
                <a:solidFill>
                  <a:srgbClr val="00454D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68313" y="1484783"/>
            <a:ext cx="8207375" cy="482394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12" y="861878"/>
            <a:ext cx="4895776" cy="55089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GB" sz="3200" b="0" i="0" kern="1200" dirty="0">
                <a:ln w="12700">
                  <a:noFill/>
                </a:ln>
                <a:solidFill>
                  <a:schemeClr val="accent3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Insérez un sous-titre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2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8" y="6052176"/>
            <a:ext cx="1981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131840" y="1340768"/>
            <a:ext cx="601216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0" y="6647900"/>
            <a:ext cx="9144000" cy="0"/>
          </a:xfrm>
          <a:prstGeom prst="line">
            <a:avLst/>
          </a:prstGeom>
          <a:ln w="9525">
            <a:solidFill>
              <a:srgbClr val="004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460432" y="6419304"/>
            <a:ext cx="576064" cy="32162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rmAutofit/>
          </a:bodyPr>
          <a:lstStyle>
            <a:lvl1pPr algn="r">
              <a:defRPr lang="en-GB" sz="1200" b="0" i="0" kern="1200" smtClean="0">
                <a:ln w="12700">
                  <a:noFill/>
                </a:ln>
                <a:solidFill>
                  <a:schemeClr val="accent5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fld id="{2BB27CDA-A6A6-4E28-B594-521DFBA9799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400" b="1" i="0" kern="1200" dirty="0">
          <a:ln w="12700">
            <a:solidFill>
              <a:schemeClr val="tx2"/>
            </a:solidFill>
          </a:ln>
          <a:solidFill>
            <a:schemeClr val="accent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5"/>
        </a:buClr>
        <a:buSzTx/>
        <a:buFont typeface="Arial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Tx/>
        <a:buFont typeface="Courier New" pitchFamily="49" charset="0"/>
        <a:buChar char="o"/>
        <a:tabLst/>
        <a:defRPr lang="fr-BE" sz="1600" kern="120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ü"/>
        <a:tabLst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9" y="2177959"/>
            <a:ext cx="7893696" cy="2502082"/>
          </a:xfrm>
        </p:spPr>
        <p:txBody>
          <a:bodyPr/>
          <a:lstStyle/>
          <a:p>
            <a:r>
              <a:rPr lang="en-US" sz="3200" dirty="0"/>
              <a:t>From resource to process efficiency.</a:t>
            </a:r>
            <a:br>
              <a:rPr lang="en-US" sz="3200" dirty="0"/>
            </a:br>
            <a:r>
              <a:rPr lang="en-US" sz="2800" i="1" dirty="0" smtClean="0"/>
              <a:t>-</a:t>
            </a:r>
            <a:br>
              <a:rPr lang="en-US" sz="2800" i="1" dirty="0" smtClean="0"/>
            </a:br>
            <a:r>
              <a:rPr lang="en-US" sz="2800" i="1" dirty="0" smtClean="0"/>
              <a:t> Educating </a:t>
            </a:r>
            <a:r>
              <a:rPr lang="en-US" sz="2800" i="1" dirty="0"/>
              <a:t>a new generation of </a:t>
            </a:r>
            <a:r>
              <a:rPr lang="en-US" sz="2800" i="1" dirty="0" smtClean="0"/>
              <a:t>engineers</a:t>
            </a:r>
            <a:endParaRPr lang="en-GB" sz="3200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 smtClean="0"/>
              <a:t>Prof. Dr. Ir.</a:t>
            </a:r>
            <a:r>
              <a:rPr lang="en-GB" dirty="0" smtClean="0"/>
              <a:t> Eric Pirard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Rosalia Fiorentino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3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EMerald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8313" y="1484783"/>
            <a:ext cx="8496175" cy="4823941"/>
          </a:xfrm>
        </p:spPr>
        <p:txBody>
          <a:bodyPr/>
          <a:lstStyle/>
          <a:p>
            <a:pPr>
              <a:buClrTx/>
            </a:pPr>
            <a:r>
              <a:rPr lang="fr-BE" dirty="0" err="1" smtClean="0"/>
              <a:t>Seminars</a:t>
            </a:r>
            <a:endParaRPr lang="fr-BE" dirty="0" smtClean="0"/>
          </a:p>
          <a:p>
            <a:pPr lvl="3"/>
            <a:r>
              <a:rPr lang="en-US" dirty="0"/>
              <a:t>Health and Safety issues at industrial operations (Imerys)</a:t>
            </a:r>
          </a:p>
          <a:p>
            <a:pPr lvl="3"/>
            <a:r>
              <a:rPr lang="en-US" dirty="0"/>
              <a:t>Corporate Social Responsibility (Umicore)</a:t>
            </a:r>
          </a:p>
          <a:p>
            <a:pPr lvl="3"/>
            <a:r>
              <a:rPr lang="en-US" dirty="0"/>
              <a:t>Bankable Feasibility Study, theory and practical exercise (Technip)</a:t>
            </a:r>
          </a:p>
          <a:p>
            <a:pPr lvl="3"/>
            <a:r>
              <a:rPr lang="en-US" dirty="0" smtClean="0"/>
              <a:t>Legislative </a:t>
            </a:r>
            <a:r>
              <a:rPr lang="en-US" dirty="0"/>
              <a:t>aspects of </a:t>
            </a:r>
            <a:r>
              <a:rPr lang="en-US" dirty="0" smtClean="0"/>
              <a:t>mining / recycling</a:t>
            </a:r>
          </a:p>
          <a:p>
            <a:pPr lvl="3"/>
            <a:r>
              <a:rPr lang="en-US" dirty="0" smtClean="0"/>
              <a:t>Environmental remediation of mining operations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Project work</a:t>
            </a:r>
          </a:p>
          <a:p>
            <a:pPr lvl="1"/>
            <a:r>
              <a:rPr lang="en-US" dirty="0" smtClean="0"/>
              <a:t>Teams of 4</a:t>
            </a:r>
          </a:p>
          <a:p>
            <a:pPr lvl="1"/>
            <a:r>
              <a:rPr lang="en-US" dirty="0" smtClean="0"/>
              <a:t>Analyze a mining operation</a:t>
            </a:r>
          </a:p>
          <a:p>
            <a:pPr lvl="2"/>
            <a:r>
              <a:rPr lang="en-US" dirty="0" smtClean="0"/>
              <a:t>Technical (resource / process)</a:t>
            </a:r>
          </a:p>
          <a:p>
            <a:pPr lvl="2"/>
            <a:r>
              <a:rPr lang="en-US" dirty="0" smtClean="0"/>
              <a:t>Social Acceptance / Corporate Social Responsibility</a:t>
            </a:r>
          </a:p>
          <a:p>
            <a:pPr lvl="2"/>
            <a:r>
              <a:rPr lang="en-US" dirty="0" smtClean="0"/>
              <a:t>Environmental Issues (water / tailings / reactants / …)</a:t>
            </a:r>
          </a:p>
          <a:p>
            <a:pPr lvl="2"/>
            <a:r>
              <a:rPr lang="en-US" dirty="0" smtClean="0"/>
              <a:t>Economic (production / taxes / financial structure / …)</a:t>
            </a:r>
          </a:p>
          <a:p>
            <a:pPr lvl="1"/>
            <a:r>
              <a:rPr lang="en-US" dirty="0" smtClean="0"/>
              <a:t>Written report + 10’ pitch</a:t>
            </a:r>
            <a:endParaRPr lang="en-US" dirty="0"/>
          </a:p>
          <a:p>
            <a:pPr lvl="1">
              <a:buClrTx/>
            </a:pPr>
            <a:endParaRPr lang="fr-BE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203848" y="861878"/>
            <a:ext cx="5471840" cy="550897"/>
          </a:xfrm>
        </p:spPr>
        <p:txBody>
          <a:bodyPr/>
          <a:lstStyle/>
          <a:p>
            <a:r>
              <a:rPr lang="en-GB" dirty="0" smtClean="0"/>
              <a:t>Georesources Engineering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-23854" y="5589240"/>
            <a:ext cx="432048" cy="365125"/>
          </a:xfrm>
          <a:prstGeom prst="rect">
            <a:avLst/>
          </a:prstGeom>
        </p:spPr>
        <p:txBody>
          <a:bodyPr/>
          <a:lstStyle/>
          <a:p>
            <a:fld id="{2BB27CDA-A6A6-4E28-B594-521DFBA9799C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4932040" y="580526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 smtClean="0">
                <a:solidFill>
                  <a:schemeClr val="accent1"/>
                </a:solidFill>
              </a:rPr>
              <a:t>Development</a:t>
            </a:r>
            <a:r>
              <a:rPr lang="fr-BE" sz="1400" i="1" dirty="0" smtClean="0">
                <a:solidFill>
                  <a:schemeClr val="accent1"/>
                </a:solidFill>
              </a:rPr>
              <a:t> of a </a:t>
            </a:r>
            <a:r>
              <a:rPr lang="fr-BE" sz="1400" i="1" dirty="0" err="1" smtClean="0">
                <a:solidFill>
                  <a:schemeClr val="accent1"/>
                </a:solidFill>
              </a:rPr>
              <a:t>mining</a:t>
            </a:r>
            <a:r>
              <a:rPr lang="fr-BE" sz="1400" i="1" dirty="0" smtClean="0">
                <a:solidFill>
                  <a:schemeClr val="accent1"/>
                </a:solidFill>
              </a:rPr>
              <a:t> </a:t>
            </a:r>
            <a:r>
              <a:rPr lang="fr-BE" sz="1400" i="1" dirty="0" err="1" smtClean="0">
                <a:solidFill>
                  <a:schemeClr val="accent1"/>
                </a:solidFill>
              </a:rPr>
              <a:t>project</a:t>
            </a:r>
            <a:r>
              <a:rPr lang="fr-BE" sz="1400" i="1" dirty="0" smtClean="0">
                <a:solidFill>
                  <a:schemeClr val="accent1"/>
                </a:solidFill>
              </a:rPr>
              <a:t> in </a:t>
            </a:r>
            <a:r>
              <a:rPr lang="fr-BE" sz="1400" i="1" dirty="0" err="1" smtClean="0">
                <a:solidFill>
                  <a:schemeClr val="accent1"/>
                </a:solidFill>
              </a:rPr>
              <a:t>Greenland</a:t>
            </a:r>
            <a:endParaRPr lang="fr-BE" sz="1400" i="1" dirty="0" smtClean="0">
              <a:solidFill>
                <a:schemeClr val="accent1"/>
              </a:solidFill>
            </a:endParaRPr>
          </a:p>
          <a:p>
            <a:r>
              <a:rPr lang="fr-BE" sz="1400" i="1" dirty="0" err="1" smtClean="0">
                <a:solidFill>
                  <a:schemeClr val="accent1"/>
                </a:solidFill>
              </a:rPr>
              <a:t>Opening</a:t>
            </a:r>
            <a:r>
              <a:rPr lang="fr-BE" sz="1400" i="1" dirty="0" smtClean="0">
                <a:solidFill>
                  <a:schemeClr val="accent1"/>
                </a:solidFill>
              </a:rPr>
              <a:t> of a mine in </a:t>
            </a:r>
            <a:r>
              <a:rPr lang="fr-BE" sz="1400" i="1" dirty="0" err="1" smtClean="0">
                <a:solidFill>
                  <a:schemeClr val="accent1"/>
                </a:solidFill>
              </a:rPr>
              <a:t>densely</a:t>
            </a:r>
            <a:r>
              <a:rPr lang="fr-BE" sz="1400" i="1" dirty="0" smtClean="0">
                <a:solidFill>
                  <a:schemeClr val="accent1"/>
                </a:solidFill>
              </a:rPr>
              <a:t> </a:t>
            </a:r>
            <a:r>
              <a:rPr lang="fr-BE" sz="1400" i="1" dirty="0" err="1" smtClean="0">
                <a:solidFill>
                  <a:schemeClr val="accent1"/>
                </a:solidFill>
              </a:rPr>
              <a:t>populated</a:t>
            </a:r>
            <a:r>
              <a:rPr lang="fr-BE" sz="1400" i="1" dirty="0" smtClean="0">
                <a:solidFill>
                  <a:schemeClr val="accent1"/>
                </a:solidFill>
              </a:rPr>
              <a:t> areas</a:t>
            </a:r>
          </a:p>
          <a:p>
            <a:r>
              <a:rPr lang="fr-BE" sz="1400" i="1" dirty="0" err="1" smtClean="0">
                <a:solidFill>
                  <a:schemeClr val="accent1"/>
                </a:solidFill>
              </a:rPr>
              <a:t>Reclaiming</a:t>
            </a:r>
            <a:r>
              <a:rPr lang="fr-BE" sz="1400" i="1" dirty="0" smtClean="0">
                <a:solidFill>
                  <a:schemeClr val="accent1"/>
                </a:solidFill>
              </a:rPr>
              <a:t> of </a:t>
            </a:r>
            <a:r>
              <a:rPr lang="fr-BE" sz="1400" i="1" dirty="0" err="1" smtClean="0">
                <a:solidFill>
                  <a:schemeClr val="accent1"/>
                </a:solidFill>
              </a:rPr>
              <a:t>landfills</a:t>
            </a:r>
            <a:endParaRPr lang="fr-BE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EMerald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8313" y="1484783"/>
            <a:ext cx="8496175" cy="4823941"/>
          </a:xfrm>
        </p:spPr>
        <p:txBody>
          <a:bodyPr/>
          <a:lstStyle/>
          <a:p>
            <a:pPr>
              <a:buClrTx/>
            </a:pPr>
            <a:r>
              <a:rPr lang="fr-BE" dirty="0" smtClean="0"/>
              <a:t>One </a:t>
            </a:r>
            <a:r>
              <a:rPr lang="fr-BE" dirty="0" err="1" smtClean="0"/>
              <a:t>day</a:t>
            </a:r>
            <a:r>
              <a:rPr lang="fr-BE" dirty="0" smtClean="0"/>
              <a:t> site </a:t>
            </a:r>
            <a:r>
              <a:rPr lang="fr-BE" dirty="0" err="1" smtClean="0"/>
              <a:t>visits</a:t>
            </a:r>
            <a:endParaRPr lang="fr-BE" dirty="0" smtClean="0"/>
          </a:p>
          <a:p>
            <a:pPr lvl="1">
              <a:buClrTx/>
            </a:pPr>
            <a:r>
              <a:rPr lang="fr-BE" dirty="0" err="1" smtClean="0"/>
              <a:t>Sibelco</a:t>
            </a:r>
            <a:r>
              <a:rPr lang="fr-BE" dirty="0" smtClean="0"/>
              <a:t>, </a:t>
            </a:r>
            <a:r>
              <a:rPr lang="fr-BE" dirty="0" err="1" smtClean="0"/>
              <a:t>Imerys</a:t>
            </a:r>
            <a:r>
              <a:rPr lang="fr-BE" dirty="0" smtClean="0"/>
              <a:t>, </a:t>
            </a:r>
            <a:r>
              <a:rPr lang="fr-BE" dirty="0" err="1" smtClean="0"/>
              <a:t>Umicore</a:t>
            </a:r>
            <a:r>
              <a:rPr lang="fr-BE" dirty="0" smtClean="0"/>
              <a:t>, </a:t>
            </a:r>
            <a:r>
              <a:rPr lang="fr-BE" dirty="0" err="1" smtClean="0"/>
              <a:t>Lhoist</a:t>
            </a:r>
            <a:r>
              <a:rPr lang="fr-BE" dirty="0" smtClean="0"/>
              <a:t>,…</a:t>
            </a:r>
          </a:p>
          <a:p>
            <a:pPr lvl="2"/>
            <a:r>
              <a:rPr lang="fr-BE" dirty="0" smtClean="0"/>
              <a:t>Focus on </a:t>
            </a:r>
            <a:r>
              <a:rPr lang="fr-BE" dirty="0" err="1" smtClean="0"/>
              <a:t>process</a:t>
            </a:r>
            <a:r>
              <a:rPr lang="fr-BE" dirty="0" smtClean="0"/>
              <a:t> </a:t>
            </a:r>
            <a:r>
              <a:rPr lang="fr-BE" dirty="0" err="1" smtClean="0"/>
              <a:t>efficiency</a:t>
            </a:r>
            <a:r>
              <a:rPr lang="fr-BE" dirty="0" smtClean="0"/>
              <a:t> and </a:t>
            </a:r>
            <a:r>
              <a:rPr lang="fr-BE" dirty="0" err="1" smtClean="0"/>
              <a:t>environmental</a:t>
            </a:r>
            <a:r>
              <a:rPr lang="fr-BE" dirty="0" smtClean="0"/>
              <a:t> impact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203848" y="861878"/>
            <a:ext cx="5471840" cy="550897"/>
          </a:xfrm>
        </p:spPr>
        <p:txBody>
          <a:bodyPr/>
          <a:lstStyle/>
          <a:p>
            <a:r>
              <a:rPr lang="en-GB" dirty="0" smtClean="0"/>
              <a:t>Georesources Engineering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-23854" y="5589240"/>
            <a:ext cx="432048" cy="365125"/>
          </a:xfrm>
          <a:prstGeom prst="rect">
            <a:avLst/>
          </a:prstGeom>
        </p:spPr>
        <p:txBody>
          <a:bodyPr/>
          <a:lstStyle/>
          <a:p>
            <a:fld id="{2BB27CDA-A6A6-4E28-B594-521DFBA9799C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1026" name="Picture 2" descr="C:\Users\Eric P\Pictures\LG_G3\20151210_144941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2" b="19532"/>
          <a:stretch/>
        </p:blipFill>
        <p:spPr bwMode="auto">
          <a:xfrm>
            <a:off x="611560" y="2564904"/>
            <a:ext cx="6156176" cy="21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ric P\Pictures\LG_G3\20151210_1605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5872" r="26636" b="5872"/>
          <a:stretch/>
        </p:blipFill>
        <p:spPr bwMode="auto">
          <a:xfrm>
            <a:off x="5220072" y="3789040"/>
            <a:ext cx="3537255" cy="280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EMerald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8313" y="1484783"/>
            <a:ext cx="8496175" cy="4823941"/>
          </a:xfrm>
        </p:spPr>
        <p:txBody>
          <a:bodyPr/>
          <a:lstStyle/>
          <a:p>
            <a:pPr>
              <a:buClrTx/>
            </a:pPr>
            <a:r>
              <a:rPr lang="fr-BE" dirty="0" smtClean="0"/>
              <a:t>Field trips</a:t>
            </a:r>
          </a:p>
          <a:p>
            <a:pPr lvl="1"/>
            <a:r>
              <a:rPr lang="en-US" dirty="0" smtClean="0"/>
              <a:t>Poland 2013; Spain 2014; Bulgaria 2015;…</a:t>
            </a:r>
          </a:p>
          <a:p>
            <a:pPr lvl="2"/>
            <a:r>
              <a:rPr lang="en-US" dirty="0" smtClean="0"/>
              <a:t>Regional resource management</a:t>
            </a:r>
          </a:p>
          <a:p>
            <a:pPr lvl="2"/>
            <a:r>
              <a:rPr lang="en-US" dirty="0" smtClean="0"/>
              <a:t>Environmental remediation</a:t>
            </a:r>
          </a:p>
          <a:p>
            <a:pPr lvl="2"/>
            <a:r>
              <a:rPr lang="en-US" dirty="0" smtClean="0"/>
              <a:t>Communication and social acceptance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203848" y="861878"/>
            <a:ext cx="5471840" cy="550897"/>
          </a:xfrm>
        </p:spPr>
        <p:txBody>
          <a:bodyPr/>
          <a:lstStyle/>
          <a:p>
            <a:r>
              <a:rPr lang="en-GB" dirty="0" smtClean="0"/>
              <a:t>Georesources Engineering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-23854" y="5589240"/>
            <a:ext cx="432048" cy="365125"/>
          </a:xfrm>
          <a:prstGeom prst="rect">
            <a:avLst/>
          </a:prstGeom>
        </p:spPr>
        <p:txBody>
          <a:bodyPr/>
          <a:lstStyle/>
          <a:p>
            <a:fld id="{2BB27CDA-A6A6-4E28-B594-521DFBA9799C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2050" name="Picture 2" descr="C:\Users\Eric P\Pictures\Bulgarie_2015\P1020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81" y="4267007"/>
            <a:ext cx="3312368" cy="2484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ric P\Pictures\Bulgarie_2015\P10202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t="30312" r="48429" b="6501"/>
          <a:stretch/>
        </p:blipFill>
        <p:spPr bwMode="auto">
          <a:xfrm>
            <a:off x="611560" y="2996952"/>
            <a:ext cx="2808312" cy="32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ric P\Pictures\Bulgarie_2015\P1020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2721536" cy="2041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09" y="1566944"/>
            <a:ext cx="2695979" cy="27000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8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EMerald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8313" y="1484783"/>
            <a:ext cx="8496175" cy="4823941"/>
          </a:xfrm>
        </p:spPr>
        <p:txBody>
          <a:bodyPr/>
          <a:lstStyle/>
          <a:p>
            <a:pPr>
              <a:buClrTx/>
            </a:pPr>
            <a:r>
              <a:rPr lang="fr-BE" dirty="0" err="1" smtClean="0"/>
              <a:t>Internships</a:t>
            </a:r>
            <a:r>
              <a:rPr lang="fr-BE" dirty="0" smtClean="0"/>
              <a:t> &amp; Master </a:t>
            </a:r>
            <a:r>
              <a:rPr lang="fr-BE" dirty="0" err="1" smtClean="0"/>
              <a:t>theses</a:t>
            </a:r>
            <a:endParaRPr lang="fr-BE" dirty="0" smtClean="0"/>
          </a:p>
          <a:p>
            <a:pPr lvl="1"/>
            <a:r>
              <a:rPr lang="en-US" dirty="0" smtClean="0"/>
              <a:t>With industrial partner</a:t>
            </a:r>
            <a:endParaRPr lang="en-US" dirty="0" smtClean="0"/>
          </a:p>
          <a:p>
            <a:pPr lvl="2"/>
            <a:r>
              <a:rPr lang="en-US" dirty="0" smtClean="0"/>
              <a:t>Innovation “process optimization”</a:t>
            </a:r>
            <a:endParaRPr lang="en-US" dirty="0" smtClean="0"/>
          </a:p>
          <a:p>
            <a:pPr lvl="2"/>
            <a:r>
              <a:rPr lang="en-US" dirty="0" smtClean="0"/>
              <a:t>Economic, environmental and societal benefits</a:t>
            </a:r>
            <a:endParaRPr lang="en-US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203848" y="861878"/>
            <a:ext cx="5471840" cy="550897"/>
          </a:xfrm>
        </p:spPr>
        <p:txBody>
          <a:bodyPr/>
          <a:lstStyle/>
          <a:p>
            <a:r>
              <a:rPr lang="en-GB" dirty="0" smtClean="0"/>
              <a:t>Georesources Engineering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-23854" y="5589240"/>
            <a:ext cx="432048" cy="365125"/>
          </a:xfrm>
          <a:prstGeom prst="rect">
            <a:avLst/>
          </a:prstGeom>
        </p:spPr>
        <p:txBody>
          <a:bodyPr/>
          <a:lstStyle/>
          <a:p>
            <a:fld id="{2BB27CDA-A6A6-4E28-B594-521DFBA9799C}" type="slidenum">
              <a:rPr lang="fr-BE" smtClean="0"/>
              <a:pPr/>
              <a:t>13</a:t>
            </a:fld>
            <a:endParaRPr lang="fr-BE" dirty="0"/>
          </a:p>
        </p:txBody>
      </p:sp>
      <p:grpSp>
        <p:nvGrpSpPr>
          <p:cNvPr id="6" name="Groupe 5"/>
          <p:cNvGrpSpPr/>
          <p:nvPr/>
        </p:nvGrpSpPr>
        <p:grpSpPr>
          <a:xfrm>
            <a:off x="4644008" y="3140968"/>
            <a:ext cx="4225628" cy="2592286"/>
            <a:chOff x="4644008" y="4006111"/>
            <a:chExt cx="4225628" cy="2592286"/>
          </a:xfrm>
        </p:grpSpPr>
        <p:pic>
          <p:nvPicPr>
            <p:cNvPr id="11" name="Picture 7" descr="Y:\MiCa Communication\MiCa Images\Cogolin\cogolin_stone_acquisition_600_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4192930"/>
              <a:ext cx="2209404" cy="1109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Y:\MiCa Communication\MiCa Images\Cogolin\cogolin_stone_segmentation_600_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5373216"/>
              <a:ext cx="2209404" cy="11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Y:\MiCa Communication\MiCa Images\Cogolin\cogolin prototype jemel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006111"/>
              <a:ext cx="194421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23528" y="2955701"/>
            <a:ext cx="2526412" cy="2226230"/>
            <a:chOff x="1655" y="1616"/>
            <a:chExt cx="1759" cy="1550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5" y="1616"/>
              <a:ext cx="1759" cy="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1746" y="2840"/>
              <a:ext cx="5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400" i="1"/>
                <a:t>Flow cell</a:t>
              </a:r>
              <a:endParaRPr lang="fr-FR" sz="1400" i="1"/>
            </a:p>
          </p:txBody>
        </p:sp>
      </p:grpSp>
      <p:pic>
        <p:nvPicPr>
          <p:cNvPr id="17" name="Picture 30" descr="FlowCe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94" y="3331811"/>
            <a:ext cx="1304290" cy="130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6679" y="5296139"/>
            <a:ext cx="2491268" cy="110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7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EMerald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8313" y="1484783"/>
            <a:ext cx="8496175" cy="4823941"/>
          </a:xfrm>
        </p:spPr>
        <p:txBody>
          <a:bodyPr/>
          <a:lstStyle/>
          <a:p>
            <a:pPr>
              <a:buClrTx/>
            </a:pPr>
            <a:r>
              <a:rPr lang="fr-BE" dirty="0" smtClean="0"/>
              <a:t>Business Winter </a:t>
            </a:r>
            <a:r>
              <a:rPr lang="fr-BE" dirty="0" err="1" smtClean="0"/>
              <a:t>School</a:t>
            </a:r>
            <a:endParaRPr lang="fr-BE" dirty="0" smtClean="0"/>
          </a:p>
          <a:p>
            <a:pPr lvl="1"/>
            <a:r>
              <a:rPr lang="en-US" dirty="0" smtClean="0"/>
              <a:t>Testimonials by young entrepreneurs</a:t>
            </a:r>
          </a:p>
          <a:p>
            <a:pPr lvl="1"/>
            <a:r>
              <a:rPr lang="en-US" dirty="0" smtClean="0"/>
              <a:t>Business Model Canvas exercises</a:t>
            </a:r>
          </a:p>
          <a:p>
            <a:pPr lvl="1"/>
            <a:r>
              <a:rPr lang="en-GB" dirty="0" smtClean="0"/>
              <a:t>Lifecycle </a:t>
            </a:r>
            <a:r>
              <a:rPr lang="en-GB" dirty="0"/>
              <a:t>analysis from “cradle to grave”</a:t>
            </a:r>
            <a:endParaRPr lang="en-GB" i="1" dirty="0"/>
          </a:p>
          <a:p>
            <a:pPr lvl="1"/>
            <a:r>
              <a:rPr lang="en-US" dirty="0"/>
              <a:t>Questioning sustainability of resource </a:t>
            </a:r>
            <a:r>
              <a:rPr lang="en-US" dirty="0" smtClean="0"/>
              <a:t>use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203848" y="861878"/>
            <a:ext cx="5471840" cy="550897"/>
          </a:xfrm>
        </p:spPr>
        <p:txBody>
          <a:bodyPr/>
          <a:lstStyle/>
          <a:p>
            <a:r>
              <a:rPr lang="en-GB" dirty="0" smtClean="0"/>
              <a:t>Georesources Engineering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-23854" y="5589240"/>
            <a:ext cx="432048" cy="365125"/>
          </a:xfrm>
          <a:prstGeom prst="rect">
            <a:avLst/>
          </a:prstGeom>
        </p:spPr>
        <p:txBody>
          <a:bodyPr/>
          <a:lstStyle/>
          <a:p>
            <a:fld id="{2BB27CDA-A6A6-4E28-B594-521DFBA9799C}" type="slidenum">
              <a:rPr lang="fr-BE" smtClean="0"/>
              <a:pPr/>
              <a:t>14</a:t>
            </a:fld>
            <a:endParaRPr lang="fr-BE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79512" y="3284984"/>
            <a:ext cx="5049123" cy="3284984"/>
            <a:chOff x="-966879" y="2766458"/>
            <a:chExt cx="6462997" cy="4204858"/>
          </a:xfrm>
        </p:grpSpPr>
        <p:pic>
          <p:nvPicPr>
            <p:cNvPr id="20" name="Picture 2" descr="http://barentsobserver.com/sites/barentsobserver.com/files/styles/grid_8/public/main/articles/nikel_plant_0.jpg?itok=qTG7T3p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98"/>
            <a:stretch/>
          </p:blipFill>
          <p:spPr bwMode="auto">
            <a:xfrm>
              <a:off x="-966879" y="2766458"/>
              <a:ext cx="3949892" cy="25130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521764" y="5198491"/>
              <a:ext cx="3974354" cy="17728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BE" sz="1400" dirty="0">
                  <a:solidFill>
                    <a:srgbClr val="C00000"/>
                  </a:solidFill>
                </a:rPr>
                <a:t>NORILSK (RUS) 1,5% </a:t>
              </a:r>
              <a:r>
                <a:rPr lang="fr-BE" sz="1400" dirty="0" smtClean="0">
                  <a:solidFill>
                    <a:srgbClr val="C00000"/>
                  </a:solidFill>
                </a:rPr>
                <a:t>Ni</a:t>
              </a:r>
            </a:p>
            <a:p>
              <a:endParaRPr lang="fr-BE" sz="1400" dirty="0"/>
            </a:p>
            <a:p>
              <a:r>
                <a:rPr lang="fr-BE" sz="1400" i="1" dirty="0" smtClean="0"/>
                <a:t>Ni </a:t>
              </a:r>
              <a:r>
                <a:rPr lang="fr-BE" sz="1400" i="1" dirty="0" err="1" smtClean="0"/>
                <a:t>Sulphides</a:t>
              </a:r>
              <a:endParaRPr lang="fr-BE" sz="1400" i="1" dirty="0" smtClean="0"/>
            </a:p>
            <a:p>
              <a:r>
                <a:rPr lang="fr-BE" sz="1400" i="1" dirty="0" smtClean="0"/>
                <a:t>Underground </a:t>
              </a:r>
              <a:r>
                <a:rPr lang="fr-BE" sz="1400" i="1" dirty="0" err="1" smtClean="0"/>
                <a:t>mining</a:t>
              </a:r>
              <a:endParaRPr lang="fr-BE" sz="1400" i="1" dirty="0" smtClean="0"/>
            </a:p>
            <a:p>
              <a:r>
                <a:rPr lang="fr-BE" sz="1400" i="1" dirty="0" err="1" smtClean="0"/>
                <a:t>Arctic</a:t>
              </a:r>
              <a:r>
                <a:rPr lang="fr-BE" sz="1400" i="1" dirty="0" smtClean="0"/>
                <a:t> </a:t>
              </a:r>
              <a:r>
                <a:rPr lang="fr-BE" sz="1400" i="1" dirty="0" err="1" smtClean="0"/>
                <a:t>circle</a:t>
              </a:r>
              <a:endParaRPr lang="fr-BE" sz="1400" i="1" dirty="0" smtClean="0"/>
            </a:p>
            <a:p>
              <a:r>
                <a:rPr lang="fr-BE" sz="1400" i="1" dirty="0" err="1" smtClean="0"/>
                <a:t>Pyrometallurgy</a:t>
              </a:r>
              <a:endParaRPr lang="fr-BE" sz="1400" i="1" dirty="0" smtClean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995936" y="4040368"/>
            <a:ext cx="5132290" cy="2645835"/>
            <a:chOff x="3995936" y="4040368"/>
            <a:chExt cx="5132290" cy="2645835"/>
          </a:xfrm>
        </p:grpSpPr>
        <p:pic>
          <p:nvPicPr>
            <p:cNvPr id="23" name="Picture 2" descr="http://www.evaway.fr/s3/evawayus/photos/original/C8/C8-BD-F5-5E-D3-E4-28-6A-FE-87-5F-FB-F0-77-22-76-47-FA-20-5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040368"/>
              <a:ext cx="3096344" cy="20642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6858759" y="5301208"/>
              <a:ext cx="2269467" cy="138499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fr-BE" sz="1400" dirty="0">
                  <a:solidFill>
                    <a:srgbClr val="C00000"/>
                  </a:solidFill>
                </a:rPr>
                <a:t>TIEBAGHI (N CAL) 1,5% </a:t>
              </a:r>
              <a:r>
                <a:rPr lang="fr-BE" sz="1400" dirty="0" smtClean="0">
                  <a:solidFill>
                    <a:srgbClr val="C00000"/>
                  </a:solidFill>
                </a:rPr>
                <a:t>Ni</a:t>
              </a:r>
              <a:endParaRPr lang="fr-BE" sz="1400" dirty="0"/>
            </a:p>
            <a:p>
              <a:endParaRPr lang="fr-BE" sz="1400" dirty="0"/>
            </a:p>
            <a:p>
              <a:r>
                <a:rPr lang="fr-BE" sz="1400" i="1" dirty="0" smtClean="0"/>
                <a:t>Ni Silicates</a:t>
              </a:r>
            </a:p>
            <a:p>
              <a:r>
                <a:rPr lang="fr-BE" sz="1400" i="1" dirty="0" smtClean="0"/>
                <a:t>Tropical </a:t>
              </a:r>
              <a:r>
                <a:rPr lang="fr-BE" sz="1400" i="1" dirty="0" err="1" smtClean="0"/>
                <a:t>Ecosystem</a:t>
              </a:r>
              <a:r>
                <a:rPr lang="fr-BE" sz="1400" i="1" dirty="0" smtClean="0"/>
                <a:t> (</a:t>
              </a:r>
              <a:r>
                <a:rPr lang="fr-BE" sz="1400" i="1" dirty="0" err="1" smtClean="0"/>
                <a:t>reefs</a:t>
              </a:r>
              <a:r>
                <a:rPr lang="fr-BE" sz="1400" i="1" dirty="0" smtClean="0"/>
                <a:t>)</a:t>
              </a:r>
              <a:endParaRPr lang="fr-BE" sz="1400" i="1" dirty="0"/>
            </a:p>
            <a:p>
              <a:r>
                <a:rPr lang="fr-BE" sz="1400" i="1" dirty="0" smtClean="0"/>
                <a:t>Open </a:t>
              </a:r>
              <a:r>
                <a:rPr lang="fr-BE" sz="1400" i="1" dirty="0" err="1" smtClean="0"/>
                <a:t>Pit</a:t>
              </a:r>
              <a:r>
                <a:rPr lang="fr-BE" sz="1400" i="1" dirty="0" smtClean="0"/>
                <a:t> Mining</a:t>
              </a:r>
              <a:endParaRPr lang="fr-BE" sz="1400" i="1" dirty="0"/>
            </a:p>
            <a:p>
              <a:r>
                <a:rPr lang="fr-BE" sz="1400" i="1" dirty="0" smtClean="0"/>
                <a:t>Pressure </a:t>
              </a:r>
              <a:r>
                <a:rPr lang="fr-BE" sz="1400" i="1" dirty="0"/>
                <a:t>Acid </a:t>
              </a:r>
              <a:r>
                <a:rPr lang="fr-BE" sz="1400" i="1" dirty="0" err="1" smtClean="0"/>
                <a:t>Leaching</a:t>
              </a:r>
              <a:endParaRPr lang="en-GB" sz="1400" i="1" dirty="0"/>
            </a:p>
          </p:txBody>
        </p:sp>
      </p:grpSp>
      <p:pic>
        <p:nvPicPr>
          <p:cNvPr id="1026" name="Picture 2" descr="C:\Users\Eric P\Pictures\LG_G3\20160106_1805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15"/>
          <a:stretch/>
        </p:blipFill>
        <p:spPr bwMode="auto">
          <a:xfrm>
            <a:off x="5469272" y="1552816"/>
            <a:ext cx="3559317" cy="2487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4378038" y="4134559"/>
            <a:ext cx="46584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8DA9"/>
                </a:solidFill>
              </a:rPr>
              <a:t>23400 </a:t>
            </a:r>
            <a:r>
              <a:rPr lang="en-US" sz="1400" dirty="0">
                <a:solidFill>
                  <a:srgbClr val="808DA9"/>
                </a:solidFill>
              </a:rPr>
              <a:t>students</a:t>
            </a:r>
            <a:br>
              <a:rPr lang="en-US" sz="1400" dirty="0">
                <a:solidFill>
                  <a:srgbClr val="808DA9"/>
                </a:solidFill>
              </a:rPr>
            </a:br>
            <a:r>
              <a:rPr lang="en-US" sz="1400" dirty="0">
                <a:solidFill>
                  <a:srgbClr val="808DA9"/>
                </a:solidFill>
              </a:rPr>
              <a:t>2200 PhD students</a:t>
            </a:r>
          </a:p>
          <a:p>
            <a:r>
              <a:rPr lang="en-US" sz="1400" dirty="0">
                <a:solidFill>
                  <a:srgbClr val="808DA9"/>
                </a:solidFill>
              </a:rPr>
              <a:t>500 professors</a:t>
            </a:r>
          </a:p>
          <a:p>
            <a:endParaRPr lang="en-US" sz="1400" dirty="0">
              <a:solidFill>
                <a:srgbClr val="808DA9"/>
              </a:solidFill>
            </a:endParaRPr>
          </a:p>
          <a:p>
            <a:endParaRPr lang="en-US" sz="1400" dirty="0">
              <a:solidFill>
                <a:srgbClr val="808DA9"/>
              </a:solidFill>
            </a:endParaRPr>
          </a:p>
          <a:p>
            <a:endParaRPr lang="en-US" sz="1400" dirty="0">
              <a:solidFill>
                <a:srgbClr val="808DA9"/>
              </a:solidFill>
            </a:endParaRPr>
          </a:p>
          <a:p>
            <a:endParaRPr lang="en-US" sz="1400" dirty="0">
              <a:solidFill>
                <a:srgbClr val="808DA9"/>
              </a:solidFill>
            </a:endParaRPr>
          </a:p>
          <a:p>
            <a:endParaRPr lang="en-US" sz="1400" dirty="0">
              <a:solidFill>
                <a:srgbClr val="808DA9"/>
              </a:solidFill>
            </a:endParaRPr>
          </a:p>
          <a:p>
            <a:r>
              <a:rPr lang="en-US" sz="1400" dirty="0" smtClean="0">
                <a:solidFill>
                  <a:srgbClr val="808DA9"/>
                </a:solidFill>
              </a:rPr>
              <a:t>One of the </a:t>
            </a:r>
            <a:r>
              <a:rPr lang="en-US" sz="1400" dirty="0">
                <a:solidFill>
                  <a:srgbClr val="808DA9"/>
                </a:solidFill>
              </a:rPr>
              <a:t>largest network of spin-off companies in Belgium</a:t>
            </a:r>
          </a:p>
          <a:p>
            <a:endParaRPr lang="fr-BE" sz="1400" dirty="0">
              <a:solidFill>
                <a:srgbClr val="808DA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University</a:t>
            </a:r>
            <a:r>
              <a:rPr lang="fr-BE" dirty="0" smtClean="0"/>
              <a:t> of Liège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BE" smtClean="0"/>
          </a:p>
          <a:p>
            <a:pPr lvl="2"/>
            <a:endParaRPr lang="fr-BE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quarter" idx="11"/>
          </p:nvPr>
        </p:nvSpPr>
        <p:spPr>
          <a:xfrm>
            <a:off x="2267744" y="861878"/>
            <a:ext cx="6407944" cy="550897"/>
          </a:xfrm>
          <a:prstGeom prst="rect">
            <a:avLst/>
          </a:prstGeom>
        </p:spPr>
        <p:txBody>
          <a:bodyPr/>
          <a:lstStyle/>
          <a:p>
            <a:r>
              <a:rPr lang="fr-BE" dirty="0"/>
              <a:t>A </a:t>
            </a:r>
            <a:r>
              <a:rPr lang="fr-BE" dirty="0" err="1"/>
              <a:t>heart</a:t>
            </a:r>
            <a:r>
              <a:rPr lang="fr-BE" dirty="0"/>
              <a:t> </a:t>
            </a:r>
            <a:r>
              <a:rPr lang="fr-BE" dirty="0" err="1"/>
              <a:t>beating</a:t>
            </a:r>
            <a:r>
              <a:rPr lang="fr-BE" dirty="0"/>
              <a:t> for </a:t>
            </a:r>
            <a:r>
              <a:rPr lang="fr-BE" dirty="0" smtClean="0"/>
              <a:t>Europe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604448" y="6507056"/>
            <a:ext cx="432048" cy="276999"/>
          </a:xfrm>
          <a:prstGeom prst="rect">
            <a:avLst/>
          </a:prstGeom>
        </p:spPr>
        <p:txBody>
          <a:bodyPr/>
          <a:lstStyle/>
          <a:p>
            <a:fld id="{366C3FA5-BCF1-4293-BDB2-C23140B060F6}" type="slidenum">
              <a:rPr lang="fr-BE">
                <a:solidFill>
                  <a:srgbClr val="424E5B"/>
                </a:solidFill>
              </a:rPr>
              <a:pPr/>
              <a:t>2</a:t>
            </a:fld>
            <a:endParaRPr lang="fr-BE" dirty="0">
              <a:solidFill>
                <a:srgbClr val="424E5B"/>
              </a:solidFill>
            </a:endParaRPr>
          </a:p>
        </p:txBody>
      </p:sp>
      <p:pic>
        <p:nvPicPr>
          <p:cNvPr id="17" name="Picture 13" descr="logo_coul_texte_blason_cadre_3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5601"/>
            <a:ext cx="1584176" cy="11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zone n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8" y="1916832"/>
            <a:ext cx="2820422" cy="18769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mphis et chim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28933"/>
            <a:ext cx="2688292" cy="20177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e 21"/>
          <p:cNvGrpSpPr/>
          <p:nvPr/>
        </p:nvGrpSpPr>
        <p:grpSpPr>
          <a:xfrm>
            <a:off x="827584" y="2204864"/>
            <a:ext cx="3690144" cy="4068248"/>
            <a:chOff x="1187624" y="2348880"/>
            <a:chExt cx="3690144" cy="4068248"/>
          </a:xfrm>
        </p:grpSpPr>
        <p:pic>
          <p:nvPicPr>
            <p:cNvPr id="15" name="Picture 13" descr="europe-map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348880"/>
              <a:ext cx="3690144" cy="406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lipse 13"/>
            <p:cNvSpPr/>
            <p:nvPr/>
          </p:nvSpPr>
          <p:spPr>
            <a:xfrm>
              <a:off x="2468528" y="4645516"/>
              <a:ext cx="93836" cy="93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2116108" y="4293096"/>
              <a:ext cx="798676" cy="7986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7198460" y="2012608"/>
            <a:ext cx="192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08DA9"/>
                </a:solidFill>
              </a:rPr>
              <a:t>Liège - A millenary city</a:t>
            </a:r>
          </a:p>
          <a:p>
            <a:endParaRPr lang="en-US" sz="1400" dirty="0">
              <a:solidFill>
                <a:srgbClr val="808DA9"/>
              </a:solidFill>
            </a:endParaRPr>
          </a:p>
          <a:p>
            <a:r>
              <a:rPr lang="en-US" sz="1400" dirty="0">
                <a:solidFill>
                  <a:srgbClr val="808DA9"/>
                </a:solidFill>
              </a:rPr>
              <a:t>Less than 300km from:</a:t>
            </a:r>
          </a:p>
          <a:p>
            <a:r>
              <a:rPr lang="en-US" sz="1400" dirty="0">
                <a:solidFill>
                  <a:srgbClr val="808DA9"/>
                </a:solidFill>
              </a:rPr>
              <a:t>London, Frankfurt,</a:t>
            </a:r>
            <a:br>
              <a:rPr lang="en-US" sz="1400" dirty="0">
                <a:solidFill>
                  <a:srgbClr val="808DA9"/>
                </a:solidFill>
              </a:rPr>
            </a:br>
            <a:r>
              <a:rPr lang="en-US" sz="1400" dirty="0">
                <a:solidFill>
                  <a:srgbClr val="808DA9"/>
                </a:solidFill>
              </a:rPr>
              <a:t>Paris, Amsterdam,...</a:t>
            </a:r>
          </a:p>
          <a:p>
            <a:endParaRPr lang="en-US" sz="1400" dirty="0">
              <a:solidFill>
                <a:srgbClr val="808DA9"/>
              </a:solidFill>
            </a:endParaRPr>
          </a:p>
          <a:p>
            <a:r>
              <a:rPr lang="en-US" sz="1400" dirty="0">
                <a:solidFill>
                  <a:srgbClr val="808DA9"/>
                </a:solidFill>
              </a:rPr>
              <a:t>Cradle of mining &amp;</a:t>
            </a:r>
            <a:br>
              <a:rPr lang="en-US" sz="1400" dirty="0">
                <a:solidFill>
                  <a:srgbClr val="808DA9"/>
                </a:solidFill>
              </a:rPr>
            </a:br>
            <a:r>
              <a:rPr lang="en-US" sz="1400" dirty="0">
                <a:solidFill>
                  <a:srgbClr val="808DA9"/>
                </a:solidFill>
              </a:rPr>
              <a:t>metallurgy in Europe</a:t>
            </a:r>
          </a:p>
        </p:txBody>
      </p:sp>
    </p:spTree>
    <p:extLst>
      <p:ext uri="{BB962C8B-B14F-4D97-AF65-F5344CB8AC3E}">
        <p14:creationId xmlns:p14="http://schemas.microsoft.com/office/powerpoint/2010/main" val="27361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Geo-Engineers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8313" y="1484783"/>
            <a:ext cx="8424167" cy="4823941"/>
          </a:xfrm>
        </p:spPr>
        <p:txBody>
          <a:bodyPr/>
          <a:lstStyle/>
          <a:p>
            <a:r>
              <a:rPr lang="en-GB" dirty="0"/>
              <a:t>Liège, Nancy 1900</a:t>
            </a:r>
          </a:p>
          <a:p>
            <a:pPr lvl="1"/>
            <a:r>
              <a:rPr lang="en-GB" dirty="0" smtClean="0"/>
              <a:t>Improve (create?) the dialogue between geologists and mining engineers</a:t>
            </a:r>
            <a:endParaRPr lang="fr-BE" dirty="0"/>
          </a:p>
          <a:p>
            <a:pPr>
              <a:buClrTx/>
            </a:pPr>
            <a:endParaRPr lang="fr-BE" dirty="0" smtClean="0"/>
          </a:p>
          <a:p>
            <a:pPr>
              <a:buClrTx/>
            </a:pPr>
            <a:r>
              <a:rPr lang="fr-BE" dirty="0" smtClean="0"/>
              <a:t>Interface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geosciences</a:t>
            </a:r>
            <a:r>
              <a:rPr lang="fr-BE" dirty="0" smtClean="0"/>
              <a:t> and engineering</a:t>
            </a:r>
            <a:endParaRPr lang="fr-BE" dirty="0"/>
          </a:p>
          <a:p>
            <a:pPr lvl="1">
              <a:buClrTx/>
            </a:pPr>
            <a:r>
              <a:rPr lang="fr-BE" dirty="0" err="1" smtClean="0"/>
              <a:t>Understand</a:t>
            </a:r>
            <a:r>
              <a:rPr lang="fr-BE" dirty="0" smtClean="0"/>
              <a:t> </a:t>
            </a:r>
            <a:r>
              <a:rPr lang="fr-BE" dirty="0"/>
              <a:t>– </a:t>
            </a:r>
            <a:r>
              <a:rPr lang="fr-BE" dirty="0" err="1" smtClean="0"/>
              <a:t>Prevent</a:t>
            </a:r>
            <a:r>
              <a:rPr lang="fr-BE" dirty="0" smtClean="0"/>
              <a:t> </a:t>
            </a:r>
            <a:r>
              <a:rPr lang="fr-BE" dirty="0"/>
              <a:t>– </a:t>
            </a:r>
            <a:r>
              <a:rPr lang="fr-BE" dirty="0" smtClean="0"/>
              <a:t>Manage </a:t>
            </a:r>
            <a:r>
              <a:rPr lang="fr-BE" dirty="0"/>
              <a:t>– </a:t>
            </a:r>
            <a:r>
              <a:rPr lang="fr-BE" dirty="0" err="1" smtClean="0"/>
              <a:t>Beneficiate</a:t>
            </a:r>
            <a:r>
              <a:rPr lang="fr-BE" dirty="0" smtClean="0"/>
              <a:t> – Recycle – </a:t>
            </a:r>
            <a:r>
              <a:rPr lang="fr-BE" dirty="0" err="1" smtClean="0"/>
              <a:t>Protect</a:t>
            </a:r>
            <a:endParaRPr lang="fr-BE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Liège</a:t>
            </a:r>
            <a:r>
              <a:rPr lang="en-GB" dirty="0"/>
              <a:t>, </a:t>
            </a:r>
            <a:r>
              <a:rPr lang="en-GB" dirty="0" smtClean="0"/>
              <a:t>Nancy,… </a:t>
            </a:r>
            <a:r>
              <a:rPr lang="en-GB" dirty="0"/>
              <a:t>2000</a:t>
            </a:r>
          </a:p>
          <a:p>
            <a:pPr lvl="1"/>
            <a:r>
              <a:rPr lang="en-GB" i="1" dirty="0"/>
              <a:t>“</a:t>
            </a:r>
            <a:r>
              <a:rPr lang="en-GB" i="1" dirty="0" smtClean="0"/>
              <a:t>Not an engineer, nor a geologist…”</a:t>
            </a:r>
            <a:endParaRPr lang="en-GB" i="1" dirty="0"/>
          </a:p>
          <a:p>
            <a:pPr lvl="2"/>
            <a:r>
              <a:rPr lang="en-GB" dirty="0" smtClean="0"/>
              <a:t>Perfect background to adress (non-biological) environmental issues</a:t>
            </a:r>
          </a:p>
          <a:p>
            <a:pPr lvl="2"/>
            <a:r>
              <a:rPr lang="en-GB" dirty="0" smtClean="0"/>
              <a:t>Focus on </a:t>
            </a:r>
            <a:r>
              <a:rPr lang="en-GB" b="1" dirty="0" smtClean="0"/>
              <a:t>water protection / soil remediation / waste management / …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712200" y="6507163"/>
            <a:ext cx="431800" cy="276225"/>
          </a:xfrm>
          <a:prstGeom prst="rect">
            <a:avLst/>
          </a:prstGeom>
        </p:spPr>
        <p:txBody>
          <a:bodyPr/>
          <a:lstStyle/>
          <a:p>
            <a:fld id="{2BB27CDA-A6A6-4E28-B594-521DFBA9799C}" type="slidenum">
              <a:rPr lang="fr-BE" smtClean="0"/>
              <a:pPr/>
              <a:t>3</a:t>
            </a:fld>
            <a:endParaRPr lang="fr-BE" dirty="0"/>
          </a:p>
        </p:txBody>
      </p:sp>
      <p:grpSp>
        <p:nvGrpSpPr>
          <p:cNvPr id="8" name="Groupe 7"/>
          <p:cNvGrpSpPr/>
          <p:nvPr/>
        </p:nvGrpSpPr>
        <p:grpSpPr>
          <a:xfrm>
            <a:off x="1070992" y="3502168"/>
            <a:ext cx="7245424" cy="430888"/>
            <a:chOff x="1143000" y="4293096"/>
            <a:chExt cx="7245424" cy="430888"/>
          </a:xfrm>
        </p:grpSpPr>
        <p:sp>
          <p:nvSpPr>
            <p:cNvPr id="9" name="ZoneTexte 8"/>
            <p:cNvSpPr txBox="1"/>
            <p:nvPr/>
          </p:nvSpPr>
          <p:spPr>
            <a:xfrm>
              <a:off x="1143000" y="4293097"/>
              <a:ext cx="1304764" cy="261610"/>
            </a:xfrm>
            <a:prstGeom prst="rect">
              <a:avLst/>
            </a:prstGeom>
            <a:solidFill>
              <a:srgbClr val="0033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en-GB" sz="1100" dirty="0" smtClean="0"/>
                <a:t>GEOTECHNICS</a:t>
              </a:r>
              <a:endParaRPr lang="en-GB" sz="11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600781" y="4293097"/>
              <a:ext cx="1656184" cy="430887"/>
            </a:xfrm>
            <a:prstGeom prst="rect">
              <a:avLst/>
            </a:prstGeom>
            <a:solidFill>
              <a:srgbClr val="0033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en-GB" sz="1100" dirty="0" smtClean="0"/>
                <a:t>ENVIRONMENT</a:t>
              </a:r>
              <a:r>
                <a:rPr lang="en-GB" sz="1100" dirty="0"/>
                <a:t/>
              </a:r>
              <a:br>
                <a:rPr lang="en-GB" sz="1100" dirty="0"/>
              </a:br>
              <a:r>
                <a:rPr lang="en-GB" sz="1100" dirty="0" smtClean="0"/>
                <a:t>HYDROGEOLOGY</a:t>
              </a:r>
              <a:endParaRPr lang="en-GB" sz="11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409982" y="4297620"/>
              <a:ext cx="1224136" cy="261610"/>
            </a:xfrm>
            <a:prstGeom prst="rect">
              <a:avLst/>
            </a:prstGeom>
            <a:solidFill>
              <a:srgbClr val="0033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en-GB" sz="1100" dirty="0" smtClean="0"/>
                <a:t>OIL &amp; GAS</a:t>
              </a:r>
              <a:endParaRPr lang="en-GB" sz="11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787135" y="4293097"/>
              <a:ext cx="1224136" cy="430887"/>
            </a:xfrm>
            <a:prstGeom prst="rect">
              <a:avLst/>
            </a:prstGeom>
            <a:solidFill>
              <a:srgbClr val="0033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en-GB" sz="1100" dirty="0" smtClean="0"/>
                <a:t>NUMERICAL</a:t>
              </a:r>
              <a:br>
                <a:rPr lang="en-GB" sz="1100" dirty="0" smtClean="0"/>
              </a:br>
              <a:r>
                <a:rPr lang="en-GB" sz="1100" dirty="0" smtClean="0"/>
                <a:t>GEOLOGY</a:t>
              </a:r>
              <a:endParaRPr lang="en-GB" sz="11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164288" y="4293096"/>
              <a:ext cx="1224136" cy="430887"/>
            </a:xfrm>
            <a:prstGeom prst="rect">
              <a:avLst/>
            </a:prstGeom>
            <a:solidFill>
              <a:srgbClr val="0033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en-GB" sz="1100" dirty="0"/>
                <a:t>MINERAL </a:t>
              </a:r>
              <a:r>
                <a:rPr lang="en-GB" sz="1100" dirty="0" smtClean="0"/>
                <a:t>RESOURCES</a:t>
              </a:r>
              <a:endParaRPr lang="en-GB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7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Geo-Engineers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8313" y="1484783"/>
            <a:ext cx="8424167" cy="4823941"/>
          </a:xfrm>
        </p:spPr>
        <p:txBody>
          <a:bodyPr/>
          <a:lstStyle/>
          <a:p>
            <a:pPr lvl="1"/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323528" y="861878"/>
            <a:ext cx="8352160" cy="550897"/>
          </a:xfrm>
        </p:spPr>
        <p:txBody>
          <a:bodyPr/>
          <a:lstStyle/>
          <a:p>
            <a:r>
              <a:rPr lang="en-GB" dirty="0" smtClean="0"/>
              <a:t>Towards resource engineering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712200" y="6507163"/>
            <a:ext cx="431800" cy="276225"/>
          </a:xfrm>
          <a:prstGeom prst="rect">
            <a:avLst/>
          </a:prstGeom>
        </p:spPr>
        <p:txBody>
          <a:bodyPr/>
          <a:lstStyle/>
          <a:p>
            <a:fld id="{2BB27CDA-A6A6-4E28-B594-521DFBA9799C}" type="slidenum">
              <a:rPr lang="fr-BE" smtClean="0"/>
              <a:pPr/>
              <a:t>4</a:t>
            </a:fld>
            <a:endParaRPr lang="fr-BE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475656" y="1556792"/>
            <a:ext cx="6357985" cy="4809334"/>
            <a:chOff x="1389803" y="1524744"/>
            <a:chExt cx="6357985" cy="4809334"/>
          </a:xfrm>
        </p:grpSpPr>
        <p:pic>
          <p:nvPicPr>
            <p:cNvPr id="15" name="Picture 2" descr="http://cdn.androidpolice.com/wp-content/uploads/2013/07/nexusae0_2013-google-nexus-7-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81" r="20362"/>
            <a:stretch/>
          </p:blipFill>
          <p:spPr bwMode="auto">
            <a:xfrm rot="2700000">
              <a:off x="6405144" y="2151998"/>
              <a:ext cx="1256834" cy="1428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e 15"/>
            <p:cNvGrpSpPr/>
            <p:nvPr/>
          </p:nvGrpSpPr>
          <p:grpSpPr>
            <a:xfrm>
              <a:off x="1389803" y="1524744"/>
              <a:ext cx="6208444" cy="4809334"/>
              <a:chOff x="928846" y="1194844"/>
              <a:chExt cx="7078936" cy="5483651"/>
            </a:xfrm>
          </p:grpSpPr>
          <p:pic>
            <p:nvPicPr>
              <p:cNvPr id="17" name="Picture 4" descr="http://www.salonnow.com/customers/uploads/photo/earth_green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3436" y="4463675"/>
                <a:ext cx="2214820" cy="2214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ZoneTexte 17"/>
              <p:cNvSpPr txBox="1"/>
              <p:nvPr/>
            </p:nvSpPr>
            <p:spPr>
              <a:xfrm>
                <a:off x="928846" y="3796169"/>
                <a:ext cx="2201039" cy="73695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accent4"/>
                    </a:solidFill>
                  </a:defRPr>
                </a:lvl1pPr>
              </a:lstStyle>
              <a:p>
                <a:r>
                  <a:rPr lang="en-GB" sz="1200" dirty="0" smtClean="0">
                    <a:solidFill>
                      <a:schemeClr val="tx1"/>
                    </a:solidFill>
                  </a:rPr>
                  <a:t>GEO-RESOURCES</a:t>
                </a:r>
                <a:endParaRPr lang="en-GB" sz="1200" dirty="0">
                  <a:solidFill>
                    <a:schemeClr val="tx1"/>
                  </a:solidFill>
                </a:endParaRPr>
              </a:p>
              <a:p>
                <a:endParaRPr lang="en-GB" sz="1200" dirty="0" smtClean="0"/>
              </a:p>
              <a:p>
                <a:r>
                  <a:rPr lang="en-GB" sz="1200" dirty="0" smtClean="0"/>
                  <a:t>Exploration/Evaluation</a:t>
                </a:r>
                <a:endParaRPr lang="en-GB" sz="1200" dirty="0"/>
              </a:p>
            </p:txBody>
          </p:sp>
          <p:grpSp>
            <p:nvGrpSpPr>
              <p:cNvPr id="19" name="Groupe 18"/>
              <p:cNvGrpSpPr/>
              <p:nvPr/>
            </p:nvGrpSpPr>
            <p:grpSpPr>
              <a:xfrm>
                <a:off x="3725599" y="4756550"/>
                <a:ext cx="2205608" cy="1405701"/>
                <a:chOff x="3871570" y="3895507"/>
                <a:chExt cx="2205608" cy="1405701"/>
              </a:xfrm>
            </p:grpSpPr>
            <p:sp>
              <p:nvSpPr>
                <p:cNvPr id="44" name="Ellipse 43"/>
                <p:cNvSpPr/>
                <p:nvPr/>
              </p:nvSpPr>
              <p:spPr>
                <a:xfrm>
                  <a:off x="4283968" y="4185084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5" name="Ellipse 44"/>
                <p:cNvSpPr/>
                <p:nvPr/>
              </p:nvSpPr>
              <p:spPr>
                <a:xfrm>
                  <a:off x="5355900" y="4113076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6" name="Ellipse 45"/>
                <p:cNvSpPr/>
                <p:nvPr/>
              </p:nvSpPr>
              <p:spPr>
                <a:xfrm>
                  <a:off x="4600813" y="5229200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7" name="Ellipse 46"/>
                <p:cNvSpPr/>
                <p:nvPr/>
              </p:nvSpPr>
              <p:spPr>
                <a:xfrm>
                  <a:off x="3871570" y="4555728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8" name="Forme libre 47"/>
                <p:cNvSpPr/>
                <p:nvPr/>
              </p:nvSpPr>
              <p:spPr>
                <a:xfrm>
                  <a:off x="4338320" y="3895507"/>
                  <a:ext cx="1727200" cy="325973"/>
                </a:xfrm>
                <a:custGeom>
                  <a:avLst/>
                  <a:gdLst>
                    <a:gd name="connsiteX0" fmla="*/ 1727200 w 1727200"/>
                    <a:gd name="connsiteY0" fmla="*/ 71973 h 325973"/>
                    <a:gd name="connsiteX1" fmla="*/ 680720 w 1727200"/>
                    <a:gd name="connsiteY1" fmla="*/ 16093 h 325973"/>
                    <a:gd name="connsiteX2" fmla="*/ 0 w 1727200"/>
                    <a:gd name="connsiteY2" fmla="*/ 325973 h 325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7200" h="325973">
                      <a:moveTo>
                        <a:pt x="1727200" y="71973"/>
                      </a:moveTo>
                      <a:cubicBezTo>
                        <a:pt x="1347893" y="22866"/>
                        <a:pt x="968587" y="-26240"/>
                        <a:pt x="680720" y="16093"/>
                      </a:cubicBezTo>
                      <a:cubicBezTo>
                        <a:pt x="392853" y="58426"/>
                        <a:pt x="0" y="325973"/>
                        <a:pt x="0" y="325973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9" name="Forme libre 48"/>
                <p:cNvSpPr/>
                <p:nvPr/>
              </p:nvSpPr>
              <p:spPr>
                <a:xfrm>
                  <a:off x="3921760" y="3969040"/>
                  <a:ext cx="2153920" cy="624312"/>
                </a:xfrm>
                <a:custGeom>
                  <a:avLst/>
                  <a:gdLst>
                    <a:gd name="connsiteX0" fmla="*/ 1727200 w 1727200"/>
                    <a:gd name="connsiteY0" fmla="*/ 71973 h 325973"/>
                    <a:gd name="connsiteX1" fmla="*/ 680720 w 1727200"/>
                    <a:gd name="connsiteY1" fmla="*/ 16093 h 325973"/>
                    <a:gd name="connsiteX2" fmla="*/ 0 w 1727200"/>
                    <a:gd name="connsiteY2" fmla="*/ 325973 h 325973"/>
                    <a:gd name="connsiteX0" fmla="*/ 1584960 w 1584960"/>
                    <a:gd name="connsiteY0" fmla="*/ 15978 h 417298"/>
                    <a:gd name="connsiteX1" fmla="*/ 680720 w 1584960"/>
                    <a:gd name="connsiteY1" fmla="*/ 107418 h 417298"/>
                    <a:gd name="connsiteX2" fmla="*/ 0 w 1584960"/>
                    <a:gd name="connsiteY2" fmla="*/ 417298 h 417298"/>
                    <a:gd name="connsiteX0" fmla="*/ 2153920 w 2153920"/>
                    <a:gd name="connsiteY0" fmla="*/ 21434 h 641194"/>
                    <a:gd name="connsiteX1" fmla="*/ 1249680 w 2153920"/>
                    <a:gd name="connsiteY1" fmla="*/ 112874 h 641194"/>
                    <a:gd name="connsiteX2" fmla="*/ 0 w 2153920"/>
                    <a:gd name="connsiteY2" fmla="*/ 641194 h 641194"/>
                    <a:gd name="connsiteX0" fmla="*/ 2153920 w 2153920"/>
                    <a:gd name="connsiteY0" fmla="*/ 3520 h 624312"/>
                    <a:gd name="connsiteX1" fmla="*/ 1102360 w 2153920"/>
                    <a:gd name="connsiteY1" fmla="*/ 536920 h 624312"/>
                    <a:gd name="connsiteX2" fmla="*/ 0 w 2153920"/>
                    <a:gd name="connsiteY2" fmla="*/ 623280 h 62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53920" h="624312">
                      <a:moveTo>
                        <a:pt x="2153920" y="3520"/>
                      </a:moveTo>
                      <a:cubicBezTo>
                        <a:pt x="1774613" y="-45587"/>
                        <a:pt x="1461347" y="433627"/>
                        <a:pt x="1102360" y="536920"/>
                      </a:cubicBezTo>
                      <a:cubicBezTo>
                        <a:pt x="743373" y="640213"/>
                        <a:pt x="0" y="623280"/>
                        <a:pt x="0" y="623280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50" name="Forme libre 49"/>
                <p:cNvSpPr/>
                <p:nvPr/>
              </p:nvSpPr>
              <p:spPr>
                <a:xfrm>
                  <a:off x="4664938" y="3969833"/>
                  <a:ext cx="1412240" cy="1290320"/>
                </a:xfrm>
                <a:custGeom>
                  <a:avLst/>
                  <a:gdLst>
                    <a:gd name="connsiteX0" fmla="*/ 1727200 w 1727200"/>
                    <a:gd name="connsiteY0" fmla="*/ 71973 h 325973"/>
                    <a:gd name="connsiteX1" fmla="*/ 680720 w 1727200"/>
                    <a:gd name="connsiteY1" fmla="*/ 16093 h 325973"/>
                    <a:gd name="connsiteX2" fmla="*/ 0 w 1727200"/>
                    <a:gd name="connsiteY2" fmla="*/ 325973 h 325973"/>
                    <a:gd name="connsiteX0" fmla="*/ 1584960 w 1584960"/>
                    <a:gd name="connsiteY0" fmla="*/ 15978 h 417298"/>
                    <a:gd name="connsiteX1" fmla="*/ 680720 w 1584960"/>
                    <a:gd name="connsiteY1" fmla="*/ 107418 h 417298"/>
                    <a:gd name="connsiteX2" fmla="*/ 0 w 1584960"/>
                    <a:gd name="connsiteY2" fmla="*/ 417298 h 417298"/>
                    <a:gd name="connsiteX0" fmla="*/ 2153920 w 2153920"/>
                    <a:gd name="connsiteY0" fmla="*/ 21434 h 641194"/>
                    <a:gd name="connsiteX1" fmla="*/ 1249680 w 2153920"/>
                    <a:gd name="connsiteY1" fmla="*/ 112874 h 641194"/>
                    <a:gd name="connsiteX2" fmla="*/ 0 w 2153920"/>
                    <a:gd name="connsiteY2" fmla="*/ 641194 h 641194"/>
                    <a:gd name="connsiteX0" fmla="*/ 2153920 w 2153920"/>
                    <a:gd name="connsiteY0" fmla="*/ 3520 h 624312"/>
                    <a:gd name="connsiteX1" fmla="*/ 1102360 w 2153920"/>
                    <a:gd name="connsiteY1" fmla="*/ 536920 h 624312"/>
                    <a:gd name="connsiteX2" fmla="*/ 0 w 2153920"/>
                    <a:gd name="connsiteY2" fmla="*/ 623280 h 624312"/>
                    <a:gd name="connsiteX0" fmla="*/ 2153920 w 2153920"/>
                    <a:gd name="connsiteY0" fmla="*/ 2406 h 799144"/>
                    <a:gd name="connsiteX1" fmla="*/ 1402080 w 2153920"/>
                    <a:gd name="connsiteY1" fmla="*/ 774566 h 799144"/>
                    <a:gd name="connsiteX2" fmla="*/ 0 w 2153920"/>
                    <a:gd name="connsiteY2" fmla="*/ 622166 h 799144"/>
                    <a:gd name="connsiteX0" fmla="*/ 1432560 w 1432560"/>
                    <a:gd name="connsiteY0" fmla="*/ 2821 h 1298221"/>
                    <a:gd name="connsiteX1" fmla="*/ 680720 w 1432560"/>
                    <a:gd name="connsiteY1" fmla="*/ 774981 h 1298221"/>
                    <a:gd name="connsiteX2" fmla="*/ 0 w 1432560"/>
                    <a:gd name="connsiteY2" fmla="*/ 1298221 h 1298221"/>
                    <a:gd name="connsiteX0" fmla="*/ 1432560 w 1432560"/>
                    <a:gd name="connsiteY0" fmla="*/ 3287 h 1298687"/>
                    <a:gd name="connsiteX1" fmla="*/ 970280 w 1432560"/>
                    <a:gd name="connsiteY1" fmla="*/ 684007 h 1298687"/>
                    <a:gd name="connsiteX2" fmla="*/ 0 w 1432560"/>
                    <a:gd name="connsiteY2" fmla="*/ 1298687 h 1298687"/>
                    <a:gd name="connsiteX0" fmla="*/ 1356360 w 1356360"/>
                    <a:gd name="connsiteY0" fmla="*/ 4029 h 1177509"/>
                    <a:gd name="connsiteX1" fmla="*/ 970280 w 1356360"/>
                    <a:gd name="connsiteY1" fmla="*/ 562829 h 1177509"/>
                    <a:gd name="connsiteX2" fmla="*/ 0 w 1356360"/>
                    <a:gd name="connsiteY2" fmla="*/ 1177509 h 1177509"/>
                    <a:gd name="connsiteX0" fmla="*/ 1356360 w 1356360"/>
                    <a:gd name="connsiteY0" fmla="*/ 0 h 1173480"/>
                    <a:gd name="connsiteX1" fmla="*/ 970280 w 1356360"/>
                    <a:gd name="connsiteY1" fmla="*/ 558800 h 1173480"/>
                    <a:gd name="connsiteX2" fmla="*/ 0 w 1356360"/>
                    <a:gd name="connsiteY2" fmla="*/ 1173480 h 1173480"/>
                    <a:gd name="connsiteX0" fmla="*/ 1412240 w 1412240"/>
                    <a:gd name="connsiteY0" fmla="*/ 0 h 1290320"/>
                    <a:gd name="connsiteX1" fmla="*/ 970280 w 1412240"/>
                    <a:gd name="connsiteY1" fmla="*/ 675640 h 1290320"/>
                    <a:gd name="connsiteX2" fmla="*/ 0 w 1412240"/>
                    <a:gd name="connsiteY2" fmla="*/ 1290320 h 1290320"/>
                    <a:gd name="connsiteX0" fmla="*/ 1412240 w 1412240"/>
                    <a:gd name="connsiteY0" fmla="*/ 0 h 1290320"/>
                    <a:gd name="connsiteX1" fmla="*/ 970280 w 1412240"/>
                    <a:gd name="connsiteY1" fmla="*/ 675640 h 1290320"/>
                    <a:gd name="connsiteX2" fmla="*/ 0 w 1412240"/>
                    <a:gd name="connsiteY2" fmla="*/ 1290320 h 1290320"/>
                    <a:gd name="connsiteX0" fmla="*/ 1412240 w 1412240"/>
                    <a:gd name="connsiteY0" fmla="*/ 0 h 1290320"/>
                    <a:gd name="connsiteX1" fmla="*/ 858520 w 1412240"/>
                    <a:gd name="connsiteY1" fmla="*/ 772160 h 1290320"/>
                    <a:gd name="connsiteX2" fmla="*/ 0 w 1412240"/>
                    <a:gd name="connsiteY2" fmla="*/ 1290320 h 1290320"/>
                    <a:gd name="connsiteX0" fmla="*/ 1412240 w 1412240"/>
                    <a:gd name="connsiteY0" fmla="*/ 0 h 1290320"/>
                    <a:gd name="connsiteX1" fmla="*/ 858520 w 1412240"/>
                    <a:gd name="connsiteY1" fmla="*/ 772160 h 1290320"/>
                    <a:gd name="connsiteX2" fmla="*/ 0 w 1412240"/>
                    <a:gd name="connsiteY2" fmla="*/ 1290320 h 129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12240" h="1290320">
                      <a:moveTo>
                        <a:pt x="1412240" y="0"/>
                      </a:moveTo>
                      <a:cubicBezTo>
                        <a:pt x="1124373" y="321733"/>
                        <a:pt x="1093893" y="557107"/>
                        <a:pt x="858520" y="772160"/>
                      </a:cubicBezTo>
                      <a:cubicBezTo>
                        <a:pt x="623147" y="987213"/>
                        <a:pt x="0" y="1290320"/>
                        <a:pt x="0" y="1290320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51" name="Forme libre 50"/>
                <p:cNvSpPr/>
                <p:nvPr/>
              </p:nvSpPr>
              <p:spPr>
                <a:xfrm>
                  <a:off x="5420360" y="3951074"/>
                  <a:ext cx="640080" cy="184045"/>
                </a:xfrm>
                <a:custGeom>
                  <a:avLst/>
                  <a:gdLst>
                    <a:gd name="connsiteX0" fmla="*/ 1727200 w 1727200"/>
                    <a:gd name="connsiteY0" fmla="*/ 71973 h 325973"/>
                    <a:gd name="connsiteX1" fmla="*/ 680720 w 1727200"/>
                    <a:gd name="connsiteY1" fmla="*/ 16093 h 325973"/>
                    <a:gd name="connsiteX2" fmla="*/ 0 w 1727200"/>
                    <a:gd name="connsiteY2" fmla="*/ 325973 h 325973"/>
                    <a:gd name="connsiteX0" fmla="*/ 1569720 w 1569720"/>
                    <a:gd name="connsiteY0" fmla="*/ 15430 h 421830"/>
                    <a:gd name="connsiteX1" fmla="*/ 680720 w 1569720"/>
                    <a:gd name="connsiteY1" fmla="*/ 111950 h 421830"/>
                    <a:gd name="connsiteX2" fmla="*/ 0 w 1569720"/>
                    <a:gd name="connsiteY2" fmla="*/ 421830 h 421830"/>
                    <a:gd name="connsiteX0" fmla="*/ 889000 w 889000"/>
                    <a:gd name="connsiteY0" fmla="*/ 15430 h 111950"/>
                    <a:gd name="connsiteX1" fmla="*/ 0 w 889000"/>
                    <a:gd name="connsiteY1" fmla="*/ 111950 h 111950"/>
                    <a:gd name="connsiteX0" fmla="*/ 640080 w 640080"/>
                    <a:gd name="connsiteY0" fmla="*/ 9746 h 177386"/>
                    <a:gd name="connsiteX1" fmla="*/ 0 w 640080"/>
                    <a:gd name="connsiteY1" fmla="*/ 177386 h 177386"/>
                    <a:gd name="connsiteX0" fmla="*/ 640080 w 640080"/>
                    <a:gd name="connsiteY0" fmla="*/ 16405 h 184045"/>
                    <a:gd name="connsiteX1" fmla="*/ 0 w 640080"/>
                    <a:gd name="connsiteY1" fmla="*/ 184045 h 184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0080" h="184045">
                      <a:moveTo>
                        <a:pt x="640080" y="16405"/>
                      </a:moveTo>
                      <a:cubicBezTo>
                        <a:pt x="260773" y="-32702"/>
                        <a:pt x="205740" y="29952"/>
                        <a:pt x="0" y="184045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0" name="Groupe 19"/>
              <p:cNvGrpSpPr/>
              <p:nvPr/>
            </p:nvGrpSpPr>
            <p:grpSpPr>
              <a:xfrm>
                <a:off x="3138902" y="4242743"/>
                <a:ext cx="2406731" cy="1781980"/>
                <a:chOff x="3284873" y="3381700"/>
                <a:chExt cx="2406731" cy="1781980"/>
              </a:xfrm>
            </p:grpSpPr>
            <p:sp>
              <p:nvSpPr>
                <p:cNvPr id="34" name="Forme libre 33"/>
                <p:cNvSpPr/>
                <p:nvPr/>
              </p:nvSpPr>
              <p:spPr>
                <a:xfrm>
                  <a:off x="3309256" y="3412180"/>
                  <a:ext cx="2257552" cy="1495552"/>
                </a:xfrm>
                <a:custGeom>
                  <a:avLst/>
                  <a:gdLst>
                    <a:gd name="connsiteX0" fmla="*/ 1727200 w 1727200"/>
                    <a:gd name="connsiteY0" fmla="*/ 71973 h 325973"/>
                    <a:gd name="connsiteX1" fmla="*/ 680720 w 1727200"/>
                    <a:gd name="connsiteY1" fmla="*/ 16093 h 325973"/>
                    <a:gd name="connsiteX2" fmla="*/ 0 w 1727200"/>
                    <a:gd name="connsiteY2" fmla="*/ 325973 h 325973"/>
                    <a:gd name="connsiteX0" fmla="*/ 3556000 w 3556000"/>
                    <a:gd name="connsiteY0" fmla="*/ 17589 h 405701"/>
                    <a:gd name="connsiteX1" fmla="*/ 680720 w 3556000"/>
                    <a:gd name="connsiteY1" fmla="*/ 95821 h 405701"/>
                    <a:gd name="connsiteX2" fmla="*/ 0 w 3556000"/>
                    <a:gd name="connsiteY2" fmla="*/ 405701 h 405701"/>
                    <a:gd name="connsiteX0" fmla="*/ 3946144 w 3946144"/>
                    <a:gd name="connsiteY0" fmla="*/ 239262 h 310382"/>
                    <a:gd name="connsiteX1" fmla="*/ 680720 w 3946144"/>
                    <a:gd name="connsiteY1" fmla="*/ 502 h 310382"/>
                    <a:gd name="connsiteX2" fmla="*/ 0 w 3946144"/>
                    <a:gd name="connsiteY2" fmla="*/ 310382 h 310382"/>
                    <a:gd name="connsiteX0" fmla="*/ 3946144 w 3946144"/>
                    <a:gd name="connsiteY0" fmla="*/ 208867 h 279987"/>
                    <a:gd name="connsiteX1" fmla="*/ 3161792 w 3946144"/>
                    <a:gd name="connsiteY1" fmla="*/ 587 h 279987"/>
                    <a:gd name="connsiteX2" fmla="*/ 0 w 3946144"/>
                    <a:gd name="connsiteY2" fmla="*/ 279987 h 279987"/>
                    <a:gd name="connsiteX0" fmla="*/ 3946144 w 3946144"/>
                    <a:gd name="connsiteY0" fmla="*/ 393660 h 479815"/>
                    <a:gd name="connsiteX1" fmla="*/ 3161792 w 3946144"/>
                    <a:gd name="connsiteY1" fmla="*/ 185380 h 479815"/>
                    <a:gd name="connsiteX2" fmla="*/ 0 w 3946144"/>
                    <a:gd name="connsiteY2" fmla="*/ 464780 h 479815"/>
                    <a:gd name="connsiteX0" fmla="*/ 2257552 w 2257552"/>
                    <a:gd name="connsiteY0" fmla="*/ 1495552 h 1495552"/>
                    <a:gd name="connsiteX1" fmla="*/ 1473200 w 2257552"/>
                    <a:gd name="connsiteY1" fmla="*/ 1287272 h 1495552"/>
                    <a:gd name="connsiteX2" fmla="*/ 0 w 2257552"/>
                    <a:gd name="connsiteY2" fmla="*/ 0 h 1495552"/>
                    <a:gd name="connsiteX0" fmla="*/ 2257552 w 2257552"/>
                    <a:gd name="connsiteY0" fmla="*/ 1495552 h 1495552"/>
                    <a:gd name="connsiteX1" fmla="*/ 1973072 w 2257552"/>
                    <a:gd name="connsiteY1" fmla="*/ 1201928 h 1495552"/>
                    <a:gd name="connsiteX2" fmla="*/ 0 w 2257552"/>
                    <a:gd name="connsiteY2" fmla="*/ 0 h 1495552"/>
                    <a:gd name="connsiteX0" fmla="*/ 2257552 w 2257552"/>
                    <a:gd name="connsiteY0" fmla="*/ 1495552 h 1495552"/>
                    <a:gd name="connsiteX1" fmla="*/ 1973072 w 2257552"/>
                    <a:gd name="connsiteY1" fmla="*/ 1201928 h 1495552"/>
                    <a:gd name="connsiteX2" fmla="*/ 0 w 2257552"/>
                    <a:gd name="connsiteY2" fmla="*/ 0 h 1495552"/>
                    <a:gd name="connsiteX0" fmla="*/ 2257552 w 2257552"/>
                    <a:gd name="connsiteY0" fmla="*/ 1495552 h 1495552"/>
                    <a:gd name="connsiteX1" fmla="*/ 1973072 w 2257552"/>
                    <a:gd name="connsiteY1" fmla="*/ 1201928 h 1495552"/>
                    <a:gd name="connsiteX2" fmla="*/ 0 w 2257552"/>
                    <a:gd name="connsiteY2" fmla="*/ 0 h 1495552"/>
                    <a:gd name="connsiteX0" fmla="*/ 2257552 w 2257552"/>
                    <a:gd name="connsiteY0" fmla="*/ 1495552 h 1495552"/>
                    <a:gd name="connsiteX1" fmla="*/ 1973072 w 2257552"/>
                    <a:gd name="connsiteY1" fmla="*/ 1201928 h 1495552"/>
                    <a:gd name="connsiteX2" fmla="*/ 0 w 2257552"/>
                    <a:gd name="connsiteY2" fmla="*/ 0 h 1495552"/>
                    <a:gd name="connsiteX0" fmla="*/ 2257552 w 2257552"/>
                    <a:gd name="connsiteY0" fmla="*/ 1495552 h 1495552"/>
                    <a:gd name="connsiteX1" fmla="*/ 1973072 w 2257552"/>
                    <a:gd name="connsiteY1" fmla="*/ 1201928 h 1495552"/>
                    <a:gd name="connsiteX2" fmla="*/ 0 w 2257552"/>
                    <a:gd name="connsiteY2" fmla="*/ 0 h 1495552"/>
                    <a:gd name="connsiteX0" fmla="*/ 2257552 w 2257552"/>
                    <a:gd name="connsiteY0" fmla="*/ 1495552 h 1495552"/>
                    <a:gd name="connsiteX1" fmla="*/ 1973072 w 2257552"/>
                    <a:gd name="connsiteY1" fmla="*/ 1201928 h 1495552"/>
                    <a:gd name="connsiteX2" fmla="*/ 0 w 2257552"/>
                    <a:gd name="connsiteY2" fmla="*/ 0 h 1495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57552" h="1495552">
                      <a:moveTo>
                        <a:pt x="2257552" y="1495552"/>
                      </a:moveTo>
                      <a:cubicBezTo>
                        <a:pt x="1951397" y="1452541"/>
                        <a:pt x="2049013" y="1285910"/>
                        <a:pt x="1973072" y="1201928"/>
                      </a:cubicBezTo>
                      <a:cubicBezTo>
                        <a:pt x="1804419" y="1015417"/>
                        <a:pt x="0" y="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accent5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pic>
              <p:nvPicPr>
                <p:cNvPr id="35" name="Image 3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92919" y="5013176"/>
                  <a:ext cx="150504" cy="150504"/>
                </a:xfrm>
                <a:prstGeom prst="rect">
                  <a:avLst/>
                </a:prstGeom>
              </p:spPr>
            </p:pic>
            <p:pic>
              <p:nvPicPr>
                <p:cNvPr id="36" name="Image 3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1100" y="4862672"/>
                  <a:ext cx="150504" cy="150504"/>
                </a:xfrm>
                <a:prstGeom prst="rect">
                  <a:avLst/>
                </a:prstGeom>
              </p:spPr>
            </p:pic>
            <p:pic>
              <p:nvPicPr>
                <p:cNvPr id="37" name="Image 3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1920" y="4516480"/>
                  <a:ext cx="150504" cy="150504"/>
                </a:xfrm>
                <a:prstGeom prst="rect">
                  <a:avLst/>
                </a:prstGeom>
              </p:spPr>
            </p:pic>
            <p:pic>
              <p:nvPicPr>
                <p:cNvPr id="38" name="Image 3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4660" y="4205944"/>
                  <a:ext cx="150504" cy="150504"/>
                </a:xfrm>
                <a:prstGeom prst="rect">
                  <a:avLst/>
                </a:prstGeom>
              </p:spPr>
            </p:pic>
            <p:pic>
              <p:nvPicPr>
                <p:cNvPr id="39" name="Image 3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7944" y="3942890"/>
                  <a:ext cx="150504" cy="150504"/>
                </a:xfrm>
                <a:prstGeom prst="rect">
                  <a:avLst/>
                </a:prstGeom>
              </p:spPr>
            </p:pic>
            <p:pic>
              <p:nvPicPr>
                <p:cNvPr id="40" name="Image 3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87816" y="4903599"/>
                  <a:ext cx="150504" cy="150504"/>
                </a:xfrm>
                <a:prstGeom prst="rect">
                  <a:avLst/>
                </a:prstGeom>
              </p:spPr>
            </p:pic>
            <p:sp>
              <p:nvSpPr>
                <p:cNvPr id="41" name="Forme libre 40"/>
                <p:cNvSpPr/>
                <p:nvPr/>
              </p:nvSpPr>
              <p:spPr>
                <a:xfrm>
                  <a:off x="3284873" y="3381700"/>
                  <a:ext cx="934720" cy="1605280"/>
                </a:xfrm>
                <a:custGeom>
                  <a:avLst/>
                  <a:gdLst>
                    <a:gd name="connsiteX0" fmla="*/ 1727200 w 1727200"/>
                    <a:gd name="connsiteY0" fmla="*/ 71973 h 325973"/>
                    <a:gd name="connsiteX1" fmla="*/ 680720 w 1727200"/>
                    <a:gd name="connsiteY1" fmla="*/ 16093 h 325973"/>
                    <a:gd name="connsiteX2" fmla="*/ 0 w 1727200"/>
                    <a:gd name="connsiteY2" fmla="*/ 325973 h 325973"/>
                    <a:gd name="connsiteX0" fmla="*/ 2446528 w 2446528"/>
                    <a:gd name="connsiteY0" fmla="*/ 168352 h 312624"/>
                    <a:gd name="connsiteX1" fmla="*/ 680720 w 2446528"/>
                    <a:gd name="connsiteY1" fmla="*/ 2744 h 312624"/>
                    <a:gd name="connsiteX2" fmla="*/ 0 w 2446528"/>
                    <a:gd name="connsiteY2" fmla="*/ 312624 h 312624"/>
                    <a:gd name="connsiteX0" fmla="*/ 1782487 w 1782487"/>
                    <a:gd name="connsiteY0" fmla="*/ 1605280 h 1605280"/>
                    <a:gd name="connsiteX1" fmla="*/ 16679 w 1782487"/>
                    <a:gd name="connsiteY1" fmla="*/ 1439672 h 1605280"/>
                    <a:gd name="connsiteX2" fmla="*/ 847767 w 1782487"/>
                    <a:gd name="connsiteY2" fmla="*/ 0 h 1605280"/>
                    <a:gd name="connsiteX0" fmla="*/ 934720 w 934720"/>
                    <a:gd name="connsiteY0" fmla="*/ 1605280 h 1605280"/>
                    <a:gd name="connsiteX1" fmla="*/ 589280 w 934720"/>
                    <a:gd name="connsiteY1" fmla="*/ 1378712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05280"/>
                    <a:gd name="connsiteX1" fmla="*/ 0 w 934720"/>
                    <a:gd name="connsiteY1" fmla="*/ 0 h 1605280"/>
                    <a:gd name="connsiteX0" fmla="*/ 934720 w 934720"/>
                    <a:gd name="connsiteY0" fmla="*/ 1605280 h 1605280"/>
                    <a:gd name="connsiteX1" fmla="*/ 604375 w 934720"/>
                    <a:gd name="connsiteY1" fmla="*/ 1043996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05280"/>
                    <a:gd name="connsiteX1" fmla="*/ 598279 w 934720"/>
                    <a:gd name="connsiteY1" fmla="*/ 806252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05280"/>
                    <a:gd name="connsiteX1" fmla="*/ 281287 w 934720"/>
                    <a:gd name="connsiteY1" fmla="*/ 1318316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05280"/>
                    <a:gd name="connsiteX1" fmla="*/ 281287 w 934720"/>
                    <a:gd name="connsiteY1" fmla="*/ 1318316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05280"/>
                    <a:gd name="connsiteX1" fmla="*/ 281287 w 934720"/>
                    <a:gd name="connsiteY1" fmla="*/ 1318316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05280"/>
                    <a:gd name="connsiteX1" fmla="*/ 305671 w 934720"/>
                    <a:gd name="connsiteY1" fmla="*/ 1287836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05280"/>
                    <a:gd name="connsiteX1" fmla="*/ 305671 w 934720"/>
                    <a:gd name="connsiteY1" fmla="*/ 1287836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13751"/>
                    <a:gd name="connsiteX1" fmla="*/ 409303 w 934720"/>
                    <a:gd name="connsiteY1" fmla="*/ 1495100 h 1613751"/>
                    <a:gd name="connsiteX2" fmla="*/ 0 w 934720"/>
                    <a:gd name="connsiteY2" fmla="*/ 0 h 1613751"/>
                    <a:gd name="connsiteX0" fmla="*/ 934720 w 934720"/>
                    <a:gd name="connsiteY0" fmla="*/ 1605280 h 1729628"/>
                    <a:gd name="connsiteX1" fmla="*/ 409303 w 934720"/>
                    <a:gd name="connsiteY1" fmla="*/ 1495100 h 1729628"/>
                    <a:gd name="connsiteX2" fmla="*/ 0 w 934720"/>
                    <a:gd name="connsiteY2" fmla="*/ 0 h 1729628"/>
                    <a:gd name="connsiteX0" fmla="*/ 934720 w 934720"/>
                    <a:gd name="connsiteY0" fmla="*/ 1605280 h 1659433"/>
                    <a:gd name="connsiteX1" fmla="*/ 409303 w 934720"/>
                    <a:gd name="connsiteY1" fmla="*/ 1495100 h 1659433"/>
                    <a:gd name="connsiteX2" fmla="*/ 0 w 934720"/>
                    <a:gd name="connsiteY2" fmla="*/ 0 h 1659433"/>
                    <a:gd name="connsiteX0" fmla="*/ 934720 w 934720"/>
                    <a:gd name="connsiteY0" fmla="*/ 1605280 h 1642672"/>
                    <a:gd name="connsiteX1" fmla="*/ 543415 w 934720"/>
                    <a:gd name="connsiteY1" fmla="*/ 1470716 h 1642672"/>
                    <a:gd name="connsiteX2" fmla="*/ 0 w 934720"/>
                    <a:gd name="connsiteY2" fmla="*/ 0 h 1642672"/>
                    <a:gd name="connsiteX0" fmla="*/ 934720 w 934720"/>
                    <a:gd name="connsiteY0" fmla="*/ 1605280 h 1666731"/>
                    <a:gd name="connsiteX1" fmla="*/ 543415 w 934720"/>
                    <a:gd name="connsiteY1" fmla="*/ 1470716 h 1666731"/>
                    <a:gd name="connsiteX2" fmla="*/ 0 w 934720"/>
                    <a:gd name="connsiteY2" fmla="*/ 0 h 1666731"/>
                    <a:gd name="connsiteX0" fmla="*/ 934720 w 934720"/>
                    <a:gd name="connsiteY0" fmla="*/ 1605280 h 1605280"/>
                    <a:gd name="connsiteX1" fmla="*/ 445879 w 934720"/>
                    <a:gd name="connsiteY1" fmla="*/ 1275644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05280"/>
                    <a:gd name="connsiteX1" fmla="*/ 445879 w 934720"/>
                    <a:gd name="connsiteY1" fmla="*/ 1275644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05280"/>
                    <a:gd name="connsiteX1" fmla="*/ 445879 w 934720"/>
                    <a:gd name="connsiteY1" fmla="*/ 1275644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05280"/>
                    <a:gd name="connsiteX1" fmla="*/ 445879 w 934720"/>
                    <a:gd name="connsiteY1" fmla="*/ 1275644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05280"/>
                    <a:gd name="connsiteX1" fmla="*/ 537319 w 934720"/>
                    <a:gd name="connsiteY1" fmla="*/ 1184204 h 1605280"/>
                    <a:gd name="connsiteX2" fmla="*/ 0 w 934720"/>
                    <a:gd name="connsiteY2" fmla="*/ 0 h 1605280"/>
                    <a:gd name="connsiteX0" fmla="*/ 934720 w 934720"/>
                    <a:gd name="connsiteY0" fmla="*/ 1605280 h 1605280"/>
                    <a:gd name="connsiteX1" fmla="*/ 537319 w 934720"/>
                    <a:gd name="connsiteY1" fmla="*/ 1184204 h 1605280"/>
                    <a:gd name="connsiteX2" fmla="*/ 0 w 934720"/>
                    <a:gd name="connsiteY2" fmla="*/ 0 h 1605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4720" h="1605280">
                      <a:moveTo>
                        <a:pt x="934720" y="1605280"/>
                      </a:moveTo>
                      <a:cubicBezTo>
                        <a:pt x="564509" y="1552297"/>
                        <a:pt x="566154" y="1438355"/>
                        <a:pt x="537319" y="1184204"/>
                      </a:cubicBezTo>
                      <a:cubicBezTo>
                        <a:pt x="508484" y="930053"/>
                        <a:pt x="311573" y="53509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accent5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2" name="Forme libre 41"/>
                <p:cNvSpPr/>
                <p:nvPr/>
              </p:nvSpPr>
              <p:spPr>
                <a:xfrm>
                  <a:off x="3284873" y="3387795"/>
                  <a:ext cx="1563608" cy="1617472"/>
                </a:xfrm>
                <a:custGeom>
                  <a:avLst/>
                  <a:gdLst>
                    <a:gd name="connsiteX0" fmla="*/ 1727200 w 1727200"/>
                    <a:gd name="connsiteY0" fmla="*/ 71973 h 325973"/>
                    <a:gd name="connsiteX1" fmla="*/ 680720 w 1727200"/>
                    <a:gd name="connsiteY1" fmla="*/ 16093 h 325973"/>
                    <a:gd name="connsiteX2" fmla="*/ 0 w 1727200"/>
                    <a:gd name="connsiteY2" fmla="*/ 325973 h 325973"/>
                    <a:gd name="connsiteX0" fmla="*/ 2324608 w 2324608"/>
                    <a:gd name="connsiteY0" fmla="*/ 14818 h 427314"/>
                    <a:gd name="connsiteX1" fmla="*/ 680720 w 2324608"/>
                    <a:gd name="connsiteY1" fmla="*/ 117434 h 427314"/>
                    <a:gd name="connsiteX2" fmla="*/ 0 w 2324608"/>
                    <a:gd name="connsiteY2" fmla="*/ 427314 h 427314"/>
                    <a:gd name="connsiteX0" fmla="*/ 2324608 w 2324608"/>
                    <a:gd name="connsiteY0" fmla="*/ 973700 h 1386196"/>
                    <a:gd name="connsiteX1" fmla="*/ 2168144 w 2324608"/>
                    <a:gd name="connsiteY1" fmla="*/ 3420 h 1386196"/>
                    <a:gd name="connsiteX2" fmla="*/ 0 w 2324608"/>
                    <a:gd name="connsiteY2" fmla="*/ 1386196 h 1386196"/>
                    <a:gd name="connsiteX0" fmla="*/ 965200 w 965200"/>
                    <a:gd name="connsiteY0" fmla="*/ 1483360 h 1483360"/>
                    <a:gd name="connsiteX1" fmla="*/ 808736 w 965200"/>
                    <a:gd name="connsiteY1" fmla="*/ 513080 h 1483360"/>
                    <a:gd name="connsiteX2" fmla="*/ 0 w 965200"/>
                    <a:gd name="connsiteY2" fmla="*/ 0 h 1483360"/>
                    <a:gd name="connsiteX0" fmla="*/ 965200 w 1015049"/>
                    <a:gd name="connsiteY0" fmla="*/ 1483360 h 1483360"/>
                    <a:gd name="connsiteX1" fmla="*/ 808736 w 1015049"/>
                    <a:gd name="connsiteY1" fmla="*/ 513080 h 1483360"/>
                    <a:gd name="connsiteX2" fmla="*/ 0 w 1015049"/>
                    <a:gd name="connsiteY2" fmla="*/ 0 h 1483360"/>
                    <a:gd name="connsiteX0" fmla="*/ 965200 w 1514173"/>
                    <a:gd name="connsiteY0" fmla="*/ 1483360 h 1483360"/>
                    <a:gd name="connsiteX1" fmla="*/ 1485392 w 1514173"/>
                    <a:gd name="connsiteY1" fmla="*/ 635000 h 1483360"/>
                    <a:gd name="connsiteX2" fmla="*/ 0 w 1514173"/>
                    <a:gd name="connsiteY2" fmla="*/ 0 h 1483360"/>
                    <a:gd name="connsiteX0" fmla="*/ 1294384 w 1563608"/>
                    <a:gd name="connsiteY0" fmla="*/ 1617472 h 1617472"/>
                    <a:gd name="connsiteX1" fmla="*/ 1485392 w 1563608"/>
                    <a:gd name="connsiteY1" fmla="*/ 635000 h 1617472"/>
                    <a:gd name="connsiteX2" fmla="*/ 0 w 1563608"/>
                    <a:gd name="connsiteY2" fmla="*/ 0 h 1617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3608" h="1617472">
                      <a:moveTo>
                        <a:pt x="1294384" y="1617472"/>
                      </a:moveTo>
                      <a:cubicBezTo>
                        <a:pt x="1414949" y="1263565"/>
                        <a:pt x="1701123" y="904579"/>
                        <a:pt x="1485392" y="635000"/>
                      </a:cubicBezTo>
                      <a:cubicBezTo>
                        <a:pt x="1269661" y="365421"/>
                        <a:pt x="0" y="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accent5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3" name="Forme libre 42"/>
                <p:cNvSpPr/>
                <p:nvPr/>
              </p:nvSpPr>
              <p:spPr>
                <a:xfrm>
                  <a:off x="3290968" y="3387794"/>
                  <a:ext cx="1221232" cy="1757680"/>
                </a:xfrm>
                <a:custGeom>
                  <a:avLst/>
                  <a:gdLst>
                    <a:gd name="connsiteX0" fmla="*/ 1727200 w 1727200"/>
                    <a:gd name="connsiteY0" fmla="*/ 71973 h 325973"/>
                    <a:gd name="connsiteX1" fmla="*/ 680720 w 1727200"/>
                    <a:gd name="connsiteY1" fmla="*/ 16093 h 325973"/>
                    <a:gd name="connsiteX2" fmla="*/ 0 w 1727200"/>
                    <a:gd name="connsiteY2" fmla="*/ 325973 h 325973"/>
                    <a:gd name="connsiteX0" fmla="*/ 1054632 w 1054632"/>
                    <a:gd name="connsiteY0" fmla="*/ 1794256 h 1875053"/>
                    <a:gd name="connsiteX1" fmla="*/ 8152 w 1054632"/>
                    <a:gd name="connsiteY1" fmla="*/ 1738376 h 1875053"/>
                    <a:gd name="connsiteX2" fmla="*/ 540536 w 1054632"/>
                    <a:gd name="connsiteY2" fmla="*/ 0 h 1875053"/>
                    <a:gd name="connsiteX0" fmla="*/ 514096 w 514096"/>
                    <a:gd name="connsiteY0" fmla="*/ 1794256 h 1794256"/>
                    <a:gd name="connsiteX1" fmla="*/ 327152 w 514096"/>
                    <a:gd name="connsiteY1" fmla="*/ 1409192 h 1794256"/>
                    <a:gd name="connsiteX2" fmla="*/ 0 w 514096"/>
                    <a:gd name="connsiteY2" fmla="*/ 0 h 1794256"/>
                    <a:gd name="connsiteX0" fmla="*/ 1221232 w 1221232"/>
                    <a:gd name="connsiteY0" fmla="*/ 1757680 h 1757680"/>
                    <a:gd name="connsiteX1" fmla="*/ 327152 w 1221232"/>
                    <a:gd name="connsiteY1" fmla="*/ 1409192 h 1757680"/>
                    <a:gd name="connsiteX2" fmla="*/ 0 w 1221232"/>
                    <a:gd name="connsiteY2" fmla="*/ 0 h 1757680"/>
                    <a:gd name="connsiteX0" fmla="*/ 1221232 w 1221232"/>
                    <a:gd name="connsiteY0" fmla="*/ 1757680 h 1757680"/>
                    <a:gd name="connsiteX1" fmla="*/ 808736 w 1221232"/>
                    <a:gd name="connsiteY1" fmla="*/ 976376 h 1757680"/>
                    <a:gd name="connsiteX2" fmla="*/ 0 w 1221232"/>
                    <a:gd name="connsiteY2" fmla="*/ 0 h 1757680"/>
                    <a:gd name="connsiteX0" fmla="*/ 1221232 w 1221232"/>
                    <a:gd name="connsiteY0" fmla="*/ 1757680 h 1757680"/>
                    <a:gd name="connsiteX1" fmla="*/ 808736 w 1221232"/>
                    <a:gd name="connsiteY1" fmla="*/ 976376 h 1757680"/>
                    <a:gd name="connsiteX2" fmla="*/ 0 w 1221232"/>
                    <a:gd name="connsiteY2" fmla="*/ 0 h 175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1232" h="1757680">
                      <a:moveTo>
                        <a:pt x="1221232" y="1757680"/>
                      </a:moveTo>
                      <a:cubicBezTo>
                        <a:pt x="1030901" y="1397677"/>
                        <a:pt x="1012275" y="1269323"/>
                        <a:pt x="808736" y="976376"/>
                      </a:cubicBezTo>
                      <a:cubicBezTo>
                        <a:pt x="605197" y="683429"/>
                        <a:pt x="0" y="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accent5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6010205" y="5512721"/>
                <a:ext cx="1077954" cy="298290"/>
                <a:chOff x="6228184" y="4787865"/>
                <a:chExt cx="1077954" cy="298290"/>
              </a:xfrm>
            </p:grpSpPr>
            <p:sp>
              <p:nvSpPr>
                <p:cNvPr id="32" name="Ellipse 31"/>
                <p:cNvSpPr/>
                <p:nvPr/>
              </p:nvSpPr>
              <p:spPr>
                <a:xfrm>
                  <a:off x="6228184" y="4897239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" name="ZoneTexte 32"/>
                <p:cNvSpPr txBox="1"/>
                <p:nvPr/>
              </p:nvSpPr>
              <p:spPr>
                <a:xfrm>
                  <a:off x="6254810" y="4787865"/>
                  <a:ext cx="1051328" cy="2982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Urban Mines</a:t>
                  </a:r>
                  <a:endParaRPr lang="en-GB" sz="11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" name="Groupe 21"/>
              <p:cNvGrpSpPr/>
              <p:nvPr/>
            </p:nvGrpSpPr>
            <p:grpSpPr>
              <a:xfrm>
                <a:off x="1890758" y="4907627"/>
                <a:ext cx="693278" cy="298291"/>
                <a:chOff x="6188936" y="4986376"/>
                <a:chExt cx="693278" cy="298291"/>
              </a:xfrm>
            </p:grpSpPr>
            <p:pic>
              <p:nvPicPr>
                <p:cNvPr id="30" name="Image 2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8936" y="5064864"/>
                  <a:ext cx="150504" cy="150504"/>
                </a:xfrm>
                <a:prstGeom prst="rect">
                  <a:avLst/>
                </a:prstGeom>
              </p:spPr>
            </p:pic>
            <p:sp>
              <p:nvSpPr>
                <p:cNvPr id="31" name="ZoneTexte 30"/>
                <p:cNvSpPr txBox="1"/>
                <p:nvPr/>
              </p:nvSpPr>
              <p:spPr>
                <a:xfrm>
                  <a:off x="6271376" y="4986376"/>
                  <a:ext cx="610838" cy="298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Mines</a:t>
                  </a:r>
                  <a:endParaRPr lang="en-GB" sz="1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3" name="ZoneTexte 22"/>
              <p:cNvSpPr txBox="1"/>
              <p:nvPr/>
            </p:nvSpPr>
            <p:spPr>
              <a:xfrm>
                <a:off x="1075053" y="1412776"/>
                <a:ext cx="2088233" cy="94751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accent4"/>
                    </a:solidFill>
                  </a:defRPr>
                </a:lvl1pPr>
              </a:lstStyle>
              <a:p>
                <a:r>
                  <a:rPr lang="en-GB" sz="1200" dirty="0">
                    <a:solidFill>
                      <a:schemeClr val="tx1"/>
                    </a:solidFill>
                  </a:rPr>
                  <a:t>EXTRACTION &amp; CONCENTRATION</a:t>
                </a:r>
              </a:p>
              <a:p>
                <a:endParaRPr lang="en-GB" sz="1200" dirty="0" smtClean="0"/>
              </a:p>
              <a:p>
                <a:r>
                  <a:rPr lang="en-GB" sz="1200" dirty="0" smtClean="0"/>
                  <a:t>Fragmentation/Sorting</a:t>
                </a:r>
                <a:endParaRPr lang="en-GB" sz="1200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5919549" y="4371552"/>
                <a:ext cx="2088233" cy="73695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/>
                  <a:t>ECO-RESOURCES</a:t>
                </a:r>
                <a:endParaRPr lang="en-GB" sz="1200" dirty="0"/>
              </a:p>
              <a:p>
                <a:pPr algn="ctr"/>
                <a:endParaRPr lang="en-GB" sz="1200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GB" sz="1200" dirty="0" smtClean="0">
                    <a:solidFill>
                      <a:schemeClr val="accent4"/>
                    </a:solidFill>
                  </a:rPr>
                  <a:t>Collect/Storage</a:t>
                </a: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5150592" y="1591269"/>
                <a:ext cx="2088233" cy="73695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accent4"/>
                    </a:solidFill>
                  </a:defRPr>
                </a:lvl1pPr>
              </a:lstStyle>
              <a:p>
                <a:r>
                  <a:rPr lang="en-GB" sz="1200" dirty="0">
                    <a:solidFill>
                      <a:schemeClr val="tx1"/>
                    </a:solidFill>
                  </a:rPr>
                  <a:t>PRODUCTION</a:t>
                </a:r>
              </a:p>
              <a:p>
                <a:endParaRPr lang="en-GB" sz="1200" dirty="0" smtClean="0"/>
              </a:p>
              <a:p>
                <a:r>
                  <a:rPr lang="en-GB" sz="1200" dirty="0" smtClean="0"/>
                  <a:t>Materials/Design</a:t>
                </a:r>
                <a:endParaRPr lang="en-GB" sz="1200" dirty="0"/>
              </a:p>
            </p:txBody>
          </p:sp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9198" y="1918085"/>
                <a:ext cx="2274672" cy="1328484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00000" flipH="1">
                <a:off x="1539290" y="2922073"/>
                <a:ext cx="853440" cy="670560"/>
              </a:xfrm>
              <a:prstGeom prst="rect">
                <a:avLst/>
              </a:prstGeom>
            </p:spPr>
          </p:pic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000000" flipH="1">
                <a:off x="4167292" y="1194844"/>
                <a:ext cx="853440" cy="670560"/>
              </a:xfrm>
              <a:prstGeom prst="rect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00000" flipV="1">
                <a:off x="6536945" y="3437904"/>
                <a:ext cx="853440" cy="6705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45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Geo-Engineers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997552" y="2543563"/>
            <a:ext cx="6102840" cy="3383780"/>
          </a:xfrm>
        </p:spPr>
        <p:txBody>
          <a:bodyPr>
            <a:noAutofit/>
          </a:bodyPr>
          <a:lstStyle/>
          <a:p>
            <a:pPr lvl="1"/>
            <a:r>
              <a:rPr lang="es-PE" dirty="0" err="1" smtClean="0"/>
              <a:t>Exploration</a:t>
            </a:r>
            <a:endParaRPr lang="es-PE" dirty="0" smtClean="0"/>
          </a:p>
          <a:p>
            <a:pPr lvl="2"/>
            <a:r>
              <a:rPr lang="es-PE" dirty="0" smtClean="0"/>
              <a:t>Ore </a:t>
            </a:r>
            <a:r>
              <a:rPr lang="es-PE" dirty="0" err="1" smtClean="0"/>
              <a:t>deposits</a:t>
            </a:r>
            <a:r>
              <a:rPr lang="es-PE" dirty="0" smtClean="0"/>
              <a:t>, </a:t>
            </a:r>
            <a:r>
              <a:rPr lang="es-PE" dirty="0" err="1" smtClean="0"/>
              <a:t>Landfills</a:t>
            </a:r>
            <a:r>
              <a:rPr lang="es-PE" dirty="0" smtClean="0"/>
              <a:t>, </a:t>
            </a:r>
            <a:r>
              <a:rPr lang="es-PE" dirty="0" err="1" smtClean="0"/>
              <a:t>Urban</a:t>
            </a:r>
            <a:r>
              <a:rPr lang="es-PE" dirty="0" smtClean="0"/>
              <a:t> Mines,…</a:t>
            </a:r>
          </a:p>
          <a:p>
            <a:pPr lvl="1"/>
            <a:r>
              <a:rPr lang="es-PE" dirty="0" err="1" smtClean="0"/>
              <a:t>Resource</a:t>
            </a:r>
            <a:r>
              <a:rPr lang="es-PE" dirty="0" smtClean="0"/>
              <a:t> </a:t>
            </a:r>
            <a:r>
              <a:rPr lang="es-PE" dirty="0" err="1" smtClean="0"/>
              <a:t>Estimation</a:t>
            </a:r>
            <a:endParaRPr lang="es-PE" dirty="0" smtClean="0"/>
          </a:p>
          <a:p>
            <a:pPr lvl="2"/>
            <a:r>
              <a:rPr lang="es-PE" sz="1400" dirty="0" smtClean="0"/>
              <a:t>Grade, </a:t>
            </a:r>
            <a:r>
              <a:rPr lang="es-PE" sz="1400" dirty="0" err="1" smtClean="0"/>
              <a:t>Tonnage</a:t>
            </a:r>
            <a:r>
              <a:rPr lang="es-PE" sz="1400" dirty="0" smtClean="0"/>
              <a:t>, </a:t>
            </a:r>
            <a:r>
              <a:rPr lang="es-PE" sz="1400" dirty="0" err="1" smtClean="0"/>
              <a:t>Kriging</a:t>
            </a:r>
            <a:r>
              <a:rPr lang="es-PE" sz="1400" dirty="0" smtClean="0"/>
              <a:t> (</a:t>
            </a:r>
            <a:r>
              <a:rPr lang="es-PE" sz="1400" dirty="0" err="1" smtClean="0"/>
              <a:t>spatial</a:t>
            </a:r>
            <a:r>
              <a:rPr lang="es-PE" sz="1400" dirty="0" smtClean="0"/>
              <a:t> </a:t>
            </a:r>
            <a:r>
              <a:rPr lang="es-PE" sz="1400" dirty="0" err="1" smtClean="0"/>
              <a:t>variability</a:t>
            </a:r>
            <a:r>
              <a:rPr lang="es-PE" sz="1400" dirty="0" smtClean="0"/>
              <a:t>),…</a:t>
            </a:r>
            <a:endParaRPr lang="es-PE" dirty="0" smtClean="0"/>
          </a:p>
          <a:p>
            <a:pPr lvl="1"/>
            <a:r>
              <a:rPr lang="es-PE" dirty="0" err="1" smtClean="0"/>
              <a:t>Characterization</a:t>
            </a:r>
            <a:endParaRPr lang="es-PE" dirty="0" smtClean="0"/>
          </a:p>
          <a:p>
            <a:pPr lvl="2"/>
            <a:r>
              <a:rPr lang="es-PE" sz="1400" dirty="0" err="1" smtClean="0"/>
              <a:t>Mineralogy</a:t>
            </a:r>
            <a:r>
              <a:rPr lang="es-PE" sz="1400" dirty="0" smtClean="0"/>
              <a:t>, </a:t>
            </a:r>
            <a:r>
              <a:rPr lang="es-PE" sz="1400" dirty="0" err="1" smtClean="0"/>
              <a:t>small-scale</a:t>
            </a:r>
            <a:r>
              <a:rPr lang="es-PE" sz="1400" dirty="0" smtClean="0"/>
              <a:t> </a:t>
            </a:r>
            <a:r>
              <a:rPr lang="es-PE" sz="1400" dirty="0" err="1" smtClean="0"/>
              <a:t>testing</a:t>
            </a:r>
            <a:r>
              <a:rPr lang="es-PE" sz="1400" dirty="0" smtClean="0"/>
              <a:t>,…</a:t>
            </a:r>
          </a:p>
          <a:p>
            <a:pPr lvl="1"/>
            <a:r>
              <a:rPr lang="es-PE" dirty="0" err="1" smtClean="0"/>
              <a:t>Processing</a:t>
            </a:r>
            <a:endParaRPr lang="es-PE" dirty="0" smtClean="0"/>
          </a:p>
          <a:p>
            <a:pPr lvl="2"/>
            <a:r>
              <a:rPr lang="es-PE" dirty="0" err="1" smtClean="0"/>
              <a:t>Comminution</a:t>
            </a:r>
            <a:r>
              <a:rPr lang="es-PE" dirty="0" smtClean="0"/>
              <a:t>, </a:t>
            </a:r>
            <a:r>
              <a:rPr lang="es-PE" dirty="0" err="1" smtClean="0"/>
              <a:t>Separation</a:t>
            </a:r>
            <a:r>
              <a:rPr lang="es-PE" dirty="0" smtClean="0"/>
              <a:t>, </a:t>
            </a:r>
            <a:r>
              <a:rPr lang="es-PE" dirty="0" err="1" smtClean="0"/>
              <a:t>Flotation</a:t>
            </a:r>
            <a:r>
              <a:rPr lang="es-PE" dirty="0" smtClean="0"/>
              <a:t>, </a:t>
            </a:r>
            <a:r>
              <a:rPr lang="es-PE" dirty="0" err="1" smtClean="0"/>
              <a:t>Leaching</a:t>
            </a:r>
            <a:r>
              <a:rPr lang="es-PE" dirty="0" smtClean="0"/>
              <a:t>,…</a:t>
            </a:r>
            <a:endParaRPr lang="es-PE" dirty="0"/>
          </a:p>
          <a:p>
            <a:pPr lvl="1"/>
            <a:r>
              <a:rPr lang="es-PE" dirty="0" err="1" smtClean="0"/>
              <a:t>Simulation</a:t>
            </a:r>
            <a:endParaRPr lang="es-PE" dirty="0" smtClean="0"/>
          </a:p>
          <a:p>
            <a:pPr lvl="2"/>
            <a:r>
              <a:rPr lang="es-PE" dirty="0" err="1" smtClean="0"/>
              <a:t>Particle</a:t>
            </a:r>
            <a:r>
              <a:rPr lang="es-PE" dirty="0" smtClean="0"/>
              <a:t> tracking</a:t>
            </a:r>
          </a:p>
          <a:p>
            <a:pPr lvl="2"/>
            <a:r>
              <a:rPr lang="es-PE" dirty="0" err="1" smtClean="0"/>
              <a:t>Process</a:t>
            </a:r>
            <a:r>
              <a:rPr lang="es-PE" dirty="0" smtClean="0"/>
              <a:t> </a:t>
            </a:r>
            <a:r>
              <a:rPr lang="es-PE" dirty="0" err="1" smtClean="0"/>
              <a:t>optimization</a:t>
            </a:r>
            <a:endParaRPr lang="es-PE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type="body" sz="quarter" idx="11"/>
          </p:nvPr>
        </p:nvSpPr>
        <p:spPr>
          <a:xfrm>
            <a:off x="1475656" y="861878"/>
            <a:ext cx="7200032" cy="550897"/>
          </a:xfrm>
        </p:spPr>
        <p:txBody>
          <a:bodyPr/>
          <a:lstStyle/>
          <a:p>
            <a:pPr marL="0" indent="0">
              <a:buNone/>
            </a:pPr>
            <a:r>
              <a:rPr lang="fr-BE" dirty="0" err="1" smtClean="0"/>
              <a:t>Towards</a:t>
            </a:r>
            <a:r>
              <a:rPr lang="fr-BE" dirty="0" smtClean="0"/>
              <a:t> </a:t>
            </a:r>
            <a:r>
              <a:rPr lang="fr-BE" dirty="0" err="1" smtClean="0"/>
              <a:t>resource</a:t>
            </a:r>
            <a:r>
              <a:rPr lang="fr-BE" dirty="0" smtClean="0"/>
              <a:t> engineering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604448" y="6507056"/>
            <a:ext cx="432048" cy="276999"/>
          </a:xfrm>
          <a:prstGeom prst="rect">
            <a:avLst/>
          </a:prstGeom>
        </p:spPr>
        <p:txBody>
          <a:bodyPr/>
          <a:lstStyle/>
          <a:p>
            <a:fld id="{366C3FA5-BCF1-4293-BDB2-C23140B060F6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308312"/>
            <a:ext cx="2828218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 descr="pierres_4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6" b="17446"/>
          <a:stretch/>
        </p:blipFill>
        <p:spPr bwMode="auto">
          <a:xfrm>
            <a:off x="399525" y="2774306"/>
            <a:ext cx="2244176" cy="1461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2" descr="IMGP485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t="29945" r="29945" b="29945"/>
          <a:stretch/>
        </p:blipFill>
        <p:spPr bwMode="auto">
          <a:xfrm>
            <a:off x="470378" y="4266122"/>
            <a:ext cx="2102470" cy="1395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30390"/>
          <a:stretch/>
        </p:blipFill>
        <p:spPr>
          <a:xfrm>
            <a:off x="7092280" y="1556792"/>
            <a:ext cx="1819566" cy="1729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C:\Users\Lambert Fanny\Desktop\Unif\SELFRAG\PCB\PCB 6\Après\DSC_081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11476"/>
          <a:stretch/>
        </p:blipFill>
        <p:spPr bwMode="auto">
          <a:xfrm>
            <a:off x="6905397" y="3212976"/>
            <a:ext cx="2193332" cy="1455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88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Geo-Engineers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BE" b="1" dirty="0" err="1" smtClean="0"/>
              <a:t>EM</a:t>
            </a:r>
            <a:r>
              <a:rPr lang="fr-BE" dirty="0" err="1" smtClean="0"/>
              <a:t>erald</a:t>
            </a:r>
            <a:r>
              <a:rPr lang="fr-BE" dirty="0" smtClean="0"/>
              <a:t> </a:t>
            </a:r>
            <a:r>
              <a:rPr lang="fr-BE" dirty="0"/>
              <a:t>Master in </a:t>
            </a:r>
            <a:r>
              <a:rPr lang="fr-BE" dirty="0" err="1"/>
              <a:t>Georesources</a:t>
            </a:r>
            <a:r>
              <a:rPr lang="fr-BE" dirty="0"/>
              <a:t> Engineering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2 </a:t>
            </a:r>
            <a:r>
              <a:rPr lang="fr-BE" dirty="0" err="1" smtClean="0"/>
              <a:t>Yr</a:t>
            </a:r>
            <a:r>
              <a:rPr lang="fr-BE" dirty="0" smtClean="0"/>
              <a:t> </a:t>
            </a:r>
            <a:r>
              <a:rPr lang="fr-BE" dirty="0" err="1" smtClean="0"/>
              <a:t>Innovative</a:t>
            </a:r>
            <a:r>
              <a:rPr lang="fr-BE" dirty="0" smtClean="0"/>
              <a:t> Education in </a:t>
            </a:r>
            <a:r>
              <a:rPr lang="fr-BE" dirty="0" err="1" smtClean="0"/>
              <a:t>Geometallurgy</a:t>
            </a:r>
            <a:endParaRPr lang="fr-BE" dirty="0" smtClean="0"/>
          </a:p>
          <a:p>
            <a:pPr lvl="1"/>
            <a:r>
              <a:rPr lang="fr-BE" dirty="0"/>
              <a:t>Full English program</a:t>
            </a:r>
          </a:p>
          <a:p>
            <a:pPr lvl="1"/>
            <a:r>
              <a:rPr lang="fr-BE" dirty="0" smtClean="0"/>
              <a:t>Simple </a:t>
            </a:r>
            <a:r>
              <a:rPr lang="fr-BE" dirty="0" err="1" smtClean="0"/>
              <a:t>mobility</a:t>
            </a:r>
            <a:r>
              <a:rPr lang="fr-BE" dirty="0" smtClean="0"/>
              <a:t> </a:t>
            </a:r>
            <a:r>
              <a:rPr lang="fr-BE" dirty="0" err="1" smtClean="0"/>
              <a:t>scheme</a:t>
            </a:r>
            <a:endParaRPr lang="fr-BE" dirty="0" smtClean="0"/>
          </a:p>
          <a:p>
            <a:pPr lvl="1"/>
            <a:r>
              <a:rPr lang="fr-BE" dirty="0" smtClean="0"/>
              <a:t>Worldwide network of </a:t>
            </a:r>
            <a:r>
              <a:rPr lang="fr-BE" dirty="0" err="1" smtClean="0"/>
              <a:t>associated</a:t>
            </a:r>
            <a:r>
              <a:rPr lang="fr-BE" dirty="0" smtClean="0"/>
              <a:t> </a:t>
            </a:r>
            <a:r>
              <a:rPr lang="fr-BE" dirty="0" err="1" smtClean="0"/>
              <a:t>universities</a:t>
            </a:r>
            <a:endParaRPr lang="fr-BE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type="body" sz="quarter" idx="11"/>
          </p:nvPr>
        </p:nvSpPr>
        <p:spPr>
          <a:xfrm>
            <a:off x="1835696" y="861878"/>
            <a:ext cx="6839992" cy="550897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Internationalisation</a:t>
            </a:r>
            <a:endParaRPr lang="fr-BE" dirty="0"/>
          </a:p>
        </p:txBody>
      </p:sp>
      <p:grpSp>
        <p:nvGrpSpPr>
          <p:cNvPr id="28" name="Groupe 27"/>
          <p:cNvGrpSpPr/>
          <p:nvPr/>
        </p:nvGrpSpPr>
        <p:grpSpPr>
          <a:xfrm>
            <a:off x="6057982" y="5506146"/>
            <a:ext cx="2874481" cy="1234006"/>
            <a:chOff x="726074" y="3954412"/>
            <a:chExt cx="2905125" cy="1247161"/>
          </a:xfrm>
        </p:grpSpPr>
        <p:pic>
          <p:nvPicPr>
            <p:cNvPr id="29" name="Picture 4" descr="C:\Users\Eric P\Documents\S_Sections\S_Ir Geol\IR_GEOL International\EM Georesources\Communication\Emerald_transpare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74" y="3954412"/>
              <a:ext cx="2905125" cy="85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ZoneTexte 29"/>
            <p:cNvSpPr txBox="1"/>
            <p:nvPr/>
          </p:nvSpPr>
          <p:spPr>
            <a:xfrm>
              <a:off x="897243" y="4890515"/>
              <a:ext cx="2562786" cy="311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i="1" dirty="0" smtClean="0">
                  <a:solidFill>
                    <a:schemeClr val="accent1"/>
                  </a:solidFill>
                </a:rPr>
                <a:t>www.em-georesources.eu</a:t>
              </a:r>
              <a:endParaRPr lang="fr-BE" sz="1400" i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1" name="Picture 2" descr="https://scontent-b.xx.fbcdn.net/hphotos-xap1/v/t1.0-9/1613805_724619280954262_258621551629253494_n.jpg?oh=34687a33a69e94705fdad508428ca21a&amp;oe=551A8A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07568"/>
            <a:ext cx="4320480" cy="2880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6248454" y="2276596"/>
            <a:ext cx="2471706" cy="2724965"/>
            <a:chOff x="5220072" y="3013231"/>
            <a:chExt cx="3577590" cy="3944161"/>
          </a:xfrm>
        </p:grpSpPr>
        <p:pic>
          <p:nvPicPr>
            <p:cNvPr id="12" name="Picture 5" descr="europe-ma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013231"/>
              <a:ext cx="3577590" cy="3944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orme libre 12"/>
            <p:cNvSpPr/>
            <p:nvPr/>
          </p:nvSpPr>
          <p:spPr>
            <a:xfrm>
              <a:off x="6502400" y="3717032"/>
              <a:ext cx="1184306" cy="1849773"/>
            </a:xfrm>
            <a:custGeom>
              <a:avLst/>
              <a:gdLst>
                <a:gd name="connsiteX0" fmla="*/ 1066800 w 1066800"/>
                <a:gd name="connsiteY0" fmla="*/ 0 h 1666240"/>
                <a:gd name="connsiteX1" fmla="*/ 20320 w 1066800"/>
                <a:gd name="connsiteY1" fmla="*/ 1381760 h 1666240"/>
                <a:gd name="connsiteX2" fmla="*/ 0 w 1066800"/>
                <a:gd name="connsiteY2" fmla="*/ 1666240 h 1666240"/>
                <a:gd name="connsiteX3" fmla="*/ 497840 w 1066800"/>
                <a:gd name="connsiteY3" fmla="*/ 1381760 h 1666240"/>
                <a:gd name="connsiteX4" fmla="*/ 1066800 w 1066800"/>
                <a:gd name="connsiteY4" fmla="*/ 0 h 166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1666240">
                  <a:moveTo>
                    <a:pt x="1066800" y="0"/>
                  </a:moveTo>
                  <a:lnTo>
                    <a:pt x="20320" y="1381760"/>
                  </a:lnTo>
                  <a:lnTo>
                    <a:pt x="0" y="1666240"/>
                  </a:lnTo>
                  <a:lnTo>
                    <a:pt x="497840" y="138176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chemeClr val="accent6">
                <a:alpha val="40000"/>
              </a:schemeClr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485631" y="3831148"/>
              <a:ext cx="170317" cy="170317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6887652" y="5202750"/>
              <a:ext cx="170317" cy="170317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6443215" y="5202750"/>
              <a:ext cx="170317" cy="170317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6443215" y="5452684"/>
              <a:ext cx="170317" cy="170317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24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407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EMerald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ClrTx/>
            </a:pPr>
            <a:r>
              <a:rPr lang="fr-BE" dirty="0" smtClean="0"/>
              <a:t>Engineering </a:t>
            </a:r>
            <a:r>
              <a:rPr lang="fr-BE" dirty="0" err="1" smtClean="0"/>
              <a:t>skills</a:t>
            </a:r>
            <a:endParaRPr lang="fr-BE" dirty="0"/>
          </a:p>
          <a:p>
            <a:pPr lvl="1">
              <a:buClrTx/>
            </a:pPr>
            <a:r>
              <a:rPr lang="en-US" dirty="0" smtClean="0"/>
              <a:t>Characterization techniques</a:t>
            </a:r>
            <a:r>
              <a:rPr lang="en-US" sz="1200" dirty="0" smtClean="0">
                <a:solidFill>
                  <a:schemeClr val="accent4"/>
                </a:solidFill>
              </a:rPr>
              <a:t> </a:t>
            </a:r>
            <a:r>
              <a:rPr lang="en-US" sz="1200" dirty="0">
                <a:solidFill>
                  <a:schemeClr val="accent4"/>
                </a:solidFill>
              </a:rPr>
              <a:t>(20 ECTS) 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buClrTx/>
            </a:pPr>
            <a:r>
              <a:rPr lang="en-US" dirty="0" smtClean="0"/>
              <a:t>Processing </a:t>
            </a:r>
            <a:r>
              <a:rPr lang="en-US" sz="1200" dirty="0" smtClean="0">
                <a:solidFill>
                  <a:schemeClr val="accent4"/>
                </a:solidFill>
              </a:rPr>
              <a:t>(35 </a:t>
            </a:r>
            <a:r>
              <a:rPr lang="en-US" sz="1200" dirty="0">
                <a:solidFill>
                  <a:schemeClr val="accent4"/>
                </a:solidFill>
              </a:rPr>
              <a:t>ECTS)</a:t>
            </a:r>
          </a:p>
          <a:p>
            <a:pPr lvl="1">
              <a:buClrTx/>
            </a:pPr>
            <a:r>
              <a:rPr lang="en-US" dirty="0" smtClean="0"/>
              <a:t>Modelling</a:t>
            </a:r>
            <a:r>
              <a:rPr lang="en-US" dirty="0"/>
              <a:t> </a:t>
            </a:r>
            <a:r>
              <a:rPr lang="en-US" sz="1200" dirty="0">
                <a:solidFill>
                  <a:schemeClr val="accent4"/>
                </a:solidFill>
              </a:rPr>
              <a:t>(25 ECTS)</a:t>
            </a:r>
          </a:p>
          <a:p>
            <a:pPr lvl="1">
              <a:buClrTx/>
            </a:pPr>
            <a:r>
              <a:rPr lang="en-US" dirty="0" smtClean="0"/>
              <a:t>Management </a:t>
            </a:r>
            <a:r>
              <a:rPr lang="en-US" sz="1200" dirty="0">
                <a:solidFill>
                  <a:schemeClr val="accent4"/>
                </a:solidFill>
              </a:rPr>
              <a:t>(15 ECTS)</a:t>
            </a:r>
          </a:p>
          <a:p>
            <a:pPr lvl="1">
              <a:buClrTx/>
            </a:pPr>
            <a:r>
              <a:rPr lang="en-US" dirty="0" smtClean="0"/>
              <a:t>Internship + Master thesis</a:t>
            </a:r>
            <a:r>
              <a:rPr lang="en-US" sz="1200" dirty="0" smtClean="0">
                <a:solidFill>
                  <a:schemeClr val="accent4"/>
                </a:solidFill>
              </a:rPr>
              <a:t>(30 </a:t>
            </a:r>
            <a:r>
              <a:rPr lang="en-US" sz="1200" dirty="0">
                <a:solidFill>
                  <a:schemeClr val="accent4"/>
                </a:solidFill>
              </a:rPr>
              <a:t>ECTS) </a:t>
            </a:r>
          </a:p>
          <a:p>
            <a:pPr>
              <a:buClrTx/>
            </a:pPr>
            <a:endParaRPr lang="fr-BE" dirty="0"/>
          </a:p>
          <a:p>
            <a:pPr>
              <a:buClrTx/>
            </a:pPr>
            <a:r>
              <a:rPr lang="fr-BE" dirty="0" err="1" smtClean="0"/>
              <a:t>Interpersonal</a:t>
            </a:r>
            <a:r>
              <a:rPr lang="fr-BE" dirty="0" smtClean="0"/>
              <a:t> </a:t>
            </a:r>
            <a:r>
              <a:rPr lang="fr-BE" dirty="0" err="1" smtClean="0"/>
              <a:t>skills</a:t>
            </a:r>
            <a:endParaRPr lang="fr-BE" dirty="0" smtClean="0"/>
          </a:p>
          <a:p>
            <a:pPr lvl="1">
              <a:buClrTx/>
            </a:pPr>
            <a:r>
              <a:rPr lang="fr-BE" dirty="0" err="1" smtClean="0"/>
              <a:t>Semestrial</a:t>
            </a:r>
            <a:r>
              <a:rPr lang="fr-BE" dirty="0" smtClean="0"/>
              <a:t> </a:t>
            </a:r>
            <a:r>
              <a:rPr lang="fr-BE" dirty="0" err="1" smtClean="0"/>
              <a:t>mobility</a:t>
            </a:r>
            <a:r>
              <a:rPr lang="fr-BE" dirty="0" smtClean="0"/>
              <a:t> (1! group)</a:t>
            </a:r>
          </a:p>
          <a:p>
            <a:pPr lvl="1">
              <a:buClrTx/>
            </a:pPr>
            <a:r>
              <a:rPr lang="fr-BE" dirty="0" err="1" smtClean="0"/>
              <a:t>Multicultural</a:t>
            </a:r>
            <a:r>
              <a:rPr lang="fr-BE" dirty="0" smtClean="0"/>
              <a:t> </a:t>
            </a:r>
            <a:r>
              <a:rPr lang="fr-BE" dirty="0" err="1" smtClean="0"/>
              <a:t>environment</a:t>
            </a:r>
            <a:endParaRPr lang="fr-BE" dirty="0"/>
          </a:p>
          <a:p>
            <a:pPr lvl="1">
              <a:buClrTx/>
            </a:pPr>
            <a:r>
              <a:rPr lang="fr-BE" dirty="0" smtClean="0"/>
              <a:t>Group </a:t>
            </a:r>
            <a:r>
              <a:rPr lang="fr-BE" dirty="0" err="1" smtClean="0"/>
              <a:t>dynamics</a:t>
            </a:r>
            <a:r>
              <a:rPr lang="fr-BE" dirty="0" smtClean="0"/>
              <a:t> (</a:t>
            </a:r>
            <a:r>
              <a:rPr lang="fr-BE" dirty="0" err="1" smtClean="0"/>
              <a:t>projects</a:t>
            </a:r>
            <a:r>
              <a:rPr lang="fr-BE" dirty="0" smtClean="0"/>
              <a:t>)</a:t>
            </a:r>
          </a:p>
          <a:p>
            <a:pPr lvl="1">
              <a:buClrTx/>
            </a:pPr>
            <a:r>
              <a:rPr lang="fr-BE" dirty="0" smtClean="0"/>
              <a:t>Communication </a:t>
            </a:r>
            <a:r>
              <a:rPr lang="fr-BE" dirty="0" err="1" smtClean="0"/>
              <a:t>skills</a:t>
            </a:r>
            <a:endParaRPr lang="fr-BE" dirty="0" smtClean="0"/>
          </a:p>
          <a:p>
            <a:pPr lvl="1">
              <a:buClrTx/>
            </a:pPr>
            <a:endParaRPr lang="fr-BE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203848" y="861878"/>
            <a:ext cx="5471840" cy="550897"/>
          </a:xfrm>
        </p:spPr>
        <p:txBody>
          <a:bodyPr/>
          <a:lstStyle/>
          <a:p>
            <a:r>
              <a:rPr lang="en-GB" dirty="0" smtClean="0"/>
              <a:t>Georesources Engineering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60" y="1556792"/>
            <a:ext cx="3585728" cy="148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69" r="2571"/>
          <a:stretch/>
        </p:blipFill>
        <p:spPr bwMode="auto">
          <a:xfrm>
            <a:off x="5096323" y="2692729"/>
            <a:ext cx="2378356" cy="2267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9"/>
          <a:stretch/>
        </p:blipFill>
        <p:spPr bwMode="auto">
          <a:xfrm>
            <a:off x="6312220" y="3843188"/>
            <a:ext cx="2376334" cy="2310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4580251"/>
            <a:ext cx="3066772" cy="1873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42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EMerald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ClrTx/>
            </a:pPr>
            <a:r>
              <a:rPr lang="fr-BE" dirty="0" smtClean="0"/>
              <a:t>Strategic </a:t>
            </a:r>
            <a:r>
              <a:rPr lang="fr-BE" dirty="0" err="1" smtClean="0"/>
              <a:t>Advisory</a:t>
            </a:r>
            <a:r>
              <a:rPr lang="fr-BE" dirty="0" smtClean="0"/>
              <a:t> </a:t>
            </a:r>
            <a:r>
              <a:rPr lang="fr-BE" dirty="0" err="1" smtClean="0"/>
              <a:t>Board</a:t>
            </a:r>
            <a:endParaRPr lang="fr-BE" dirty="0" smtClean="0"/>
          </a:p>
          <a:p>
            <a:pPr lvl="3"/>
            <a:r>
              <a:rPr lang="fr-BE" dirty="0" smtClean="0"/>
              <a:t>Senior </a:t>
            </a:r>
            <a:r>
              <a:rPr lang="fr-BE" dirty="0" err="1" smtClean="0"/>
              <a:t>representatives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/>
              <a:t> </a:t>
            </a:r>
            <a:r>
              <a:rPr lang="fr-BE" dirty="0" err="1"/>
              <a:t>industry</a:t>
            </a:r>
            <a:r>
              <a:rPr lang="fr-BE" dirty="0"/>
              <a:t> </a:t>
            </a:r>
            <a:endParaRPr lang="fr-BE" dirty="0" smtClean="0"/>
          </a:p>
          <a:p>
            <a:pPr lvl="4"/>
            <a:r>
              <a:rPr lang="fr-BE" dirty="0" err="1" smtClean="0"/>
              <a:t>Imerys</a:t>
            </a:r>
            <a:r>
              <a:rPr lang="fr-BE" dirty="0"/>
              <a:t>, LKAB,  </a:t>
            </a:r>
            <a:r>
              <a:rPr lang="fr-BE" dirty="0" err="1"/>
              <a:t>Aurubis</a:t>
            </a:r>
            <a:r>
              <a:rPr lang="fr-BE" dirty="0" smtClean="0"/>
              <a:t>, </a:t>
            </a:r>
            <a:r>
              <a:rPr lang="fr-BE" dirty="0" err="1" smtClean="0"/>
              <a:t>Lhoist</a:t>
            </a:r>
            <a:r>
              <a:rPr lang="fr-BE" dirty="0" smtClean="0"/>
              <a:t>,…</a:t>
            </a:r>
          </a:p>
          <a:p>
            <a:pPr lvl="3"/>
            <a:r>
              <a:rPr lang="fr-BE" dirty="0" err="1" smtClean="0"/>
              <a:t>Academics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partner</a:t>
            </a:r>
            <a:r>
              <a:rPr lang="fr-BE" dirty="0" smtClean="0"/>
              <a:t> </a:t>
            </a:r>
            <a:r>
              <a:rPr lang="fr-BE" dirty="0" err="1" smtClean="0"/>
              <a:t>universities</a:t>
            </a:r>
            <a:r>
              <a:rPr lang="fr-BE" dirty="0" smtClean="0"/>
              <a:t> </a:t>
            </a:r>
            <a:r>
              <a:rPr lang="fr-BE" dirty="0" err="1" smtClean="0"/>
              <a:t>worldwide</a:t>
            </a:r>
            <a:endParaRPr lang="fr-BE" dirty="0" smtClean="0"/>
          </a:p>
          <a:p>
            <a:pPr lvl="4"/>
            <a:r>
              <a:rPr lang="fr-BE" dirty="0" smtClean="0"/>
              <a:t>U Queensland; U </a:t>
            </a:r>
            <a:r>
              <a:rPr lang="fr-BE" dirty="0" err="1" smtClean="0"/>
              <a:t>CapeTown</a:t>
            </a:r>
            <a:r>
              <a:rPr lang="fr-BE" dirty="0" smtClean="0"/>
              <a:t>; U Chile; UFMG Belo </a:t>
            </a:r>
            <a:r>
              <a:rPr lang="fr-BE" dirty="0" err="1" smtClean="0"/>
              <a:t>Horizonte</a:t>
            </a:r>
            <a:r>
              <a:rPr lang="fr-BE" dirty="0" smtClean="0"/>
              <a:t>;…</a:t>
            </a:r>
          </a:p>
          <a:p>
            <a:pPr lvl="4"/>
            <a:endParaRPr lang="fr-BE" dirty="0"/>
          </a:p>
          <a:p>
            <a:pPr lvl="1"/>
            <a:r>
              <a:rPr lang="fr-BE" dirty="0" smtClean="0"/>
              <a:t>Mission</a:t>
            </a:r>
          </a:p>
          <a:p>
            <a:pPr lvl="2"/>
            <a:r>
              <a:rPr lang="fr-BE" dirty="0" err="1" smtClean="0"/>
              <a:t>Validate</a:t>
            </a:r>
            <a:r>
              <a:rPr lang="fr-BE" dirty="0" smtClean="0"/>
              <a:t> curriculum</a:t>
            </a:r>
          </a:p>
          <a:p>
            <a:pPr lvl="2"/>
            <a:r>
              <a:rPr lang="fr-BE" dirty="0" smtClean="0"/>
              <a:t>Support in </a:t>
            </a:r>
            <a:r>
              <a:rPr lang="fr-BE" dirty="0" err="1" smtClean="0"/>
              <a:t>organising</a:t>
            </a:r>
            <a:r>
              <a:rPr lang="fr-BE" dirty="0" smtClean="0"/>
              <a:t> / </a:t>
            </a:r>
            <a:r>
              <a:rPr lang="fr-BE" dirty="0" err="1" smtClean="0"/>
              <a:t>finding</a:t>
            </a:r>
            <a:endParaRPr lang="fr-BE" dirty="0" smtClean="0"/>
          </a:p>
          <a:p>
            <a:pPr lvl="3"/>
            <a:r>
              <a:rPr lang="fr-BE" dirty="0" err="1" smtClean="0"/>
              <a:t>Seminars</a:t>
            </a:r>
            <a:endParaRPr lang="fr-BE" dirty="0" smtClean="0"/>
          </a:p>
          <a:p>
            <a:pPr lvl="3"/>
            <a:r>
              <a:rPr lang="fr-BE" dirty="0" smtClean="0"/>
              <a:t>Field trips</a:t>
            </a:r>
          </a:p>
          <a:p>
            <a:pPr lvl="3"/>
            <a:r>
              <a:rPr lang="fr-BE" dirty="0" err="1" smtClean="0"/>
              <a:t>Internships</a:t>
            </a:r>
            <a:endParaRPr lang="fr-BE" dirty="0" smtClean="0"/>
          </a:p>
          <a:p>
            <a:pPr lvl="3"/>
            <a:r>
              <a:rPr lang="fr-BE" dirty="0" smtClean="0"/>
              <a:t>Master </a:t>
            </a:r>
            <a:r>
              <a:rPr lang="fr-BE" dirty="0" err="1" smtClean="0"/>
              <a:t>theses</a:t>
            </a:r>
            <a:endParaRPr lang="fr-BE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203848" y="861878"/>
            <a:ext cx="5471840" cy="550897"/>
          </a:xfrm>
        </p:spPr>
        <p:txBody>
          <a:bodyPr/>
          <a:lstStyle/>
          <a:p>
            <a:r>
              <a:rPr lang="en-GB" dirty="0" smtClean="0"/>
              <a:t>Georesources Engineering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-23854" y="5589240"/>
            <a:ext cx="432048" cy="365125"/>
          </a:xfrm>
          <a:prstGeom prst="rect">
            <a:avLst/>
          </a:prstGeom>
        </p:spPr>
        <p:txBody>
          <a:bodyPr/>
          <a:lstStyle/>
          <a:p>
            <a:fld id="{2BB27CDA-A6A6-4E28-B594-521DFBA9799C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34" name="Picture 4" descr="IMG_58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6666"/>
          <a:stretch>
            <a:fillRect/>
          </a:stretch>
        </p:blipFill>
        <p:spPr bwMode="auto">
          <a:xfrm>
            <a:off x="6259760" y="3645024"/>
            <a:ext cx="2195736" cy="2195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</p:pic>
      <p:pic>
        <p:nvPicPr>
          <p:cNvPr id="35" name="Picture 2" descr="IMGP43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6" r="16756"/>
          <a:stretch>
            <a:fillRect/>
          </a:stretch>
        </p:blipFill>
        <p:spPr bwMode="auto">
          <a:xfrm>
            <a:off x="4499992" y="4149080"/>
            <a:ext cx="2227312" cy="2227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40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MMe_16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GeMMe_16</Template>
  <TotalTime>145</TotalTime>
  <Words>518</Words>
  <Application>Microsoft Office PowerPoint</Application>
  <PresentationFormat>Affichage à l'écran (4:3)</PresentationFormat>
  <Paragraphs>174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GeMMe_16</vt:lpstr>
      <vt:lpstr>From resource to process efficiency. -  Educating a new generation of engineers</vt:lpstr>
      <vt:lpstr>University of Liège</vt:lpstr>
      <vt:lpstr>Geo-Engineers</vt:lpstr>
      <vt:lpstr>Geo-Engineers</vt:lpstr>
      <vt:lpstr>Geo-Engineers</vt:lpstr>
      <vt:lpstr>Geo-Engineers</vt:lpstr>
      <vt:lpstr>Présentation PowerPoint</vt:lpstr>
      <vt:lpstr>EMerald</vt:lpstr>
      <vt:lpstr>EMerald</vt:lpstr>
      <vt:lpstr>EMerald</vt:lpstr>
      <vt:lpstr>EMerald</vt:lpstr>
      <vt:lpstr>EMerald</vt:lpstr>
      <vt:lpstr>EMerald</vt:lpstr>
      <vt:lpstr>EMerald</vt:lpstr>
    </vt:vector>
  </TitlesOfParts>
  <Company>Université de Liège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resource to process efficiency. -  Educating a new generation of engineers</dc:title>
  <dc:creator>X CX</dc:creator>
  <cp:lastModifiedBy>X CX</cp:lastModifiedBy>
  <cp:revision>24</cp:revision>
  <dcterms:created xsi:type="dcterms:W3CDTF">2016-09-01T06:00:35Z</dcterms:created>
  <dcterms:modified xsi:type="dcterms:W3CDTF">2016-09-05T21:43:23Z</dcterms:modified>
</cp:coreProperties>
</file>