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7"/>
  </p:notes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70" r:id="rId14"/>
    <p:sldId id="271" r:id="rId15"/>
    <p:sldId id="273" r:id="rId16"/>
    <p:sldId id="268" r:id="rId17"/>
    <p:sldId id="269" r:id="rId18"/>
    <p:sldId id="274" r:id="rId19"/>
    <p:sldId id="275" r:id="rId20"/>
    <p:sldId id="276" r:id="rId21"/>
    <p:sldId id="277" r:id="rId22"/>
    <p:sldId id="278" r:id="rId23"/>
    <p:sldId id="289" r:id="rId24"/>
    <p:sldId id="279" r:id="rId25"/>
    <p:sldId id="280" r:id="rId26"/>
    <p:sldId id="281" r:id="rId27"/>
    <p:sldId id="282" r:id="rId28"/>
    <p:sldId id="283" r:id="rId29"/>
    <p:sldId id="284" r:id="rId30"/>
    <p:sldId id="285" r:id="rId31"/>
    <p:sldId id="286" r:id="rId32"/>
    <p:sldId id="287" r:id="rId33"/>
    <p:sldId id="288" r:id="rId34"/>
    <p:sldId id="290" r:id="rId35"/>
    <p:sldId id="291" r:id="rId36"/>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7" autoAdjust="0"/>
    <p:restoredTop sz="94643" autoAdjust="0"/>
  </p:normalViewPr>
  <p:slideViewPr>
    <p:cSldViewPr snapToObjects="1">
      <p:cViewPr varScale="1">
        <p:scale>
          <a:sx n="80" d="100"/>
          <a:sy n="80" d="100"/>
        </p:scale>
        <p:origin x="-1792" y="-96"/>
      </p:cViewPr>
      <p:guideLst>
        <p:guide orient="horz" pos="2160"/>
        <p:guide pos="2880"/>
      </p:guideLst>
    </p:cSldViewPr>
  </p:slideViewPr>
  <p:outlineViewPr>
    <p:cViewPr>
      <p:scale>
        <a:sx n="33" d="100"/>
        <a:sy n="33" d="100"/>
      </p:scale>
      <p:origin x="0" y="840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51764A-7231-3F43-AFA5-4CAAEAB7FCEB}" type="doc">
      <dgm:prSet loTypeId="urn:microsoft.com/office/officeart/2005/8/layout/hierarchy1" loCatId="hierarchy" qsTypeId="urn:microsoft.com/office/officeart/2005/8/quickstyle/simple4" qsCatId="simple" csTypeId="urn:microsoft.com/office/officeart/2005/8/colors/accent1_2" csCatId="accent1" phldr="1"/>
      <dgm:spPr/>
      <dgm:t>
        <a:bodyPr/>
        <a:lstStyle/>
        <a:p>
          <a:endParaRPr lang="fr-FR"/>
        </a:p>
      </dgm:t>
    </dgm:pt>
    <dgm:pt modelId="{77B0F41E-A202-C945-BC5B-612622EBDBC5}">
      <dgm:prSet phldrT="[Texte]" custT="1"/>
      <dgm:spPr/>
      <dgm:t>
        <a:bodyPr/>
        <a:lstStyle/>
        <a:p>
          <a:r>
            <a:rPr lang="es-ES_tradnl" sz="1600" b="1" noProof="0" dirty="0" smtClean="0"/>
            <a:t>Acumulación de capital simbólico</a:t>
          </a:r>
          <a:endParaRPr lang="es-ES_tradnl" sz="1600" b="1" noProof="0" dirty="0"/>
        </a:p>
      </dgm:t>
    </dgm:pt>
    <dgm:pt modelId="{D6FC639D-0751-AF44-8473-F457AA9C007B}" type="parTrans" cxnId="{207A5A73-7C5A-7948-BEA7-51ADC24467FA}">
      <dgm:prSet/>
      <dgm:spPr/>
      <dgm:t>
        <a:bodyPr/>
        <a:lstStyle/>
        <a:p>
          <a:endParaRPr lang="fr-FR"/>
        </a:p>
      </dgm:t>
    </dgm:pt>
    <dgm:pt modelId="{C2B850C8-3A4F-BA47-89AE-73C333FAE819}" type="sibTrans" cxnId="{207A5A73-7C5A-7948-BEA7-51ADC24467FA}">
      <dgm:prSet/>
      <dgm:spPr/>
      <dgm:t>
        <a:bodyPr/>
        <a:lstStyle/>
        <a:p>
          <a:endParaRPr lang="fr-FR"/>
        </a:p>
      </dgm:t>
    </dgm:pt>
    <dgm:pt modelId="{8E39EB7B-D138-6D4C-9D5C-C2911B0CF861}">
      <dgm:prSet custT="1"/>
      <dgm:spPr/>
      <dgm:t>
        <a:bodyPr/>
        <a:lstStyle/>
        <a:p>
          <a:r>
            <a:rPr lang="es-ES_tradnl" sz="1600" b="1" noProof="0" dirty="0" smtClean="0"/>
            <a:t>Consagración </a:t>
          </a:r>
          <a:endParaRPr lang="es-ES_tradnl" sz="1600" b="1" noProof="0" dirty="0"/>
        </a:p>
      </dgm:t>
    </dgm:pt>
    <dgm:pt modelId="{CC28AF30-1367-8F44-B540-A732C621716F}" type="parTrans" cxnId="{5097B36A-2DEF-F94D-BA28-9ED2CB10A3E8}">
      <dgm:prSet/>
      <dgm:spPr/>
      <dgm:t>
        <a:bodyPr/>
        <a:lstStyle/>
        <a:p>
          <a:endParaRPr lang="fr-FR"/>
        </a:p>
      </dgm:t>
    </dgm:pt>
    <dgm:pt modelId="{5F684D8C-A9B3-4E4D-9A19-55D0608892CA}" type="sibTrans" cxnId="{5097B36A-2DEF-F94D-BA28-9ED2CB10A3E8}">
      <dgm:prSet/>
      <dgm:spPr/>
      <dgm:t>
        <a:bodyPr/>
        <a:lstStyle/>
        <a:p>
          <a:endParaRPr lang="fr-FR"/>
        </a:p>
      </dgm:t>
    </dgm:pt>
    <dgm:pt modelId="{285978B1-748F-094D-81C1-812772BEDF8E}">
      <dgm:prSet custT="1"/>
      <dgm:spPr/>
      <dgm:t>
        <a:bodyPr/>
        <a:lstStyle/>
        <a:p>
          <a:r>
            <a:rPr lang="es-ES_tradnl" sz="1600" b="1" noProof="0" dirty="0" smtClean="0"/>
            <a:t>Visibilidad mediática</a:t>
          </a:r>
          <a:endParaRPr lang="es-ES_tradnl" sz="1600" b="1" noProof="0" dirty="0"/>
        </a:p>
      </dgm:t>
    </dgm:pt>
    <dgm:pt modelId="{20DC24A8-81D4-314D-A16C-AA6EAA9B9DD2}" type="parTrans" cxnId="{B80C1AB4-6B19-5C48-AAF6-3D87807EF3BF}">
      <dgm:prSet/>
      <dgm:spPr/>
      <dgm:t>
        <a:bodyPr/>
        <a:lstStyle/>
        <a:p>
          <a:endParaRPr lang="fr-FR"/>
        </a:p>
      </dgm:t>
    </dgm:pt>
    <dgm:pt modelId="{ECE1940D-40D7-CC45-AE85-959BC7CE8CC7}" type="sibTrans" cxnId="{B80C1AB4-6B19-5C48-AAF6-3D87807EF3BF}">
      <dgm:prSet/>
      <dgm:spPr/>
      <dgm:t>
        <a:bodyPr/>
        <a:lstStyle/>
        <a:p>
          <a:endParaRPr lang="fr-FR"/>
        </a:p>
      </dgm:t>
    </dgm:pt>
    <dgm:pt modelId="{9187EF21-94D4-D746-92AD-43413D92E1F0}" type="pres">
      <dgm:prSet presAssocID="{3551764A-7231-3F43-AFA5-4CAAEAB7FCEB}" presName="hierChild1" presStyleCnt="0">
        <dgm:presLayoutVars>
          <dgm:chPref val="1"/>
          <dgm:dir/>
          <dgm:animOne val="branch"/>
          <dgm:animLvl val="lvl"/>
          <dgm:resizeHandles/>
        </dgm:presLayoutVars>
      </dgm:prSet>
      <dgm:spPr/>
      <dgm:t>
        <a:bodyPr/>
        <a:lstStyle/>
        <a:p>
          <a:endParaRPr lang="fr-FR"/>
        </a:p>
      </dgm:t>
    </dgm:pt>
    <dgm:pt modelId="{DEFA1BED-1A1D-DB46-83B2-98C51AD6F4A7}" type="pres">
      <dgm:prSet presAssocID="{77B0F41E-A202-C945-BC5B-612622EBDBC5}" presName="hierRoot1" presStyleCnt="0"/>
      <dgm:spPr/>
    </dgm:pt>
    <dgm:pt modelId="{FEB258A4-DF09-1641-9C8E-2D46D67E8FF4}" type="pres">
      <dgm:prSet presAssocID="{77B0F41E-A202-C945-BC5B-612622EBDBC5}" presName="composite" presStyleCnt="0"/>
      <dgm:spPr/>
    </dgm:pt>
    <dgm:pt modelId="{A8ABFF8D-80B3-D144-9E33-1C384DB4F534}" type="pres">
      <dgm:prSet presAssocID="{77B0F41E-A202-C945-BC5B-612622EBDBC5}" presName="background" presStyleLbl="node0" presStyleIdx="0" presStyleCnt="1"/>
      <dgm:spPr/>
    </dgm:pt>
    <dgm:pt modelId="{D8192B55-51E5-9E43-9334-0D15C6840FCB}" type="pres">
      <dgm:prSet presAssocID="{77B0F41E-A202-C945-BC5B-612622EBDBC5}" presName="text" presStyleLbl="fgAcc0" presStyleIdx="0" presStyleCnt="1" custScaleX="82245" custScaleY="33600" custLinFactNeighborX="-4376" custLinFactNeighborY="-30405">
        <dgm:presLayoutVars>
          <dgm:chPref val="3"/>
        </dgm:presLayoutVars>
      </dgm:prSet>
      <dgm:spPr/>
      <dgm:t>
        <a:bodyPr/>
        <a:lstStyle/>
        <a:p>
          <a:endParaRPr lang="fr-FR"/>
        </a:p>
      </dgm:t>
    </dgm:pt>
    <dgm:pt modelId="{C0E63904-CDB4-1449-A191-51202AE09CDA}" type="pres">
      <dgm:prSet presAssocID="{77B0F41E-A202-C945-BC5B-612622EBDBC5}" presName="hierChild2" presStyleCnt="0"/>
      <dgm:spPr/>
    </dgm:pt>
    <dgm:pt modelId="{39679D6D-B7AC-2846-998C-0C041F6D7664}" type="pres">
      <dgm:prSet presAssocID="{CC28AF30-1367-8F44-B540-A732C621716F}" presName="Name10" presStyleLbl="parChTrans1D2" presStyleIdx="0" presStyleCnt="2"/>
      <dgm:spPr/>
      <dgm:t>
        <a:bodyPr/>
        <a:lstStyle/>
        <a:p>
          <a:endParaRPr lang="fr-FR"/>
        </a:p>
      </dgm:t>
    </dgm:pt>
    <dgm:pt modelId="{B79A7829-5D02-4E42-A242-BA0F35DFE0C7}" type="pres">
      <dgm:prSet presAssocID="{8E39EB7B-D138-6D4C-9D5C-C2911B0CF861}" presName="hierRoot2" presStyleCnt="0"/>
      <dgm:spPr/>
    </dgm:pt>
    <dgm:pt modelId="{E3AE74A3-6FE6-3C4C-AEAB-0E1F0C6D2BA1}" type="pres">
      <dgm:prSet presAssocID="{8E39EB7B-D138-6D4C-9D5C-C2911B0CF861}" presName="composite2" presStyleCnt="0"/>
      <dgm:spPr/>
    </dgm:pt>
    <dgm:pt modelId="{7E43561D-3AE0-874E-BA6B-D86F2534324F}" type="pres">
      <dgm:prSet presAssocID="{8E39EB7B-D138-6D4C-9D5C-C2911B0CF861}" presName="background2" presStyleLbl="node2" presStyleIdx="0" presStyleCnt="2"/>
      <dgm:spPr/>
    </dgm:pt>
    <dgm:pt modelId="{6FFCCCC9-9EE3-CD44-B536-498656771875}" type="pres">
      <dgm:prSet presAssocID="{8E39EB7B-D138-6D4C-9D5C-C2911B0CF861}" presName="text2" presStyleLbl="fgAcc2" presStyleIdx="0" presStyleCnt="2" custScaleX="72213" custScaleY="28023" custLinFactNeighborX="-6898" custLinFactNeighborY="-22854">
        <dgm:presLayoutVars>
          <dgm:chPref val="3"/>
        </dgm:presLayoutVars>
      </dgm:prSet>
      <dgm:spPr/>
      <dgm:t>
        <a:bodyPr/>
        <a:lstStyle/>
        <a:p>
          <a:endParaRPr lang="fr-FR"/>
        </a:p>
      </dgm:t>
    </dgm:pt>
    <dgm:pt modelId="{E00BE9FB-6B04-164C-AFFE-11D14AAFB40A}" type="pres">
      <dgm:prSet presAssocID="{8E39EB7B-D138-6D4C-9D5C-C2911B0CF861}" presName="hierChild3" presStyleCnt="0"/>
      <dgm:spPr/>
    </dgm:pt>
    <dgm:pt modelId="{2F5548BD-CA25-F446-B26F-7DC3DA41B8F4}" type="pres">
      <dgm:prSet presAssocID="{20DC24A8-81D4-314D-A16C-AA6EAA9B9DD2}" presName="Name10" presStyleLbl="parChTrans1D2" presStyleIdx="1" presStyleCnt="2"/>
      <dgm:spPr/>
      <dgm:t>
        <a:bodyPr/>
        <a:lstStyle/>
        <a:p>
          <a:endParaRPr lang="fr-FR"/>
        </a:p>
      </dgm:t>
    </dgm:pt>
    <dgm:pt modelId="{76C816D0-1576-DB4D-9E06-F144F04F2868}" type="pres">
      <dgm:prSet presAssocID="{285978B1-748F-094D-81C1-812772BEDF8E}" presName="hierRoot2" presStyleCnt="0"/>
      <dgm:spPr/>
    </dgm:pt>
    <dgm:pt modelId="{EE23ED05-88E0-B14A-B39F-586A082EF179}" type="pres">
      <dgm:prSet presAssocID="{285978B1-748F-094D-81C1-812772BEDF8E}" presName="composite2" presStyleCnt="0"/>
      <dgm:spPr/>
    </dgm:pt>
    <dgm:pt modelId="{8E21D67E-4663-9044-B6F4-245FF3359147}" type="pres">
      <dgm:prSet presAssocID="{285978B1-748F-094D-81C1-812772BEDF8E}" presName="background2" presStyleLbl="node2" presStyleIdx="1" presStyleCnt="2"/>
      <dgm:spPr/>
    </dgm:pt>
    <dgm:pt modelId="{54099AE5-46E4-1648-84FD-56EC6F9B9B81}" type="pres">
      <dgm:prSet presAssocID="{285978B1-748F-094D-81C1-812772BEDF8E}" presName="text2" presStyleLbl="fgAcc2" presStyleIdx="1" presStyleCnt="2" custScaleX="65750" custScaleY="28389" custLinFactNeighborX="1219" custLinFactNeighborY="-22718">
        <dgm:presLayoutVars>
          <dgm:chPref val="3"/>
        </dgm:presLayoutVars>
      </dgm:prSet>
      <dgm:spPr/>
      <dgm:t>
        <a:bodyPr/>
        <a:lstStyle/>
        <a:p>
          <a:endParaRPr lang="fr-FR"/>
        </a:p>
      </dgm:t>
    </dgm:pt>
    <dgm:pt modelId="{F67A8F62-F9F8-7D49-974E-A62DBEA1F311}" type="pres">
      <dgm:prSet presAssocID="{285978B1-748F-094D-81C1-812772BEDF8E}" presName="hierChild3" presStyleCnt="0"/>
      <dgm:spPr/>
    </dgm:pt>
  </dgm:ptLst>
  <dgm:cxnLst>
    <dgm:cxn modelId="{0D804244-B2BD-AA40-A388-1685678EE1BF}" type="presOf" srcId="{285978B1-748F-094D-81C1-812772BEDF8E}" destId="{54099AE5-46E4-1648-84FD-56EC6F9B9B81}" srcOrd="0" destOrd="0" presId="urn:microsoft.com/office/officeart/2005/8/layout/hierarchy1"/>
    <dgm:cxn modelId="{A126670A-1DB1-3544-A195-91203E4F3B09}" type="presOf" srcId="{3551764A-7231-3F43-AFA5-4CAAEAB7FCEB}" destId="{9187EF21-94D4-D746-92AD-43413D92E1F0}" srcOrd="0" destOrd="0" presId="urn:microsoft.com/office/officeart/2005/8/layout/hierarchy1"/>
    <dgm:cxn modelId="{5097B36A-2DEF-F94D-BA28-9ED2CB10A3E8}" srcId="{77B0F41E-A202-C945-BC5B-612622EBDBC5}" destId="{8E39EB7B-D138-6D4C-9D5C-C2911B0CF861}" srcOrd="0" destOrd="0" parTransId="{CC28AF30-1367-8F44-B540-A732C621716F}" sibTransId="{5F684D8C-A9B3-4E4D-9A19-55D0608892CA}"/>
    <dgm:cxn modelId="{0A2694FB-CB32-624D-B3B1-8E2371C5A408}" type="presOf" srcId="{CC28AF30-1367-8F44-B540-A732C621716F}" destId="{39679D6D-B7AC-2846-998C-0C041F6D7664}" srcOrd="0" destOrd="0" presId="urn:microsoft.com/office/officeart/2005/8/layout/hierarchy1"/>
    <dgm:cxn modelId="{79C162FC-4396-EA49-B0DF-6B37E7651621}" type="presOf" srcId="{20DC24A8-81D4-314D-A16C-AA6EAA9B9DD2}" destId="{2F5548BD-CA25-F446-B26F-7DC3DA41B8F4}" srcOrd="0" destOrd="0" presId="urn:microsoft.com/office/officeart/2005/8/layout/hierarchy1"/>
    <dgm:cxn modelId="{B7524CCA-8DF0-7143-B2A6-8C1CD60A8E38}" type="presOf" srcId="{77B0F41E-A202-C945-BC5B-612622EBDBC5}" destId="{D8192B55-51E5-9E43-9334-0D15C6840FCB}" srcOrd="0" destOrd="0" presId="urn:microsoft.com/office/officeart/2005/8/layout/hierarchy1"/>
    <dgm:cxn modelId="{E852E988-D8A3-7245-9444-DD3CDCDA5D69}" type="presOf" srcId="{8E39EB7B-D138-6D4C-9D5C-C2911B0CF861}" destId="{6FFCCCC9-9EE3-CD44-B536-498656771875}" srcOrd="0" destOrd="0" presId="urn:microsoft.com/office/officeart/2005/8/layout/hierarchy1"/>
    <dgm:cxn modelId="{B80C1AB4-6B19-5C48-AAF6-3D87807EF3BF}" srcId="{77B0F41E-A202-C945-BC5B-612622EBDBC5}" destId="{285978B1-748F-094D-81C1-812772BEDF8E}" srcOrd="1" destOrd="0" parTransId="{20DC24A8-81D4-314D-A16C-AA6EAA9B9DD2}" sibTransId="{ECE1940D-40D7-CC45-AE85-959BC7CE8CC7}"/>
    <dgm:cxn modelId="{207A5A73-7C5A-7948-BEA7-51ADC24467FA}" srcId="{3551764A-7231-3F43-AFA5-4CAAEAB7FCEB}" destId="{77B0F41E-A202-C945-BC5B-612622EBDBC5}" srcOrd="0" destOrd="0" parTransId="{D6FC639D-0751-AF44-8473-F457AA9C007B}" sibTransId="{C2B850C8-3A4F-BA47-89AE-73C333FAE819}"/>
    <dgm:cxn modelId="{DACB9655-95B9-424B-ADB0-60189D1AC980}" type="presParOf" srcId="{9187EF21-94D4-D746-92AD-43413D92E1F0}" destId="{DEFA1BED-1A1D-DB46-83B2-98C51AD6F4A7}" srcOrd="0" destOrd="0" presId="urn:microsoft.com/office/officeart/2005/8/layout/hierarchy1"/>
    <dgm:cxn modelId="{2AA16566-F5A0-2045-B854-2E0183D5F1EF}" type="presParOf" srcId="{DEFA1BED-1A1D-DB46-83B2-98C51AD6F4A7}" destId="{FEB258A4-DF09-1641-9C8E-2D46D67E8FF4}" srcOrd="0" destOrd="0" presId="urn:microsoft.com/office/officeart/2005/8/layout/hierarchy1"/>
    <dgm:cxn modelId="{7CC9208C-B7A1-5246-B2BF-BAB2BCC159B6}" type="presParOf" srcId="{FEB258A4-DF09-1641-9C8E-2D46D67E8FF4}" destId="{A8ABFF8D-80B3-D144-9E33-1C384DB4F534}" srcOrd="0" destOrd="0" presId="urn:microsoft.com/office/officeart/2005/8/layout/hierarchy1"/>
    <dgm:cxn modelId="{32F518D9-07DD-B84C-8E1E-9D429F52B678}" type="presParOf" srcId="{FEB258A4-DF09-1641-9C8E-2D46D67E8FF4}" destId="{D8192B55-51E5-9E43-9334-0D15C6840FCB}" srcOrd="1" destOrd="0" presId="urn:microsoft.com/office/officeart/2005/8/layout/hierarchy1"/>
    <dgm:cxn modelId="{CD99E016-4067-6149-BBCC-DC1586DBD662}" type="presParOf" srcId="{DEFA1BED-1A1D-DB46-83B2-98C51AD6F4A7}" destId="{C0E63904-CDB4-1449-A191-51202AE09CDA}" srcOrd="1" destOrd="0" presId="urn:microsoft.com/office/officeart/2005/8/layout/hierarchy1"/>
    <dgm:cxn modelId="{8452486C-AC8A-1740-ABEC-22C0E81EF182}" type="presParOf" srcId="{C0E63904-CDB4-1449-A191-51202AE09CDA}" destId="{39679D6D-B7AC-2846-998C-0C041F6D7664}" srcOrd="0" destOrd="0" presId="urn:microsoft.com/office/officeart/2005/8/layout/hierarchy1"/>
    <dgm:cxn modelId="{7B2C4E2B-BBF9-0A4D-ABE8-CF7FD141E2FA}" type="presParOf" srcId="{C0E63904-CDB4-1449-A191-51202AE09CDA}" destId="{B79A7829-5D02-4E42-A242-BA0F35DFE0C7}" srcOrd="1" destOrd="0" presId="urn:microsoft.com/office/officeart/2005/8/layout/hierarchy1"/>
    <dgm:cxn modelId="{DF301ECC-CD8E-D84E-B5CD-959BE3DC5BD3}" type="presParOf" srcId="{B79A7829-5D02-4E42-A242-BA0F35DFE0C7}" destId="{E3AE74A3-6FE6-3C4C-AEAB-0E1F0C6D2BA1}" srcOrd="0" destOrd="0" presId="urn:microsoft.com/office/officeart/2005/8/layout/hierarchy1"/>
    <dgm:cxn modelId="{C7BB0770-DA59-2B4B-A3D8-AE118CCADF86}" type="presParOf" srcId="{E3AE74A3-6FE6-3C4C-AEAB-0E1F0C6D2BA1}" destId="{7E43561D-3AE0-874E-BA6B-D86F2534324F}" srcOrd="0" destOrd="0" presId="urn:microsoft.com/office/officeart/2005/8/layout/hierarchy1"/>
    <dgm:cxn modelId="{5C1BE567-C333-D746-990E-4C7063D7C8C3}" type="presParOf" srcId="{E3AE74A3-6FE6-3C4C-AEAB-0E1F0C6D2BA1}" destId="{6FFCCCC9-9EE3-CD44-B536-498656771875}" srcOrd="1" destOrd="0" presId="urn:microsoft.com/office/officeart/2005/8/layout/hierarchy1"/>
    <dgm:cxn modelId="{D39647F6-92C9-F746-BD3F-A1B3EC7D3CD5}" type="presParOf" srcId="{B79A7829-5D02-4E42-A242-BA0F35DFE0C7}" destId="{E00BE9FB-6B04-164C-AFFE-11D14AAFB40A}" srcOrd="1" destOrd="0" presId="urn:microsoft.com/office/officeart/2005/8/layout/hierarchy1"/>
    <dgm:cxn modelId="{FFA46DB6-5CE3-4F46-8AD0-3520B814D2D4}" type="presParOf" srcId="{C0E63904-CDB4-1449-A191-51202AE09CDA}" destId="{2F5548BD-CA25-F446-B26F-7DC3DA41B8F4}" srcOrd="2" destOrd="0" presId="urn:microsoft.com/office/officeart/2005/8/layout/hierarchy1"/>
    <dgm:cxn modelId="{58541B3F-81D0-0147-8EBB-02BD7A6A08E6}" type="presParOf" srcId="{C0E63904-CDB4-1449-A191-51202AE09CDA}" destId="{76C816D0-1576-DB4D-9E06-F144F04F2868}" srcOrd="3" destOrd="0" presId="urn:microsoft.com/office/officeart/2005/8/layout/hierarchy1"/>
    <dgm:cxn modelId="{A3F3F20B-B70A-F347-A122-CFA1E4E3E543}" type="presParOf" srcId="{76C816D0-1576-DB4D-9E06-F144F04F2868}" destId="{EE23ED05-88E0-B14A-B39F-586A082EF179}" srcOrd="0" destOrd="0" presId="urn:microsoft.com/office/officeart/2005/8/layout/hierarchy1"/>
    <dgm:cxn modelId="{E5AD45E5-FCC1-9343-960F-367C5F3EFC31}" type="presParOf" srcId="{EE23ED05-88E0-B14A-B39F-586A082EF179}" destId="{8E21D67E-4663-9044-B6F4-245FF3359147}" srcOrd="0" destOrd="0" presId="urn:microsoft.com/office/officeart/2005/8/layout/hierarchy1"/>
    <dgm:cxn modelId="{B66C2AF5-6142-D54B-9946-2AEFD5BED5F9}" type="presParOf" srcId="{EE23ED05-88E0-B14A-B39F-586A082EF179}" destId="{54099AE5-46E4-1648-84FD-56EC6F9B9B81}" srcOrd="1" destOrd="0" presId="urn:microsoft.com/office/officeart/2005/8/layout/hierarchy1"/>
    <dgm:cxn modelId="{A113B4C8-01D8-EF43-AB2D-96B7A759BFE1}" type="presParOf" srcId="{76C816D0-1576-DB4D-9E06-F144F04F2868}" destId="{F67A8F62-F9F8-7D49-974E-A62DBEA1F31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C2F16B-4C98-4D49-95CA-10E8AE4AF27F}" type="doc">
      <dgm:prSet loTypeId="urn:microsoft.com/office/officeart/2005/8/layout/process1" loCatId="process" qsTypeId="urn:microsoft.com/office/officeart/2005/8/quickstyle/simple4" qsCatId="simple" csTypeId="urn:microsoft.com/office/officeart/2005/8/colors/accent1_2" csCatId="accent1" phldr="1"/>
      <dgm:spPr/>
      <dgm:t>
        <a:bodyPr/>
        <a:lstStyle/>
        <a:p>
          <a:endParaRPr lang="fr-FR"/>
        </a:p>
      </dgm:t>
    </dgm:pt>
    <dgm:pt modelId="{B7A9ADC9-5EF1-D243-9C21-C3942494D43F}">
      <dgm:prSet phldrT="[Texte]" custT="1"/>
      <dgm:spPr/>
      <dgm:t>
        <a:bodyPr/>
        <a:lstStyle/>
        <a:p>
          <a:r>
            <a:rPr lang="es-ES_tradnl" sz="1600" b="1" noProof="0" dirty="0" smtClean="0"/>
            <a:t>Aspecto discursivo</a:t>
          </a:r>
          <a:endParaRPr lang="es-ES_tradnl" sz="1600" b="1" noProof="0" dirty="0"/>
        </a:p>
      </dgm:t>
    </dgm:pt>
    <dgm:pt modelId="{8F6E650A-CD08-C94A-B968-5F984AAEC7DE}" type="parTrans" cxnId="{701D719F-E237-2A46-9F4F-91690DBAC01D}">
      <dgm:prSet/>
      <dgm:spPr/>
      <dgm:t>
        <a:bodyPr/>
        <a:lstStyle/>
        <a:p>
          <a:endParaRPr lang="fr-FR"/>
        </a:p>
      </dgm:t>
    </dgm:pt>
    <dgm:pt modelId="{AFA42088-3E11-E146-A6B9-B97E431C7EEE}" type="sibTrans" cxnId="{701D719F-E237-2A46-9F4F-91690DBAC01D}">
      <dgm:prSet/>
      <dgm:spPr/>
      <dgm:t>
        <a:bodyPr/>
        <a:lstStyle/>
        <a:p>
          <a:endParaRPr lang="fr-FR" dirty="0"/>
        </a:p>
      </dgm:t>
    </dgm:pt>
    <dgm:pt modelId="{3DC6F8C2-2857-274E-A60C-EE903FD19235}">
      <dgm:prSet phldrT="[Texte]" custT="1"/>
      <dgm:spPr/>
      <dgm:t>
        <a:bodyPr/>
        <a:lstStyle/>
        <a:p>
          <a:r>
            <a:rPr lang="es-ES_tradnl" sz="1600" b="1" noProof="0" dirty="0" smtClean="0"/>
            <a:t>Aspecto institucional</a:t>
          </a:r>
          <a:endParaRPr lang="es-ES_tradnl" sz="1600" b="1" noProof="0" dirty="0"/>
        </a:p>
      </dgm:t>
    </dgm:pt>
    <dgm:pt modelId="{C4017F33-D9B0-6740-9F74-3E7005E4CF09}" type="parTrans" cxnId="{065C9A40-17C7-4042-BF4B-F9AEE6461C5D}">
      <dgm:prSet/>
      <dgm:spPr/>
      <dgm:t>
        <a:bodyPr/>
        <a:lstStyle/>
        <a:p>
          <a:endParaRPr lang="fr-FR"/>
        </a:p>
      </dgm:t>
    </dgm:pt>
    <dgm:pt modelId="{5288AB18-A6F9-8F4D-A14D-05FF40CDE402}" type="sibTrans" cxnId="{065C9A40-17C7-4042-BF4B-F9AEE6461C5D}">
      <dgm:prSet/>
      <dgm:spPr/>
      <dgm:t>
        <a:bodyPr/>
        <a:lstStyle/>
        <a:p>
          <a:endParaRPr lang="fr-FR"/>
        </a:p>
      </dgm:t>
    </dgm:pt>
    <dgm:pt modelId="{8ADC8FC9-5331-3C4B-96DB-3947416A8249}" type="pres">
      <dgm:prSet presAssocID="{ECC2F16B-4C98-4D49-95CA-10E8AE4AF27F}" presName="Name0" presStyleCnt="0">
        <dgm:presLayoutVars>
          <dgm:dir/>
          <dgm:resizeHandles val="exact"/>
        </dgm:presLayoutVars>
      </dgm:prSet>
      <dgm:spPr/>
      <dgm:t>
        <a:bodyPr/>
        <a:lstStyle/>
        <a:p>
          <a:endParaRPr lang="fr-FR"/>
        </a:p>
      </dgm:t>
    </dgm:pt>
    <dgm:pt modelId="{0A96080A-F4CB-6342-B4B9-396872E2EB28}" type="pres">
      <dgm:prSet presAssocID="{B7A9ADC9-5EF1-D243-9C21-C3942494D43F}" presName="node" presStyleLbl="node1" presStyleIdx="0" presStyleCnt="2" custScaleY="44538" custLinFactNeighborY="19992">
        <dgm:presLayoutVars>
          <dgm:bulletEnabled val="1"/>
        </dgm:presLayoutVars>
      </dgm:prSet>
      <dgm:spPr/>
      <dgm:t>
        <a:bodyPr/>
        <a:lstStyle/>
        <a:p>
          <a:endParaRPr lang="fr-FR"/>
        </a:p>
      </dgm:t>
    </dgm:pt>
    <dgm:pt modelId="{DCC72F61-387F-7C4E-BF39-B08743B9FDC4}" type="pres">
      <dgm:prSet presAssocID="{AFA42088-3E11-E146-A6B9-B97E431C7EEE}" presName="sibTrans" presStyleLbl="sibTrans2D1" presStyleIdx="0" presStyleCnt="1" custAng="16242260" custFlipVert="1" custScaleX="169877" custScaleY="45217" custLinFactY="-33316" custLinFactNeighborX="-8638" custLinFactNeighborY="-100000"/>
      <dgm:spPr/>
      <dgm:t>
        <a:bodyPr/>
        <a:lstStyle/>
        <a:p>
          <a:endParaRPr lang="fr-FR"/>
        </a:p>
      </dgm:t>
    </dgm:pt>
    <dgm:pt modelId="{CC19835A-3BFB-F047-93D8-EBD100EB7294}" type="pres">
      <dgm:prSet presAssocID="{AFA42088-3E11-E146-A6B9-B97E431C7EEE}" presName="connectorText" presStyleLbl="sibTrans2D1" presStyleIdx="0" presStyleCnt="1"/>
      <dgm:spPr/>
      <dgm:t>
        <a:bodyPr/>
        <a:lstStyle/>
        <a:p>
          <a:endParaRPr lang="fr-FR"/>
        </a:p>
      </dgm:t>
    </dgm:pt>
    <dgm:pt modelId="{D3F8B91A-F967-C24B-BB96-4CE8AA37E54E}" type="pres">
      <dgm:prSet presAssocID="{3DC6F8C2-2857-274E-A60C-EE903FD19235}" presName="node" presStyleLbl="node1" presStyleIdx="1" presStyleCnt="2" custScaleY="44902" custLinFactNeighborX="-9221" custLinFactNeighborY="17168">
        <dgm:presLayoutVars>
          <dgm:bulletEnabled val="1"/>
        </dgm:presLayoutVars>
      </dgm:prSet>
      <dgm:spPr/>
      <dgm:t>
        <a:bodyPr/>
        <a:lstStyle/>
        <a:p>
          <a:endParaRPr lang="fr-FR"/>
        </a:p>
      </dgm:t>
    </dgm:pt>
  </dgm:ptLst>
  <dgm:cxnLst>
    <dgm:cxn modelId="{ABB5B05D-954D-C646-AEB1-E37482F76E80}" type="presOf" srcId="{B7A9ADC9-5EF1-D243-9C21-C3942494D43F}" destId="{0A96080A-F4CB-6342-B4B9-396872E2EB28}" srcOrd="0" destOrd="0" presId="urn:microsoft.com/office/officeart/2005/8/layout/process1"/>
    <dgm:cxn modelId="{795119AC-272A-B149-BD1C-23508785B275}" type="presOf" srcId="{AFA42088-3E11-E146-A6B9-B97E431C7EEE}" destId="{CC19835A-3BFB-F047-93D8-EBD100EB7294}" srcOrd="1" destOrd="0" presId="urn:microsoft.com/office/officeart/2005/8/layout/process1"/>
    <dgm:cxn modelId="{065C9A40-17C7-4042-BF4B-F9AEE6461C5D}" srcId="{ECC2F16B-4C98-4D49-95CA-10E8AE4AF27F}" destId="{3DC6F8C2-2857-274E-A60C-EE903FD19235}" srcOrd="1" destOrd="0" parTransId="{C4017F33-D9B0-6740-9F74-3E7005E4CF09}" sibTransId="{5288AB18-A6F9-8F4D-A14D-05FF40CDE402}"/>
    <dgm:cxn modelId="{FA7EA7B2-6BAA-5F47-BF4A-208F47504414}" type="presOf" srcId="{ECC2F16B-4C98-4D49-95CA-10E8AE4AF27F}" destId="{8ADC8FC9-5331-3C4B-96DB-3947416A8249}" srcOrd="0" destOrd="0" presId="urn:microsoft.com/office/officeart/2005/8/layout/process1"/>
    <dgm:cxn modelId="{701D719F-E237-2A46-9F4F-91690DBAC01D}" srcId="{ECC2F16B-4C98-4D49-95CA-10E8AE4AF27F}" destId="{B7A9ADC9-5EF1-D243-9C21-C3942494D43F}" srcOrd="0" destOrd="0" parTransId="{8F6E650A-CD08-C94A-B968-5F984AAEC7DE}" sibTransId="{AFA42088-3E11-E146-A6B9-B97E431C7EEE}"/>
    <dgm:cxn modelId="{1C646D53-B55D-BA47-8974-04EDC8C58D02}" type="presOf" srcId="{AFA42088-3E11-E146-A6B9-B97E431C7EEE}" destId="{DCC72F61-387F-7C4E-BF39-B08743B9FDC4}" srcOrd="0" destOrd="0" presId="urn:microsoft.com/office/officeart/2005/8/layout/process1"/>
    <dgm:cxn modelId="{FFB0C1AE-C7F6-8045-8530-B5FE801985EC}" type="presOf" srcId="{3DC6F8C2-2857-274E-A60C-EE903FD19235}" destId="{D3F8B91A-F967-C24B-BB96-4CE8AA37E54E}" srcOrd="0" destOrd="0" presId="urn:microsoft.com/office/officeart/2005/8/layout/process1"/>
    <dgm:cxn modelId="{34E94354-0676-7D47-A2F7-98A976A39731}" type="presParOf" srcId="{8ADC8FC9-5331-3C4B-96DB-3947416A8249}" destId="{0A96080A-F4CB-6342-B4B9-396872E2EB28}" srcOrd="0" destOrd="0" presId="urn:microsoft.com/office/officeart/2005/8/layout/process1"/>
    <dgm:cxn modelId="{D5991B4C-94FA-E74F-BFED-B0640FACE639}" type="presParOf" srcId="{8ADC8FC9-5331-3C4B-96DB-3947416A8249}" destId="{DCC72F61-387F-7C4E-BF39-B08743B9FDC4}" srcOrd="1" destOrd="0" presId="urn:microsoft.com/office/officeart/2005/8/layout/process1"/>
    <dgm:cxn modelId="{A82FA418-540F-D545-AC62-286A33FB6E9C}" type="presParOf" srcId="{DCC72F61-387F-7C4E-BF39-B08743B9FDC4}" destId="{CC19835A-3BFB-F047-93D8-EBD100EB7294}" srcOrd="0" destOrd="0" presId="urn:microsoft.com/office/officeart/2005/8/layout/process1"/>
    <dgm:cxn modelId="{125321A5-E6B1-F24B-A7FE-BF7CEEC6ED3F}" type="presParOf" srcId="{8ADC8FC9-5331-3C4B-96DB-3947416A8249}" destId="{D3F8B91A-F967-C24B-BB96-4CE8AA37E54E}" srcOrd="2"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5548BD-CA25-F446-B26F-7DC3DA41B8F4}">
      <dsp:nvSpPr>
        <dsp:cNvPr id="0" name=""/>
        <dsp:cNvSpPr/>
      </dsp:nvSpPr>
      <dsp:spPr>
        <a:xfrm>
          <a:off x="3579364" y="457131"/>
          <a:ext cx="2239452" cy="1070535"/>
        </a:xfrm>
        <a:custGeom>
          <a:avLst/>
          <a:gdLst/>
          <a:ahLst/>
          <a:cxnLst/>
          <a:rect l="0" t="0" r="0" b="0"/>
          <a:pathLst>
            <a:path>
              <a:moveTo>
                <a:pt x="0" y="0"/>
              </a:moveTo>
              <a:lnTo>
                <a:pt x="0" y="677712"/>
              </a:lnTo>
              <a:lnTo>
                <a:pt x="2239452" y="677712"/>
              </a:lnTo>
              <a:lnTo>
                <a:pt x="2239452" y="1070535"/>
              </a:lnTo>
            </a:path>
          </a:pathLst>
        </a:custGeom>
        <a:noFill/>
        <a:ln w="1905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9679D6D-B7AC-2846-998C-0C041F6D7664}">
      <dsp:nvSpPr>
        <dsp:cNvPr id="0" name=""/>
        <dsp:cNvSpPr/>
      </dsp:nvSpPr>
      <dsp:spPr>
        <a:xfrm>
          <a:off x="1607247" y="457131"/>
          <a:ext cx="1972117" cy="1066873"/>
        </a:xfrm>
        <a:custGeom>
          <a:avLst/>
          <a:gdLst/>
          <a:ahLst/>
          <a:cxnLst/>
          <a:rect l="0" t="0" r="0" b="0"/>
          <a:pathLst>
            <a:path>
              <a:moveTo>
                <a:pt x="1972117" y="0"/>
              </a:moveTo>
              <a:lnTo>
                <a:pt x="1972117" y="674050"/>
              </a:lnTo>
              <a:lnTo>
                <a:pt x="0" y="674050"/>
              </a:lnTo>
              <a:lnTo>
                <a:pt x="0" y="1066873"/>
              </a:lnTo>
            </a:path>
          </a:pathLst>
        </a:custGeom>
        <a:noFill/>
        <a:ln w="1905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8ABFF8D-80B3-D144-9E33-1C384DB4F534}">
      <dsp:nvSpPr>
        <dsp:cNvPr id="0" name=""/>
        <dsp:cNvSpPr/>
      </dsp:nvSpPr>
      <dsp:spPr>
        <a:xfrm>
          <a:off x="1835617" y="-447595"/>
          <a:ext cx="3487495" cy="904726"/>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shade val="94000"/>
                <a:satMod val="135000"/>
              </a:schemeClr>
            </a:gs>
          </a:gsLst>
          <a:lin ang="16200000" scaled="0"/>
        </a:gradFill>
        <a:ln>
          <a:noFill/>
        </a:ln>
        <a:effectLst>
          <a:innerShdw blurRad="38100" dist="12700" dir="5400000">
            <a:srgbClr val="FFFFFF">
              <a:alpha val="75000"/>
            </a:srgbClr>
          </a:innerShdw>
          <a:outerShdw blurRad="88900" dist="50800" dir="5400000" sx="102000" sy="102000" algn="tr" rotWithShape="0">
            <a:srgbClr val="808080">
              <a:alpha val="50000"/>
            </a:srgbClr>
          </a:outerShdw>
        </a:effectLst>
      </dsp:spPr>
      <dsp:style>
        <a:lnRef idx="0">
          <a:scrgbClr r="0" g="0" b="0"/>
        </a:lnRef>
        <a:fillRef idx="3">
          <a:scrgbClr r="0" g="0" b="0"/>
        </a:fillRef>
        <a:effectRef idx="2">
          <a:scrgbClr r="0" g="0" b="0"/>
        </a:effectRef>
        <a:fontRef idx="minor">
          <a:schemeClr val="lt1"/>
        </a:fontRef>
      </dsp:style>
    </dsp:sp>
    <dsp:sp modelId="{D8192B55-51E5-9E43-9334-0D15C6840FCB}">
      <dsp:nvSpPr>
        <dsp:cNvPr id="0" name=""/>
        <dsp:cNvSpPr/>
      </dsp:nvSpPr>
      <dsp:spPr>
        <a:xfrm>
          <a:off x="2306769" y="0"/>
          <a:ext cx="3487495" cy="90472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_tradnl" sz="1600" b="1" kern="1200" noProof="0" dirty="0" smtClean="0"/>
            <a:t>Acumulación de capital simbólico</a:t>
          </a:r>
          <a:endParaRPr lang="es-ES_tradnl" sz="1600" b="1" kern="1200" noProof="0" dirty="0"/>
        </a:p>
      </dsp:txBody>
      <dsp:txXfrm>
        <a:off x="2333268" y="26499"/>
        <a:ext cx="3434497" cy="851728"/>
      </dsp:txXfrm>
    </dsp:sp>
    <dsp:sp modelId="{7E43561D-3AE0-874E-BA6B-D86F2534324F}">
      <dsp:nvSpPr>
        <dsp:cNvPr id="0" name=""/>
        <dsp:cNvSpPr/>
      </dsp:nvSpPr>
      <dsp:spPr>
        <a:xfrm>
          <a:off x="76196" y="1524004"/>
          <a:ext cx="3062101" cy="754557"/>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shade val="94000"/>
                <a:satMod val="135000"/>
              </a:schemeClr>
            </a:gs>
          </a:gsLst>
          <a:lin ang="16200000" scaled="0"/>
        </a:gradFill>
        <a:ln>
          <a:noFill/>
        </a:ln>
        <a:effectLst>
          <a:innerShdw blurRad="38100" dist="12700" dir="5400000">
            <a:srgbClr val="FFFFFF">
              <a:alpha val="75000"/>
            </a:srgbClr>
          </a:innerShdw>
          <a:outerShdw blurRad="88900" dist="50800" dir="5400000" sx="102000" sy="102000" algn="tr" rotWithShape="0">
            <a:srgbClr val="808080">
              <a:alpha val="50000"/>
            </a:srgbClr>
          </a:outerShdw>
        </a:effectLst>
      </dsp:spPr>
      <dsp:style>
        <a:lnRef idx="0">
          <a:scrgbClr r="0" g="0" b="0"/>
        </a:lnRef>
        <a:fillRef idx="3">
          <a:scrgbClr r="0" g="0" b="0"/>
        </a:fillRef>
        <a:effectRef idx="2">
          <a:scrgbClr r="0" g="0" b="0"/>
        </a:effectRef>
        <a:fontRef idx="minor">
          <a:schemeClr val="lt1"/>
        </a:fontRef>
      </dsp:style>
    </dsp:sp>
    <dsp:sp modelId="{6FFCCCC9-9EE3-CD44-B536-498656771875}">
      <dsp:nvSpPr>
        <dsp:cNvPr id="0" name=""/>
        <dsp:cNvSpPr/>
      </dsp:nvSpPr>
      <dsp:spPr>
        <a:xfrm>
          <a:off x="547349" y="1971599"/>
          <a:ext cx="3062101" cy="754557"/>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_tradnl" sz="1600" b="1" kern="1200" noProof="0" dirty="0" smtClean="0"/>
            <a:t>Consagración </a:t>
          </a:r>
          <a:endParaRPr lang="es-ES_tradnl" sz="1600" b="1" kern="1200" noProof="0" dirty="0"/>
        </a:p>
      </dsp:txBody>
      <dsp:txXfrm>
        <a:off x="569449" y="1993699"/>
        <a:ext cx="3017901" cy="710357"/>
      </dsp:txXfrm>
    </dsp:sp>
    <dsp:sp modelId="{8E21D67E-4663-9044-B6F4-245FF3359147}">
      <dsp:nvSpPr>
        <dsp:cNvPr id="0" name=""/>
        <dsp:cNvSpPr/>
      </dsp:nvSpPr>
      <dsp:spPr>
        <a:xfrm>
          <a:off x="4424794" y="1527666"/>
          <a:ext cx="2788045" cy="764412"/>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shade val="94000"/>
                <a:satMod val="135000"/>
              </a:schemeClr>
            </a:gs>
          </a:gsLst>
          <a:lin ang="16200000" scaled="0"/>
        </a:gradFill>
        <a:ln>
          <a:noFill/>
        </a:ln>
        <a:effectLst>
          <a:innerShdw blurRad="38100" dist="12700" dir="5400000">
            <a:srgbClr val="FFFFFF">
              <a:alpha val="75000"/>
            </a:srgbClr>
          </a:innerShdw>
          <a:outerShdw blurRad="88900" dist="50800" dir="5400000" sx="102000" sy="102000" algn="tr" rotWithShape="0">
            <a:srgbClr val="808080">
              <a:alpha val="50000"/>
            </a:srgbClr>
          </a:outerShdw>
        </a:effectLst>
      </dsp:spPr>
      <dsp:style>
        <a:lnRef idx="0">
          <a:scrgbClr r="0" g="0" b="0"/>
        </a:lnRef>
        <a:fillRef idx="3">
          <a:scrgbClr r="0" g="0" b="0"/>
        </a:fillRef>
        <a:effectRef idx="2">
          <a:scrgbClr r="0" g="0" b="0"/>
        </a:effectRef>
        <a:fontRef idx="minor">
          <a:schemeClr val="lt1"/>
        </a:fontRef>
      </dsp:style>
    </dsp:sp>
    <dsp:sp modelId="{54099AE5-46E4-1648-84FD-56EC6F9B9B81}">
      <dsp:nvSpPr>
        <dsp:cNvPr id="0" name=""/>
        <dsp:cNvSpPr/>
      </dsp:nvSpPr>
      <dsp:spPr>
        <a:xfrm>
          <a:off x="4895946" y="1975261"/>
          <a:ext cx="2788045" cy="764412"/>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_tradnl" sz="1600" b="1" kern="1200" noProof="0" dirty="0" smtClean="0"/>
            <a:t>Visibilidad mediática</a:t>
          </a:r>
          <a:endParaRPr lang="es-ES_tradnl" sz="1600" b="1" kern="1200" noProof="0" dirty="0"/>
        </a:p>
      </dsp:txBody>
      <dsp:txXfrm>
        <a:off x="4918335" y="1997650"/>
        <a:ext cx="2743267" cy="719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96080A-F4CB-6342-B4B9-396872E2EB28}">
      <dsp:nvSpPr>
        <dsp:cNvPr id="0" name=""/>
        <dsp:cNvSpPr/>
      </dsp:nvSpPr>
      <dsp:spPr>
        <a:xfrm>
          <a:off x="1503" y="1988206"/>
          <a:ext cx="3205497" cy="856598"/>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shade val="94000"/>
                <a:satMod val="135000"/>
              </a:schemeClr>
            </a:gs>
          </a:gsLst>
          <a:lin ang="16200000" scaled="0"/>
        </a:gradFill>
        <a:ln>
          <a:noFill/>
        </a:ln>
        <a:effectLst>
          <a:innerShdw blurRad="38100" dist="12700" dir="5400000">
            <a:srgbClr val="FFFFFF">
              <a:alpha val="75000"/>
            </a:srgbClr>
          </a:innerShdw>
          <a:outerShdw blurRad="88900" dist="50800" dir="5400000" sx="102000" sy="102000" algn="tr" rotWithShape="0">
            <a:srgbClr val="80808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_tradnl" sz="1600" b="1" kern="1200" noProof="0" dirty="0" smtClean="0"/>
            <a:t>Aspecto discursivo</a:t>
          </a:r>
          <a:endParaRPr lang="es-ES_tradnl" sz="1600" b="1" kern="1200" noProof="0" dirty="0"/>
        </a:p>
      </dsp:txBody>
      <dsp:txXfrm>
        <a:off x="26592" y="2013295"/>
        <a:ext cx="3155319" cy="806420"/>
      </dsp:txXfrm>
    </dsp:sp>
    <dsp:sp modelId="{DCC72F61-387F-7C4E-BF39-B08743B9FDC4}">
      <dsp:nvSpPr>
        <dsp:cNvPr id="0" name=""/>
        <dsp:cNvSpPr/>
      </dsp:nvSpPr>
      <dsp:spPr>
        <a:xfrm rot="5400000" flipV="1">
          <a:off x="3230048" y="1149582"/>
          <a:ext cx="1091845" cy="359458"/>
        </a:xfrm>
        <a:prstGeom prst="rightArrow">
          <a:avLst>
            <a:gd name="adj1" fmla="val 60000"/>
            <a:gd name="adj2" fmla="val 50000"/>
          </a:avLst>
        </a:prstGeom>
        <a:gradFill rotWithShape="0">
          <a:gsLst>
            <a:gs pos="0">
              <a:schemeClr val="accent1">
                <a:tint val="60000"/>
                <a:hueOff val="0"/>
                <a:satOff val="0"/>
                <a:lumOff val="0"/>
                <a:alphaOff val="0"/>
                <a:shade val="60000"/>
                <a:satMod val="130000"/>
              </a:schemeClr>
            </a:gs>
            <a:gs pos="100000">
              <a:schemeClr val="accent1">
                <a:tint val="60000"/>
                <a:hueOff val="0"/>
                <a:satOff val="0"/>
                <a:lumOff val="0"/>
                <a:alphaOff val="0"/>
                <a:shade val="94000"/>
                <a:satMod val="135000"/>
              </a:schemeClr>
            </a:gs>
          </a:gsLst>
          <a:lin ang="16200000" scaled="0"/>
        </a:gradFill>
        <a:ln>
          <a:noFill/>
        </a:ln>
        <a:effectLst>
          <a:innerShdw blurRad="38100" dist="12700" dir="5400000">
            <a:srgbClr val="FFFFFF">
              <a:alpha val="75000"/>
            </a:srgbClr>
          </a:innerShdw>
          <a:outerShdw blurRad="88900" dist="50800" dir="5400000" sx="102000" sy="102000" algn="tr" rotWithShape="0">
            <a:srgbClr val="80808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fr-FR" sz="1500" kern="1200" dirty="0"/>
        </a:p>
      </dsp:txBody>
      <dsp:txXfrm rot="10800000">
        <a:off x="3283967" y="1167556"/>
        <a:ext cx="984008" cy="215674"/>
      </dsp:txXfrm>
    </dsp:sp>
    <dsp:sp modelId="{D3F8B91A-F967-C24B-BB96-4CE8AA37E54E}">
      <dsp:nvSpPr>
        <dsp:cNvPr id="0" name=""/>
        <dsp:cNvSpPr/>
      </dsp:nvSpPr>
      <dsp:spPr>
        <a:xfrm>
          <a:off x="4419601" y="1930392"/>
          <a:ext cx="3205497" cy="863599"/>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shade val="94000"/>
                <a:satMod val="135000"/>
              </a:schemeClr>
            </a:gs>
          </a:gsLst>
          <a:lin ang="16200000" scaled="0"/>
        </a:gradFill>
        <a:ln>
          <a:noFill/>
        </a:ln>
        <a:effectLst>
          <a:innerShdw blurRad="38100" dist="12700" dir="5400000">
            <a:srgbClr val="FFFFFF">
              <a:alpha val="75000"/>
            </a:srgbClr>
          </a:innerShdw>
          <a:outerShdw blurRad="88900" dist="50800" dir="5400000" sx="102000" sy="102000" algn="tr" rotWithShape="0">
            <a:srgbClr val="80808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_tradnl" sz="1600" b="1" kern="1200" noProof="0" dirty="0" smtClean="0"/>
            <a:t>Aspecto institucional</a:t>
          </a:r>
          <a:endParaRPr lang="es-ES_tradnl" sz="1600" b="1" kern="1200" noProof="0" dirty="0"/>
        </a:p>
      </dsp:txBody>
      <dsp:txXfrm>
        <a:off x="4444895" y="1955686"/>
        <a:ext cx="3154909" cy="8130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E66918-E706-E84F-BE74-5E495D81F72D}" type="datetimeFigureOut">
              <a:rPr lang="fr-FR" smtClean="0"/>
              <a:pPr/>
              <a:t>28/10/16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12DB68-5F64-C647-B9C9-6FDA8E2BCCBA}" type="slidenum">
              <a:rPr lang="fr-FR" smtClean="0"/>
              <a:pPr/>
              <a:t>‹#›</a:t>
            </a:fld>
            <a:endParaRPr lang="fr-FR"/>
          </a:p>
        </p:txBody>
      </p:sp>
    </p:spTree>
    <p:extLst>
      <p:ext uri="{BB962C8B-B14F-4D97-AF65-F5344CB8AC3E}">
        <p14:creationId xmlns:p14="http://schemas.microsoft.com/office/powerpoint/2010/main" val="113336791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_tradnl" sz="1200" b="1" kern="1200" dirty="0" smtClean="0">
                <a:solidFill>
                  <a:schemeClr val="tx1"/>
                </a:solidFill>
                <a:latin typeface="+mn-lt"/>
                <a:ea typeface="+mn-ea"/>
                <a:cs typeface="+mn-cs"/>
              </a:rPr>
              <a:t>- Interdependencia de los circuitos de difusión y de los circuitos de legitimación. </a:t>
            </a:r>
            <a:endParaRPr lang="fr-FR" sz="1200" kern="1200" dirty="0" smtClean="0">
              <a:solidFill>
                <a:schemeClr val="tx1"/>
              </a:solidFill>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3A12DB68-5F64-C647-B9C9-6FDA8E2BCCBA}" type="slidenum">
              <a:rPr lang="fr-FR" smtClean="0"/>
              <a:pPr/>
              <a:t>21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qqqqqqqqqqqqqqqqqqqqqqqqqqqqqqqqqqqqqqqqqqqqqqqqqqqqqqqqqqqqqqqqqqqqqqqqqqqqqqqqqqqqqqqqqqqqqqqqqqqqqqqqqqqqqqqqqqqqqqqqqqqqqqqq</a:t>
            </a:r>
            <a:endParaRPr lang="fr-FR" dirty="0"/>
          </a:p>
        </p:txBody>
      </p:sp>
      <p:sp>
        <p:nvSpPr>
          <p:cNvPr id="4" name="Espace réservé du numéro de diapositive 3"/>
          <p:cNvSpPr>
            <a:spLocks noGrp="1"/>
          </p:cNvSpPr>
          <p:nvPr>
            <p:ph type="sldNum" sz="quarter" idx="10"/>
          </p:nvPr>
        </p:nvSpPr>
        <p:spPr/>
        <p:txBody>
          <a:bodyPr/>
          <a:lstStyle/>
          <a:p>
            <a:fld id="{3A12DB68-5F64-C647-B9C9-6FDA8E2BCCBA}" type="slidenum">
              <a:rPr lang="fr-FR" smtClean="0"/>
              <a:pPr/>
              <a:t>22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306388" y="739588"/>
            <a:ext cx="8513762" cy="2729753"/>
          </a:xfrm>
        </p:spPr>
        <p:txBody>
          <a:bodyPr>
            <a:noAutofit/>
          </a:bodyPr>
          <a:lstStyle>
            <a:lvl1pPr algn="l">
              <a:lnSpc>
                <a:spcPts val="10800"/>
              </a:lnSpc>
              <a:defRPr sz="10000" b="1" spc="-250" baseline="0">
                <a:solidFill>
                  <a:schemeClr val="tx2"/>
                </a:solidFill>
              </a:defRPr>
            </a:lvl1pPr>
          </a:lstStyle>
          <a:p>
            <a:r>
              <a:rPr lang="fr-FR" smtClean="0"/>
              <a:t>Cliquez et modifiez le titre</a:t>
            </a:r>
            <a:endParaRPr/>
          </a:p>
        </p:txBody>
      </p:sp>
      <p:sp>
        <p:nvSpPr>
          <p:cNvPr id="3" name="Subtitle 2"/>
          <p:cNvSpPr>
            <a:spLocks noGrp="1"/>
          </p:cNvSpPr>
          <p:nvPr>
            <p:ph type="subTitle" idx="1"/>
          </p:nvPr>
        </p:nvSpPr>
        <p:spPr>
          <a:xfrm>
            <a:off x="306388" y="3505200"/>
            <a:ext cx="4683050" cy="1344706"/>
          </a:xfrm>
        </p:spPr>
        <p:txBody>
          <a:bodyPr anchor="b" anchorCtr="0">
            <a:normAutofit/>
          </a:bodyPr>
          <a:lstStyle>
            <a:lvl1pPr marL="0" indent="0" algn="l">
              <a:buNone/>
              <a:defRPr sz="44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a:xfrm>
            <a:off x="457200" y="6275294"/>
            <a:ext cx="1600200" cy="365125"/>
          </a:xfrm>
        </p:spPr>
        <p:txBody>
          <a:bodyPr/>
          <a:lstStyle>
            <a:lvl1pPr>
              <a:defRPr sz="1100">
                <a:solidFill>
                  <a:schemeClr val="tx2"/>
                </a:solidFill>
              </a:defRPr>
            </a:lvl1pPr>
          </a:lstStyle>
          <a:p>
            <a:fld id="{44F546E3-1720-1544-BBC4-391B5BB8DE48}" type="datetimeFigureOut">
              <a:rPr lang="fr-FR" smtClean="0"/>
              <a:pPr/>
              <a:t>28/10/16</a:t>
            </a:fld>
            <a:endParaRPr lang="fr-FR"/>
          </a:p>
        </p:txBody>
      </p:sp>
      <p:sp>
        <p:nvSpPr>
          <p:cNvPr id="5" name="Footer Placeholder 4"/>
          <p:cNvSpPr>
            <a:spLocks noGrp="1"/>
          </p:cNvSpPr>
          <p:nvPr>
            <p:ph type="ftr" sz="quarter" idx="11"/>
          </p:nvPr>
        </p:nvSpPr>
        <p:spPr>
          <a:xfrm>
            <a:off x="2209800" y="6275294"/>
            <a:ext cx="5638800" cy="365125"/>
          </a:xfrm>
        </p:spPr>
        <p:txBody>
          <a:bodyPr/>
          <a:lstStyle>
            <a:lvl1pPr algn="l">
              <a:defRPr sz="1100">
                <a:solidFill>
                  <a:schemeClr val="tx2"/>
                </a:solidFill>
              </a:defRPr>
            </a:lvl1pPr>
          </a:lstStyle>
          <a:p>
            <a:endParaRPr lang="fr-FR"/>
          </a:p>
        </p:txBody>
      </p:sp>
      <p:sp>
        <p:nvSpPr>
          <p:cNvPr id="6" name="Slide Number Placeholder 5"/>
          <p:cNvSpPr>
            <a:spLocks noGrp="1"/>
          </p:cNvSpPr>
          <p:nvPr>
            <p:ph type="sldNum" sz="quarter" idx="12"/>
          </p:nvPr>
        </p:nvSpPr>
        <p:spPr>
          <a:xfrm>
            <a:off x="8077200" y="6275294"/>
            <a:ext cx="609600" cy="365125"/>
          </a:xfrm>
        </p:spPr>
        <p:txBody>
          <a:bodyPr/>
          <a:lstStyle>
            <a:lvl1pPr>
              <a:defRPr sz="1400">
                <a:solidFill>
                  <a:schemeClr val="tx2"/>
                </a:solidFill>
              </a:defRPr>
            </a:lvl1pPr>
          </a:lstStyle>
          <a:p>
            <a:fld id="{0F6D9F4D-EBB7-854A-8BCF-B01475815B6D}"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31823" y="1227427"/>
            <a:ext cx="3657600" cy="566738"/>
          </a:xfrm>
        </p:spPr>
        <p:txBody>
          <a:bodyPr anchor="b">
            <a:noAutofit/>
          </a:bodyPr>
          <a:lstStyle>
            <a:lvl1pPr algn="l">
              <a:defRPr sz="3600" b="0"/>
            </a:lvl1pPr>
          </a:lstStyle>
          <a:p>
            <a:r>
              <a:rPr lang="fr-FR" smtClean="0"/>
              <a:t>Cliquez et modifiez le titre</a:t>
            </a:r>
            <a:endParaRPr/>
          </a:p>
        </p:txBody>
      </p:sp>
      <p:sp>
        <p:nvSpPr>
          <p:cNvPr id="3" name="Picture Placeholder 2"/>
          <p:cNvSpPr>
            <a:spLocks noGrp="1"/>
          </p:cNvSpPr>
          <p:nvPr>
            <p:ph type="pic" idx="1"/>
          </p:nvPr>
        </p:nvSpPr>
        <p:spPr>
          <a:xfrm rot="194096">
            <a:off x="4845353" y="975801"/>
            <a:ext cx="3496570" cy="4747249"/>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
        <p:nvSpPr>
          <p:cNvPr id="4" name="Text Placeholder 3"/>
          <p:cNvSpPr>
            <a:spLocks noGrp="1"/>
          </p:cNvSpPr>
          <p:nvPr>
            <p:ph type="body" sz="half" idx="2"/>
          </p:nvPr>
        </p:nvSpPr>
        <p:spPr>
          <a:xfrm>
            <a:off x="631823" y="1799793"/>
            <a:ext cx="3657600" cy="3991408"/>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44F546E3-1720-1544-BBC4-391B5BB8DE48}" type="datetimeFigureOut">
              <a:rPr lang="fr-FR" smtClean="0"/>
              <a:pPr/>
              <a:t>28/10/16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mage au-dessus de légende">
    <p:spTree>
      <p:nvGrpSpPr>
        <p:cNvPr id="1" name=""/>
        <p:cNvGrpSpPr/>
        <p:nvPr/>
      </p:nvGrpSpPr>
      <p:grpSpPr>
        <a:xfrm>
          <a:off x="0" y="0"/>
          <a:ext cx="0" cy="0"/>
          <a:chOff x="0" y="0"/>
          <a:chExt cx="0" cy="0"/>
        </a:xfrm>
      </p:grpSpPr>
      <p:sp>
        <p:nvSpPr>
          <p:cNvPr id="2" name="Title 1"/>
          <p:cNvSpPr>
            <a:spLocks noGrp="1"/>
          </p:cNvSpPr>
          <p:nvPr>
            <p:ph type="title"/>
          </p:nvPr>
        </p:nvSpPr>
        <p:spPr>
          <a:xfrm>
            <a:off x="632011" y="4329953"/>
            <a:ext cx="7907151" cy="927847"/>
          </a:xfrm>
        </p:spPr>
        <p:txBody>
          <a:bodyPr anchor="b" anchorCtr="0">
            <a:noAutofit/>
          </a:bodyPr>
          <a:lstStyle>
            <a:lvl1pPr algn="l">
              <a:defRPr sz="3600"/>
            </a:lvl1pPr>
          </a:lstStyle>
          <a:p>
            <a:r>
              <a:rPr lang="fr-FR" smtClean="0"/>
              <a:t>Cliquez et modifiez le titre</a:t>
            </a:r>
            <a:endParaRPr/>
          </a:p>
        </p:txBody>
      </p:sp>
      <p:sp>
        <p:nvSpPr>
          <p:cNvPr id="3" name="Date Placeholder 2"/>
          <p:cNvSpPr>
            <a:spLocks noGrp="1"/>
          </p:cNvSpPr>
          <p:nvPr>
            <p:ph type="dt" sz="half" idx="10"/>
          </p:nvPr>
        </p:nvSpPr>
        <p:spPr/>
        <p:txBody>
          <a:bodyPr/>
          <a:lstStyle/>
          <a:p>
            <a:fld id="{44F546E3-1720-1544-BBC4-391B5BB8DE48}" type="datetimeFigureOut">
              <a:rPr lang="fr-FR" smtClean="0"/>
              <a:pPr/>
              <a:t>28/10/16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F6D9F4D-EBB7-854A-8BCF-B01475815B6D}" type="slidenum">
              <a:rPr lang="fr-FR" smtClean="0"/>
              <a:pPr/>
              <a:t>‹#›</a:t>
            </a:fld>
            <a:endParaRPr lang="fr-FR"/>
          </a:p>
        </p:txBody>
      </p:sp>
      <p:sp>
        <p:nvSpPr>
          <p:cNvPr id="7" name="Text Placeholder 6"/>
          <p:cNvSpPr>
            <a:spLocks noGrp="1"/>
          </p:cNvSpPr>
          <p:nvPr>
            <p:ph type="body" sz="quarter" idx="13"/>
          </p:nvPr>
        </p:nvSpPr>
        <p:spPr>
          <a:xfrm>
            <a:off x="634196" y="5257800"/>
            <a:ext cx="7904950" cy="990600"/>
          </a:xfrm>
        </p:spPr>
        <p:txBody>
          <a:bodyPr>
            <a:normAutofit/>
          </a:bodyPr>
          <a:lstStyle>
            <a:lvl1pPr marL="0" indent="0">
              <a:buNone/>
              <a:defRPr sz="1800"/>
            </a:lvl1pPr>
            <a:lvl2pPr marL="0" indent="0">
              <a:buNone/>
              <a:defRPr sz="1800"/>
            </a:lvl2pPr>
            <a:lvl3pPr marL="0" indent="0">
              <a:buNone/>
              <a:defRPr sz="1800"/>
            </a:lvl3pPr>
            <a:lvl4pPr marL="0" indent="0">
              <a:buNone/>
              <a:defRPr sz="1800"/>
            </a:lvl4pPr>
            <a:lvl5pPr marL="0" indent="0">
              <a:buNone/>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8" name="Picture Placeholder 2"/>
          <p:cNvSpPr>
            <a:spLocks noGrp="1"/>
          </p:cNvSpPr>
          <p:nvPr>
            <p:ph type="pic" idx="1"/>
          </p:nvPr>
        </p:nvSpPr>
        <p:spPr>
          <a:xfrm rot="319004">
            <a:off x="2075968" y="741009"/>
            <a:ext cx="4914362" cy="3240064"/>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images avec légende">
    <p:spTree>
      <p:nvGrpSpPr>
        <p:cNvPr id="1" name=""/>
        <p:cNvGrpSpPr/>
        <p:nvPr/>
      </p:nvGrpSpPr>
      <p:grpSpPr>
        <a:xfrm>
          <a:off x="0" y="0"/>
          <a:ext cx="0" cy="0"/>
          <a:chOff x="0" y="0"/>
          <a:chExt cx="0" cy="0"/>
        </a:xfrm>
      </p:grpSpPr>
      <p:sp>
        <p:nvSpPr>
          <p:cNvPr id="9" name="Picture Placeholder 2"/>
          <p:cNvSpPr>
            <a:spLocks noGrp="1"/>
          </p:cNvSpPr>
          <p:nvPr>
            <p:ph type="pic" idx="14"/>
          </p:nvPr>
        </p:nvSpPr>
        <p:spPr>
          <a:xfrm rot="21346724">
            <a:off x="436037" y="494284"/>
            <a:ext cx="4663440" cy="3030003"/>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
        <p:nvSpPr>
          <p:cNvPr id="2" name="Title 1"/>
          <p:cNvSpPr>
            <a:spLocks noGrp="1"/>
          </p:cNvSpPr>
          <p:nvPr>
            <p:ph type="title"/>
          </p:nvPr>
        </p:nvSpPr>
        <p:spPr>
          <a:xfrm>
            <a:off x="632011" y="4329953"/>
            <a:ext cx="7907151" cy="927847"/>
          </a:xfrm>
        </p:spPr>
        <p:txBody>
          <a:bodyPr anchor="b" anchorCtr="0">
            <a:noAutofit/>
          </a:bodyPr>
          <a:lstStyle>
            <a:lvl1pPr algn="l">
              <a:defRPr sz="3600"/>
            </a:lvl1pPr>
          </a:lstStyle>
          <a:p>
            <a:r>
              <a:rPr lang="fr-FR" smtClean="0"/>
              <a:t>Cliquez et modifiez le titre</a:t>
            </a:r>
            <a:endParaRPr/>
          </a:p>
        </p:txBody>
      </p:sp>
      <p:sp>
        <p:nvSpPr>
          <p:cNvPr id="3" name="Date Placeholder 2"/>
          <p:cNvSpPr>
            <a:spLocks noGrp="1"/>
          </p:cNvSpPr>
          <p:nvPr>
            <p:ph type="dt" sz="half" idx="10"/>
          </p:nvPr>
        </p:nvSpPr>
        <p:spPr/>
        <p:txBody>
          <a:bodyPr/>
          <a:lstStyle/>
          <a:p>
            <a:fld id="{44F546E3-1720-1544-BBC4-391B5BB8DE48}" type="datetimeFigureOut">
              <a:rPr lang="fr-FR" smtClean="0"/>
              <a:pPr/>
              <a:t>28/10/16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F6D9F4D-EBB7-854A-8BCF-B01475815B6D}" type="slidenum">
              <a:rPr lang="fr-FR" smtClean="0"/>
              <a:pPr/>
              <a:t>‹#›</a:t>
            </a:fld>
            <a:endParaRPr lang="fr-FR"/>
          </a:p>
        </p:txBody>
      </p:sp>
      <p:sp>
        <p:nvSpPr>
          <p:cNvPr id="7" name="Text Placeholder 6"/>
          <p:cNvSpPr>
            <a:spLocks noGrp="1"/>
          </p:cNvSpPr>
          <p:nvPr>
            <p:ph type="body" sz="quarter" idx="13"/>
          </p:nvPr>
        </p:nvSpPr>
        <p:spPr>
          <a:xfrm>
            <a:off x="634196" y="5257800"/>
            <a:ext cx="7904950" cy="990600"/>
          </a:xfrm>
        </p:spPr>
        <p:txBody>
          <a:bodyPr>
            <a:normAutofit/>
          </a:bodyPr>
          <a:lstStyle>
            <a:lvl1pPr marL="0" indent="0">
              <a:buNone/>
              <a:defRPr sz="1800"/>
            </a:lvl1pPr>
            <a:lvl2pPr marL="0" indent="0">
              <a:buNone/>
              <a:defRPr sz="1800"/>
            </a:lvl2pPr>
            <a:lvl3pPr marL="0" indent="0">
              <a:buNone/>
              <a:defRPr sz="1800"/>
            </a:lvl3pPr>
            <a:lvl4pPr marL="0" indent="0">
              <a:buNone/>
              <a:defRPr sz="1800"/>
            </a:lvl4pPr>
            <a:lvl5pPr marL="0" indent="0">
              <a:buNone/>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8" name="Picture Placeholder 2"/>
          <p:cNvSpPr>
            <a:spLocks noGrp="1"/>
          </p:cNvSpPr>
          <p:nvPr>
            <p:ph type="pic" idx="1"/>
          </p:nvPr>
        </p:nvSpPr>
        <p:spPr>
          <a:xfrm rot="152337">
            <a:off x="4118577" y="735553"/>
            <a:ext cx="4663440" cy="3030003"/>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normAutofit/>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44F546E3-1720-1544-BBC4-391B5BB8DE48}" type="datetimeFigureOut">
              <a:rPr lang="fr-FR" smtClean="0"/>
              <a:pPr/>
              <a:t>28/10/16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72400" y="685801"/>
            <a:ext cx="757518" cy="5440680"/>
          </a:xfrm>
        </p:spPr>
        <p:txBody>
          <a:bodyPr vert="eaVert">
            <a:noAutofit/>
          </a:bodyPr>
          <a:lstStyle/>
          <a:p>
            <a:r>
              <a:rPr lang="fr-FR" smtClean="0"/>
              <a:t>Cliquez et modifiez le titre</a:t>
            </a:r>
            <a:endParaRPr/>
          </a:p>
        </p:txBody>
      </p:sp>
      <p:sp>
        <p:nvSpPr>
          <p:cNvPr id="3" name="Vertical Text Placeholder 2"/>
          <p:cNvSpPr>
            <a:spLocks noGrp="1"/>
          </p:cNvSpPr>
          <p:nvPr>
            <p:ph type="body" orient="vert" idx="1"/>
          </p:nvPr>
        </p:nvSpPr>
        <p:spPr>
          <a:xfrm>
            <a:off x="631825" y="685801"/>
            <a:ext cx="6561137" cy="5440680"/>
          </a:xfrm>
        </p:spPr>
        <p:txBody>
          <a:bodyPr vert="eaVert">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44F546E3-1720-1544-BBC4-391B5BB8DE48}" type="datetimeFigureOut">
              <a:rPr lang="fr-FR" smtClean="0"/>
              <a:pPr/>
              <a:t>28/10/16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normAutofit/>
          </a:bodyPr>
          <a:lstStyle>
            <a:lvl1pPr>
              <a:spcBef>
                <a:spcPts val="22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10"/>
          </p:nvPr>
        </p:nvSpPr>
        <p:spPr/>
        <p:txBody>
          <a:bodyPr/>
          <a:lstStyle/>
          <a:p>
            <a:fld id="{44F546E3-1720-1544-BBC4-391B5BB8DE48}" type="datetimeFigureOut">
              <a:rPr lang="fr-FR" smtClean="0"/>
              <a:pPr/>
              <a:t>28/10/16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02151" y="4822206"/>
            <a:ext cx="8511989" cy="1446975"/>
          </a:xfrm>
        </p:spPr>
        <p:txBody>
          <a:bodyPr lIns="0" tIns="0" rIns="0" bIns="0" anchor="t">
            <a:noAutofit/>
          </a:bodyPr>
          <a:lstStyle>
            <a:lvl1pPr algn="l">
              <a:lnSpc>
                <a:spcPts val="13800"/>
              </a:lnSpc>
              <a:defRPr sz="13500" b="1" cap="none" spc="-250" baseline="0">
                <a:solidFill>
                  <a:schemeClr val="tx2"/>
                </a:solidFill>
              </a:defRPr>
            </a:lvl1pPr>
          </a:lstStyle>
          <a:p>
            <a:r>
              <a:rPr lang="fr-FR" smtClean="0"/>
              <a:t>Cliquez et modifiez le titre</a:t>
            </a:r>
            <a:endParaRPr/>
          </a:p>
        </p:txBody>
      </p:sp>
      <p:sp>
        <p:nvSpPr>
          <p:cNvPr id="3" name="Text Placeholder 2"/>
          <p:cNvSpPr>
            <a:spLocks noGrp="1"/>
          </p:cNvSpPr>
          <p:nvPr>
            <p:ph type="body" idx="1"/>
          </p:nvPr>
        </p:nvSpPr>
        <p:spPr>
          <a:xfrm>
            <a:off x="384874" y="3525980"/>
            <a:ext cx="8355714" cy="1270752"/>
          </a:xfrm>
        </p:spPr>
        <p:txBody>
          <a:bodyPr lIns="0" tIns="0" rIns="0" bIns="0" anchor="b">
            <a:normAutofit/>
          </a:bodyPr>
          <a:lstStyle>
            <a:lvl1pPr marL="0" indent="0" algn="l">
              <a:buNone/>
              <a:defRPr sz="4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avec image">
    <p:spTree>
      <p:nvGrpSpPr>
        <p:cNvPr id="1" name=""/>
        <p:cNvGrpSpPr/>
        <p:nvPr/>
      </p:nvGrpSpPr>
      <p:grpSpPr>
        <a:xfrm>
          <a:off x="0" y="0"/>
          <a:ext cx="0" cy="0"/>
          <a:chOff x="0" y="0"/>
          <a:chExt cx="0" cy="0"/>
        </a:xfrm>
      </p:grpSpPr>
      <p:sp>
        <p:nvSpPr>
          <p:cNvPr id="2" name="Title 1"/>
          <p:cNvSpPr>
            <a:spLocks noGrp="1"/>
          </p:cNvSpPr>
          <p:nvPr>
            <p:ph type="title"/>
          </p:nvPr>
        </p:nvSpPr>
        <p:spPr>
          <a:xfrm>
            <a:off x="302151" y="4822206"/>
            <a:ext cx="8511989" cy="1446975"/>
          </a:xfrm>
        </p:spPr>
        <p:txBody>
          <a:bodyPr lIns="0" tIns="0" rIns="0" bIns="0" anchor="t">
            <a:noAutofit/>
          </a:bodyPr>
          <a:lstStyle>
            <a:lvl1pPr algn="l">
              <a:lnSpc>
                <a:spcPts val="13800"/>
              </a:lnSpc>
              <a:defRPr sz="13500" b="1" cap="none" spc="-250" baseline="0">
                <a:solidFill>
                  <a:schemeClr val="tx2"/>
                </a:solidFill>
              </a:defRPr>
            </a:lvl1pPr>
          </a:lstStyle>
          <a:p>
            <a:r>
              <a:rPr lang="fr-FR" smtClean="0"/>
              <a:t>Cliquez et modifiez le titre</a:t>
            </a:r>
            <a:endParaRPr/>
          </a:p>
        </p:txBody>
      </p:sp>
      <p:sp>
        <p:nvSpPr>
          <p:cNvPr id="3" name="Text Placeholder 2"/>
          <p:cNvSpPr>
            <a:spLocks noGrp="1"/>
          </p:cNvSpPr>
          <p:nvPr>
            <p:ph type="body" idx="1"/>
          </p:nvPr>
        </p:nvSpPr>
        <p:spPr>
          <a:xfrm>
            <a:off x="384874" y="3525980"/>
            <a:ext cx="4428426" cy="1270752"/>
          </a:xfrm>
        </p:spPr>
        <p:txBody>
          <a:bodyPr lIns="0" tIns="0" rIns="0" bIns="0" anchor="b">
            <a:normAutofit/>
          </a:bodyPr>
          <a:lstStyle>
            <a:lvl1pPr marL="0" indent="0" algn="l">
              <a:buNone/>
              <a:defRPr sz="4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7" name="Picture Placeholder 2"/>
          <p:cNvSpPr>
            <a:spLocks noGrp="1"/>
          </p:cNvSpPr>
          <p:nvPr>
            <p:ph type="pic" idx="13"/>
          </p:nvPr>
        </p:nvSpPr>
        <p:spPr>
          <a:xfrm rot="21263043">
            <a:off x="5231118" y="261015"/>
            <a:ext cx="3433660" cy="4204035"/>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FR" smtClean="0"/>
              <a:t>Cliquez et modifiez le titre</a:t>
            </a:r>
            <a:endParaRPr/>
          </a:p>
        </p:txBody>
      </p:sp>
      <p:sp>
        <p:nvSpPr>
          <p:cNvPr id="3" name="Content Placeholder 2"/>
          <p:cNvSpPr>
            <a:spLocks noGrp="1"/>
          </p:cNvSpPr>
          <p:nvPr>
            <p:ph sz="half" idx="1"/>
          </p:nvPr>
        </p:nvSpPr>
        <p:spPr>
          <a:xfrm>
            <a:off x="632012" y="2057400"/>
            <a:ext cx="3863788" cy="4068763"/>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661646" y="2057400"/>
            <a:ext cx="3867912" cy="4068763"/>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44F546E3-1720-1544-BBC4-391B5BB8DE48}" type="datetimeFigureOut">
              <a:rPr lang="fr-FR" smtClean="0"/>
              <a:pPr/>
              <a:t>28/10/16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12775" y="582706"/>
            <a:ext cx="7918450" cy="788894"/>
          </a:xfrm>
        </p:spPr>
        <p:txBody>
          <a:bodyPr>
            <a:noAutofit/>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35545" y="1546412"/>
            <a:ext cx="3867912" cy="464950"/>
          </a:xfrm>
        </p:spPr>
        <p:txBody>
          <a:bodyPr anchor="b">
            <a:noAutofit/>
          </a:bodyPr>
          <a:lstStyle>
            <a:lvl1pPr marL="0" indent="0" algn="ctr">
              <a:buNone/>
              <a:defRPr sz="26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30936" y="2147887"/>
            <a:ext cx="3867912" cy="3951288"/>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Text Placeholder 4"/>
          <p:cNvSpPr>
            <a:spLocks noGrp="1"/>
          </p:cNvSpPr>
          <p:nvPr>
            <p:ph type="body" sz="quarter" idx="3"/>
          </p:nvPr>
        </p:nvSpPr>
        <p:spPr>
          <a:xfrm>
            <a:off x="4663313" y="1545018"/>
            <a:ext cx="3867912" cy="466344"/>
          </a:xfrm>
        </p:spPr>
        <p:txBody>
          <a:bodyPr anchor="b">
            <a:noAutofit/>
          </a:bodyPr>
          <a:lstStyle>
            <a:lvl1pPr marL="0" indent="0" algn="ctr">
              <a:buNone/>
              <a:defRPr sz="26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63313" y="2147887"/>
            <a:ext cx="3867912" cy="3951288"/>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7" name="Date Placeholder 6"/>
          <p:cNvSpPr>
            <a:spLocks noGrp="1"/>
          </p:cNvSpPr>
          <p:nvPr>
            <p:ph type="dt" sz="half" idx="10"/>
          </p:nvPr>
        </p:nvSpPr>
        <p:spPr/>
        <p:txBody>
          <a:bodyPr/>
          <a:lstStyle/>
          <a:p>
            <a:fld id="{44F546E3-1720-1544-BBC4-391B5BB8DE48}" type="datetimeFigureOut">
              <a:rPr lang="fr-FR" smtClean="0"/>
              <a:pPr/>
              <a:t>28/10/16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F6D9F4D-EBB7-854A-8BCF-B01475815B6D}" type="slidenum">
              <a:rPr lang="fr-FR" smtClean="0"/>
              <a:pPr/>
              <a:t>‹#›</a:t>
            </a:fld>
            <a:endParaRPr lang="fr-FR"/>
          </a:p>
        </p:txBody>
      </p:sp>
      <p:sp>
        <p:nvSpPr>
          <p:cNvPr id="12" name="Rectangle 11"/>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44F546E3-1720-1544-BBC4-391B5BB8DE48}" type="datetimeFigureOut">
              <a:rPr lang="fr-FR" smtClean="0"/>
              <a:pPr/>
              <a:t>28/10/16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F546E3-1720-1544-BBC4-391B5BB8DE48}" type="datetimeFigureOut">
              <a:rPr lang="fr-FR" smtClean="0"/>
              <a:pPr/>
              <a:t>28/10/16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31825" y="1720103"/>
            <a:ext cx="3657600" cy="1162050"/>
          </a:xfrm>
        </p:spPr>
        <p:txBody>
          <a:bodyPr anchor="b">
            <a:noAutofit/>
          </a:bodyPr>
          <a:lstStyle>
            <a:lvl1pPr algn="ctr">
              <a:defRPr sz="3600" b="0"/>
            </a:lvl1pPr>
          </a:lstStyle>
          <a:p>
            <a:r>
              <a:rPr lang="fr-FR" smtClean="0"/>
              <a:t>Cliquez et modifiez le titre</a:t>
            </a:r>
            <a:endParaRPr/>
          </a:p>
        </p:txBody>
      </p:sp>
      <p:sp>
        <p:nvSpPr>
          <p:cNvPr id="3" name="Content Placeholder 2"/>
          <p:cNvSpPr>
            <a:spLocks noGrp="1"/>
          </p:cNvSpPr>
          <p:nvPr>
            <p:ph idx="1"/>
          </p:nvPr>
        </p:nvSpPr>
        <p:spPr>
          <a:xfrm>
            <a:off x="4692650" y="658906"/>
            <a:ext cx="3819338" cy="5467258"/>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Text Placeholder 3"/>
          <p:cNvSpPr>
            <a:spLocks noGrp="1"/>
          </p:cNvSpPr>
          <p:nvPr>
            <p:ph type="body" sz="half" idx="2"/>
          </p:nvPr>
        </p:nvSpPr>
        <p:spPr>
          <a:xfrm>
            <a:off x="631825" y="2877671"/>
            <a:ext cx="3657600" cy="2339788"/>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44F546E3-1720-1544-BBC4-391B5BB8DE48}" type="datetimeFigureOut">
              <a:rPr lang="fr-FR" smtClean="0"/>
              <a:pPr/>
              <a:t>28/10/16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F6D9F4D-EBB7-854A-8BCF-B01475815B6D}"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775" y="582706"/>
            <a:ext cx="7918450" cy="788894"/>
          </a:xfrm>
          <a:prstGeom prst="rect">
            <a:avLst/>
          </a:prstGeom>
        </p:spPr>
        <p:txBody>
          <a:bodyPr vert="horz" lIns="91440" tIns="45720" rIns="91440" bIns="45720" rtlCol="0" anchor="t" anchorCtr="0">
            <a:normAutofit/>
          </a:bodyPr>
          <a:lstStyle/>
          <a:p>
            <a:r>
              <a:rPr lang="fr-FR" smtClean="0"/>
              <a:t>Cliquez et modifiez le titre</a:t>
            </a:r>
            <a:endParaRPr/>
          </a:p>
        </p:txBody>
      </p:sp>
      <p:sp>
        <p:nvSpPr>
          <p:cNvPr id="3" name="Text Placeholder 2"/>
          <p:cNvSpPr>
            <a:spLocks noGrp="1"/>
          </p:cNvSpPr>
          <p:nvPr>
            <p:ph type="body" idx="1"/>
          </p:nvPr>
        </p:nvSpPr>
        <p:spPr>
          <a:xfrm>
            <a:off x="988358" y="2044700"/>
            <a:ext cx="7167284" cy="40814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Date Placeholder 3"/>
          <p:cNvSpPr>
            <a:spLocks noGrp="1"/>
          </p:cNvSpPr>
          <p:nvPr>
            <p:ph type="dt" sz="half" idx="2"/>
          </p:nvPr>
        </p:nvSpPr>
        <p:spPr>
          <a:xfrm>
            <a:off x="457200" y="6275294"/>
            <a:ext cx="1600200" cy="365125"/>
          </a:xfrm>
          <a:prstGeom prst="rect">
            <a:avLst/>
          </a:prstGeom>
        </p:spPr>
        <p:txBody>
          <a:bodyPr vert="horz" lIns="91440" tIns="45720" rIns="91440" bIns="45720" rtlCol="0" anchor="ctr"/>
          <a:lstStyle>
            <a:lvl1pPr algn="l">
              <a:defRPr sz="1100">
                <a:solidFill>
                  <a:schemeClr val="tx2"/>
                </a:solidFill>
              </a:defRPr>
            </a:lvl1pPr>
          </a:lstStyle>
          <a:p>
            <a:fld id="{44F546E3-1720-1544-BBC4-391B5BB8DE48}" type="datetimeFigureOut">
              <a:rPr lang="fr-FR" smtClean="0"/>
              <a:pPr/>
              <a:t>28/10/16</a:t>
            </a:fld>
            <a:endParaRPr lang="fr-FR"/>
          </a:p>
        </p:txBody>
      </p:sp>
      <p:sp>
        <p:nvSpPr>
          <p:cNvPr id="5" name="Footer Placeholder 4"/>
          <p:cNvSpPr>
            <a:spLocks noGrp="1"/>
          </p:cNvSpPr>
          <p:nvPr>
            <p:ph type="ftr" sz="quarter" idx="3"/>
          </p:nvPr>
        </p:nvSpPr>
        <p:spPr>
          <a:xfrm>
            <a:off x="2205318" y="6275294"/>
            <a:ext cx="5643282" cy="365125"/>
          </a:xfrm>
          <a:prstGeom prst="rect">
            <a:avLst/>
          </a:prstGeom>
        </p:spPr>
        <p:txBody>
          <a:bodyPr vert="horz" lIns="91440" tIns="45720" rIns="91440" bIns="45720" rtlCol="0" anchor="ctr"/>
          <a:lstStyle>
            <a:lvl1pPr algn="l">
              <a:defRPr sz="1100">
                <a:solidFill>
                  <a:schemeClr val="tx2"/>
                </a:solidFill>
              </a:defRPr>
            </a:lvl1pPr>
          </a:lstStyle>
          <a:p>
            <a:endParaRPr lang="fr-FR"/>
          </a:p>
        </p:txBody>
      </p:sp>
      <p:sp>
        <p:nvSpPr>
          <p:cNvPr id="6" name="Slide Number Placeholder 5"/>
          <p:cNvSpPr>
            <a:spLocks noGrp="1"/>
          </p:cNvSpPr>
          <p:nvPr>
            <p:ph type="sldNum" sz="quarter" idx="4"/>
          </p:nvPr>
        </p:nvSpPr>
        <p:spPr>
          <a:xfrm>
            <a:off x="8077200" y="6275294"/>
            <a:ext cx="609600" cy="365125"/>
          </a:xfrm>
          <a:prstGeom prst="rect">
            <a:avLst/>
          </a:prstGeom>
        </p:spPr>
        <p:txBody>
          <a:bodyPr vert="horz" lIns="91440" tIns="45720" rIns="91440" bIns="45720" rtlCol="0" anchor="ctr"/>
          <a:lstStyle>
            <a:lvl1pPr algn="r">
              <a:defRPr sz="1400">
                <a:solidFill>
                  <a:schemeClr val="tx2"/>
                </a:solidFill>
              </a:defRPr>
            </a:lvl1pPr>
          </a:lstStyle>
          <a:p>
            <a:fld id="{0F6D9F4D-EBB7-854A-8BCF-B01475815B6D}" type="slidenum">
              <a:rPr lang="fr-FR" smtClean="0"/>
              <a:pPr/>
              <a:t>‹#›</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2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Clr>
          <a:schemeClr val="bg2"/>
        </a:buClr>
        <a:buSzPct val="90000"/>
        <a:buFont typeface="Wingdings 2" pitchFamily="18" charset="2"/>
        <a:buChar char="Ü"/>
        <a:defRPr sz="2200" kern="1200">
          <a:solidFill>
            <a:schemeClr val="tx1"/>
          </a:solidFill>
          <a:latin typeface="+mn-lt"/>
          <a:ea typeface="+mn-ea"/>
          <a:cs typeface="+mn-cs"/>
        </a:defRPr>
      </a:lvl1pPr>
      <a:lvl2pPr marL="685800" indent="-336550" algn="l" defTabSz="914400" rtl="0" eaLnBrk="1" latinLnBrk="0" hangingPunct="1">
        <a:spcBef>
          <a:spcPct val="20000"/>
        </a:spcBef>
        <a:buClr>
          <a:schemeClr val="bg2">
            <a:lumMod val="60000"/>
            <a:lumOff val="40000"/>
          </a:schemeClr>
        </a:buClr>
        <a:buSzPct val="90000"/>
        <a:buFont typeface="Wingdings 2" pitchFamily="18" charset="2"/>
        <a:buChar char="Ü"/>
        <a:defRPr sz="2000" kern="1200">
          <a:solidFill>
            <a:schemeClr val="tx1"/>
          </a:solidFill>
          <a:latin typeface="+mn-lt"/>
          <a:ea typeface="+mn-ea"/>
          <a:cs typeface="+mn-cs"/>
        </a:defRPr>
      </a:lvl2pPr>
      <a:lvl3pPr marL="1035050" indent="-349250" algn="l" defTabSz="914400" rtl="0" eaLnBrk="1" latinLnBrk="0" hangingPunct="1">
        <a:spcBef>
          <a:spcPct val="20000"/>
        </a:spcBef>
        <a:buClr>
          <a:schemeClr val="bg2"/>
        </a:buClr>
        <a:buSzPct val="90000"/>
        <a:buFont typeface="Wingdings 2" pitchFamily="18" charset="2"/>
        <a:buChar char="Ü"/>
        <a:defRPr sz="1800" kern="1200">
          <a:solidFill>
            <a:schemeClr val="tx1"/>
          </a:solidFill>
          <a:latin typeface="+mn-lt"/>
          <a:ea typeface="+mn-ea"/>
          <a:cs typeface="+mn-cs"/>
        </a:defRPr>
      </a:lvl3pPr>
      <a:lvl4pPr marL="1371600" indent="-336550" algn="l" defTabSz="914400" rtl="0" eaLnBrk="1" latinLnBrk="0" hangingPunct="1">
        <a:spcBef>
          <a:spcPct val="20000"/>
        </a:spcBef>
        <a:buClr>
          <a:schemeClr val="bg2">
            <a:lumMod val="60000"/>
            <a:lumOff val="40000"/>
          </a:schemeClr>
        </a:buClr>
        <a:buSzPct val="90000"/>
        <a:buFont typeface="Wingdings 2" pitchFamily="18" charset="2"/>
        <a:buChar char="Ü"/>
        <a:defRPr sz="1800" kern="1200">
          <a:solidFill>
            <a:schemeClr val="tx1"/>
          </a:solidFill>
          <a:latin typeface="+mn-lt"/>
          <a:ea typeface="+mn-ea"/>
          <a:cs typeface="+mn-cs"/>
        </a:defRPr>
      </a:lvl4pPr>
      <a:lvl5pPr marL="1720850" indent="-349250" algn="l" defTabSz="914400" rtl="0" eaLnBrk="1" latinLnBrk="0" hangingPunct="1">
        <a:spcBef>
          <a:spcPct val="20000"/>
        </a:spcBef>
        <a:buClr>
          <a:schemeClr val="bg2"/>
        </a:buClr>
        <a:buSzPct val="90000"/>
        <a:buFont typeface="Wingdings 2" pitchFamily="18" charset="2"/>
        <a:buChar char="Ü"/>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 Id="rId11"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6388" y="381000"/>
            <a:ext cx="8513762" cy="4240306"/>
          </a:xfrm>
        </p:spPr>
        <p:txBody>
          <a:bodyPr/>
          <a:lstStyle/>
          <a:p>
            <a:pPr algn="ctr">
              <a:lnSpc>
                <a:spcPts val="5000"/>
              </a:lnSpc>
            </a:pPr>
            <a:r>
              <a:rPr lang="es-ES_tradnl" sz="4400" dirty="0" smtClean="0"/>
              <a:t>De los escritores latinoamericanos y de la cultura del espectáculo o de como inventar una generación a través de  los medios de comunicación:</a:t>
            </a:r>
            <a:br>
              <a:rPr lang="es-ES_tradnl" sz="4400" dirty="0" smtClean="0"/>
            </a:br>
            <a:r>
              <a:rPr lang="es-ES_tradnl" sz="4400" dirty="0" smtClean="0"/>
              <a:t>el caso de Bogota 39.  </a:t>
            </a:r>
            <a:endParaRPr lang="es-ES_tradnl" sz="4400" dirty="0"/>
          </a:p>
        </p:txBody>
      </p:sp>
      <p:sp>
        <p:nvSpPr>
          <p:cNvPr id="3" name="Sous-titre 2"/>
          <p:cNvSpPr>
            <a:spLocks noGrp="1"/>
          </p:cNvSpPr>
          <p:nvPr>
            <p:ph type="subTitle" idx="1"/>
          </p:nvPr>
        </p:nvSpPr>
        <p:spPr>
          <a:xfrm>
            <a:off x="4994350" y="4979894"/>
            <a:ext cx="4683050" cy="1344706"/>
          </a:xfrm>
        </p:spPr>
        <p:txBody>
          <a:bodyPr>
            <a:normAutofit/>
          </a:bodyPr>
          <a:lstStyle/>
          <a:p>
            <a:r>
              <a:rPr lang="es-ES_tradnl" sz="2800" dirty="0" smtClean="0"/>
              <a:t>Juan </a:t>
            </a:r>
            <a:r>
              <a:rPr lang="es-ES_tradnl" sz="2800" dirty="0" smtClean="0"/>
              <a:t> </a:t>
            </a:r>
            <a:r>
              <a:rPr lang="es-ES_tradnl" sz="2800" dirty="0" smtClean="0"/>
              <a:t>Zapata</a:t>
            </a:r>
          </a:p>
          <a:p>
            <a:r>
              <a:rPr lang="es-ES_tradnl" sz="2800" dirty="0" smtClean="0"/>
              <a:t>Universidad de Lieja</a:t>
            </a:r>
            <a:endParaRPr lang="es-ES_tradnl" sz="28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533400"/>
            <a:ext cx="8153400" cy="5943600"/>
          </a:xfrm>
        </p:spPr>
        <p:txBody>
          <a:bodyPr>
            <a:normAutofit/>
          </a:bodyPr>
          <a:lstStyle/>
          <a:p>
            <a:r>
              <a:rPr lang="es-ES_tradnl" dirty="0" smtClean="0"/>
              <a:t>El festival, patrocinado por instituciones públicas y privadas, nacionales e internacionales, según el país en el que se lleva a cabo, presenta </a:t>
            </a:r>
            <a:r>
              <a:rPr lang="fr-FR" dirty="0" smtClean="0"/>
              <a:t>–</a:t>
            </a:r>
            <a:r>
              <a:rPr lang="es-ES_tradnl" dirty="0" smtClean="0"/>
              <a:t> a través de una intensa programación que incluye charlas, conferencias, fiestas, lecturas, entrevistas </a:t>
            </a:r>
            <a:r>
              <a:rPr lang="fr-FR" dirty="0" smtClean="0"/>
              <a:t>–</a:t>
            </a:r>
            <a:r>
              <a:rPr lang="es-ES_tradnl" dirty="0" smtClean="0"/>
              <a:t> diferentes escritores al público asistente  (venta de boletas). El </a:t>
            </a:r>
            <a:r>
              <a:rPr lang="es-ES_tradnl" b="1" dirty="0" smtClean="0"/>
              <a:t>Hay Festival</a:t>
            </a:r>
            <a:r>
              <a:rPr lang="es-ES_tradnl" dirty="0" smtClean="0"/>
              <a:t> se caracteriza principalmente por una fuerte concentración mediática alrededor de la figura de los escritores (con una fuerte puesta en escena)  y por un discurso que moviliza tópicos como : 1) democratización de la literatura/aumentación del numero de lectores 2) literatura/transformación personal y política 3) lectura/democracia 4) multiculturalismo/tolerancia 5) poder de la palabra/construcción de paz.</a:t>
            </a:r>
            <a:endParaRPr lang="fr-FR"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152400"/>
            <a:ext cx="7918450" cy="788894"/>
          </a:xfrm>
        </p:spPr>
        <p:txBody>
          <a:bodyPr>
            <a:noAutofit/>
          </a:bodyPr>
          <a:lstStyle/>
          <a:p>
            <a:r>
              <a:rPr lang="es-ES_tradnl" sz="2400" b="1" dirty="0" smtClean="0"/>
              <a:t>¿Cuáles fueron las estrategias puestas en marcha de Bogota39?</a:t>
            </a:r>
            <a:r>
              <a:rPr lang="fr-FR" sz="2400" dirty="0" smtClean="0"/>
              <a:t/>
            </a:r>
            <a:br>
              <a:rPr lang="fr-FR" sz="2400" dirty="0" smtClean="0"/>
            </a:br>
            <a:endParaRPr lang="fr-FR" sz="2400" dirty="0"/>
          </a:p>
        </p:txBody>
      </p:sp>
      <p:sp>
        <p:nvSpPr>
          <p:cNvPr id="3" name="Espace réservé du contenu 2"/>
          <p:cNvSpPr>
            <a:spLocks noGrp="1"/>
          </p:cNvSpPr>
          <p:nvPr>
            <p:ph idx="1"/>
          </p:nvPr>
        </p:nvSpPr>
        <p:spPr>
          <a:xfrm>
            <a:off x="304800" y="1295400"/>
            <a:ext cx="8534400" cy="5181600"/>
          </a:xfrm>
        </p:spPr>
        <p:txBody>
          <a:bodyPr>
            <a:normAutofit fontScale="92500" lnSpcReduction="20000"/>
          </a:bodyPr>
          <a:lstStyle/>
          <a:p>
            <a:r>
              <a:rPr lang="es-ES_tradnl" dirty="0" smtClean="0"/>
              <a:t>Abril. Feria del Libro. Inauguración de Bogotá Capital Mundial del Libro; publicación de la lista de escritores Bogotá 39. </a:t>
            </a:r>
            <a:endParaRPr lang="fr-FR" dirty="0" smtClean="0"/>
          </a:p>
          <a:p>
            <a:r>
              <a:rPr lang="es-ES_tradnl" dirty="0" smtClean="0"/>
              <a:t>Agosto. Reunión en Bogotá de los 39 escritores de menores de 39.</a:t>
            </a:r>
            <a:endParaRPr lang="fr-FR" dirty="0" smtClean="0"/>
          </a:p>
          <a:p>
            <a:r>
              <a:rPr lang="es-ES_tradnl" dirty="0" smtClean="0"/>
              <a:t>60 eventos (charlas, conferencias, lecturas y entrevistas) repartidos en 32 cedes (Bibliotecas públicas, universidades, colegios, parques, cines, librerías, cafés y bares de moda).</a:t>
            </a:r>
            <a:endParaRPr lang="fr-FR" dirty="0" smtClean="0"/>
          </a:p>
          <a:p>
            <a:pPr>
              <a:buNone/>
            </a:pPr>
            <a:endParaRPr lang="fr-FR" dirty="0" smtClean="0"/>
          </a:p>
          <a:p>
            <a:r>
              <a:rPr lang="es-ES_tradnl" dirty="0" smtClean="0"/>
              <a:t>- Temáticas:</a:t>
            </a:r>
            <a:endParaRPr lang="fr-FR" dirty="0" smtClean="0"/>
          </a:p>
          <a:p>
            <a:r>
              <a:rPr lang="es-ES_tradnl" dirty="0" smtClean="0"/>
              <a:t>	-  ¿Cómo y sobre que escribimos?</a:t>
            </a:r>
            <a:endParaRPr lang="fr-FR" dirty="0" smtClean="0"/>
          </a:p>
          <a:p>
            <a:r>
              <a:rPr lang="es-ES_tradnl" dirty="0" smtClean="0"/>
              <a:t>	- ¿Qué está pasando en la literatura de America Latina?</a:t>
            </a:r>
            <a:endParaRPr lang="fr-FR" dirty="0" smtClean="0"/>
          </a:p>
          <a:p>
            <a:r>
              <a:rPr lang="es-ES_tradnl" dirty="0" smtClean="0"/>
              <a:t>	- Herencias e influencias literarias.</a:t>
            </a:r>
            <a:endParaRPr lang="fr-FR"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76200"/>
            <a:ext cx="7918450" cy="788894"/>
          </a:xfrm>
        </p:spPr>
        <p:txBody>
          <a:bodyPr>
            <a:normAutofit fontScale="90000"/>
          </a:bodyPr>
          <a:lstStyle/>
          <a:p>
            <a:pPr lvl="0"/>
            <a:r>
              <a:rPr lang="es-ES_tradnl" dirty="0" smtClean="0"/>
              <a:t>Instancias movilizadas</a:t>
            </a:r>
            <a:r>
              <a:rPr lang="fr-FR" dirty="0" smtClean="0"/>
              <a:t/>
            </a:r>
            <a:br>
              <a:rPr lang="fr-FR" dirty="0" smtClean="0"/>
            </a:br>
            <a:endParaRPr lang="fr-FR" dirty="0"/>
          </a:p>
        </p:txBody>
      </p:sp>
      <p:sp>
        <p:nvSpPr>
          <p:cNvPr id="3" name="Espace réservé du contenu 2"/>
          <p:cNvSpPr>
            <a:spLocks noGrp="1"/>
          </p:cNvSpPr>
          <p:nvPr>
            <p:ph idx="1"/>
          </p:nvPr>
        </p:nvSpPr>
        <p:spPr>
          <a:xfrm>
            <a:off x="381000" y="865094"/>
            <a:ext cx="8381999" cy="5764306"/>
          </a:xfrm>
        </p:spPr>
        <p:txBody>
          <a:bodyPr>
            <a:normAutofit fontScale="85000" lnSpcReduction="20000"/>
          </a:bodyPr>
          <a:lstStyle/>
          <a:p>
            <a:r>
              <a:rPr lang="es-ES_tradnl" dirty="0" smtClean="0"/>
              <a:t>Medios de comunicación: prensa especializada y de gran difusión, radio, televisión, Internet.</a:t>
            </a:r>
            <a:endParaRPr lang="fr-FR" dirty="0" smtClean="0"/>
          </a:p>
          <a:p>
            <a:r>
              <a:rPr lang="es-ES_tradnl" dirty="0" smtClean="0"/>
              <a:t>Sector editorial: Ediciones B publicó una antología con textos de los ganadores que fue difundida en Colombia y en la feria del libro de Guadalajara durante el mismo año, con ocasión de la participación de Colombia como invitado de honor. También se publico un libro de fotografías del evento por un fotógrafo de farándula de renombre internacional.</a:t>
            </a:r>
            <a:endParaRPr lang="fr-FR" dirty="0" smtClean="0"/>
          </a:p>
          <a:p>
            <a:r>
              <a:rPr lang="es-ES_tradnl" dirty="0" smtClean="0"/>
              <a:t>Critica académica: profesores universitarios que intervinieron como jurados, moderadores de las charlas y críticos en los medios especializados y de gran difusión.</a:t>
            </a:r>
            <a:endParaRPr lang="fr-FR" dirty="0" smtClean="0"/>
          </a:p>
          <a:p>
            <a:r>
              <a:rPr lang="es-ES_tradnl" dirty="0" smtClean="0"/>
              <a:t>Critica periodística: periodistas que participaron como moderadores de las charlas, críticos en los medios de gran difusión y reporteros de los diferentes eventos - entrevistas, crónicas, reportajes, biografías -, etc.</a:t>
            </a:r>
            <a:endParaRPr lang="fr-FR" dirty="0" smtClean="0"/>
          </a:p>
          <a:p>
            <a:r>
              <a:rPr lang="es-ES_tradnl" dirty="0" smtClean="0"/>
              <a:t>- Animadores institucionales (agentes que, gracias a su “capital relacional”, sirven de puentes entre diferentes instituciones, públicas y privadas, para la concepción, organización y puesta en marcha de los eventos).   </a:t>
            </a:r>
            <a:endParaRPr lang="fr-FR"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26894"/>
            <a:ext cx="7918450" cy="788894"/>
          </a:xfrm>
        </p:spPr>
        <p:txBody>
          <a:bodyPr>
            <a:normAutofit/>
          </a:bodyPr>
          <a:lstStyle/>
          <a:p>
            <a:r>
              <a:rPr lang="es-ES_tradnl" sz="3600" dirty="0" smtClean="0"/>
              <a:t>Herramientas teóricas </a:t>
            </a:r>
            <a:endParaRPr lang="es-ES_tradnl" sz="3600" dirty="0"/>
          </a:p>
        </p:txBody>
      </p:sp>
      <p:sp>
        <p:nvSpPr>
          <p:cNvPr id="3" name="Espace réservé du contenu 2"/>
          <p:cNvSpPr>
            <a:spLocks noGrp="1"/>
          </p:cNvSpPr>
          <p:nvPr>
            <p:ph idx="1"/>
          </p:nvPr>
        </p:nvSpPr>
        <p:spPr>
          <a:xfrm>
            <a:off x="612775" y="1066800"/>
            <a:ext cx="7918449" cy="5334000"/>
          </a:xfrm>
        </p:spPr>
        <p:txBody>
          <a:bodyPr/>
          <a:lstStyle/>
          <a:p>
            <a:r>
              <a:rPr lang="es-ES_tradnl" dirty="0" smtClean="0">
                <a:solidFill>
                  <a:srgbClr val="FF0000"/>
                </a:solidFill>
              </a:rPr>
              <a:t>Visibilidad mediática</a:t>
            </a:r>
          </a:p>
          <a:p>
            <a:endParaRPr lang="es-ES_tradnl" dirty="0" smtClean="0"/>
          </a:p>
          <a:p>
            <a:pPr>
              <a:buNone/>
            </a:pPr>
            <a:r>
              <a:rPr lang="es-ES_tradnl" dirty="0" smtClean="0"/>
              <a:t>	Heredera de la  cultura del espectáculo y utilizada para describir fenómenos ligados al campo mediático, la visibilidad mediática se define como la capacidad de un agente o instancia para concentrar y acaparar la atención de diferentes medios de comunicación con el fin de lograr el reconocimiento (identificación) de un mayor numero de espectadores. En la capacidad de ser identificado por el mayor numero reside el éxito o el fracaso del agente.</a:t>
            </a:r>
            <a:endParaRPr lang="es-ES_tradnl"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8358" y="304800"/>
            <a:ext cx="7393642" cy="6248400"/>
          </a:xfrm>
        </p:spPr>
        <p:txBody>
          <a:bodyPr/>
          <a:lstStyle/>
          <a:p>
            <a:r>
              <a:rPr lang="es-ES_tradnl" dirty="0" smtClean="0">
                <a:solidFill>
                  <a:srgbClr val="FF0000"/>
                </a:solidFill>
              </a:rPr>
              <a:t>Consagración </a:t>
            </a:r>
          </a:p>
          <a:p>
            <a:pPr>
              <a:buNone/>
            </a:pPr>
            <a:r>
              <a:rPr lang="es-ES_tradnl" dirty="0" smtClean="0"/>
              <a:t>	Heredera del campo religioso y utilizada por la sociología de la literatura  para describir fenómenos inherentes la institución literaria, la consagración se define como “el efecto de un proceso institucional autorizado que, centrado en la recepción de un autor y de su obra, consiste en una calificación diferencial” (François Provenzano y Bïorn Dozo). A diferencia del reconocimiento otorgado por la visibilidad mediática, el reconocimiento otorgado por la consagración no es directamente proporcional al numero de espectadores. Este, por el contrario, adquiere su legitimidad no del numero, esto es cuantitativamente, sino de la calidad y credibilidad del agente consagrante, esto es, cualitativamente.   </a:t>
            </a:r>
            <a:endParaRPr lang="fr-FR"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533400"/>
          <a:ext cx="80010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me 6"/>
          <p:cNvGraphicFramePr/>
          <p:nvPr/>
        </p:nvGraphicFramePr>
        <p:xfrm>
          <a:off x="762000" y="2794000"/>
          <a:ext cx="76962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9" name="Connecteur en angle 8"/>
          <p:cNvCxnSpPr/>
          <p:nvPr/>
        </p:nvCxnSpPr>
        <p:spPr>
          <a:xfrm>
            <a:off x="4876800" y="3886200"/>
            <a:ext cx="1828800" cy="939800"/>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cxnSp>
        <p:nvCxnSpPr>
          <p:cNvPr id="11" name="Connecteur en angle 10"/>
          <p:cNvCxnSpPr/>
          <p:nvPr/>
        </p:nvCxnSpPr>
        <p:spPr>
          <a:xfrm flipV="1">
            <a:off x="2438400" y="3886200"/>
            <a:ext cx="1676400" cy="939800"/>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76200"/>
            <a:ext cx="7918450" cy="788894"/>
          </a:xfrm>
        </p:spPr>
        <p:txBody>
          <a:bodyPr/>
          <a:lstStyle/>
          <a:p>
            <a:r>
              <a:rPr lang="es-ES_tradnl" sz="3600" dirty="0" smtClean="0"/>
              <a:t>Problemática </a:t>
            </a:r>
            <a:endParaRPr lang="es-ES_tradnl" sz="3600" dirty="0"/>
          </a:p>
        </p:txBody>
      </p:sp>
      <p:sp>
        <p:nvSpPr>
          <p:cNvPr id="3" name="Espace réservé du contenu 2"/>
          <p:cNvSpPr>
            <a:spLocks noGrp="1"/>
          </p:cNvSpPr>
          <p:nvPr>
            <p:ph idx="1"/>
          </p:nvPr>
        </p:nvSpPr>
        <p:spPr>
          <a:xfrm>
            <a:off x="304800" y="865094"/>
            <a:ext cx="8534400" cy="5688106"/>
          </a:xfrm>
        </p:spPr>
        <p:txBody>
          <a:bodyPr/>
          <a:lstStyle/>
          <a:p>
            <a:pPr>
              <a:buNone/>
            </a:pPr>
            <a:r>
              <a:rPr lang="es-ES_tradnl" dirty="0" smtClean="0"/>
              <a:t>	</a:t>
            </a:r>
            <a:r>
              <a:rPr lang="es-ES_tradnl" sz="2400" dirty="0" smtClean="0"/>
              <a:t>La tendencia actual de diferentes sectores de la sociedad (político, económico y cultural) a ser percibidos y a organizarse en torno a la producción y a la búsqueda de una visibilidad  mediática pone en cuestión las fronteras entre el campo literario y el campo mediático.     </a:t>
            </a:r>
          </a:p>
          <a:p>
            <a:pPr>
              <a:buNone/>
            </a:pPr>
            <a:r>
              <a:rPr lang="es-ES_tradnl" sz="2400" dirty="0" smtClean="0"/>
              <a:t>    </a:t>
            </a:r>
            <a:r>
              <a:rPr lang="fr-CA" sz="2400" dirty="0" smtClean="0"/>
              <a:t>“Il semble bien que la confusion entre promotion et critique gagne du terrain et que la légitimité se confonde de plus en plus avec la visibilité. Les palmarès et les guides en tout genre qui fleurissent dans les colonnes de journaux s’apparentent en tout cas à de nouveaux instruments de légitimation et de consécration des artistes et des spectacles” (</a:t>
            </a:r>
            <a:r>
              <a:rPr lang="fr-CA" sz="2400" dirty="0" err="1" smtClean="0"/>
              <a:t>Rieffel</a:t>
            </a:r>
            <a:r>
              <a:rPr lang="fr-CA" sz="2400" dirty="0" smtClean="0"/>
              <a:t>, 2005: 340-341).</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125506"/>
            <a:ext cx="7918450" cy="788894"/>
          </a:xfrm>
        </p:spPr>
        <p:txBody>
          <a:bodyPr/>
          <a:lstStyle/>
          <a:p>
            <a:r>
              <a:rPr lang="es-ES_tradnl" sz="3200" dirty="0" smtClean="0"/>
              <a:t>Interrogantes</a:t>
            </a:r>
            <a:endParaRPr lang="es-ES_tradnl" sz="3200" dirty="0"/>
          </a:p>
        </p:txBody>
      </p:sp>
      <p:sp>
        <p:nvSpPr>
          <p:cNvPr id="3" name="Espace réservé du contenu 2"/>
          <p:cNvSpPr>
            <a:spLocks noGrp="1"/>
          </p:cNvSpPr>
          <p:nvPr>
            <p:ph idx="1"/>
          </p:nvPr>
        </p:nvSpPr>
        <p:spPr>
          <a:xfrm>
            <a:off x="612775" y="914400"/>
            <a:ext cx="8226425" cy="5638800"/>
          </a:xfrm>
        </p:spPr>
        <p:txBody>
          <a:bodyPr>
            <a:normAutofit/>
          </a:bodyPr>
          <a:lstStyle/>
          <a:p>
            <a:r>
              <a:rPr lang="es-ES_tradnl" dirty="0" smtClean="0"/>
              <a:t>¿ Distinción      	 	=  	 	 </a:t>
            </a:r>
            <a:r>
              <a:rPr lang="es-ES_tradnl" dirty="0" smtClean="0">
                <a:solidFill>
                  <a:srgbClr val="FFCF68"/>
                </a:solidFill>
              </a:rPr>
              <a:t>singularización</a:t>
            </a:r>
            <a:r>
              <a:rPr lang="es-ES_tradnl" dirty="0" smtClean="0"/>
              <a:t>?</a:t>
            </a:r>
          </a:p>
          <a:p>
            <a:r>
              <a:rPr lang="es-ES_tradnl" dirty="0" smtClean="0"/>
              <a:t> ¿ Identificación   	= 		  </a:t>
            </a:r>
            <a:r>
              <a:rPr lang="es-ES_tradnl" dirty="0" smtClean="0">
                <a:solidFill>
                  <a:srgbClr val="FFCF68"/>
                </a:solidFill>
              </a:rPr>
              <a:t>identidad</a:t>
            </a:r>
            <a:r>
              <a:rPr lang="es-ES_tradnl" dirty="0" smtClean="0"/>
              <a:t>? </a:t>
            </a:r>
          </a:p>
          <a:p>
            <a:r>
              <a:rPr lang="es-ES_tradnl" dirty="0" smtClean="0"/>
              <a:t>¿ Difusión 			= 		  </a:t>
            </a:r>
            <a:r>
              <a:rPr lang="es-ES_tradnl" dirty="0" smtClean="0">
                <a:solidFill>
                  <a:srgbClr val="FFCF68"/>
                </a:solidFill>
              </a:rPr>
              <a:t>legitimación</a:t>
            </a:r>
            <a:r>
              <a:rPr lang="es-ES_tradnl" dirty="0" smtClean="0"/>
              <a:t>? </a:t>
            </a:r>
          </a:p>
          <a:p>
            <a:r>
              <a:rPr lang="es-ES_tradnl" dirty="0" smtClean="0"/>
              <a:t>¿ Promoción  		= 		  </a:t>
            </a:r>
            <a:r>
              <a:rPr lang="es-ES_tradnl" dirty="0" smtClean="0">
                <a:solidFill>
                  <a:srgbClr val="FFCF68"/>
                </a:solidFill>
              </a:rPr>
              <a:t>crítica</a:t>
            </a:r>
            <a:r>
              <a:rPr lang="es-ES_tradnl" dirty="0" smtClean="0"/>
              <a:t>? </a:t>
            </a:r>
          </a:p>
          <a:p>
            <a:endParaRPr lang="es-ES_tradnl" dirty="0" smtClean="0"/>
          </a:p>
          <a:p>
            <a:pPr algn="ctr"/>
            <a:r>
              <a:rPr lang="es-ES_tradnl" sz="2400" dirty="0" smtClean="0"/>
              <a:t>¿No estaremos asistiendo a la desaparición de las fronteras entre visibilidad mediática y consagración?  ¿entre campo literario y campo mediático?  ¿ Entre los circuitos de difusión (promoción)  y los circuitos de legitimación (crítica) ?</a:t>
            </a:r>
            <a:endParaRPr lang="fr-FR" sz="2400"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277906"/>
            <a:ext cx="7918450" cy="788894"/>
          </a:xfrm>
        </p:spPr>
        <p:txBody>
          <a:bodyPr/>
          <a:lstStyle/>
          <a:p>
            <a:r>
              <a:rPr lang="fr-FR" dirty="0" smtClean="0"/>
              <a:t>Los </a:t>
            </a:r>
            <a:r>
              <a:rPr lang="es-ES_tradnl" dirty="0" smtClean="0"/>
              <a:t>productores</a:t>
            </a:r>
            <a:endParaRPr lang="es-ES_tradnl" dirty="0"/>
          </a:p>
        </p:txBody>
      </p:sp>
      <p:sp>
        <p:nvSpPr>
          <p:cNvPr id="3" name="Espace réservé du contenu 2"/>
          <p:cNvSpPr>
            <a:spLocks noGrp="1"/>
          </p:cNvSpPr>
          <p:nvPr>
            <p:ph idx="1"/>
          </p:nvPr>
        </p:nvSpPr>
        <p:spPr>
          <a:xfrm>
            <a:off x="612775" y="1066800"/>
            <a:ext cx="7918449" cy="5486400"/>
          </a:xfrm>
        </p:spPr>
        <p:txBody>
          <a:bodyPr>
            <a:normAutofit fontScale="92500" lnSpcReduction="20000"/>
          </a:bodyPr>
          <a:lstStyle/>
          <a:p>
            <a:pPr lvl="0"/>
            <a:r>
              <a:rPr lang="es-ES_tradnl" sz="2378" dirty="0" smtClean="0"/>
              <a:t>¿Quiénes fueron elegidos y por qué? </a:t>
            </a:r>
            <a:endParaRPr lang="fr-FR" sz="2378" dirty="0" smtClean="0"/>
          </a:p>
          <a:p>
            <a:pPr>
              <a:buNone/>
            </a:pPr>
            <a:r>
              <a:rPr lang="es-ES_tradnl" sz="2378" dirty="0" smtClean="0"/>
              <a:t>	El sistema de voto y la selección difiere de los concursos tradicionales en los que un jurado de pares realiza la selección a partir de la lectura de las obras. En este caso, la selección de los autores no se realiza en base a la lectura de las obras sino a través del estudio de las trayectorias de los escritores, de los votos del público y de los consejos y recomendaciones de editores, agentes literarios y profesionales del libro. Lejos de abarcar la producción literaria del continente, este tipo de selección responde únicamente a los intereses y gustos de los profesionales del libro, animadores culturales y periodistas mas cercanos a las redes de sociabilidad de los organizadores. Por otro lado, deja ver la preeminencia de la figura del autor y de su capacidad a gerenciar su carrera sobre el libro.</a:t>
            </a:r>
            <a:endParaRPr lang="fr-FR" sz="2378"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1649506"/>
            <a:ext cx="7918450" cy="4294094"/>
          </a:xfrm>
        </p:spPr>
        <p:txBody>
          <a:bodyPr>
            <a:normAutofit/>
          </a:bodyPr>
          <a:lstStyle/>
          <a:p>
            <a:r>
              <a:rPr lang="es-ES_tradnl" dirty="0" smtClean="0"/>
              <a:t>Análisis de las trayectorias socio-literarias de los participantes y del impacto mediático de Bogota 39 en la carrera literaria de dichos autores.</a:t>
            </a:r>
            <a:endParaRPr lang="es-ES_tradnl"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s-ES_tradnl" dirty="0" smtClean="0"/>
              <a:t>Objeto de estudio</a:t>
            </a:r>
            <a:endParaRPr lang="es-ES_tradnl" dirty="0"/>
          </a:p>
        </p:txBody>
      </p:sp>
      <p:sp>
        <p:nvSpPr>
          <p:cNvPr id="3" name="Espace réservé du contenu 2"/>
          <p:cNvSpPr>
            <a:spLocks noGrp="1"/>
          </p:cNvSpPr>
          <p:nvPr>
            <p:ph idx="1"/>
          </p:nvPr>
        </p:nvSpPr>
        <p:spPr/>
        <p:txBody>
          <a:bodyPr>
            <a:normAutofit lnSpcReduction="10000"/>
          </a:bodyPr>
          <a:lstStyle/>
          <a:p>
            <a:r>
              <a:rPr lang="es-ES_tradnl" dirty="0" smtClean="0"/>
              <a:t>A partir del estudio de un caso concreto, esto es, la construcción y difusión mediática de una generación de escritores en Latinoamérica, el presente trabajo busca analizar la manera en que la actual cultura del espectáculo afecta los procesos de producción y de consagración  de la literatura.  Para ello nos ocuparemos tanto de las estrategias mediáticas que la cultura del espectáculo pone en marcha para la construcción de la figura del escritor como de  las estrategias discursivas utilizadas por la prensa para producir un efecto de “notoriedad” y una “visibilidad mediática”. </a:t>
            </a:r>
            <a:endParaRPr lang="fr-FR" dirty="0" smtClean="0"/>
          </a:p>
          <a:p>
            <a:endParaRPr lang="es-ES_tradnl"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533400"/>
            <a:ext cx="7918450" cy="5410200"/>
          </a:xfrm>
        </p:spPr>
        <p:txBody>
          <a:bodyPr>
            <a:normAutofit/>
          </a:bodyPr>
          <a:lstStyle/>
          <a:p>
            <a:r>
              <a:rPr lang="es-ES_tradnl" sz="4800" dirty="0" smtClean="0"/>
              <a:t/>
            </a:r>
            <a:br>
              <a:rPr lang="es-ES_tradnl" sz="4800" dirty="0" smtClean="0"/>
            </a:br>
            <a:r>
              <a:rPr lang="es-ES_tradnl" sz="4800" dirty="0" smtClean="0"/>
              <a:t>Cómo los escritores negocian este encuentro con la cultura del espectáculo y de los medios de comunicación masivos? </a:t>
            </a:r>
            <a:endParaRPr lang="es-ES_tradnl" sz="4800" dirty="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76200"/>
            <a:ext cx="7918450" cy="1600200"/>
          </a:xfrm>
        </p:spPr>
        <p:txBody>
          <a:bodyPr>
            <a:normAutofit/>
          </a:bodyPr>
          <a:lstStyle/>
          <a:p>
            <a:r>
              <a:rPr lang="es-ES_tradnl" sz="3200" dirty="0" smtClean="0"/>
              <a:t>Nuevas estrategias de posicionamiento:</a:t>
            </a:r>
            <a:br>
              <a:rPr lang="es-ES_tradnl" sz="3200" dirty="0" smtClean="0"/>
            </a:br>
            <a:r>
              <a:rPr lang="es-ES_tradnl" sz="3200" dirty="0" err="1" smtClean="0"/>
              <a:t>d</a:t>
            </a:r>
            <a:r>
              <a:rPr lang="es-ES_tradnl" sz="3200" dirty="0" smtClean="0"/>
              <a:t>el proyecto autorial</a:t>
            </a:r>
            <a:endParaRPr lang="es-ES_tradnl" sz="3200" dirty="0"/>
          </a:p>
        </p:txBody>
      </p:sp>
      <p:sp>
        <p:nvSpPr>
          <p:cNvPr id="3" name="Espace réservé du contenu 2"/>
          <p:cNvSpPr>
            <a:spLocks noGrp="1"/>
          </p:cNvSpPr>
          <p:nvPr>
            <p:ph idx="1"/>
          </p:nvPr>
        </p:nvSpPr>
        <p:spPr>
          <a:xfrm>
            <a:off x="0" y="1676400"/>
            <a:ext cx="9143999" cy="4648200"/>
          </a:xfrm>
        </p:spPr>
        <p:txBody>
          <a:bodyPr>
            <a:normAutofit fontScale="92500" lnSpcReduction="10000"/>
          </a:bodyPr>
          <a:lstStyle/>
          <a:p>
            <a:pPr algn="ctr">
              <a:buNone/>
            </a:pPr>
            <a:r>
              <a:rPr lang="es-ES_tradnl" sz="2800" dirty="0" smtClean="0">
                <a:solidFill>
                  <a:schemeClr val="accent2">
                    <a:lumMod val="75000"/>
                  </a:schemeClr>
                </a:solidFill>
              </a:rPr>
              <a:t>1. La presencia escénica o potencial mediático</a:t>
            </a:r>
            <a:r>
              <a:rPr lang="es-ES_tradnl" sz="2800" dirty="0" smtClean="0"/>
              <a:t>. </a:t>
            </a:r>
          </a:p>
          <a:p>
            <a:pPr>
              <a:buNone/>
            </a:pPr>
            <a:r>
              <a:rPr lang="es-ES_tradnl" sz="2800" dirty="0" smtClean="0"/>
              <a:t>   La apariencia y la presencia escénica del escritor, esto es, su potencial mediático, se convierte en un elemento indiscutible para su promoción. Esta es explotada al máximo para lograr la mayor visibilidad posible (posturas y rasgos físicos  asimilables a la cultura del espectáculo y sus agentes: modelos, estrellas de rock, etc.). Así, autores, pero también animadores culturales y profesionales de la literatura, son elegidos según su popularidad y su posible impacto en el público. </a:t>
            </a:r>
            <a:endParaRPr lang="fr-FR" sz="2800" dirty="0" smtClean="0"/>
          </a:p>
          <a:p>
            <a:pPr>
              <a:buNone/>
            </a:pP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28600"/>
            <a:ext cx="9144000" cy="6629400"/>
          </a:xfrm>
        </p:spPr>
        <p:txBody>
          <a:bodyPr/>
          <a:lstStyle/>
          <a:p>
            <a:pPr algn="ctr">
              <a:buNone/>
            </a:pPr>
            <a:r>
              <a:rPr lang="es-ES_tradnl" dirty="0" smtClean="0"/>
              <a:t>Wendy Guerra posando como Carla </a:t>
            </a:r>
            <a:r>
              <a:rPr lang="es-ES_tradnl" dirty="0" err="1" smtClean="0"/>
              <a:t>Bruni</a:t>
            </a:r>
            <a:endParaRPr lang="es-ES_tradnl" dirty="0"/>
          </a:p>
        </p:txBody>
      </p:sp>
      <p:pic>
        <p:nvPicPr>
          <p:cNvPr id="4" name="Image 3"/>
          <p:cNvPicPr>
            <a:picLocks noChangeAspect="1"/>
          </p:cNvPicPr>
          <p:nvPr/>
        </p:nvPicPr>
        <p:blipFill>
          <a:blip r:embed="rId3"/>
          <a:stretch>
            <a:fillRect/>
          </a:stretch>
        </p:blipFill>
        <p:spPr>
          <a:xfrm>
            <a:off x="2209800" y="945370"/>
            <a:ext cx="5105400" cy="580763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8358" y="762000"/>
            <a:ext cx="7167284" cy="5364163"/>
          </a:xfrm>
        </p:spPr>
        <p:txBody>
          <a:bodyPr>
            <a:noAutofit/>
          </a:bodyPr>
          <a:lstStyle/>
          <a:p>
            <a:r>
              <a:rPr lang="es-ES_tradnl" sz="2800" dirty="0" smtClean="0"/>
              <a:t>- “Si Bogota 39 fuera una película, Newman seria sin duda el galán de barba rala y Wendy Guerra la vedette” (Adiós a Bogota 39, Daniel Ferreira, blog)</a:t>
            </a:r>
          </a:p>
          <a:p>
            <a:r>
              <a:rPr lang="es-ES_tradnl" sz="2800" dirty="0" smtClean="0"/>
              <a:t>- “(Wendy Guerra) Todos querían una foto suya, un autógrafo, o por lo menos olfatearla de cerca para saber si era cierto que no usaba perfume” (Adiós a Bogota 39, Daniel Ferreira, blog)</a:t>
            </a:r>
          </a:p>
          <a:p>
            <a:endParaRPr lang="es-ES_tradnl" sz="2800"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09600"/>
            <a:ext cx="8229600" cy="5516563"/>
          </a:xfrm>
        </p:spPr>
        <p:txBody>
          <a:bodyPr/>
          <a:lstStyle/>
          <a:p>
            <a:r>
              <a:rPr lang="es-ES_tradnl" dirty="0" smtClean="0">
                <a:solidFill>
                  <a:schemeClr val="accent2">
                    <a:lumMod val="75000"/>
                  </a:schemeClr>
                </a:solidFill>
              </a:rPr>
              <a:t>La gira internacional y el encuentro con el público</a:t>
            </a:r>
          </a:p>
          <a:p>
            <a:pPr>
              <a:buNone/>
            </a:pPr>
            <a:r>
              <a:rPr lang="es-ES_tradnl" dirty="0" smtClean="0">
                <a:solidFill>
                  <a:schemeClr val="accent2">
                    <a:lumMod val="75000"/>
                  </a:schemeClr>
                </a:solidFill>
              </a:rPr>
              <a:t>	</a:t>
            </a:r>
            <a:r>
              <a:rPr lang="es-ES_tradnl" dirty="0" smtClean="0"/>
              <a:t>Dicha presencia escénica es desplegada en diferentes escenarios tradicionales y no tradicionales (bibliotecas, librerías, pero también bares y cafés) para satisfacer así el deseo de un contacto desprevenido, pero no menos carismático, con el público. A esta puesta en escena, se le suma el concepto de gira internacional. Como cualquier otra figura de la sociedad del espectáculo (actor, músico o modelo) el escritor debe hacer una gira no sólo para promocionar sus libros, sino para encontrarse con su público. Este público no se asocia con el lector que desde la intimidad de la lectura construye una imagen del escritor, sino con el fan que busca ante todo un encuentro directo con la figura carismática del escritor.  </a:t>
            </a:r>
            <a:endParaRPr lang="fr-FR"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152400"/>
            <a:ext cx="7918450" cy="788894"/>
          </a:xfrm>
        </p:spPr>
        <p:txBody>
          <a:bodyPr>
            <a:noAutofit/>
          </a:bodyPr>
          <a:lstStyle/>
          <a:p>
            <a:r>
              <a:rPr lang="es-ES_tradnl" sz="2400" dirty="0" smtClean="0"/>
              <a:t>Conclusiones con respecto a la esfera de la producción</a:t>
            </a:r>
            <a:endParaRPr lang="es-ES_tradnl" sz="2400" dirty="0"/>
          </a:p>
        </p:txBody>
      </p:sp>
      <p:sp>
        <p:nvSpPr>
          <p:cNvPr id="3" name="Espace réservé du contenu 2"/>
          <p:cNvSpPr>
            <a:spLocks noGrp="1"/>
          </p:cNvSpPr>
          <p:nvPr>
            <p:ph idx="1"/>
          </p:nvPr>
        </p:nvSpPr>
        <p:spPr>
          <a:xfrm>
            <a:off x="612775" y="1371600"/>
            <a:ext cx="8226425" cy="5486400"/>
          </a:xfrm>
        </p:spPr>
        <p:txBody>
          <a:bodyPr>
            <a:normAutofit fontScale="92500"/>
          </a:bodyPr>
          <a:lstStyle/>
          <a:p>
            <a:r>
              <a:rPr lang="es-ES_tradnl" sz="2800" dirty="0" smtClean="0"/>
              <a:t>La mediatización: ¿plataforma  en el proceso de consagración?</a:t>
            </a:r>
          </a:p>
          <a:p>
            <a:r>
              <a:rPr lang="es-ES_tradnl" sz="2800" dirty="0" smtClean="0"/>
              <a:t>Interiorización de códigos (autores y demás agentes  que intervienen en el proceso de producción de la valor de la obra literaria)</a:t>
            </a:r>
          </a:p>
          <a:p>
            <a:r>
              <a:rPr lang="es-ES_tradnl" sz="2800" dirty="0" smtClean="0"/>
              <a:t>Escena mediática: fabrica de posturas autoriales y de practicas literarias. </a:t>
            </a:r>
          </a:p>
          <a:p>
            <a:r>
              <a:rPr lang="es-ES_tradnl" sz="2800" dirty="0" smtClean="0"/>
              <a:t>Efecto ambiguo de desacralización de la figura del escritor (Cuestionamiento de la postura de la elite del pensamiento, de la aristocracia de la inteligencia, preponderancia del público). </a:t>
            </a:r>
            <a:endParaRPr lang="es-ES_tradnl" sz="2800"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277906"/>
            <a:ext cx="7918450" cy="788894"/>
          </a:xfrm>
        </p:spPr>
        <p:txBody>
          <a:bodyPr>
            <a:normAutofit/>
          </a:bodyPr>
          <a:lstStyle/>
          <a:p>
            <a:r>
              <a:rPr lang="es-ES_tradnl" sz="3200" dirty="0" smtClean="0"/>
              <a:t>Circuitos de difusión y de legitimación</a:t>
            </a:r>
            <a:endParaRPr lang="es-ES_tradnl" sz="3200" dirty="0"/>
          </a:p>
        </p:txBody>
      </p:sp>
      <p:sp>
        <p:nvSpPr>
          <p:cNvPr id="3" name="Espace réservé du contenu 2"/>
          <p:cNvSpPr>
            <a:spLocks noGrp="1"/>
          </p:cNvSpPr>
          <p:nvPr>
            <p:ph idx="1"/>
          </p:nvPr>
        </p:nvSpPr>
        <p:spPr>
          <a:xfrm>
            <a:off x="612775" y="941294"/>
            <a:ext cx="7918450" cy="5459506"/>
          </a:xfrm>
        </p:spPr>
        <p:txBody>
          <a:bodyPr>
            <a:normAutofit/>
          </a:bodyPr>
          <a:lstStyle/>
          <a:p>
            <a:pPr lvl="2"/>
            <a:endParaRPr lang="es-ES_tradnl" sz="2800" dirty="0" smtClean="0"/>
          </a:p>
          <a:p>
            <a:pPr lvl="2"/>
            <a:endParaRPr lang="es-ES_tradnl" sz="2800" dirty="0" smtClean="0"/>
          </a:p>
          <a:p>
            <a:pPr lvl="2"/>
            <a:r>
              <a:rPr lang="es-ES_tradnl" sz="2800" dirty="0" smtClean="0"/>
              <a:t>Análisis de los procedimientos discursivos para construir autoridad</a:t>
            </a:r>
          </a:p>
          <a:p>
            <a:pPr lvl="2"/>
            <a:r>
              <a:rPr lang="es-ES_tradnl" sz="2800" dirty="0" smtClean="0"/>
              <a:t>Análisis de las categorías axiológicas empleadas para el análisis de  las obras</a:t>
            </a:r>
          </a:p>
          <a:p>
            <a:pPr lvl="2"/>
            <a:r>
              <a:rPr lang="es-ES_tradnl" sz="2800" dirty="0" smtClean="0"/>
              <a:t>Análisis de los dispositivos de enunciación y de construcción de una identidad autorial.</a:t>
            </a:r>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228600"/>
            <a:ext cx="7918450" cy="1143000"/>
          </a:xfrm>
        </p:spPr>
        <p:txBody>
          <a:bodyPr>
            <a:noAutofit/>
          </a:bodyPr>
          <a:lstStyle/>
          <a:p>
            <a:pPr lvl="2" algn="ctr" rtl="0">
              <a:spcBef>
                <a:spcPct val="0"/>
              </a:spcBef>
            </a:pPr>
            <a:r>
              <a:rPr lang="es-ES_tradnl" sz="3200" b="1" dirty="0" smtClean="0">
                <a:solidFill>
                  <a:srgbClr val="FBD229"/>
                </a:solidFill>
              </a:rPr>
              <a:t>Estrategias discursivas utilizadas para instaurar una forma de autoridad</a:t>
            </a:r>
            <a:br>
              <a:rPr lang="es-ES_tradnl" sz="3200" b="1" dirty="0" smtClean="0">
                <a:solidFill>
                  <a:srgbClr val="FBD229"/>
                </a:solidFill>
              </a:rPr>
            </a:br>
            <a:endParaRPr lang="fr-FR" sz="3200" b="1" dirty="0">
              <a:solidFill>
                <a:srgbClr val="FBD229"/>
              </a:solidFill>
            </a:endParaRPr>
          </a:p>
        </p:txBody>
      </p:sp>
      <p:sp>
        <p:nvSpPr>
          <p:cNvPr id="3" name="Espace réservé du contenu 2"/>
          <p:cNvSpPr>
            <a:spLocks noGrp="1"/>
          </p:cNvSpPr>
          <p:nvPr>
            <p:ph idx="1"/>
          </p:nvPr>
        </p:nvSpPr>
        <p:spPr>
          <a:xfrm>
            <a:off x="612775" y="1371600"/>
            <a:ext cx="7918449" cy="5181600"/>
          </a:xfrm>
        </p:spPr>
        <p:txBody>
          <a:bodyPr>
            <a:normAutofit/>
          </a:bodyPr>
          <a:lstStyle/>
          <a:p>
            <a:r>
              <a:rPr lang="es-ES_tradnl" sz="2600" b="1" i="1" dirty="0" smtClean="0">
                <a:solidFill>
                  <a:srgbClr val="FBD229"/>
                </a:solidFill>
                <a:latin typeface="Garamond"/>
                <a:cs typeface="Garamond"/>
              </a:rPr>
              <a:t>El más  </a:t>
            </a:r>
            <a:r>
              <a:rPr lang="es-ES_tradnl" sz="2600" b="1" i="1" dirty="0" smtClean="0">
                <a:latin typeface="Garamond"/>
                <a:cs typeface="Garamond"/>
              </a:rPr>
              <a:t>(</a:t>
            </a:r>
            <a:r>
              <a:rPr lang="es-ES_tradnl" sz="2600" b="1" dirty="0" smtClean="0">
                <a:latin typeface="Garamond"/>
                <a:cs typeface="Garamond"/>
              </a:rPr>
              <a:t>importante, democrático, concurrido, 		    internacional)</a:t>
            </a:r>
          </a:p>
          <a:p>
            <a:pPr>
              <a:buNone/>
            </a:pPr>
            <a:r>
              <a:rPr lang="fr-FR" sz="2600" dirty="0" smtClean="0">
                <a:latin typeface="Garamond"/>
                <a:cs typeface="Garamond"/>
              </a:rPr>
              <a:t> </a:t>
            </a:r>
            <a:r>
              <a:rPr lang="es-ES_tradnl" sz="2600" dirty="0" smtClean="0">
                <a:latin typeface="Garamond"/>
                <a:ea typeface="Cambria"/>
                <a:cs typeface="Garamond"/>
              </a:rPr>
              <a:t>“Hay Festival Segovia, la extensión iberoamericana de la </a:t>
            </a:r>
            <a:r>
              <a:rPr lang="es-ES_tradnl" sz="2600" b="1" dirty="0" smtClean="0">
                <a:latin typeface="Garamond"/>
                <a:ea typeface="Cambria"/>
                <a:cs typeface="Garamond"/>
              </a:rPr>
              <a:t>cita </a:t>
            </a:r>
            <a:r>
              <a:rPr lang="es-ES_tradnl" sz="2600" dirty="0" smtClean="0">
                <a:latin typeface="Garamond"/>
                <a:ea typeface="Cambria"/>
                <a:cs typeface="Garamond"/>
              </a:rPr>
              <a:t>literaria</a:t>
            </a:r>
            <a:r>
              <a:rPr lang="es-ES_tradnl" sz="2600" b="1" dirty="0" smtClean="0">
                <a:latin typeface="Garamond"/>
                <a:ea typeface="Cambria"/>
                <a:cs typeface="Garamond"/>
              </a:rPr>
              <a:t> más importante</a:t>
            </a:r>
            <a:r>
              <a:rPr lang="es-ES_tradnl" sz="2600" dirty="0" smtClean="0">
                <a:latin typeface="Garamond"/>
                <a:ea typeface="Cambria"/>
                <a:cs typeface="Garamond"/>
              </a:rPr>
              <a:t> de Europa” (2007, ABC).</a:t>
            </a:r>
          </a:p>
          <a:p>
            <a:pPr>
              <a:buNone/>
            </a:pPr>
            <a:r>
              <a:rPr lang="es-ES_tradnl" sz="2600" dirty="0" smtClean="0">
                <a:latin typeface="Garamond"/>
                <a:cs typeface="Garamond"/>
              </a:rPr>
              <a:t>« Este evento, considerado </a:t>
            </a:r>
            <a:r>
              <a:rPr lang="es-ES_tradnl" sz="2600" b="1" dirty="0" smtClean="0">
                <a:latin typeface="Garamond"/>
                <a:cs typeface="Garamond"/>
              </a:rPr>
              <a:t>el más importante </a:t>
            </a:r>
            <a:r>
              <a:rPr lang="es-ES_tradnl" sz="2600" dirty="0" smtClean="0">
                <a:latin typeface="Garamond"/>
                <a:cs typeface="Garamond"/>
              </a:rPr>
              <a:t>que se realizará durante este año en que Bogotá es la capital mundial del libro,  está realizado con la colaboración (…) de Hay-</a:t>
            </a:r>
            <a:r>
              <a:rPr lang="es-ES_tradnl" sz="2600" dirty="0" err="1" smtClean="0">
                <a:latin typeface="Garamond"/>
                <a:cs typeface="Garamond"/>
              </a:rPr>
              <a:t>on</a:t>
            </a:r>
            <a:r>
              <a:rPr lang="es-ES_tradnl" sz="2600" dirty="0" smtClean="0">
                <a:latin typeface="Garamond"/>
                <a:cs typeface="Garamond"/>
              </a:rPr>
              <a:t>-Wye, que es considerado </a:t>
            </a:r>
            <a:r>
              <a:rPr lang="es-ES_tradnl" sz="2600" b="1" dirty="0" smtClean="0">
                <a:latin typeface="Garamond"/>
                <a:cs typeface="Garamond"/>
              </a:rPr>
              <a:t>el encuentro literario más importante </a:t>
            </a:r>
            <a:r>
              <a:rPr lang="es-ES_tradnl" sz="2600" dirty="0" smtClean="0">
                <a:latin typeface="Garamond"/>
                <a:cs typeface="Garamond"/>
              </a:rPr>
              <a:t>del mundo » (Revista semana, 18 de Agosto 2007) </a:t>
            </a:r>
            <a:endParaRPr lang="es-ES_tradnl" sz="2600" dirty="0">
              <a:latin typeface="Garamond"/>
              <a:cs typeface="Garamond"/>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8358" y="533400"/>
            <a:ext cx="7167284" cy="5943600"/>
          </a:xfrm>
        </p:spPr>
        <p:txBody>
          <a:bodyPr>
            <a:normAutofit fontScale="92500"/>
          </a:bodyPr>
          <a:lstStyle/>
          <a:p>
            <a:r>
              <a:rPr lang="es-ES_tradnl" sz="2600" b="1" dirty="0" smtClean="0">
                <a:solidFill>
                  <a:schemeClr val="accent2">
                    <a:lumMod val="75000"/>
                  </a:schemeClr>
                </a:solidFill>
              </a:rPr>
              <a:t>Los escritores más importantes:</a:t>
            </a:r>
          </a:p>
          <a:p>
            <a:r>
              <a:rPr lang="es-ES_tradnl" sz="2600" b="1" dirty="0" smtClean="0">
                <a:solidFill>
                  <a:schemeClr val="accent2">
                    <a:lumMod val="75000"/>
                  </a:schemeClr>
                </a:solidFill>
              </a:rPr>
              <a:t>El punto de referencia para editores y periodistas: </a:t>
            </a:r>
            <a:endParaRPr lang="es-ES_tradnl" sz="2800" dirty="0" smtClean="0"/>
          </a:p>
          <a:p>
            <a:pPr>
              <a:buNone/>
            </a:pPr>
            <a:r>
              <a:rPr lang="es-ES_tradnl" sz="2000" dirty="0" smtClean="0"/>
              <a:t>“(Bogota 39) se convirtió en punto de referencia para muchos editores y periodistas literarios, que a la hora de hablar o escoger a estos escritores nunca obvian el hecho de que hayan sido seleccionados dentro del grupo de </a:t>
            </a:r>
            <a:r>
              <a:rPr lang="es-ES_tradnl" sz="2000" b="1" dirty="0" smtClean="0">
                <a:solidFill>
                  <a:srgbClr val="FBD229"/>
                </a:solidFill>
              </a:rPr>
              <a:t>los mejores de las letras latinoamericanas »</a:t>
            </a:r>
            <a:r>
              <a:rPr lang="es-ES_tradnl" sz="2000" dirty="0" smtClean="0"/>
              <a:t> (El espectador, 2009).</a:t>
            </a:r>
          </a:p>
          <a:p>
            <a:pPr>
              <a:buNone/>
            </a:pPr>
            <a:r>
              <a:rPr lang="es-ES_tradnl" sz="2000" dirty="0" smtClean="0"/>
              <a:t>“Hay Festival y Bogotá 39 han reunido </a:t>
            </a:r>
            <a:r>
              <a:rPr lang="es-ES_tradnl" sz="2000" b="1" dirty="0" smtClean="0">
                <a:solidFill>
                  <a:srgbClr val="FBD229"/>
                </a:solidFill>
              </a:rPr>
              <a:t>a las mejores promesas del subcontinente</a:t>
            </a:r>
            <a:r>
              <a:rPr lang="es-ES_tradnl" sz="2000" dirty="0" smtClean="0"/>
              <a:t> » (SDP </a:t>
            </a:r>
            <a:r>
              <a:rPr lang="es-ES_tradnl" sz="2000" dirty="0" err="1" smtClean="0"/>
              <a:t>noticias.com</a:t>
            </a:r>
            <a:r>
              <a:rPr lang="es-ES_tradnl" sz="2000" dirty="0" smtClean="0"/>
              <a:t>, 2009).</a:t>
            </a:r>
            <a:endParaRPr lang="fr-FR" sz="2000" dirty="0" smtClean="0"/>
          </a:p>
          <a:p>
            <a:pPr>
              <a:buNone/>
            </a:pPr>
            <a:r>
              <a:rPr lang="es-ES_tradnl" sz="2000" dirty="0" smtClean="0"/>
              <a:t>“El evento </a:t>
            </a:r>
            <a:r>
              <a:rPr lang="es-ES_tradnl" sz="2000" b="1" dirty="0" smtClean="0">
                <a:solidFill>
                  <a:srgbClr val="FBD229"/>
                </a:solidFill>
              </a:rPr>
              <a:t>más sonoro del año </a:t>
            </a:r>
            <a:r>
              <a:rPr lang="es-ES_tradnl" sz="2000" dirty="0" smtClean="0"/>
              <a:t>de Bogotá, capital mundial del libro es el encuentro que tendrá lugar en la ciudad en agosto </a:t>
            </a:r>
            <a:r>
              <a:rPr lang="es-ES_tradnl" sz="2000" b="1" dirty="0" smtClean="0">
                <a:solidFill>
                  <a:srgbClr val="FBD229"/>
                </a:solidFill>
              </a:rPr>
              <a:t>de los mejores 39 escritores latinoamericanos </a:t>
            </a:r>
            <a:r>
              <a:rPr lang="es-ES_tradnl" sz="2000" dirty="0" smtClean="0"/>
              <a:t>menores de 39 años” (</a:t>
            </a:r>
            <a:r>
              <a:rPr lang="es-ES_tradnl" sz="2000" dirty="0" err="1" smtClean="0"/>
              <a:t>piedepagina</a:t>
            </a:r>
            <a:r>
              <a:rPr lang="es-ES_tradnl" sz="2000" dirty="0" smtClean="0"/>
              <a:t>, 2007).</a:t>
            </a:r>
            <a:r>
              <a:rPr lang="fr-FR" sz="2000" dirty="0" smtClean="0"/>
              <a:t> </a:t>
            </a:r>
          </a:p>
          <a:p>
            <a:pPr>
              <a:buNone/>
            </a:pPr>
            <a:endParaRPr lang="fr-FR" sz="2600" dirty="0">
              <a:solidFill>
                <a:schemeClr val="accent2">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3400" y="457200"/>
            <a:ext cx="8229600" cy="6096000"/>
          </a:xfrm>
        </p:spPr>
        <p:txBody>
          <a:bodyPr>
            <a:normAutofit/>
          </a:bodyPr>
          <a:lstStyle/>
          <a:p>
            <a:pPr>
              <a:buNone/>
            </a:pPr>
            <a:r>
              <a:rPr lang="es-ES_tradnl" sz="2800" b="1" dirty="0" smtClean="0">
                <a:solidFill>
                  <a:srgbClr val="FBD229"/>
                </a:solidFill>
              </a:rPr>
              <a:t>Rol de descubridores de los nuevos talentos:</a:t>
            </a:r>
          </a:p>
          <a:p>
            <a:pPr>
              <a:buNone/>
            </a:pPr>
            <a:r>
              <a:rPr lang="es-ES_tradnl" sz="2800" dirty="0" smtClean="0"/>
              <a:t>« Bogota 39 es una gran oportunidad para que los lectores, los </a:t>
            </a:r>
            <a:r>
              <a:rPr lang="es-ES_tradnl" sz="2800" b="1" dirty="0" smtClean="0"/>
              <a:t>amantes de la literatura</a:t>
            </a:r>
            <a:r>
              <a:rPr lang="es-ES_tradnl" sz="2800" dirty="0" smtClean="0"/>
              <a:t>, los académicos, los críticos y los periodistas conozcan a muchos autores que no son figuras más allá de las fronteras de sus países (Semana, 18 de Agosto, 2007) </a:t>
            </a:r>
          </a:p>
          <a:p>
            <a:pPr>
              <a:buNone/>
            </a:pPr>
            <a:r>
              <a:rPr lang="es-ES_tradnl" sz="2800" dirty="0" smtClean="0"/>
              <a:t>“Bogotá 39 tiene el propósito de reconocer y promover a los mejores escritores latinoamericanos menores de 40 años » (El siglo de </a:t>
            </a:r>
            <a:r>
              <a:rPr lang="es-ES_tradnl" sz="2800" dirty="0" err="1" smtClean="0"/>
              <a:t>Torreon</a:t>
            </a:r>
            <a:r>
              <a:rPr lang="es-ES_tradnl" sz="2800" dirty="0" smtClean="0"/>
              <a:t>, 2007) </a:t>
            </a:r>
            <a:endParaRPr lang="es-ES_tradnl" sz="2800" b="1" dirty="0">
              <a:solidFill>
                <a:srgbClr val="FBD229"/>
              </a:solidFill>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s-ES_tradnl" sz="3200" dirty="0" smtClean="0"/>
              <a:t>Aclaraciones metodológicas</a:t>
            </a:r>
            <a:r>
              <a:rPr lang="fr-FR" sz="3200" dirty="0" smtClean="0"/>
              <a:t> </a:t>
            </a:r>
            <a:endParaRPr lang="fr-FR" sz="3200" dirty="0"/>
          </a:p>
        </p:txBody>
      </p:sp>
      <p:sp>
        <p:nvSpPr>
          <p:cNvPr id="3" name="Espace réservé du contenu 2"/>
          <p:cNvSpPr>
            <a:spLocks noGrp="1"/>
          </p:cNvSpPr>
          <p:nvPr>
            <p:ph idx="1"/>
          </p:nvPr>
        </p:nvSpPr>
        <p:spPr>
          <a:xfrm>
            <a:off x="228600" y="1371600"/>
            <a:ext cx="8610600" cy="5181600"/>
          </a:xfrm>
        </p:spPr>
        <p:txBody>
          <a:bodyPr/>
          <a:lstStyle/>
          <a:p>
            <a:r>
              <a:rPr lang="es-ES_tradnl" dirty="0" smtClean="0"/>
              <a:t>Génesis e historia de los principales protagonistas de esta empresa mediática.</a:t>
            </a:r>
          </a:p>
          <a:p>
            <a:r>
              <a:rPr lang="es-ES_tradnl" dirty="0" smtClean="0"/>
              <a:t>Análisis estadístico de las trayectorias socioliterarias antes y después de la participación en Bogota 39.</a:t>
            </a:r>
          </a:p>
          <a:p>
            <a:r>
              <a:rPr lang="es-ES_tradnl" dirty="0" smtClean="0"/>
              <a:t>Estrategias utilizadas por dichas instancias mediáticas para imponerse en la escena literaria como una nueva instancia de consagración.</a:t>
            </a:r>
          </a:p>
          <a:p>
            <a:pPr lvl="2"/>
            <a:r>
              <a:rPr lang="es-ES_tradnl" dirty="0" smtClean="0"/>
              <a:t>Análisis de los procedimientos discursivos para construir autoridad</a:t>
            </a:r>
          </a:p>
          <a:p>
            <a:pPr lvl="2"/>
            <a:r>
              <a:rPr lang="es-ES_tradnl" dirty="0" smtClean="0"/>
              <a:t>Análisis de las categorías axiológicas empleadas para el análisis de  las obras</a:t>
            </a:r>
          </a:p>
          <a:p>
            <a:pPr lvl="2"/>
            <a:r>
              <a:rPr lang="es-ES_tradnl" dirty="0" smtClean="0"/>
              <a:t>Análisis de los dispositivos de enunciación y de construcción de una identidad autorial.</a:t>
            </a:r>
            <a:endParaRPr lang="es-ES_tradnl"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533400"/>
            <a:ext cx="7918450" cy="1524000"/>
          </a:xfrm>
        </p:spPr>
        <p:txBody>
          <a:bodyPr>
            <a:noAutofit/>
          </a:bodyPr>
          <a:lstStyle/>
          <a:p>
            <a:r>
              <a:rPr lang="es-ES_tradnl" sz="2800" b="1" dirty="0" smtClean="0"/>
              <a:t>Categorías axiológicas y niveles de evaluación de la obra y de la figura del escritor </a:t>
            </a:r>
            <a:endParaRPr lang="fr-FR" sz="2800" dirty="0"/>
          </a:p>
        </p:txBody>
      </p:sp>
      <p:sp>
        <p:nvSpPr>
          <p:cNvPr id="3" name="Espace réservé du contenu 2"/>
          <p:cNvSpPr>
            <a:spLocks noGrp="1"/>
          </p:cNvSpPr>
          <p:nvPr>
            <p:ph idx="1"/>
          </p:nvPr>
        </p:nvSpPr>
        <p:spPr>
          <a:xfrm>
            <a:off x="304800" y="1676400"/>
            <a:ext cx="8534400" cy="4876800"/>
          </a:xfrm>
        </p:spPr>
        <p:txBody>
          <a:bodyPr/>
          <a:lstStyle/>
          <a:p>
            <a:endParaRPr lang="es-ES_tradnl" b="1" dirty="0" smtClean="0"/>
          </a:p>
          <a:p>
            <a:endParaRPr lang="es-ES_tradnl" b="1" dirty="0" smtClean="0"/>
          </a:p>
          <a:p>
            <a:r>
              <a:rPr lang="es-ES_tradnl" sz="2800" b="1" dirty="0" smtClean="0"/>
              <a:t>La ilusión biográfica </a:t>
            </a:r>
          </a:p>
          <a:p>
            <a:r>
              <a:rPr lang="es-ES_tradnl" sz="2800" b="1" dirty="0" smtClean="0"/>
              <a:t>El autor es critico, contestatario</a:t>
            </a:r>
          </a:p>
          <a:p>
            <a:r>
              <a:rPr lang="es-ES_tradnl" sz="2800" b="1" dirty="0" smtClean="0"/>
              <a:t>La ilusión mimética</a:t>
            </a:r>
            <a:r>
              <a:rPr lang="fr-FR" sz="2800" dirty="0" smtClean="0"/>
              <a:t> </a:t>
            </a:r>
            <a:endParaRPr lang="fr-FR" sz="2800" dirty="0"/>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152400"/>
            <a:ext cx="7918450" cy="1461994"/>
          </a:xfrm>
        </p:spPr>
        <p:txBody>
          <a:bodyPr>
            <a:normAutofit fontScale="90000"/>
          </a:bodyPr>
          <a:lstStyle/>
          <a:p>
            <a:r>
              <a:rPr lang="es-ES_tradnl" sz="3111" b="1" dirty="0" smtClean="0"/>
              <a:t>Dispositivos de enunciación y construcción de escenografías autoriales (escenografía de generación).</a:t>
            </a:r>
            <a:r>
              <a:rPr lang="fr-FR" dirty="0" smtClean="0"/>
              <a:t/>
            </a:r>
            <a:br>
              <a:rPr lang="fr-FR" dirty="0" smtClean="0"/>
            </a:br>
            <a:endParaRPr lang="fr-FR" dirty="0"/>
          </a:p>
        </p:txBody>
      </p:sp>
      <p:sp>
        <p:nvSpPr>
          <p:cNvPr id="3" name="Espace réservé du contenu 2"/>
          <p:cNvSpPr>
            <a:spLocks noGrp="1"/>
          </p:cNvSpPr>
          <p:nvPr>
            <p:ph idx="1"/>
          </p:nvPr>
        </p:nvSpPr>
        <p:spPr>
          <a:xfrm>
            <a:off x="304801" y="2044700"/>
            <a:ext cx="8226424" cy="4508500"/>
          </a:xfrm>
        </p:spPr>
        <p:txBody>
          <a:bodyPr>
            <a:normAutofit lnSpcReduction="10000"/>
          </a:bodyPr>
          <a:lstStyle/>
          <a:p>
            <a:r>
              <a:rPr lang="es-ES_tradnl" sz="2800" dirty="0" smtClean="0">
                <a:solidFill>
                  <a:schemeClr val="accent2">
                    <a:lumMod val="75000"/>
                  </a:schemeClr>
                </a:solidFill>
              </a:rPr>
              <a:t>La generación post-boom.</a:t>
            </a:r>
            <a:r>
              <a:rPr lang="fr-FR" dirty="0" smtClean="0"/>
              <a:t> </a:t>
            </a:r>
          </a:p>
          <a:p>
            <a:pPr>
              <a:buNone/>
            </a:pPr>
            <a:r>
              <a:rPr lang="es-ES_tradnl" dirty="0" smtClean="0"/>
              <a:t>-“-lo único común, de nuevo, es no seguir el realismo mágico-. ¿Tendencias? Todas” (El País, 2011).</a:t>
            </a:r>
            <a:r>
              <a:rPr lang="fr-FR" dirty="0" smtClean="0"/>
              <a:t> </a:t>
            </a:r>
          </a:p>
          <a:p>
            <a:pPr>
              <a:buNone/>
            </a:pPr>
            <a:r>
              <a:rPr lang="es-ES_tradnl" dirty="0" smtClean="0"/>
              <a:t>“El interés ha renovado y ampliado el mapa literario y demostrado que hay mucha vida más allá del </a:t>
            </a:r>
            <a:r>
              <a:rPr lang="es-ES_tradnl" i="1" dirty="0" smtClean="0"/>
              <a:t>boom</a:t>
            </a:r>
            <a:r>
              <a:rPr lang="es-ES_tradnl" dirty="0" smtClean="0"/>
              <a:t>” (El País, 19-11-2011)</a:t>
            </a:r>
            <a:r>
              <a:rPr lang="es-ES_tradnl" i="1" dirty="0" smtClean="0"/>
              <a:t>.</a:t>
            </a:r>
            <a:endParaRPr lang="fr-FR" dirty="0" smtClean="0"/>
          </a:p>
          <a:p>
            <a:pPr>
              <a:buNone/>
            </a:pPr>
            <a:r>
              <a:rPr lang="es-ES_tradnl" dirty="0" smtClean="0"/>
              <a:t>“A pesar de las diferencias irreductibles, podríamos rescatar dos características que se repiten e ellos: el trazado migratorio que cruza la mayoría de las biografías y obras, y la ausencia de complejos a la hora de hablar del boom” (Fuera de serie, </a:t>
            </a:r>
            <a:r>
              <a:rPr lang="es-ES_tradnl" dirty="0" err="1" smtClean="0"/>
              <a:t>n°</a:t>
            </a:r>
            <a:r>
              <a:rPr lang="es-ES_tradnl" dirty="0" smtClean="0"/>
              <a:t> 1, 2007).</a:t>
            </a:r>
            <a:endParaRPr lang="fr-FR" dirty="0" smtClean="0"/>
          </a:p>
          <a:p>
            <a:pPr>
              <a:buNone/>
            </a:pPr>
            <a:endParaRPr lang="fr-FR"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152400"/>
            <a:ext cx="7918450" cy="1461994"/>
          </a:xfrm>
        </p:spPr>
        <p:txBody>
          <a:bodyPr>
            <a:normAutofit fontScale="90000"/>
          </a:bodyPr>
          <a:lstStyle/>
          <a:p>
            <a:pPr algn="l"/>
            <a:r>
              <a:rPr lang="es-ES_tradnl" sz="3111" b="1" dirty="0" smtClean="0"/>
              <a:t>La generación cosmopolita que rompe con la tradición clásica y se inserta en la cultura popular y mediática</a:t>
            </a:r>
            <a:r>
              <a:rPr lang="es-ES_tradnl" sz="3111" dirty="0" smtClean="0"/>
              <a:t>: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r>
              <a:rPr lang="es-ES_tradnl" dirty="0" smtClean="0"/>
              <a:t>- “La nueva geografía literaria de América Latina ha roto fronteras. Los puntos cardinales de su escritura y humanidad son ahora todo el planeta. Con padres croatas y abuelos austriacos; con esposas italianas o palestinas y con hijos españoles, son personas que no paran de recorrer el mundo. Son psiquiatras, arquitectos, ingenieros, antropólogos o filósofos y de letras, que escriben literatura en español o en inglés, y son traducidos al francés o al polaco. Así es la nueva generación </a:t>
            </a:r>
            <a:r>
              <a:rPr lang="es-ES_tradnl" b="1" dirty="0" smtClean="0"/>
              <a:t>de los mejores 39 escritores menores de 39 años de América Latina</a:t>
            </a:r>
            <a:r>
              <a:rPr lang="es-ES_tradnl" dirty="0" smtClean="0"/>
              <a:t>, reunidos en Bogotá 39, festival promovido por el Hay Festival británico en el marco de Bogotá Capital Mundial del Libro « (El País, España, 25 de agosto de 2007)</a:t>
            </a:r>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8358" y="533400"/>
            <a:ext cx="7167284" cy="5592763"/>
          </a:xfrm>
        </p:spPr>
        <p:txBody>
          <a:bodyPr>
            <a:normAutofit fontScale="92500"/>
          </a:bodyPr>
          <a:lstStyle/>
          <a:p>
            <a:r>
              <a:rPr lang="es-ES_tradnl" dirty="0" smtClean="0"/>
              <a:t>Y es que para esta generación la imagen, la televisión, el cine nunca han sido contradictorios con su oficio de escribir » (Semana, 18 de Agosto, 2007) </a:t>
            </a:r>
          </a:p>
          <a:p>
            <a:r>
              <a:rPr lang="es-ES_tradnl" dirty="0" smtClean="0"/>
              <a:t> “Dichos autores estaban unidos por la diferencia como resultado de una convergencia de mestizaje genético, cultural y literario, además de su vocación cosmopolita y estar repartidos por medio mundo” (EL País, 19-11-2011).</a:t>
            </a:r>
          </a:p>
          <a:p>
            <a:r>
              <a:rPr lang="es-ES_tradnl" dirty="0" smtClean="0"/>
              <a:t>“el 53 por ciento ha vivido o vive actualmente en Europa o E.U. Estas cifras revelan una contradicción interesante: aunque los 39 se han vertido hacia el mundo global, usando Internet como entrada a una comunidad transfronteriza y el inglés como un idioma común, pocos son conocidos por lectores que hablan español y habitan la misma región” (Ana Roda, EL tiempo, 2007) </a:t>
            </a:r>
            <a:endParaRPr lang="es-ES_tradnl"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0"/>
            <a:ext cx="7918450" cy="1169894"/>
          </a:xfrm>
        </p:spPr>
        <p:txBody>
          <a:bodyPr>
            <a:noAutofit/>
          </a:bodyPr>
          <a:lstStyle/>
          <a:p>
            <a:r>
              <a:rPr lang="es-ES_tradnl" sz="2800" dirty="0" smtClean="0"/>
              <a:t>Conclusiones con respeto a la esfera de la difusión</a:t>
            </a:r>
            <a:endParaRPr lang="es-ES_tradnl" sz="2800" dirty="0"/>
          </a:p>
        </p:txBody>
      </p:sp>
      <p:sp>
        <p:nvSpPr>
          <p:cNvPr id="3" name="Espace réservé du contenu 2"/>
          <p:cNvSpPr>
            <a:spLocks noGrp="1"/>
          </p:cNvSpPr>
          <p:nvPr>
            <p:ph idx="1"/>
          </p:nvPr>
        </p:nvSpPr>
        <p:spPr>
          <a:xfrm>
            <a:off x="304800" y="838200"/>
            <a:ext cx="8534400" cy="5562600"/>
          </a:xfrm>
        </p:spPr>
        <p:txBody>
          <a:bodyPr>
            <a:normAutofit fontScale="92500" lnSpcReduction="10000"/>
          </a:bodyPr>
          <a:lstStyle/>
          <a:p>
            <a:r>
              <a:rPr lang="es-ES_tradnl" sz="2400" dirty="0" smtClean="0"/>
              <a:t>La institucionalización de estas instancias de difusión y consagración internacionales (su presencia en varios países de los cinco continentes) y su tendencia ha organizarse en torno a la producción y la búsqueda de una visibilidad mediática, ha favorecido  “la interdependencia creciente entre los circuitos de difusión y de legitimación” (Silvie Ducas, 2003, </a:t>
            </a:r>
            <a:r>
              <a:rPr lang="es-ES_tradnl" sz="2400" dirty="0" err="1" smtClean="0"/>
              <a:t>p</a:t>
            </a:r>
            <a:r>
              <a:rPr lang="es-ES_tradnl" sz="2400" dirty="0" smtClean="0"/>
              <a:t>. 54). En un contexto de globalización, esta interdependencia se caracteriza por la superación de las barreras nacionales y la configuración de una lógica internacional en miras de favorecer un comercio globalizado de los bienes simbólicos. Dicho tendencia asume, en el campo cultural, un discurso asociado a la promoción del libro y de la lectura. </a:t>
            </a:r>
          </a:p>
          <a:p>
            <a:r>
              <a:rPr lang="es-ES_tradnl" sz="2400" dirty="0" smtClean="0"/>
              <a:t>En dicho discurso tiende a borrar las barreras entre promoción (en el sentido de difundir) y legitimación de los bienes culturales.</a:t>
            </a:r>
          </a:p>
          <a:p>
            <a:endParaRPr lang="es-ES_tradnl"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304800"/>
            <a:ext cx="7924800" cy="6172200"/>
          </a:xfrm>
        </p:spPr>
        <p:txBody>
          <a:bodyPr>
            <a:normAutofit fontScale="92500"/>
          </a:bodyPr>
          <a:lstStyle/>
          <a:p>
            <a:pPr>
              <a:buNone/>
            </a:pPr>
            <a:endParaRPr lang="es-ES_tradnl" dirty="0" smtClean="0"/>
          </a:p>
          <a:p>
            <a:r>
              <a:rPr lang="es-ES_tradnl" dirty="0" smtClean="0"/>
              <a:t>En la lucha que se establece al interior de la institución literaria por el derecho a consagrar los autores y su producción, dichas instancias se basan su legitimidad en:</a:t>
            </a:r>
          </a:p>
          <a:p>
            <a:pPr lvl="1"/>
            <a:r>
              <a:rPr lang="es-ES_tradnl" dirty="0" smtClean="0"/>
              <a:t> una retórica que consiste en presentarse a sí mismas como instancias que, contrariamente al elitismo y hermetismo de las instancias tradicionales, cumplen la función de descubridoras y promotoras de los nuevos talentos.  De ahí que se asocien al discurso de la promoción del libro y de la lectura como formas de democratización de la literatura.</a:t>
            </a:r>
          </a:p>
          <a:p>
            <a:pPr lvl="1"/>
            <a:r>
              <a:rPr lang="es-ES_tradnl" dirty="0" smtClean="0"/>
              <a:t>Una retórica que pretende mantener un acercamiento no </a:t>
            </a:r>
            <a:r>
              <a:rPr lang="es-ES_tradnl" dirty="0" err="1" smtClean="0"/>
              <a:t>cultista</a:t>
            </a:r>
            <a:r>
              <a:rPr lang="es-ES_tradnl" dirty="0" smtClean="0"/>
              <a:t> a la cultura culta como oposición al hermetismo de la cultura tradicional. </a:t>
            </a:r>
          </a:p>
          <a:p>
            <a:pPr lvl="1"/>
            <a:r>
              <a:rPr lang="es-ES_tradnl" dirty="0" smtClean="0"/>
              <a:t>A este tipo de discurso sobre la promoción internacional y el multiculturalismo de la literatura,  se asocia otro elemento: la creencia en el poder pacificador de la palabra y en papel que juega la literatura en los procesos de construcción democrática y de tolerancia. </a:t>
            </a:r>
            <a:endParaRPr lang="fr-FR" dirty="0" smtClean="0"/>
          </a:p>
          <a:p>
            <a:pPr lvl="1"/>
            <a:endParaRPr lang="es-ES_tradnl"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533400"/>
            <a:ext cx="7918450" cy="1461994"/>
          </a:xfrm>
        </p:spPr>
        <p:txBody>
          <a:bodyPr>
            <a:normAutofit fontScale="90000"/>
          </a:bodyPr>
          <a:lstStyle/>
          <a:p>
            <a:r>
              <a:rPr lang="es-ES_tradnl" dirty="0" smtClean="0"/>
              <a:t> </a:t>
            </a:r>
            <a:r>
              <a:rPr lang="fr-FR" dirty="0" smtClean="0"/>
              <a:t/>
            </a:r>
            <a:br>
              <a:rPr lang="fr-FR" dirty="0" smtClean="0"/>
            </a:br>
            <a:r>
              <a:rPr lang="es-ES_tradnl" b="1" dirty="0" smtClean="0"/>
              <a:t>Presentación del corpus</a:t>
            </a:r>
            <a:r>
              <a:rPr lang="es-ES_tradnl"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304800" y="928594"/>
            <a:ext cx="8534400" cy="5624606"/>
          </a:xfrm>
        </p:spPr>
        <p:txBody>
          <a:bodyPr>
            <a:noAutofit/>
          </a:bodyPr>
          <a:lstStyle/>
          <a:p>
            <a:r>
              <a:rPr lang="es-ES_tradnl" sz="1800" dirty="0" smtClean="0"/>
              <a:t>En Agosto del 2007, la ciudad de Bogota, en el marco de su elección como capital mundial del libro por la UNESCO, fue el escenario de un evento literario inédito en America Latina: 39 escritores menores de 39 años fueron elegidos, presentados y comercializados como </a:t>
            </a:r>
            <a:r>
              <a:rPr lang="es-ES_tradnl" sz="1800" b="1" dirty="0" smtClean="0">
                <a:solidFill>
                  <a:schemeClr val="accent2">
                    <a:lumMod val="75000"/>
                  </a:schemeClr>
                </a:solidFill>
              </a:rPr>
              <a:t>“la nueva generación de escritores latinoamericanos”</a:t>
            </a:r>
            <a:r>
              <a:rPr lang="es-ES_tradnl" sz="1800" dirty="0" smtClean="0"/>
              <a:t>. La selección, en la que participaron más de 300 escritores provenientes de diferentes países latinoamericanos </a:t>
            </a:r>
            <a:r>
              <a:rPr lang="fr-FR" sz="1800" dirty="0" smtClean="0"/>
              <a:t>–</a:t>
            </a:r>
            <a:r>
              <a:rPr lang="es-ES_tradnl" sz="1800" dirty="0" smtClean="0"/>
              <a:t> previamente seleccionados y propuestos por editores, agentes y críticos literarios de toda Latinoamérica </a:t>
            </a:r>
            <a:r>
              <a:rPr lang="fr-FR" sz="1800" dirty="0" smtClean="0"/>
              <a:t>–</a:t>
            </a:r>
            <a:r>
              <a:rPr lang="es-ES_tradnl" sz="1800" dirty="0" smtClean="0"/>
              <a:t>, fue realizada por un jurado colombiano compuesto por una escritora y poeta (Piedad Bonet) y dos novelistas que ejercen también como periodistas (Héctor Abad </a:t>
            </a:r>
            <a:r>
              <a:rPr lang="es-ES_tradnl" sz="1800" dirty="0" err="1" smtClean="0"/>
              <a:t>Faciolince</a:t>
            </a:r>
            <a:r>
              <a:rPr lang="es-ES_tradnl" sz="1800" dirty="0" smtClean="0"/>
              <a:t> y Oscar Collazos). Además del criterio de edad y de numero (39 menores de 39), se exigía que los candidatos hubiesen publicado por lo menos una obra de ficción. 17 países fueron representados por uno o más escritores: Colombia y Cuba a la cabeza cada uno con  6 escritores, seguidos por Brasil y México con 4 y Argentina y Perú con 3. Una vez seleccionados, los escritores fueron objeto de una difusión feroz: encuentros en bibliotecas, universidades, colegios y librerías; entrevistas y presentaciones en prensa, radio, televisión e Internet (Blogs) y, finalmente, la edición de una antología de textos de los galardonados</a:t>
            </a:r>
            <a:r>
              <a:rPr lang="fr-FR" sz="1800" dirty="0" smtClean="0"/>
              <a:t> </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s-ES_tradnl" b="1" dirty="0" smtClean="0"/>
              <a:t>¿Qué instituciones intervinieron? </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lvl="0"/>
            <a:endParaRPr lang="es-ES_tradnl" dirty="0" smtClean="0"/>
          </a:p>
          <a:p>
            <a:pPr lvl="0"/>
            <a:r>
              <a:rPr lang="es-ES_tradnl" dirty="0" smtClean="0"/>
              <a:t>Programa de la UNESCO capital mundial del libro</a:t>
            </a:r>
            <a:endParaRPr lang="fr-FR" dirty="0" smtClean="0"/>
          </a:p>
          <a:p>
            <a:pPr lvl="0"/>
            <a:r>
              <a:rPr lang="es-ES_tradnl" dirty="0" smtClean="0"/>
              <a:t>La Secretaría de Cultura, Recreación y Deporte de la alcaldía de Bogota.</a:t>
            </a:r>
            <a:endParaRPr lang="fr-FR" dirty="0" smtClean="0"/>
          </a:p>
          <a:p>
            <a:pPr lvl="0"/>
            <a:r>
              <a:rPr lang="es-ES_tradnl" dirty="0" smtClean="0"/>
              <a:t>Hay Festival (Institución internacional de promoción del libro y de autores).</a:t>
            </a: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0"/>
            <a:ext cx="7918450" cy="788894"/>
          </a:xfrm>
        </p:spPr>
        <p:txBody>
          <a:bodyPr>
            <a:normAutofit fontScale="90000"/>
          </a:bodyPr>
          <a:lstStyle/>
          <a:p>
            <a:r>
              <a:rPr lang="es-ES_tradnl" b="1" dirty="0" smtClean="0">
                <a:latin typeface="Times New Roman"/>
                <a:ea typeface="Cambria"/>
                <a:cs typeface="Times New Roman"/>
              </a:rPr>
              <a:t>UNESCO</a:t>
            </a:r>
            <a:r>
              <a:rPr lang="fr-FR" dirty="0" smtClean="0">
                <a:latin typeface="Times New Roman"/>
                <a:ea typeface="Cambria"/>
                <a:cs typeface="Times New Roman"/>
              </a:rPr>
              <a:t/>
            </a:r>
            <a:br>
              <a:rPr lang="fr-FR" dirty="0" smtClean="0">
                <a:latin typeface="Times New Roman"/>
                <a:ea typeface="Cambria"/>
                <a:cs typeface="Times New Roman"/>
              </a:rPr>
            </a:br>
            <a:endParaRPr lang="fr-FR" dirty="0"/>
          </a:p>
        </p:txBody>
      </p:sp>
      <p:sp>
        <p:nvSpPr>
          <p:cNvPr id="3" name="Espace réservé du contenu 2"/>
          <p:cNvSpPr>
            <a:spLocks noGrp="1"/>
          </p:cNvSpPr>
          <p:nvPr>
            <p:ph idx="1"/>
          </p:nvPr>
        </p:nvSpPr>
        <p:spPr>
          <a:xfrm>
            <a:off x="228600" y="788894"/>
            <a:ext cx="8915400" cy="6069106"/>
          </a:xfrm>
        </p:spPr>
        <p:txBody>
          <a:bodyPr>
            <a:noAutofit/>
          </a:bodyPr>
          <a:lstStyle/>
          <a:p>
            <a:r>
              <a:rPr lang="es-ES_tradnl" sz="1500" dirty="0" smtClean="0"/>
              <a:t>La Capital mundial del libro es una campana creada por la UNESCO en el 2001 con el fin de </a:t>
            </a:r>
            <a:r>
              <a:rPr lang="es-ES_tradnl" sz="1500" b="1" dirty="0" smtClean="0"/>
              <a:t>“</a:t>
            </a:r>
            <a:r>
              <a:rPr lang="es-ES_tradnl" sz="1500" b="1" dirty="0" smtClean="0">
                <a:solidFill>
                  <a:srgbClr val="FF0000"/>
                </a:solidFill>
              </a:rPr>
              <a:t>promover la difusión del libro y fomentar la lectura</a:t>
            </a:r>
            <a:r>
              <a:rPr lang="es-ES_tradnl" sz="1500" dirty="0" smtClean="0"/>
              <a:t>”. Dicho nombramiento, cuyo importancia radica en un reconocimiento puramente simbólico, se realiza en base a los siguientes criterios:  </a:t>
            </a:r>
            <a:endParaRPr lang="fr-FR" sz="1500" dirty="0" smtClean="0"/>
          </a:p>
          <a:p>
            <a:pPr lvl="0"/>
            <a:r>
              <a:rPr lang="es-ES_tradnl" sz="1500" dirty="0" smtClean="0"/>
              <a:t>Proponer un programa de actividades especialmente concebido para la duración del nombramiento de la ciudad ganadora y que no serían puestos en marcha más que en caso de designación;</a:t>
            </a:r>
            <a:endParaRPr lang="fr-FR" sz="1500" dirty="0" smtClean="0"/>
          </a:p>
          <a:p>
            <a:pPr lvl="0"/>
            <a:r>
              <a:rPr lang="es-ES_tradnl" sz="1500" dirty="0" smtClean="0"/>
              <a:t>Nivel del compromiso municipal, nacional y internacional, e impacto potencial del programa;</a:t>
            </a:r>
            <a:endParaRPr lang="fr-FR" sz="1500" dirty="0" smtClean="0"/>
          </a:p>
          <a:p>
            <a:pPr lvl="0"/>
            <a:r>
              <a:rPr lang="es-ES_tradnl" sz="1500" dirty="0" smtClean="0"/>
              <a:t>Cantidad y calidad de actividades esporádicas o permanentes organizadas, respectando plenamente a los varios actores de la cadena de libros, por la ciudad candidata en cooperación con organizaciones profesionales, nacionales e internacionales, que representen a autores, editores, libreros y bibliotecarios;</a:t>
            </a:r>
            <a:endParaRPr lang="fr-FR" sz="1500" dirty="0" smtClean="0"/>
          </a:p>
          <a:p>
            <a:pPr lvl="0"/>
            <a:r>
              <a:rPr lang="es-ES_tradnl" sz="1500" dirty="0" smtClean="0"/>
              <a:t>Cantidad y calidad de cualquier otro proyecto significativo que tenga por objeto promover y fomentar el libro la lectura;</a:t>
            </a:r>
            <a:endParaRPr lang="fr-FR" sz="1500" dirty="0" smtClean="0"/>
          </a:p>
          <a:p>
            <a:pPr lvl="0"/>
            <a:r>
              <a:rPr lang="es-ES_tradnl" sz="1500" dirty="0" smtClean="0"/>
              <a:t>Conformidad con los principios de libertad de expresión, libertad de publicar y difundir la información, enunciados en el Acto constitutivo de la UNESCO así como en los artículos 19 y 27 de la Declaración Universal de los Derechos Humanos y en el Acuerdo sobre la Importación de objetos de carácter educativo, científico o cultural (Acuerdo de Florencia)</a:t>
            </a:r>
            <a:endParaRPr lang="fr-FR" sz="1500"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76200"/>
            <a:ext cx="7918450" cy="788894"/>
          </a:xfrm>
        </p:spPr>
        <p:txBody>
          <a:bodyPr>
            <a:noAutofit/>
          </a:bodyPr>
          <a:lstStyle/>
          <a:p>
            <a:r>
              <a:rPr lang="es-ES_tradnl" sz="2400" b="1" dirty="0" smtClean="0"/>
              <a:t>Secretaria de Cultura, Recreación y Deporte de la alcaldía de Bogota</a:t>
            </a:r>
            <a:r>
              <a:rPr lang="fr-FR" sz="2400" dirty="0" smtClean="0"/>
              <a:t/>
            </a:r>
            <a:br>
              <a:rPr lang="fr-FR" sz="2400" dirty="0" smtClean="0"/>
            </a:br>
            <a:endParaRPr lang="fr-FR" sz="2400" dirty="0"/>
          </a:p>
        </p:txBody>
      </p:sp>
      <p:sp>
        <p:nvSpPr>
          <p:cNvPr id="3" name="Espace réservé du contenu 2"/>
          <p:cNvSpPr>
            <a:spLocks noGrp="1"/>
          </p:cNvSpPr>
          <p:nvPr>
            <p:ph idx="1"/>
          </p:nvPr>
        </p:nvSpPr>
        <p:spPr>
          <a:xfrm>
            <a:off x="612775" y="865094"/>
            <a:ext cx="8226425" cy="5688106"/>
          </a:xfrm>
        </p:spPr>
        <p:txBody>
          <a:bodyPr>
            <a:normAutofit/>
          </a:bodyPr>
          <a:lstStyle/>
          <a:p>
            <a:r>
              <a:rPr lang="es-ES_tradnl" dirty="0" smtClean="0"/>
              <a:t>Propuesta de la secretaria:</a:t>
            </a:r>
            <a:endParaRPr lang="fr-FR" dirty="0" smtClean="0"/>
          </a:p>
          <a:p>
            <a:r>
              <a:rPr lang="es-ES_tradnl" dirty="0" smtClean="0"/>
              <a:t>- Red Capital de Bibliotecas Publicas (</a:t>
            </a:r>
            <a:r>
              <a:rPr lang="es-ES_tradnl" dirty="0" err="1" smtClean="0"/>
              <a:t>Bibliored</a:t>
            </a:r>
            <a:r>
              <a:rPr lang="es-ES_tradnl" dirty="0" smtClean="0"/>
              <a:t>). Programa de la Alcaldía y la secretaria de educación para el desarrollo y construcción de Bibliotecas publicas</a:t>
            </a:r>
            <a:endParaRPr lang="fr-FR" dirty="0" smtClean="0"/>
          </a:p>
          <a:p>
            <a:r>
              <a:rPr lang="es-ES_tradnl" dirty="0" smtClean="0"/>
              <a:t>- Programas de fomento a  la lectura: Paraderos </a:t>
            </a:r>
            <a:r>
              <a:rPr lang="es-ES_tradnl" dirty="0" err="1" smtClean="0"/>
              <a:t>Paralibros</a:t>
            </a:r>
            <a:r>
              <a:rPr lang="es-ES_tradnl" dirty="0" smtClean="0"/>
              <a:t>, </a:t>
            </a:r>
            <a:r>
              <a:rPr lang="es-ES_tradnl" dirty="0" err="1" smtClean="0"/>
              <a:t>Paraparques</a:t>
            </a:r>
            <a:r>
              <a:rPr lang="es-ES_tradnl" dirty="0" smtClean="0"/>
              <a:t>, Clubes de lectura y Libro al viento.</a:t>
            </a:r>
            <a:endParaRPr lang="fr-FR" dirty="0" smtClean="0"/>
          </a:p>
          <a:p>
            <a:r>
              <a:rPr lang="es-ES_tradnl" dirty="0" smtClean="0"/>
              <a:t>- Fortalecer los lazos entre los diferentes actores del libro.</a:t>
            </a:r>
            <a:endParaRPr lang="fr-FR" dirty="0" smtClean="0"/>
          </a:p>
          <a:p>
            <a:r>
              <a:rPr lang="es-ES_tradnl" dirty="0" smtClean="0"/>
              <a:t>- Integrar organismos públicos y privados para la organización de campañas  de promoción del libro y de lectura (sector editorial, sector bibliotecario, libreros, medios de comunicación, organizaciones privadas de promoción del escritor y del libro HAY Festival.). </a:t>
            </a:r>
            <a:endParaRPr lang="fr-FR"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2775" y="76200"/>
            <a:ext cx="7918450" cy="788894"/>
          </a:xfrm>
        </p:spPr>
        <p:txBody>
          <a:bodyPr>
            <a:normAutofit fontScale="90000"/>
          </a:bodyPr>
          <a:lstStyle/>
          <a:p>
            <a:r>
              <a:rPr lang="es-ES_tradnl" b="1" dirty="0" smtClean="0"/>
              <a:t>Hay Festival</a:t>
            </a:r>
            <a:r>
              <a:rPr lang="fr-FR" dirty="0" smtClean="0"/>
              <a:t/>
            </a:r>
            <a:br>
              <a:rPr lang="fr-FR" dirty="0" smtClean="0"/>
            </a:br>
            <a:endParaRPr lang="fr-FR" dirty="0"/>
          </a:p>
        </p:txBody>
      </p:sp>
      <p:sp>
        <p:nvSpPr>
          <p:cNvPr id="3" name="Espace réservé du contenu 2"/>
          <p:cNvSpPr>
            <a:spLocks noGrp="1"/>
          </p:cNvSpPr>
          <p:nvPr>
            <p:ph idx="1"/>
          </p:nvPr>
        </p:nvSpPr>
        <p:spPr>
          <a:xfrm>
            <a:off x="304800" y="865094"/>
            <a:ext cx="8534400" cy="5688106"/>
          </a:xfrm>
        </p:spPr>
        <p:txBody>
          <a:bodyPr/>
          <a:lstStyle/>
          <a:p>
            <a:r>
              <a:rPr lang="es-ES_tradnl" sz="2800" dirty="0" err="1" smtClean="0"/>
              <a:t>The</a:t>
            </a:r>
            <a:r>
              <a:rPr lang="es-ES_tradnl" sz="2800" dirty="0" smtClean="0"/>
              <a:t> </a:t>
            </a:r>
            <a:r>
              <a:rPr lang="es-ES_tradnl" sz="2800" b="1" dirty="0" smtClean="0"/>
              <a:t>Hay festival </a:t>
            </a:r>
            <a:r>
              <a:rPr lang="es-ES_tradnl" sz="2800" b="1" dirty="0" err="1" smtClean="0"/>
              <a:t>of</a:t>
            </a:r>
            <a:r>
              <a:rPr lang="es-ES_tradnl" sz="2800" b="1" dirty="0" smtClean="0"/>
              <a:t> </a:t>
            </a:r>
            <a:r>
              <a:rPr lang="es-ES_tradnl" sz="2800" b="1" dirty="0" err="1" smtClean="0"/>
              <a:t>literature</a:t>
            </a:r>
            <a:r>
              <a:rPr lang="es-ES_tradnl" sz="2800" b="1" dirty="0" smtClean="0"/>
              <a:t> &amp; </a:t>
            </a:r>
            <a:r>
              <a:rPr lang="es-ES_tradnl" sz="2800" b="1" dirty="0" err="1" smtClean="0"/>
              <a:t>arts</a:t>
            </a:r>
            <a:r>
              <a:rPr lang="es-ES_tradnl" sz="2800" dirty="0" smtClean="0"/>
              <a:t> es un festival de arte y literatura que nace originariamente en Hay-</a:t>
            </a:r>
            <a:r>
              <a:rPr lang="es-ES_tradnl" sz="2800" dirty="0" err="1" smtClean="0"/>
              <a:t>on</a:t>
            </a:r>
            <a:r>
              <a:rPr lang="es-ES_tradnl" sz="2800" dirty="0" smtClean="0"/>
              <a:t>-Wye, País de Gales, Reino Unido. Fue fundado en 1988 por Norman y Peter Florence y auspiciado por </a:t>
            </a:r>
            <a:r>
              <a:rPr lang="es-ES_tradnl" sz="2800" i="1" dirty="0" err="1" smtClean="0"/>
              <a:t>The</a:t>
            </a:r>
            <a:r>
              <a:rPr lang="es-ES_tradnl" sz="2800" i="1" dirty="0" smtClean="0"/>
              <a:t> </a:t>
            </a:r>
            <a:r>
              <a:rPr lang="es-ES_tradnl" sz="2800" i="1" dirty="0" err="1" smtClean="0"/>
              <a:t>Gardian</a:t>
            </a:r>
            <a:r>
              <a:rPr lang="es-ES_tradnl" sz="2800" dirty="0" smtClean="0"/>
              <a:t>, </a:t>
            </a:r>
            <a:r>
              <a:rPr lang="es-ES_tradnl" sz="2800" i="1" dirty="0" err="1" smtClean="0"/>
              <a:t>The</a:t>
            </a:r>
            <a:r>
              <a:rPr lang="es-ES_tradnl" sz="2800" i="1" dirty="0" smtClean="0"/>
              <a:t> </a:t>
            </a:r>
            <a:r>
              <a:rPr lang="es-ES_tradnl" sz="2800" i="1" dirty="0" err="1" smtClean="0"/>
              <a:t>sunday</a:t>
            </a:r>
            <a:r>
              <a:rPr lang="es-ES_tradnl" sz="2800" i="1" dirty="0" smtClean="0"/>
              <a:t> Times</a:t>
            </a:r>
            <a:r>
              <a:rPr lang="es-ES_tradnl" sz="2800" dirty="0" smtClean="0"/>
              <a:t> y </a:t>
            </a:r>
            <a:r>
              <a:rPr lang="es-ES_tradnl" sz="2800" i="1" dirty="0" err="1" smtClean="0"/>
              <a:t>The</a:t>
            </a:r>
            <a:r>
              <a:rPr lang="es-ES_tradnl" sz="2800" i="1" dirty="0" smtClean="0"/>
              <a:t> </a:t>
            </a:r>
            <a:r>
              <a:rPr lang="es-ES_tradnl" sz="2800" i="1" dirty="0" err="1" smtClean="0"/>
              <a:t>Daily</a:t>
            </a:r>
            <a:r>
              <a:rPr lang="es-ES_tradnl" sz="2800" i="1" dirty="0" smtClean="0"/>
              <a:t> </a:t>
            </a:r>
            <a:r>
              <a:rPr lang="es-ES_tradnl" sz="2800" i="1" dirty="0" err="1" smtClean="0"/>
              <a:t>telegraph</a:t>
            </a:r>
            <a:r>
              <a:rPr lang="es-ES_tradnl" sz="2800" dirty="0" smtClean="0"/>
              <a:t>, entre otros. La idea de un festival que reuniese autores de diferentes países en un mismo evento abierto al público se reprodujo durante los últimos años en distintas ciudades de los cinco continentes logrando que el </a:t>
            </a:r>
            <a:r>
              <a:rPr lang="es-ES_tradnl" sz="2800" b="1" dirty="0" smtClean="0"/>
              <a:t>Hay Festival</a:t>
            </a:r>
            <a:r>
              <a:rPr lang="es-ES_tradnl" sz="2800" dirty="0" smtClean="0"/>
              <a:t> adquiriese un renombre internacional. </a:t>
            </a:r>
            <a:endParaRPr lang="fr-FR" sz="2800" dirty="0" smtClean="0"/>
          </a:p>
          <a:p>
            <a:endParaRPr lang="fr-FR"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5410200"/>
          </a:xfrm>
        </p:spPr>
        <p:txBody>
          <a:bodyPr/>
          <a:lstStyle/>
          <a:p>
            <a:pPr algn="ctr">
              <a:buNone/>
            </a:pPr>
            <a:r>
              <a:rPr lang="es-ES_tradnl" dirty="0" smtClean="0">
                <a:solidFill>
                  <a:schemeClr val="accent2">
                    <a:lumMod val="75000"/>
                  </a:schemeClr>
                </a:solidFill>
              </a:rPr>
              <a:t>Países en donde se realiza el Hay Festival</a:t>
            </a:r>
            <a:endParaRPr lang="es-ES_tradnl" dirty="0">
              <a:solidFill>
                <a:schemeClr val="accent2">
                  <a:lumMod val="75000"/>
                </a:schemeClr>
              </a:solidFill>
            </a:endParaRPr>
          </a:p>
        </p:txBody>
      </p:sp>
      <p:pic>
        <p:nvPicPr>
          <p:cNvPr id="4" name="Image 3"/>
          <p:cNvPicPr>
            <a:picLocks noChangeAspect="1"/>
          </p:cNvPicPr>
          <p:nvPr/>
        </p:nvPicPr>
        <p:blipFill>
          <a:blip r:embed="rId2"/>
          <a:stretch>
            <a:fillRect/>
          </a:stretch>
        </p:blipFill>
        <p:spPr>
          <a:xfrm>
            <a:off x="0" y="1295400"/>
            <a:ext cx="9144000" cy="3733800"/>
          </a:xfrm>
          <a:prstGeom prst="rect">
            <a:avLst/>
          </a:prstGeom>
        </p:spPr>
      </p:pic>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répuscule">
  <a:themeElements>
    <a:clrScheme name="Crépuscule">
      <a:dk1>
        <a:sysClr val="windowText" lastClr="000000"/>
      </a:dk1>
      <a:lt1>
        <a:sysClr val="window" lastClr="FFFFFF"/>
      </a:lt1>
      <a:dk2>
        <a:srgbClr val="54638C"/>
      </a:dk2>
      <a:lt2>
        <a:srgbClr val="8D9AB3"/>
      </a:lt2>
      <a:accent1>
        <a:srgbClr val="FFAF03"/>
      </a:accent1>
      <a:accent2>
        <a:srgbClr val="FDE689"/>
      </a:accent2>
      <a:accent3>
        <a:srgbClr val="9E82E7"/>
      </a:accent3>
      <a:accent4>
        <a:srgbClr val="9735BB"/>
      </a:accent4>
      <a:accent5>
        <a:srgbClr val="BF2B2B"/>
      </a:accent5>
      <a:accent6>
        <a:srgbClr val="ED7307"/>
      </a:accent6>
      <a:hlink>
        <a:srgbClr val="FFAF03"/>
      </a:hlink>
      <a:folHlink>
        <a:srgbClr val="FDE689"/>
      </a:folHlink>
    </a:clrScheme>
    <a:fontScheme name="Crépuscule">
      <a:majorFont>
        <a:latin typeface="Century Gothic"/>
        <a:ea typeface=""/>
        <a:cs typeface=""/>
        <a:font script="Jpan" typeface="ＭＳ Ｐゴシック"/>
      </a:majorFont>
      <a:minorFont>
        <a:latin typeface="Century Gothic"/>
        <a:ea typeface=""/>
        <a:cs typeface=""/>
        <a:font script="Jpan" typeface="ＭＳ Ｐゴシック"/>
      </a:minorFont>
    </a:fontScheme>
    <a:fmtScheme name="Crépuscule">
      <a:fillStyleLst>
        <a:solidFill>
          <a:schemeClr val="phClr"/>
        </a:solidFill>
        <a:gradFill rotWithShape="1">
          <a:gsLst>
            <a:gs pos="0">
              <a:schemeClr val="phClr">
                <a:tint val="100000"/>
                <a:shade val="60000"/>
                <a:satMod val="130000"/>
              </a:schemeClr>
            </a:gs>
            <a:gs pos="100000">
              <a:schemeClr val="phClr">
                <a:tint val="100000"/>
                <a:shade val="94000"/>
                <a:satMod val="135000"/>
              </a:schemeClr>
            </a:gs>
          </a:gsLst>
          <a:path path="circle">
            <a:fillToRect l="100000" t="100000" r="100000" b="100000"/>
          </a:path>
        </a:gradFill>
        <a:gradFill rotWithShape="1">
          <a:gsLst>
            <a:gs pos="0">
              <a:schemeClr val="phClr">
                <a:shade val="60000"/>
                <a:satMod val="130000"/>
              </a:schemeClr>
            </a:gs>
            <a:gs pos="100000">
              <a:schemeClr val="phClr">
                <a:shade val="94000"/>
                <a:satMod val="135000"/>
              </a:schemeClr>
            </a:gs>
          </a:gsLst>
          <a:lin ang="16200000" scaled="0"/>
        </a:gradFill>
      </a:fillStyleLst>
      <a:lnStyleLst>
        <a:ln w="19050" cap="flat" cmpd="sng" algn="ctr">
          <a:solidFill>
            <a:schemeClr val="phClr">
              <a:shade val="95000"/>
              <a:satMod val="105000"/>
            </a:schemeClr>
          </a:solidFill>
          <a:prstDash val="solid"/>
        </a:ln>
        <a:ln w="19050" cap="flat" cmpd="sng" algn="ctr">
          <a:solidFill>
            <a:schemeClr val="phClr"/>
          </a:solidFill>
          <a:prstDash val="solid"/>
        </a:ln>
        <a:ln w="47625" cap="flat" cmpd="sng" algn="ctr">
          <a:solidFill>
            <a:schemeClr val="phClr"/>
          </a:solidFill>
          <a:prstDash val="solid"/>
        </a:ln>
      </a:lnStyleLst>
      <a:effectStyleLst>
        <a:effectStyle>
          <a:effectLst/>
        </a:effectStyle>
        <a:effectStyle>
          <a:effectLst>
            <a:innerShdw blurRad="38100" dist="12700" dir="5400000">
              <a:srgbClr val="FFFFFF">
                <a:alpha val="75000"/>
              </a:srgbClr>
            </a:innerShdw>
            <a:outerShdw blurRad="88900" dist="50800" dir="5400000" sx="102000" sy="102000" algn="tr" rotWithShape="0">
              <a:srgbClr val="808080">
                <a:alpha val="50000"/>
              </a:srgbClr>
            </a:outerShdw>
          </a:effectLst>
        </a:effectStyle>
        <a:effectStyle>
          <a:effectLst>
            <a:outerShdw blurRad="317500" dist="762000" dir="5400000" sy="45000" rotWithShape="0">
              <a:srgbClr val="000000">
                <a:alpha val="35000"/>
              </a:srgbClr>
            </a:outerShdw>
          </a:effectLst>
          <a:scene3d>
            <a:camera prst="orthographicFront">
              <a:rot lat="0" lon="0" rev="0"/>
            </a:camera>
            <a:lightRig rig="balanced" dir="tl"/>
          </a:scene3d>
          <a:sp3d extrusionH="12700" prstMaterial="softEdge">
            <a:bevelT w="38100" h="12700"/>
          </a:sp3d>
        </a:effectStyle>
      </a:effectStyleLst>
      <a:bgFillStyleLst>
        <a:solidFill>
          <a:schemeClr val="phClr"/>
        </a:solidFill>
        <a:blipFill rotWithShape="1">
          <a:blip xmlns:r="http://schemas.openxmlformats.org/officeDocument/2006/relationships" r:embed="rId1">
            <a:duotone>
              <a:schemeClr val="phClr">
                <a:shade val="10000"/>
                <a:satMod val="200000"/>
              </a:schemeClr>
              <a:schemeClr val="phClr">
                <a:tint val="30000"/>
                <a:satMod val="300000"/>
              </a:schemeClr>
            </a:duotone>
          </a:blip>
          <a:stretch/>
        </a:blipFill>
        <a:blipFill rotWithShape="1">
          <a:blip xmlns:r="http://schemas.openxmlformats.org/officeDocument/2006/relationships" r:embed="rId2">
            <a:duotone>
              <a:schemeClr val="phClr">
                <a:shade val="20000"/>
                <a:satMod val="200000"/>
              </a:schemeClr>
              <a:schemeClr val="phClr">
                <a:tint val="50000"/>
                <a:satMod val="1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Crépuscule.thmx</Template>
  <TotalTime>963</TotalTime>
  <Words>2489</Words>
  <Application>Microsoft Macintosh PowerPoint</Application>
  <PresentationFormat>On-screen Show (4:3)</PresentationFormat>
  <Paragraphs>136</Paragraphs>
  <Slides>35</Slides>
  <Notes>2</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Crépuscule</vt:lpstr>
      <vt:lpstr>De los escritores latinoamericanos y de la cultura del espectáculo o de como inventar una generación a través de  los medios de comunicación: el caso de Bogota 39.  </vt:lpstr>
      <vt:lpstr>Objeto de estudio</vt:lpstr>
      <vt:lpstr>Aclaraciones metodológicas </vt:lpstr>
      <vt:lpstr>  Presentación del corpus:  </vt:lpstr>
      <vt:lpstr>¿Qué instituciones intervinieron?  </vt:lpstr>
      <vt:lpstr>UNESCO </vt:lpstr>
      <vt:lpstr>Secretaria de Cultura, Recreación y Deporte de la alcaldía de Bogota </vt:lpstr>
      <vt:lpstr>Hay Festival </vt:lpstr>
      <vt:lpstr>PowerPoint Presentation</vt:lpstr>
      <vt:lpstr>PowerPoint Presentation</vt:lpstr>
      <vt:lpstr>¿Cuáles fueron las estrategias puestas en marcha de Bogota39? </vt:lpstr>
      <vt:lpstr>Instancias movilizadas </vt:lpstr>
      <vt:lpstr>Herramientas teóricas </vt:lpstr>
      <vt:lpstr>PowerPoint Presentation</vt:lpstr>
      <vt:lpstr>PowerPoint Presentation</vt:lpstr>
      <vt:lpstr>Problemática </vt:lpstr>
      <vt:lpstr>Interrogantes</vt:lpstr>
      <vt:lpstr>Los productores</vt:lpstr>
      <vt:lpstr>Análisis de las trayectorias socio-literarias de los participantes y del impacto mediático de Bogota 39 en la carrera literaria de dichos autores.</vt:lpstr>
      <vt:lpstr> Cómo los escritores negocian este encuentro con la cultura del espectáculo y de los medios de comunicación masivos? </vt:lpstr>
      <vt:lpstr>Nuevas estrategias de posicionamiento: del proyecto autorial</vt:lpstr>
      <vt:lpstr>PowerPoint Presentation</vt:lpstr>
      <vt:lpstr>PowerPoint Presentation</vt:lpstr>
      <vt:lpstr>PowerPoint Presentation</vt:lpstr>
      <vt:lpstr>Conclusiones con respecto a la esfera de la producción</vt:lpstr>
      <vt:lpstr>Circuitos de difusión y de legitimación</vt:lpstr>
      <vt:lpstr>Estrategias discursivas utilizadas para instaurar una forma de autoridad </vt:lpstr>
      <vt:lpstr>PowerPoint Presentation</vt:lpstr>
      <vt:lpstr>PowerPoint Presentation</vt:lpstr>
      <vt:lpstr>Categorías axiológicas y niveles de evaluación de la obra y de la figura del escritor </vt:lpstr>
      <vt:lpstr>Dispositivos de enunciación y construcción de escenografías autoriales (escenografía de generación). </vt:lpstr>
      <vt:lpstr>La generación cosmopolita que rompe con la tradición clásica y se inserta en la cultura popular y mediática:  </vt:lpstr>
      <vt:lpstr>PowerPoint Presentation</vt:lpstr>
      <vt:lpstr>Conclusiones con respeto a la esfera de la difusión</vt:lpstr>
      <vt:lpstr>PowerPoint Presentation</vt:lpstr>
    </vt:vector>
  </TitlesOfParts>
  <Company>Universté Rennes 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los escritores latinoamericanos y de la cultura del espectáculo o de como inventar una generación por  los medios de comunicación: el caso de Bogota 39.  </dc:title>
  <dc:creator>Mogollon Zapata Juan Manuel</dc:creator>
  <cp:lastModifiedBy>Juan Zapata</cp:lastModifiedBy>
  <cp:revision>20</cp:revision>
  <dcterms:created xsi:type="dcterms:W3CDTF">2012-06-06T06:29:54Z</dcterms:created>
  <dcterms:modified xsi:type="dcterms:W3CDTF">2016-10-28T11:01:25Z</dcterms:modified>
</cp:coreProperties>
</file>