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3" r:id="rId19"/>
    <p:sldId id="272" r:id="rId20"/>
    <p:sldId id="273" r:id="rId21"/>
    <p:sldId id="274" r:id="rId22"/>
    <p:sldId id="275" r:id="rId23"/>
    <p:sldId id="286" r:id="rId24"/>
    <p:sldId id="299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296" r:id="rId34"/>
    <p:sldId id="297" r:id="rId35"/>
    <p:sldId id="29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6600" dirty="0" smtClean="0"/>
              <a:t>Question flamande, question wallonne (1918-1930)</a:t>
            </a:r>
            <a:endParaRPr lang="fr-BE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928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L’Assemblée wallonne (I)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Déc. 1918: manifeste contre le bilinguisme et la domination flamande</a:t>
            </a:r>
          </a:p>
          <a:p>
            <a:r>
              <a:rPr lang="fr-BE" dirty="0" smtClean="0"/>
              <a:t>Quel avenir pour la Wallonie? Divergences:</a:t>
            </a:r>
          </a:p>
          <a:p>
            <a:pPr lvl="1"/>
            <a:r>
              <a:rPr lang="fr-BE" dirty="0" err="1"/>
              <a:t>Remouchamps</a:t>
            </a:r>
            <a:r>
              <a:rPr lang="fr-BE" dirty="0"/>
              <a:t>: vote bilatéral (double majorité)</a:t>
            </a:r>
          </a:p>
          <a:p>
            <a:pPr lvl="1"/>
            <a:r>
              <a:rPr lang="fr-BE" dirty="0"/>
              <a:t>André / </a:t>
            </a:r>
            <a:r>
              <a:rPr lang="fr-BE" dirty="0" err="1"/>
              <a:t>Pastur</a:t>
            </a:r>
            <a:r>
              <a:rPr lang="fr-BE" dirty="0"/>
              <a:t>: pouvoirs accrus des provinces</a:t>
            </a:r>
          </a:p>
          <a:p>
            <a:pPr lvl="1"/>
            <a:r>
              <a:rPr lang="fr-BE" dirty="0" err="1"/>
              <a:t>Buisset</a:t>
            </a:r>
            <a:r>
              <a:rPr lang="fr-BE" dirty="0"/>
              <a:t>: formule hybride entre provincialisme et régionalisme</a:t>
            </a:r>
          </a:p>
          <a:p>
            <a:pPr lvl="1"/>
            <a:r>
              <a:rPr lang="fr-BE" dirty="0" err="1"/>
              <a:t>Delaite</a:t>
            </a:r>
            <a:r>
              <a:rPr lang="fr-BE" dirty="0"/>
              <a:t> / </a:t>
            </a:r>
            <a:r>
              <a:rPr lang="fr-BE" dirty="0" err="1"/>
              <a:t>Jennissen</a:t>
            </a:r>
            <a:r>
              <a:rPr lang="fr-BE" dirty="0"/>
              <a:t> / </a:t>
            </a:r>
            <a:r>
              <a:rPr lang="fr-BE" dirty="0" err="1"/>
              <a:t>Troclet</a:t>
            </a:r>
            <a:r>
              <a:rPr lang="fr-BE" dirty="0"/>
              <a:t> / </a:t>
            </a:r>
            <a:r>
              <a:rPr lang="fr-BE" dirty="0" err="1"/>
              <a:t>Mockel</a:t>
            </a:r>
            <a:r>
              <a:rPr lang="fr-BE" dirty="0"/>
              <a:t>: fédéralisme à 3 ou 2 </a:t>
            </a:r>
            <a:r>
              <a:rPr lang="fr-BE" dirty="0" smtClean="0"/>
              <a:t>½</a:t>
            </a:r>
          </a:p>
          <a:p>
            <a:r>
              <a:rPr lang="fr-BE" dirty="0" smtClean="0"/>
              <a:t>La synthèse semble impossible entre « unionistes » et « séparatistes »</a:t>
            </a:r>
          </a:p>
          <a:p>
            <a:r>
              <a:rPr lang="fr-BE" dirty="0" smtClean="0"/>
              <a:t>Une Wallonie autonome passe par l’abandon des francophones de Flandre </a:t>
            </a:r>
          </a:p>
          <a:p>
            <a:endParaRPr lang="fr-BE" dirty="0" smtClean="0"/>
          </a:p>
          <a:p>
            <a:pPr lvl="1"/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162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L’Assemblée wallonne (</a:t>
            </a:r>
            <a:r>
              <a:rPr lang="fr-BE" dirty="0" smtClean="0"/>
              <a:t>II)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433946"/>
            <a:ext cx="8946541" cy="4814454"/>
          </a:xfrm>
        </p:spPr>
        <p:txBody>
          <a:bodyPr>
            <a:normAutofit/>
          </a:bodyPr>
          <a:lstStyle/>
          <a:p>
            <a:r>
              <a:rPr lang="fr-BE" dirty="0" smtClean="0"/>
              <a:t>L’accord ne se fait que sur la révision de l’art. 49 (</a:t>
            </a:r>
            <a:r>
              <a:rPr lang="fr-BE" dirty="0" err="1" smtClean="0"/>
              <a:t>Remouchamps</a:t>
            </a:r>
            <a:r>
              <a:rPr lang="fr-BE" dirty="0" smtClean="0"/>
              <a:t>): fixer le nombre de députés selon le nombre d’électeurs et non d’habitants</a:t>
            </a:r>
          </a:p>
          <a:p>
            <a:r>
              <a:rPr lang="fr-BE" dirty="0" err="1" smtClean="0"/>
              <a:t>Remouchamps</a:t>
            </a:r>
            <a:r>
              <a:rPr lang="fr-BE" dirty="0" smtClean="0"/>
              <a:t> devient secrétaire général en remplacement de Destrée fin 1919</a:t>
            </a:r>
          </a:p>
          <a:p>
            <a:r>
              <a:rPr lang="fr-BE" dirty="0"/>
              <a:t>Triple combat de l’Assemblée:</a:t>
            </a:r>
          </a:p>
          <a:p>
            <a:pPr lvl="1"/>
            <a:r>
              <a:rPr lang="fr-BE" dirty="0"/>
              <a:t>Sauver l’unité belge « par </a:t>
            </a:r>
            <a:r>
              <a:rPr lang="fr-BE" dirty="0" smtClean="0"/>
              <a:t>l’équilibre </a:t>
            </a:r>
            <a:r>
              <a:rPr lang="fr-BE" dirty="0"/>
              <a:t>des partis et l’égalité des races »</a:t>
            </a:r>
          </a:p>
          <a:p>
            <a:pPr lvl="1"/>
            <a:r>
              <a:rPr lang="fr-BE" dirty="0"/>
              <a:t>Défendre les droits du français partout</a:t>
            </a:r>
          </a:p>
          <a:p>
            <a:pPr lvl="1"/>
            <a:r>
              <a:rPr lang="fr-BE" dirty="0"/>
              <a:t>Lutter contre le bilinguisme </a:t>
            </a:r>
            <a:r>
              <a:rPr lang="fr-BE" dirty="0" smtClean="0"/>
              <a:t>obligatoire</a:t>
            </a:r>
          </a:p>
          <a:p>
            <a:r>
              <a:rPr lang="fr-BE" dirty="0" smtClean="0"/>
              <a:t>Wallonie alliée de la France, marche avancée de la latinité</a:t>
            </a:r>
          </a:p>
          <a:p>
            <a:r>
              <a:rPr lang="fr-BE" dirty="0" smtClean="0"/>
              <a:t>Défaite lors de la révision constitutionnelle de 1921, sur le quotient électoral et le vote bilatéral</a:t>
            </a:r>
          </a:p>
        </p:txBody>
      </p:sp>
    </p:spTree>
    <p:extLst>
      <p:ext uri="{BB962C8B-B14F-4D97-AF65-F5344CB8AC3E}">
        <p14:creationId xmlns:p14="http://schemas.microsoft.com/office/powerpoint/2010/main" val="5834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loi Van </a:t>
            </a:r>
            <a:r>
              <a:rPr lang="fr-BE" dirty="0" err="1" smtClean="0"/>
              <a:t>Cauwelaert</a:t>
            </a:r>
            <a:r>
              <a:rPr lang="fr-BE" dirty="0" smtClean="0"/>
              <a:t> (1921) - I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119745"/>
            <a:ext cx="9620106" cy="4128654"/>
          </a:xfrm>
        </p:spPr>
        <p:txBody>
          <a:bodyPr>
            <a:normAutofit lnSpcReduction="10000"/>
          </a:bodyPr>
          <a:lstStyle/>
          <a:p>
            <a:r>
              <a:rPr lang="fr-BE" sz="2200" dirty="0" smtClean="0"/>
              <a:t>Remplace celle de 1878</a:t>
            </a:r>
          </a:p>
          <a:p>
            <a:r>
              <a:rPr lang="fr-BE" sz="2200" dirty="0" smtClean="0"/>
              <a:t>S’applique à tout le pays et à tous les fonctionnaires</a:t>
            </a:r>
          </a:p>
          <a:p>
            <a:r>
              <a:rPr lang="fr-BE" sz="2200" dirty="0" smtClean="0"/>
              <a:t>Tous les fonctionnaires doivent s’exprimer dans la langue de la région linguistique dans laquelle ils travaillent = UNILINGUISME REGIONAL</a:t>
            </a:r>
          </a:p>
          <a:p>
            <a:r>
              <a:rPr lang="fr-BE" sz="2200" dirty="0" smtClean="0"/>
              <a:t>Quelques possibilités de BILINGUISME demeurent:</a:t>
            </a:r>
          </a:p>
          <a:p>
            <a:pPr lvl="1"/>
            <a:r>
              <a:rPr lang="fr-BE" sz="2200" dirty="0" smtClean="0"/>
              <a:t>Conseils provinciaux et communaux peuvent s’adjoindre une 2</a:t>
            </a:r>
            <a:r>
              <a:rPr lang="fr-BE" sz="2200" baseline="30000" dirty="0" smtClean="0"/>
              <a:t>e</a:t>
            </a:r>
            <a:r>
              <a:rPr lang="fr-BE" sz="2200" dirty="0" smtClean="0"/>
              <a:t> langue</a:t>
            </a:r>
          </a:p>
          <a:p>
            <a:pPr lvl="1"/>
            <a:r>
              <a:rPr lang="fr-BE" sz="2200" dirty="0" smtClean="0"/>
              <a:t>Bilinguisme individuel (mais basique) acté pour les fonctionnaires de l’administration centrale, de la Province du Brabant et de l’agglomération bruxelloise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076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loi Van </a:t>
            </a:r>
            <a:r>
              <a:rPr lang="fr-BE" dirty="0" err="1"/>
              <a:t>Cauwelaert</a:t>
            </a:r>
            <a:r>
              <a:rPr lang="fr-BE" dirty="0"/>
              <a:t> (1921) - </a:t>
            </a:r>
            <a:r>
              <a:rPr lang="fr-BE" dirty="0" smtClean="0"/>
              <a:t>II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/>
              <a:t>A </a:t>
            </a:r>
            <a:r>
              <a:rPr lang="fr-BE" sz="2400" dirty="0" smtClean="0"/>
              <a:t>Bruxelles </a:t>
            </a:r>
            <a:r>
              <a:rPr lang="fr-BE" sz="2400" dirty="0"/>
              <a:t>(17 communes</a:t>
            </a:r>
            <a:r>
              <a:rPr lang="fr-BE" sz="2400" dirty="0" smtClean="0"/>
              <a:t>): </a:t>
            </a:r>
            <a:r>
              <a:rPr lang="fr-BE" sz="2400" dirty="0"/>
              <a:t>bilinguisme externe mais </a:t>
            </a:r>
            <a:r>
              <a:rPr lang="fr-BE" sz="2400" dirty="0" smtClean="0"/>
              <a:t>liberté dans le fonctionnement interne =&gt; prime au français</a:t>
            </a:r>
            <a:endParaRPr lang="fr-BE" sz="2400" dirty="0"/>
          </a:p>
          <a:p>
            <a:r>
              <a:rPr lang="fr-BE" sz="2400" dirty="0"/>
              <a:t>Possibilité pour une commune dont la majorité linguistique bascule de rentrer dans l’agglomération </a:t>
            </a:r>
            <a:r>
              <a:rPr lang="fr-BE" sz="2400" dirty="0" smtClean="0"/>
              <a:t>(=TACHE </a:t>
            </a:r>
            <a:r>
              <a:rPr lang="fr-BE" sz="2400" dirty="0"/>
              <a:t>D’HUILE)</a:t>
            </a:r>
          </a:p>
          <a:p>
            <a:r>
              <a:rPr lang="fr-BE" sz="2400" dirty="0" smtClean="0"/>
              <a:t>Possibilité, partout en Belgique, si 20% d’électeurs de l’autre langue, d’accorder des « facilités », en fonction du recensement décennal</a:t>
            </a:r>
            <a:r>
              <a:rPr lang="fr-BE" dirty="0" smtClean="0"/>
              <a:t> 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6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lois de 1932: accentuation de l’unilinguisme régional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578543" cy="4195481"/>
          </a:xfrm>
        </p:spPr>
        <p:txBody>
          <a:bodyPr>
            <a:normAutofit/>
          </a:bodyPr>
          <a:lstStyle/>
          <a:p>
            <a:r>
              <a:rPr lang="fr-BE" dirty="0" smtClean="0"/>
              <a:t>En Flandre et en Wallonie, langue régionale = langue d’enseignement</a:t>
            </a:r>
          </a:p>
          <a:p>
            <a:r>
              <a:rPr lang="fr-BE" dirty="0" smtClean="0"/>
              <a:t>A Bruxelles (agglo), liberté du « père de famille »</a:t>
            </a:r>
          </a:p>
          <a:p>
            <a:r>
              <a:rPr lang="fr-BE" dirty="0" smtClean="0"/>
              <a:t>Bilinguisme bruxellois et unilinguisme ailleurs renforcés par la disparition de certains aménagements</a:t>
            </a:r>
          </a:p>
          <a:p>
            <a:r>
              <a:rPr lang="fr-BE" dirty="0" smtClean="0"/>
              <a:t>30% d’habitants pour les « facilités » =&gt; agglo à 16 communes</a:t>
            </a:r>
          </a:p>
          <a:p>
            <a:r>
              <a:rPr lang="fr-BE" dirty="0" smtClean="0"/>
              <a:t>Réévaluation sur base du recensement décennal maintenue mais extension de l’agglo non automatique</a:t>
            </a:r>
          </a:p>
          <a:p>
            <a:r>
              <a:rPr lang="fr-BE" dirty="0" smtClean="0"/>
              <a:t>Fin du bilinguisme des agents de l’Etat: les services sont bilingues (cadres séparés)</a:t>
            </a:r>
          </a:p>
          <a:p>
            <a:r>
              <a:rPr lang="fr-BE" dirty="0" smtClean="0"/>
              <a:t>Création d’une commission permanente de contrôle linguistique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67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Opposition à la loi de 1921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Les francophones parlent de « loi </a:t>
            </a:r>
            <a:r>
              <a:rPr lang="fr-BE" sz="2400" dirty="0" err="1" smtClean="0"/>
              <a:t>von</a:t>
            </a:r>
            <a:r>
              <a:rPr lang="fr-BE" sz="2400" dirty="0" smtClean="0"/>
              <a:t> Bissing », rappellent l’arrêté de </a:t>
            </a:r>
            <a:r>
              <a:rPr lang="fr-BE" sz="2400" dirty="0" err="1" smtClean="0"/>
              <a:t>néerlandisation</a:t>
            </a:r>
            <a:r>
              <a:rPr lang="fr-BE" sz="2400" dirty="0" smtClean="0"/>
              <a:t> de Guillaume d’Orange (1819)</a:t>
            </a:r>
          </a:p>
          <a:p>
            <a:r>
              <a:rPr lang="fr-BE" sz="2400" dirty="0" smtClean="0"/>
              <a:t>L’Assemblée wallonne dénonce le risque de séparatisme, le bilinguisme larvé introduit en Wallonie</a:t>
            </a:r>
          </a:p>
          <a:p>
            <a:r>
              <a:rPr lang="fr-BE" sz="2400" dirty="0" smtClean="0"/>
              <a:t>310 conseils communaux et 71 députés (dont seulement 4 catholiques) protestent</a:t>
            </a:r>
          </a:p>
          <a:p>
            <a:r>
              <a:rPr lang="fr-BE" sz="2400" dirty="0" smtClean="0"/>
              <a:t>Naissance de l’AWPE = Association wallonne du Personnel de l’Etat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9262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1923: discussion sur l’emploi des langues à l’armée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703233" cy="4195481"/>
          </a:xfrm>
        </p:spPr>
        <p:txBody>
          <a:bodyPr>
            <a:normAutofit/>
          </a:bodyPr>
          <a:lstStyle/>
          <a:p>
            <a:r>
              <a:rPr lang="fr-BE" sz="2200" dirty="0" smtClean="0"/>
              <a:t>Contexte de l’occupation de la Ruhr et de l’augmentation de la durée du temps de service</a:t>
            </a:r>
          </a:p>
          <a:p>
            <a:r>
              <a:rPr lang="fr-BE" sz="2200" dirty="0" smtClean="0"/>
              <a:t>Les catholiques flamands réclament le recrutement régional et des régiments (2000 hommes) unilingues</a:t>
            </a:r>
          </a:p>
          <a:p>
            <a:r>
              <a:rPr lang="fr-BE" sz="2200" dirty="0" smtClean="0"/>
              <a:t>Refus du Roi, de l’Etat-Major, des francophones</a:t>
            </a:r>
          </a:p>
          <a:p>
            <a:r>
              <a:rPr lang="fr-BE" sz="2200" dirty="0" smtClean="0"/>
              <a:t>Proposition d’unilinguisme des compagnies (100 hommes)</a:t>
            </a:r>
          </a:p>
          <a:p>
            <a:r>
              <a:rPr lang="fr-BE" sz="2200" dirty="0" smtClean="0"/>
              <a:t>Van </a:t>
            </a:r>
            <a:r>
              <a:rPr lang="fr-BE" sz="2200" dirty="0" err="1" smtClean="0"/>
              <a:t>Cauwelaert</a:t>
            </a:r>
            <a:r>
              <a:rPr lang="fr-BE" sz="2200" dirty="0" smtClean="0"/>
              <a:t> essaie d’en convaincre le groupe catholique flamand</a:t>
            </a:r>
          </a:p>
          <a:p>
            <a:r>
              <a:rPr lang="fr-BE" sz="2200" dirty="0" smtClean="0"/>
              <a:t>Echec =&gt; radicalisation des jeunes Flamands qui réfléchissent aux moyens extra-légaux de se faire entendre</a:t>
            </a: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9304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1923: </a:t>
            </a:r>
            <a:r>
              <a:rPr lang="fr-BE" dirty="0" err="1" smtClean="0"/>
              <a:t>néerlandisation</a:t>
            </a:r>
            <a:r>
              <a:rPr lang="fr-BE" dirty="0" smtClean="0"/>
              <a:t> partielle de l’université de Gand (I)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630497" cy="4195481"/>
          </a:xfrm>
        </p:spPr>
        <p:txBody>
          <a:bodyPr>
            <a:normAutofit/>
          </a:bodyPr>
          <a:lstStyle/>
          <a:p>
            <a:r>
              <a:rPr lang="fr-BE" sz="2300" dirty="0" smtClean="0"/>
              <a:t>Proposition de Van </a:t>
            </a:r>
            <a:r>
              <a:rPr lang="fr-BE" sz="2300" dirty="0" err="1" smtClean="0"/>
              <a:t>Cauwelaert</a:t>
            </a:r>
            <a:r>
              <a:rPr lang="fr-BE" sz="2300" dirty="0" smtClean="0"/>
              <a:t> en 1921</a:t>
            </a:r>
          </a:p>
          <a:p>
            <a:r>
              <a:rPr lang="fr-BE" sz="2300" dirty="0" smtClean="0"/>
              <a:t>Proposition Van de </a:t>
            </a:r>
            <a:r>
              <a:rPr lang="fr-BE" sz="2300" dirty="0" err="1" smtClean="0"/>
              <a:t>Perre</a:t>
            </a:r>
            <a:r>
              <a:rPr lang="fr-BE" sz="2300" dirty="0" smtClean="0"/>
              <a:t> d’une université flamande à Anvers</a:t>
            </a:r>
          </a:p>
          <a:p>
            <a:r>
              <a:rPr lang="fr-BE" sz="2300" dirty="0" smtClean="0"/>
              <a:t>Mobilisation francophone: Ligue nationale pour la défense de l’Université de Gand (J. Pirenne)</a:t>
            </a:r>
          </a:p>
          <a:p>
            <a:r>
              <a:rPr lang="fr-BE" sz="2300" dirty="0" smtClean="0"/>
              <a:t>« </a:t>
            </a:r>
            <a:r>
              <a:rPr lang="fr-BE" sz="2300" dirty="0" err="1" smtClean="0"/>
              <a:t>Paardenvijgenstoet</a:t>
            </a:r>
            <a:r>
              <a:rPr lang="fr-BE" sz="2300" dirty="0" smtClean="0"/>
              <a:t> »: procession du crottin de cheval (19/11/22), contre une manifestation francophone</a:t>
            </a:r>
          </a:p>
          <a:p>
            <a:r>
              <a:rPr lang="fr-BE" sz="2300" dirty="0" smtClean="0"/>
              <a:t>Opposition de l’Assemblée wallonne</a:t>
            </a:r>
          </a:p>
          <a:p>
            <a:r>
              <a:rPr lang="fr-BE" sz="2300" dirty="0" smtClean="0"/>
              <a:t>Peurs et craintes de la France</a:t>
            </a:r>
            <a:endParaRPr lang="fr-BE" sz="2300" dirty="0"/>
          </a:p>
        </p:txBody>
      </p:sp>
    </p:spTree>
    <p:extLst>
      <p:ext uri="{BB962C8B-B14F-4D97-AF65-F5344CB8AC3E}">
        <p14:creationId xmlns:p14="http://schemas.microsoft.com/office/powerpoint/2010/main" val="40952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73" y="452718"/>
            <a:ext cx="4364182" cy="5795682"/>
          </a:xfrm>
        </p:spPr>
      </p:pic>
    </p:spTree>
    <p:extLst>
      <p:ext uri="{BB962C8B-B14F-4D97-AF65-F5344CB8AC3E}">
        <p14:creationId xmlns:p14="http://schemas.microsoft.com/office/powerpoint/2010/main" val="26747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1923: </a:t>
            </a:r>
            <a:r>
              <a:rPr lang="fr-BE" dirty="0" err="1"/>
              <a:t>néerlandisation</a:t>
            </a:r>
            <a:r>
              <a:rPr lang="fr-BE" dirty="0"/>
              <a:t> partielle de l’université de Gand (</a:t>
            </a:r>
            <a:r>
              <a:rPr lang="fr-BE" dirty="0" smtClean="0"/>
              <a:t>II)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200" dirty="0" smtClean="0"/>
              <a:t>Gouvernement </a:t>
            </a:r>
            <a:r>
              <a:rPr lang="fr-BE" sz="2200" dirty="0" err="1" smtClean="0"/>
              <a:t>Theunis</a:t>
            </a:r>
            <a:r>
              <a:rPr lang="fr-BE" sz="2200" dirty="0" smtClean="0"/>
              <a:t> (libéraux et catholiques)</a:t>
            </a:r>
          </a:p>
          <a:p>
            <a:r>
              <a:rPr lang="fr-BE" sz="2200" dirty="0" smtClean="0"/>
              <a:t>Solution transactionnelle du ministre Pierre </a:t>
            </a:r>
            <a:r>
              <a:rPr lang="fr-BE" sz="2200" dirty="0" err="1" smtClean="0"/>
              <a:t>Nolf</a:t>
            </a:r>
            <a:r>
              <a:rPr lang="fr-BE" sz="2200" dirty="0" smtClean="0"/>
              <a:t> (étape): dédoublement de l’université:</a:t>
            </a:r>
          </a:p>
          <a:p>
            <a:pPr lvl="1"/>
            <a:r>
              <a:rPr lang="fr-BE" sz="2200" dirty="0" smtClean="0"/>
              <a:t>Section française avec 1/3 des cours en néerlandais</a:t>
            </a:r>
          </a:p>
          <a:p>
            <a:pPr lvl="1"/>
            <a:r>
              <a:rPr lang="fr-BE" sz="2200" dirty="0" smtClean="0"/>
              <a:t>Section flamande avec 1/3 des cours en français</a:t>
            </a:r>
          </a:p>
          <a:p>
            <a:r>
              <a:rPr lang="fr-BE" sz="2200" dirty="0" smtClean="0"/>
              <a:t>Mépris </a:t>
            </a:r>
            <a:r>
              <a:rPr lang="fr-BE" sz="2200" dirty="0"/>
              <a:t>des Flamands pour la « </a:t>
            </a:r>
            <a:r>
              <a:rPr lang="fr-BE" sz="2200" dirty="0" err="1"/>
              <a:t>Nolf-barak</a:t>
            </a:r>
            <a:r>
              <a:rPr lang="fr-BE" sz="2200" dirty="0"/>
              <a:t> » et boycott de la section flamande</a:t>
            </a:r>
          </a:p>
          <a:p>
            <a:r>
              <a:rPr lang="fr-BE" sz="2200" dirty="0"/>
              <a:t>Création par la Ligue de l’Ecole des Hautes Etudes</a:t>
            </a:r>
          </a:p>
          <a:p>
            <a:pPr lvl="1"/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2915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 général en 1918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589810"/>
            <a:ext cx="9505806" cy="4658590"/>
          </a:xfrm>
        </p:spPr>
        <p:txBody>
          <a:bodyPr>
            <a:normAutofit fontScale="92500" lnSpcReduction="20000"/>
          </a:bodyPr>
          <a:lstStyle/>
          <a:p>
            <a:r>
              <a:rPr lang="fr-BE" sz="3200" dirty="0" err="1" smtClean="0"/>
              <a:t>Hyperpatriotisme</a:t>
            </a:r>
            <a:r>
              <a:rPr lang="fr-BE" sz="3200" dirty="0" smtClean="0"/>
              <a:t> voire nationalisme belge</a:t>
            </a:r>
          </a:p>
          <a:p>
            <a:r>
              <a:rPr lang="fr-BE" sz="3200" dirty="0" smtClean="0"/>
              <a:t>Germanophobie vs francophilie</a:t>
            </a:r>
          </a:p>
          <a:p>
            <a:r>
              <a:rPr lang="fr-BE" sz="3200" dirty="0" smtClean="0"/>
              <a:t>Dénonciation des « </a:t>
            </a:r>
            <a:r>
              <a:rPr lang="fr-BE" sz="3200" dirty="0" err="1" smtClean="0"/>
              <a:t>Flamboches</a:t>
            </a:r>
            <a:r>
              <a:rPr lang="fr-BE" sz="3200" dirty="0" smtClean="0"/>
              <a:t> »</a:t>
            </a:r>
          </a:p>
          <a:p>
            <a:r>
              <a:rPr lang="fr-BE" sz="3200" dirty="0" smtClean="0"/>
              <a:t>Suffrage universel pur et simple =&gt; pratique de la coalition</a:t>
            </a:r>
          </a:p>
          <a:p>
            <a:r>
              <a:rPr lang="fr-BE" sz="3200" dirty="0" smtClean="0"/>
              <a:t>Catholiques et socialistes font jeu égal, les uns dominant en Flandre et les autres en Wallonie</a:t>
            </a:r>
          </a:p>
          <a:p>
            <a:r>
              <a:rPr lang="fr-BE" sz="3200" dirty="0" smtClean="0"/>
              <a:t>Libéraux en perte de vitesse mais force d’appoint pour des gouvernements bipartites conservateurs</a:t>
            </a:r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126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Rupture à l’Assemblée wallonne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548246"/>
            <a:ext cx="9848706" cy="4700154"/>
          </a:xfrm>
        </p:spPr>
        <p:txBody>
          <a:bodyPr/>
          <a:lstStyle/>
          <a:p>
            <a:r>
              <a:rPr lang="fr-BE" dirty="0" smtClean="0"/>
              <a:t>Jules Destrée veut que l’Assemblée en revienne à ses origines: le combat pour le fédéralisme</a:t>
            </a:r>
          </a:p>
          <a:p>
            <a:r>
              <a:rPr lang="fr-BE" dirty="0" smtClean="0"/>
              <a:t>Il est soutenu par le Comité d’Action wallonne (Liège): Auguste </a:t>
            </a:r>
            <a:r>
              <a:rPr lang="fr-BE" dirty="0" err="1" smtClean="0"/>
              <a:t>Buisseret</a:t>
            </a:r>
            <a:r>
              <a:rPr lang="fr-BE" dirty="0" smtClean="0"/>
              <a:t>, Emile </a:t>
            </a:r>
            <a:r>
              <a:rPr lang="fr-BE" dirty="0" err="1" smtClean="0"/>
              <a:t>Jennissen</a:t>
            </a:r>
            <a:endParaRPr lang="fr-BE" dirty="0" smtClean="0"/>
          </a:p>
          <a:p>
            <a:r>
              <a:rPr lang="fr-BE" dirty="0" smtClean="0"/>
              <a:t>Le fossé se creuse entre les « unionistes » de </a:t>
            </a:r>
            <a:r>
              <a:rPr lang="fr-BE" dirty="0" err="1" smtClean="0"/>
              <a:t>Remouchamps</a:t>
            </a:r>
            <a:r>
              <a:rPr lang="fr-BE" dirty="0" smtClean="0"/>
              <a:t> et les « séparatistes », notamment sur le recrutement régional à l’armée</a:t>
            </a:r>
          </a:p>
          <a:p>
            <a:r>
              <a:rPr lang="fr-BE" dirty="0" smtClean="0"/>
              <a:t>1/7/1923: Destrée et les Liégeois quittent l’Assemblée wallonne</a:t>
            </a:r>
          </a:p>
          <a:p>
            <a:r>
              <a:rPr lang="fr-BE" dirty="0" smtClean="0"/>
              <a:t>Création de la Ligue d’Action wallonne qui reprend le programme de 1912</a:t>
            </a:r>
          </a:p>
          <a:p>
            <a:r>
              <a:rPr lang="fr-BE" dirty="0" smtClean="0"/>
              <a:t>Objectif fédéraliste assumé dès le 3</a:t>
            </a:r>
            <a:r>
              <a:rPr lang="fr-BE" baseline="30000" dirty="0" smtClean="0"/>
              <a:t>e</a:t>
            </a:r>
            <a:r>
              <a:rPr lang="fr-BE" dirty="0" smtClean="0"/>
              <a:t> congrès de 1926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97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1924-1928: contexte politique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329161" cy="4195481"/>
          </a:xfrm>
        </p:spPr>
        <p:txBody>
          <a:bodyPr>
            <a:noAutofit/>
          </a:bodyPr>
          <a:lstStyle/>
          <a:p>
            <a:r>
              <a:rPr lang="fr-BE" sz="2200" dirty="0" smtClean="0"/>
              <a:t>2/24: rejet par la Belgique d’une convention commerciale avec la France</a:t>
            </a:r>
          </a:p>
          <a:p>
            <a:r>
              <a:rPr lang="fr-BE" sz="2200" dirty="0" smtClean="0"/>
              <a:t>Législatives d’avril 1925: succès socialiste</a:t>
            </a:r>
          </a:p>
          <a:p>
            <a:r>
              <a:rPr lang="fr-BE" sz="2200" dirty="0" err="1" smtClean="0"/>
              <a:t>Gvt</a:t>
            </a:r>
            <a:r>
              <a:rPr lang="fr-BE" sz="2200" dirty="0" smtClean="0"/>
              <a:t> « travailliste » </a:t>
            </a:r>
            <a:r>
              <a:rPr lang="fr-BE" sz="2200" dirty="0" err="1" smtClean="0"/>
              <a:t>Poullet</a:t>
            </a:r>
            <a:r>
              <a:rPr lang="fr-BE" sz="2200" dirty="0" smtClean="0"/>
              <a:t>-Vandervelde, qui chute dès 1926</a:t>
            </a:r>
          </a:p>
          <a:p>
            <a:r>
              <a:rPr lang="fr-BE" sz="2200" dirty="0" smtClean="0"/>
              <a:t>Ministre en charge de l’enseignement, Huysmans, accélère la </a:t>
            </a:r>
            <a:r>
              <a:rPr lang="fr-BE" sz="2200" dirty="0" err="1" smtClean="0"/>
              <a:t>flamandisation</a:t>
            </a:r>
            <a:r>
              <a:rPr lang="fr-BE" sz="2200" dirty="0" smtClean="0"/>
              <a:t> dans le secteur</a:t>
            </a:r>
          </a:p>
          <a:p>
            <a:r>
              <a:rPr lang="fr-BE" sz="2200" dirty="0" smtClean="0"/>
              <a:t>Création du </a:t>
            </a:r>
            <a:r>
              <a:rPr lang="fr-BE" sz="2200" i="1" dirty="0" smtClean="0"/>
              <a:t>Vlaams </a:t>
            </a:r>
            <a:r>
              <a:rPr lang="fr-BE" sz="2200" i="1" dirty="0" err="1" smtClean="0"/>
              <a:t>Economisch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Verbond</a:t>
            </a:r>
            <a:r>
              <a:rPr lang="fr-BE" sz="2200" dirty="0" smtClean="0"/>
              <a:t> (1926)</a:t>
            </a:r>
          </a:p>
          <a:p>
            <a:r>
              <a:rPr lang="fr-BE" sz="2200" dirty="0" smtClean="0"/>
              <a:t>Gouvernement tripartite 1926-1927 puis départ du POB</a:t>
            </a:r>
          </a:p>
          <a:p>
            <a:r>
              <a:rPr lang="fr-BE" sz="2200" dirty="0" smtClean="0"/>
              <a:t>1927-1935: </a:t>
            </a:r>
            <a:r>
              <a:rPr lang="fr-BE" sz="2200" dirty="0" err="1" smtClean="0"/>
              <a:t>gvts</a:t>
            </a:r>
            <a:r>
              <a:rPr lang="fr-BE" sz="2200" dirty="0" smtClean="0"/>
              <a:t> catholiques-libéraux et poussée « flamingante »</a:t>
            </a:r>
            <a:endParaRPr lang="fr-BE" sz="2200" dirty="0"/>
          </a:p>
        </p:txBody>
      </p:sp>
    </p:spTree>
    <p:extLst>
      <p:ext uri="{BB962C8B-B14F-4D97-AF65-F5344CB8AC3E}">
        <p14:creationId xmlns:p14="http://schemas.microsoft.com/office/powerpoint/2010/main" val="27151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1928: emploi des langues à l’armée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536979" cy="4195481"/>
          </a:xfrm>
        </p:spPr>
        <p:txBody>
          <a:bodyPr/>
          <a:lstStyle/>
          <a:p>
            <a:r>
              <a:rPr lang="fr-BE" dirty="0" smtClean="0"/>
              <a:t>Loi du 7 novembre 1928</a:t>
            </a:r>
          </a:p>
          <a:p>
            <a:pPr lvl="1"/>
            <a:r>
              <a:rPr lang="fr-BE" dirty="0"/>
              <a:t>Instruction du soldat dans sa langue maternelle</a:t>
            </a:r>
          </a:p>
          <a:p>
            <a:pPr lvl="1"/>
            <a:r>
              <a:rPr lang="fr-BE" dirty="0"/>
              <a:t>Compagnies unilingues recrutées par province</a:t>
            </a:r>
          </a:p>
          <a:p>
            <a:pPr lvl="1"/>
            <a:r>
              <a:rPr lang="fr-BE" dirty="0"/>
              <a:t>Eventuels bataillons unilingues</a:t>
            </a:r>
          </a:p>
          <a:p>
            <a:pPr lvl="1"/>
            <a:r>
              <a:rPr lang="fr-BE" dirty="0"/>
              <a:t>Bilinguisme renforcé même si le français reste langue du commandement dès le bataillon</a:t>
            </a:r>
          </a:p>
          <a:p>
            <a:r>
              <a:rPr lang="fr-BE" dirty="0" smtClean="0"/>
              <a:t>Vives </a:t>
            </a:r>
            <a:r>
              <a:rPr lang="fr-BE" dirty="0"/>
              <a:t>réactions francophones </a:t>
            </a:r>
          </a:p>
          <a:p>
            <a:r>
              <a:rPr lang="fr-BE" dirty="0" smtClean="0"/>
              <a:t>1938: unilinguisme régional à l’armée: unité unilingues jusqu’au bataillon (500 h) mais en fait régiment (2000 h), voire division (10 à 12.000 h)</a:t>
            </a:r>
          </a:p>
        </p:txBody>
      </p:sp>
    </p:spTree>
    <p:extLst>
      <p:ext uri="{BB962C8B-B14F-4D97-AF65-F5344CB8AC3E}">
        <p14:creationId xmlns:p14="http://schemas.microsoft.com/office/powerpoint/2010/main" val="38490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68153" cy="1400530"/>
          </a:xfrm>
        </p:spPr>
        <p:txBody>
          <a:bodyPr/>
          <a:lstStyle/>
          <a:p>
            <a:r>
              <a:rPr lang="fr-BE" dirty="0" smtClean="0"/>
              <a:t>Le débat sur l’amnistie des activistes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Exigence flamande depuis 1921</a:t>
            </a:r>
          </a:p>
          <a:p>
            <a:r>
              <a:rPr lang="fr-BE" dirty="0" smtClean="0"/>
              <a:t>Dénonciation d’une répression anti-flamande</a:t>
            </a:r>
          </a:p>
          <a:p>
            <a:r>
              <a:rPr lang="fr-BE" dirty="0" smtClean="0"/>
              <a:t>Proposition de loi en 1926</a:t>
            </a:r>
          </a:p>
          <a:p>
            <a:r>
              <a:rPr lang="fr-BE" dirty="0" smtClean="0"/>
              <a:t>La Ligue nationale pour l’unité belge fait campagne en publiant les archives du </a:t>
            </a:r>
            <a:r>
              <a:rPr lang="fr-BE" i="1" dirty="0" err="1" smtClean="0"/>
              <a:t>Raad</a:t>
            </a:r>
            <a:r>
              <a:rPr lang="fr-BE" i="1" dirty="0" smtClean="0"/>
              <a:t> van </a:t>
            </a:r>
            <a:r>
              <a:rPr lang="fr-BE" i="1" dirty="0" err="1" smtClean="0"/>
              <a:t>Vlaanderen</a:t>
            </a:r>
            <a:r>
              <a:rPr lang="fr-BE" dirty="0" smtClean="0"/>
              <a:t> (Pirenne et </a:t>
            </a:r>
            <a:r>
              <a:rPr lang="fr-BE" dirty="0" err="1" smtClean="0"/>
              <a:t>Wullus-Rudiger</a:t>
            </a:r>
            <a:r>
              <a:rPr lang="fr-BE" dirty="0" smtClean="0"/>
              <a:t>)</a:t>
            </a:r>
          </a:p>
          <a:p>
            <a:r>
              <a:rPr lang="fr-BE" dirty="0" smtClean="0"/>
              <a:t>Certains socialistes wallons et bruxellois se rallient à la demande d’amnistie</a:t>
            </a:r>
          </a:p>
          <a:p>
            <a:r>
              <a:rPr lang="fr-BE" dirty="0" smtClean="0"/>
              <a:t>Seul un condamné à mort est encore en prison: August </a:t>
            </a:r>
            <a:r>
              <a:rPr lang="fr-BE" dirty="0" err="1" smtClean="0"/>
              <a:t>Borms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66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145473"/>
            <a:ext cx="6286500" cy="6598227"/>
          </a:xfrm>
        </p:spPr>
      </p:pic>
    </p:spTree>
    <p:extLst>
      <p:ext uri="{BB962C8B-B14F-4D97-AF65-F5344CB8AC3E}">
        <p14:creationId xmlns:p14="http://schemas.microsoft.com/office/powerpoint/2010/main" val="343294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L’élection de </a:t>
            </a:r>
            <a:r>
              <a:rPr lang="fr-BE" dirty="0" err="1" smtClean="0"/>
              <a:t>Borms</a:t>
            </a:r>
            <a:r>
              <a:rPr lang="fr-BE" dirty="0" smtClean="0"/>
              <a:t> (6/12/1928)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200" dirty="0" smtClean="0"/>
              <a:t>Alors que le Parlement discute d’une future loi sur l’amnistie, coup de pression par une élection partielle à Anvers</a:t>
            </a:r>
          </a:p>
          <a:p>
            <a:r>
              <a:rPr lang="fr-BE" sz="2200" dirty="0" smtClean="0"/>
              <a:t>Un libéral « fransquillon » est pressenti pour remplacer un député libéral décédé</a:t>
            </a:r>
          </a:p>
          <a:p>
            <a:r>
              <a:rPr lang="fr-BE" sz="2200" dirty="0" smtClean="0"/>
              <a:t>Catholiques et socialistes prônent l’abstention</a:t>
            </a:r>
          </a:p>
          <a:p>
            <a:r>
              <a:rPr lang="fr-BE" sz="2200" dirty="0" smtClean="0"/>
              <a:t>Les frontistes présentent </a:t>
            </a:r>
            <a:r>
              <a:rPr lang="fr-BE" sz="2200" dirty="0" err="1" smtClean="0"/>
              <a:t>Borms</a:t>
            </a:r>
            <a:r>
              <a:rPr lang="fr-BE" sz="2200" dirty="0" smtClean="0"/>
              <a:t>, bien qu’inéligible</a:t>
            </a:r>
          </a:p>
          <a:p>
            <a:r>
              <a:rPr lang="fr-BE" sz="2200" dirty="0" smtClean="0"/>
              <a:t>83.000 voix pour </a:t>
            </a:r>
            <a:r>
              <a:rPr lang="fr-BE" sz="2200" dirty="0" err="1" smtClean="0"/>
              <a:t>Borms</a:t>
            </a:r>
            <a:r>
              <a:rPr lang="fr-BE" sz="2200" dirty="0" smtClean="0"/>
              <a:t> (53.000 blancs, 44.000 pour le libéral)</a:t>
            </a:r>
          </a:p>
          <a:p>
            <a:r>
              <a:rPr lang="fr-BE" sz="2200" dirty="0" smtClean="0"/>
              <a:t>Vote contestataire et militant flamand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358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loi d’extinction (janvier 1929)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Pas d’amnistie au sens strict mais un compromis</a:t>
            </a:r>
          </a:p>
          <a:p>
            <a:r>
              <a:rPr lang="fr-BE" sz="2400" dirty="0" smtClean="0"/>
              <a:t>Les peines ne sont pas effacées mais échues</a:t>
            </a:r>
          </a:p>
          <a:p>
            <a:r>
              <a:rPr lang="fr-BE" sz="2400" dirty="0" smtClean="0"/>
              <a:t>Libération de </a:t>
            </a:r>
            <a:r>
              <a:rPr lang="fr-BE" sz="2400" dirty="0" err="1" smtClean="0"/>
              <a:t>Borms</a:t>
            </a:r>
            <a:r>
              <a:rPr lang="fr-BE" sz="2400" dirty="0" smtClean="0"/>
              <a:t> et retour des exilés</a:t>
            </a:r>
          </a:p>
          <a:p>
            <a:r>
              <a:rPr lang="fr-BE" sz="2400" dirty="0" smtClean="0"/>
              <a:t>Vraie loi d’amnistie en 1937, au prix d’un déchirement du parti libéral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3818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L’année 1929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Elections de mai 1929: poussée nationaliste flamande</a:t>
            </a:r>
          </a:p>
          <a:p>
            <a:r>
              <a:rPr lang="fr-BE" dirty="0" smtClean="0"/>
              <a:t>Débats internes à la </a:t>
            </a:r>
            <a:r>
              <a:rPr lang="fr-BE" dirty="0" err="1" smtClean="0"/>
              <a:t>démocratie-chrétienne</a:t>
            </a:r>
            <a:r>
              <a:rPr lang="fr-BE" dirty="0" smtClean="0"/>
              <a:t> pour la reconnaissance du régionalisme linguistique</a:t>
            </a:r>
          </a:p>
          <a:p>
            <a:r>
              <a:rPr lang="fr-BE" dirty="0" smtClean="0"/>
              <a:t>Au POB, </a:t>
            </a:r>
            <a:r>
              <a:rPr lang="fr-BE" b="1" dirty="0" smtClean="0"/>
              <a:t>Compromis des Belges </a:t>
            </a:r>
            <a:r>
              <a:rPr lang="fr-BE" dirty="0" smtClean="0"/>
              <a:t>du 16 mars 1929 (Destrée et Huysmans) finalement approuvé par le parti fin d’année: principe d’unilinguisme </a:t>
            </a:r>
          </a:p>
          <a:p>
            <a:r>
              <a:rPr lang="fr-BE" dirty="0" smtClean="0"/>
              <a:t>Certains libéraux wallons comme </a:t>
            </a:r>
            <a:r>
              <a:rPr lang="fr-BE" dirty="0" err="1" smtClean="0"/>
              <a:t>Bovesse</a:t>
            </a:r>
            <a:r>
              <a:rPr lang="fr-BE" dirty="0" smtClean="0"/>
              <a:t> s’y rallient</a:t>
            </a:r>
          </a:p>
          <a:p>
            <a:r>
              <a:rPr lang="fr-BE" dirty="0" smtClean="0"/>
              <a:t>Octobre 1930: le Parti libéral entérine aussi l’unilinguisme régional</a:t>
            </a:r>
          </a:p>
          <a:p>
            <a:r>
              <a:rPr lang="fr-BE" dirty="0" smtClean="0"/>
              <a:t>Abandon des francophones de Flandre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97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9775971" cy="1400530"/>
          </a:xfrm>
        </p:spPr>
        <p:txBody>
          <a:bodyPr/>
          <a:lstStyle/>
          <a:p>
            <a:r>
              <a:rPr lang="fr-BE" dirty="0" err="1" smtClean="0"/>
              <a:t>Flamandisation</a:t>
            </a:r>
            <a:r>
              <a:rPr lang="fr-BE" dirty="0" smtClean="0"/>
              <a:t> totale à Gand (1930)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Loi du 5 avril 1930: </a:t>
            </a:r>
            <a:r>
              <a:rPr lang="fr-BE" sz="2400" dirty="0" err="1" smtClean="0"/>
              <a:t>flamandisation</a:t>
            </a:r>
            <a:r>
              <a:rPr lang="fr-BE" sz="2400" dirty="0" smtClean="0"/>
              <a:t> totale de l’université de Gand par disparition de la section française</a:t>
            </a:r>
          </a:p>
          <a:p>
            <a:r>
              <a:rPr lang="fr-BE" sz="2400" dirty="0" smtClean="0"/>
              <a:t>Baroud d’honneur des parlementaires et des groupes de pression francophones</a:t>
            </a:r>
          </a:p>
          <a:p>
            <a:r>
              <a:rPr lang="fr-BE" sz="2400" dirty="0" smtClean="0"/>
              <a:t>Plus aucun professeur gantois ne peut enseigner à l’Ecole des Hautes Etudes (cf. Hulin de </a:t>
            </a:r>
            <a:r>
              <a:rPr lang="fr-BE" sz="2400" dirty="0" err="1" smtClean="0"/>
              <a:t>Loo</a:t>
            </a:r>
            <a:r>
              <a:rPr lang="fr-BE" sz="2400" dirty="0" smtClean="0"/>
              <a:t>)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1007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bataille des pèlerinages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Depuis 1920, combattants flamands sur l’Yser</a:t>
            </a:r>
          </a:p>
          <a:p>
            <a:r>
              <a:rPr lang="fr-BE" dirty="0" smtClean="0"/>
              <a:t>Pèlerinage catholique, antimilitariste et pacifiste</a:t>
            </a:r>
          </a:p>
          <a:p>
            <a:r>
              <a:rPr lang="fr-BE" dirty="0" smtClean="0"/>
              <a:t>1928: 1ère pierre d’une tour de 50 m</a:t>
            </a:r>
          </a:p>
          <a:p>
            <a:r>
              <a:rPr lang="fr-BE" dirty="0" smtClean="0"/>
              <a:t>1930: inauguration et incidents dans le cadre du centenaire de la Belgique</a:t>
            </a:r>
          </a:p>
          <a:p>
            <a:r>
              <a:rPr lang="fr-BE" dirty="0" smtClean="0"/>
              <a:t>Radicalisation du pèlerinage dans les années 30, sur le mode « flamingant » et francophobe</a:t>
            </a:r>
          </a:p>
          <a:p>
            <a:r>
              <a:rPr lang="fr-BE" dirty="0" smtClean="0"/>
              <a:t>Symbole de collaboration pendant WWII</a:t>
            </a:r>
          </a:p>
          <a:p>
            <a:r>
              <a:rPr lang="fr-BE" dirty="0" smtClean="0"/>
              <a:t>Tour dynamitée en 1946 et reconstruite entre 1956 et 1965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97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L’héritage du XIXe siècle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569028"/>
            <a:ext cx="9755188" cy="4679372"/>
          </a:xfrm>
        </p:spPr>
        <p:txBody>
          <a:bodyPr>
            <a:normAutofit/>
          </a:bodyPr>
          <a:lstStyle/>
          <a:p>
            <a:r>
              <a:rPr lang="fr-BE" sz="2200" dirty="0" smtClean="0"/>
              <a:t>1830-1870: « Belgique française » - français seule langue officielle</a:t>
            </a:r>
          </a:p>
          <a:p>
            <a:r>
              <a:rPr lang="fr-BE" sz="2200" dirty="0" smtClean="0"/>
              <a:t>Dès 1840, revendications flamandes d’égalité culturelle</a:t>
            </a:r>
          </a:p>
          <a:p>
            <a:r>
              <a:rPr lang="fr-BE" sz="2200" dirty="0" err="1" smtClean="0"/>
              <a:t>Meetingpartij</a:t>
            </a:r>
            <a:r>
              <a:rPr lang="fr-BE" sz="2200" dirty="0"/>
              <a:t> </a:t>
            </a:r>
            <a:r>
              <a:rPr lang="fr-BE" sz="2200" dirty="0" smtClean="0"/>
              <a:t>(années 1860)</a:t>
            </a:r>
          </a:p>
          <a:p>
            <a:r>
              <a:rPr lang="fr-BE" sz="2200" dirty="0" smtClean="0"/>
              <a:t>Premières lois linguistiques sur l’usage du flamand en Flandre:</a:t>
            </a:r>
          </a:p>
          <a:p>
            <a:pPr lvl="1"/>
            <a:r>
              <a:rPr lang="fr-BE" sz="2200" dirty="0"/>
              <a:t>1873: </a:t>
            </a:r>
            <a:r>
              <a:rPr lang="fr-BE" sz="2200" dirty="0" smtClean="0"/>
              <a:t>en </a:t>
            </a:r>
            <a:r>
              <a:rPr lang="fr-BE" sz="2200" dirty="0"/>
              <a:t>justice pénale</a:t>
            </a:r>
          </a:p>
          <a:p>
            <a:pPr lvl="1"/>
            <a:r>
              <a:rPr lang="fr-BE" sz="2200" dirty="0"/>
              <a:t>1878: </a:t>
            </a:r>
            <a:r>
              <a:rPr lang="fr-BE" sz="2200" dirty="0" smtClean="0"/>
              <a:t>en </a:t>
            </a:r>
            <a:r>
              <a:rPr lang="fr-BE" sz="2200" dirty="0"/>
              <a:t>matière administrative</a:t>
            </a:r>
          </a:p>
          <a:p>
            <a:pPr lvl="1"/>
            <a:r>
              <a:rPr lang="fr-BE" sz="2200" dirty="0"/>
              <a:t>1883: </a:t>
            </a:r>
            <a:r>
              <a:rPr lang="fr-BE" sz="2200" dirty="0" smtClean="0"/>
              <a:t>dans </a:t>
            </a:r>
            <a:r>
              <a:rPr lang="fr-BE" sz="2200" dirty="0"/>
              <a:t>l’enseignement moyen officiel</a:t>
            </a:r>
          </a:p>
          <a:p>
            <a:pPr lvl="1"/>
            <a:r>
              <a:rPr lang="fr-BE" sz="2200" dirty="0"/>
              <a:t>1898: loi d’égalité – 2 langues </a:t>
            </a:r>
            <a:r>
              <a:rPr lang="fr-BE" sz="2200" dirty="0" smtClean="0"/>
              <a:t>officielles</a:t>
            </a:r>
          </a:p>
          <a:p>
            <a:r>
              <a:rPr lang="fr-BE" sz="2200" dirty="0" smtClean="0"/>
              <a:t>Effets du vote plural (1893): poids de la Flandre accru</a:t>
            </a:r>
          </a:p>
          <a:p>
            <a:r>
              <a:rPr lang="fr-BE" sz="2200" dirty="0" smtClean="0"/>
              <a:t>Combat suivant: </a:t>
            </a:r>
            <a:r>
              <a:rPr lang="fr-BE" sz="2200" dirty="0" err="1" smtClean="0"/>
              <a:t>néerlandisation</a:t>
            </a:r>
            <a:r>
              <a:rPr lang="fr-BE" sz="2200" dirty="0" smtClean="0"/>
              <a:t> de l’Université de Gand</a:t>
            </a:r>
          </a:p>
          <a:p>
            <a:pPr marL="457200" lvl="1" indent="0">
              <a:buNone/>
            </a:pPr>
            <a:endParaRPr lang="fr-BE" dirty="0" smtClean="0"/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95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tour originelle		La tour rebâtie</a:t>
            </a:r>
            <a:endParaRPr lang="fr-BE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05032"/>
            <a:ext cx="4395787" cy="3306848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691729"/>
            <a:ext cx="4395788" cy="2928693"/>
          </a:xfrm>
        </p:spPr>
      </p:pic>
    </p:spTree>
    <p:extLst>
      <p:ext uri="{BB962C8B-B14F-4D97-AF65-F5344CB8AC3E}">
        <p14:creationId xmlns:p14="http://schemas.microsoft.com/office/powerpoint/2010/main" val="2541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b="1" dirty="0" smtClean="0"/>
              <a:t>Pèlerinage wallon</a:t>
            </a:r>
            <a:r>
              <a:rPr lang="fr-BE" b="1" dirty="0" smtClean="0"/>
              <a:t/>
            </a:r>
            <a:br>
              <a:rPr lang="fr-BE" b="1" dirty="0" smtClean="0"/>
            </a:br>
            <a:endParaRPr lang="fr-BE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50" y="1447800"/>
            <a:ext cx="2906038" cy="4572000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On pense d’abord à Jemappes, monument inauguré en 1911, abattu en 1914 par les Allemands et rétabli en 1922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9924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Waterloo: l’aigle blessé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03312" y="2052918"/>
            <a:ext cx="9713624" cy="4195481"/>
          </a:xfrm>
        </p:spPr>
        <p:txBody>
          <a:bodyPr/>
          <a:lstStyle/>
          <a:p>
            <a:r>
              <a:rPr lang="fr-BE" dirty="0" smtClean="0"/>
              <a:t>L’Avant-Garde wallonne (R. </a:t>
            </a:r>
            <a:r>
              <a:rPr lang="fr-BE" dirty="0" err="1" smtClean="0"/>
              <a:t>Colleye</a:t>
            </a:r>
            <a:r>
              <a:rPr lang="fr-BE" dirty="0" smtClean="0"/>
              <a:t>) va imposer comme lieu de mémoire le monument Gérôme (Aigle blessé)</a:t>
            </a:r>
          </a:p>
          <a:p>
            <a:r>
              <a:rPr lang="fr-BE" dirty="0" smtClean="0"/>
              <a:t>Waterloo choisi comme symbole de la défaite de l’Europe française, de la séparation entre la Wallonie et sa patrie intellectuelle</a:t>
            </a:r>
          </a:p>
          <a:p>
            <a:r>
              <a:rPr lang="fr-BE" dirty="0" smtClean="0"/>
              <a:t>1928: 14 pèlerins</a:t>
            </a:r>
          </a:p>
          <a:p>
            <a:r>
              <a:rPr lang="fr-BE" dirty="0" smtClean="0"/>
              <a:t>1929: 100 pèlerins, des discours, la Marseillaise, le soutien de l’Action wallonne</a:t>
            </a:r>
          </a:p>
          <a:p>
            <a:r>
              <a:rPr lang="fr-BE" dirty="0" smtClean="0"/>
              <a:t>Au milieu des années 30: de 15 à 20.000 personnes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10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monument				Le pèlerinage 												en 1937</a:t>
            </a:r>
            <a:endParaRPr lang="fr-BE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3" y="2340360"/>
            <a:ext cx="3337505" cy="3631707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82" y="2418413"/>
            <a:ext cx="4927745" cy="3455581"/>
          </a:xfrm>
        </p:spPr>
      </p:pic>
    </p:spTree>
    <p:extLst>
      <p:ext uri="{BB962C8B-B14F-4D97-AF65-F5344CB8AC3E}">
        <p14:creationId xmlns:p14="http://schemas.microsoft.com/office/powerpoint/2010/main" val="38724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Militants flamands et wallons se parlent peu…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03312" y="2052918"/>
            <a:ext cx="9640888" cy="4195481"/>
          </a:xfrm>
        </p:spPr>
        <p:txBody>
          <a:bodyPr/>
          <a:lstStyle/>
          <a:p>
            <a:r>
              <a:rPr lang="fr-BE" dirty="0" err="1" smtClean="0"/>
              <a:t>Colleye</a:t>
            </a:r>
            <a:r>
              <a:rPr lang="fr-BE" dirty="0" smtClean="0"/>
              <a:t> contacte des frontistes et des séparatistes exilés pendant WWI</a:t>
            </a:r>
          </a:p>
          <a:p>
            <a:r>
              <a:rPr lang="fr-BE" dirty="0" smtClean="0"/>
              <a:t>1920: </a:t>
            </a:r>
            <a:r>
              <a:rPr lang="fr-BE" dirty="0" err="1" smtClean="0"/>
              <a:t>Buisseret</a:t>
            </a:r>
            <a:r>
              <a:rPr lang="fr-BE" dirty="0" smtClean="0"/>
              <a:t> propose en vain à l’Assemblée wallonne une rencontre avec des Flamands</a:t>
            </a:r>
          </a:p>
          <a:p>
            <a:r>
              <a:rPr lang="fr-BE" dirty="0" smtClean="0"/>
              <a:t>1923-1924: contacts de </a:t>
            </a:r>
            <a:r>
              <a:rPr lang="fr-BE" dirty="0" err="1" smtClean="0"/>
              <a:t>Colleye</a:t>
            </a:r>
            <a:r>
              <a:rPr lang="fr-BE" dirty="0" smtClean="0"/>
              <a:t> (Parti fédéraliste wallon) avec des frontistes</a:t>
            </a:r>
          </a:p>
          <a:p>
            <a:r>
              <a:rPr lang="fr-BE" dirty="0" smtClean="0"/>
              <a:t>1926: Action wallonne favorable à une entente: Franz Foulon contacte </a:t>
            </a:r>
            <a:r>
              <a:rPr lang="fr-BE" dirty="0" err="1" smtClean="0"/>
              <a:t>Daels</a:t>
            </a:r>
            <a:r>
              <a:rPr lang="fr-BE" dirty="0" smtClean="0"/>
              <a:t> et </a:t>
            </a:r>
            <a:r>
              <a:rPr lang="fr-BE" dirty="0" err="1" smtClean="0"/>
              <a:t>Borginon</a:t>
            </a:r>
            <a:endParaRPr lang="fr-BE" dirty="0" smtClean="0"/>
          </a:p>
          <a:p>
            <a:r>
              <a:rPr lang="fr-BE" dirty="0" smtClean="0"/>
              <a:t>1930: Georges Truffaut contacte le groupe </a:t>
            </a:r>
            <a:r>
              <a:rPr lang="fr-BE" dirty="0" err="1" smtClean="0"/>
              <a:t>Internacia</a:t>
            </a:r>
            <a:r>
              <a:rPr lang="fr-BE" dirty="0" smtClean="0"/>
              <a:t> d’Anvers et s’accorde sur le principe d’unilinguisme régional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25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9235643" cy="4195481"/>
          </a:xfrm>
        </p:spPr>
        <p:txBody>
          <a:bodyPr/>
          <a:lstStyle/>
          <a:p>
            <a:r>
              <a:rPr lang="fr-BE" dirty="0" smtClean="0"/>
              <a:t>Mars 1931: proposition de révision fédéraliste de la Constitution par le frontiste Herman Vos =&gt; 2 régions et Bruxelles intégrée à la Flandre</a:t>
            </a:r>
          </a:p>
          <a:p>
            <a:r>
              <a:rPr lang="fr-BE" dirty="0" smtClean="0"/>
              <a:t>1938: proposition Truffaut-</a:t>
            </a:r>
            <a:r>
              <a:rPr lang="fr-BE" dirty="0" err="1" smtClean="0"/>
              <a:t>Dehousse</a:t>
            </a:r>
            <a:r>
              <a:rPr lang="fr-BE" dirty="0" smtClean="0"/>
              <a:t>: l’arrondissement de Bruxelles est une entité distincte</a:t>
            </a:r>
          </a:p>
          <a:p>
            <a:r>
              <a:rPr lang="fr-BE" dirty="0" smtClean="0"/>
              <a:t>1</a:t>
            </a:r>
            <a:r>
              <a:rPr lang="fr-BE" baseline="30000" dirty="0" smtClean="0"/>
              <a:t>ers</a:t>
            </a:r>
            <a:r>
              <a:rPr lang="fr-BE" dirty="0" smtClean="0"/>
              <a:t> vrais contacts entre fédéralistes: début des années 1950 dans le cadre des travaux du Centre Harmel</a:t>
            </a:r>
          </a:p>
          <a:p>
            <a:r>
              <a:rPr lang="fr-BE" dirty="0" smtClean="0"/>
              <a:t>3/12/1952: accords </a:t>
            </a:r>
            <a:r>
              <a:rPr lang="fr-BE" dirty="0" err="1" smtClean="0"/>
              <a:t>Schreurs</a:t>
            </a:r>
            <a:r>
              <a:rPr lang="fr-BE" dirty="0" smtClean="0"/>
              <a:t>-Couvreur = Manifeste des intellectuels flamands et wallons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66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« mouvement wallon »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506682"/>
            <a:ext cx="8946541" cy="4741717"/>
          </a:xfrm>
        </p:spPr>
        <p:txBody>
          <a:bodyPr/>
          <a:lstStyle/>
          <a:p>
            <a:r>
              <a:rPr lang="fr-BE" sz="2200" dirty="0" smtClean="0"/>
              <a:t>1</a:t>
            </a:r>
            <a:r>
              <a:rPr lang="fr-BE" sz="2200" baseline="30000" dirty="0" smtClean="0"/>
              <a:t>er</a:t>
            </a:r>
            <a:r>
              <a:rPr lang="fr-BE" sz="2200" dirty="0" smtClean="0"/>
              <a:t> courant : anti-flamingant, défense de la langue française</a:t>
            </a:r>
          </a:p>
          <a:p>
            <a:r>
              <a:rPr lang="fr-BE" sz="2200" dirty="0" smtClean="0"/>
              <a:t>2</a:t>
            </a:r>
            <a:r>
              <a:rPr lang="fr-BE" sz="2200" baseline="30000" dirty="0" smtClean="0"/>
              <a:t>e</a:t>
            </a:r>
            <a:r>
              <a:rPr lang="fr-BE" sz="2200" dirty="0" smtClean="0"/>
              <a:t> courant (après le </a:t>
            </a:r>
            <a:r>
              <a:rPr lang="fr-BE" sz="2200" smtClean="0"/>
              <a:t>vote </a:t>
            </a:r>
            <a:r>
              <a:rPr lang="fr-BE" sz="2200" smtClean="0"/>
              <a:t>plural):  </a:t>
            </a:r>
            <a:r>
              <a:rPr lang="fr-BE" sz="2200" dirty="0" smtClean="0"/>
              <a:t>prise de conscience régionaliste / fédéraliste (séparation administrative)</a:t>
            </a:r>
          </a:p>
          <a:p>
            <a:r>
              <a:rPr lang="fr-BE" sz="2200" dirty="0" smtClean="0"/>
              <a:t>Perception de Bruxelles et des francophones de Flandre</a:t>
            </a:r>
          </a:p>
          <a:p>
            <a:r>
              <a:rPr lang="fr-BE" sz="2200" dirty="0" smtClean="0"/>
              <a:t>Poids de la Ligue wallonne de Liège</a:t>
            </a:r>
          </a:p>
          <a:p>
            <a:r>
              <a:rPr lang="fr-BE" sz="2200" dirty="0" smtClean="0"/>
              <a:t>Congrès wallon de 1905</a:t>
            </a:r>
          </a:p>
          <a:p>
            <a:r>
              <a:rPr lang="fr-BE" sz="2200" dirty="0" smtClean="0"/>
              <a:t>3</a:t>
            </a:r>
            <a:r>
              <a:rPr lang="fr-BE" sz="2200" baseline="30000" dirty="0" smtClean="0"/>
              <a:t>e</a:t>
            </a:r>
            <a:r>
              <a:rPr lang="fr-BE" sz="2200" dirty="0" smtClean="0"/>
              <a:t> courant irrédentiste: Albert du Bois</a:t>
            </a:r>
          </a:p>
          <a:p>
            <a:r>
              <a:rPr lang="fr-BE" sz="2200" dirty="0" smtClean="0"/>
              <a:t>Importance de l’année 1912: échec électoral de la gauche</a:t>
            </a:r>
            <a:r>
              <a:rPr lang="fr-BE" sz="2200" i="1" dirty="0" smtClean="0"/>
              <a:t>,</a:t>
            </a:r>
            <a:r>
              <a:rPr lang="fr-BE" sz="2200" dirty="0"/>
              <a:t> </a:t>
            </a:r>
            <a:r>
              <a:rPr lang="fr-BE" sz="2200" i="1" dirty="0" smtClean="0"/>
              <a:t>Lettre au Roi </a:t>
            </a:r>
            <a:r>
              <a:rPr lang="fr-BE" sz="2200" dirty="0" smtClean="0"/>
              <a:t>de Jules Destrée, création de l’Assemblée wallonne pour débattre de la « séparation administrative »</a:t>
            </a:r>
          </a:p>
          <a:p>
            <a:r>
              <a:rPr lang="fr-BE" sz="2200" dirty="0" smtClean="0"/>
              <a:t>Mouvement wallon quasi exclusivement socialiste et libéral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8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Première Guerre mondiale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517074"/>
            <a:ext cx="9765579" cy="4731326"/>
          </a:xfrm>
        </p:spPr>
        <p:txBody>
          <a:bodyPr>
            <a:normAutofit/>
          </a:bodyPr>
          <a:lstStyle/>
          <a:p>
            <a:r>
              <a:rPr lang="fr-BE" dirty="0" smtClean="0"/>
              <a:t>Impact de la loi de 1913 (emploi des langues à l’armée) sur la naissance du </a:t>
            </a:r>
            <a:r>
              <a:rPr lang="fr-BE" i="1" dirty="0" err="1" smtClean="0"/>
              <a:t>Frontbeweging</a:t>
            </a:r>
            <a:r>
              <a:rPr lang="fr-BE" dirty="0" smtClean="0"/>
              <a:t> = mouvement frontiste</a:t>
            </a:r>
          </a:p>
          <a:p>
            <a:r>
              <a:rPr lang="fr-BE" dirty="0" smtClean="0"/>
              <a:t>Fibre linguistique et identitaire chez le soldat flamand du front, par ailleurs très catholique (AVV-VVK: </a:t>
            </a:r>
            <a:r>
              <a:rPr lang="fr-BE" i="1" dirty="0" err="1" smtClean="0"/>
              <a:t>Alles</a:t>
            </a:r>
            <a:r>
              <a:rPr lang="fr-BE" i="1" dirty="0" smtClean="0"/>
              <a:t> </a:t>
            </a:r>
            <a:r>
              <a:rPr lang="fr-BE" i="1" dirty="0" err="1" smtClean="0"/>
              <a:t>voor</a:t>
            </a:r>
            <a:r>
              <a:rPr lang="fr-BE" i="1" dirty="0" smtClean="0"/>
              <a:t> </a:t>
            </a:r>
            <a:r>
              <a:rPr lang="fr-BE" i="1" dirty="0" err="1" smtClean="0"/>
              <a:t>Vlaanderen</a:t>
            </a:r>
            <a:r>
              <a:rPr lang="fr-BE" i="1" dirty="0" smtClean="0"/>
              <a:t> – </a:t>
            </a:r>
            <a:r>
              <a:rPr lang="fr-BE" i="1" dirty="0" err="1" smtClean="0"/>
              <a:t>Vlaanderen</a:t>
            </a:r>
            <a:r>
              <a:rPr lang="fr-BE" i="1" dirty="0" smtClean="0"/>
              <a:t> </a:t>
            </a:r>
            <a:r>
              <a:rPr lang="fr-BE" i="1" dirty="0" err="1" smtClean="0"/>
              <a:t>voor</a:t>
            </a:r>
            <a:r>
              <a:rPr lang="fr-BE" i="1" dirty="0" smtClean="0"/>
              <a:t> </a:t>
            </a:r>
            <a:r>
              <a:rPr lang="fr-BE" i="1" dirty="0" err="1" smtClean="0"/>
              <a:t>Kristus</a:t>
            </a:r>
            <a:r>
              <a:rPr lang="fr-BE" dirty="0" smtClean="0"/>
              <a:t>)</a:t>
            </a:r>
          </a:p>
          <a:p>
            <a:r>
              <a:rPr lang="fr-BE" dirty="0" smtClean="0"/>
              <a:t>En pays occupé: activisme (figure d’August </a:t>
            </a:r>
            <a:r>
              <a:rPr lang="fr-BE" dirty="0" err="1" smtClean="0"/>
              <a:t>Borms</a:t>
            </a:r>
            <a:r>
              <a:rPr lang="fr-BE" dirty="0" smtClean="0"/>
              <a:t>)</a:t>
            </a:r>
          </a:p>
          <a:p>
            <a:r>
              <a:rPr lang="fr-BE" dirty="0" smtClean="0"/>
              <a:t>Majorité de Flamands </a:t>
            </a:r>
            <a:r>
              <a:rPr lang="fr-BE" dirty="0" err="1" smtClean="0"/>
              <a:t>passivistes</a:t>
            </a:r>
            <a:endParaRPr lang="fr-BE" dirty="0" smtClean="0"/>
          </a:p>
          <a:p>
            <a:r>
              <a:rPr lang="fr-BE" i="1" dirty="0" err="1" smtClean="0"/>
              <a:t>Flamenpolitik</a:t>
            </a:r>
            <a:r>
              <a:rPr lang="fr-BE" i="1" dirty="0" smtClean="0"/>
              <a:t> </a:t>
            </a:r>
            <a:r>
              <a:rPr lang="fr-BE" dirty="0" smtClean="0"/>
              <a:t>= </a:t>
            </a:r>
            <a:r>
              <a:rPr lang="fr-BE" dirty="0" err="1" smtClean="0"/>
              <a:t>néerlandisation</a:t>
            </a:r>
            <a:r>
              <a:rPr lang="fr-BE" dirty="0" smtClean="0"/>
              <a:t> de l’Université de Gand (dite </a:t>
            </a:r>
            <a:r>
              <a:rPr lang="fr-BE" dirty="0" err="1" smtClean="0"/>
              <a:t>von</a:t>
            </a:r>
            <a:r>
              <a:rPr lang="fr-BE" dirty="0" smtClean="0"/>
              <a:t> Bissing par ses opposants), séparation administrative = fédéralisme à deux</a:t>
            </a:r>
          </a:p>
          <a:p>
            <a:r>
              <a:rPr lang="fr-BE" dirty="0" smtClean="0"/>
              <a:t>Création du </a:t>
            </a:r>
            <a:r>
              <a:rPr lang="fr-BE" i="1" dirty="0" err="1" smtClean="0"/>
              <a:t>Raad</a:t>
            </a:r>
            <a:r>
              <a:rPr lang="fr-BE" i="1" dirty="0" smtClean="0"/>
              <a:t> van </a:t>
            </a:r>
            <a:r>
              <a:rPr lang="fr-BE" i="1" dirty="0" err="1" smtClean="0"/>
              <a:t>Vlaanderen</a:t>
            </a:r>
            <a:r>
              <a:rPr lang="fr-BE" dirty="0" smtClean="0"/>
              <a:t>, parlement-croupion activiste</a:t>
            </a:r>
          </a:p>
          <a:p>
            <a:r>
              <a:rPr lang="fr-BE" dirty="0" smtClean="0"/>
              <a:t>En Wallonie: </a:t>
            </a:r>
            <a:r>
              <a:rPr lang="fr-BE" dirty="0" err="1" smtClean="0"/>
              <a:t>Colson</a:t>
            </a:r>
            <a:r>
              <a:rPr lang="fr-BE" dirty="0" smtClean="0"/>
              <a:t> – Foulon – Carlier = activisme wallon</a:t>
            </a:r>
          </a:p>
          <a:p>
            <a:r>
              <a:rPr lang="fr-BE" dirty="0" smtClean="0"/>
              <a:t>Depuis Paris, certains fédéralistes wallons (</a:t>
            </a:r>
            <a:r>
              <a:rPr lang="fr-BE" dirty="0" err="1" smtClean="0"/>
              <a:t>Colleye</a:t>
            </a:r>
            <a:r>
              <a:rPr lang="fr-BE" dirty="0" smtClean="0"/>
              <a:t>) poursuivent le combat 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30094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L’immédiat après-guerre (I)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589810"/>
            <a:ext cx="8946541" cy="4658590"/>
          </a:xfrm>
        </p:spPr>
        <p:txBody>
          <a:bodyPr/>
          <a:lstStyle/>
          <a:p>
            <a:r>
              <a:rPr lang="fr-BE" dirty="0" smtClean="0"/>
              <a:t>11/11/1918, </a:t>
            </a:r>
            <a:r>
              <a:rPr lang="fr-BE" dirty="0" err="1" smtClean="0"/>
              <a:t>Lophem</a:t>
            </a:r>
            <a:r>
              <a:rPr lang="fr-BE" dirty="0" smtClean="0"/>
              <a:t>: Albert Ier prend le pouls du pays. 2 priorités:</a:t>
            </a:r>
          </a:p>
          <a:p>
            <a:pPr lvl="1"/>
            <a:r>
              <a:rPr lang="fr-BE" sz="2000" dirty="0"/>
              <a:t>Suffrage universel pur et simple</a:t>
            </a:r>
          </a:p>
          <a:p>
            <a:pPr lvl="1"/>
            <a:r>
              <a:rPr lang="fr-BE" sz="2000" dirty="0" err="1"/>
              <a:t>Flamandisation</a:t>
            </a:r>
            <a:r>
              <a:rPr lang="fr-BE" sz="2000" dirty="0"/>
              <a:t> de l’université de Gand comme gage aux </a:t>
            </a:r>
            <a:r>
              <a:rPr lang="fr-BE" sz="2000" dirty="0" err="1" smtClean="0"/>
              <a:t>passivistes</a:t>
            </a:r>
            <a:endParaRPr lang="fr-BE" sz="2000" dirty="0" smtClean="0"/>
          </a:p>
          <a:p>
            <a:r>
              <a:rPr lang="fr-BE" dirty="0" smtClean="0"/>
              <a:t>Que représente le mouvement flamand en 1918-1919?</a:t>
            </a:r>
          </a:p>
          <a:p>
            <a:pPr lvl="1"/>
            <a:r>
              <a:rPr lang="fr-BE" sz="2000" dirty="0" smtClean="0"/>
              <a:t>Parti libéral = parti francophone, délesté de la plupart de ses « flamingants »</a:t>
            </a:r>
          </a:p>
          <a:p>
            <a:pPr lvl="1"/>
            <a:r>
              <a:rPr lang="fr-BE" sz="2000" dirty="0" smtClean="0"/>
              <a:t>Radicalisation de la fédération POB d’Anvers (C. Huysmans)</a:t>
            </a:r>
          </a:p>
          <a:p>
            <a:pPr lvl="1"/>
            <a:r>
              <a:rPr lang="fr-BE" sz="2000" dirty="0" smtClean="0"/>
              <a:t>Mouvement flamand plus catholique que jamais, création d’un groupe catholique flamand à la Chambre</a:t>
            </a:r>
          </a:p>
          <a:p>
            <a:pPr lvl="1"/>
            <a:r>
              <a:rPr lang="fr-BE" sz="2000" dirty="0" smtClean="0"/>
              <a:t>Création de l’</a:t>
            </a:r>
            <a:r>
              <a:rPr lang="fr-BE" sz="2000" i="1" dirty="0" err="1" smtClean="0"/>
              <a:t>Algemeen</a:t>
            </a:r>
            <a:r>
              <a:rPr lang="fr-BE" sz="2000" i="1" dirty="0" smtClean="0"/>
              <a:t> Vlaams </a:t>
            </a:r>
            <a:r>
              <a:rPr lang="fr-BE" sz="2000" i="1" dirty="0" err="1" smtClean="0"/>
              <a:t>Verbond</a:t>
            </a:r>
            <a:r>
              <a:rPr lang="fr-BE" sz="2000" dirty="0" smtClean="0"/>
              <a:t> par les ex-</a:t>
            </a:r>
            <a:r>
              <a:rPr lang="fr-BE" sz="2000" dirty="0" err="1" smtClean="0"/>
              <a:t>passivistes</a:t>
            </a:r>
            <a:r>
              <a:rPr lang="fr-BE" sz="2000" dirty="0" smtClean="0"/>
              <a:t> de tous bords</a:t>
            </a:r>
          </a:p>
          <a:p>
            <a:pPr marL="0" indent="0">
              <a:buNone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867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L’immédiat après-guerre (</a:t>
            </a:r>
            <a:r>
              <a:rPr lang="fr-BE" dirty="0" smtClean="0"/>
              <a:t>II)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506682"/>
            <a:ext cx="8946541" cy="4741717"/>
          </a:xfrm>
        </p:spPr>
        <p:txBody>
          <a:bodyPr/>
          <a:lstStyle/>
          <a:p>
            <a:r>
              <a:rPr lang="fr-BE" sz="2200" dirty="0" smtClean="0"/>
              <a:t>« Programme minimum »: </a:t>
            </a:r>
          </a:p>
          <a:p>
            <a:pPr lvl="1"/>
            <a:r>
              <a:rPr lang="fr-BE" sz="2200" dirty="0" err="1"/>
              <a:t>flamandisation</a:t>
            </a:r>
            <a:r>
              <a:rPr lang="fr-BE" sz="2200" dirty="0"/>
              <a:t> de l’enseignement à tous niveaux, de la justice et de l’administration</a:t>
            </a:r>
          </a:p>
          <a:p>
            <a:pPr lvl="1"/>
            <a:r>
              <a:rPr lang="fr-BE" sz="2200" dirty="0"/>
              <a:t>division de l’armée en unités flamandes et wallonnes et recrutement régional</a:t>
            </a:r>
          </a:p>
          <a:p>
            <a:pPr lvl="1"/>
            <a:r>
              <a:rPr lang="fr-BE" sz="2200" dirty="0"/>
              <a:t>Bilinguisme des services centraux de </a:t>
            </a:r>
            <a:r>
              <a:rPr lang="fr-BE" sz="2200" dirty="0" smtClean="0"/>
              <a:t>l’Etat</a:t>
            </a:r>
          </a:p>
          <a:p>
            <a:r>
              <a:rPr lang="fr-BE" sz="2200" dirty="0" smtClean="0"/>
              <a:t>Délitement de l’AVV après nov. 1919 =&gt; Van </a:t>
            </a:r>
            <a:r>
              <a:rPr lang="fr-BE" sz="2200" dirty="0" err="1" smtClean="0"/>
              <a:t>Cauwelaert</a:t>
            </a:r>
            <a:r>
              <a:rPr lang="fr-BE" sz="2200" dirty="0" smtClean="0"/>
              <a:t> se recentre sur la </a:t>
            </a:r>
            <a:r>
              <a:rPr lang="fr-BE" sz="2200" i="1" dirty="0" err="1" smtClean="0"/>
              <a:t>Katholieke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Vlaamse</a:t>
            </a:r>
            <a:r>
              <a:rPr lang="fr-BE" sz="2200" i="1" dirty="0" smtClean="0"/>
              <a:t> </a:t>
            </a:r>
            <a:r>
              <a:rPr lang="fr-BE" sz="2200" i="1" dirty="0" err="1" smtClean="0"/>
              <a:t>Landsbond</a:t>
            </a:r>
            <a:endParaRPr lang="fr-BE" sz="2200" i="1" dirty="0" smtClean="0"/>
          </a:p>
          <a:p>
            <a:r>
              <a:rPr lang="fr-BE" sz="2200" dirty="0" smtClean="0"/>
              <a:t>Elections communales de 1921: « mariage mystique » à Anvers entre Camille Huysmans et Frans Van </a:t>
            </a:r>
            <a:r>
              <a:rPr lang="fr-BE" sz="2200" dirty="0" err="1" smtClean="0"/>
              <a:t>Cauwelaert</a:t>
            </a:r>
            <a:r>
              <a:rPr lang="fr-BE" sz="2200" dirty="0" smtClean="0"/>
              <a:t>, qui devient bourgmestre.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62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55" y="145473"/>
            <a:ext cx="5143500" cy="6587836"/>
          </a:xfrm>
        </p:spPr>
      </p:pic>
    </p:spTree>
    <p:extLst>
      <p:ext uri="{BB962C8B-B14F-4D97-AF65-F5344CB8AC3E}">
        <p14:creationId xmlns:p14="http://schemas.microsoft.com/office/powerpoint/2010/main" val="215212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L’immédiat après-guerre (</a:t>
            </a:r>
            <a:r>
              <a:rPr lang="fr-BE" dirty="0" smtClean="0"/>
              <a:t>III)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 smtClean="0"/>
              <a:t>Frontisme de guerre donne naissance au </a:t>
            </a:r>
            <a:r>
              <a:rPr lang="fr-BE" sz="2400" i="1" dirty="0" err="1" smtClean="0"/>
              <a:t>Frontpartij</a:t>
            </a:r>
            <a:r>
              <a:rPr lang="fr-BE" sz="2400" i="1" dirty="0" smtClean="0"/>
              <a:t> </a:t>
            </a:r>
            <a:r>
              <a:rPr lang="fr-BE" sz="2400" dirty="0" smtClean="0"/>
              <a:t>(entre 4 et 6 élus jusqu’en 1925, 10 en 1929)</a:t>
            </a:r>
          </a:p>
          <a:p>
            <a:r>
              <a:rPr lang="fr-BE" sz="2400" dirty="0" smtClean="0"/>
              <a:t>Ligne pacifiste et antimilitariste partagée par les </a:t>
            </a:r>
            <a:r>
              <a:rPr lang="fr-BE" sz="2400" i="1" dirty="0" err="1" smtClean="0"/>
              <a:t>Vlaamse</a:t>
            </a:r>
            <a:r>
              <a:rPr lang="fr-BE" sz="2400" i="1" dirty="0" smtClean="0"/>
              <a:t> </a:t>
            </a:r>
            <a:r>
              <a:rPr lang="fr-BE" sz="2400" i="1" dirty="0" err="1" smtClean="0"/>
              <a:t>Oudstrijders</a:t>
            </a:r>
            <a:r>
              <a:rPr lang="fr-BE" sz="2400" dirty="0" smtClean="0"/>
              <a:t> (VOS)</a:t>
            </a:r>
          </a:p>
          <a:p>
            <a:r>
              <a:rPr lang="fr-BE" sz="2400" dirty="0" smtClean="0"/>
              <a:t>Campagne francophobe menée contre l’accord militaire franco-belge de 1920, considéré à tort par les Français et certains wallons comme une alliance</a:t>
            </a:r>
          </a:p>
          <a:p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26103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255</TotalTime>
  <Words>1521</Words>
  <Application>Microsoft Office PowerPoint</Application>
  <PresentationFormat>Grand écran</PresentationFormat>
  <Paragraphs>204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Wingdings 3</vt:lpstr>
      <vt:lpstr>Ion</vt:lpstr>
      <vt:lpstr>Question flamande, question wallonne (1918-1930)</vt:lpstr>
      <vt:lpstr>Contexte général en 1918</vt:lpstr>
      <vt:lpstr>L’héritage du XIXe siècle</vt:lpstr>
      <vt:lpstr>Le « mouvement wallon »</vt:lpstr>
      <vt:lpstr>La Première Guerre mondiale</vt:lpstr>
      <vt:lpstr>L’immédiat après-guerre (I)</vt:lpstr>
      <vt:lpstr>L’immédiat après-guerre (II)</vt:lpstr>
      <vt:lpstr>Présentation PowerPoint</vt:lpstr>
      <vt:lpstr>L’immédiat après-guerre (III)</vt:lpstr>
      <vt:lpstr>L’Assemblée wallonne (I)</vt:lpstr>
      <vt:lpstr>L’Assemblée wallonne (II)</vt:lpstr>
      <vt:lpstr>La loi Van Cauwelaert (1921) - I</vt:lpstr>
      <vt:lpstr>La loi Van Cauwelaert (1921) - II</vt:lpstr>
      <vt:lpstr>Les lois de 1932: accentuation de l’unilinguisme régional</vt:lpstr>
      <vt:lpstr>Opposition à la loi de 1921</vt:lpstr>
      <vt:lpstr>1923: discussion sur l’emploi des langues à l’armée</vt:lpstr>
      <vt:lpstr>1923: néerlandisation partielle de l’université de Gand (I)</vt:lpstr>
      <vt:lpstr>Présentation PowerPoint</vt:lpstr>
      <vt:lpstr>1923: néerlandisation partielle de l’université de Gand (II)</vt:lpstr>
      <vt:lpstr>Rupture à l’Assemblée wallonne</vt:lpstr>
      <vt:lpstr>1924-1928: contexte politique</vt:lpstr>
      <vt:lpstr>1928: emploi des langues à l’armée</vt:lpstr>
      <vt:lpstr>Le débat sur l’amnistie des activistes</vt:lpstr>
      <vt:lpstr>Présentation PowerPoint</vt:lpstr>
      <vt:lpstr>L’élection de Borms (6/12/1928)</vt:lpstr>
      <vt:lpstr>La loi d’extinction (janvier 1929)</vt:lpstr>
      <vt:lpstr>L’année 1929</vt:lpstr>
      <vt:lpstr>Flamandisation totale à Gand (1930)</vt:lpstr>
      <vt:lpstr>La bataille des pèlerinages</vt:lpstr>
      <vt:lpstr>La tour originelle  La tour rebâtie</vt:lpstr>
      <vt:lpstr>Pèlerinage wallon </vt:lpstr>
      <vt:lpstr>Waterloo: l’aigle blessé</vt:lpstr>
      <vt:lpstr>Le monument    Le pèlerinage             en 1937</vt:lpstr>
      <vt:lpstr>Militants flamands et wallons se parlent peu…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flamande, question wallonne (1918-1930)</dc:title>
  <dc:creator>C. Lanneau</dc:creator>
  <cp:lastModifiedBy>C. Lanneau</cp:lastModifiedBy>
  <cp:revision>29</cp:revision>
  <dcterms:created xsi:type="dcterms:W3CDTF">2016-10-07T19:32:10Z</dcterms:created>
  <dcterms:modified xsi:type="dcterms:W3CDTF">2016-10-11T21:06:34Z</dcterms:modified>
</cp:coreProperties>
</file>