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charts/chart2.xml" ContentType="application/vnd.openxmlformats-officedocument.drawingml.char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charts/chart4.xml" ContentType="application/vnd.openxmlformats-officedocument.drawingml.chart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charts/chart3.xml" ContentType="application/vnd.openxmlformats-officedocument.drawingml.char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</p:sldIdLst>
  <p:sldSz cx="30238700" cy="43562588"/>
  <p:notesSz cx="6858000" cy="9144000"/>
  <p:defaultTextStyle>
    <a:defPPr>
      <a:defRPr lang="fr-FR"/>
    </a:defPPr>
    <a:lvl1pPr marL="0" algn="l" defTabSz="210853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108535" algn="l" defTabSz="210853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217069" algn="l" defTabSz="210853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325604" algn="l" defTabSz="210853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434138" algn="l" defTabSz="210853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542673" algn="l" defTabSz="210853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651208" algn="l" defTabSz="210853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759742" algn="l" defTabSz="210853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6868277" algn="l" defTabSz="2108535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scaleToFitPaper="1"/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snapVertSplitter="1" vertBarState="minimized">
    <p:restoredLeft sz="15585" autoAdjust="0"/>
    <p:restoredTop sz="94716" autoAdjust="0"/>
  </p:normalViewPr>
  <p:slideViewPr>
    <p:cSldViewPr snapToObjects="1">
      <p:cViewPr>
        <p:scale>
          <a:sx n="33" d="100"/>
          <a:sy n="33" d="100"/>
        </p:scale>
        <p:origin x="-1216" y="1320"/>
      </p:cViewPr>
      <p:guideLst>
        <p:guide orient="horz" pos="13720"/>
        <p:guide pos="952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nelaure:Desktop:BSN%202015:Etude-HSDC-0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nelaure:Desktop:BSN%202015:Etude-HSDC-0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nelaure:Desktop:BSN%202015:Etude-HSDC-0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annelaure:Desktop:BSN%202015:Etude-HSDC-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18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Feuil10!$B$19</c:f>
              <c:strCache>
                <c:ptCount val="1"/>
                <c:pt idx="0">
                  <c:v>Preoperative </c:v>
                </c:pt>
              </c:strCache>
            </c:strRef>
          </c:tx>
          <c:cat>
            <c:strRef>
              <c:f>Feuil10!$A$20:$A$21</c:f>
              <c:strCache>
                <c:ptCount val="2"/>
                <c:pt idx="0">
                  <c:v>&gt; 75 yo</c:v>
                </c:pt>
                <c:pt idx="1">
                  <c:v>&lt; 75 yo</c:v>
                </c:pt>
              </c:strCache>
            </c:strRef>
          </c:cat>
          <c:val>
            <c:numRef>
              <c:f>Feuil10!$B$20:$B$21</c:f>
              <c:numCache>
                <c:formatCode>General</c:formatCode>
                <c:ptCount val="2"/>
                <c:pt idx="0">
                  <c:v>2.0</c:v>
                </c:pt>
                <c:pt idx="1">
                  <c:v>2.5</c:v>
                </c:pt>
              </c:numCache>
            </c:numRef>
          </c:val>
        </c:ser>
        <c:ser>
          <c:idx val="1"/>
          <c:order val="1"/>
          <c:tx>
            <c:strRef>
              <c:f>Feuil10!$C$19</c:f>
              <c:strCache>
                <c:ptCount val="1"/>
                <c:pt idx="0">
                  <c:v>Postoperative </c:v>
                </c:pt>
              </c:strCache>
            </c:strRef>
          </c:tx>
          <c:cat>
            <c:strRef>
              <c:f>Feuil10!$A$20:$A$21</c:f>
              <c:strCache>
                <c:ptCount val="2"/>
                <c:pt idx="0">
                  <c:v>&gt; 75 yo</c:v>
                </c:pt>
                <c:pt idx="1">
                  <c:v>&lt; 75 yo</c:v>
                </c:pt>
              </c:strCache>
            </c:strRef>
          </c:cat>
          <c:val>
            <c:numRef>
              <c:f>Feuil10!$C$20:$C$21</c:f>
              <c:numCache>
                <c:formatCode>General</c:formatCode>
                <c:ptCount val="2"/>
                <c:pt idx="0">
                  <c:v>8.0</c:v>
                </c:pt>
                <c:pt idx="1">
                  <c:v>9.5</c:v>
                </c:pt>
              </c:numCache>
            </c:numRef>
          </c:val>
        </c:ser>
        <c:axId val="598440200"/>
        <c:axId val="553961144"/>
      </c:barChart>
      <c:catAx>
        <c:axId val="598440200"/>
        <c:scaling>
          <c:orientation val="minMax"/>
        </c:scaling>
        <c:axPos val="l"/>
        <c:tickLblPos val="nextTo"/>
        <c:txPr>
          <a:bodyPr/>
          <a:lstStyle/>
          <a:p>
            <a:pPr>
              <a:defRPr sz="3000" b="1">
                <a:latin typeface="Palatino"/>
                <a:cs typeface="Palatino"/>
              </a:defRPr>
            </a:pPr>
            <a:endParaRPr lang="fr-FR"/>
          </a:p>
        </c:txPr>
        <c:crossAx val="553961144"/>
        <c:crosses val="autoZero"/>
        <c:auto val="1"/>
        <c:lblAlgn val="ctr"/>
        <c:lblOffset val="100"/>
      </c:catAx>
      <c:valAx>
        <c:axId val="553961144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3000" b="1">
                    <a:latin typeface="Palatino"/>
                    <a:cs typeface="Palatino"/>
                  </a:defRPr>
                </a:pPr>
                <a:r>
                  <a:rPr lang="fr-FR" sz="3000" b="1" dirty="0">
                    <a:latin typeface="Palatino"/>
                    <a:cs typeface="Palatino"/>
                  </a:rPr>
                  <a:t>LOS (days)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3000" b="1">
                <a:latin typeface="Palatino"/>
                <a:cs typeface="Palatino"/>
              </a:defRPr>
            </a:pPr>
            <a:endParaRPr lang="fr-FR"/>
          </a:p>
        </c:txPr>
        <c:crossAx val="598440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0370609411528"/>
          <c:y val="0.366207482993197"/>
          <c:w val="0.218718643776085"/>
          <c:h val="0.208061224489796"/>
        </c:manualLayout>
      </c:layout>
      <c:txPr>
        <a:bodyPr/>
        <a:lstStyle/>
        <a:p>
          <a:pPr>
            <a:defRPr sz="3000">
              <a:latin typeface="Palatino"/>
              <a:cs typeface="Palatino"/>
            </a:defRPr>
          </a:pPr>
          <a:endParaRPr lang="fr-FR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0"/>
  <c:chart>
    <c:autoTitleDeleted val="1"/>
    <c:plotArea>
      <c:layout>
        <c:manualLayout>
          <c:layoutTarget val="inner"/>
          <c:xMode val="edge"/>
          <c:yMode val="edge"/>
          <c:x val="0.0411361361634192"/>
          <c:y val="0.0864197530864197"/>
          <c:w val="0.957990357264831"/>
          <c:h val="0.647738065944882"/>
        </c:manualLayout>
      </c:layout>
      <c:barChart>
        <c:barDir val="col"/>
        <c:grouping val="clustered"/>
        <c:ser>
          <c:idx val="0"/>
          <c:order val="0"/>
          <c:tx>
            <c:strRef>
              <c:f>Feuil11!$B$1</c:f>
              <c:strCache>
                <c:ptCount val="1"/>
                <c:pt idx="0">
                  <c:v>Number of patients</c:v>
                </c:pt>
              </c:strCache>
            </c:strRef>
          </c:tx>
          <c:val>
            <c:numRef>
              <c:f>Feuil11!$B$2:$B$136</c:f>
              <c:numCache>
                <c:formatCode>General</c:formatCode>
                <c:ptCount val="13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1.0</c:v>
                </c:pt>
                <c:pt idx="4">
                  <c:v>1.0</c:v>
                </c:pt>
                <c:pt idx="5">
                  <c:v>1.0</c:v>
                </c:pt>
                <c:pt idx="6">
                  <c:v>0.0</c:v>
                </c:pt>
                <c:pt idx="7">
                  <c:v>7.0</c:v>
                </c:pt>
                <c:pt idx="8">
                  <c:v>2.0</c:v>
                </c:pt>
                <c:pt idx="9">
                  <c:v>0.0</c:v>
                </c:pt>
                <c:pt idx="10">
                  <c:v>2.0</c:v>
                </c:pt>
                <c:pt idx="11">
                  <c:v>4.0</c:v>
                </c:pt>
                <c:pt idx="12">
                  <c:v>0.0</c:v>
                </c:pt>
                <c:pt idx="13">
                  <c:v>1.0</c:v>
                </c:pt>
                <c:pt idx="14">
                  <c:v>0.0</c:v>
                </c:pt>
                <c:pt idx="15">
                  <c:v>1.0</c:v>
                </c:pt>
                <c:pt idx="16">
                  <c:v>0.0</c:v>
                </c:pt>
                <c:pt idx="17">
                  <c:v>0.0</c:v>
                </c:pt>
                <c:pt idx="18">
                  <c:v>1.0</c:v>
                </c:pt>
                <c:pt idx="19">
                  <c:v>0.0</c:v>
                </c:pt>
                <c:pt idx="20">
                  <c:v>0.0</c:v>
                </c:pt>
                <c:pt idx="21">
                  <c:v>3.0</c:v>
                </c:pt>
                <c:pt idx="22">
                  <c:v>0.0</c:v>
                </c:pt>
                <c:pt idx="23">
                  <c:v>0.0</c:v>
                </c:pt>
                <c:pt idx="24">
                  <c:v>0.0</c:v>
                </c:pt>
                <c:pt idx="25">
                  <c:v>0.0</c:v>
                </c:pt>
                <c:pt idx="26">
                  <c:v>3.0</c:v>
                </c:pt>
                <c:pt idx="27">
                  <c:v>0.0</c:v>
                </c:pt>
                <c:pt idx="28">
                  <c:v>0.0</c:v>
                </c:pt>
                <c:pt idx="29">
                  <c:v>0.0</c:v>
                </c:pt>
                <c:pt idx="30">
                  <c:v>0.0</c:v>
                </c:pt>
                <c:pt idx="31">
                  <c:v>0.0</c:v>
                </c:pt>
                <c:pt idx="32">
                  <c:v>0.0</c:v>
                </c:pt>
                <c:pt idx="33">
                  <c:v>0.0</c:v>
                </c:pt>
                <c:pt idx="34">
                  <c:v>0.0</c:v>
                </c:pt>
                <c:pt idx="35">
                  <c:v>0.0</c:v>
                </c:pt>
                <c:pt idx="36">
                  <c:v>0.0</c:v>
                </c:pt>
                <c:pt idx="37">
                  <c:v>0.0</c:v>
                </c:pt>
                <c:pt idx="38">
                  <c:v>0.0</c:v>
                </c:pt>
                <c:pt idx="39">
                  <c:v>0.0</c:v>
                </c:pt>
                <c:pt idx="40">
                  <c:v>0.0</c:v>
                </c:pt>
                <c:pt idx="41">
                  <c:v>0.0</c:v>
                </c:pt>
                <c:pt idx="42">
                  <c:v>1.0</c:v>
                </c:pt>
                <c:pt idx="43">
                  <c:v>0.0</c:v>
                </c:pt>
                <c:pt idx="44">
                  <c:v>0.0</c:v>
                </c:pt>
                <c:pt idx="45">
                  <c:v>0.0</c:v>
                </c:pt>
                <c:pt idx="46">
                  <c:v>0.0</c:v>
                </c:pt>
                <c:pt idx="47">
                  <c:v>0.0</c:v>
                </c:pt>
                <c:pt idx="48">
                  <c:v>0.0</c:v>
                </c:pt>
                <c:pt idx="49">
                  <c:v>0.0</c:v>
                </c:pt>
                <c:pt idx="50">
                  <c:v>0.0</c:v>
                </c:pt>
                <c:pt idx="51">
                  <c:v>0.0</c:v>
                </c:pt>
                <c:pt idx="52">
                  <c:v>0.0</c:v>
                </c:pt>
                <c:pt idx="53">
                  <c:v>0.0</c:v>
                </c:pt>
                <c:pt idx="54">
                  <c:v>0.0</c:v>
                </c:pt>
                <c:pt idx="55">
                  <c:v>0.0</c:v>
                </c:pt>
                <c:pt idx="56">
                  <c:v>2.0</c:v>
                </c:pt>
                <c:pt idx="57">
                  <c:v>0.0</c:v>
                </c:pt>
                <c:pt idx="58">
                  <c:v>0.0</c:v>
                </c:pt>
                <c:pt idx="59">
                  <c:v>0.0</c:v>
                </c:pt>
                <c:pt idx="60">
                  <c:v>0.0</c:v>
                </c:pt>
                <c:pt idx="61">
                  <c:v>0.0</c:v>
                </c:pt>
                <c:pt idx="62">
                  <c:v>0.0</c:v>
                </c:pt>
                <c:pt idx="63">
                  <c:v>0.0</c:v>
                </c:pt>
                <c:pt idx="64">
                  <c:v>0.0</c:v>
                </c:pt>
                <c:pt idx="65">
                  <c:v>0.0</c:v>
                </c:pt>
                <c:pt idx="66">
                  <c:v>0.0</c:v>
                </c:pt>
                <c:pt idx="67">
                  <c:v>0.0</c:v>
                </c:pt>
                <c:pt idx="68">
                  <c:v>0.0</c:v>
                </c:pt>
                <c:pt idx="69">
                  <c:v>0.0</c:v>
                </c:pt>
                <c:pt idx="70">
                  <c:v>1.0</c:v>
                </c:pt>
                <c:pt idx="71">
                  <c:v>0.0</c:v>
                </c:pt>
                <c:pt idx="72">
                  <c:v>0.0</c:v>
                </c:pt>
                <c:pt idx="73">
                  <c:v>0.0</c:v>
                </c:pt>
                <c:pt idx="74">
                  <c:v>0.0</c:v>
                </c:pt>
                <c:pt idx="75">
                  <c:v>0.0</c:v>
                </c:pt>
                <c:pt idx="76">
                  <c:v>0.0</c:v>
                </c:pt>
                <c:pt idx="77">
                  <c:v>0.0</c:v>
                </c:pt>
                <c:pt idx="78">
                  <c:v>0.0</c:v>
                </c:pt>
                <c:pt idx="79">
                  <c:v>0.0</c:v>
                </c:pt>
                <c:pt idx="80">
                  <c:v>0.0</c:v>
                </c:pt>
                <c:pt idx="81">
                  <c:v>0.0</c:v>
                </c:pt>
                <c:pt idx="82">
                  <c:v>0.0</c:v>
                </c:pt>
                <c:pt idx="83">
                  <c:v>0.0</c:v>
                </c:pt>
                <c:pt idx="84">
                  <c:v>0.0</c:v>
                </c:pt>
                <c:pt idx="85">
                  <c:v>0.0</c:v>
                </c:pt>
                <c:pt idx="86">
                  <c:v>0.0</c:v>
                </c:pt>
                <c:pt idx="87">
                  <c:v>0.0</c:v>
                </c:pt>
                <c:pt idx="88">
                  <c:v>0.0</c:v>
                </c:pt>
                <c:pt idx="89">
                  <c:v>0.0</c:v>
                </c:pt>
                <c:pt idx="90">
                  <c:v>0.0</c:v>
                </c:pt>
                <c:pt idx="91">
                  <c:v>0.0</c:v>
                </c:pt>
                <c:pt idx="92">
                  <c:v>0.0</c:v>
                </c:pt>
                <c:pt idx="93">
                  <c:v>0.0</c:v>
                </c:pt>
                <c:pt idx="94">
                  <c:v>0.0</c:v>
                </c:pt>
                <c:pt idx="95">
                  <c:v>0.0</c:v>
                </c:pt>
                <c:pt idx="96">
                  <c:v>0.0</c:v>
                </c:pt>
                <c:pt idx="97">
                  <c:v>0.0</c:v>
                </c:pt>
                <c:pt idx="98">
                  <c:v>0.0</c:v>
                </c:pt>
                <c:pt idx="99">
                  <c:v>0.0</c:v>
                </c:pt>
                <c:pt idx="100">
                  <c:v>0.0</c:v>
                </c:pt>
                <c:pt idx="101">
                  <c:v>0.0</c:v>
                </c:pt>
                <c:pt idx="102">
                  <c:v>0.0</c:v>
                </c:pt>
                <c:pt idx="103">
                  <c:v>0.0</c:v>
                </c:pt>
                <c:pt idx="104">
                  <c:v>0.0</c:v>
                </c:pt>
                <c:pt idx="105">
                  <c:v>0.0</c:v>
                </c:pt>
                <c:pt idx="106">
                  <c:v>0.0</c:v>
                </c:pt>
                <c:pt idx="107">
                  <c:v>0.0</c:v>
                </c:pt>
                <c:pt idx="108">
                  <c:v>0.0</c:v>
                </c:pt>
                <c:pt idx="109">
                  <c:v>0.0</c:v>
                </c:pt>
                <c:pt idx="110">
                  <c:v>0.0</c:v>
                </c:pt>
                <c:pt idx="111">
                  <c:v>0.0</c:v>
                </c:pt>
                <c:pt idx="112">
                  <c:v>0.0</c:v>
                </c:pt>
                <c:pt idx="113">
                  <c:v>0.0</c:v>
                </c:pt>
                <c:pt idx="114">
                  <c:v>0.0</c:v>
                </c:pt>
                <c:pt idx="115">
                  <c:v>0.0</c:v>
                </c:pt>
                <c:pt idx="116">
                  <c:v>0.0</c:v>
                </c:pt>
                <c:pt idx="117">
                  <c:v>0.0</c:v>
                </c:pt>
                <c:pt idx="118">
                  <c:v>0.0</c:v>
                </c:pt>
                <c:pt idx="119">
                  <c:v>0.0</c:v>
                </c:pt>
                <c:pt idx="120">
                  <c:v>0.0</c:v>
                </c:pt>
                <c:pt idx="121">
                  <c:v>0.0</c:v>
                </c:pt>
                <c:pt idx="122">
                  <c:v>0.0</c:v>
                </c:pt>
                <c:pt idx="123">
                  <c:v>0.0</c:v>
                </c:pt>
                <c:pt idx="124">
                  <c:v>0.0</c:v>
                </c:pt>
                <c:pt idx="125">
                  <c:v>0.0</c:v>
                </c:pt>
                <c:pt idx="126">
                  <c:v>0.0</c:v>
                </c:pt>
                <c:pt idx="127">
                  <c:v>0.0</c:v>
                </c:pt>
                <c:pt idx="128">
                  <c:v>0.0</c:v>
                </c:pt>
                <c:pt idx="129">
                  <c:v>0.0</c:v>
                </c:pt>
                <c:pt idx="130">
                  <c:v>0.0</c:v>
                </c:pt>
                <c:pt idx="131">
                  <c:v>0.0</c:v>
                </c:pt>
                <c:pt idx="132">
                  <c:v>0.0</c:v>
                </c:pt>
                <c:pt idx="133">
                  <c:v>0.0</c:v>
                </c:pt>
                <c:pt idx="134">
                  <c:v>1.0</c:v>
                </c:pt>
              </c:numCache>
            </c:numRef>
          </c:val>
        </c:ser>
        <c:axId val="552832712"/>
        <c:axId val="598575848"/>
      </c:barChart>
      <c:catAx>
        <c:axId val="5528327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3000">
                    <a:latin typeface="Palatino"/>
                    <a:cs typeface="Palatino"/>
                  </a:defRPr>
                </a:pPr>
                <a:r>
                  <a:rPr lang="fr-FR" sz="3000" dirty="0">
                    <a:latin typeface="Palatino"/>
                    <a:cs typeface="Palatino"/>
                  </a:rPr>
                  <a:t>Patients' day out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3000" b="1">
                <a:latin typeface="Palatino"/>
                <a:cs typeface="Palatino"/>
              </a:defRPr>
            </a:pPr>
            <a:endParaRPr lang="fr-FR"/>
          </a:p>
        </c:txPr>
        <c:crossAx val="598575848"/>
        <c:crosses val="autoZero"/>
        <c:auto val="1"/>
        <c:lblAlgn val="ctr"/>
        <c:lblOffset val="100"/>
      </c:catAx>
      <c:valAx>
        <c:axId val="59857584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3000">
                    <a:latin typeface="Palatino"/>
                    <a:cs typeface="Palatino"/>
                  </a:defRPr>
                </a:pPr>
                <a:r>
                  <a:rPr lang="fr-FR" sz="3000" dirty="0">
                    <a:latin typeface="Palatino"/>
                    <a:cs typeface="Palatino"/>
                  </a:rPr>
                  <a:t>Number of patients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3000" b="1">
                <a:latin typeface="Palatino"/>
                <a:cs typeface="Palatino"/>
              </a:defRPr>
            </a:pPr>
            <a:endParaRPr lang="fr-FR"/>
          </a:p>
        </c:txPr>
        <c:crossAx val="552832712"/>
        <c:crosses val="autoZero"/>
        <c:crossBetween val="between"/>
      </c:valAx>
    </c:plotArea>
    <c:plotVisOnly val="1"/>
    <c:dispBlanksAs val="gap"/>
  </c:chart>
  <c:spPr>
    <a:solidFill>
      <a:schemeClr val="bg1"/>
    </a:solidFill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20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Feuil12!$B$1</c:f>
              <c:strCache>
                <c:ptCount val="1"/>
                <c:pt idx="0">
                  <c:v>Number of patients</c:v>
                </c:pt>
              </c:strCache>
            </c:strRef>
          </c:tx>
          <c:val>
            <c:numRef>
              <c:f>Feuil12!$B$2:$B$63</c:f>
              <c:numCache>
                <c:formatCode>General</c:formatCode>
                <c:ptCount val="62"/>
                <c:pt idx="3">
                  <c:v>1.0</c:v>
                </c:pt>
                <c:pt idx="4">
                  <c:v>1.0</c:v>
                </c:pt>
                <c:pt idx="6">
                  <c:v>2.0</c:v>
                </c:pt>
                <c:pt idx="7">
                  <c:v>3.0</c:v>
                </c:pt>
                <c:pt idx="8">
                  <c:v>2.0</c:v>
                </c:pt>
                <c:pt idx="9">
                  <c:v>1.0</c:v>
                </c:pt>
                <c:pt idx="10">
                  <c:v>1.0</c:v>
                </c:pt>
                <c:pt idx="11">
                  <c:v>2.0</c:v>
                </c:pt>
                <c:pt idx="13">
                  <c:v>1.0</c:v>
                </c:pt>
                <c:pt idx="16">
                  <c:v>2.0</c:v>
                </c:pt>
                <c:pt idx="17">
                  <c:v>1.0</c:v>
                </c:pt>
                <c:pt idx="44">
                  <c:v>1.0</c:v>
                </c:pt>
                <c:pt idx="61">
                  <c:v>1.0</c:v>
                </c:pt>
              </c:numCache>
            </c:numRef>
          </c:val>
        </c:ser>
        <c:axId val="554388856"/>
        <c:axId val="552627464"/>
      </c:barChart>
      <c:catAx>
        <c:axId val="5543888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3000">
                    <a:latin typeface="Palatino"/>
                    <a:cs typeface="Palatino"/>
                  </a:defRPr>
                </a:pPr>
                <a:r>
                  <a:rPr lang="fr-FR" sz="3000" dirty="0">
                    <a:latin typeface="Palatino"/>
                    <a:cs typeface="Palatino"/>
                  </a:rPr>
                  <a:t>Patients'day out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3000" b="1">
                <a:latin typeface="Palatino"/>
                <a:cs typeface="Palatino"/>
              </a:defRPr>
            </a:pPr>
            <a:endParaRPr lang="fr-FR"/>
          </a:p>
        </c:txPr>
        <c:crossAx val="552627464"/>
        <c:crosses val="autoZero"/>
        <c:auto val="1"/>
        <c:lblAlgn val="ctr"/>
        <c:lblOffset val="100"/>
      </c:catAx>
      <c:valAx>
        <c:axId val="55262746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3000">
                    <a:latin typeface="Palatino"/>
                    <a:cs typeface="Palatino"/>
                  </a:defRPr>
                </a:pPr>
                <a:r>
                  <a:rPr lang="fr-FR" sz="3000" dirty="0">
                    <a:latin typeface="Palatino"/>
                    <a:cs typeface="Palatino"/>
                  </a:rPr>
                  <a:t>Number of patients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3000" b="1">
                <a:latin typeface="Palatino"/>
                <a:cs typeface="Palatino"/>
              </a:defRPr>
            </a:pPr>
            <a:endParaRPr lang="fr-FR"/>
          </a:p>
        </c:txPr>
        <c:crossAx val="554388856"/>
        <c:crosses val="autoZero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style val="18"/>
  <c:chart>
    <c:plotArea>
      <c:layout>
        <c:manualLayout>
          <c:layoutTarget val="inner"/>
          <c:xMode val="edge"/>
          <c:yMode val="edge"/>
          <c:x val="0.253703027975162"/>
          <c:y val="0.0183333333333333"/>
          <c:w val="0.526619422572179"/>
          <c:h val="0.787122309711286"/>
        </c:manualLayout>
      </c:layout>
      <c:barChart>
        <c:barDir val="bar"/>
        <c:grouping val="clustered"/>
        <c:ser>
          <c:idx val="0"/>
          <c:order val="0"/>
          <c:tx>
            <c:strRef>
              <c:f>Feuil10!$B$50</c:f>
              <c:strCache>
                <c:ptCount val="1"/>
                <c:pt idx="0">
                  <c:v>Preoperative </c:v>
                </c:pt>
              </c:strCache>
            </c:strRef>
          </c:tx>
          <c:cat>
            <c:strRef>
              <c:f>Feuil10!$A$51:$A$53</c:f>
              <c:strCache>
                <c:ptCount val="3"/>
                <c:pt idx="0">
                  <c:v>Anticoagulant</c:v>
                </c:pt>
                <c:pt idx="1">
                  <c:v>Platelet Inhibitor</c:v>
                </c:pt>
                <c:pt idx="2">
                  <c:v>Without Medication</c:v>
                </c:pt>
              </c:strCache>
            </c:strRef>
          </c:cat>
          <c:val>
            <c:numRef>
              <c:f>Feuil10!$B$51:$B$53</c:f>
              <c:numCache>
                <c:formatCode>General</c:formatCode>
                <c:ptCount val="3"/>
                <c:pt idx="0">
                  <c:v>1.0</c:v>
                </c:pt>
                <c:pt idx="1">
                  <c:v>5.0</c:v>
                </c:pt>
                <c:pt idx="2">
                  <c:v>1.0</c:v>
                </c:pt>
              </c:numCache>
            </c:numRef>
          </c:val>
        </c:ser>
        <c:ser>
          <c:idx val="1"/>
          <c:order val="1"/>
          <c:tx>
            <c:strRef>
              <c:f>Feuil10!$C$50</c:f>
              <c:strCache>
                <c:ptCount val="1"/>
                <c:pt idx="0">
                  <c:v>Postoperative </c:v>
                </c:pt>
              </c:strCache>
            </c:strRef>
          </c:tx>
          <c:cat>
            <c:strRef>
              <c:f>Feuil10!$A$51:$A$53</c:f>
              <c:strCache>
                <c:ptCount val="3"/>
                <c:pt idx="0">
                  <c:v>Anticoagulant</c:v>
                </c:pt>
                <c:pt idx="1">
                  <c:v>Platelet Inhibitor</c:v>
                </c:pt>
                <c:pt idx="2">
                  <c:v>Without Medication</c:v>
                </c:pt>
              </c:strCache>
            </c:strRef>
          </c:cat>
          <c:val>
            <c:numRef>
              <c:f>Feuil10!$C$51:$C$53</c:f>
              <c:numCache>
                <c:formatCode>General</c:formatCode>
                <c:ptCount val="3"/>
                <c:pt idx="0">
                  <c:v>9.0</c:v>
                </c:pt>
                <c:pt idx="1">
                  <c:v>9.0</c:v>
                </c:pt>
                <c:pt idx="2">
                  <c:v>9.0</c:v>
                </c:pt>
              </c:numCache>
            </c:numRef>
          </c:val>
        </c:ser>
        <c:axId val="598461688"/>
        <c:axId val="598411112"/>
      </c:barChart>
      <c:catAx>
        <c:axId val="598461688"/>
        <c:scaling>
          <c:orientation val="minMax"/>
        </c:scaling>
        <c:axPos val="l"/>
        <c:tickLblPos val="nextTo"/>
        <c:txPr>
          <a:bodyPr/>
          <a:lstStyle/>
          <a:p>
            <a:pPr>
              <a:defRPr sz="3000" b="1">
                <a:latin typeface="Palatino"/>
                <a:cs typeface="Palatino"/>
              </a:defRPr>
            </a:pPr>
            <a:endParaRPr lang="fr-FR"/>
          </a:p>
        </c:txPr>
        <c:crossAx val="598411112"/>
        <c:crosses val="autoZero"/>
        <c:auto val="1"/>
        <c:lblAlgn val="ctr"/>
        <c:lblOffset val="100"/>
      </c:catAx>
      <c:valAx>
        <c:axId val="598411112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3000">
                    <a:latin typeface="Palatino"/>
                    <a:cs typeface="Palatino"/>
                  </a:defRPr>
                </a:pPr>
                <a:r>
                  <a:rPr lang="fr-FR" sz="3000" dirty="0">
                    <a:latin typeface="Palatino"/>
                    <a:cs typeface="Palatino"/>
                  </a:rPr>
                  <a:t>LOS (days)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3000" b="1">
                <a:latin typeface="Palatino"/>
                <a:cs typeface="Palatino"/>
              </a:defRPr>
            </a:pPr>
            <a:endParaRPr lang="fr-FR"/>
          </a:p>
        </c:txPr>
        <c:crossAx val="59846168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3000" b="0">
                <a:latin typeface="Palatino"/>
                <a:cs typeface="Palatino"/>
              </a:defRPr>
            </a:pPr>
            <a:endParaRPr lang="fr-FR"/>
          </a:p>
        </c:txPr>
      </c:legendEntry>
      <c:legendEntry>
        <c:idx val="1"/>
        <c:txPr>
          <a:bodyPr/>
          <a:lstStyle/>
          <a:p>
            <a:pPr>
              <a:defRPr sz="3000" b="0">
                <a:latin typeface="Palatino"/>
                <a:cs typeface="Palatino"/>
              </a:defRPr>
            </a:pPr>
            <a:endParaRPr lang="fr-FR"/>
          </a:p>
        </c:txPr>
      </c:legendEntry>
      <c:layout>
        <c:manualLayout>
          <c:xMode val="edge"/>
          <c:yMode val="edge"/>
          <c:x val="0.799193649574291"/>
          <c:y val="0.393883333333333"/>
          <c:w val="0.199795211574163"/>
          <c:h val="0.2139"/>
        </c:manualLayout>
      </c:layout>
      <c:txPr>
        <a:bodyPr/>
        <a:lstStyle/>
        <a:p>
          <a:pPr>
            <a:defRPr sz="3000" b="1">
              <a:latin typeface="Palatino"/>
              <a:cs typeface="Palatino"/>
            </a:defRPr>
          </a:pPr>
          <a:endParaRPr lang="fr-FR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67903" y="13532646"/>
            <a:ext cx="25702895" cy="933772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35805" y="24685466"/>
            <a:ext cx="21167090" cy="1113266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0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17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3256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434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542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651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7597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868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6442291" y="2329393"/>
            <a:ext cx="5102783" cy="49552444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33954" y="2329393"/>
            <a:ext cx="14804365" cy="4955244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8650" y="27992999"/>
            <a:ext cx="25702895" cy="8652014"/>
          </a:xfrm>
        </p:spPr>
        <p:txBody>
          <a:bodyPr anchor="t"/>
          <a:lstStyle>
            <a:lvl1pPr algn="l">
              <a:defRPr sz="184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88650" y="18463689"/>
            <a:ext cx="25702895" cy="9529311"/>
          </a:xfrm>
        </p:spPr>
        <p:txBody>
          <a:bodyPr anchor="b"/>
          <a:lstStyle>
            <a:lvl1pPr marL="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1pPr>
            <a:lvl2pPr marL="2108535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217069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32560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43413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54267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65120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75974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86827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33954" y="13552808"/>
            <a:ext cx="9953573" cy="38329032"/>
          </a:xfrm>
        </p:spPr>
        <p:txBody>
          <a:bodyPr/>
          <a:lstStyle>
            <a:lvl1pPr>
              <a:defRPr sz="12900"/>
            </a:lvl1pPr>
            <a:lvl2pPr>
              <a:defRPr sz="110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1591504" y="13552808"/>
            <a:ext cx="9953573" cy="38329032"/>
          </a:xfrm>
        </p:spPr>
        <p:txBody>
          <a:bodyPr/>
          <a:lstStyle>
            <a:lvl1pPr>
              <a:defRPr sz="12900"/>
            </a:lvl1pPr>
            <a:lvl2pPr>
              <a:defRPr sz="110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1936" y="1744524"/>
            <a:ext cx="27214830" cy="7260432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1937" y="9751164"/>
            <a:ext cx="13360677" cy="4063822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108535" indent="0">
              <a:buNone/>
              <a:defRPr sz="9300" b="1"/>
            </a:lvl2pPr>
            <a:lvl3pPr marL="4217069" indent="0">
              <a:buNone/>
              <a:defRPr sz="8300" b="1"/>
            </a:lvl3pPr>
            <a:lvl4pPr marL="6325604" indent="0">
              <a:buNone/>
              <a:defRPr sz="7400" b="1"/>
            </a:lvl4pPr>
            <a:lvl5pPr marL="8434138" indent="0">
              <a:buNone/>
              <a:defRPr sz="7400" b="1"/>
            </a:lvl5pPr>
            <a:lvl6pPr marL="10542673" indent="0">
              <a:buNone/>
              <a:defRPr sz="7400" b="1"/>
            </a:lvl6pPr>
            <a:lvl7pPr marL="12651208" indent="0">
              <a:buNone/>
              <a:defRPr sz="7400" b="1"/>
            </a:lvl7pPr>
            <a:lvl8pPr marL="14759742" indent="0">
              <a:buNone/>
              <a:defRPr sz="7400" b="1"/>
            </a:lvl8pPr>
            <a:lvl9pPr marL="16868277" indent="0">
              <a:buNone/>
              <a:defRPr sz="7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1937" y="13814986"/>
            <a:ext cx="13360677" cy="25098911"/>
          </a:xfrm>
        </p:spPr>
        <p:txBody>
          <a:bodyPr/>
          <a:lstStyle>
            <a:lvl1pPr>
              <a:defRPr sz="11000"/>
            </a:lvl1pPr>
            <a:lvl2pPr>
              <a:defRPr sz="93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60843" y="9751164"/>
            <a:ext cx="13365924" cy="4063822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108535" indent="0">
              <a:buNone/>
              <a:defRPr sz="9300" b="1"/>
            </a:lvl2pPr>
            <a:lvl3pPr marL="4217069" indent="0">
              <a:buNone/>
              <a:defRPr sz="8300" b="1"/>
            </a:lvl3pPr>
            <a:lvl4pPr marL="6325604" indent="0">
              <a:buNone/>
              <a:defRPr sz="7400" b="1"/>
            </a:lvl4pPr>
            <a:lvl5pPr marL="8434138" indent="0">
              <a:buNone/>
              <a:defRPr sz="7400" b="1"/>
            </a:lvl5pPr>
            <a:lvl6pPr marL="10542673" indent="0">
              <a:buNone/>
              <a:defRPr sz="7400" b="1"/>
            </a:lvl6pPr>
            <a:lvl7pPr marL="12651208" indent="0">
              <a:buNone/>
              <a:defRPr sz="7400" b="1"/>
            </a:lvl7pPr>
            <a:lvl8pPr marL="14759742" indent="0">
              <a:buNone/>
              <a:defRPr sz="7400" b="1"/>
            </a:lvl8pPr>
            <a:lvl9pPr marL="16868277" indent="0">
              <a:buNone/>
              <a:defRPr sz="7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60843" y="13814986"/>
            <a:ext cx="13365924" cy="25098911"/>
          </a:xfrm>
        </p:spPr>
        <p:txBody>
          <a:bodyPr/>
          <a:lstStyle>
            <a:lvl1pPr>
              <a:defRPr sz="11000"/>
            </a:lvl1pPr>
            <a:lvl2pPr>
              <a:defRPr sz="93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1937" y="1734438"/>
            <a:ext cx="9948325" cy="7381438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22492" y="1734441"/>
            <a:ext cx="16904276" cy="37179463"/>
          </a:xfrm>
        </p:spPr>
        <p:txBody>
          <a:bodyPr/>
          <a:lstStyle>
            <a:lvl1pPr>
              <a:defRPr sz="14700"/>
            </a:lvl1pPr>
            <a:lvl2pPr>
              <a:defRPr sz="12900"/>
            </a:lvl2pPr>
            <a:lvl3pPr>
              <a:defRPr sz="110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1937" y="9115880"/>
            <a:ext cx="9948325" cy="29798025"/>
          </a:xfrm>
        </p:spPr>
        <p:txBody>
          <a:bodyPr/>
          <a:lstStyle>
            <a:lvl1pPr marL="0" indent="0">
              <a:buNone/>
              <a:defRPr sz="6400"/>
            </a:lvl1pPr>
            <a:lvl2pPr marL="2108535" indent="0">
              <a:buNone/>
              <a:defRPr sz="5600"/>
            </a:lvl2pPr>
            <a:lvl3pPr marL="4217069" indent="0">
              <a:buNone/>
              <a:defRPr sz="4600"/>
            </a:lvl3pPr>
            <a:lvl4pPr marL="6325604" indent="0">
              <a:buNone/>
              <a:defRPr sz="4100"/>
            </a:lvl4pPr>
            <a:lvl5pPr marL="8434138" indent="0">
              <a:buNone/>
              <a:defRPr sz="4100"/>
            </a:lvl5pPr>
            <a:lvl6pPr marL="10542673" indent="0">
              <a:buNone/>
              <a:defRPr sz="4100"/>
            </a:lvl6pPr>
            <a:lvl7pPr marL="12651208" indent="0">
              <a:buNone/>
              <a:defRPr sz="4100"/>
            </a:lvl7pPr>
            <a:lvl8pPr marL="14759742" indent="0">
              <a:buNone/>
              <a:defRPr sz="4100"/>
            </a:lvl8pPr>
            <a:lvl9pPr marL="16868277" indent="0">
              <a:buNone/>
              <a:defRPr sz="4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26997" y="30493814"/>
            <a:ext cx="18143220" cy="3599969"/>
          </a:xfrm>
        </p:spPr>
        <p:txBody>
          <a:bodyPr anchor="b"/>
          <a:lstStyle>
            <a:lvl1pPr algn="l">
              <a:defRPr sz="93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926997" y="3892397"/>
            <a:ext cx="18143220" cy="26137553"/>
          </a:xfrm>
        </p:spPr>
        <p:txBody>
          <a:bodyPr/>
          <a:lstStyle>
            <a:lvl1pPr marL="0" indent="0">
              <a:buNone/>
              <a:defRPr sz="14700"/>
            </a:lvl1pPr>
            <a:lvl2pPr marL="2108535" indent="0">
              <a:buNone/>
              <a:defRPr sz="12900"/>
            </a:lvl2pPr>
            <a:lvl3pPr marL="4217069" indent="0">
              <a:buNone/>
              <a:defRPr sz="11000"/>
            </a:lvl3pPr>
            <a:lvl4pPr marL="6325604" indent="0">
              <a:buNone/>
              <a:defRPr sz="9300"/>
            </a:lvl4pPr>
            <a:lvl5pPr marL="8434138" indent="0">
              <a:buNone/>
              <a:defRPr sz="9300"/>
            </a:lvl5pPr>
            <a:lvl6pPr marL="10542673" indent="0">
              <a:buNone/>
              <a:defRPr sz="9300"/>
            </a:lvl6pPr>
            <a:lvl7pPr marL="12651208" indent="0">
              <a:buNone/>
              <a:defRPr sz="9300"/>
            </a:lvl7pPr>
            <a:lvl8pPr marL="14759742" indent="0">
              <a:buNone/>
              <a:defRPr sz="9300"/>
            </a:lvl8pPr>
            <a:lvl9pPr marL="16868277" indent="0">
              <a:buNone/>
              <a:defRPr sz="93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26997" y="34093783"/>
            <a:ext cx="18143220" cy="5112549"/>
          </a:xfrm>
        </p:spPr>
        <p:txBody>
          <a:bodyPr/>
          <a:lstStyle>
            <a:lvl1pPr marL="0" indent="0">
              <a:buNone/>
              <a:defRPr sz="6400"/>
            </a:lvl1pPr>
            <a:lvl2pPr marL="2108535" indent="0">
              <a:buNone/>
              <a:defRPr sz="5600"/>
            </a:lvl2pPr>
            <a:lvl3pPr marL="4217069" indent="0">
              <a:buNone/>
              <a:defRPr sz="4600"/>
            </a:lvl3pPr>
            <a:lvl4pPr marL="6325604" indent="0">
              <a:buNone/>
              <a:defRPr sz="4100"/>
            </a:lvl4pPr>
            <a:lvl5pPr marL="8434138" indent="0">
              <a:buNone/>
              <a:defRPr sz="4100"/>
            </a:lvl5pPr>
            <a:lvl6pPr marL="10542673" indent="0">
              <a:buNone/>
              <a:defRPr sz="4100"/>
            </a:lvl6pPr>
            <a:lvl7pPr marL="12651208" indent="0">
              <a:buNone/>
              <a:defRPr sz="4100"/>
            </a:lvl7pPr>
            <a:lvl8pPr marL="14759742" indent="0">
              <a:buNone/>
              <a:defRPr sz="4100"/>
            </a:lvl8pPr>
            <a:lvl9pPr marL="16868277" indent="0">
              <a:buNone/>
              <a:defRPr sz="41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1936" y="1744524"/>
            <a:ext cx="27214830" cy="7260432"/>
          </a:xfrm>
          <a:prstGeom prst="rect">
            <a:avLst/>
          </a:prstGeom>
        </p:spPr>
        <p:txBody>
          <a:bodyPr vert="horz" lIns="421707" tIns="210853" rIns="421707" bIns="210853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1936" y="10164612"/>
            <a:ext cx="27214830" cy="28749293"/>
          </a:xfrm>
          <a:prstGeom prst="rect">
            <a:avLst/>
          </a:prstGeom>
        </p:spPr>
        <p:txBody>
          <a:bodyPr vert="horz" lIns="421707" tIns="210853" rIns="421707" bIns="21085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1936" y="40376071"/>
            <a:ext cx="7055696" cy="2319303"/>
          </a:xfrm>
          <a:prstGeom prst="rect">
            <a:avLst/>
          </a:prstGeom>
        </p:spPr>
        <p:txBody>
          <a:bodyPr vert="horz" lIns="421707" tIns="210853" rIns="421707" bIns="210853" rtlCol="0" anchor="ctr"/>
          <a:lstStyle>
            <a:lvl1pPr algn="l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5046B-A7A0-E949-9787-124FC6849E61}" type="datetimeFigureOut">
              <a:rPr lang="fr-FR" smtClean="0"/>
              <a:pPr/>
              <a:t>19/03/15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31556" y="40376071"/>
            <a:ext cx="9575588" cy="2319303"/>
          </a:xfrm>
          <a:prstGeom prst="rect">
            <a:avLst/>
          </a:prstGeom>
        </p:spPr>
        <p:txBody>
          <a:bodyPr vert="horz" lIns="421707" tIns="210853" rIns="421707" bIns="210853" rtlCol="0" anchor="ctr"/>
          <a:lstStyle>
            <a:lvl1pPr algn="ct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671070" y="40376071"/>
            <a:ext cx="7055696" cy="2319303"/>
          </a:xfrm>
          <a:prstGeom prst="rect">
            <a:avLst/>
          </a:prstGeom>
        </p:spPr>
        <p:txBody>
          <a:bodyPr vert="horz" lIns="421707" tIns="210853" rIns="421707" bIns="210853" rtlCol="0" anchor="ctr"/>
          <a:lstStyle>
            <a:lvl1pPr algn="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76FB8-C1CC-1B4C-81AD-4C55FB4EC613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2108535" rtl="0" eaLnBrk="1" latinLnBrk="0" hangingPunct="1">
        <a:spcBef>
          <a:spcPct val="0"/>
        </a:spcBef>
        <a:buNone/>
        <a:defRPr sz="20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1401" indent="-1581401" algn="l" defTabSz="2108535" rtl="0" eaLnBrk="1" latinLnBrk="0" hangingPunct="1">
        <a:spcBef>
          <a:spcPct val="20000"/>
        </a:spcBef>
        <a:buFont typeface="Arial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369" indent="-1317834" algn="l" defTabSz="2108535" rtl="0" eaLnBrk="1" latinLnBrk="0" hangingPunct="1">
        <a:spcBef>
          <a:spcPct val="20000"/>
        </a:spcBef>
        <a:buFont typeface="Arial"/>
        <a:buChar char="–"/>
        <a:defRPr sz="12900" kern="1200">
          <a:solidFill>
            <a:schemeClr val="tx1"/>
          </a:solidFill>
          <a:latin typeface="+mn-lt"/>
          <a:ea typeface="+mn-ea"/>
          <a:cs typeface="+mn-cs"/>
        </a:defRPr>
      </a:lvl2pPr>
      <a:lvl3pPr marL="5271336" indent="-1054267" algn="l" defTabSz="2108535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79871" indent="-1054267" algn="l" defTabSz="2108535" rtl="0" eaLnBrk="1" latinLnBrk="0" hangingPunct="1">
        <a:spcBef>
          <a:spcPct val="20000"/>
        </a:spcBef>
        <a:buFont typeface="Arial"/>
        <a:buChar char="–"/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88405" indent="-1054267" algn="l" defTabSz="2108535" rtl="0" eaLnBrk="1" latinLnBrk="0" hangingPunct="1">
        <a:spcBef>
          <a:spcPct val="20000"/>
        </a:spcBef>
        <a:buFont typeface="Arial"/>
        <a:buChar char="»"/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596940" indent="-1054267" algn="l" defTabSz="2108535" rtl="0" eaLnBrk="1" latinLnBrk="0" hangingPunct="1">
        <a:spcBef>
          <a:spcPct val="20000"/>
        </a:spcBef>
        <a:buFont typeface="Arial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3705474" indent="-1054267" algn="l" defTabSz="2108535" rtl="0" eaLnBrk="1" latinLnBrk="0" hangingPunct="1">
        <a:spcBef>
          <a:spcPct val="20000"/>
        </a:spcBef>
        <a:buFont typeface="Arial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4009" indent="-1054267" algn="l" defTabSz="2108535" rtl="0" eaLnBrk="1" latinLnBrk="0" hangingPunct="1">
        <a:spcBef>
          <a:spcPct val="20000"/>
        </a:spcBef>
        <a:buFont typeface="Arial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543" indent="-1054267" algn="l" defTabSz="2108535" rtl="0" eaLnBrk="1" latinLnBrk="0" hangingPunct="1">
        <a:spcBef>
          <a:spcPct val="20000"/>
        </a:spcBef>
        <a:buFont typeface="Arial"/>
        <a:buChar char="•"/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10853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108535" algn="l" defTabSz="210853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217069" algn="l" defTabSz="210853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325604" algn="l" defTabSz="210853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434138" algn="l" defTabSz="210853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542673" algn="l" defTabSz="210853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651208" algn="l" defTabSz="210853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759742" algn="l" defTabSz="210853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868277" algn="l" defTabSz="2108535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4" Type="http://schemas.openxmlformats.org/officeDocument/2006/relationships/chart" Target="../charts/chart3.xml"/><Relationship Id="rId5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2851151" y="313103"/>
            <a:ext cx="24725583" cy="2818119"/>
          </a:xfrm>
          <a:prstGeom prst="rect">
            <a:avLst/>
          </a:prstGeom>
          <a:solidFill>
            <a:srgbClr val="800000"/>
          </a:solidFill>
        </p:spPr>
        <p:txBody>
          <a:bodyPr vert="horz" lIns="421707" tIns="210853" rIns="421707" bIns="210853" rtlCol="0" anchor="ctr">
            <a:noAutofit/>
          </a:bodyPr>
          <a:lstStyle/>
          <a:p>
            <a:pPr algn="ctr">
              <a:lnSpc>
                <a:spcPct val="120000"/>
              </a:lnSpc>
            </a:pPr>
            <a:r>
              <a:rPr lang="fr-FR" sz="6700" dirty="0">
                <a:solidFill>
                  <a:schemeClr val="bg1"/>
                </a:solidFill>
                <a:latin typeface="Palatino"/>
                <a:cs typeface="Palatino"/>
              </a:rPr>
              <a:t>Influence of age and antithrombotics on length of hospital stay for surgically evacuated chronic subdural haematoma </a:t>
            </a:r>
            <a:endParaRPr lang="fr-FR" sz="6700" dirty="0">
              <a:solidFill>
                <a:schemeClr val="bg1"/>
              </a:solidFill>
              <a:latin typeface="Palatino"/>
              <a:ea typeface="+mj-ea"/>
              <a:cs typeface="Palatino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69950" y="41223454"/>
            <a:ext cx="28510412" cy="1672319"/>
          </a:xfrm>
          <a:prstGeom prst="rect">
            <a:avLst/>
          </a:prstGeom>
          <a:solidFill>
            <a:srgbClr val="800000">
              <a:alpha val="19000"/>
            </a:srgbClr>
          </a:solidFill>
          <a:ln>
            <a:solidFill>
              <a:srgbClr val="800000"/>
            </a:solidFill>
          </a:ln>
        </p:spPr>
        <p:txBody>
          <a:bodyPr wrap="square" lIns="421707" tIns="210853" rIns="421707" bIns="210853" rtlCol="0">
            <a:spAutoFit/>
          </a:bodyPr>
          <a:lstStyle/>
          <a:p>
            <a:r>
              <a:rPr lang="fr-FR" sz="2700" dirty="0">
                <a:latin typeface="Gill Sans"/>
                <a:cs typeface="Gill Sans"/>
              </a:rPr>
              <a:t>Références</a:t>
            </a:r>
            <a:endParaRPr lang="fr-FR" sz="2700" dirty="0" smtClean="0">
              <a:latin typeface="Gill Sans"/>
              <a:cs typeface="Gill Sans"/>
            </a:endParaRPr>
          </a:p>
          <a:p>
            <a:pPr marL="1054267" indent="-1054267">
              <a:buFontTx/>
              <a:buAutoNum type="arabicParenBoth"/>
            </a:pPr>
            <a:r>
              <a:rPr lang="fr-FR" sz="2700" dirty="0" smtClean="0">
                <a:latin typeface="Gill Sans Light"/>
                <a:cs typeface="Gill Sans Light"/>
              </a:rPr>
              <a:t>National trend in prevalence, cost, and discharge disposition after subdural hematoma </a:t>
            </a:r>
            <a:r>
              <a:rPr lang="fr-FR" sz="2700" dirty="0" err="1" smtClean="0">
                <a:latin typeface="Gill Sans Light"/>
                <a:cs typeface="Gill Sans Light"/>
              </a:rPr>
              <a:t>from</a:t>
            </a:r>
            <a:r>
              <a:rPr lang="fr-FR" sz="2700" dirty="0" smtClean="0">
                <a:latin typeface="Gill Sans Light"/>
                <a:cs typeface="Gill Sans Light"/>
              </a:rPr>
              <a:t> 1998-2007, </a:t>
            </a:r>
            <a:r>
              <a:rPr lang="fr-FR" sz="2700" dirty="0" err="1" smtClean="0">
                <a:latin typeface="Gill Sans Light"/>
                <a:cs typeface="Gill Sans Light"/>
              </a:rPr>
              <a:t>Frontera</a:t>
            </a:r>
            <a:r>
              <a:rPr lang="fr-FR" sz="2700" dirty="0" smtClean="0">
                <a:latin typeface="Gill Sans Light"/>
                <a:cs typeface="Gill Sans Light"/>
              </a:rPr>
              <a:t> et al, </a:t>
            </a:r>
            <a:r>
              <a:rPr lang="fr-FR" sz="2700" dirty="0" err="1" smtClean="0">
                <a:latin typeface="Gill Sans Light"/>
                <a:cs typeface="Gill Sans Light"/>
              </a:rPr>
              <a:t>Crit</a:t>
            </a:r>
            <a:r>
              <a:rPr lang="fr-FR" sz="2700" dirty="0" smtClean="0">
                <a:latin typeface="Gill Sans Light"/>
                <a:cs typeface="Gill Sans Light"/>
              </a:rPr>
              <a:t> Care Med 2011, 39(7):1619-1625. </a:t>
            </a:r>
          </a:p>
          <a:p>
            <a:pPr marL="1054267" indent="-1054267">
              <a:buFontTx/>
              <a:buAutoNum type="arabicParenBoth"/>
            </a:pPr>
            <a:r>
              <a:rPr lang="fr-FR" sz="2700" dirty="0" smtClean="0">
                <a:latin typeface="Gill Sans Light"/>
                <a:cs typeface="Gill Sans Light"/>
              </a:rPr>
              <a:t>Trend in outcome and financial impact of subdural hemorrhage, </a:t>
            </a:r>
            <a:r>
              <a:rPr lang="fr-FR" sz="2700" dirty="0" err="1" smtClean="0">
                <a:latin typeface="Gill Sans Light"/>
                <a:cs typeface="Gill Sans Light"/>
              </a:rPr>
              <a:t>Frontera</a:t>
            </a:r>
            <a:r>
              <a:rPr lang="fr-FR" sz="2700" dirty="0" smtClean="0">
                <a:latin typeface="Gill Sans Light"/>
                <a:cs typeface="Gill Sans Light"/>
              </a:rPr>
              <a:t> et al, </a:t>
            </a:r>
            <a:r>
              <a:rPr lang="fr-FR" sz="2700" dirty="0" err="1" smtClean="0">
                <a:latin typeface="Gill Sans Light"/>
                <a:cs typeface="Gill Sans Light"/>
              </a:rPr>
              <a:t>Neurocrit</a:t>
            </a:r>
            <a:r>
              <a:rPr lang="fr-FR" sz="2700" dirty="0" smtClean="0">
                <a:latin typeface="Gill Sans Light"/>
                <a:cs typeface="Gill Sans Light"/>
              </a:rPr>
              <a:t> Care 2011, 14:260-266.</a:t>
            </a:r>
            <a:endParaRPr lang="en-GB" sz="2700" dirty="0">
              <a:latin typeface="Gill Sans Light"/>
              <a:cs typeface="Gill Sans Ligh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131222"/>
            <a:ext cx="30238700" cy="995211"/>
          </a:xfrm>
          <a:prstGeom prst="rect">
            <a:avLst/>
          </a:prstGeom>
        </p:spPr>
        <p:txBody>
          <a:bodyPr wrap="square" lIns="421707" tIns="210853" rIns="421707" bIns="210853">
            <a:spAutoFit/>
          </a:bodyPr>
          <a:lstStyle/>
          <a:p>
            <a:pPr algn="ctr"/>
            <a:r>
              <a:rPr lang="fr-FR" sz="3700" i="1" dirty="0">
                <a:latin typeface="Garamond"/>
                <a:cs typeface="Garamond"/>
              </a:rPr>
              <a:t>AL. Salado,</a:t>
            </a:r>
            <a:r>
              <a:rPr lang="fr-FR" sz="3700" i="1" dirty="0" smtClean="0">
                <a:latin typeface="Garamond"/>
                <a:cs typeface="Garamond"/>
              </a:rPr>
              <a:t> C</a:t>
            </a:r>
            <a:r>
              <a:rPr lang="fr-FR" sz="3700" i="1" dirty="0" smtClean="0">
                <a:latin typeface="Garamond"/>
                <a:cs typeface="Garamond"/>
              </a:rPr>
              <a:t>. </a:t>
            </a:r>
            <a:r>
              <a:rPr lang="fr-FR" sz="3700" i="1" dirty="0" err="1" smtClean="0">
                <a:latin typeface="Garamond"/>
                <a:cs typeface="Garamond"/>
              </a:rPr>
              <a:t>Franssen</a:t>
            </a:r>
            <a:r>
              <a:rPr lang="fr-FR" sz="3700" i="1" dirty="0" smtClean="0">
                <a:latin typeface="Garamond"/>
                <a:cs typeface="Garamond"/>
              </a:rPr>
              <a:t>, A. </a:t>
            </a:r>
            <a:r>
              <a:rPr lang="fr-FR" sz="3700" i="1" smtClean="0">
                <a:latin typeface="Garamond"/>
                <a:cs typeface="Garamond"/>
              </a:rPr>
              <a:t>Dubuisson</a:t>
            </a:r>
            <a:r>
              <a:rPr lang="fr-FR" sz="3700" i="1" smtClean="0">
                <a:latin typeface="Garamond"/>
                <a:cs typeface="Garamond"/>
              </a:rPr>
              <a:t>, </a:t>
            </a:r>
            <a:r>
              <a:rPr lang="fr-FR" sz="3700" i="1" dirty="0" smtClean="0">
                <a:latin typeface="Garamond"/>
                <a:cs typeface="Garamond"/>
              </a:rPr>
              <a:t>B</a:t>
            </a:r>
            <a:r>
              <a:rPr lang="fr-FR" sz="3700" i="1" dirty="0">
                <a:latin typeface="Garamond"/>
                <a:cs typeface="Garamond"/>
              </a:rPr>
              <a:t>. Kaschten, T. Racaru, J. Lenelle, D. Martin, </a:t>
            </a:r>
            <a:r>
              <a:rPr lang="en-GB" sz="3700" i="1" dirty="0">
                <a:latin typeface="Garamond"/>
                <a:cs typeface="Garamond"/>
              </a:rPr>
              <a:t>F. Scholtes, </a:t>
            </a:r>
            <a:r>
              <a:rPr lang="fr-FR" sz="3700" i="1" dirty="0">
                <a:latin typeface="Garamond"/>
                <a:cs typeface="Garamond"/>
              </a:rPr>
              <a:t>CHU Sart Tilman, Université de Liège, Belgique.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71971" y="4416984"/>
            <a:ext cx="29230743" cy="1133710"/>
          </a:xfrm>
          <a:prstGeom prst="rect">
            <a:avLst/>
          </a:prstGeom>
          <a:noFill/>
        </p:spPr>
        <p:txBody>
          <a:bodyPr wrap="square" lIns="421707" tIns="210853" rIns="421707" bIns="210853" rtlCol="0">
            <a:spAutoFit/>
          </a:bodyPr>
          <a:lstStyle/>
          <a:p>
            <a:r>
              <a:rPr lang="en-GB" sz="4600" b="1" dirty="0">
                <a:solidFill>
                  <a:srgbClr val="800000"/>
                </a:solidFill>
                <a:latin typeface="Palatino"/>
                <a:cs typeface="Palatino"/>
              </a:rPr>
              <a:t>INTRODUCTION</a:t>
            </a:r>
            <a:endParaRPr lang="en-GB" sz="4600" b="1" dirty="0">
              <a:solidFill>
                <a:srgbClr val="1F497D"/>
              </a:solidFill>
              <a:latin typeface="Palatino"/>
              <a:cs typeface="Palatino"/>
            </a:endParaRPr>
          </a:p>
          <a:p>
            <a:endParaRPr lang="fr-FR" sz="4600" dirty="0">
              <a:latin typeface="Palatino"/>
              <a:cs typeface="Palatino"/>
            </a:endParaRPr>
          </a:p>
        </p:txBody>
      </p:sp>
      <p:cxnSp>
        <p:nvCxnSpPr>
          <p:cNvPr id="8" name="Connecteur droit 7"/>
          <p:cNvCxnSpPr/>
          <p:nvPr/>
        </p:nvCxnSpPr>
        <p:spPr>
          <a:xfrm rot="10800000">
            <a:off x="1007956" y="5390723"/>
            <a:ext cx="28558773" cy="757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>
            <a:off x="1007956" y="9971968"/>
            <a:ext cx="28558773" cy="757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rot="10800000">
            <a:off x="1007956" y="16058723"/>
            <a:ext cx="28558773" cy="757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671971" y="15084984"/>
            <a:ext cx="29230743" cy="1133710"/>
          </a:xfrm>
          <a:prstGeom prst="rect">
            <a:avLst/>
          </a:prstGeom>
          <a:noFill/>
        </p:spPr>
        <p:txBody>
          <a:bodyPr wrap="square" lIns="421707" tIns="210853" rIns="421707" bIns="210853" rtlCol="0">
            <a:spAutoFit/>
          </a:bodyPr>
          <a:lstStyle/>
          <a:p>
            <a:r>
              <a:rPr lang="en-GB" sz="4600" b="1" dirty="0">
                <a:solidFill>
                  <a:srgbClr val="800000"/>
                </a:solidFill>
                <a:latin typeface="Palatino"/>
                <a:cs typeface="Palatino"/>
              </a:rPr>
              <a:t>RESULTS </a:t>
            </a:r>
            <a:r>
              <a:rPr lang="en-GB" sz="4600" b="1" dirty="0">
                <a:solidFill>
                  <a:srgbClr val="1F497D"/>
                </a:solidFill>
                <a:latin typeface="Palatino"/>
                <a:cs typeface="Palatino"/>
              </a:rPr>
              <a:t> </a:t>
            </a:r>
          </a:p>
          <a:p>
            <a:endParaRPr lang="fr-FR" sz="4600" dirty="0">
              <a:latin typeface="Palatino"/>
              <a:cs typeface="Palatino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71971" y="8917922"/>
            <a:ext cx="29230743" cy="1133710"/>
          </a:xfrm>
          <a:prstGeom prst="rect">
            <a:avLst/>
          </a:prstGeom>
          <a:noFill/>
        </p:spPr>
        <p:txBody>
          <a:bodyPr wrap="square" lIns="421707" tIns="210853" rIns="421707" bIns="210853" rtlCol="0">
            <a:spAutoFit/>
          </a:bodyPr>
          <a:lstStyle/>
          <a:p>
            <a:r>
              <a:rPr lang="en-GB" sz="4600" b="1" dirty="0">
                <a:solidFill>
                  <a:srgbClr val="800000"/>
                </a:solidFill>
                <a:latin typeface="Palatino"/>
                <a:cs typeface="Palatino"/>
              </a:rPr>
              <a:t>METHODS</a:t>
            </a:r>
            <a:r>
              <a:rPr lang="en-GB" sz="4600" b="1" dirty="0">
                <a:solidFill>
                  <a:srgbClr val="1F497D"/>
                </a:solidFill>
                <a:latin typeface="Palatino"/>
                <a:cs typeface="Palatino"/>
              </a:rPr>
              <a:t> </a:t>
            </a:r>
          </a:p>
          <a:p>
            <a:endParaRPr lang="fr-FR" sz="4600" dirty="0">
              <a:latin typeface="Palatino"/>
              <a:cs typeface="Palatino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007956" y="5493725"/>
            <a:ext cx="28558773" cy="3257369"/>
          </a:xfrm>
          <a:prstGeom prst="rect">
            <a:avLst/>
          </a:prstGeom>
          <a:noFill/>
        </p:spPr>
        <p:txBody>
          <a:bodyPr wrap="square" lIns="421707" tIns="210853" rIns="421707" bIns="210853" rtlCol="0">
            <a:spAutoFit/>
          </a:bodyPr>
          <a:lstStyle/>
          <a:p>
            <a:pPr marL="790701" indent="-790701">
              <a:buFont typeface="Wingdings" charset="2"/>
              <a:buChar char="Ø"/>
            </a:pPr>
            <a:r>
              <a:rPr lang="en-GB" sz="4600" dirty="0" smtClean="0">
                <a:latin typeface="Palatino"/>
                <a:cs typeface="Palatino"/>
              </a:rPr>
              <a:t>Data on economical aspects of chronic subdural haematoma (cSDH) management in Europe is </a:t>
            </a:r>
            <a:r>
              <a:rPr lang="en-GB" sz="4600" i="1" dirty="0" smtClean="0">
                <a:latin typeface="Palatino"/>
                <a:cs typeface="Palatino"/>
              </a:rPr>
              <a:t>sparse</a:t>
            </a:r>
            <a:r>
              <a:rPr lang="en-GB" sz="4600" dirty="0" smtClean="0">
                <a:latin typeface="Palatino"/>
                <a:cs typeface="Palatino"/>
              </a:rPr>
              <a:t>. </a:t>
            </a:r>
          </a:p>
          <a:p>
            <a:pPr marL="790701" indent="-790701">
              <a:buFont typeface="Wingdings" charset="2"/>
              <a:buChar char="Ø"/>
            </a:pPr>
            <a:r>
              <a:rPr lang="en-GB" sz="4600" dirty="0" smtClean="0">
                <a:latin typeface="Palatino"/>
                <a:cs typeface="Palatino"/>
              </a:rPr>
              <a:t>Increasing general public health expenses result in policy driven budget restrictions.</a:t>
            </a:r>
            <a:r>
              <a:rPr lang="en-GB" sz="4600" i="1" baseline="30000" dirty="0" smtClean="0">
                <a:latin typeface="Palatino"/>
                <a:cs typeface="Palatino"/>
              </a:rPr>
              <a:t>(1,2)</a:t>
            </a:r>
            <a:r>
              <a:rPr lang="en-GB" sz="4600" dirty="0">
                <a:latin typeface="Palatino"/>
                <a:cs typeface="Palatino"/>
              </a:rPr>
              <a:t> </a:t>
            </a:r>
            <a:r>
              <a:rPr lang="en-GB" sz="4600" dirty="0" smtClean="0">
                <a:latin typeface="Palatino"/>
                <a:cs typeface="Palatino"/>
              </a:rPr>
              <a:t>In Belgium, this includes restricting the length of stay (LOS) in the hospital.</a:t>
            </a:r>
          </a:p>
          <a:p>
            <a:r>
              <a:rPr lang="en-GB" sz="4600" b="1" i="1" dirty="0" smtClean="0">
                <a:latin typeface="Palatino"/>
                <a:cs typeface="Palatino"/>
              </a:rPr>
              <a:t>We investigated factors influencing LOS </a:t>
            </a:r>
            <a:r>
              <a:rPr lang="en-GB" sz="4600" b="1" i="1" dirty="0">
                <a:latin typeface="Palatino"/>
                <a:cs typeface="Palatino"/>
              </a:rPr>
              <a:t>for </a:t>
            </a:r>
            <a:r>
              <a:rPr lang="en-GB" sz="4600" b="1" i="1" dirty="0" smtClean="0">
                <a:latin typeface="Palatino"/>
                <a:cs typeface="Palatino"/>
              </a:rPr>
              <a:t>cSDH </a:t>
            </a:r>
            <a:r>
              <a:rPr lang="en-GB" sz="4600" b="1" i="1" dirty="0">
                <a:latin typeface="Palatino"/>
                <a:cs typeface="Palatino"/>
              </a:rPr>
              <a:t>management in </a:t>
            </a:r>
            <a:r>
              <a:rPr lang="en-GB" sz="4600" b="1" i="1" dirty="0" smtClean="0">
                <a:latin typeface="Palatino"/>
                <a:cs typeface="Palatino"/>
              </a:rPr>
              <a:t>a tertiary care facility.</a:t>
            </a:r>
            <a:endParaRPr lang="fr-FR" sz="4600" b="1" i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997914" y="10097753"/>
            <a:ext cx="14294197" cy="4673141"/>
          </a:xfrm>
          <a:prstGeom prst="rect">
            <a:avLst/>
          </a:prstGeom>
          <a:noFill/>
        </p:spPr>
        <p:txBody>
          <a:bodyPr wrap="square" lIns="421707" tIns="210853" rIns="421707" bIns="210853" rtlCol="0">
            <a:spAutoFit/>
          </a:bodyPr>
          <a:lstStyle/>
          <a:p>
            <a:r>
              <a:rPr lang="en-GB" sz="4600" b="1" dirty="0">
                <a:solidFill>
                  <a:schemeClr val="tx2"/>
                </a:solidFill>
                <a:latin typeface="Palatino"/>
                <a:cs typeface="Palatino"/>
              </a:rPr>
              <a:t>Single </a:t>
            </a:r>
            <a:r>
              <a:rPr lang="en-GB" sz="4600" b="1" dirty="0" smtClean="0">
                <a:solidFill>
                  <a:schemeClr val="tx2"/>
                </a:solidFill>
                <a:latin typeface="Palatino"/>
                <a:cs typeface="Palatino"/>
              </a:rPr>
              <a:t>centre retrospective review of all </a:t>
            </a:r>
            <a:r>
              <a:rPr lang="en-GB" sz="4600" b="1" dirty="0" err="1" smtClean="0">
                <a:solidFill>
                  <a:schemeClr val="tx2"/>
                </a:solidFill>
                <a:latin typeface="Palatino"/>
                <a:cs typeface="Palatino"/>
              </a:rPr>
              <a:t>cSDH</a:t>
            </a:r>
            <a:r>
              <a:rPr lang="en-GB" sz="4600" b="1" dirty="0" smtClean="0">
                <a:solidFill>
                  <a:schemeClr val="tx2"/>
                </a:solidFill>
                <a:latin typeface="Palatino"/>
                <a:cs typeface="Palatino"/>
              </a:rPr>
              <a:t> evacuated via a single burr hole:</a:t>
            </a:r>
            <a:endParaRPr lang="en-GB" sz="4600" b="1" dirty="0">
              <a:solidFill>
                <a:schemeClr val="tx2"/>
              </a:solidFill>
              <a:latin typeface="Palatino"/>
              <a:cs typeface="Palatino"/>
            </a:endParaRPr>
          </a:p>
          <a:p>
            <a:pPr marL="790701" indent="-790701">
              <a:buFont typeface="Wingdings" charset="2"/>
              <a:buChar char="Ø"/>
            </a:pPr>
            <a:r>
              <a:rPr lang="en-GB" sz="4600" dirty="0">
                <a:latin typeface="Palatino"/>
                <a:cs typeface="Palatino"/>
              </a:rPr>
              <a:t>16 women / 35 men</a:t>
            </a:r>
          </a:p>
          <a:p>
            <a:pPr marL="790701" indent="-790701">
              <a:buFont typeface="Wingdings" charset="2"/>
              <a:buChar char="Ø"/>
            </a:pPr>
            <a:r>
              <a:rPr lang="en-GB" sz="4600" dirty="0">
                <a:latin typeface="Palatino"/>
                <a:cs typeface="Palatino"/>
              </a:rPr>
              <a:t>Age: 24 to 95 </a:t>
            </a:r>
            <a:r>
              <a:rPr lang="en-GB" sz="4600" dirty="0" smtClean="0">
                <a:latin typeface="Palatino"/>
                <a:cs typeface="Palatino"/>
              </a:rPr>
              <a:t>years (y) [70,2 ± 13,7]</a:t>
            </a:r>
          </a:p>
          <a:p>
            <a:pPr marL="790701" indent="-790701"/>
            <a:endParaRPr lang="en-GB" sz="4600" b="1" dirty="0" smtClean="0">
              <a:solidFill>
                <a:srgbClr val="006CA9"/>
              </a:solidFill>
              <a:latin typeface="Palatino"/>
              <a:cs typeface="Palatino"/>
            </a:endParaRPr>
          </a:p>
          <a:p>
            <a:pPr marL="790701" indent="-790701"/>
            <a:r>
              <a:rPr lang="en-GB" sz="4600" b="1" dirty="0" smtClean="0">
                <a:solidFill>
                  <a:schemeClr val="tx2"/>
                </a:solidFill>
                <a:latin typeface="Palatino"/>
                <a:cs typeface="Palatino"/>
              </a:rPr>
              <a:t>Data from </a:t>
            </a:r>
            <a:r>
              <a:rPr lang="en-GB" sz="4600" dirty="0" smtClean="0">
                <a:latin typeface="Palatino"/>
                <a:cs typeface="Palatino"/>
              </a:rPr>
              <a:t>2009 &amp; 2010 </a:t>
            </a:r>
            <a:endParaRPr lang="en-GB" sz="4600" dirty="0">
              <a:latin typeface="Palatino"/>
              <a:cs typeface="Palatino"/>
            </a:endParaRPr>
          </a:p>
        </p:txBody>
      </p:sp>
      <p:cxnSp>
        <p:nvCxnSpPr>
          <p:cNvPr id="15" name="Connecteur droit 14"/>
          <p:cNvCxnSpPr/>
          <p:nvPr/>
        </p:nvCxnSpPr>
        <p:spPr>
          <a:xfrm rot="10800000">
            <a:off x="1007956" y="35877350"/>
            <a:ext cx="28558773" cy="7570"/>
          </a:xfrm>
          <a:prstGeom prst="line">
            <a:avLst/>
          </a:prstGeom>
          <a:ln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671971" y="34886750"/>
            <a:ext cx="29230743" cy="1133710"/>
          </a:xfrm>
          <a:prstGeom prst="rect">
            <a:avLst/>
          </a:prstGeom>
          <a:noFill/>
        </p:spPr>
        <p:txBody>
          <a:bodyPr wrap="square" lIns="421707" tIns="210853" rIns="421707" bIns="210853" rtlCol="0">
            <a:spAutoFit/>
          </a:bodyPr>
          <a:lstStyle/>
          <a:p>
            <a:r>
              <a:rPr lang="en-GB" sz="4600" b="1" dirty="0">
                <a:solidFill>
                  <a:srgbClr val="800000"/>
                </a:solidFill>
                <a:latin typeface="Palatino"/>
                <a:cs typeface="Palatino"/>
              </a:rPr>
              <a:t>CONCLUSION</a:t>
            </a:r>
            <a:endParaRPr lang="en-GB" sz="4600" b="1" dirty="0">
              <a:solidFill>
                <a:srgbClr val="1F497D"/>
              </a:solidFill>
              <a:latin typeface="Palatino"/>
              <a:cs typeface="Palatino"/>
            </a:endParaRPr>
          </a:p>
          <a:p>
            <a:endParaRPr lang="fr-FR" sz="4600" dirty="0">
              <a:latin typeface="Palatino"/>
              <a:cs typeface="Palatino"/>
            </a:endParaRPr>
          </a:p>
        </p:txBody>
      </p:sp>
      <p:cxnSp>
        <p:nvCxnSpPr>
          <p:cNvPr id="17" name="Connecteur droit 16"/>
          <p:cNvCxnSpPr/>
          <p:nvPr/>
        </p:nvCxnSpPr>
        <p:spPr>
          <a:xfrm rot="16200000" flipV="1">
            <a:off x="13095710" y="12639861"/>
            <a:ext cx="4719261" cy="4"/>
          </a:xfrm>
          <a:prstGeom prst="line">
            <a:avLst/>
          </a:prstGeom>
          <a:ln w="1270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671972" y="35953550"/>
            <a:ext cx="28894758" cy="5411805"/>
          </a:xfrm>
          <a:prstGeom prst="rect">
            <a:avLst/>
          </a:prstGeom>
          <a:noFill/>
        </p:spPr>
        <p:txBody>
          <a:bodyPr wrap="square" lIns="421707" tIns="210853" rIns="421707" bIns="210853" rtlCol="0">
            <a:spAutoFit/>
          </a:bodyPr>
          <a:lstStyle/>
          <a:p>
            <a:r>
              <a:rPr lang="en-GB" sz="5400" b="1" dirty="0" smtClean="0">
                <a:latin typeface="Palatino"/>
                <a:cs typeface="Palatino"/>
              </a:rPr>
              <a:t>INAMI / RIZIV financing</a:t>
            </a:r>
            <a:r>
              <a:rPr lang="en-GB" sz="5400" dirty="0" smtClean="0">
                <a:latin typeface="Palatino"/>
                <a:cs typeface="Palatino"/>
              </a:rPr>
              <a:t> of hospital stays for </a:t>
            </a:r>
            <a:r>
              <a:rPr lang="en-GB" sz="5400" dirty="0" err="1" smtClean="0">
                <a:latin typeface="Palatino"/>
                <a:cs typeface="Palatino"/>
              </a:rPr>
              <a:t>cSDH</a:t>
            </a:r>
            <a:r>
              <a:rPr lang="en-GB" sz="5400" dirty="0" smtClean="0">
                <a:latin typeface="Palatino"/>
                <a:cs typeface="Palatino"/>
              </a:rPr>
              <a:t> is based on age (threshold: 75y). </a:t>
            </a:r>
            <a:br>
              <a:rPr lang="en-GB" sz="5400" dirty="0" smtClean="0">
                <a:latin typeface="Palatino"/>
                <a:cs typeface="Palatino"/>
              </a:rPr>
            </a:br>
            <a:r>
              <a:rPr lang="en-GB" sz="5400" dirty="0" smtClean="0">
                <a:latin typeface="Palatino"/>
                <a:cs typeface="Palatino"/>
              </a:rPr>
              <a:t>This preliminary study shows that: </a:t>
            </a:r>
          </a:p>
          <a:p>
            <a:pPr marL="790701" indent="-790701">
              <a:buFont typeface="Wingdings" charset="2"/>
              <a:buChar char="Ø"/>
            </a:pPr>
            <a:r>
              <a:rPr lang="en-GB" sz="5400" b="1" dirty="0" smtClean="0">
                <a:latin typeface="Palatino"/>
                <a:cs typeface="Palatino"/>
              </a:rPr>
              <a:t>Only a minority </a:t>
            </a:r>
            <a:r>
              <a:rPr lang="en-GB" sz="5400" dirty="0" smtClean="0">
                <a:latin typeface="Palatino"/>
                <a:cs typeface="Palatino"/>
              </a:rPr>
              <a:t>of patients can leave hospital within the imposed delay.</a:t>
            </a:r>
          </a:p>
          <a:p>
            <a:pPr marL="790701" indent="-790701">
              <a:buFont typeface="Wingdings" charset="2"/>
              <a:buChar char="Ø"/>
            </a:pPr>
            <a:r>
              <a:rPr lang="en-GB" sz="5400" dirty="0" smtClean="0">
                <a:latin typeface="Palatino"/>
                <a:cs typeface="Palatino"/>
              </a:rPr>
              <a:t>LOS is </a:t>
            </a:r>
            <a:r>
              <a:rPr lang="en-GB" sz="5400" i="1" dirty="0" smtClean="0">
                <a:latin typeface="Palatino"/>
                <a:cs typeface="Palatino"/>
              </a:rPr>
              <a:t>not</a:t>
            </a:r>
            <a:r>
              <a:rPr lang="en-GB" sz="5400" dirty="0" smtClean="0">
                <a:latin typeface="Palatino"/>
                <a:cs typeface="Palatino"/>
              </a:rPr>
              <a:t> influenced by </a:t>
            </a:r>
            <a:r>
              <a:rPr lang="en-GB" sz="5400" b="1" dirty="0" smtClean="0">
                <a:latin typeface="Palatino"/>
                <a:cs typeface="Palatino"/>
              </a:rPr>
              <a:t>age.</a:t>
            </a:r>
          </a:p>
          <a:p>
            <a:pPr marL="790701" indent="-790701">
              <a:buFont typeface="Wingdings" charset="2"/>
              <a:buChar char="Ø"/>
            </a:pPr>
            <a:r>
              <a:rPr lang="en-GB" sz="5400" dirty="0" smtClean="0">
                <a:latin typeface="Palatino"/>
                <a:cs typeface="Palatino"/>
              </a:rPr>
              <a:t>LOS is </a:t>
            </a:r>
            <a:r>
              <a:rPr lang="en-GB" sz="5400" i="1" dirty="0" smtClean="0">
                <a:latin typeface="Palatino"/>
                <a:cs typeface="Palatino"/>
              </a:rPr>
              <a:t>directly increased </a:t>
            </a:r>
            <a:r>
              <a:rPr lang="en-GB" sz="5400" dirty="0" smtClean="0">
                <a:latin typeface="Palatino"/>
                <a:cs typeface="Palatino"/>
              </a:rPr>
              <a:t>by </a:t>
            </a:r>
            <a:r>
              <a:rPr lang="en-GB" sz="5400" b="1" dirty="0" smtClean="0">
                <a:latin typeface="Palatino"/>
                <a:cs typeface="Palatino"/>
              </a:rPr>
              <a:t>antiplatelet drugs. </a:t>
            </a:r>
          </a:p>
          <a:p>
            <a:pPr marL="790701" indent="-790701">
              <a:buFont typeface="Wingdings" charset="2"/>
              <a:buChar char="Ø"/>
            </a:pPr>
            <a:endParaRPr lang="en-GB" sz="5400" dirty="0">
              <a:latin typeface="Palatino"/>
              <a:cs typeface="Palatino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15791319" y="10097753"/>
            <a:ext cx="13775412" cy="4673141"/>
          </a:xfrm>
          <a:prstGeom prst="rect">
            <a:avLst/>
          </a:prstGeom>
          <a:noFill/>
        </p:spPr>
        <p:txBody>
          <a:bodyPr wrap="square" lIns="421707" tIns="210853" rIns="421707" bIns="210853" rtlCol="0">
            <a:spAutoFit/>
          </a:bodyPr>
          <a:lstStyle/>
          <a:p>
            <a:r>
              <a:rPr lang="en-GB" sz="4600" b="1" dirty="0">
                <a:solidFill>
                  <a:srgbClr val="1F497D"/>
                </a:solidFill>
                <a:latin typeface="Palatino"/>
                <a:cs typeface="Palatino"/>
              </a:rPr>
              <a:t>Data </a:t>
            </a:r>
            <a:r>
              <a:rPr lang="en-GB" sz="4600" b="1" dirty="0" smtClean="0">
                <a:solidFill>
                  <a:srgbClr val="1F497D"/>
                </a:solidFill>
                <a:latin typeface="Palatino"/>
                <a:cs typeface="Palatino"/>
              </a:rPr>
              <a:t>expressed </a:t>
            </a:r>
            <a:r>
              <a:rPr lang="en-GB" sz="4600" b="1" dirty="0">
                <a:solidFill>
                  <a:srgbClr val="1F497D"/>
                </a:solidFill>
                <a:latin typeface="Palatino"/>
                <a:cs typeface="Palatino"/>
              </a:rPr>
              <a:t>as mean / </a:t>
            </a:r>
            <a:r>
              <a:rPr lang="en-GB" sz="4600" b="1" dirty="0" smtClean="0">
                <a:solidFill>
                  <a:srgbClr val="1F497D"/>
                </a:solidFill>
                <a:latin typeface="Palatino"/>
                <a:cs typeface="Palatino"/>
              </a:rPr>
              <a:t>median:</a:t>
            </a:r>
          </a:p>
          <a:p>
            <a:pPr marL="790701" indent="-790701">
              <a:buFont typeface="Wingdings" charset="2"/>
              <a:buChar char="Ø"/>
            </a:pPr>
            <a:r>
              <a:rPr lang="en-GB" sz="4600" dirty="0" smtClean="0">
                <a:solidFill>
                  <a:srgbClr val="000000"/>
                </a:solidFill>
                <a:latin typeface="Palatino"/>
                <a:cs typeface="Palatino"/>
              </a:rPr>
              <a:t>Preoperative </a:t>
            </a:r>
            <a:r>
              <a:rPr lang="en-GB" sz="4600" dirty="0">
                <a:solidFill>
                  <a:srgbClr val="000000"/>
                </a:solidFill>
                <a:latin typeface="Palatino"/>
                <a:cs typeface="Palatino"/>
              </a:rPr>
              <a:t>/ p</a:t>
            </a:r>
            <a:r>
              <a:rPr lang="en-GB" sz="4600" dirty="0" smtClean="0">
                <a:solidFill>
                  <a:srgbClr val="000000"/>
                </a:solidFill>
                <a:latin typeface="Palatino"/>
                <a:cs typeface="Palatino"/>
              </a:rPr>
              <a:t>ostoperative symptoms</a:t>
            </a:r>
          </a:p>
          <a:p>
            <a:pPr marL="790701" indent="-790701">
              <a:buFont typeface="Wingdings" charset="2"/>
              <a:buChar char="Ø"/>
            </a:pPr>
            <a:r>
              <a:rPr lang="en-GB" sz="4600" dirty="0" smtClean="0">
                <a:solidFill>
                  <a:srgbClr val="000000"/>
                </a:solidFill>
                <a:latin typeface="Palatino"/>
                <a:cs typeface="Palatino"/>
              </a:rPr>
              <a:t>Prehospital antithrombotic drugs (anticoagulants </a:t>
            </a:r>
            <a:r>
              <a:rPr lang="en-GB" sz="4600" dirty="0">
                <a:solidFill>
                  <a:srgbClr val="000000"/>
                </a:solidFill>
                <a:latin typeface="Palatino"/>
                <a:cs typeface="Palatino"/>
              </a:rPr>
              <a:t>and platelet </a:t>
            </a:r>
            <a:r>
              <a:rPr lang="en-GB" sz="4600" dirty="0" smtClean="0">
                <a:solidFill>
                  <a:srgbClr val="000000"/>
                </a:solidFill>
                <a:latin typeface="Palatino"/>
                <a:cs typeface="Palatino"/>
              </a:rPr>
              <a:t>inhibitors)</a:t>
            </a:r>
            <a:endParaRPr lang="en-GB" sz="4600" dirty="0">
              <a:solidFill>
                <a:srgbClr val="000000"/>
              </a:solidFill>
              <a:latin typeface="Palatino"/>
              <a:cs typeface="Palatino"/>
            </a:endParaRPr>
          </a:p>
          <a:p>
            <a:pPr marL="790701" indent="-790701">
              <a:buFont typeface="Wingdings" charset="2"/>
              <a:buChar char="Ø"/>
            </a:pPr>
            <a:r>
              <a:rPr lang="en-GB" sz="4600" dirty="0">
                <a:solidFill>
                  <a:srgbClr val="000000"/>
                </a:solidFill>
                <a:latin typeface="Palatino"/>
                <a:cs typeface="Palatino"/>
              </a:rPr>
              <a:t>Delay</a:t>
            </a:r>
            <a:r>
              <a:rPr lang="en-GB" sz="4600" dirty="0" smtClean="0">
                <a:solidFill>
                  <a:srgbClr val="000000"/>
                </a:solidFill>
                <a:latin typeface="Palatino"/>
                <a:cs typeface="Palatino"/>
              </a:rPr>
              <a:t> pre/postoperative</a:t>
            </a:r>
          </a:p>
          <a:p>
            <a:pPr marL="790701" indent="-790701">
              <a:buFont typeface="Wingdings" charset="2"/>
              <a:buChar char="Ø"/>
            </a:pPr>
            <a:r>
              <a:rPr lang="en-GB" sz="4600" dirty="0">
                <a:solidFill>
                  <a:srgbClr val="000000"/>
                </a:solidFill>
                <a:latin typeface="Palatino"/>
                <a:cs typeface="Palatino"/>
              </a:rPr>
              <a:t>Total </a:t>
            </a:r>
            <a:r>
              <a:rPr lang="en-GB" sz="4600" dirty="0" smtClean="0">
                <a:solidFill>
                  <a:srgbClr val="000000"/>
                </a:solidFill>
                <a:latin typeface="Palatino"/>
                <a:cs typeface="Palatino"/>
              </a:rPr>
              <a:t>LOS</a:t>
            </a:r>
            <a:endParaRPr lang="en-GB" sz="4600" dirty="0">
              <a:solidFill>
                <a:srgbClr val="000000"/>
              </a:solidFill>
              <a:latin typeface="Palatino"/>
              <a:cs typeface="Palatino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10521454" y="22009894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i="1" dirty="0" smtClean="0">
                <a:latin typeface="Palatino"/>
                <a:cs typeface="Palatino"/>
              </a:rPr>
              <a:t>&gt; 75 y </a:t>
            </a:r>
            <a:endParaRPr lang="fr-FR" sz="5400" b="1" i="1" dirty="0">
              <a:latin typeface="Palatino"/>
              <a:cs typeface="Palatino"/>
            </a:endParaRPr>
          </a:p>
        </p:txBody>
      </p:sp>
      <p:graphicFrame>
        <p:nvGraphicFramePr>
          <p:cNvPr id="43" name="Graphique 42"/>
          <p:cNvGraphicFramePr/>
          <p:nvPr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7034419"/>
              </p:ext>
            </p:extLst>
          </p:nvPr>
        </p:nvGraphicFramePr>
        <p:xfrm>
          <a:off x="412750" y="27115294"/>
          <a:ext cx="13944600" cy="746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8" name="Graphique 27"/>
          <p:cNvGraphicFramePr/>
          <p:nvPr/>
        </p:nvGraphicFramePr>
        <p:xfrm>
          <a:off x="260350" y="16371094"/>
          <a:ext cx="29534981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ZoneTexte 30"/>
          <p:cNvSpPr txBox="1"/>
          <p:nvPr/>
        </p:nvSpPr>
        <p:spPr>
          <a:xfrm>
            <a:off x="10394950" y="17133094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i="1" dirty="0" smtClean="0">
                <a:latin typeface="Palatino"/>
                <a:cs typeface="Palatino"/>
              </a:rPr>
              <a:t>&lt; 75 y </a:t>
            </a:r>
            <a:endParaRPr lang="fr-FR" sz="5400" b="1" i="1" dirty="0">
              <a:latin typeface="Palatino"/>
              <a:cs typeface="Palatino"/>
            </a:endParaRPr>
          </a:p>
        </p:txBody>
      </p:sp>
      <p:cxnSp>
        <p:nvCxnSpPr>
          <p:cNvPr id="32" name="Connecteur droit 31"/>
          <p:cNvCxnSpPr/>
          <p:nvPr/>
        </p:nvCxnSpPr>
        <p:spPr>
          <a:xfrm rot="16200000" flipV="1">
            <a:off x="1060448" y="18390391"/>
            <a:ext cx="3581399" cy="7"/>
          </a:xfrm>
          <a:prstGeom prst="line">
            <a:avLst/>
          </a:prstGeom>
          <a:ln w="114300" cap="flat" cmpd="sng" algn="ctr">
            <a:solidFill>
              <a:schemeClr val="tx2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/>
          <p:nvPr/>
        </p:nvSpPr>
        <p:spPr>
          <a:xfrm>
            <a:off x="17938750" y="22542005"/>
            <a:ext cx="11441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i="1" dirty="0" smtClean="0">
                <a:solidFill>
                  <a:schemeClr val="tx2"/>
                </a:solidFill>
                <a:latin typeface="Palatino"/>
                <a:cs typeface="Palatino"/>
              </a:rPr>
              <a:t>: </a:t>
            </a:r>
            <a:r>
              <a:rPr lang="fr-FR" sz="4000" i="1" dirty="0" err="1" smtClean="0">
                <a:solidFill>
                  <a:schemeClr val="tx2"/>
                </a:solidFill>
                <a:latin typeface="Palatino"/>
                <a:cs typeface="Palatino"/>
              </a:rPr>
              <a:t>Average</a:t>
            </a:r>
            <a:r>
              <a:rPr lang="fr-FR" sz="4000" i="1" dirty="0" smtClean="0">
                <a:solidFill>
                  <a:schemeClr val="tx2"/>
                </a:solidFill>
                <a:latin typeface="Palatino"/>
                <a:cs typeface="Palatino"/>
              </a:rPr>
              <a:t> </a:t>
            </a:r>
            <a:r>
              <a:rPr lang="fr-FR" sz="4000" i="1" dirty="0" err="1" smtClean="0">
                <a:solidFill>
                  <a:schemeClr val="tx2"/>
                </a:solidFill>
                <a:latin typeface="Palatino"/>
                <a:cs typeface="Palatino"/>
              </a:rPr>
              <a:t>reimbursed</a:t>
            </a:r>
            <a:r>
              <a:rPr lang="fr-FR" sz="4000" i="1" dirty="0" smtClean="0">
                <a:solidFill>
                  <a:schemeClr val="tx2"/>
                </a:solidFill>
                <a:latin typeface="Palatino"/>
                <a:cs typeface="Palatino"/>
              </a:rPr>
              <a:t> LOS (INAMI / RIZIV)</a:t>
            </a:r>
            <a:endParaRPr lang="fr-FR" sz="4000" i="1" dirty="0">
              <a:solidFill>
                <a:schemeClr val="tx2"/>
              </a:solidFill>
              <a:latin typeface="Palatino"/>
              <a:cs typeface="Palatino"/>
            </a:endParaRPr>
          </a:p>
        </p:txBody>
      </p:sp>
      <p:graphicFrame>
        <p:nvGraphicFramePr>
          <p:cNvPr id="36" name="Graphique 35"/>
          <p:cNvGraphicFramePr/>
          <p:nvPr/>
        </p:nvGraphicFramePr>
        <p:xfrm>
          <a:off x="31750" y="21095494"/>
          <a:ext cx="142494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37" name="Connecteur droit 36"/>
          <p:cNvCxnSpPr/>
          <p:nvPr/>
        </p:nvCxnSpPr>
        <p:spPr>
          <a:xfrm rot="16200000" flipV="1">
            <a:off x="1441450" y="23419593"/>
            <a:ext cx="4038600" cy="1"/>
          </a:xfrm>
          <a:prstGeom prst="line">
            <a:avLst/>
          </a:prstGeom>
          <a:ln w="114300" cap="flat" cmpd="sng" algn="ctr">
            <a:solidFill>
              <a:schemeClr val="tx2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16721038" y="23077438"/>
            <a:ext cx="990600" cy="1588"/>
          </a:xfrm>
          <a:prstGeom prst="line">
            <a:avLst/>
          </a:prstGeom>
          <a:ln w="114300" cap="flat" cmpd="sng" algn="ctr">
            <a:solidFill>
              <a:schemeClr val="tx2"/>
            </a:solidFill>
            <a:prstDash val="dash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Graphique 43"/>
          <p:cNvGraphicFramePr/>
          <p:nvPr/>
        </p:nvGraphicFramePr>
        <p:xfrm>
          <a:off x="14433550" y="26962894"/>
          <a:ext cx="15621000" cy="76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2054</TotalTime>
  <Words>339</Words>
  <Application>Microsoft Macintosh PowerPoint</Application>
  <PresentationFormat>Personnalisé</PresentationFormat>
  <Paragraphs>35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Anne Laure</dc:creator>
  <cp:lastModifiedBy>Anne Laure</cp:lastModifiedBy>
  <cp:revision>90</cp:revision>
  <cp:lastPrinted>2015-03-17T21:49:14Z</cp:lastPrinted>
  <dcterms:created xsi:type="dcterms:W3CDTF">2015-03-19T11:07:29Z</dcterms:created>
  <dcterms:modified xsi:type="dcterms:W3CDTF">2015-03-19T11:08:12Z</dcterms:modified>
</cp:coreProperties>
</file>