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imgSz="1024x768" encoding="macintosh"/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408" y="47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D3408-CDAF-5B4C-AACF-0FE64480752B}" type="datetimeFigureOut">
              <a:rPr lang="fr-FR" smtClean="0"/>
              <a:pPr/>
              <a:t>26/03/14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F665C-DA04-CB41-8578-ADCF79FF49FB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762000" y="92887"/>
            <a:ext cx="5410199" cy="494235"/>
          </a:xfrm>
          <a:prstGeom prst="rect">
            <a:avLst/>
          </a:prstGeom>
          <a:solidFill>
            <a:srgbClr val="80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Garamond"/>
                <a:cs typeface="Garamond"/>
              </a:rPr>
              <a:t>Neurosurgery and Spontaneous Intracranial Hypotension</a:t>
            </a:r>
            <a:endParaRPr lang="fr-FR" sz="1600" b="1" dirty="0" smtClean="0">
              <a:solidFill>
                <a:schemeClr val="bg1"/>
              </a:solidFill>
              <a:latin typeface="Garamond"/>
              <a:cs typeface="Garamond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l Sans"/>
              <a:ea typeface="+mj-ea"/>
              <a:cs typeface="Gill San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9568" y="8405336"/>
            <a:ext cx="6466032" cy="738664"/>
          </a:xfrm>
          <a:prstGeom prst="rect">
            <a:avLst/>
          </a:prstGeom>
          <a:solidFill>
            <a:srgbClr val="800000">
              <a:alpha val="19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 smtClean="0">
                <a:latin typeface="Gill Sans"/>
                <a:cs typeface="Gill Sans"/>
              </a:rPr>
              <a:t>Références</a:t>
            </a:r>
          </a:p>
          <a:p>
            <a:pPr marL="228600" indent="-228600">
              <a:buFontTx/>
              <a:buAutoNum type="arabicParenBoth"/>
            </a:pPr>
            <a:r>
              <a:rPr lang="fr-FR" sz="600" dirty="0" smtClean="0">
                <a:latin typeface="Gill Sans Light"/>
                <a:cs typeface="Gill Sans Light"/>
              </a:rPr>
              <a:t>Aspect IRM de hypotension intracrânienne: diagnostic et impact thérapeutique, S. Soize, Université Paris Descartes</a:t>
            </a:r>
          </a:p>
          <a:p>
            <a:pPr marL="228600" indent="-228600">
              <a:buAutoNum type="arabicParenBoth"/>
            </a:pPr>
            <a:r>
              <a:rPr lang="fr-FR" sz="600" dirty="0" smtClean="0">
                <a:latin typeface="Gill Sans Light"/>
                <a:cs typeface="Gill Sans Light"/>
              </a:rPr>
              <a:t>Le colmatage sanguin péridural (blood patch): au delà de la céphalée post ponction dure mérienne, A. Fabrizi, Anesthésiologie Conférences scientifiques, 2010, Volume 8, Numéro 5</a:t>
            </a:r>
          </a:p>
          <a:p>
            <a:pPr marL="228600" indent="-228600">
              <a:buAutoNum type="arabicParenBoth"/>
            </a:pPr>
            <a:r>
              <a:rPr lang="fr-FR" sz="600" dirty="0" smtClean="0">
                <a:latin typeface="Gill Sans Light"/>
                <a:cs typeface="Gill Sans Light"/>
              </a:rPr>
              <a:t>A case of spontaneous intracrânien hypotension: from Menière like syndrome to cerebral involvement, N. Fontaine, European Annals of Otothinolaryngology, 2012, 129, 153-156</a:t>
            </a:r>
          </a:p>
          <a:p>
            <a:pPr marL="228600" indent="-228600">
              <a:buAutoNum type="arabicParenBoth"/>
            </a:pPr>
            <a:r>
              <a:rPr lang="fr-FR" sz="600" dirty="0" smtClean="0">
                <a:latin typeface="Gill Sans Light"/>
                <a:cs typeface="Gill Sans Light"/>
              </a:rPr>
              <a:t>Prise en charge de la brèche dural, P. Zetlaoui, DAR Bicêtre, SFAR 2012</a:t>
            </a:r>
          </a:p>
          <a:p>
            <a:pPr marL="228600" indent="-228600">
              <a:buAutoNum type="arabicParenBoth"/>
            </a:pPr>
            <a:r>
              <a:rPr lang="fr-FR" sz="600" dirty="0" smtClean="0">
                <a:latin typeface="Gill Sans Light"/>
                <a:cs typeface="Gill Sans Light"/>
              </a:rPr>
              <a:t>Docteur j’ai mal à la tête, J. Behr, Neuroradiodiagnostic et imagerie vasculaire, CHU de Besançon</a:t>
            </a:r>
          </a:p>
          <a:p>
            <a:pPr marL="228600" indent="-228600">
              <a:buAutoNum type="arabicParenBoth"/>
            </a:pPr>
            <a:r>
              <a:rPr lang="en-GB" sz="600" dirty="0" smtClean="0">
                <a:latin typeface="Gill Sans Light"/>
                <a:cs typeface="Gill Sans Light"/>
              </a:rPr>
              <a:t>Spontaneous spinal cerebrospinal fluid leaks, WI Schievink, Department of Neurosurgery, Cedars-Sinai medical center, Los Angeles, CA, USA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97932"/>
            <a:ext cx="6858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 smtClean="0">
                <a:latin typeface="Garamond"/>
                <a:cs typeface="Garamond"/>
              </a:rPr>
              <a:t>AL. Salado, </a:t>
            </a:r>
            <a:r>
              <a:rPr lang="en-GB" sz="800" i="1" dirty="0" smtClean="0">
                <a:latin typeface="Garamond"/>
                <a:cs typeface="Garamond"/>
              </a:rPr>
              <a:t>F</a:t>
            </a:r>
            <a:r>
              <a:rPr lang="en-GB" sz="800" i="1" dirty="0">
                <a:latin typeface="Garamond"/>
                <a:cs typeface="Garamond"/>
              </a:rPr>
              <a:t>. Scholtes</a:t>
            </a:r>
            <a:r>
              <a:rPr lang="en-GB" sz="800" i="1" dirty="0" smtClean="0">
                <a:latin typeface="Garamond"/>
                <a:cs typeface="Garamond"/>
              </a:rPr>
              <a:t>,, </a:t>
            </a:r>
            <a:r>
              <a:rPr lang="en-GB" sz="800" i="1" dirty="0">
                <a:latin typeface="Garamond"/>
                <a:cs typeface="Garamond"/>
              </a:rPr>
              <a:t>S. </a:t>
            </a:r>
            <a:r>
              <a:rPr lang="en-GB" sz="800" i="1" dirty="0" smtClean="0">
                <a:latin typeface="Garamond"/>
                <a:cs typeface="Garamond"/>
              </a:rPr>
              <a:t>Delstanche </a:t>
            </a:r>
            <a:r>
              <a:rPr lang="en-GB" sz="800" i="1" dirty="0">
                <a:latin typeface="Garamond"/>
                <a:cs typeface="Garamond"/>
              </a:rPr>
              <a:t>A. Fumal,</a:t>
            </a:r>
            <a:r>
              <a:rPr lang="en-GB" sz="800" i="1" dirty="0" smtClean="0">
                <a:latin typeface="Garamond"/>
                <a:cs typeface="Garamond"/>
              </a:rPr>
              <a:t> M</a:t>
            </a:r>
            <a:r>
              <a:rPr lang="en-GB" sz="800" i="1" dirty="0">
                <a:latin typeface="Garamond"/>
                <a:cs typeface="Garamond"/>
              </a:rPr>
              <a:t>. </a:t>
            </a:r>
            <a:r>
              <a:rPr lang="en-GB" sz="800" i="1" dirty="0" smtClean="0">
                <a:latin typeface="Garamond"/>
                <a:cs typeface="Garamond"/>
              </a:rPr>
              <a:t>Tebache, </a:t>
            </a:r>
            <a:r>
              <a:rPr lang="en-GB" sz="800" i="1" dirty="0">
                <a:latin typeface="Garamond"/>
                <a:cs typeface="Garamond"/>
              </a:rPr>
              <a:t>JL. Pépin,</a:t>
            </a:r>
            <a:r>
              <a:rPr lang="en-GB" sz="800" i="1" dirty="0" smtClean="0">
                <a:latin typeface="Garamond"/>
                <a:cs typeface="Garamond"/>
              </a:rPr>
              <a:t> A</a:t>
            </a:r>
            <a:r>
              <a:rPr lang="en-GB" sz="800" i="1" dirty="0">
                <a:latin typeface="Garamond"/>
                <a:cs typeface="Garamond"/>
              </a:rPr>
              <a:t>. Maertens de </a:t>
            </a:r>
            <a:r>
              <a:rPr lang="en-GB" sz="800" i="1" dirty="0" smtClean="0">
                <a:latin typeface="Garamond"/>
                <a:cs typeface="Garamond"/>
              </a:rPr>
              <a:t>Noorhout</a:t>
            </a:r>
            <a:r>
              <a:rPr lang="fr-FR" sz="800" i="1" dirty="0" smtClean="0">
                <a:latin typeface="Garamond"/>
                <a:cs typeface="Garamond"/>
              </a:rPr>
              <a:t>. CHU Sart Tilman, Université de Liège, Belgique.</a:t>
            </a:r>
            <a:endParaRPr lang="fr-FR" sz="800" i="1" dirty="0">
              <a:latin typeface="Garamond"/>
              <a:cs typeface="Garamond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2400" y="820579"/>
            <a:ext cx="662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BACKGROUND</a:t>
            </a:r>
            <a:endParaRPr lang="en-GB" sz="1000" b="1" dirty="0" smtClean="0">
              <a:solidFill>
                <a:srgbClr val="1F497D"/>
              </a:solidFill>
              <a:latin typeface="Palatino"/>
              <a:cs typeface="Palatino"/>
            </a:endParaRPr>
          </a:p>
          <a:p>
            <a:endParaRPr lang="fr-FR" sz="1000" dirty="0">
              <a:latin typeface="Palatino"/>
              <a:cs typeface="Palatino"/>
            </a:endParaRPr>
          </a:p>
        </p:txBody>
      </p:sp>
      <p:cxnSp>
        <p:nvCxnSpPr>
          <p:cNvPr id="9" name="Connecteur droit 8"/>
          <p:cNvCxnSpPr/>
          <p:nvPr/>
        </p:nvCxnSpPr>
        <p:spPr>
          <a:xfrm rot="10800000">
            <a:off x="228600" y="1040787"/>
            <a:ext cx="6477000" cy="1589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rot="10800000">
            <a:off x="228600" y="1828801"/>
            <a:ext cx="6477000" cy="1589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0800000">
            <a:off x="228600" y="5789610"/>
            <a:ext cx="6477000" cy="1589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52400" y="5544979"/>
            <a:ext cx="662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DIAGNOSIS of SIH </a:t>
            </a:r>
            <a:r>
              <a:rPr lang="en-GB" sz="1000" baseline="30000" dirty="0" smtClean="0">
                <a:latin typeface="Palatino"/>
                <a:cs typeface="Palatino"/>
              </a:rPr>
              <a:t>3,5</a:t>
            </a:r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 </a:t>
            </a:r>
            <a:r>
              <a:rPr lang="en-GB" sz="1000" b="1" dirty="0" smtClean="0">
                <a:solidFill>
                  <a:srgbClr val="1F497D"/>
                </a:solidFill>
                <a:latin typeface="Palatino"/>
                <a:cs typeface="Palatino"/>
              </a:rPr>
              <a:t> </a:t>
            </a:r>
          </a:p>
          <a:p>
            <a:endParaRPr lang="fr-FR" sz="1000" dirty="0">
              <a:latin typeface="Palatino"/>
              <a:cs typeface="Palatino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52400" y="1600200"/>
            <a:ext cx="662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CASE REPORT</a:t>
            </a:r>
            <a:r>
              <a:rPr lang="en-GB" sz="1000" b="1" dirty="0" smtClean="0">
                <a:solidFill>
                  <a:srgbClr val="1F497D"/>
                </a:solidFill>
                <a:latin typeface="Palatino"/>
                <a:cs typeface="Palatino"/>
              </a:rPr>
              <a:t> </a:t>
            </a:r>
          </a:p>
          <a:p>
            <a:endParaRPr lang="fr-FR" sz="1000" dirty="0">
              <a:latin typeface="Palatino"/>
              <a:cs typeface="Palatino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28600" y="1050518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Palatino"/>
                <a:cs typeface="Palatino"/>
              </a:rPr>
              <a:t>Spontaneous intracranial hypotension (SIH):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Caused by unexplained cerebrospinal fluid (CSF) leak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Less common and less well know than idiopathic intracranial hypertension</a:t>
            </a:r>
          </a:p>
          <a:p>
            <a:endParaRPr lang="fr-FR" sz="1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26321" y="1828800"/>
            <a:ext cx="324185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chemeClr val="accent5">
                    <a:lumMod val="50000"/>
                  </a:schemeClr>
                </a:solidFill>
                <a:latin typeface="Palatino"/>
                <a:cs typeface="Palatino"/>
              </a:rPr>
              <a:t>Clinical presentation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60 year-old-woman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Within 1 week: </a:t>
            </a:r>
          </a:p>
          <a:p>
            <a:pPr marL="268288" lvl="1" indent="188913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Orthostatic headache, photophobia, nausea, and neck stiffness </a:t>
            </a:r>
          </a:p>
          <a:p>
            <a:pPr marL="268288" lvl="1" indent="188913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Without fever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Neurological examination: normal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87141" y="3352800"/>
            <a:ext cx="3352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chemeClr val="accent5">
                    <a:lumMod val="50000"/>
                  </a:schemeClr>
                </a:solidFill>
                <a:latin typeface="Palatino"/>
                <a:cs typeface="Palatino"/>
              </a:rPr>
              <a:t>Cerebral MRI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Signs suggestive of intracranial hypotension </a:t>
            </a:r>
            <a:r>
              <a:rPr lang="en-GB" sz="1000" baseline="30000" dirty="0" smtClean="0">
                <a:latin typeface="Palatino"/>
                <a:cs typeface="Palatino"/>
              </a:rPr>
              <a:t>1 </a:t>
            </a:r>
            <a:r>
              <a:rPr lang="en-GB" sz="1000" dirty="0" smtClean="0">
                <a:latin typeface="Palatino"/>
                <a:cs typeface="Palatino"/>
              </a:rPr>
              <a:t>(Fig. 1)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942" y="1828800"/>
            <a:ext cx="2154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5">
                    <a:lumMod val="50000"/>
                  </a:schemeClr>
                </a:solidFill>
                <a:latin typeface="Palatino"/>
                <a:cs typeface="Palatino"/>
              </a:rPr>
              <a:t>Cervico dorsal MRI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Suspected a CSF leak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Epidural fluid sleeve extended along the cervico dorsal column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616142" y="3048000"/>
            <a:ext cx="23065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5">
                    <a:lumMod val="50000"/>
                  </a:schemeClr>
                </a:solidFill>
                <a:latin typeface="Palatino"/>
                <a:cs typeface="Palatino"/>
              </a:rPr>
              <a:t>Myelography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Rarely performed in this context because it may worsen intracranial hypotension </a:t>
            </a:r>
            <a:r>
              <a:rPr lang="en-GB" sz="1000" baseline="30000" dirty="0" smtClean="0">
                <a:latin typeface="Palatino"/>
                <a:cs typeface="Palatino"/>
              </a:rPr>
              <a:t>2</a:t>
            </a:r>
            <a:endParaRPr lang="en-GB" sz="1000" dirty="0" smtClean="0">
              <a:latin typeface="Palatino"/>
              <a:cs typeface="Palatino"/>
            </a:endParaRP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Localises CSF leak</a:t>
            </a:r>
            <a:endParaRPr lang="fr-FR" sz="1000" dirty="0" smtClean="0">
              <a:latin typeface="Palatino"/>
              <a:cs typeface="Palatino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15352" y="5791200"/>
            <a:ext cx="43566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GB" sz="1000" b="1" dirty="0" smtClean="0">
                <a:solidFill>
                  <a:schemeClr val="accent2">
                    <a:lumMod val="50000"/>
                  </a:schemeClr>
                </a:solidFill>
                <a:latin typeface="Palatino"/>
                <a:cs typeface="Palatino"/>
              </a:rPr>
              <a:t>A. </a:t>
            </a:r>
            <a:r>
              <a:rPr lang="en-GB" sz="1000" dirty="0" smtClean="0">
                <a:latin typeface="Palatino"/>
                <a:cs typeface="Palatino"/>
              </a:rPr>
              <a:t>CSF leakage shown by imaging, </a:t>
            </a:r>
            <a:r>
              <a:rPr lang="en-GB" sz="1000" b="1" dirty="0" smtClean="0">
                <a:latin typeface="Palatino"/>
                <a:cs typeface="Palatino"/>
              </a:rPr>
              <a:t>or</a:t>
            </a:r>
          </a:p>
          <a:p>
            <a:pPr marL="228600" indent="-228600"/>
            <a:r>
              <a:rPr lang="en-GB" sz="1000" b="1" dirty="0" smtClean="0">
                <a:solidFill>
                  <a:schemeClr val="accent2">
                    <a:lumMod val="50000"/>
                  </a:schemeClr>
                </a:solidFill>
                <a:latin typeface="Palatino"/>
                <a:cs typeface="Palatino"/>
              </a:rPr>
              <a:t>B. </a:t>
            </a:r>
            <a:r>
              <a:rPr lang="en-GB" sz="1000" dirty="0" smtClean="0">
                <a:latin typeface="Palatino"/>
                <a:cs typeface="Palatino"/>
              </a:rPr>
              <a:t>Signs of intracranial hypotension MRI and at least one of the following additional arguments:</a:t>
            </a:r>
          </a:p>
          <a:p>
            <a:pPr marL="228600" indent="-228600"/>
            <a:r>
              <a:rPr lang="en-GB" sz="1000" dirty="0" smtClean="0">
                <a:latin typeface="Palatino"/>
                <a:cs typeface="Palatino"/>
              </a:rPr>
              <a:t>	1- CSF hypotension at lumbar puncture (≤ 60mmH2O)</a:t>
            </a:r>
          </a:p>
          <a:p>
            <a:pPr marL="228600" indent="-228600"/>
            <a:r>
              <a:rPr lang="en-GB" sz="1000" dirty="0" smtClean="0">
                <a:latin typeface="Palatino"/>
                <a:cs typeface="Palatino"/>
              </a:rPr>
              <a:t>	2- Meningeal diverticula</a:t>
            </a:r>
          </a:p>
          <a:p>
            <a:pPr marL="228600" indent="-228600"/>
            <a:r>
              <a:rPr lang="en-GB" sz="1000" dirty="0" smtClean="0">
                <a:latin typeface="Palatino"/>
                <a:cs typeface="Palatino"/>
              </a:rPr>
              <a:t>	3- Symptom regression secondary to epidural blood patch, </a:t>
            </a:r>
            <a:r>
              <a:rPr lang="en-GB" sz="1000" b="1" dirty="0" smtClean="0">
                <a:latin typeface="Palatino"/>
                <a:cs typeface="Palatino"/>
              </a:rPr>
              <a:t>or</a:t>
            </a:r>
          </a:p>
          <a:p>
            <a:pPr marL="228600" indent="-228600"/>
            <a:r>
              <a:rPr lang="en-GB" sz="1000" b="1" dirty="0" smtClean="0">
                <a:solidFill>
                  <a:schemeClr val="accent2">
                    <a:lumMod val="50000"/>
                  </a:schemeClr>
                </a:solidFill>
                <a:latin typeface="Palatino"/>
                <a:cs typeface="Palatino"/>
              </a:rPr>
              <a:t>C</a:t>
            </a:r>
            <a:r>
              <a:rPr lang="en-GB" sz="1000" dirty="0" smtClean="0">
                <a:solidFill>
                  <a:schemeClr val="accent2">
                    <a:lumMod val="50000"/>
                  </a:schemeClr>
                </a:solidFill>
                <a:latin typeface="Palatino"/>
                <a:cs typeface="Palatino"/>
              </a:rPr>
              <a:t>. </a:t>
            </a:r>
            <a:r>
              <a:rPr lang="en-GB" sz="1000" dirty="0" smtClean="0">
                <a:latin typeface="Palatino"/>
                <a:cs typeface="Palatino"/>
              </a:rPr>
              <a:t>Orthostatic headache and at least one of the 3 additional arguments already cited in “B</a:t>
            </a:r>
            <a:r>
              <a:rPr lang="en-GB" sz="1000" dirty="0" smtClean="0">
                <a:latin typeface="Palatino"/>
                <a:cs typeface="Palatino"/>
              </a:rPr>
              <a:t>”</a:t>
            </a:r>
          </a:p>
          <a:p>
            <a:pPr marL="228600" indent="-228600"/>
            <a:endParaRPr lang="fr-FR" sz="1000" dirty="0" smtClean="0">
              <a:latin typeface="Palatino"/>
              <a:cs typeface="Palatino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029200" y="6151602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 smtClean="0">
                <a:solidFill>
                  <a:srgbClr val="800000"/>
                </a:solidFill>
                <a:latin typeface="Palatino"/>
                <a:cs typeface="Palatino"/>
              </a:rPr>
              <a:t>NOT</a:t>
            </a:r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: </a:t>
            </a:r>
            <a:r>
              <a:rPr lang="en-GB" sz="1000" dirty="0" smtClean="0">
                <a:latin typeface="Palatino"/>
                <a:cs typeface="Palatino"/>
              </a:rPr>
              <a:t>iatrogenic or post traumatic CSF leakage</a:t>
            </a:r>
            <a:endParaRPr lang="en-GB" sz="1000" dirty="0">
              <a:latin typeface="Palatino"/>
              <a:cs typeface="Palatino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72000" y="6120824"/>
            <a:ext cx="402674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800000"/>
                </a:solidFill>
                <a:latin typeface="MS Gothic"/>
                <a:ea typeface="MS Gothic"/>
                <a:cs typeface="MS Gothic"/>
              </a:rPr>
              <a:t>+</a:t>
            </a:r>
            <a:endParaRPr lang="fr-FR" sz="3200" b="1" dirty="0">
              <a:solidFill>
                <a:srgbClr val="800000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 rot="10800000">
            <a:off x="228600" y="7313610"/>
            <a:ext cx="6477000" cy="1589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152400" y="7068979"/>
            <a:ext cx="662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rgbClr val="800000"/>
                </a:solidFill>
                <a:latin typeface="Palatino"/>
                <a:cs typeface="Palatino"/>
              </a:rPr>
              <a:t>TREATMENT</a:t>
            </a:r>
            <a:endParaRPr lang="en-GB" sz="1000" b="1" dirty="0" smtClean="0">
              <a:solidFill>
                <a:srgbClr val="1F497D"/>
              </a:solidFill>
              <a:latin typeface="Palatino"/>
              <a:cs typeface="Palatino"/>
            </a:endParaRPr>
          </a:p>
          <a:p>
            <a:endParaRPr lang="fr-FR" sz="1000" dirty="0">
              <a:latin typeface="Palatino"/>
              <a:cs typeface="Palatino"/>
            </a:endParaRPr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798332"/>
            <a:ext cx="1314375" cy="1337846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952407"/>
            <a:ext cx="769672" cy="1857593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3886200"/>
            <a:ext cx="1600200" cy="133784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8223" y="3886200"/>
            <a:ext cx="1367177" cy="1337846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8322" y="3810000"/>
            <a:ext cx="1328078" cy="1351793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152400" y="5147846"/>
            <a:ext cx="30995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800" b="1" dirty="0" smtClean="0">
                <a:latin typeface="Palatino"/>
                <a:cs typeface="Palatino"/>
              </a:rPr>
              <a:t>Fig 1: Cerebral MRI : A: </a:t>
            </a:r>
            <a:r>
              <a:rPr lang="en-GB" sz="800" i="1" dirty="0" smtClean="0">
                <a:latin typeface="Palatino"/>
                <a:cs typeface="Palatino"/>
              </a:rPr>
              <a:t>Cerebral involvement. </a:t>
            </a:r>
            <a:r>
              <a:rPr lang="en-GB" sz="800" b="1" dirty="0" smtClean="0">
                <a:latin typeface="Palatino"/>
                <a:cs typeface="Palatino"/>
              </a:rPr>
              <a:t>B: </a:t>
            </a:r>
            <a:r>
              <a:rPr lang="en-GB" sz="800" i="1" dirty="0" smtClean="0">
                <a:latin typeface="Palatino"/>
                <a:cs typeface="Palatino"/>
              </a:rPr>
              <a:t>Pachymeningitis et Subdural effusion (red arrow). </a:t>
            </a:r>
            <a:endParaRPr lang="en-GB" sz="800" dirty="0">
              <a:latin typeface="Palatino"/>
              <a:cs typeface="Palatino"/>
            </a:endParaRPr>
          </a:p>
        </p:txBody>
      </p:sp>
      <p:cxnSp>
        <p:nvCxnSpPr>
          <p:cNvPr id="39" name="Connecteur droit 38"/>
          <p:cNvCxnSpPr/>
          <p:nvPr/>
        </p:nvCxnSpPr>
        <p:spPr>
          <a:xfrm rot="5400000" flipH="1" flipV="1">
            <a:off x="1722516" y="3763092"/>
            <a:ext cx="3563778" cy="1588"/>
          </a:xfrm>
          <a:prstGeom prst="line">
            <a:avLst/>
          </a:prstGeom>
          <a:ln w="127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616141" y="2514600"/>
            <a:ext cx="23274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800" b="1" dirty="0" smtClean="0">
                <a:latin typeface="Palatino"/>
                <a:cs typeface="Palatino"/>
              </a:rPr>
              <a:t>Fig 2: Cervico dorsal MRI : </a:t>
            </a:r>
          </a:p>
          <a:p>
            <a:pPr algn="just"/>
            <a:r>
              <a:rPr lang="en-GB" sz="800" i="1" dirty="0" smtClean="0">
                <a:latin typeface="Palatino"/>
                <a:cs typeface="Palatino"/>
              </a:rPr>
              <a:t>Epidural fluid sleeve between dura mater and the bone limits of the intervertebral channel (red arrow)</a:t>
            </a:r>
            <a:endParaRPr lang="en-GB" sz="800" dirty="0">
              <a:latin typeface="Palatino"/>
              <a:cs typeface="Palatino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606013" y="5224046"/>
            <a:ext cx="30995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800" b="1" dirty="0" smtClean="0">
                <a:latin typeface="Palatino"/>
                <a:cs typeface="Palatino"/>
              </a:rPr>
              <a:t>Fig 3: Myelography : A: </a:t>
            </a:r>
            <a:r>
              <a:rPr lang="en-GB" sz="800" i="1" dirty="0" smtClean="0">
                <a:latin typeface="Palatino"/>
                <a:cs typeface="Palatino"/>
              </a:rPr>
              <a:t>T0: localised the CSF leak in front of the spinal cord at D2-D3 (arrow). </a:t>
            </a:r>
            <a:r>
              <a:rPr lang="en-GB" sz="800" b="1" dirty="0" smtClean="0">
                <a:latin typeface="Palatino"/>
                <a:cs typeface="Palatino"/>
              </a:rPr>
              <a:t>B: </a:t>
            </a:r>
            <a:r>
              <a:rPr lang="en-GB" sz="800" i="1" dirty="0" smtClean="0">
                <a:latin typeface="Palatino"/>
                <a:cs typeface="Palatino"/>
              </a:rPr>
              <a:t>T30: Extravasations of the contrast within the epidural space D2 to D5 (red arrow). </a:t>
            </a:r>
            <a:endParaRPr lang="en-GB" sz="800" dirty="0">
              <a:latin typeface="Palatino"/>
              <a:cs typeface="Palatino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228600" y="2971800"/>
            <a:ext cx="3241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solidFill>
                  <a:schemeClr val="accent5">
                    <a:lumMod val="50000"/>
                  </a:schemeClr>
                </a:solidFill>
                <a:latin typeface="Palatino"/>
                <a:cs typeface="Palatino"/>
              </a:rPr>
              <a:t>Brain CT</a:t>
            </a:r>
          </a:p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normal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152400" y="7288649"/>
            <a:ext cx="6553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Ø"/>
            </a:pPr>
            <a:r>
              <a:rPr lang="en-GB" sz="1000" dirty="0" smtClean="0">
                <a:latin typeface="Palatino"/>
                <a:cs typeface="Palatino"/>
              </a:rPr>
              <a:t>77% of patients are relieved by </a:t>
            </a:r>
            <a:r>
              <a:rPr lang="en-GB" sz="1000" b="1" dirty="0" smtClean="0">
                <a:latin typeface="Palatino"/>
                <a:cs typeface="Palatino"/>
              </a:rPr>
              <a:t>2 bloods patches </a:t>
            </a:r>
            <a:r>
              <a:rPr lang="en-GB" sz="1000" baseline="30000" dirty="0" smtClean="0">
                <a:latin typeface="Palatino"/>
                <a:cs typeface="Palatino"/>
              </a:rPr>
              <a:t>2</a:t>
            </a:r>
            <a:endParaRPr lang="en-GB" sz="1000" dirty="0" smtClean="0">
              <a:latin typeface="Palatino"/>
              <a:cs typeface="Palatino"/>
            </a:endParaRPr>
          </a:p>
          <a:p>
            <a:pPr marL="171450" indent="-171450">
              <a:buFont typeface="Wingdings" charset="2"/>
              <a:buChar char="Ø"/>
            </a:pPr>
            <a:r>
              <a:rPr lang="en-GB" sz="1000" b="1" dirty="0" smtClean="0">
                <a:latin typeface="Palatino"/>
                <a:cs typeface="Palatino"/>
              </a:rPr>
              <a:t>Surgical treatment </a:t>
            </a:r>
            <a:r>
              <a:rPr lang="en-GB" sz="1000" baseline="30000" dirty="0" smtClean="0">
                <a:latin typeface="Palatino"/>
                <a:cs typeface="Palatino"/>
              </a:rPr>
              <a:t>4,6 </a:t>
            </a:r>
            <a:r>
              <a:rPr lang="en-GB" sz="1000" b="1" dirty="0" smtClean="0">
                <a:latin typeface="Palatino"/>
                <a:cs typeface="Palatino"/>
              </a:rPr>
              <a:t>if</a:t>
            </a:r>
            <a:r>
              <a:rPr lang="en-GB" sz="1000" dirty="0" smtClean="0">
                <a:latin typeface="Palatino"/>
                <a:cs typeface="Palatino"/>
              </a:rPr>
              <a:t>:</a:t>
            </a:r>
          </a:p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  - repeated blood patches fail</a:t>
            </a:r>
          </a:p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  - breach is identifiable</a:t>
            </a:r>
          </a:p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  - reasonably accessible to surgery</a:t>
            </a:r>
          </a:p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  - after multidisciplinary discussion</a:t>
            </a:r>
          </a:p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429000" y="7372290"/>
            <a:ext cx="30971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      Ligature </a:t>
            </a:r>
            <a:r>
              <a:rPr lang="en-GB" sz="1000" dirty="0" smtClean="0">
                <a:latin typeface="Palatino"/>
                <a:cs typeface="Palatino"/>
              </a:rPr>
              <a:t>of the dura-mater diverticula with aneurysm clips</a:t>
            </a:r>
          </a:p>
          <a:p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3616140" y="7772400"/>
            <a:ext cx="3076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Placement of a muscle pledget on the leak 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3616141" y="8135779"/>
            <a:ext cx="30894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GB" sz="1000" dirty="0" smtClean="0">
                <a:latin typeface="Palatino"/>
                <a:cs typeface="Palatino"/>
              </a:rPr>
              <a:t>Rarely direct suture of the dura mater</a:t>
            </a:r>
            <a:r>
              <a:rPr lang="fr-FR" sz="1000" dirty="0" smtClean="0">
                <a:latin typeface="Palatino"/>
                <a:cs typeface="Palatino"/>
              </a:rPr>
              <a:t>  </a:t>
            </a:r>
            <a:endParaRPr lang="en-GB" sz="1000" dirty="0" smtClean="0">
              <a:latin typeface="Palatino"/>
              <a:cs typeface="Palatino"/>
            </a:endParaRPr>
          </a:p>
        </p:txBody>
      </p:sp>
      <p:cxnSp>
        <p:nvCxnSpPr>
          <p:cNvPr id="51" name="Connecteur droit avec flèche 50"/>
          <p:cNvCxnSpPr/>
          <p:nvPr/>
        </p:nvCxnSpPr>
        <p:spPr>
          <a:xfrm flipV="1">
            <a:off x="2479858" y="7561420"/>
            <a:ext cx="1025342" cy="28718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2514600" y="7848600"/>
            <a:ext cx="1025342" cy="58579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2514600" y="7848600"/>
            <a:ext cx="1025342" cy="3810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1371600" y="3733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Palatino"/>
                <a:cs typeface="Palatino"/>
              </a:rPr>
              <a:t>A</a:t>
            </a:r>
            <a:endParaRPr lang="fr-FR" b="1" dirty="0">
              <a:solidFill>
                <a:schemeClr val="bg1"/>
              </a:solidFill>
              <a:latin typeface="Palatino"/>
              <a:cs typeface="Palatino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676400" y="3733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Palatino"/>
                <a:cs typeface="Palatino"/>
              </a:rPr>
              <a:t>B</a:t>
            </a:r>
            <a:endParaRPr lang="fr-FR" b="1" dirty="0">
              <a:solidFill>
                <a:schemeClr val="bg1"/>
              </a:solidFill>
              <a:latin typeface="Palatino"/>
              <a:cs typeface="Palatino"/>
            </a:endParaRPr>
          </a:p>
        </p:txBody>
      </p:sp>
      <p:cxnSp>
        <p:nvCxnSpPr>
          <p:cNvPr id="68" name="Connecteur droit avec flèche 67"/>
          <p:cNvCxnSpPr/>
          <p:nvPr/>
        </p:nvCxnSpPr>
        <p:spPr>
          <a:xfrm rot="5400000" flipH="1" flipV="1">
            <a:off x="2467409" y="4074123"/>
            <a:ext cx="228600" cy="134218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rot="10800000" flipV="1">
            <a:off x="4495801" y="4267200"/>
            <a:ext cx="228600" cy="1524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>
          <a:xfrm rot="10800000">
            <a:off x="6172200" y="4724400"/>
            <a:ext cx="228600" cy="1524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3733800" y="3810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Palatino"/>
                <a:cs typeface="Palatino"/>
              </a:rPr>
              <a:t>A</a:t>
            </a:r>
            <a:endParaRPr lang="fr-FR" b="1" dirty="0">
              <a:solidFill>
                <a:schemeClr val="bg1"/>
              </a:solidFill>
              <a:latin typeface="Palatino"/>
              <a:cs typeface="Palatino"/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5181600" y="3810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Palatino"/>
                <a:cs typeface="Palatino"/>
              </a:rPr>
              <a:t>B</a:t>
            </a:r>
            <a:endParaRPr lang="fr-FR" b="1" dirty="0">
              <a:solidFill>
                <a:schemeClr val="bg1"/>
              </a:solidFill>
              <a:latin typeface="Palatino"/>
              <a:cs typeface="Palatino"/>
            </a:endParaRPr>
          </a:p>
        </p:txBody>
      </p:sp>
      <p:cxnSp>
        <p:nvCxnSpPr>
          <p:cNvPr id="78" name="Connecteur droit avec flèche 77"/>
          <p:cNvCxnSpPr/>
          <p:nvPr/>
        </p:nvCxnSpPr>
        <p:spPr>
          <a:xfrm rot="10800000">
            <a:off x="6553200" y="22098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 rot="10800000">
            <a:off x="6553200" y="23622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>
          <a:xfrm rot="10800000">
            <a:off x="6592249" y="2665412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/>
          <p:nvPr/>
        </p:nvCxnSpPr>
        <p:spPr>
          <a:xfrm rot="10800000" flipH="1">
            <a:off x="6324600" y="2894012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rot="10800000" flipH="1">
            <a:off x="6363649" y="24384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rot="10800000">
            <a:off x="6553200" y="25146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>
          <a:xfrm rot="10800000" flipH="1">
            <a:off x="6363649" y="22860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 rot="10800000" flipH="1">
            <a:off x="6324600" y="25908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 rot="10800000" flipH="1">
            <a:off x="6324600" y="27432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 rot="10800000">
            <a:off x="6553200" y="28194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rot="10800000">
            <a:off x="6516049" y="29718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 rot="10800000" flipH="1">
            <a:off x="6287449" y="30480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/>
          <p:cNvCxnSpPr/>
          <p:nvPr/>
        </p:nvCxnSpPr>
        <p:spPr>
          <a:xfrm rot="10800000">
            <a:off x="6477000" y="3124200"/>
            <a:ext cx="113351" cy="1588"/>
          </a:xfrm>
          <a:prstGeom prst="straightConnector1">
            <a:avLst/>
          </a:prstGeom>
          <a:ln w="3175" cap="flat" cmpd="sng" algn="ctr">
            <a:solidFill>
              <a:srgbClr val="800000"/>
            </a:solidFill>
            <a:prstDash val="solid"/>
            <a:round/>
            <a:headEnd type="none" w="med" len="med"/>
            <a:tailEnd type="stealth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11518</TotalTime>
  <Words>546</Words>
  <Application>Microsoft Macintosh PowerPoint</Application>
  <PresentationFormat>Présentation à l'écran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Diapositive 1</dc:title>
  <dc:subject/>
  <dc:creator>Anne Laure</dc:creator>
  <cp:keywords/>
  <dc:description/>
  <cp:lastModifiedBy>Anne Laure</cp:lastModifiedBy>
  <cp:revision>140</cp:revision>
  <dcterms:created xsi:type="dcterms:W3CDTF">2014-03-26T06:36:53Z</dcterms:created>
  <dcterms:modified xsi:type="dcterms:W3CDTF">2014-03-26T06:37:59Z</dcterms:modified>
  <cp:category/>
</cp:coreProperties>
</file>