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3" r:id="rId1"/>
  </p:sldMasterIdLst>
  <p:notesMasterIdLst>
    <p:notesMasterId r:id="rId4"/>
  </p:notesMasterIdLst>
  <p:handoutMasterIdLst>
    <p:handoutMasterId r:id="rId5"/>
  </p:handoutMasterIdLst>
  <p:sldIdLst>
    <p:sldId id="287" r:id="rId2"/>
    <p:sldId id="449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0227" autoAdjust="0"/>
  </p:normalViewPr>
  <p:slideViewPr>
    <p:cSldViewPr>
      <p:cViewPr varScale="1">
        <p:scale>
          <a:sx n="67" d="100"/>
          <a:sy n="67" d="100"/>
        </p:scale>
        <p:origin x="-14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A8E9A-ECA2-425D-8ABD-CE63F1AE7760}" type="datetimeFigureOut">
              <a:rPr lang="fr-BE" smtClean="0"/>
              <a:t>12/05/2015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BE" smtClean="0"/>
              <a:t>Introduction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8397B-42C5-4412-8E23-29492B70591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52284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E6EBC-AF70-4EB1-86ED-59A76F1D7DFB}" type="datetimeFigureOut">
              <a:rPr lang="fr-BE" smtClean="0"/>
              <a:t>12/05/2015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BE" smtClean="0"/>
              <a:t>Introduction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01526-3E7A-4835-A653-FB36042D3ED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49683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 </a:t>
            </a:r>
            <a:r>
              <a:rPr lang="fr-BE" dirty="0" err="1" smtClean="0"/>
              <a:t>will</a:t>
            </a:r>
            <a:r>
              <a:rPr lang="fr-BE" dirty="0" smtClean="0"/>
              <a:t> </a:t>
            </a:r>
            <a:r>
              <a:rPr lang="fr-BE" dirty="0" err="1" smtClean="0"/>
              <a:t>present</a:t>
            </a:r>
            <a:r>
              <a:rPr lang="fr-BE" dirty="0" smtClean="0"/>
              <a:t> </a:t>
            </a:r>
            <a:r>
              <a:rPr lang="fr-BE" dirty="0" err="1" smtClean="0"/>
              <a:t>briefly</a:t>
            </a:r>
            <a:r>
              <a:rPr lang="fr-BE" dirty="0" smtClean="0"/>
              <a:t> the </a:t>
            </a:r>
            <a:r>
              <a:rPr lang="fr-BE" dirty="0" err="1" smtClean="0"/>
              <a:t>results</a:t>
            </a:r>
            <a:r>
              <a:rPr lang="fr-BE" dirty="0" smtClean="0"/>
              <a:t> of </a:t>
            </a:r>
            <a:r>
              <a:rPr lang="fr-BE" dirty="0" err="1" smtClean="0"/>
              <a:t>my</a:t>
            </a:r>
            <a:r>
              <a:rPr lang="fr-BE" dirty="0" smtClean="0"/>
              <a:t> </a:t>
            </a:r>
            <a:r>
              <a:rPr lang="fr-BE" dirty="0" err="1" smtClean="0"/>
              <a:t>project</a:t>
            </a:r>
            <a:r>
              <a:rPr lang="fr-BE" dirty="0" smtClean="0"/>
              <a:t> </a:t>
            </a:r>
            <a:r>
              <a:rPr lang="fr-BE" dirty="0" err="1" smtClean="0"/>
              <a:t>intitled</a:t>
            </a:r>
            <a:r>
              <a:rPr lang="fr-BE" baseline="0" dirty="0" smtClean="0"/>
              <a:t> ,,,. </a:t>
            </a:r>
            <a:r>
              <a:rPr lang="fr-BE" baseline="0" dirty="0" err="1" smtClean="0"/>
              <a:t>Mmis</a:t>
            </a:r>
            <a:r>
              <a:rPr lang="fr-BE" baseline="0" dirty="0" smtClean="0"/>
              <a:t> a ,,, patients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divide</a:t>
            </a:r>
            <a:r>
              <a:rPr lang="fr-BE" baseline="0" dirty="0" smtClean="0"/>
              <a:t> in 2 </a:t>
            </a:r>
            <a:r>
              <a:rPr lang="fr-BE" baseline="0" dirty="0" err="1" smtClean="0"/>
              <a:t>based</a:t>
            </a:r>
            <a:r>
              <a:rPr lang="fr-BE" baseline="0" dirty="0" smtClean="0"/>
              <a:t> on </a:t>
            </a:r>
            <a:r>
              <a:rPr lang="fr-BE" baseline="0" dirty="0" err="1" smtClean="0"/>
              <a:t>genomic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prfile</a:t>
            </a:r>
            <a:r>
              <a:rPr lang="fr-BE" baseline="0" dirty="0" smtClean="0"/>
              <a:t>,,, but </a:t>
            </a:r>
            <a:r>
              <a:rPr lang="fr-BE" baseline="0" dirty="0" err="1" smtClean="0"/>
              <a:t>unrealiable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because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many</a:t>
            </a:r>
            <a:r>
              <a:rPr lang="fr-BE" baseline="0" dirty="0" smtClean="0"/>
              <a:t> ,,,</a:t>
            </a:r>
          </a:p>
          <a:p>
            <a:r>
              <a:rPr lang="fr-BE" baseline="0" dirty="0" smtClean="0"/>
              <a:t>In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study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try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detect</a:t>
            </a:r>
            <a:r>
              <a:rPr lang="fr-BE" baseline="0" dirty="0" smtClean="0"/>
              <a:t> ,,,,on a </a:t>
            </a:r>
            <a:r>
              <a:rPr lang="fr-BE" baseline="0" dirty="0" err="1" smtClean="0"/>
              <a:t>cohort</a:t>
            </a:r>
            <a:r>
              <a:rPr lang="fr-BE" baseline="0" dirty="0" smtClean="0"/>
              <a:t> of 95 patients and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data </a:t>
            </a:r>
            <a:r>
              <a:rPr lang="fr-BE" baseline="0" dirty="0" err="1" smtClean="0"/>
              <a:t>link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,,,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47725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results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obtain</a:t>
            </a:r>
            <a:r>
              <a:rPr lang="fr-BE" baseline="0" dirty="0" smtClean="0"/>
              <a:t> by </a:t>
            </a:r>
            <a:r>
              <a:rPr lang="fr-BE" baseline="0" dirty="0" err="1" smtClean="0"/>
              <a:t>cgh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represented</a:t>
            </a:r>
            <a:r>
              <a:rPr lang="fr-BE" baseline="0" dirty="0" smtClean="0"/>
              <a:t> by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heatmap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show in </a:t>
            </a:r>
            <a:r>
              <a:rPr lang="fr-BE" baseline="0" dirty="0" err="1" smtClean="0"/>
              <a:t>ble</a:t>
            </a:r>
            <a:r>
              <a:rPr lang="fr-BE" baseline="0" dirty="0" smtClean="0"/>
              <a:t> box patient,,, and in orange box patients ,,, but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detected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many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unknown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prognosis</a:t>
            </a:r>
            <a:r>
              <a:rPr lang="fr-BE" baseline="0" dirty="0" smtClean="0"/>
              <a:t> impact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s the case for,,, </a:t>
            </a:r>
          </a:p>
          <a:p>
            <a:r>
              <a:rPr lang="fr-BE" baseline="0" dirty="0" smtClean="0"/>
              <a:t>If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look at NGS data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here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these</a:t>
            </a:r>
            <a:r>
              <a:rPr lang="fr-BE" baseline="0" dirty="0" smtClean="0"/>
              <a:t> 2 patients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partial </a:t>
            </a:r>
            <a:r>
              <a:rPr lang="fr-BE" baseline="0" dirty="0" err="1" smtClean="0"/>
              <a:t>deletion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kept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region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characterized</a:t>
            </a:r>
            <a:r>
              <a:rPr lang="fr-BE" baseline="0" dirty="0" smtClean="0"/>
              <a:t> by a </a:t>
            </a:r>
            <a:r>
              <a:rPr lang="fr-BE" baseline="0" dirty="0" err="1" smtClean="0"/>
              <a:t>loh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are not in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condition but </a:t>
            </a:r>
            <a:r>
              <a:rPr lang="fr-BE" baseline="0" dirty="0" err="1" smtClean="0"/>
              <a:t>rather</a:t>
            </a:r>
            <a:r>
              <a:rPr lang="fr-BE" baseline="0" dirty="0" smtClean="0"/>
              <a:t> in ,,,</a:t>
            </a:r>
          </a:p>
          <a:p>
            <a:r>
              <a:rPr lang="fr-BE" baseline="0" dirty="0" err="1" smtClean="0"/>
              <a:t>Based</a:t>
            </a:r>
            <a:r>
              <a:rPr lang="fr-BE" baseline="0" dirty="0" smtClean="0"/>
              <a:t> on </a:t>
            </a:r>
            <a:r>
              <a:rPr lang="fr-BE" baseline="0" dirty="0" err="1" smtClean="0"/>
              <a:t>these</a:t>
            </a:r>
            <a:r>
              <a:rPr lang="fr-BE" baseline="0" dirty="0" smtClean="0"/>
              <a:t> observations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ask</a:t>
            </a:r>
            <a:r>
              <a:rPr lang="fr-BE" baseline="0" dirty="0" smtClean="0"/>
              <a:t> the question QUID about the </a:t>
            </a:r>
            <a:r>
              <a:rPr lang="fr-BE" baseline="0" dirty="0" err="1" smtClean="0"/>
              <a:t>genes</a:t>
            </a:r>
            <a:r>
              <a:rPr lang="fr-BE" baseline="0" dirty="0" smtClean="0"/>
              <a:t> in the </a:t>
            </a:r>
            <a:r>
              <a:rPr lang="fr-BE" baseline="0" dirty="0" err="1" smtClean="0"/>
              <a:t>conserved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region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sometimes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implicated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apoptosis</a:t>
            </a:r>
            <a:r>
              <a:rPr lang="fr-BE" baseline="0" dirty="0" smtClean="0"/>
              <a:t> or in </a:t>
            </a:r>
            <a:r>
              <a:rPr lang="fr-BE" baseline="0" dirty="0" err="1" smtClean="0"/>
              <a:t>cell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prolif</a:t>
            </a:r>
            <a:r>
              <a:rPr lang="fr-BE" baseline="0" dirty="0" smtClean="0"/>
              <a:t>? To </a:t>
            </a:r>
            <a:r>
              <a:rPr lang="fr-BE" baseline="0" dirty="0" err="1" smtClean="0"/>
              <a:t>answer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question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performed</a:t>
            </a:r>
            <a:r>
              <a:rPr lang="fr-BE" baseline="0" dirty="0" smtClean="0"/>
              <a:t> a screening of </a:t>
            </a:r>
            <a:r>
              <a:rPr lang="fr-BE" baseline="0" dirty="0" err="1" smtClean="0"/>
              <a:t>theirexpression</a:t>
            </a:r>
            <a:r>
              <a:rPr lang="fr-BE" baseline="0" dirty="0" smtClean="0"/>
              <a:t>. The </a:t>
            </a:r>
            <a:r>
              <a:rPr lang="fr-BE" baseline="0" dirty="0" err="1" smtClean="0"/>
              <a:t>results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available</a:t>
            </a:r>
            <a:r>
              <a:rPr lang="fr-BE" baseline="0" dirty="0" smtClean="0"/>
              <a:t> on </a:t>
            </a:r>
            <a:r>
              <a:rPr lang="fr-BE" baseline="0" dirty="0" err="1" smtClean="0"/>
              <a:t>my</a:t>
            </a:r>
            <a:r>
              <a:rPr lang="fr-BE" baseline="0" dirty="0" smtClean="0"/>
              <a:t> poster and i invite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to come and have a discussion about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.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248117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6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AC00259-6B34-4B08-B16C-C23087FF5C9A}" type="datetime1">
              <a:rPr lang="fr-FR" smtClean="0"/>
              <a:t>12/05/2015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567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9C5974-3C56-4939-957B-1D3EDB215653}" type="datetime1">
              <a:rPr lang="fr-FR" smtClean="0"/>
              <a:t>12/05/2015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Introduction</a:t>
            </a:r>
            <a:endParaRPr lang="fr-BE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4CA47-008A-4D8D-A420-D60CF3A40F6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530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54E6AB17-30AA-4926-8B59-902B4C2294D4}" type="datetime1">
              <a:rPr lang="fr-FR" smtClean="0"/>
              <a:t>12/05/2015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BE" smtClean="0"/>
              <a:t>Introduction</a:t>
            </a: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5884CA47-008A-4D8D-A420-D60CF3A40F6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541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68975D-1BBB-4037-9B80-77E3EC3D00A1}" type="datetime1">
              <a:rPr lang="fr-FR" smtClean="0"/>
              <a:t>12/05/2015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Introduction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0BF9C8-1038-485C-BE0A-8CA1B60D4BD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59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572428" cy="928694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8AC3FA-124C-4877-8316-042317A15F13}" type="datetime1">
              <a:rPr lang="fr-FR" smtClean="0"/>
              <a:t>12/05/2015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Introduction</a:t>
            </a:r>
            <a:endParaRPr lang="fr-BE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4CA47-008A-4D8D-A420-D60CF3A40F6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693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pic>
        <p:nvPicPr>
          <p:cNvPr id="7" name="Image 14" descr="GIGA_logo_ne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12985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28728" y="1571612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3600" b="0" cap="none">
                <a:solidFill>
                  <a:srgbClr val="79B51C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DA559B-3920-4633-BB4F-69A5E931869C}" type="datetime1">
              <a:rPr lang="fr-FR" smtClean="0"/>
              <a:t>12/05/2015</a:t>
            </a:fld>
            <a:endParaRPr lang="fr-BE"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5884CA47-008A-4D8D-A420-D60CF3A40F6A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Introduction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055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9FE360-3865-4436-8F8D-3404084E3C2C}" type="datetime1">
              <a:rPr lang="fr-FR" smtClean="0"/>
              <a:t>12/05/2015</a:t>
            </a:fld>
            <a:endParaRPr lang="fr-BE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Introduction</a:t>
            </a:r>
            <a:endParaRPr lang="fr-BE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4CA47-008A-4D8D-A420-D60CF3A40F6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258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400948" cy="785834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E9DAA5-FF73-4F9F-946D-2404A049E3F1}" type="datetime1">
              <a:rPr lang="fr-FR" smtClean="0"/>
              <a:t>12/05/2015</a:t>
            </a:fld>
            <a:endParaRPr lang="fr-BE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Introduction</a:t>
            </a:r>
            <a:endParaRPr lang="fr-BE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4CA47-008A-4D8D-A420-D60CF3A40F6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254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0AC64-D346-47F9-B509-024C7A0CAE26}" type="datetime1">
              <a:rPr lang="fr-FR" smtClean="0"/>
              <a:t>12/05/2015</a:t>
            </a:fld>
            <a:endParaRPr lang="fr-BE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Introduction</a:t>
            </a:r>
            <a:endParaRPr lang="fr-BE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4CA47-008A-4D8D-A420-D60CF3A40F6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899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20C459-97A7-4212-9413-4F5C54B7E3A6}" type="datetime1">
              <a:rPr lang="fr-FR" smtClean="0"/>
              <a:t>12/05/2015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Introduction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84CA47-008A-4D8D-A420-D60CF3A40F6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855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572428" cy="857256"/>
          </a:xfrm>
        </p:spPr>
        <p:txBody>
          <a:bodyPr/>
          <a:lstStyle>
            <a:lvl1pPr algn="l">
              <a:buNone/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600">
                <a:latin typeface="Century Gothic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B25629-9BF3-4CE0-AA96-EC2A493251F9}" type="datetime1">
              <a:rPr lang="fr-FR" smtClean="0"/>
              <a:t>12/05/2015</a:t>
            </a:fld>
            <a:endParaRPr lang="fr-BE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Introduction</a:t>
            </a:r>
            <a:endParaRPr lang="fr-BE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4CA47-008A-4D8D-A420-D60CF3A40F6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601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D790C3B5-5E72-443E-9943-E3BE20ECB5A7}" type="datetime1">
              <a:rPr lang="fr-FR" smtClean="0"/>
              <a:t>12/05/2015</a:t>
            </a:fld>
            <a:endParaRPr lang="fr-BE"/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5884CA47-008A-4D8D-A420-D60CF3A40F6A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BE" smtClean="0"/>
              <a:t>Introduction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895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1214438" y="214313"/>
            <a:ext cx="75485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Century Gothic" pitchFamily="-65" charset="0"/>
              </a:defRPr>
            </a:lvl1pPr>
          </a:lstStyle>
          <a:p>
            <a:fld id="{ED1C78B5-7A0F-4B32-A424-9BBA43F1FB3C}" type="datetime1">
              <a:rPr lang="fr-FR" smtClean="0"/>
              <a:t>12/05/2015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Century Gothic" pitchFamily="-65" charset="0"/>
              </a:defRPr>
            </a:lvl1pPr>
          </a:lstStyle>
          <a:p>
            <a:r>
              <a:rPr lang="fr-BE" smtClean="0"/>
              <a:t>Introduction</a:t>
            </a:r>
            <a:endParaRPr lang="fr-BE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-65" charset="-18"/>
              </a:defRPr>
            </a:lvl1pPr>
          </a:lstStyle>
          <a:p>
            <a:fld id="{5884CA47-008A-4D8D-A420-D60CF3A40F6A}" type="slidenum">
              <a:rPr lang="fr-BE" smtClean="0"/>
              <a:t>‹N°›</a:t>
            </a:fld>
            <a:endParaRPr lang="fr-BE"/>
          </a:p>
        </p:txBody>
      </p:sp>
      <p:pic>
        <p:nvPicPr>
          <p:cNvPr id="1034" name="Image 9" descr="GIGA_logo_new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107156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28800" y="1295400"/>
            <a:ext cx="228600" cy="228600"/>
          </a:xfrm>
          <a:prstGeom prst="rect">
            <a:avLst/>
          </a:prstGeom>
          <a:solidFill>
            <a:srgbClr val="E2007A"/>
          </a:solidFill>
          <a:ln w="10000">
            <a:solidFill>
              <a:srgbClr val="E2007A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/>
            <a:endParaRPr lang="fr-FR">
              <a:solidFill>
                <a:srgbClr val="2D3235"/>
              </a:solidFill>
              <a:latin typeface="Tw Cen MT" pitchFamily="-65" charset="-1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90800" y="1295400"/>
            <a:ext cx="228600" cy="228600"/>
          </a:xfrm>
          <a:prstGeom prst="rect">
            <a:avLst/>
          </a:prstGeom>
          <a:solidFill>
            <a:srgbClr val="3C4694"/>
          </a:solidFill>
          <a:ln w="10000">
            <a:solidFill>
              <a:srgbClr val="3C4694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/>
            <a:endParaRPr lang="fr-FR">
              <a:solidFill>
                <a:srgbClr val="2D3235"/>
              </a:solidFill>
              <a:latin typeface="Tw Cen MT" pitchFamily="-65" charset="-1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66800" y="1295400"/>
            <a:ext cx="228600" cy="228600"/>
          </a:xfrm>
          <a:prstGeom prst="rect">
            <a:avLst/>
          </a:prstGeom>
          <a:solidFill>
            <a:srgbClr val="79B51C"/>
          </a:solidFill>
          <a:ln w="10000">
            <a:solidFill>
              <a:srgbClr val="79B51C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/>
            <a:endParaRPr lang="fr-FR">
              <a:solidFill>
                <a:srgbClr val="2D3235"/>
              </a:solidFill>
              <a:latin typeface="Tw Cen MT" pitchFamily="-65" charset="-1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47800" y="1295400"/>
            <a:ext cx="228600" cy="228600"/>
          </a:xfrm>
          <a:prstGeom prst="rect">
            <a:avLst/>
          </a:prstGeom>
          <a:solidFill>
            <a:srgbClr val="008BCF"/>
          </a:solidFill>
          <a:ln w="10000">
            <a:solidFill>
              <a:srgbClr val="008BCF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/>
            <a:endParaRPr lang="fr-FR">
              <a:solidFill>
                <a:srgbClr val="2D3235"/>
              </a:solidFill>
              <a:latin typeface="Tw Cen MT" pitchFamily="-65" charset="-18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09800" y="1295400"/>
            <a:ext cx="228600" cy="228600"/>
          </a:xfrm>
          <a:prstGeom prst="rect">
            <a:avLst/>
          </a:prstGeom>
          <a:solidFill>
            <a:srgbClr val="EB6909"/>
          </a:solidFill>
          <a:ln w="10000">
            <a:solidFill>
              <a:srgbClr val="EB6909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/>
            <a:endParaRPr lang="fr-FR">
              <a:solidFill>
                <a:srgbClr val="2D3235"/>
              </a:solidFill>
              <a:latin typeface="Tw Cen MT" pitchFamily="-65" charset="-18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85800" y="1295400"/>
            <a:ext cx="228600" cy="228600"/>
          </a:xfrm>
          <a:prstGeom prst="rect">
            <a:avLst/>
          </a:prstGeom>
          <a:solidFill>
            <a:srgbClr val="004857"/>
          </a:solidFill>
          <a:ln w="10000">
            <a:solidFill>
              <a:srgbClr val="004857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/>
            <a:endParaRPr lang="fr-FR">
              <a:solidFill>
                <a:srgbClr val="2D3235"/>
              </a:solidFill>
              <a:latin typeface="Tw Cen MT" pitchFamily="-65" charset="-1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2"/>
          </a:solidFill>
          <a:latin typeface="Century Gothic" pitchFamily="34" charset="0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Century Gothic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Century Gothic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Century Gothic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Century Gothic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-65" charset="2"/>
        <a:buChar char=""/>
        <a:defRPr sz="2000" kern="1200">
          <a:solidFill>
            <a:schemeClr val="bg2"/>
          </a:solidFill>
          <a:latin typeface="Century Gothic" pitchFamily="34" charset="0"/>
          <a:ea typeface="ＭＳ Ｐゴシック" pitchFamily="-65" charset="-128"/>
          <a:cs typeface="ＭＳ Ｐゴシック" pitchFamily="-65" charset="-128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Arial" charset="0"/>
        <a:buChar char="•"/>
        <a:defRPr sz="2800" kern="1200">
          <a:solidFill>
            <a:schemeClr val="bg2"/>
          </a:solidFill>
          <a:latin typeface="Century Gothic" pitchFamily="34" charset="0"/>
          <a:ea typeface="ＭＳ Ｐゴシック" pitchFamily="-65" charset="-128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Arial" charset="0"/>
        <a:buChar char="•"/>
        <a:defRPr sz="1600" kern="1200">
          <a:solidFill>
            <a:schemeClr val="bg2"/>
          </a:solidFill>
          <a:latin typeface="Century Gothic" pitchFamily="34" charset="0"/>
          <a:ea typeface="ＭＳ Ｐゴシック" pitchFamily="-65" charset="-128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E2007A"/>
        </a:buClr>
        <a:buSzPct val="75000"/>
        <a:buFont typeface="Arial" charset="0"/>
        <a:buChar char="•"/>
        <a:defRPr sz="1400" kern="1200">
          <a:solidFill>
            <a:schemeClr val="bg2"/>
          </a:solidFill>
          <a:latin typeface="Century Gothic" pitchFamily="34" charset="0"/>
          <a:ea typeface="ＭＳ Ｐゴシック" pitchFamily="-65" charset="-128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79B51C"/>
        </a:buClr>
        <a:buSzPct val="65000"/>
        <a:buFont typeface="Arial" charset="0"/>
        <a:buChar char="•"/>
        <a:defRPr sz="1200" kern="1200">
          <a:solidFill>
            <a:schemeClr val="bg2"/>
          </a:solidFill>
          <a:latin typeface="Century Gothic" pitchFamily="34" charset="0"/>
          <a:ea typeface="ＭＳ Ｐゴシック" pitchFamily="-65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Genomic</a:t>
            </a:r>
            <a:r>
              <a:rPr lang="fr-BE" dirty="0" smtClean="0"/>
              <a:t> </a:t>
            </a:r>
            <a:r>
              <a:rPr lang="fr-BE" dirty="0" err="1" smtClean="0"/>
              <a:t>study</a:t>
            </a:r>
            <a:r>
              <a:rPr lang="fr-BE" dirty="0" smtClean="0"/>
              <a:t> of multiple </a:t>
            </a:r>
            <a:r>
              <a:rPr lang="fr-BE" dirty="0" err="1" smtClean="0"/>
              <a:t>myeloma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sz="2400" dirty="0" err="1" smtClean="0"/>
              <a:t>based</a:t>
            </a:r>
            <a:r>
              <a:rPr lang="fr-BE" sz="2400" dirty="0" smtClean="0"/>
              <a:t> on </a:t>
            </a:r>
            <a:r>
              <a:rPr lang="fr-BE" sz="2400" dirty="0" err="1" smtClean="0"/>
              <a:t>aCGH</a:t>
            </a:r>
            <a:r>
              <a:rPr lang="fr-BE" sz="2400" dirty="0" smtClean="0"/>
              <a:t> and NGS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883096" y="1124744"/>
            <a:ext cx="8153400" cy="1224136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pPr marL="0" indent="0" algn="ctr">
              <a:buNone/>
            </a:pPr>
            <a:r>
              <a:rPr lang="fr-BE" b="1" i="1" dirty="0" smtClean="0"/>
              <a:t>Blood cancer of mature plasma </a:t>
            </a:r>
            <a:r>
              <a:rPr lang="fr-BE" b="1" i="1" dirty="0" err="1" smtClean="0"/>
              <a:t>cells</a:t>
            </a:r>
            <a:endParaRPr lang="fr-BE" sz="1800" b="1" i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644008" y="2276872"/>
            <a:ext cx="180020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3059832" y="2276872"/>
            <a:ext cx="155046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11560" y="2852936"/>
            <a:ext cx="3820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err="1" smtClean="0">
                <a:solidFill>
                  <a:schemeClr val="bg2"/>
                </a:solidFill>
              </a:rPr>
              <a:t>Normoploid</a:t>
            </a:r>
            <a:r>
              <a:rPr lang="fr-BE" sz="1600" dirty="0" smtClean="0">
                <a:solidFill>
                  <a:schemeClr val="bg2"/>
                </a:solidFill>
              </a:rPr>
              <a:t> profile </a:t>
            </a:r>
            <a:r>
              <a:rPr lang="fr-BE" sz="1400" dirty="0" smtClean="0">
                <a:solidFill>
                  <a:schemeClr val="bg2"/>
                </a:solidFill>
              </a:rPr>
              <a:t>(</a:t>
            </a:r>
            <a:r>
              <a:rPr lang="fr-BE" sz="1400" dirty="0" err="1" smtClean="0">
                <a:solidFill>
                  <a:schemeClr val="bg2"/>
                </a:solidFill>
              </a:rPr>
              <a:t>del</a:t>
            </a:r>
            <a:r>
              <a:rPr lang="fr-BE" sz="1400" dirty="0" smtClean="0">
                <a:solidFill>
                  <a:schemeClr val="bg2"/>
                </a:solidFill>
              </a:rPr>
              <a:t>(13), </a:t>
            </a:r>
            <a:r>
              <a:rPr lang="fr-BE" sz="1400" dirty="0" err="1" smtClean="0">
                <a:solidFill>
                  <a:schemeClr val="bg2"/>
                </a:solidFill>
              </a:rPr>
              <a:t>del</a:t>
            </a:r>
            <a:r>
              <a:rPr lang="fr-BE" sz="1400" dirty="0" smtClean="0">
                <a:solidFill>
                  <a:schemeClr val="bg2"/>
                </a:solidFill>
              </a:rPr>
              <a:t>(17)(p), t(4;14))</a:t>
            </a:r>
          </a:p>
          <a:p>
            <a:pPr algn="ctr"/>
            <a:r>
              <a:rPr lang="fr-BE" sz="1600" dirty="0" smtClean="0">
                <a:solidFill>
                  <a:schemeClr val="bg2"/>
                </a:solidFill>
              </a:rPr>
              <a:t>&gt;&gt;&gt;BAD </a:t>
            </a:r>
            <a:r>
              <a:rPr lang="fr-BE" sz="1600" dirty="0" err="1" smtClean="0">
                <a:solidFill>
                  <a:schemeClr val="bg2"/>
                </a:solidFill>
              </a:rPr>
              <a:t>prognosis</a:t>
            </a:r>
            <a:endParaRPr lang="fr-BE" sz="1600" dirty="0">
              <a:solidFill>
                <a:schemeClr val="bg2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032636" y="2833772"/>
            <a:ext cx="4042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err="1" smtClean="0">
                <a:solidFill>
                  <a:schemeClr val="bg2"/>
                </a:solidFill>
              </a:rPr>
              <a:t>Hyperdiploid</a:t>
            </a:r>
            <a:r>
              <a:rPr lang="fr-BE" sz="1600" dirty="0" smtClean="0">
                <a:solidFill>
                  <a:schemeClr val="bg2"/>
                </a:solidFill>
              </a:rPr>
              <a:t> profile</a:t>
            </a:r>
            <a:r>
              <a:rPr lang="fr-BE" sz="1400" dirty="0" smtClean="0">
                <a:solidFill>
                  <a:schemeClr val="bg2"/>
                </a:solidFill>
              </a:rPr>
              <a:t> (</a:t>
            </a:r>
            <a:r>
              <a:rPr lang="fr-BE" sz="1400" dirty="0" err="1" smtClean="0">
                <a:solidFill>
                  <a:schemeClr val="bg2"/>
                </a:solidFill>
              </a:rPr>
              <a:t>trisomy</a:t>
            </a:r>
            <a:r>
              <a:rPr lang="fr-BE" sz="1400" dirty="0" smtClean="0">
                <a:solidFill>
                  <a:schemeClr val="bg2"/>
                </a:solidFill>
              </a:rPr>
              <a:t> of </a:t>
            </a:r>
            <a:r>
              <a:rPr lang="fr-BE" sz="1400" dirty="0" err="1" smtClean="0">
                <a:solidFill>
                  <a:schemeClr val="bg2"/>
                </a:solidFill>
              </a:rPr>
              <a:t>odd</a:t>
            </a:r>
            <a:r>
              <a:rPr lang="fr-BE" sz="1400" dirty="0" smtClean="0">
                <a:solidFill>
                  <a:schemeClr val="bg2"/>
                </a:solidFill>
              </a:rPr>
              <a:t> chromosomes)</a:t>
            </a:r>
          </a:p>
          <a:p>
            <a:pPr algn="ctr"/>
            <a:r>
              <a:rPr lang="fr-BE" sz="1600" dirty="0" smtClean="0">
                <a:solidFill>
                  <a:schemeClr val="bg2"/>
                </a:solidFill>
              </a:rPr>
              <a:t>&gt;&gt;&gt;GOOD </a:t>
            </a:r>
            <a:r>
              <a:rPr lang="fr-BE" sz="1600" dirty="0" err="1" smtClean="0">
                <a:solidFill>
                  <a:schemeClr val="bg2"/>
                </a:solidFill>
              </a:rPr>
              <a:t>prognosis</a:t>
            </a:r>
            <a:endParaRPr lang="fr-BE" sz="1600" dirty="0">
              <a:solidFill>
                <a:schemeClr val="bg2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1101968" y="3502749"/>
            <a:ext cx="5616557" cy="584775"/>
            <a:chOff x="683568" y="4077072"/>
            <a:chExt cx="5616557" cy="584775"/>
          </a:xfrm>
        </p:grpSpPr>
        <p:sp>
          <p:nvSpPr>
            <p:cNvPr id="19" name="Flèche droite 18"/>
            <p:cNvSpPr/>
            <p:nvPr/>
          </p:nvSpPr>
          <p:spPr>
            <a:xfrm>
              <a:off x="683568" y="4168504"/>
              <a:ext cx="978408" cy="4846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979712" y="4077072"/>
              <a:ext cx="43204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3200" dirty="0" err="1" smtClean="0">
                  <a:solidFill>
                    <a:schemeClr val="bg2"/>
                  </a:solidFill>
                </a:rPr>
                <a:t>Unreliable</a:t>
              </a:r>
              <a:r>
                <a:rPr lang="fr-BE" sz="3200" dirty="0" smtClean="0">
                  <a:solidFill>
                    <a:schemeClr val="bg2"/>
                  </a:solidFill>
                </a:rPr>
                <a:t> classification !!</a:t>
              </a:r>
              <a:endParaRPr lang="fr-BE" sz="3200" dirty="0">
                <a:solidFill>
                  <a:schemeClr val="bg2"/>
                </a:solidFill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6948264" y="4719462"/>
            <a:ext cx="4231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sz="1600" dirty="0" err="1" smtClean="0">
                <a:solidFill>
                  <a:schemeClr val="bg2"/>
                </a:solidFill>
              </a:rPr>
              <a:t>Clinical</a:t>
            </a:r>
            <a:r>
              <a:rPr lang="fr-BE" sz="1600" dirty="0" smtClean="0">
                <a:solidFill>
                  <a:schemeClr val="bg2"/>
                </a:solidFill>
              </a:rPr>
              <a:t> data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950508" y="4504019"/>
            <a:ext cx="23468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BE" sz="1400" dirty="0" smtClean="0">
              <a:solidFill>
                <a:schemeClr val="bg2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BE" sz="1600" dirty="0" err="1" smtClean="0">
                <a:solidFill>
                  <a:schemeClr val="bg2"/>
                </a:solidFill>
              </a:rPr>
              <a:t>Punctual</a:t>
            </a:r>
            <a:r>
              <a:rPr lang="fr-BE" sz="1600" dirty="0" smtClean="0">
                <a:solidFill>
                  <a:schemeClr val="bg2"/>
                </a:solidFill>
              </a:rPr>
              <a:t> </a:t>
            </a:r>
            <a:r>
              <a:rPr lang="fr-BE" sz="1600" dirty="0" smtClean="0">
                <a:solidFill>
                  <a:schemeClr val="tx2"/>
                </a:solidFill>
              </a:rPr>
              <a:t>mutations </a:t>
            </a:r>
            <a:endParaRPr lang="en-US" sz="1600" dirty="0" smtClean="0">
              <a:solidFill>
                <a:schemeClr val="tx2"/>
              </a:solidFill>
            </a:endParaRPr>
          </a:p>
          <a:p>
            <a:pPr lvl="1"/>
            <a:r>
              <a:rPr lang="en-US" sz="1400" dirty="0" smtClean="0">
                <a:solidFill>
                  <a:schemeClr val="tx2"/>
                </a:solidFill>
              </a:rPr>
              <a:t>High throughput </a:t>
            </a:r>
            <a:r>
              <a:rPr lang="en-US" sz="1400" dirty="0" err="1" smtClean="0">
                <a:solidFill>
                  <a:schemeClr val="tx2"/>
                </a:solidFill>
              </a:rPr>
              <a:t>exome</a:t>
            </a:r>
            <a:r>
              <a:rPr lang="en-US" sz="1400" dirty="0" smtClean="0">
                <a:solidFill>
                  <a:schemeClr val="tx2"/>
                </a:solidFill>
              </a:rPr>
              <a:t> sequencing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41784" y="4427075"/>
            <a:ext cx="29878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400" dirty="0" smtClean="0">
              <a:solidFill>
                <a:schemeClr val="bg2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BE" sz="1600" dirty="0" err="1">
                <a:solidFill>
                  <a:schemeClr val="bg2"/>
                </a:solidFill>
              </a:rPr>
              <a:t>G</a:t>
            </a:r>
            <a:r>
              <a:rPr lang="fr-BE" sz="1600" dirty="0" err="1" smtClean="0">
                <a:solidFill>
                  <a:schemeClr val="bg2"/>
                </a:solidFill>
              </a:rPr>
              <a:t>enomic</a:t>
            </a:r>
            <a:r>
              <a:rPr lang="fr-BE" sz="1600" dirty="0" smtClean="0">
                <a:solidFill>
                  <a:schemeClr val="bg2"/>
                </a:solidFill>
              </a:rPr>
              <a:t> </a:t>
            </a:r>
            <a:r>
              <a:rPr lang="fr-BE" sz="1600" dirty="0" err="1" smtClean="0">
                <a:solidFill>
                  <a:schemeClr val="bg2"/>
                </a:solidFill>
              </a:rPr>
              <a:t>abnormalities</a:t>
            </a:r>
            <a:r>
              <a:rPr lang="fr-BE" sz="1600" dirty="0" smtClean="0">
                <a:solidFill>
                  <a:schemeClr val="bg2"/>
                </a:solidFill>
              </a:rPr>
              <a:t> </a:t>
            </a:r>
            <a:endParaRPr lang="fr-BE" sz="1600" dirty="0">
              <a:solidFill>
                <a:schemeClr val="bg2"/>
              </a:solidFill>
            </a:endParaRPr>
          </a:p>
          <a:p>
            <a:pPr lvl="1"/>
            <a:r>
              <a:rPr lang="en-US" sz="1400" dirty="0" smtClean="0">
                <a:solidFill>
                  <a:schemeClr val="tx2"/>
                </a:solidFill>
              </a:rPr>
              <a:t>High resolution SNP-</a:t>
            </a:r>
            <a:r>
              <a:rPr lang="en-US" sz="1400" dirty="0" err="1" smtClean="0">
                <a:solidFill>
                  <a:schemeClr val="tx2"/>
                </a:solidFill>
              </a:rPr>
              <a:t>aCGH</a:t>
            </a:r>
            <a:endParaRPr lang="en-US" sz="1400" dirty="0">
              <a:solidFill>
                <a:schemeClr val="tx2"/>
              </a:solidFill>
            </a:endParaRPr>
          </a:p>
          <a:p>
            <a:pPr lvl="1"/>
            <a:endParaRPr lang="fr-BE" sz="1400" dirty="0" smtClean="0">
              <a:solidFill>
                <a:schemeClr val="bg2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835696" y="5589240"/>
            <a:ext cx="54618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1400" dirty="0">
              <a:solidFill>
                <a:schemeClr val="bg2"/>
              </a:solidFill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fr-BE" sz="3200" b="1" dirty="0" err="1" smtClean="0">
                <a:solidFill>
                  <a:schemeClr val="bg2"/>
                </a:solidFill>
              </a:rPr>
              <a:t>Subclassification</a:t>
            </a:r>
            <a:r>
              <a:rPr lang="fr-BE" sz="3200" b="1" dirty="0" smtClean="0">
                <a:solidFill>
                  <a:schemeClr val="bg2"/>
                </a:solidFill>
              </a:rPr>
              <a:t> of multiple </a:t>
            </a:r>
            <a:r>
              <a:rPr lang="fr-BE" sz="3200" b="1" dirty="0" err="1" smtClean="0">
                <a:solidFill>
                  <a:schemeClr val="bg2"/>
                </a:solidFill>
              </a:rPr>
              <a:t>myeloma</a:t>
            </a:r>
            <a:endParaRPr lang="fr-FR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3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220072" y="1772816"/>
            <a:ext cx="3528392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279985" y="4293096"/>
            <a:ext cx="570172" cy="2160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21165" y="4939427"/>
            <a:ext cx="579005" cy="1402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50157" y="4221088"/>
            <a:ext cx="11863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XIAP</a:t>
            </a:r>
          </a:p>
          <a:p>
            <a:r>
              <a:rPr lang="fr-BE" sz="1400" dirty="0" smtClean="0"/>
              <a:t>BCORL1</a:t>
            </a:r>
          </a:p>
          <a:p>
            <a:r>
              <a:rPr lang="fr-BE" sz="1400" dirty="0" smtClean="0"/>
              <a:t>IRAK</a:t>
            </a:r>
          </a:p>
          <a:p>
            <a:r>
              <a:rPr lang="fr-BE" sz="1400" dirty="0" smtClean="0"/>
              <a:t>IKBKG</a:t>
            </a:r>
          </a:p>
          <a:p>
            <a:r>
              <a:rPr lang="fr-BE" sz="1400" dirty="0" smtClean="0"/>
              <a:t>…</a:t>
            </a:r>
            <a:endParaRPr lang="fr-BE" sz="1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/>
              <a:t>Genomic</a:t>
            </a:r>
            <a:r>
              <a:rPr lang="fr-BE" dirty="0"/>
              <a:t> </a:t>
            </a:r>
            <a:r>
              <a:rPr lang="fr-BE" dirty="0" err="1"/>
              <a:t>study</a:t>
            </a:r>
            <a:r>
              <a:rPr lang="fr-BE" dirty="0"/>
              <a:t> of multiple </a:t>
            </a:r>
            <a:r>
              <a:rPr lang="fr-BE" dirty="0" err="1"/>
              <a:t>myeloma</a:t>
            </a:r>
            <a:r>
              <a:rPr lang="fr-BE" dirty="0"/>
              <a:t/>
            </a:r>
            <a:br>
              <a:rPr lang="fr-BE" dirty="0"/>
            </a:br>
            <a:r>
              <a:rPr lang="fr-BE" sz="2400" dirty="0" err="1"/>
              <a:t>based</a:t>
            </a:r>
            <a:r>
              <a:rPr lang="fr-BE" sz="2400" dirty="0"/>
              <a:t> on </a:t>
            </a:r>
            <a:r>
              <a:rPr lang="fr-BE" sz="2400" dirty="0" err="1"/>
              <a:t>aCGH</a:t>
            </a:r>
            <a:r>
              <a:rPr lang="fr-BE" sz="2400" dirty="0"/>
              <a:t> and NGS</a:t>
            </a:r>
            <a:endParaRPr lang="fr-BE" dirty="0"/>
          </a:p>
        </p:txBody>
      </p:sp>
      <p:grpSp>
        <p:nvGrpSpPr>
          <p:cNvPr id="24" name="Groupe 23"/>
          <p:cNvGrpSpPr/>
          <p:nvPr/>
        </p:nvGrpSpPr>
        <p:grpSpPr>
          <a:xfrm>
            <a:off x="812740" y="1700808"/>
            <a:ext cx="3616023" cy="1308438"/>
            <a:chOff x="1547664" y="2146548"/>
            <a:chExt cx="5724128" cy="4293096"/>
          </a:xfrm>
        </p:grpSpPr>
        <p:pic>
          <p:nvPicPr>
            <p:cNvPr id="28" name="Picture 2" descr="C:\Users\Tiberio\Desktop\heatmap_MM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2146548"/>
              <a:ext cx="5724128" cy="429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3077834" y="3314069"/>
              <a:ext cx="414046" cy="1339067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91880" y="4964632"/>
              <a:ext cx="249534" cy="1272680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35496" y="3007985"/>
            <a:ext cx="5007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BE" sz="1600" b="1" dirty="0" smtClean="0">
                <a:solidFill>
                  <a:schemeClr val="bg2"/>
                </a:solidFill>
              </a:rPr>
              <a:t>45% of the patients show X chromosome </a:t>
            </a:r>
            <a:r>
              <a:rPr lang="fr-BE" sz="1600" b="1" dirty="0" err="1" smtClean="0">
                <a:solidFill>
                  <a:schemeClr val="bg2"/>
                </a:solidFill>
              </a:rPr>
              <a:t>alteration</a:t>
            </a:r>
            <a:endParaRPr lang="fr-BE" sz="1600" b="1" dirty="0">
              <a:solidFill>
                <a:schemeClr val="bg2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7" y="2893073"/>
            <a:ext cx="505577" cy="219211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678" y="2893072"/>
            <a:ext cx="505577" cy="2192111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366717" y="2454649"/>
            <a:ext cx="511331" cy="44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Xa</a:t>
            </a:r>
            <a:endParaRPr lang="fr-BE" dirty="0"/>
          </a:p>
        </p:txBody>
      </p:sp>
      <p:sp>
        <p:nvSpPr>
          <p:cNvPr id="19" name="ZoneTexte 18"/>
          <p:cNvSpPr txBox="1"/>
          <p:nvPr/>
        </p:nvSpPr>
        <p:spPr>
          <a:xfrm>
            <a:off x="6868981" y="2443333"/>
            <a:ext cx="511331" cy="44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Xi</a:t>
            </a:r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3"/>
          <a:stretch/>
        </p:blipFill>
        <p:spPr bwMode="auto">
          <a:xfrm>
            <a:off x="157442" y="3365277"/>
            <a:ext cx="4514527" cy="107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" name="Groupe 72"/>
          <p:cNvGrpSpPr/>
          <p:nvPr/>
        </p:nvGrpSpPr>
        <p:grpSpPr>
          <a:xfrm>
            <a:off x="1071464" y="4853223"/>
            <a:ext cx="3177190" cy="1024049"/>
            <a:chOff x="3599961" y="3592929"/>
            <a:chExt cx="4716455" cy="1034543"/>
          </a:xfrm>
        </p:grpSpPr>
        <p:pic>
          <p:nvPicPr>
            <p:cNvPr id="74" name="Picture 40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42"/>
            <a:stretch/>
          </p:blipFill>
          <p:spPr bwMode="auto">
            <a:xfrm>
              <a:off x="3599962" y="4355923"/>
              <a:ext cx="4716454" cy="27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4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40" b="55099"/>
            <a:stretch/>
          </p:blipFill>
          <p:spPr bwMode="auto">
            <a:xfrm>
              <a:off x="3599961" y="3592929"/>
              <a:ext cx="4716453" cy="792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ZoneTexte 51"/>
          <p:cNvSpPr txBox="1"/>
          <p:nvPr/>
        </p:nvSpPr>
        <p:spPr>
          <a:xfrm>
            <a:off x="1907704" y="4355812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BE" sz="1600" b="1" dirty="0" smtClean="0">
                <a:solidFill>
                  <a:schemeClr val="bg2"/>
                </a:solidFill>
              </a:rPr>
              <a:t>Xi </a:t>
            </a:r>
            <a:r>
              <a:rPr lang="fr-BE" sz="1600" b="1" dirty="0" err="1" smtClean="0">
                <a:solidFill>
                  <a:schemeClr val="bg2"/>
                </a:solidFill>
              </a:rPr>
              <a:t>deletion</a:t>
            </a:r>
            <a:endParaRPr lang="fr-BE" sz="1600" b="1" dirty="0">
              <a:solidFill>
                <a:schemeClr val="bg2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683568" y="5880452"/>
            <a:ext cx="3682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BE" sz="1600" b="1" dirty="0" err="1" smtClean="0">
                <a:solidFill>
                  <a:schemeClr val="bg2"/>
                </a:solidFill>
              </a:rPr>
              <a:t>Loss</a:t>
            </a:r>
            <a:r>
              <a:rPr lang="fr-BE" sz="1600" b="1" dirty="0" smtClean="0">
                <a:solidFill>
                  <a:schemeClr val="bg2"/>
                </a:solidFill>
              </a:rPr>
              <a:t> of </a:t>
            </a:r>
            <a:r>
              <a:rPr lang="fr-BE" sz="1600" b="1" dirty="0" err="1" smtClean="0">
                <a:solidFill>
                  <a:schemeClr val="bg2"/>
                </a:solidFill>
              </a:rPr>
              <a:t>heterozygosity</a:t>
            </a:r>
            <a:r>
              <a:rPr lang="fr-BE" sz="1600" b="1" dirty="0" smtClean="0">
                <a:solidFill>
                  <a:schemeClr val="bg2"/>
                </a:solidFill>
              </a:rPr>
              <a:t> on </a:t>
            </a:r>
            <a:r>
              <a:rPr lang="fr-BE" sz="1600" b="1" dirty="0" err="1" smtClean="0">
                <a:solidFill>
                  <a:schemeClr val="bg2"/>
                </a:solidFill>
              </a:rPr>
              <a:t>Xq</a:t>
            </a:r>
            <a:r>
              <a:rPr lang="fr-BE" sz="1600" b="1" dirty="0" smtClean="0">
                <a:solidFill>
                  <a:schemeClr val="bg2"/>
                </a:solidFill>
              </a:rPr>
              <a:t> </a:t>
            </a:r>
            <a:r>
              <a:rPr lang="fr-BE" sz="1600" b="1" dirty="0" err="1" smtClean="0">
                <a:solidFill>
                  <a:schemeClr val="bg2"/>
                </a:solidFill>
              </a:rPr>
              <a:t>region</a:t>
            </a:r>
            <a:r>
              <a:rPr lang="fr-BE" sz="1600" b="1" dirty="0" smtClean="0">
                <a:solidFill>
                  <a:schemeClr val="bg2"/>
                </a:solidFill>
              </a:rPr>
              <a:t> </a:t>
            </a:r>
            <a:endParaRPr lang="fr-BE" sz="1600" b="1" dirty="0">
              <a:solidFill>
                <a:schemeClr val="bg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04248" y="2443336"/>
            <a:ext cx="43794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BE" dirty="0" err="1" smtClean="0">
                <a:solidFill>
                  <a:srgbClr val="FF0000"/>
                </a:solidFill>
              </a:rPr>
              <a:t>Xa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43566" y="2747842"/>
            <a:ext cx="432048" cy="1761277"/>
          </a:xfrm>
          <a:prstGeom prst="rect">
            <a:avLst/>
          </a:prstGeom>
          <a:pattFill prst="ltUpDiag">
            <a:fgClr>
              <a:srgbClr val="FF0000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TextBox 11"/>
          <p:cNvSpPr txBox="1"/>
          <p:nvPr/>
        </p:nvSpPr>
        <p:spPr>
          <a:xfrm>
            <a:off x="6228184" y="3769295"/>
            <a:ext cx="504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AR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421995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26" grpId="0"/>
      <p:bldP spid="18" grpId="0"/>
      <p:bldP spid="19" grpId="0"/>
      <p:bldP spid="52" grpId="0"/>
      <p:bldP spid="76" grpId="0"/>
      <p:bldP spid="4" grpId="0" animBg="1"/>
      <p:bldP spid="2" grpId="0" animBg="1"/>
      <p:bldP spid="3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Personnalisée 15">
      <a:dk1>
        <a:srgbClr val="2D3235"/>
      </a:dk1>
      <a:lt1>
        <a:srgbClr val="2D3235"/>
      </a:lt1>
      <a:dk2>
        <a:srgbClr val="FFFFFF"/>
      </a:dk2>
      <a:lt2>
        <a:srgbClr val="FFFFFF"/>
      </a:lt2>
      <a:accent1>
        <a:srgbClr val="FFFFFF"/>
      </a:accent1>
      <a:accent2>
        <a:srgbClr val="78B41D"/>
      </a:accent2>
      <a:accent3>
        <a:srgbClr val="E2007A"/>
      </a:accent3>
      <a:accent4>
        <a:srgbClr val="79B51C"/>
      </a:accent4>
      <a:accent5>
        <a:srgbClr val="F9F60E"/>
      </a:accent5>
      <a:accent6>
        <a:srgbClr val="7030A0"/>
      </a:accent6>
      <a:hlink>
        <a:srgbClr val="00A3D6"/>
      </a:hlink>
      <a:folHlink>
        <a:srgbClr val="694F07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36787</TotalTime>
  <Words>271</Words>
  <Application>Microsoft Office PowerPoint</Application>
  <PresentationFormat>Affichage à l'écran (4:3)</PresentationFormat>
  <Paragraphs>36</Paragraphs>
  <Slides>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Médian</vt:lpstr>
      <vt:lpstr>Genomic study of multiple myeloma based on aCGH and NGS</vt:lpstr>
      <vt:lpstr>Genomic study of multiple myeloma based on aCGH and 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Myélome multiple Approche par CGH et séquençage haut-débit</dc:title>
  <dc:creator>Tiberio</dc:creator>
  <cp:lastModifiedBy>Tiberio</cp:lastModifiedBy>
  <cp:revision>870</cp:revision>
  <dcterms:created xsi:type="dcterms:W3CDTF">2012-07-10T09:11:03Z</dcterms:created>
  <dcterms:modified xsi:type="dcterms:W3CDTF">2015-05-12T21:49:45Z</dcterms:modified>
</cp:coreProperties>
</file>