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418" r:id="rId2"/>
    <p:sldId id="348" r:id="rId3"/>
    <p:sldId id="474" r:id="rId4"/>
    <p:sldId id="263" r:id="rId5"/>
    <p:sldId id="475" r:id="rId6"/>
    <p:sldId id="312" r:id="rId7"/>
    <p:sldId id="363" r:id="rId8"/>
    <p:sldId id="486" r:id="rId9"/>
    <p:sldId id="270" r:id="rId10"/>
    <p:sldId id="477" r:id="rId11"/>
    <p:sldId id="315" r:id="rId12"/>
    <p:sldId id="317" r:id="rId13"/>
    <p:sldId id="277" r:id="rId14"/>
    <p:sldId id="278" r:id="rId15"/>
    <p:sldId id="279" r:id="rId16"/>
    <p:sldId id="282" r:id="rId17"/>
    <p:sldId id="273" r:id="rId18"/>
    <p:sldId id="487" r:id="rId19"/>
    <p:sldId id="286" r:id="rId20"/>
    <p:sldId id="288" r:id="rId21"/>
    <p:sldId id="289" r:id="rId22"/>
    <p:sldId id="482" r:id="rId23"/>
    <p:sldId id="406" r:id="rId24"/>
    <p:sldId id="427" r:id="rId25"/>
    <p:sldId id="428" r:id="rId26"/>
    <p:sldId id="488" r:id="rId27"/>
    <p:sldId id="341" r:id="rId28"/>
    <p:sldId id="292" r:id="rId29"/>
    <p:sldId id="489" r:id="rId30"/>
    <p:sldId id="490" r:id="rId31"/>
    <p:sldId id="294" r:id="rId32"/>
    <p:sldId id="295" r:id="rId33"/>
    <p:sldId id="297" r:id="rId34"/>
    <p:sldId id="483" r:id="rId35"/>
    <p:sldId id="429" r:id="rId36"/>
    <p:sldId id="484" r:id="rId37"/>
    <p:sldId id="364" r:id="rId38"/>
    <p:sldId id="425" r:id="rId39"/>
    <p:sldId id="491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94" d="100"/>
          <a:sy n="94" d="100"/>
        </p:scale>
        <p:origin x="8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62"/>
    </p:cViewPr>
  </p:sorterViewPr>
  <p:notesViewPr>
    <p:cSldViewPr>
      <p:cViewPr varScale="1">
        <p:scale>
          <a:sx n="66" d="100"/>
          <a:sy n="66" d="100"/>
        </p:scale>
        <p:origin x="-324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42F1-B758-45E2-BAE4-D613A16B8A34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2A821-134C-469E-831C-84A87EDF1070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Moe dans JASN </a:t>
            </a:r>
            <a:r>
              <a:rPr lang="fr-FR" dirty="0" err="1" smtClean="0"/>
              <a:t>EVOLVe</a:t>
            </a:r>
            <a:r>
              <a:rPr lang="fr-FR" dirty="0" smtClean="0"/>
              <a:t>:</a:t>
            </a:r>
            <a:r>
              <a:rPr lang="fr-FR" baseline="0" dirty="0" smtClean="0"/>
              <a:t> 10 à 52% des patients dialyses ont eu une ou des fractures</a:t>
            </a:r>
          </a:p>
          <a:p>
            <a:r>
              <a:rPr lang="fr-FR" baseline="0" dirty="0" smtClean="0"/>
              <a:t>FR: </a:t>
            </a:r>
            <a:r>
              <a:rPr lang="fr-FR" baseline="0" dirty="0" err="1" smtClean="0"/>
              <a:t>age</a:t>
            </a:r>
            <a:r>
              <a:rPr lang="fr-FR" baseline="0" dirty="0" smtClean="0"/>
              <a:t>, femme, </a:t>
            </a:r>
            <a:r>
              <a:rPr lang="fr-FR" baseline="0" dirty="0" err="1" smtClean="0"/>
              <a:t>psychortrope</a:t>
            </a:r>
            <a:r>
              <a:rPr lang="fr-FR" baseline="0" dirty="0" smtClean="0"/>
              <a:t>, malnutrition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54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1993-2007 à -20°C….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12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Quand</a:t>
            </a:r>
            <a:r>
              <a:rPr lang="en-US" dirty="0" smtClean="0"/>
              <a:t> </a:t>
            </a:r>
            <a:r>
              <a:rPr lang="en-US" dirty="0" err="1" smtClean="0"/>
              <a:t>ajusté</a:t>
            </a:r>
            <a:r>
              <a:rPr lang="en-US" dirty="0" smtClean="0"/>
              <a:t> la </a:t>
            </a:r>
            <a:r>
              <a:rPr lang="en-US" dirty="0" err="1" smtClean="0"/>
              <a:t>mortalité</a:t>
            </a:r>
            <a:r>
              <a:rPr lang="en-US" dirty="0" smtClean="0"/>
              <a:t> </a:t>
            </a:r>
            <a:r>
              <a:rPr lang="en-US" dirty="0" err="1" smtClean="0"/>
              <a:t>reste</a:t>
            </a:r>
            <a:r>
              <a:rPr lang="en-US" dirty="0" smtClean="0"/>
              <a:t> plus haute (data not shown) et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vrai</a:t>
            </a:r>
            <a:r>
              <a:rPr lang="en-US" dirty="0" smtClean="0"/>
              <a:t> que </a:t>
            </a:r>
            <a:r>
              <a:rPr lang="en-US" dirty="0" err="1" smtClean="0"/>
              <a:t>c’est</a:t>
            </a:r>
            <a:r>
              <a:rPr lang="en-US" dirty="0" smtClean="0"/>
              <a:t> le non </a:t>
            </a:r>
            <a:r>
              <a:rPr lang="en-US" dirty="0" err="1" smtClean="0"/>
              <a:t>ajusté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compte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ici</a:t>
            </a:r>
            <a:r>
              <a:rPr lang="en-US" baseline="0" dirty="0" smtClean="0"/>
              <a:t>…</a:t>
            </a:r>
          </a:p>
          <a:p>
            <a:r>
              <a:rPr lang="en-US" baseline="0" dirty="0" smtClean="0"/>
              <a:t>USRD: </a:t>
            </a:r>
            <a:r>
              <a:rPr lang="en-US" baseline="0" dirty="0" err="1" smtClean="0"/>
              <a:t>risue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mortalit</a:t>
            </a:r>
            <a:r>
              <a:rPr lang="en-US" baseline="0" dirty="0" smtClean="0"/>
              <a:t>” 2,7x plus haut</a:t>
            </a:r>
          </a:p>
          <a:p>
            <a:r>
              <a:rPr lang="en-US" baseline="0" dirty="0" smtClean="0"/>
              <a:t>Remarque: </a:t>
            </a:r>
            <a:r>
              <a:rPr lang="en-US" baseline="0" dirty="0" err="1" smtClean="0"/>
              <a:t>durée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d’hospi</a:t>
            </a:r>
            <a:r>
              <a:rPr lang="en-US" baseline="0" dirty="0" smtClean="0"/>
              <a:t>: 7 </a:t>
            </a:r>
            <a:r>
              <a:rPr lang="en-US" baseline="0" dirty="0" err="1" smtClean="0"/>
              <a:t>jours</a:t>
            </a:r>
            <a:r>
              <a:rPr lang="en-US" baseline="0" dirty="0" smtClean="0"/>
              <a:t> aux USA et plus de 30 au </a:t>
            </a:r>
            <a:r>
              <a:rPr lang="en-US" baseline="0" dirty="0" err="1" smtClean="0"/>
              <a:t>Japon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27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PTH= Roche </a:t>
            </a:r>
            <a:r>
              <a:rPr lang="fr-BE" dirty="0" err="1" smtClean="0"/>
              <a:t>elecsys</a:t>
            </a:r>
            <a:endParaRPr lang="fr-BE" dirty="0" smtClean="0"/>
          </a:p>
          <a:p>
            <a:r>
              <a:rPr lang="fr-BE" dirty="0" err="1" smtClean="0"/>
              <a:t>bALP</a:t>
            </a:r>
            <a:r>
              <a:rPr lang="fr-BE" dirty="0" smtClean="0"/>
              <a:t>= </a:t>
            </a:r>
            <a:r>
              <a:rPr lang="fr-BE" dirty="0" err="1" smtClean="0"/>
              <a:t>Quidel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32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7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Sur les 77: 51% à </a:t>
            </a:r>
            <a:r>
              <a:rPr lang="fr-FR" dirty="0" err="1" smtClean="0"/>
              <a:t>baseline</a:t>
            </a:r>
            <a:r>
              <a:rPr lang="fr-FR" dirty="0" smtClean="0"/>
              <a:t> traité par vitamine D active et 78% à 1 an</a:t>
            </a:r>
          </a:p>
          <a:p>
            <a:r>
              <a:rPr lang="fr-FR" dirty="0" smtClean="0"/>
              <a:t>Dose de 15.9 </a:t>
            </a:r>
            <a:r>
              <a:rPr lang="fr-FR" dirty="0" smtClean="0">
                <a:latin typeface="Corbel"/>
              </a:rPr>
              <a:t>µg/sem à 21.8/sem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 smtClean="0">
                <a:latin typeface="Corbel"/>
              </a:rPr>
              <a:t>On n’est pas sur à 100% que l’effet bénéfique sur l’os n’est pas du</a:t>
            </a:r>
            <a:r>
              <a:rPr lang="fr-FR" baseline="0" dirty="0" smtClean="0">
                <a:latin typeface="Corbel"/>
              </a:rPr>
              <a:t> à la vitamine D (mais bon) (Au moins deux petites études sur </a:t>
            </a:r>
            <a:r>
              <a:rPr lang="fr-FR" baseline="0" dirty="0" err="1" smtClean="0">
                <a:latin typeface="Corbel"/>
              </a:rPr>
              <a:t>qqs</a:t>
            </a:r>
            <a:r>
              <a:rPr lang="fr-FR" baseline="0" dirty="0" smtClean="0">
                <a:latin typeface="Corbel"/>
              </a:rPr>
              <a:t> patients de </a:t>
            </a:r>
            <a:r>
              <a:rPr lang="fr-FR" baseline="0" dirty="0" err="1" smtClean="0">
                <a:latin typeface="Corbel"/>
              </a:rPr>
              <a:t>Brickman</a:t>
            </a:r>
            <a:r>
              <a:rPr lang="fr-FR" baseline="0" dirty="0" smtClean="0">
                <a:latin typeface="Corbel"/>
              </a:rPr>
              <a:t> et </a:t>
            </a:r>
            <a:r>
              <a:rPr lang="fr-FR" baseline="0" dirty="0" err="1" smtClean="0">
                <a:latin typeface="Corbel"/>
              </a:rPr>
              <a:t>Andress</a:t>
            </a:r>
            <a:r>
              <a:rPr lang="fr-FR" baseline="0" dirty="0" smtClean="0">
                <a:latin typeface="Corbel"/>
              </a:rPr>
              <a:t> qui montraient un </a:t>
            </a:r>
            <a:r>
              <a:rPr lang="fr-FR" baseline="0" dirty="0" err="1" smtClean="0">
                <a:latin typeface="Corbel"/>
              </a:rPr>
              <a:t>role</a:t>
            </a:r>
            <a:r>
              <a:rPr lang="fr-FR" baseline="0" dirty="0" smtClean="0">
                <a:latin typeface="Corbel"/>
              </a:rPr>
              <a:t> bénéfique de la vitamine D sur l’</a:t>
            </a:r>
            <a:r>
              <a:rPr lang="fr-FR" baseline="0" dirty="0" err="1" smtClean="0">
                <a:latin typeface="Corbel"/>
              </a:rPr>
              <a:t>hisptologie</a:t>
            </a:r>
            <a:r>
              <a:rPr lang="fr-FR" baseline="0" dirty="0" smtClean="0">
                <a:latin typeface="Corbel"/>
              </a:rPr>
              <a:t>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aseline="0" dirty="0" smtClean="0">
                <a:latin typeface="Corbel"/>
              </a:rPr>
              <a:t>Pas de groupe contrôle non plus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aseline="0" dirty="0" smtClean="0">
                <a:latin typeface="Corbel"/>
              </a:rPr>
              <a:t>Les deux os adynamiques ont aussi un </a:t>
            </a:r>
            <a:r>
              <a:rPr lang="fr-FR" baseline="0" dirty="0" err="1" smtClean="0">
                <a:latin typeface="Corbel"/>
              </a:rPr>
              <a:t>ePTH</a:t>
            </a:r>
            <a:r>
              <a:rPr lang="fr-FR" baseline="0" dirty="0" smtClean="0">
                <a:latin typeface="Corbel"/>
              </a:rPr>
              <a:t> qui va diminuer à moins de 1(celui avec ostéomalacie avec hypophosphatémie d’origine ?)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70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PBO: new KDIGO: oui si impact un</a:t>
            </a:r>
            <a:r>
              <a:rPr lang="fr-FR" baseline="0" dirty="0" smtClean="0"/>
              <a:t> éventuel traitement (ex BMD très basse)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Goldsmith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métanalyse</a:t>
            </a:r>
            <a:r>
              <a:rPr lang="en-US" baseline="0" dirty="0" smtClean="0"/>
              <a:t> de 5 </a:t>
            </a:r>
            <a:r>
              <a:rPr lang="en-US" baseline="0" dirty="0" err="1" smtClean="0"/>
              <a:t>études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très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hétérogènes</a:t>
            </a:r>
            <a:r>
              <a:rPr lang="en-US" baseline="0" dirty="0" smtClean="0"/>
              <a:t>) high PTH </a:t>
            </a:r>
            <a:r>
              <a:rPr lang="en-US" baseline="0" dirty="0" err="1" smtClean="0"/>
              <a:t>associé</a:t>
            </a:r>
            <a:r>
              <a:rPr lang="en-US" baseline="0" dirty="0" smtClean="0"/>
              <a:t> à fracture</a:t>
            </a:r>
          </a:p>
          <a:p>
            <a:r>
              <a:rPr lang="en-US" baseline="0" dirty="0" err="1" smtClean="0"/>
              <a:t>Ostéodensitométrie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dialyse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n’est</a:t>
            </a:r>
            <a:r>
              <a:rPr lang="en-US" baseline="0" dirty="0" smtClean="0"/>
              <a:t> pas non plus </a:t>
            </a:r>
            <a:r>
              <a:rPr lang="en-US" baseline="0" dirty="0" err="1" smtClean="0"/>
              <a:t>franchement</a:t>
            </a:r>
            <a:r>
              <a:rPr lang="en-US" baseline="0" dirty="0" smtClean="0"/>
              <a:t> (en tout </a:t>
            </a:r>
            <a:r>
              <a:rPr lang="en-US" baseline="0" dirty="0" err="1" smtClean="0"/>
              <a:t>cas</a:t>
            </a:r>
            <a:r>
              <a:rPr lang="en-US" baseline="0" dirty="0" smtClean="0"/>
              <a:t> pas </a:t>
            </a:r>
            <a:r>
              <a:rPr lang="en-US" baseline="0" dirty="0" err="1" smtClean="0"/>
              <a:t>aussi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franchement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associée</a:t>
            </a:r>
            <a:r>
              <a:rPr lang="en-US" baseline="0" dirty="0" smtClean="0"/>
              <a:t> aux fractures en </a:t>
            </a:r>
            <a:r>
              <a:rPr lang="en-US" baseline="0" dirty="0" err="1" smtClean="0"/>
              <a:t>dialyse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A821-134C-469E-831C-84A87EDF107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8B1B-45D3-426C-A7BC-1E6C80E90C9C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E3EA-0F1A-4C7F-951A-8ED60D6016A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8B1B-45D3-426C-A7BC-1E6C80E90C9C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E3EA-0F1A-4C7F-951A-8ED60D6016A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8B1B-45D3-426C-A7BC-1E6C80E90C9C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E3EA-0F1A-4C7F-951A-8ED60D6016A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8B1B-45D3-426C-A7BC-1E6C80E90C9C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E3EA-0F1A-4C7F-951A-8ED60D6016A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8B1B-45D3-426C-A7BC-1E6C80E90C9C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E3EA-0F1A-4C7F-951A-8ED60D6016A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8B1B-45D3-426C-A7BC-1E6C80E90C9C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E3EA-0F1A-4C7F-951A-8ED60D6016A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8B1B-45D3-426C-A7BC-1E6C80E90C9C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E3EA-0F1A-4C7F-951A-8ED60D6016A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8B1B-45D3-426C-A7BC-1E6C80E90C9C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E3EA-0F1A-4C7F-951A-8ED60D6016A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8B1B-45D3-426C-A7BC-1E6C80E90C9C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E3EA-0F1A-4C7F-951A-8ED60D6016A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8B1B-45D3-426C-A7BC-1E6C80E90C9C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E3EA-0F1A-4C7F-951A-8ED60D6016A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8B1B-45D3-426C-A7BC-1E6C80E90C9C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E3EA-0F1A-4C7F-951A-8ED60D6016A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8B1B-45D3-426C-A7BC-1E6C80E90C9C}" type="datetimeFigureOut">
              <a:rPr lang="en-US" smtClean="0"/>
              <a:pPr/>
              <a:t>10/14/2016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9E3EA-0F1A-4C7F-951A-8ED60D6016AA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?term=%22National%20Kidney%20Foundation%22%5bCorporate%20Author%5d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/?term=Diagnostic+Accuracy+of+Bone+Turnover+Markers+and+Bone+Histology+in+Patients+With+CKD+Treated+by+Dialysis" TargetMode="Externa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png"/><Relationship Id="rId1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187624" cy="128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 l="-14" r="-14"/>
          <a:stretch>
            <a:fillRect/>
          </a:stretch>
        </p:blipFill>
        <p:spPr bwMode="auto">
          <a:xfrm>
            <a:off x="7176640" y="0"/>
            <a:ext cx="1967359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23528" y="155679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FF0000"/>
                </a:solidFill>
              </a:rPr>
              <a:t>Is there a place for Bone Turnover markers in renal </a:t>
            </a:r>
            <a:r>
              <a:rPr lang="en-US" sz="3600" u="sng" dirty="0" err="1" smtClean="0">
                <a:solidFill>
                  <a:srgbClr val="FF0000"/>
                </a:solidFill>
              </a:rPr>
              <a:t>osteodystrophy</a:t>
            </a:r>
            <a:r>
              <a:rPr lang="en-US" sz="3600" u="sng" dirty="0" smtClean="0">
                <a:solidFill>
                  <a:srgbClr val="FF0000"/>
                </a:solidFill>
              </a:rPr>
              <a:t>?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683568" y="3189169"/>
            <a:ext cx="7776864" cy="2100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Pierre DELANAYE, MD, PhD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Nephrology Dialysis Transplantation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CHU-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Sart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Tilman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University of Liège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BELGIUM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689848"/>
            <a:ext cx="9144000" cy="11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5" descr="9k="/>
          <p:cNvSpPr>
            <a:spLocks noChangeAspect="1" noChangeArrowheads="1"/>
          </p:cNvSpPr>
          <p:nvPr/>
        </p:nvSpPr>
        <p:spPr bwMode="auto">
          <a:xfrm>
            <a:off x="3676650" y="2152650"/>
            <a:ext cx="1790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BE" altLang="en-US"/>
          </a:p>
        </p:txBody>
      </p:sp>
      <p:sp>
        <p:nvSpPr>
          <p:cNvPr id="8195" name="AutoShape 7" descr="9k="/>
          <p:cNvSpPr>
            <a:spLocks noChangeAspect="1" noChangeArrowheads="1"/>
          </p:cNvSpPr>
          <p:nvPr/>
        </p:nvSpPr>
        <p:spPr bwMode="auto">
          <a:xfrm>
            <a:off x="3676650" y="2152650"/>
            <a:ext cx="1790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BE" altLang="en-US"/>
          </a:p>
        </p:txBody>
      </p:sp>
      <p:pic>
        <p:nvPicPr>
          <p:cNvPr id="8196" name="Picture 9" descr="ANd9GcS184oiaVtTMM4w0YfJS-yL_LPJXNFJlN33NZtO3vdpU6IiFY8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3198812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0" y="5300663"/>
            <a:ext cx="914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60306" rIns="0" bIns="60306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en-US"/>
              <a:t>Am J Kidney Dis. 2003 Oct;42(4 Suppl 3):S1-201.</a:t>
            </a:r>
            <a:endParaRPr lang="fr-FR" altLang="en-US" b="1"/>
          </a:p>
          <a:p>
            <a:pPr algn="ctr" eaLnBrk="1" hangingPunct="1"/>
            <a:r>
              <a:rPr lang="fr-FR" altLang="en-US" b="1"/>
              <a:t>K/DOQI clinical practice guidelines for bone metabolism and disease in chronic kidney disease.</a:t>
            </a:r>
          </a:p>
          <a:p>
            <a:pPr algn="ctr" eaLnBrk="1" hangingPunct="1"/>
            <a:r>
              <a:rPr lang="fr-FR" altLang="en-US">
                <a:hlinkClick r:id="rId3"/>
              </a:rPr>
              <a:t>National Kidney Foundation</a:t>
            </a:r>
            <a:endParaRPr lang="fr-FR" altLang="en-US"/>
          </a:p>
        </p:txBody>
      </p:sp>
      <p:sp>
        <p:nvSpPr>
          <p:cNvPr id="2" name="ZoneTexte 1"/>
          <p:cNvSpPr txBox="1"/>
          <p:nvPr/>
        </p:nvSpPr>
        <p:spPr>
          <a:xfrm>
            <a:off x="2339752" y="3861048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PTH target: 150 – 300 </a:t>
            </a:r>
            <a:r>
              <a:rPr lang="en-US" sz="3200" dirty="0" err="1" smtClean="0"/>
              <a:t>pg</a:t>
            </a:r>
            <a:r>
              <a:rPr lang="en-US" sz="3200" dirty="0" smtClean="0"/>
              <a:t>/mL</a:t>
            </a:r>
          </a:p>
          <a:p>
            <a:pPr algn="ctr"/>
            <a:r>
              <a:rPr lang="en-US" sz="3200" dirty="0" smtClean="0"/>
              <a:t>Allegro intact PTH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9579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373388"/>
            <a:ext cx="4041254" cy="451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143"/>
            <a:ext cx="8352928" cy="302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549275"/>
            <a:ext cx="7772400" cy="1470025"/>
          </a:xfrm>
        </p:spPr>
        <p:txBody>
          <a:bodyPr/>
          <a:lstStyle/>
          <a:p>
            <a:pPr eaLnBrk="1" hangingPunct="1"/>
            <a:r>
              <a:rPr lang="fr-BE" dirty="0" smtClean="0"/>
              <a:t>KDIGO Guidelines</a:t>
            </a:r>
            <a:br>
              <a:rPr lang="fr-BE" dirty="0" smtClean="0"/>
            </a:br>
            <a:r>
              <a:rPr lang="fr-BE" dirty="0" smtClean="0"/>
              <a:t>August 2009</a:t>
            </a:r>
            <a:endParaRPr lang="fr-FR" dirty="0" smtClean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68375" y="5031420"/>
            <a:ext cx="8204076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600" b="1" i="1" dirty="0" smtClean="0">
                <a:solidFill>
                  <a:srgbClr val="3A6DAC"/>
                </a:solidFill>
              </a:rPr>
              <a:t>Importance of the « normal » </a:t>
            </a:r>
            <a:r>
              <a:rPr lang="fr-FR" sz="3600" b="1" i="1" dirty="0" err="1" smtClean="0">
                <a:solidFill>
                  <a:srgbClr val="3A6DAC"/>
                </a:solidFill>
              </a:rPr>
              <a:t>upper</a:t>
            </a:r>
            <a:r>
              <a:rPr lang="fr-FR" sz="3600" b="1" i="1" dirty="0" smtClean="0">
                <a:solidFill>
                  <a:srgbClr val="3A6DAC"/>
                </a:solidFill>
              </a:rPr>
              <a:t> value</a:t>
            </a:r>
            <a:endParaRPr lang="fr-FR" sz="3600" b="1" i="1" dirty="0">
              <a:solidFill>
                <a:srgbClr val="3A6DAC"/>
              </a:solidFill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/>
          <a:srcRect l="50793" t="10815" r="9843" b="65414"/>
          <a:stretch>
            <a:fillRect/>
          </a:stretch>
        </p:blipFill>
        <p:spPr bwMode="auto">
          <a:xfrm>
            <a:off x="973138" y="2422525"/>
            <a:ext cx="7197725" cy="244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308304" y="2708920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63688" y="3068960"/>
            <a:ext cx="62646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Reference values for PTH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BE" dirty="0" smtClean="0"/>
              <a:t>	</a:t>
            </a:r>
            <a:r>
              <a:rPr lang="en-US" dirty="0" smtClean="0"/>
              <a:t>Exclude all potential causes of secondary hyperparathyroidism!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ym typeface="Wingdings"/>
              </a:rPr>
              <a:t>Inclusion of patients with: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/>
              </a:rPr>
              <a:t>Normal GFR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/>
              </a:rPr>
              <a:t>Normal 25(OH)D concentration</a:t>
            </a:r>
          </a:p>
          <a:p>
            <a:pPr>
              <a:buFontTx/>
              <a:buChar char="-"/>
            </a:pPr>
            <a:r>
              <a:rPr lang="en-US" dirty="0" smtClean="0">
                <a:sym typeface="Wingdings"/>
              </a:rPr>
              <a:t>Normal Ca and Phosphates concentrations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sym typeface="Wingdings"/>
              </a:rPr>
              <a:t>Have the manufacturers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followed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these recommendations for establishing their reference values?</a:t>
            </a:r>
          </a:p>
          <a:p>
            <a:pPr>
              <a:buNone/>
            </a:pP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2771800" y="6237312"/>
            <a:ext cx="414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smtClean="0"/>
              <a:t>Souberbielle JC, Clin </a:t>
            </a:r>
            <a:r>
              <a:rPr lang="fr-BE" i="1" dirty="0" err="1" smtClean="0"/>
              <a:t>Chem</a:t>
            </a:r>
            <a:r>
              <a:rPr lang="fr-BE" i="1" dirty="0" smtClean="0"/>
              <a:t>, 2005</a:t>
            </a:r>
            <a:endParaRPr lang="fr-BE" i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766" t="20833" r="16796" b="7638"/>
          <a:stretch>
            <a:fillRect/>
          </a:stretch>
        </p:blipFill>
        <p:spPr bwMode="auto">
          <a:xfrm>
            <a:off x="571472" y="1214422"/>
            <a:ext cx="8058205" cy="44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383" name="Group 303"/>
          <p:cNvGraphicFramePr>
            <a:graphicFrameLocks noGrp="1"/>
          </p:cNvGraphicFramePr>
          <p:nvPr/>
        </p:nvGraphicFramePr>
        <p:xfrm>
          <a:off x="827088" y="1557338"/>
          <a:ext cx="8066087" cy="4816473"/>
        </p:xfrm>
        <a:graphic>
          <a:graphicData uri="http://schemas.openxmlformats.org/drawingml/2006/table">
            <a:tbl>
              <a:tblPr/>
              <a:tblGrid>
                <a:gridCol w="268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7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83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Methods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Reference range  (Manufacturer)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(pg/ml)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4575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Lower and Upper Reference limits (95% Confidence – Interval) obtained in our reference population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44575" algn="l"/>
                        </a:tabLst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(pg/mL)  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4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fr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</a:t>
                      </a:r>
                      <a:r>
                        <a:rPr kumimoji="0" lang="fr-BE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nd</a:t>
                      </a:r>
                      <a:r>
                        <a:rPr kumimoji="0" lang="fr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 generation assays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Abbott Architect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15.0 - 68.3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16.3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64.7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Beckman Access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12 -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10.1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47.4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DiaSorin N-tact IRMA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 –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7.2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35.7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DiaSorin Liaison N-tact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17.3 - 72.9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21.3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68.2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Ortho Vitros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7.5 - 53.5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10.8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47.5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Roche Elecsys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15 - 65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13.7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50.2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Scantibodies Total intact PTH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14 - 66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7.8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49.7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Siemens Immulite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12 - 65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5.4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57.1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4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fr-B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3rd generation assays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DiaSorin Liaison 1-84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5.5 -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38.4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4.6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25.8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Scantibodies Ca-PTH IRMA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5 - 39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6.8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30.8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971600" y="4766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n=240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/>
          <p:cNvSpPr>
            <a:spLocks noGrp="1"/>
          </p:cNvSpPr>
          <p:nvPr>
            <p:ph type="title"/>
          </p:nvPr>
        </p:nvSpPr>
        <p:spPr>
          <a:xfrm>
            <a:off x="1285852" y="571480"/>
            <a:ext cx="7389812" cy="11430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Impact on the concordance </a:t>
            </a:r>
            <a:r>
              <a:rPr lang="fr-BE" dirty="0" err="1" smtClean="0"/>
              <a:t>between</a:t>
            </a:r>
            <a:r>
              <a:rPr lang="fr-BE" dirty="0" smtClean="0"/>
              <a:t> </a:t>
            </a:r>
            <a:r>
              <a:rPr lang="fr-BE" dirty="0" err="1" smtClean="0"/>
              <a:t>assays</a:t>
            </a:r>
            <a:endParaRPr lang="fr-BE" dirty="0"/>
          </a:p>
        </p:txBody>
      </p:sp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 cstate="print"/>
          <a:srcRect l="57422" t="25695" r="23438" b="50694"/>
          <a:stretch>
            <a:fillRect/>
          </a:stretch>
        </p:blipFill>
        <p:spPr bwMode="auto">
          <a:xfrm>
            <a:off x="500034" y="2857496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3" cstate="print"/>
          <a:srcRect l="38282" t="53472" r="42969" b="23610"/>
          <a:stretch>
            <a:fillRect/>
          </a:stretch>
        </p:blipFill>
        <p:spPr bwMode="auto">
          <a:xfrm>
            <a:off x="4429124" y="2928934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611560" y="24115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n=149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1143000"/>
          </a:xfrm>
        </p:spPr>
        <p:txBody>
          <a:bodyPr>
            <a:normAutofit/>
          </a:bodyPr>
          <a:lstStyle/>
          <a:p>
            <a:r>
              <a:rPr lang="fr-BE" dirty="0" smtClean="0"/>
              <a:t>PTH in </a:t>
            </a:r>
            <a:r>
              <a:rPr lang="fr-BE" dirty="0" err="1" smtClean="0"/>
              <a:t>dialyzed</a:t>
            </a:r>
            <a:r>
              <a:rPr lang="fr-BE" dirty="0" smtClean="0"/>
              <a:t> patients?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00034" y="1428736"/>
            <a:ext cx="8401080" cy="48133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fr-BE" dirty="0" smtClean="0">
                <a:sym typeface="Wingdings"/>
              </a:rPr>
              <a:t> PTH </a:t>
            </a:r>
            <a:r>
              <a:rPr lang="fr-BE" dirty="0" err="1" smtClean="0">
                <a:sym typeface="Wingdings"/>
              </a:rPr>
              <a:t>is</a:t>
            </a:r>
            <a:r>
              <a:rPr lang="fr-BE" dirty="0" smtClean="0">
                <a:sym typeface="Wingdings"/>
              </a:rPr>
              <a:t> not a </a:t>
            </a:r>
            <a:r>
              <a:rPr lang="fr-BE" dirty="0" err="1" smtClean="0">
                <a:sym typeface="Wingdings"/>
              </a:rPr>
              <a:t>true</a:t>
            </a:r>
            <a:r>
              <a:rPr lang="fr-BE" dirty="0" smtClean="0">
                <a:sym typeface="Wingdings"/>
              </a:rPr>
              <a:t> </a:t>
            </a:r>
            <a:r>
              <a:rPr lang="fr-BE" dirty="0" err="1" smtClean="0">
                <a:sym typeface="Wingdings"/>
              </a:rPr>
              <a:t>bone</a:t>
            </a:r>
            <a:r>
              <a:rPr lang="fr-BE" dirty="0" smtClean="0">
                <a:sym typeface="Wingdings"/>
              </a:rPr>
              <a:t> </a:t>
            </a:r>
            <a:r>
              <a:rPr lang="fr-BE" dirty="0" err="1" smtClean="0">
                <a:sym typeface="Wingdings"/>
              </a:rPr>
              <a:t>biomarker</a:t>
            </a:r>
            <a:endParaRPr lang="fr-BE" baseline="30000" dirty="0" smtClean="0">
              <a:sym typeface="Wingdings"/>
            </a:endParaRPr>
          </a:p>
          <a:p>
            <a:pPr lvl="1">
              <a:buNone/>
            </a:pPr>
            <a:r>
              <a:rPr lang="fr-BE" dirty="0" smtClean="0">
                <a:sym typeface="Wingdings"/>
              </a:rPr>
              <a:t> </a:t>
            </a:r>
          </a:p>
          <a:p>
            <a:pPr lvl="1">
              <a:buFont typeface="Wingdings" panose="05000000000000000000" pitchFamily="2" charset="2"/>
              <a:buChar char="þ"/>
            </a:pPr>
            <a:r>
              <a:rPr lang="fr-BE" dirty="0" smtClean="0">
                <a:sym typeface="Wingdings"/>
              </a:rPr>
              <a:t> High PTH values </a:t>
            </a:r>
            <a:r>
              <a:rPr lang="fr-BE" dirty="0" err="1" smtClean="0">
                <a:sym typeface="Wingdings"/>
              </a:rPr>
              <a:t>associated</a:t>
            </a:r>
            <a:r>
              <a:rPr lang="fr-BE" dirty="0" smtClean="0">
                <a:sym typeface="Wingdings"/>
              </a:rPr>
              <a:t> </a:t>
            </a:r>
            <a:r>
              <a:rPr lang="fr-BE" dirty="0" err="1" smtClean="0">
                <a:sym typeface="Wingdings"/>
              </a:rPr>
              <a:t>with</a:t>
            </a:r>
            <a:r>
              <a:rPr lang="fr-BE" dirty="0" smtClean="0">
                <a:sym typeface="Wingdings"/>
              </a:rPr>
              <a:t> high </a:t>
            </a:r>
            <a:r>
              <a:rPr lang="fr-BE" dirty="0" err="1" smtClean="0">
                <a:sym typeface="Wingdings"/>
              </a:rPr>
              <a:t>bone</a:t>
            </a:r>
            <a:r>
              <a:rPr lang="fr-BE" dirty="0" smtClean="0">
                <a:sym typeface="Wingdings"/>
              </a:rPr>
              <a:t> turnover</a:t>
            </a:r>
            <a:r>
              <a:rPr lang="fr-BE" sz="2800" dirty="0" smtClean="0"/>
              <a:t> </a:t>
            </a:r>
          </a:p>
          <a:p>
            <a:pPr lvl="1">
              <a:buFont typeface="Wingdings" panose="05000000000000000000" pitchFamily="2" charset="2"/>
              <a:buChar char="þ"/>
            </a:pPr>
            <a:r>
              <a:rPr lang="fr-BE" sz="2800" dirty="0" smtClean="0">
                <a:sym typeface="Wingdings"/>
              </a:rPr>
              <a:t> </a:t>
            </a:r>
            <a:r>
              <a:rPr lang="fr-BE" sz="2800" dirty="0" err="1" smtClean="0">
                <a:sym typeface="Wingdings"/>
              </a:rPr>
              <a:t>Low</a:t>
            </a:r>
            <a:r>
              <a:rPr lang="fr-BE" dirty="0" smtClean="0">
                <a:sym typeface="Wingdings"/>
              </a:rPr>
              <a:t> </a:t>
            </a:r>
            <a:r>
              <a:rPr lang="fr-BE" dirty="0">
                <a:sym typeface="Wingdings"/>
              </a:rPr>
              <a:t>PTH values </a:t>
            </a:r>
            <a:r>
              <a:rPr lang="fr-BE" dirty="0" err="1">
                <a:sym typeface="Wingdings"/>
              </a:rPr>
              <a:t>associated</a:t>
            </a:r>
            <a:r>
              <a:rPr lang="fr-BE" dirty="0">
                <a:sym typeface="Wingdings"/>
              </a:rPr>
              <a:t> </a:t>
            </a:r>
            <a:r>
              <a:rPr lang="fr-BE" dirty="0" err="1">
                <a:sym typeface="Wingdings"/>
              </a:rPr>
              <a:t>with</a:t>
            </a:r>
            <a:r>
              <a:rPr lang="fr-BE" dirty="0">
                <a:sym typeface="Wingdings"/>
              </a:rPr>
              <a:t> </a:t>
            </a:r>
            <a:r>
              <a:rPr lang="fr-BE" dirty="0" err="1" smtClean="0">
                <a:sym typeface="Wingdings"/>
              </a:rPr>
              <a:t>low</a:t>
            </a:r>
            <a:r>
              <a:rPr lang="fr-BE" dirty="0" smtClean="0">
                <a:sym typeface="Wingdings"/>
              </a:rPr>
              <a:t> </a:t>
            </a:r>
            <a:r>
              <a:rPr lang="fr-BE" dirty="0" err="1">
                <a:sym typeface="Wingdings"/>
              </a:rPr>
              <a:t>bone</a:t>
            </a:r>
            <a:r>
              <a:rPr lang="fr-BE" dirty="0">
                <a:sym typeface="Wingdings"/>
              </a:rPr>
              <a:t> </a:t>
            </a:r>
            <a:r>
              <a:rPr lang="fr-BE" dirty="0" smtClean="0">
                <a:sym typeface="Wingdings"/>
              </a:rPr>
              <a:t>turnover</a:t>
            </a:r>
          </a:p>
          <a:p>
            <a:pPr lvl="1">
              <a:buFont typeface="Wingdings" panose="05000000000000000000" pitchFamily="2" charset="2"/>
              <a:buChar char="þ"/>
            </a:pPr>
            <a:endParaRPr lang="fr-BE" dirty="0">
              <a:sym typeface="Wingdings"/>
            </a:endParaRPr>
          </a:p>
          <a:p>
            <a:pPr lvl="1">
              <a:buFont typeface="Wingdings" panose="05000000000000000000" pitchFamily="2" charset="2"/>
              <a:buChar char="þ"/>
            </a:pPr>
            <a:r>
              <a:rPr lang="fr-BE" dirty="0" smtClean="0">
                <a:sym typeface="Wingdings"/>
              </a:rPr>
              <a:t> A </a:t>
            </a:r>
            <a:r>
              <a:rPr lang="fr-BE" dirty="0" err="1" smtClean="0">
                <a:sym typeface="Wingdings"/>
              </a:rPr>
              <a:t>grey</a:t>
            </a:r>
            <a:r>
              <a:rPr lang="fr-BE" dirty="0" smtClean="0">
                <a:sym typeface="Wingdings"/>
              </a:rPr>
              <a:t> zone…</a:t>
            </a:r>
            <a:endParaRPr lang="fr-BE" dirty="0">
              <a:sym typeface="Wingdings"/>
            </a:endParaRPr>
          </a:p>
          <a:p>
            <a:pPr>
              <a:buNone/>
            </a:pPr>
            <a:endParaRPr lang="fr-BE" sz="2800" dirty="0" smtClean="0"/>
          </a:p>
          <a:p>
            <a:pPr>
              <a:buNone/>
            </a:pPr>
            <a:r>
              <a:rPr lang="fr-BE" sz="2800" dirty="0" smtClean="0">
                <a:sym typeface="Wingdings"/>
              </a:rPr>
              <a:t>	 </a:t>
            </a:r>
            <a:endParaRPr lang="fr-BE" sz="1100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Bone biomarker: focus on bone turnover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128" y="1988840"/>
            <a:ext cx="6173208" cy="185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868144" y="2348880"/>
            <a:ext cx="15841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03648" y="2708920"/>
            <a:ext cx="25202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114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96988" y="274638"/>
            <a:ext cx="7389812" cy="1154098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BALP: </a:t>
            </a:r>
            <a:r>
              <a:rPr lang="fr-BE" dirty="0" err="1" smtClean="0"/>
              <a:t>Why</a:t>
            </a:r>
            <a:r>
              <a:rPr lang="fr-BE" dirty="0" smtClean="0"/>
              <a:t>? </a:t>
            </a:r>
            <a:br>
              <a:rPr lang="fr-BE" dirty="0" smtClean="0"/>
            </a:br>
            <a:r>
              <a:rPr lang="fr-BE" dirty="0" smtClean="0"/>
              <a:t> </a:t>
            </a:r>
            <a:r>
              <a:rPr lang="fr-BE" dirty="0" err="1" smtClean="0"/>
              <a:t>Clinical</a:t>
            </a:r>
            <a:r>
              <a:rPr lang="fr-BE" dirty="0" smtClean="0"/>
              <a:t> arguments</a:t>
            </a:r>
            <a:endParaRPr lang="fr-BE" sz="1100" i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28596" y="1643050"/>
            <a:ext cx="8535892" cy="52149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« True » bone biomarker (produced by osteoblasts, role in mineralization)</a:t>
            </a:r>
          </a:p>
          <a:p>
            <a:r>
              <a:rPr lang="en-US" sz="2400" dirty="0" smtClean="0"/>
              <a:t>Concentrations are not influenced by renal function</a:t>
            </a:r>
          </a:p>
          <a:p>
            <a:r>
              <a:rPr lang="en-US" sz="2400" dirty="0" smtClean="0"/>
              <a:t>Association between BALP and PTH in CKD patients </a:t>
            </a:r>
          </a:p>
          <a:p>
            <a:r>
              <a:rPr lang="en-US" sz="2400" dirty="0" smtClean="0"/>
              <a:t>Association with fracture risk</a:t>
            </a:r>
          </a:p>
          <a:p>
            <a:r>
              <a:rPr lang="en-US" sz="2400" dirty="0" smtClean="0"/>
              <a:t>Associated with BTR</a:t>
            </a:r>
          </a:p>
          <a:p>
            <a:r>
              <a:rPr lang="en-US" sz="2400" dirty="0" smtClean="0"/>
              <a:t>Critical difference</a:t>
            </a:r>
          </a:p>
          <a:p>
            <a:pPr>
              <a:buNone/>
            </a:pPr>
            <a:endParaRPr lang="fr-BE" sz="1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224163" y="6372036"/>
            <a:ext cx="2851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i="1" dirty="0" smtClean="0"/>
              <a:t>Delanaye P, NDT, 2014, p997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988" y="485800"/>
            <a:ext cx="7561292" cy="11430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Incidence of hip fracture in </a:t>
            </a:r>
            <a:r>
              <a:rPr lang="fr-BE" dirty="0" err="1" smtClean="0"/>
              <a:t>dialysis</a:t>
            </a:r>
            <a:r>
              <a:rPr lang="fr-BE" dirty="0" smtClean="0"/>
              <a:t> patients </a:t>
            </a:r>
            <a:r>
              <a:rPr lang="fr-BE" i="1" dirty="0" smtClean="0"/>
              <a:t>versus</a:t>
            </a:r>
            <a:r>
              <a:rPr lang="fr-BE" dirty="0" smtClean="0"/>
              <a:t> the </a:t>
            </a:r>
            <a:r>
              <a:rPr lang="fr-BE" dirty="0" err="1" smtClean="0"/>
              <a:t>general</a:t>
            </a:r>
            <a:r>
              <a:rPr lang="fr-BE" dirty="0" smtClean="0"/>
              <a:t> population</a:t>
            </a:r>
            <a:endParaRPr lang="fr-BE" dirty="0"/>
          </a:p>
        </p:txBody>
      </p:sp>
      <p:pic>
        <p:nvPicPr>
          <p:cNvPr id="58370" name="Picture 2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6349" y="2428868"/>
            <a:ext cx="6104003" cy="323238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131840" y="6309320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err="1" smtClean="0"/>
              <a:t>Jadoul</a:t>
            </a:r>
            <a:r>
              <a:rPr lang="fr-BE" i="1" dirty="0" smtClean="0"/>
              <a:t> M, KI ,2006, p1358</a:t>
            </a:r>
            <a:endParaRPr lang="fr-BE" i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BALP: </a:t>
            </a:r>
            <a:r>
              <a:rPr lang="fr-BE" dirty="0" err="1" smtClean="0"/>
              <a:t>Clinical</a:t>
            </a:r>
            <a:r>
              <a:rPr lang="fr-BE" dirty="0" smtClean="0"/>
              <a:t> limitations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High values when fracture, metastases, Paget and </a:t>
            </a:r>
            <a:r>
              <a:rPr lang="en-US" dirty="0" err="1" smtClean="0"/>
              <a:t>osteomalacia</a:t>
            </a:r>
            <a:r>
              <a:rPr lang="en-US" dirty="0" smtClean="0"/>
              <a:t>...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 clear threshold: between 10 and 20 µg/L proposed as target values but no consensus in the guidelines.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BALP: </a:t>
            </a:r>
            <a:r>
              <a:rPr lang="fr-BE" dirty="0" err="1" smtClean="0"/>
              <a:t>analytical</a:t>
            </a:r>
            <a:r>
              <a:rPr lang="fr-BE" dirty="0" smtClean="0"/>
              <a:t> limitations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Interference in hepatic diseases</a:t>
            </a:r>
          </a:p>
          <a:p>
            <a:r>
              <a:rPr lang="en-US" dirty="0" smtClean="0"/>
              <a:t>Not available in all countries (costly)</a:t>
            </a:r>
          </a:p>
          <a:p>
            <a:r>
              <a:rPr lang="en-US" dirty="0" smtClean="0"/>
              <a:t>No standardization between assays</a:t>
            </a:r>
          </a:p>
          <a:p>
            <a:endParaRPr lang="fr-BE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Nothing is perfect…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000451"/>
            <a:ext cx="6173208" cy="185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ésultat de recherche d'images pour &quot;The essence of being human is that one does not seek perfection.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54216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8" y="4581128"/>
            <a:ext cx="1800200" cy="29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9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404664"/>
            <a:ext cx="8892480" cy="248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93" y="3073524"/>
            <a:ext cx="5591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37" y="3184214"/>
            <a:ext cx="5656902" cy="4608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51520" y="3861048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+ 18 </a:t>
            </a:r>
            <a:r>
              <a:rPr lang="en-US" dirty="0"/>
              <a:t>y</a:t>
            </a:r>
            <a:r>
              <a:rPr lang="en-US" dirty="0" smtClean="0"/>
              <a:t>, dialyzed</a:t>
            </a:r>
          </a:p>
          <a:p>
            <a:r>
              <a:rPr lang="en-US" dirty="0" smtClean="0"/>
              <a:t>Biopsy</a:t>
            </a:r>
          </a:p>
          <a:p>
            <a:r>
              <a:rPr lang="en-US" dirty="0" smtClean="0"/>
              <a:t>PTH&gt;300 </a:t>
            </a:r>
            <a:r>
              <a:rPr lang="en-US" dirty="0" err="1" smtClean="0"/>
              <a:t>pg</a:t>
            </a:r>
            <a:r>
              <a:rPr lang="en-US" dirty="0" smtClean="0"/>
              <a:t>/mL (</a:t>
            </a:r>
            <a:r>
              <a:rPr lang="en-US" dirty="0" err="1" smtClean="0"/>
              <a:t>Advia</a:t>
            </a:r>
            <a:r>
              <a:rPr lang="en-US" dirty="0" smtClean="0"/>
              <a:t> Centaur)</a:t>
            </a:r>
          </a:p>
          <a:p>
            <a:r>
              <a:rPr lang="en-US" dirty="0" smtClean="0"/>
              <a:t>BALP&gt;20,9 ng/mL (Tandem)</a:t>
            </a:r>
          </a:p>
          <a:p>
            <a:r>
              <a:rPr lang="en-US" dirty="0" smtClean="0"/>
              <a:t>Calcium &gt; 8,4 mg/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Included if high BFR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44416" y="4515797"/>
            <a:ext cx="5076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BE" b="1" dirty="0" smtClean="0">
                <a:solidFill>
                  <a:srgbClr val="FF0000"/>
                </a:solidFill>
              </a:rPr>
              <a:t>17</a:t>
            </a:r>
            <a:r>
              <a:rPr lang="fr-BE" b="1" dirty="0">
                <a:solidFill>
                  <a:srgbClr val="FF0000"/>
                </a:solidFill>
              </a:rPr>
              <a:t>% (25/146) </a:t>
            </a:r>
            <a:r>
              <a:rPr lang="fr-BE" b="1" dirty="0" smtClean="0">
                <a:solidFill>
                  <a:srgbClr val="FF0000"/>
                </a:solidFill>
              </a:rPr>
              <a:t>of patients </a:t>
            </a:r>
            <a:r>
              <a:rPr lang="fr-BE" b="1" dirty="0" err="1" smtClean="0">
                <a:solidFill>
                  <a:srgbClr val="FF0000"/>
                </a:solidFill>
              </a:rPr>
              <a:t>with</a:t>
            </a:r>
            <a:r>
              <a:rPr lang="fr-BE" b="1" dirty="0" smtClean="0">
                <a:solidFill>
                  <a:srgbClr val="FF0000"/>
                </a:solidFill>
              </a:rPr>
              <a:t> PTH&gt;300 </a:t>
            </a:r>
            <a:r>
              <a:rPr lang="fr-BE" b="1" dirty="0" err="1">
                <a:solidFill>
                  <a:srgbClr val="FF0000"/>
                </a:solidFill>
              </a:rPr>
              <a:t>pg</a:t>
            </a:r>
            <a:r>
              <a:rPr lang="fr-BE" b="1" dirty="0">
                <a:solidFill>
                  <a:srgbClr val="FF0000"/>
                </a:solidFill>
              </a:rPr>
              <a:t>/</a:t>
            </a:r>
            <a:r>
              <a:rPr lang="fr-BE" b="1" dirty="0" err="1">
                <a:solidFill>
                  <a:srgbClr val="FF0000"/>
                </a:solidFill>
              </a:rPr>
              <a:t>mL</a:t>
            </a:r>
            <a:r>
              <a:rPr lang="fr-BE" b="1" dirty="0">
                <a:solidFill>
                  <a:srgbClr val="FF0000"/>
                </a:solidFill>
              </a:rPr>
              <a:t> (</a:t>
            </a:r>
            <a:r>
              <a:rPr lang="fr-BE" b="1" dirty="0" err="1">
                <a:solidFill>
                  <a:srgbClr val="FF0000"/>
                </a:solidFill>
              </a:rPr>
              <a:t>Advia</a:t>
            </a:r>
            <a:r>
              <a:rPr lang="fr-BE" b="1" dirty="0">
                <a:solidFill>
                  <a:srgbClr val="FF0000"/>
                </a:solidFill>
              </a:rPr>
              <a:t> Centaur) </a:t>
            </a:r>
            <a:r>
              <a:rPr lang="fr-BE" b="1" dirty="0" smtClean="0">
                <a:solidFill>
                  <a:srgbClr val="FF0000"/>
                </a:solidFill>
              </a:rPr>
              <a:t>and BALP&gt;21 </a:t>
            </a:r>
            <a:r>
              <a:rPr lang="fr-BE" b="1" dirty="0" err="1">
                <a:solidFill>
                  <a:srgbClr val="FF0000"/>
                </a:solidFill>
              </a:rPr>
              <a:t>ng</a:t>
            </a:r>
            <a:r>
              <a:rPr lang="fr-BE" b="1" dirty="0">
                <a:solidFill>
                  <a:srgbClr val="FF0000"/>
                </a:solidFill>
              </a:rPr>
              <a:t>/</a:t>
            </a:r>
            <a:r>
              <a:rPr lang="fr-BE" b="1" dirty="0" err="1">
                <a:solidFill>
                  <a:srgbClr val="FF0000"/>
                </a:solidFill>
              </a:rPr>
              <a:t>mL</a:t>
            </a:r>
            <a:r>
              <a:rPr lang="fr-BE" b="1" dirty="0">
                <a:solidFill>
                  <a:srgbClr val="FF0000"/>
                </a:solidFill>
              </a:rPr>
              <a:t> </a:t>
            </a:r>
            <a:r>
              <a:rPr lang="fr-BE" b="1" dirty="0" err="1" smtClean="0">
                <a:solidFill>
                  <a:srgbClr val="FF0000"/>
                </a:solidFill>
              </a:rPr>
              <a:t>were</a:t>
            </a:r>
            <a:r>
              <a:rPr lang="fr-BE" b="1" dirty="0" smtClean="0">
                <a:solidFill>
                  <a:srgbClr val="FF0000"/>
                </a:solidFill>
              </a:rPr>
              <a:t> </a:t>
            </a:r>
            <a:r>
              <a:rPr lang="fr-BE" b="1" u="sng" dirty="0" err="1" smtClean="0">
                <a:solidFill>
                  <a:srgbClr val="FF0000"/>
                </a:solidFill>
              </a:rPr>
              <a:t>excluded</a:t>
            </a:r>
            <a:r>
              <a:rPr lang="fr-BE" b="1" dirty="0" smtClean="0">
                <a:solidFill>
                  <a:srgbClr val="FF0000"/>
                </a:solidFill>
              </a:rPr>
              <a:t> </a:t>
            </a:r>
            <a:r>
              <a:rPr lang="fr-BE" b="1" dirty="0" err="1" smtClean="0">
                <a:solidFill>
                  <a:srgbClr val="FF0000"/>
                </a:solidFill>
              </a:rPr>
              <a:t>because</a:t>
            </a:r>
            <a:r>
              <a:rPr lang="fr-BE" b="1" dirty="0" smtClean="0">
                <a:solidFill>
                  <a:srgbClr val="FF0000"/>
                </a:solidFill>
              </a:rPr>
              <a:t> </a:t>
            </a:r>
            <a:r>
              <a:rPr lang="fr-BE" b="1" u="sng" dirty="0" smtClean="0">
                <a:solidFill>
                  <a:srgbClr val="FF0000"/>
                </a:solidFill>
              </a:rPr>
              <a:t>normal</a:t>
            </a:r>
            <a:r>
              <a:rPr lang="fr-BE" b="1" dirty="0" smtClean="0">
                <a:solidFill>
                  <a:srgbClr val="FF0000"/>
                </a:solidFill>
              </a:rPr>
              <a:t> BFR (at least no </a:t>
            </a:r>
            <a:r>
              <a:rPr lang="fr-BE" b="1" dirty="0" err="1" smtClean="0">
                <a:solidFill>
                  <a:srgbClr val="FF0000"/>
                </a:solidFill>
              </a:rPr>
              <a:t>adynamic</a:t>
            </a:r>
            <a:r>
              <a:rPr lang="fr-BE" b="1" dirty="0" smtClean="0">
                <a:solidFill>
                  <a:srgbClr val="FF0000"/>
                </a:solidFill>
              </a:rPr>
              <a:t> </a:t>
            </a:r>
            <a:r>
              <a:rPr lang="fr-BE" b="1" dirty="0" err="1" smtClean="0">
                <a:solidFill>
                  <a:srgbClr val="FF0000"/>
                </a:solidFill>
              </a:rPr>
              <a:t>bone</a:t>
            </a:r>
            <a:r>
              <a:rPr lang="fr-BE" b="1" dirty="0" smtClean="0">
                <a:solidFill>
                  <a:srgbClr val="FF0000"/>
                </a:solidFill>
              </a:rPr>
              <a:t>)</a:t>
            </a:r>
            <a:endParaRPr lang="fr-BE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87" y="206659"/>
            <a:ext cx="8175570" cy="26789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495" y="3094137"/>
            <a:ext cx="4855360" cy="22324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95060" y="3848440"/>
            <a:ext cx="6943725" cy="1693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822" indent="-401822">
              <a:buFont typeface="Arial" panose="020B0604020202020204" pitchFamily="34" charset="0"/>
              <a:buChar char="•"/>
            </a:pPr>
            <a:r>
              <a:rPr lang="fr-BE" sz="2531" dirty="0"/>
              <a:t>492 </a:t>
            </a:r>
            <a:r>
              <a:rPr lang="fr-BE" sz="2531" dirty="0" err="1"/>
              <a:t>dialysis</a:t>
            </a:r>
            <a:r>
              <a:rPr lang="fr-BE" sz="2531" dirty="0"/>
              <a:t> patients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fr-BE" sz="2531" dirty="0" err="1"/>
              <a:t>Brazil</a:t>
            </a:r>
            <a:r>
              <a:rPr lang="fr-BE" sz="2531" dirty="0"/>
              <a:t>, </a:t>
            </a:r>
            <a:r>
              <a:rPr lang="fr-BE" sz="2531" dirty="0" err="1"/>
              <a:t>Turkey</a:t>
            </a:r>
            <a:r>
              <a:rPr lang="fr-BE" sz="2531" dirty="0"/>
              <a:t>, Portugal, Venezuela</a:t>
            </a:r>
          </a:p>
          <a:p>
            <a:pPr marL="401822" indent="-401822">
              <a:buFont typeface="Arial" panose="020B0604020202020204" pitchFamily="34" charset="0"/>
              <a:buChar char="•"/>
            </a:pPr>
            <a:r>
              <a:rPr lang="fr-BE" sz="2531" dirty="0"/>
              <a:t>Cross-</a:t>
            </a:r>
            <a:r>
              <a:rPr lang="fr-BE" sz="2531" dirty="0" err="1"/>
              <a:t>sectional</a:t>
            </a:r>
            <a:endParaRPr lang="fr-BE" sz="2531" dirty="0"/>
          </a:p>
          <a:p>
            <a:pPr marL="401822" indent="-401822">
              <a:buFont typeface="Arial" panose="020B0604020202020204" pitchFamily="34" charset="0"/>
              <a:buChar char="•"/>
            </a:pPr>
            <a:endParaRPr lang="en-US" sz="2812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6993" y="4882881"/>
            <a:ext cx="3748624" cy="19198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67744" y="2996952"/>
            <a:ext cx="498911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72142" y="3047294"/>
            <a:ext cx="4314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660066"/>
                </a:solidFill>
                <a:latin typeface="arial" panose="020B0604020202020204" pitchFamily="34" charset="0"/>
                <a:hlinkClick r:id="rId6" tooltip="American journal of kidney diseases : the official journal of the National Kidney Foundation."/>
              </a:rPr>
              <a:t>Am J Kidney Dis.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 2016 Apr;67(4):559-66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137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63" y="125526"/>
            <a:ext cx="3479818" cy="33922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609897"/>
            <a:ext cx="4069934" cy="550961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23528" y="364502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Scantibodies</a:t>
            </a:r>
            <a:r>
              <a:rPr lang="en-US" dirty="0" smtClean="0"/>
              <a:t>: Third generation</a:t>
            </a:r>
          </a:p>
          <a:p>
            <a:r>
              <a:rPr lang="en-US" dirty="0" smtClean="0"/>
              <a:t>6-32 </a:t>
            </a:r>
            <a:r>
              <a:rPr lang="en-US" dirty="0" err="1" smtClean="0"/>
              <a:t>pg</a:t>
            </a:r>
            <a:r>
              <a:rPr lang="en-US" dirty="0" smtClean="0"/>
              <a:t>/mL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52292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TRANSVERSAL !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706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?</a:t>
            </a:r>
            <a:endParaRPr lang="en-US" dirty="0"/>
          </a:p>
        </p:txBody>
      </p:sp>
      <p:pic>
        <p:nvPicPr>
          <p:cNvPr id="1026" name="Picture 2" descr="Résultat de recherche d'images pour &quot;magritte oeuvr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22" y="1340768"/>
            <a:ext cx="7485956" cy="517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24544" y="274638"/>
            <a:ext cx="9756576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“New” bone biomarkers in CKD-MBD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66429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TRAP-5B: </a:t>
            </a:r>
            <a:r>
              <a:rPr lang="en-GB" dirty="0">
                <a:solidFill>
                  <a:srgbClr val="FF0000"/>
                </a:solidFill>
              </a:rPr>
              <a:t>tartrate-resistant acid phosphatase </a:t>
            </a:r>
            <a:r>
              <a:rPr lang="en-GB" dirty="0" smtClean="0">
                <a:solidFill>
                  <a:srgbClr val="FF0000"/>
                </a:solidFill>
              </a:rPr>
              <a:t>5B, </a:t>
            </a:r>
            <a:r>
              <a:rPr lang="en-US" dirty="0" smtClean="0">
                <a:solidFill>
                  <a:srgbClr val="FF0000"/>
                </a:solidFill>
              </a:rPr>
              <a:t>bone resorption marker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CTX: </a:t>
            </a:r>
            <a:r>
              <a:rPr lang="en-GB" dirty="0" smtClean="0">
                <a:solidFill>
                  <a:srgbClr val="FF0000"/>
                </a:solidFill>
              </a:rPr>
              <a:t>Beta-</a:t>
            </a:r>
            <a:r>
              <a:rPr lang="en-GB" dirty="0" err="1" smtClean="0">
                <a:solidFill>
                  <a:srgbClr val="FF0000"/>
                </a:solidFill>
              </a:rPr>
              <a:t>CrossLaps</a:t>
            </a:r>
            <a:r>
              <a:rPr lang="en-GB" dirty="0" smtClean="0">
                <a:solidFill>
                  <a:srgbClr val="FF0000"/>
                </a:solidFill>
              </a:rPr>
              <a:t>, fragments </a:t>
            </a:r>
            <a:r>
              <a:rPr lang="en-GB" dirty="0">
                <a:solidFill>
                  <a:srgbClr val="FF0000"/>
                </a:solidFill>
              </a:rPr>
              <a:t>formed as a result of the degradation of type I </a:t>
            </a:r>
            <a:r>
              <a:rPr lang="en-GB" dirty="0" smtClean="0">
                <a:solidFill>
                  <a:srgbClr val="FF0000"/>
                </a:solidFill>
              </a:rPr>
              <a:t>collagen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P1NP: </a:t>
            </a:r>
            <a:r>
              <a:rPr lang="en-GB" dirty="0">
                <a:solidFill>
                  <a:srgbClr val="00B0F0"/>
                </a:solidFill>
              </a:rPr>
              <a:t>amino-terminal </a:t>
            </a:r>
            <a:r>
              <a:rPr lang="en-GB" dirty="0" err="1">
                <a:solidFill>
                  <a:srgbClr val="00B0F0"/>
                </a:solidFill>
              </a:rPr>
              <a:t>propeptide</a:t>
            </a:r>
            <a:r>
              <a:rPr lang="en-GB" dirty="0">
                <a:solidFill>
                  <a:srgbClr val="00B0F0"/>
                </a:solidFill>
              </a:rPr>
              <a:t> of type 1 </a:t>
            </a:r>
            <a:r>
              <a:rPr lang="en-GB" dirty="0" smtClean="0">
                <a:solidFill>
                  <a:srgbClr val="00B0F0"/>
                </a:solidFill>
              </a:rPr>
              <a:t>procollagen, produced </a:t>
            </a:r>
            <a:r>
              <a:rPr lang="en-GB" dirty="0">
                <a:solidFill>
                  <a:srgbClr val="00B0F0"/>
                </a:solidFill>
              </a:rPr>
              <a:t>in </a:t>
            </a:r>
            <a:r>
              <a:rPr lang="en-GB" dirty="0" err="1">
                <a:solidFill>
                  <a:srgbClr val="00B0F0"/>
                </a:solidFill>
              </a:rPr>
              <a:t>equimolar</a:t>
            </a:r>
            <a:r>
              <a:rPr lang="en-GB" dirty="0">
                <a:solidFill>
                  <a:srgbClr val="00B0F0"/>
                </a:solidFill>
              </a:rPr>
              <a:t> amounts with the collagen deposited in the tissue 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err="1" smtClean="0">
                <a:solidFill>
                  <a:srgbClr val="00B0F0"/>
                </a:solidFill>
              </a:rPr>
              <a:t>Osteocalcin</a:t>
            </a:r>
            <a:r>
              <a:rPr lang="en-US" dirty="0" smtClean="0">
                <a:solidFill>
                  <a:srgbClr val="00B0F0"/>
                </a:solidFill>
              </a:rPr>
              <a:t>: </a:t>
            </a:r>
            <a:r>
              <a:rPr lang="en-US" sz="1800" i="1" dirty="0" smtClean="0"/>
              <a:t> </a:t>
            </a:r>
            <a:r>
              <a:rPr lang="en-US" dirty="0" err="1">
                <a:solidFill>
                  <a:srgbClr val="00B0F0"/>
                </a:solidFill>
              </a:rPr>
              <a:t>Osteocalcin</a:t>
            </a:r>
            <a:r>
              <a:rPr lang="en-US" dirty="0">
                <a:solidFill>
                  <a:srgbClr val="00B0F0"/>
                </a:solidFill>
              </a:rPr>
              <a:t> is captured in the bone matrix during bone formation </a:t>
            </a:r>
            <a:r>
              <a:rPr lang="en-US" dirty="0" err="1">
                <a:solidFill>
                  <a:srgbClr val="00B0F0"/>
                </a:solidFill>
              </a:rPr>
              <a:t>process</a:t>
            </a:r>
            <a:r>
              <a:rPr lang="en-US" dirty="0" err="1" smtClean="0">
                <a:solidFill>
                  <a:srgbClr val="00B0F0"/>
                </a:solidFill>
              </a:rPr>
              <a:t>And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then is released during bone </a:t>
            </a:r>
            <a:r>
              <a:rPr lang="en-US" dirty="0" smtClean="0">
                <a:solidFill>
                  <a:srgbClr val="00B0F0"/>
                </a:solidFill>
              </a:rPr>
              <a:t>resorption</a:t>
            </a:r>
          </a:p>
          <a:p>
            <a:r>
              <a:rPr lang="en-US" dirty="0" smtClean="0"/>
              <a:t>Sclerostin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764704"/>
            <a:ext cx="6552728" cy="308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8640960" cy="176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76256" y="2780928"/>
            <a:ext cx="936104" cy="36004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187624" y="3573016"/>
            <a:ext cx="669674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404664"/>
            <a:ext cx="8892480" cy="248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93" y="3073524"/>
            <a:ext cx="5591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37" y="3184214"/>
            <a:ext cx="5656902" cy="46081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51520" y="3861048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+ 18 </a:t>
            </a:r>
            <a:r>
              <a:rPr lang="en-US" dirty="0"/>
              <a:t>y</a:t>
            </a:r>
            <a:r>
              <a:rPr lang="en-US" dirty="0" smtClean="0"/>
              <a:t>, dialyzed</a:t>
            </a:r>
          </a:p>
          <a:p>
            <a:r>
              <a:rPr lang="en-US" dirty="0" smtClean="0"/>
              <a:t>Biopsy</a:t>
            </a:r>
          </a:p>
          <a:p>
            <a:r>
              <a:rPr lang="en-US" dirty="0" smtClean="0"/>
              <a:t>PTH&gt;300 </a:t>
            </a:r>
            <a:r>
              <a:rPr lang="en-US" dirty="0" err="1" smtClean="0"/>
              <a:t>pg</a:t>
            </a:r>
            <a:r>
              <a:rPr lang="en-US" dirty="0" smtClean="0"/>
              <a:t>/mL (</a:t>
            </a:r>
            <a:r>
              <a:rPr lang="en-US" dirty="0" err="1" smtClean="0"/>
              <a:t>Advia</a:t>
            </a:r>
            <a:r>
              <a:rPr lang="en-US" dirty="0" smtClean="0"/>
              <a:t> Centaur)</a:t>
            </a:r>
          </a:p>
          <a:p>
            <a:r>
              <a:rPr lang="en-US" dirty="0" smtClean="0"/>
              <a:t>BALP&gt;20,9 ng/mL (Tandem)</a:t>
            </a:r>
          </a:p>
          <a:p>
            <a:r>
              <a:rPr lang="en-US" dirty="0" smtClean="0"/>
              <a:t>Calcium &gt; 8,4 mg/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Included if high BFR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527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16632"/>
            <a:ext cx="6579001" cy="2075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799" y="2322354"/>
            <a:ext cx="7172401" cy="36989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999" y="6172301"/>
            <a:ext cx="5934001" cy="5690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52120" y="6528842"/>
            <a:ext cx="1368152" cy="284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0" y="3212976"/>
            <a:ext cx="899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N=34579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45150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6318076" cy="646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084168" y="2547827"/>
            <a:ext cx="25933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 patients who normalized their bone biopsy have normalized their PTH and BALP levels, as well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74801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3557" y="116632"/>
            <a:ext cx="7389812" cy="1143000"/>
          </a:xfrm>
        </p:spPr>
        <p:txBody>
          <a:bodyPr/>
          <a:lstStyle/>
          <a:p>
            <a:r>
              <a:rPr lang="fr-FR" dirty="0" smtClean="0"/>
              <a:t>Trends</a:t>
            </a:r>
            <a:endParaRPr lang="fr-FR" dirty="0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" y="1052736"/>
            <a:ext cx="9091073" cy="425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Follow</a:t>
            </a:r>
            <a:r>
              <a:rPr lang="fr-FR" dirty="0" smtClean="0"/>
              <a:t> 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3802" y="1988840"/>
            <a:ext cx="8229600" cy="4525963"/>
          </a:xfrm>
        </p:spPr>
        <p:txBody>
          <a:bodyPr/>
          <a:lstStyle/>
          <a:p>
            <a:r>
              <a:rPr lang="fr-BE" dirty="0"/>
              <a:t>Association </a:t>
            </a:r>
            <a:r>
              <a:rPr lang="fr-BE" dirty="0" err="1"/>
              <a:t>between</a:t>
            </a:r>
            <a:r>
              <a:rPr lang="fr-BE" dirty="0"/>
              <a:t> PTH-BALP</a:t>
            </a:r>
          </a:p>
          <a:p>
            <a:r>
              <a:rPr lang="fr-FR" dirty="0" err="1" smtClean="0"/>
              <a:t>Determination</a:t>
            </a:r>
            <a:r>
              <a:rPr lang="fr-FR" dirty="0" smtClean="0"/>
              <a:t> of </a:t>
            </a:r>
            <a:r>
              <a:rPr lang="el-GR" dirty="0" smtClean="0"/>
              <a:t>Δ</a:t>
            </a:r>
            <a:r>
              <a:rPr lang="fr-BE" dirty="0" smtClean="0"/>
              <a:t>PTH and </a:t>
            </a:r>
            <a:r>
              <a:rPr lang="el-GR" dirty="0" smtClean="0"/>
              <a:t>Δ</a:t>
            </a:r>
            <a:r>
              <a:rPr lang="fr-BE" dirty="0" smtClean="0"/>
              <a:t>BALP</a:t>
            </a:r>
          </a:p>
          <a:p>
            <a:r>
              <a:rPr lang="fr-BE" dirty="0" smtClean="0"/>
              <a:t>6 </a:t>
            </a:r>
            <a:r>
              <a:rPr lang="fr-BE" dirty="0" err="1" smtClean="0"/>
              <a:t>weeks</a:t>
            </a:r>
            <a:endParaRPr lang="fr-BE" dirty="0" smtClean="0"/>
          </a:p>
          <a:p>
            <a:r>
              <a:rPr lang="fr-BE" dirty="0" smtClean="0"/>
              <a:t>N=77</a:t>
            </a:r>
          </a:p>
          <a:p>
            <a:pPr marL="0" indent="0">
              <a:buNone/>
            </a:pPr>
            <a:endParaRPr lang="fr-BE" dirty="0" smtClean="0"/>
          </a:p>
          <a:p>
            <a:endParaRPr lang="fr-FR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Follow</a:t>
            </a:r>
            <a:r>
              <a:rPr lang="fr-FR" dirty="0" smtClean="0"/>
              <a:t> up 6 semaines</a:t>
            </a:r>
            <a:endParaRPr lang="fr-FR" dirty="0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57926"/>
            <a:ext cx="8964487" cy="475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30" y="188640"/>
            <a:ext cx="8864939" cy="51845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95736" y="637203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Delanaye</a:t>
            </a:r>
            <a:r>
              <a:rPr lang="en-US" dirty="0" smtClean="0"/>
              <a:t> P and Cavalier E, ASN, San Diego,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022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212976"/>
            <a:ext cx="7298390" cy="269233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6632"/>
            <a:ext cx="5688632" cy="268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3137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04664"/>
            <a:ext cx="4789398" cy="12241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47" y="1915800"/>
            <a:ext cx="7439661" cy="37454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1340768"/>
            <a:ext cx="1857600" cy="37506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771800" y="6237312"/>
            <a:ext cx="414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 smtClean="0"/>
              <a:t>Cavalier E, AJKD, 2013</a:t>
            </a:r>
            <a:endParaRPr lang="fr-BE" i="1" dirty="0"/>
          </a:p>
        </p:txBody>
      </p:sp>
      <p:sp>
        <p:nvSpPr>
          <p:cNvPr id="2" name="Rectangle 1"/>
          <p:cNvSpPr/>
          <p:nvPr/>
        </p:nvSpPr>
        <p:spPr>
          <a:xfrm>
            <a:off x="4932040" y="2636912"/>
            <a:ext cx="576064" cy="223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987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r>
              <a:rPr lang="en-US" dirty="0" smtClean="0"/>
              <a:t>Is there a place? Yes, for sure…(bone biopsy)</a:t>
            </a:r>
          </a:p>
          <a:p>
            <a:r>
              <a:rPr lang="en-US" dirty="0" smtClean="0"/>
              <a:t>Not so simple…</a:t>
            </a:r>
          </a:p>
          <a:p>
            <a:r>
              <a:rPr lang="en-US" dirty="0" smtClean="0"/>
              <a:t>Trends and critical difference</a:t>
            </a:r>
          </a:p>
          <a:p>
            <a:r>
              <a:rPr lang="en-US" dirty="0" smtClean="0"/>
              <a:t>Monitoring of therapy (?)</a:t>
            </a:r>
          </a:p>
          <a:p>
            <a:r>
              <a:rPr lang="en-US" dirty="0" smtClean="0"/>
              <a:t>Collaboration between clinicians and biologists</a:t>
            </a:r>
          </a:p>
          <a:p>
            <a:r>
              <a:rPr lang="en-US" dirty="0" smtClean="0"/>
              <a:t>Beyond bone turnover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dirty="0" err="1" smtClean="0">
                <a:solidFill>
                  <a:srgbClr val="FF0000"/>
                </a:solidFill>
              </a:rPr>
              <a:t>Thank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you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2182112-30418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478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3" descr="898_754e1f615b6d86c7669fbb168b5016f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15888"/>
            <a:ext cx="2536825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4" descr="dyn009_original_500_333_pjpeg_2625226_9736a384ab9ab2c01d5b2c57379c838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349500"/>
            <a:ext cx="3178175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5" descr="le-palais-des-princes-evequ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89488"/>
            <a:ext cx="3429000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6" descr="marche_de_la_Bat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7" y="0"/>
            <a:ext cx="1832967" cy="211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Picture 7" descr="300px-Standard_liege_fla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0" y="4714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0" name="Picture 8" descr="435867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375" y="2205038"/>
            <a:ext cx="1928813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1" name="Picture 9" descr="gaufre_liege_indi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484313"/>
            <a:ext cx="178911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2" name="Picture 10" descr="boulet-sauce-lapin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357563"/>
            <a:ext cx="1903413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3" name="Picture 11" descr="Jupiler-force-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62825" y="0"/>
            <a:ext cx="178117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4" name="Picture 12" descr="ID4005178_cortege_outremeuse011_H1ZJKU_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63938" y="5038725"/>
            <a:ext cx="26289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5" name="Picture 13" descr="dyn010_original_422_336_pjpeg__2124fe1f91b91a509c6a84ce6f3d0f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3413" y="2116598"/>
            <a:ext cx="1365250" cy="108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46" name="Picture 14" descr="0001280a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79613" y="3477245"/>
            <a:ext cx="15827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7380312" y="11247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Enjoy Liège 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Bone</a:t>
            </a:r>
            <a:r>
              <a:rPr lang="fr-FR" dirty="0" smtClean="0"/>
              <a:t> </a:t>
            </a:r>
            <a:r>
              <a:rPr lang="fr-FR" dirty="0" err="1" smtClean="0"/>
              <a:t>health</a:t>
            </a:r>
            <a:r>
              <a:rPr lang="fr-FR" dirty="0" smtClean="0"/>
              <a:t> in CKD patient</a:t>
            </a:r>
            <a:br>
              <a:rPr lang="fr-FR" dirty="0" smtClean="0"/>
            </a:br>
            <a:r>
              <a:rPr lang="fr-FR" sz="3100" dirty="0" smtClean="0"/>
              <a:t>(turnover versus volume versus </a:t>
            </a:r>
            <a:r>
              <a:rPr lang="fr-FR" sz="3100" dirty="0" err="1" smtClean="0"/>
              <a:t>mineralization</a:t>
            </a:r>
            <a:r>
              <a:rPr lang="fr-FR" sz="3100" dirty="0" smtClean="0"/>
              <a:t>)</a:t>
            </a:r>
            <a:endParaRPr lang="fr-FR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81683"/>
            <a:ext cx="4860443" cy="41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547664" y="6237312"/>
            <a:ext cx="5832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Moorthi</a:t>
            </a:r>
            <a:r>
              <a:rPr lang="fr-FR" sz="1400" dirty="0" smtClean="0"/>
              <a:t> N, </a:t>
            </a:r>
            <a:r>
              <a:rPr lang="fr-FR" sz="1400" dirty="0" err="1" smtClean="0"/>
              <a:t>Kidney</a:t>
            </a:r>
            <a:r>
              <a:rPr lang="fr-FR" sz="1400" dirty="0" smtClean="0"/>
              <a:t> Int, 2013, p886</a:t>
            </a:r>
            <a:endParaRPr lang="fr-FR" sz="1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lide 37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" y="5556"/>
            <a:ext cx="9117834" cy="68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26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smtClean="0"/>
              <a:t>PTH and fracture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fr-FR" dirty="0" smtClean="0"/>
              <a:t>Association PTH-fracture in </a:t>
            </a:r>
            <a:r>
              <a:rPr lang="fr-FR" dirty="0" err="1" smtClean="0"/>
              <a:t>dialysis</a:t>
            </a:r>
            <a:r>
              <a:rPr lang="fr-FR" dirty="0" smtClean="0"/>
              <a:t> patients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fr-FR" sz="1800" i="1" dirty="0" smtClean="0"/>
              <a:t>	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72816"/>
            <a:ext cx="4325466" cy="231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760640" y="3068960"/>
            <a:ext cx="313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Idem in </a:t>
            </a:r>
            <a:r>
              <a:rPr lang="en-US" sz="1400" i="1" dirty="0" err="1" smtClean="0"/>
              <a:t>Iimori</a:t>
            </a:r>
            <a:r>
              <a:rPr lang="en-US" sz="1400" i="1" dirty="0" smtClean="0"/>
              <a:t> S, NDT, 2012 (n=485)</a:t>
            </a:r>
            <a:endParaRPr lang="en-US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1547664" y="4077072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Goldsmith D, AJKD, 2009, p1002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Diagnostic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4213" y="11663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smtClean="0"/>
              <a:t>KDIGO Guidelines</a:t>
            </a:r>
            <a:br>
              <a:rPr lang="fr-BE" dirty="0" smtClean="0"/>
            </a:br>
            <a:r>
              <a:rPr lang="fr-BE" dirty="0" smtClean="0"/>
              <a:t>August 2009</a:t>
            </a: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844824"/>
            <a:ext cx="4489201" cy="39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Bone biomarker: focus on bone turnover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128" y="1988840"/>
            <a:ext cx="6173208" cy="185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779912" y="2348880"/>
            <a:ext cx="15841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5007</TotalTime>
  <Words>940</Words>
  <Application>Microsoft Office PowerPoint</Application>
  <PresentationFormat>Affichage à l'écran (4:3)</PresentationFormat>
  <Paragraphs>199</Paragraphs>
  <Slides>39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8" baseType="lpstr">
      <vt:lpstr>Arial</vt:lpstr>
      <vt:lpstr>Arial</vt:lpstr>
      <vt:lpstr>Calibri</vt:lpstr>
      <vt:lpstr>Corbel</vt:lpstr>
      <vt:lpstr>Symbol</vt:lpstr>
      <vt:lpstr>Tahoma</vt:lpstr>
      <vt:lpstr>Times New Roman</vt:lpstr>
      <vt:lpstr>Wingdings</vt:lpstr>
      <vt:lpstr>Thème Office</vt:lpstr>
      <vt:lpstr>Présentation PowerPoint</vt:lpstr>
      <vt:lpstr>Incidence of hip fracture in dialysis patients versus the general population</vt:lpstr>
      <vt:lpstr>Présentation PowerPoint</vt:lpstr>
      <vt:lpstr>Bone health in CKD patient (turnover versus volume versus mineralization)</vt:lpstr>
      <vt:lpstr>Présentation PowerPoint</vt:lpstr>
      <vt:lpstr>PTH and fracture</vt:lpstr>
      <vt:lpstr>Diagnostic</vt:lpstr>
      <vt:lpstr>Présentation PowerPoint</vt:lpstr>
      <vt:lpstr>Bone biomarker: focus on bone turnover</vt:lpstr>
      <vt:lpstr>Présentation PowerPoint</vt:lpstr>
      <vt:lpstr>Présentation PowerPoint</vt:lpstr>
      <vt:lpstr>KDIGO Guidelines August 2009</vt:lpstr>
      <vt:lpstr>Reference values for PTH</vt:lpstr>
      <vt:lpstr>Présentation PowerPoint</vt:lpstr>
      <vt:lpstr>Présentation PowerPoint</vt:lpstr>
      <vt:lpstr>Impact on the concordance between assays</vt:lpstr>
      <vt:lpstr>PTH in dialyzed patients?</vt:lpstr>
      <vt:lpstr>Bone biomarker: focus on bone turnover</vt:lpstr>
      <vt:lpstr>BALP: Why?   Clinical arguments</vt:lpstr>
      <vt:lpstr>BALP: Clinical limitations</vt:lpstr>
      <vt:lpstr>BALP: analytical limitations</vt:lpstr>
      <vt:lpstr>Nothing is perfect…</vt:lpstr>
      <vt:lpstr>Présentation PowerPoint</vt:lpstr>
      <vt:lpstr>Présentation PowerPoint</vt:lpstr>
      <vt:lpstr>Présentation PowerPoint</vt:lpstr>
      <vt:lpstr>So, what ?</vt:lpstr>
      <vt:lpstr>“New” bone biomarkers in CKD-MBD </vt:lpstr>
      <vt:lpstr>Présentation PowerPoint</vt:lpstr>
      <vt:lpstr>Présentation PowerPoint</vt:lpstr>
      <vt:lpstr>Présentation PowerPoint</vt:lpstr>
      <vt:lpstr>Trends</vt:lpstr>
      <vt:lpstr>Follow up</vt:lpstr>
      <vt:lpstr>Follow up 6 semaines</vt:lpstr>
      <vt:lpstr>Présentation PowerPoint</vt:lpstr>
      <vt:lpstr>Présentation PowerPoint</vt:lpstr>
      <vt:lpstr>Présentation PowerPoint</vt:lpstr>
      <vt:lpstr>Conclusions</vt:lpstr>
      <vt:lpstr>Présentation PowerPoint</vt:lpstr>
      <vt:lpstr>Présentation PowerPoint</vt:lpstr>
    </vt:vector>
  </TitlesOfParts>
  <Company>ULg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pdelanaye</dc:creator>
  <cp:lastModifiedBy>PDelanaye</cp:lastModifiedBy>
  <cp:revision>278</cp:revision>
  <dcterms:created xsi:type="dcterms:W3CDTF">2014-11-10T15:02:16Z</dcterms:created>
  <dcterms:modified xsi:type="dcterms:W3CDTF">2016-10-14T20:23:36Z</dcterms:modified>
</cp:coreProperties>
</file>