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>
      <p:cViewPr varScale="1">
        <p:scale>
          <a:sx n="66" d="100"/>
          <a:sy n="66" d="100"/>
        </p:scale>
        <p:origin x="51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68400" cy="684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13002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56037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949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741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89105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8368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79655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89153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8405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1252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6004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19570-F4AE-4CFB-A29A-360CCB81F405}" type="datetimeFigureOut">
              <a:rPr lang="fr-BE" smtClean="0"/>
              <a:t>26-08-16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BB811-4506-4D3F-81B8-F09DB7E4B82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754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e 54"/>
          <p:cNvGrpSpPr/>
          <p:nvPr/>
        </p:nvGrpSpPr>
        <p:grpSpPr>
          <a:xfrm>
            <a:off x="0" y="-246759"/>
            <a:ext cx="12319985" cy="7164159"/>
            <a:chOff x="0" y="-264600"/>
            <a:chExt cx="12319985" cy="7164159"/>
          </a:xfrm>
        </p:grpSpPr>
        <p:grpSp>
          <p:nvGrpSpPr>
            <p:cNvPr id="48" name="Groupe 47"/>
            <p:cNvGrpSpPr/>
            <p:nvPr/>
          </p:nvGrpSpPr>
          <p:grpSpPr>
            <a:xfrm>
              <a:off x="145200" y="-264600"/>
              <a:ext cx="12174785" cy="7164159"/>
              <a:chOff x="77215" y="-80450"/>
              <a:chExt cx="12174785" cy="7072319"/>
            </a:xfrm>
          </p:grpSpPr>
          <p:grpSp>
            <p:nvGrpSpPr>
              <p:cNvPr id="47" name="Groupe 46"/>
              <p:cNvGrpSpPr/>
              <p:nvPr/>
            </p:nvGrpSpPr>
            <p:grpSpPr>
              <a:xfrm>
                <a:off x="77215" y="-80450"/>
                <a:ext cx="12174785" cy="7072319"/>
                <a:chOff x="195014" y="-217250"/>
                <a:chExt cx="12174785" cy="7072319"/>
              </a:xfrm>
            </p:grpSpPr>
            <p:grpSp>
              <p:nvGrpSpPr>
                <p:cNvPr id="44" name="Groupe 43"/>
                <p:cNvGrpSpPr/>
                <p:nvPr/>
              </p:nvGrpSpPr>
              <p:grpSpPr>
                <a:xfrm>
                  <a:off x="195014" y="-217250"/>
                  <a:ext cx="12174785" cy="7072319"/>
                  <a:chOff x="195014" y="-217250"/>
                  <a:chExt cx="12174785" cy="7072319"/>
                </a:xfrm>
              </p:grpSpPr>
              <p:sp>
                <p:nvSpPr>
                  <p:cNvPr id="18" name="Rectangle 17"/>
                  <p:cNvSpPr/>
                  <p:nvPr/>
                </p:nvSpPr>
                <p:spPr>
                  <a:xfrm>
                    <a:off x="8219661" y="3590085"/>
                    <a:ext cx="367748" cy="62616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/>
                  </a:p>
                </p:txBody>
              </p:sp>
              <p:pic>
                <p:nvPicPr>
                  <p:cNvPr id="4" name="Image 3"/>
                  <p:cNvPicPr>
                    <a:picLocks noChangeAspect="1"/>
                  </p:cNvPicPr>
                  <p:nvPr/>
                </p:nvPicPr>
                <p:blipFill rotWithShape="1">
                  <a:blip r:embed="rId2"/>
                  <a:srcRect b="2803"/>
                  <a:stretch/>
                </p:blipFill>
                <p:spPr>
                  <a:xfrm>
                    <a:off x="195014" y="950016"/>
                    <a:ext cx="2443283" cy="1714534"/>
                  </a:xfrm>
                  <a:prstGeom prst="rect">
                    <a:avLst/>
                  </a:prstGeom>
                </p:spPr>
              </p:pic>
              <p:pic>
                <p:nvPicPr>
                  <p:cNvPr id="5" name="Image 4"/>
                  <p:cNvPicPr>
                    <a:picLocks noChangeAspect="1"/>
                  </p:cNvPicPr>
                  <p:nvPr/>
                </p:nvPicPr>
                <p:blipFill rotWithShape="1">
                  <a:blip r:embed="rId3"/>
                  <a:srcRect l="3696" t="4735" r="4228" b="9073"/>
                  <a:stretch/>
                </p:blipFill>
                <p:spPr>
                  <a:xfrm>
                    <a:off x="2520615" y="1261349"/>
                    <a:ext cx="2188800" cy="1262097"/>
                  </a:xfrm>
                  <a:prstGeom prst="rect">
                    <a:avLst/>
                  </a:prstGeom>
                </p:spPr>
              </p:pic>
              <p:pic>
                <p:nvPicPr>
                  <p:cNvPr id="2" name="Image 1"/>
                  <p:cNvPicPr>
                    <a:picLocks noChangeAspect="1"/>
                  </p:cNvPicPr>
                  <p:nvPr/>
                </p:nvPicPr>
                <p:blipFill rotWithShape="1">
                  <a:blip r:embed="rId4"/>
                  <a:srcRect l="58031" r="9710" b="28564"/>
                  <a:stretch/>
                </p:blipFill>
                <p:spPr>
                  <a:xfrm>
                    <a:off x="6180775" y="209667"/>
                    <a:ext cx="683439" cy="4844454"/>
                  </a:xfrm>
                  <a:prstGeom prst="rect">
                    <a:avLst/>
                  </a:prstGeom>
                </p:spPr>
              </p:pic>
              <p:pic>
                <p:nvPicPr>
                  <p:cNvPr id="3" name="Image 2"/>
                  <p:cNvPicPr>
                    <a:picLocks noChangeAspect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 rot="21480000">
                    <a:off x="7523013" y="403509"/>
                    <a:ext cx="4713035" cy="6451560"/>
                  </a:xfrm>
                  <a:prstGeom prst="rect">
                    <a:avLst/>
                  </a:prstGeom>
                </p:spPr>
              </p:pic>
              <p:pic>
                <p:nvPicPr>
                  <p:cNvPr id="8" name="Image 7"/>
                  <p:cNvPicPr>
                    <a:picLocks noChangeAspect="1"/>
                  </p:cNvPicPr>
                  <p:nvPr/>
                </p:nvPicPr>
                <p:blipFill rotWithShape="1">
                  <a:blip r:embed="rId6"/>
                  <a:srcRect t="8562" r="93765"/>
                  <a:stretch/>
                </p:blipFill>
                <p:spPr>
                  <a:xfrm rot="21540000">
                    <a:off x="7386992" y="1064074"/>
                    <a:ext cx="234956" cy="5741968"/>
                  </a:xfrm>
                  <a:prstGeom prst="rect">
                    <a:avLst/>
                  </a:prstGeom>
                  <a:ln>
                    <a:solidFill>
                      <a:schemeClr val="bg1"/>
                    </a:solidFill>
                  </a:ln>
                </p:spPr>
              </p:pic>
              <p:pic>
                <p:nvPicPr>
                  <p:cNvPr id="10" name="Image 9"/>
                  <p:cNvPicPr>
                    <a:picLocks noChangeAspect="1"/>
                  </p:cNvPicPr>
                  <p:nvPr/>
                </p:nvPicPr>
                <p:blipFill rotWithShape="1">
                  <a:blip r:embed="rId7"/>
                  <a:srcRect l="79343"/>
                  <a:stretch/>
                </p:blipFill>
                <p:spPr>
                  <a:xfrm rot="21540000">
                    <a:off x="8766001" y="367940"/>
                    <a:ext cx="295125" cy="3032724"/>
                  </a:xfrm>
                  <a:prstGeom prst="rect">
                    <a:avLst/>
                  </a:prstGeom>
                </p:spPr>
              </p:pic>
              <p:pic>
                <p:nvPicPr>
                  <p:cNvPr id="11" name="Image 10"/>
                  <p:cNvPicPr>
                    <a:picLocks noChangeAspect="1"/>
                  </p:cNvPicPr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 rot="-120000">
                    <a:off x="5740615" y="5060878"/>
                    <a:ext cx="1686826" cy="1647074"/>
                  </a:xfrm>
                  <a:prstGeom prst="rect">
                    <a:avLst/>
                  </a:prstGeom>
                </p:spPr>
              </p:pic>
              <p:cxnSp>
                <p:nvCxnSpPr>
                  <p:cNvPr id="17" name="Connecteur droit 16"/>
                  <p:cNvCxnSpPr/>
                  <p:nvPr/>
                </p:nvCxnSpPr>
                <p:spPr>
                  <a:xfrm>
                    <a:off x="6210402" y="1594563"/>
                    <a:ext cx="516139" cy="0"/>
                  </a:xfrm>
                  <a:prstGeom prst="line">
                    <a:avLst/>
                  </a:prstGeom>
                  <a:ln w="28575"/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eur droit avec flèche 22"/>
                  <p:cNvCxnSpPr/>
                  <p:nvPr/>
                </p:nvCxnSpPr>
                <p:spPr>
                  <a:xfrm>
                    <a:off x="8284800" y="1719000"/>
                    <a:ext cx="767100" cy="136800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" name="ZoneTexte 24"/>
                  <p:cNvSpPr txBox="1"/>
                  <p:nvPr/>
                </p:nvSpPr>
                <p:spPr>
                  <a:xfrm>
                    <a:off x="6450680" y="1421583"/>
                    <a:ext cx="441769" cy="20960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BE" sz="800" dirty="0" smtClean="0"/>
                      <a:t>183</a:t>
                    </a:r>
                    <a:endParaRPr lang="fr-BE" sz="800" dirty="0"/>
                  </a:p>
                </p:txBody>
              </p:sp>
              <p:cxnSp>
                <p:nvCxnSpPr>
                  <p:cNvPr id="30" name="Connecteur droit 29"/>
                  <p:cNvCxnSpPr/>
                  <p:nvPr/>
                </p:nvCxnSpPr>
                <p:spPr>
                  <a:xfrm>
                    <a:off x="8750900" y="2403000"/>
                    <a:ext cx="263317" cy="398445"/>
                  </a:xfrm>
                  <a:prstGeom prst="lin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2" name="ZoneTexte 31"/>
                  <p:cNvSpPr txBox="1"/>
                  <p:nvPr/>
                </p:nvSpPr>
                <p:spPr>
                  <a:xfrm>
                    <a:off x="8093400" y="374472"/>
                    <a:ext cx="787556" cy="24703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endParaRPr lang="fr-BE" sz="1000" dirty="0"/>
                  </a:p>
                </p:txBody>
              </p:sp>
              <p:pic>
                <p:nvPicPr>
                  <p:cNvPr id="34" name="Image 33"/>
                  <p:cNvPicPr>
                    <a:picLocks noChangeAspect="1"/>
                  </p:cNvPicPr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4864018" y="1650977"/>
                    <a:ext cx="2430797" cy="811713"/>
                  </a:xfrm>
                  <a:prstGeom prst="rect">
                    <a:avLst/>
                  </a:prstGeom>
                </p:spPr>
              </p:pic>
              <p:sp>
                <p:nvSpPr>
                  <p:cNvPr id="14" name="Rectangle 13"/>
                  <p:cNvSpPr/>
                  <p:nvPr/>
                </p:nvSpPr>
                <p:spPr>
                  <a:xfrm>
                    <a:off x="4844140" y="1351220"/>
                    <a:ext cx="2320980" cy="1072777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>
                      <a:ln>
                        <a:solidFill>
                          <a:schemeClr val="tx1"/>
                        </a:solidFill>
                      </a:ln>
                      <a:noFill/>
                    </a:endParaRPr>
                  </a:p>
                </p:txBody>
              </p:sp>
              <p:pic>
                <p:nvPicPr>
                  <p:cNvPr id="24" name="Image 23"/>
                  <p:cNvPicPr>
                    <a:picLocks noChangeAspect="1"/>
                  </p:cNvPicPr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8113073" y="5053573"/>
                    <a:ext cx="1698197" cy="321344"/>
                  </a:xfrm>
                  <a:prstGeom prst="rect">
                    <a:avLst/>
                  </a:prstGeom>
                </p:spPr>
              </p:pic>
              <p:sp>
                <p:nvSpPr>
                  <p:cNvPr id="26" name="Rectangle 25"/>
                  <p:cNvSpPr/>
                  <p:nvPr/>
                </p:nvSpPr>
                <p:spPr>
                  <a:xfrm>
                    <a:off x="8126927" y="5053573"/>
                    <a:ext cx="1633600" cy="32134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/>
                  </a:p>
                </p:txBody>
              </p:sp>
              <p:sp>
                <p:nvSpPr>
                  <p:cNvPr id="27" name="ZoneTexte 26"/>
                  <p:cNvSpPr txBox="1"/>
                  <p:nvPr/>
                </p:nvSpPr>
                <p:spPr>
                  <a:xfrm>
                    <a:off x="8587409" y="4862297"/>
                    <a:ext cx="715918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BE" sz="1000" dirty="0" err="1" smtClean="0"/>
                      <a:t>Trilobiten</a:t>
                    </a:r>
                    <a:endParaRPr lang="fr-BE" sz="1000" dirty="0"/>
                  </a:p>
                </p:txBody>
              </p:sp>
              <p:sp>
                <p:nvSpPr>
                  <p:cNvPr id="29" name="ZoneTexte 28"/>
                  <p:cNvSpPr txBox="1"/>
                  <p:nvPr/>
                </p:nvSpPr>
                <p:spPr>
                  <a:xfrm>
                    <a:off x="4981575" y="1147544"/>
                    <a:ext cx="1027864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BE" sz="1000" dirty="0" err="1" smtClean="0"/>
                      <a:t>Ammonoideen</a:t>
                    </a:r>
                    <a:endParaRPr lang="fr-BE" sz="1000" dirty="0"/>
                  </a:p>
                </p:txBody>
              </p:sp>
              <p:cxnSp>
                <p:nvCxnSpPr>
                  <p:cNvPr id="37" name="Connecteur droit 36"/>
                  <p:cNvCxnSpPr/>
                  <p:nvPr/>
                </p:nvCxnSpPr>
                <p:spPr>
                  <a:xfrm>
                    <a:off x="7236262" y="2700730"/>
                    <a:ext cx="426283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5" name="ZoneTexte 34"/>
                  <p:cNvSpPr txBox="1"/>
                  <p:nvPr/>
                </p:nvSpPr>
                <p:spPr>
                  <a:xfrm>
                    <a:off x="6783323" y="4809529"/>
                    <a:ext cx="346625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BE" sz="1000" b="1" dirty="0" smtClean="0"/>
                      <a:t>fer</a:t>
                    </a:r>
                    <a:endParaRPr lang="fr-BE" sz="1000" b="1" dirty="0"/>
                  </a:p>
                </p:txBody>
              </p:sp>
              <p:cxnSp>
                <p:nvCxnSpPr>
                  <p:cNvPr id="39" name="Connecteur droit avec flèche 38"/>
                  <p:cNvCxnSpPr/>
                  <p:nvPr/>
                </p:nvCxnSpPr>
                <p:spPr>
                  <a:xfrm>
                    <a:off x="6771599" y="5002993"/>
                    <a:ext cx="467400" cy="0"/>
                  </a:xfrm>
                  <a:prstGeom prst="straightConnector1">
                    <a:avLst/>
                  </a:prstGeom>
                  <a:ln w="127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0" name="ZoneTexte 39"/>
                  <p:cNvSpPr txBox="1"/>
                  <p:nvPr/>
                </p:nvSpPr>
                <p:spPr>
                  <a:xfrm rot="16200000">
                    <a:off x="8561650" y="5964611"/>
                    <a:ext cx="1400184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BE" sz="800" i="1" dirty="0" err="1"/>
                      <a:t>h</a:t>
                    </a:r>
                    <a:r>
                      <a:rPr lang="fr-BE" sz="800" i="1" dirty="0" err="1" smtClean="0"/>
                      <a:t>emisphaerica</a:t>
                    </a:r>
                    <a:r>
                      <a:rPr lang="fr-BE" sz="800" i="1" dirty="0" smtClean="0"/>
                      <a:t>/ </a:t>
                    </a:r>
                    <a:r>
                      <a:rPr lang="fr-BE" sz="800" i="1" dirty="0" err="1" smtClean="0"/>
                      <a:t>dichotoma</a:t>
                    </a:r>
                    <a:r>
                      <a:rPr lang="fr-BE" sz="800" i="1" dirty="0" smtClean="0"/>
                      <a:t>-</a:t>
                    </a:r>
                    <a:r>
                      <a:rPr lang="fr-BE" sz="800" dirty="0" smtClean="0"/>
                      <a:t>Z</a:t>
                    </a:r>
                    <a:endParaRPr lang="fr-BE" sz="800" i="1" dirty="0"/>
                  </a:p>
                </p:txBody>
              </p:sp>
              <p:sp>
                <p:nvSpPr>
                  <p:cNvPr id="41" name="Rectangle 40"/>
                  <p:cNvSpPr/>
                  <p:nvPr/>
                </p:nvSpPr>
                <p:spPr>
                  <a:xfrm>
                    <a:off x="9179328" y="5448448"/>
                    <a:ext cx="158114" cy="1259504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/>
                  </a:p>
                </p:txBody>
              </p:sp>
              <p:sp>
                <p:nvSpPr>
                  <p:cNvPr id="42" name="ZoneTexte 41"/>
                  <p:cNvSpPr txBox="1"/>
                  <p:nvPr/>
                </p:nvSpPr>
                <p:spPr>
                  <a:xfrm>
                    <a:off x="8412890" y="5641879"/>
                    <a:ext cx="890437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BE" sz="1000" dirty="0" err="1" smtClean="0"/>
                      <a:t>Entomozoen</a:t>
                    </a:r>
                    <a:endParaRPr lang="fr-BE" sz="1000" dirty="0"/>
                  </a:p>
                </p:txBody>
              </p:sp>
              <p:sp>
                <p:nvSpPr>
                  <p:cNvPr id="43" name="ZoneTexte 42"/>
                  <p:cNvSpPr txBox="1"/>
                  <p:nvPr/>
                </p:nvSpPr>
                <p:spPr>
                  <a:xfrm>
                    <a:off x="9622949" y="-217250"/>
                    <a:ext cx="274685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endParaRPr lang="fr-BE" sz="1200" b="1" dirty="0"/>
                  </a:p>
                </p:txBody>
              </p:sp>
              <p:sp>
                <p:nvSpPr>
                  <p:cNvPr id="45" name="ZoneTexte 44"/>
                  <p:cNvSpPr txBox="1"/>
                  <p:nvPr/>
                </p:nvSpPr>
                <p:spPr>
                  <a:xfrm>
                    <a:off x="10579100" y="4020771"/>
                    <a:ext cx="1003300" cy="24622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r-BE" sz="1000" dirty="0" err="1" smtClean="0"/>
                      <a:t>Conodonten</a:t>
                    </a:r>
                    <a:endParaRPr lang="fr-BE" sz="1000" dirty="0"/>
                  </a:p>
                </p:txBody>
              </p:sp>
              <p:sp>
                <p:nvSpPr>
                  <p:cNvPr id="13" name="Rectangle 12"/>
                  <p:cNvSpPr/>
                  <p:nvPr/>
                </p:nvSpPr>
                <p:spPr>
                  <a:xfrm>
                    <a:off x="8462292" y="3634200"/>
                    <a:ext cx="342000" cy="6840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/>
                  </a:p>
                </p:txBody>
              </p:sp>
              <p:sp>
                <p:nvSpPr>
                  <p:cNvPr id="20" name="Rectangle 19"/>
                  <p:cNvSpPr/>
                  <p:nvPr/>
                </p:nvSpPr>
                <p:spPr>
                  <a:xfrm>
                    <a:off x="9797400" y="487800"/>
                    <a:ext cx="2292400" cy="6292800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BE"/>
                  </a:p>
                </p:txBody>
              </p:sp>
              <p:cxnSp>
                <p:nvCxnSpPr>
                  <p:cNvPr id="36" name="Connecteur droit avec flèche 35"/>
                  <p:cNvCxnSpPr/>
                  <p:nvPr/>
                </p:nvCxnSpPr>
                <p:spPr>
                  <a:xfrm>
                    <a:off x="6780000" y="1594900"/>
                    <a:ext cx="889200" cy="136800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6" name="Rectangle 45"/>
                <p:cNvSpPr/>
                <p:nvPr/>
              </p:nvSpPr>
              <p:spPr>
                <a:xfrm>
                  <a:off x="8267866" y="3634200"/>
                  <a:ext cx="136800" cy="6840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BE"/>
                </a:p>
              </p:txBody>
            </p:sp>
          </p:grpSp>
          <p:sp>
            <p:nvSpPr>
              <p:cNvPr id="15" name="ZoneTexte 14"/>
              <p:cNvSpPr txBox="1"/>
              <p:nvPr/>
            </p:nvSpPr>
            <p:spPr>
              <a:xfrm flipH="1">
                <a:off x="145200" y="90403"/>
                <a:ext cx="93934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Pleading for a new D/C Boundary in the historical German deep facies of </a:t>
                </a:r>
                <a:r>
                  <a:rPr lang="en-US" b="1" dirty="0" err="1"/>
                  <a:t>Sauerland</a:t>
                </a:r>
                <a:r>
                  <a:rPr lang="en-US" b="1" dirty="0"/>
                  <a:t> near </a:t>
                </a:r>
                <a:r>
                  <a:rPr lang="en-US" b="1" dirty="0" smtClean="0"/>
                  <a:t>Stockum</a:t>
                </a:r>
                <a:endParaRPr lang="fr-BE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4659600" y="419400"/>
                <a:ext cx="273600" cy="136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BE"/>
              </a:p>
            </p:txBody>
          </p:sp>
          <p:sp>
            <p:nvSpPr>
              <p:cNvPr id="16" name="ZoneTexte 15"/>
              <p:cNvSpPr txBox="1"/>
              <p:nvPr/>
            </p:nvSpPr>
            <p:spPr>
              <a:xfrm>
                <a:off x="1582015" y="338950"/>
                <a:ext cx="7318800" cy="5772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/>
                  <a:t>Maurice Streel, Geology Department, University of Liège, </a:t>
                </a:r>
                <a:r>
                  <a:rPr lang="en-US" sz="1400" b="1" dirty="0" smtClean="0"/>
                  <a:t>Belgium,</a:t>
                </a:r>
                <a:endParaRPr lang="fr-BE" sz="1400" dirty="0"/>
              </a:p>
              <a:p>
                <a:endParaRPr lang="fr-BE" dirty="0"/>
              </a:p>
            </p:txBody>
          </p:sp>
          <p:sp>
            <p:nvSpPr>
              <p:cNvPr id="21" name="ZoneTexte 20"/>
              <p:cNvSpPr txBox="1"/>
              <p:nvPr/>
            </p:nvSpPr>
            <p:spPr>
              <a:xfrm rot="2136736">
                <a:off x="8073433" y="1989289"/>
                <a:ext cx="889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BE" sz="1400" b="1" dirty="0" smtClean="0">
                    <a:solidFill>
                      <a:srgbClr val="FF0000"/>
                    </a:solidFill>
                  </a:rPr>
                  <a:t>New D/C</a:t>
                </a:r>
                <a:endParaRPr lang="fr-BE" sz="14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28" name="Connecteur droit avec flèche 27"/>
              <p:cNvCxnSpPr>
                <a:stCxn id="21" idx="3"/>
              </p:cNvCxnSpPr>
              <p:nvPr/>
            </p:nvCxnSpPr>
            <p:spPr>
              <a:xfrm flipV="1">
                <a:off x="8879482" y="2334600"/>
                <a:ext cx="89318" cy="6746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Connecteur droit avec flèche 37"/>
              <p:cNvCxnSpPr/>
              <p:nvPr/>
            </p:nvCxnSpPr>
            <p:spPr>
              <a:xfrm>
                <a:off x="8763600" y="2334600"/>
                <a:ext cx="205200" cy="6840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Rectangle 48"/>
            <p:cNvSpPr/>
            <p:nvPr/>
          </p:nvSpPr>
          <p:spPr>
            <a:xfrm>
              <a:off x="1650000" y="1786759"/>
              <a:ext cx="273600" cy="20786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470800" y="1141742"/>
              <a:ext cx="2188800" cy="131647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56" name="Connecteur droit avec flèche 55"/>
            <p:cNvCxnSpPr/>
            <p:nvPr/>
          </p:nvCxnSpPr>
          <p:spPr>
            <a:xfrm flipH="1">
              <a:off x="1650000" y="1141742"/>
              <a:ext cx="820800" cy="6235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ZoneTexte 57"/>
            <p:cNvSpPr txBox="1"/>
            <p:nvPr/>
          </p:nvSpPr>
          <p:spPr>
            <a:xfrm>
              <a:off x="0" y="2529151"/>
              <a:ext cx="4423319" cy="3741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BE" dirty="0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282000" y="2737016"/>
              <a:ext cx="4582800" cy="12471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BE" dirty="0"/>
            </a:p>
          </p:txBody>
        </p:sp>
        <p:pic>
          <p:nvPicPr>
            <p:cNvPr id="7" name="Image 6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 rot="21540000">
              <a:off x="92463" y="2603761"/>
              <a:ext cx="5714936" cy="1868648"/>
            </a:xfrm>
            <a:prstGeom prst="rect">
              <a:avLst/>
            </a:prstGeom>
          </p:spPr>
        </p:pic>
        <p:sp>
          <p:nvSpPr>
            <p:cNvPr id="31" name="ZoneTexte 30"/>
            <p:cNvSpPr txBox="1"/>
            <p:nvPr/>
          </p:nvSpPr>
          <p:spPr>
            <a:xfrm>
              <a:off x="145200" y="425990"/>
              <a:ext cx="5472000" cy="654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200" b="1" dirty="0"/>
                <a:t>Die Devon/</a:t>
              </a:r>
              <a:r>
                <a:rPr lang="fr-BE" sz="1200" b="1" dirty="0" err="1"/>
                <a:t>Karbon-Grenze</a:t>
              </a:r>
              <a:r>
                <a:rPr lang="fr-BE" sz="1200" b="1" dirty="0"/>
                <a:t> </a:t>
              </a:r>
              <a:r>
                <a:rPr lang="fr-BE" sz="1200" b="1" dirty="0" err="1"/>
                <a:t>bei</a:t>
              </a:r>
              <a:r>
                <a:rPr lang="fr-BE" sz="1200" b="1" dirty="0"/>
                <a:t> </a:t>
              </a:r>
              <a:r>
                <a:rPr lang="fr-BE" sz="1200" b="1" dirty="0" err="1" smtClean="0"/>
                <a:t>Stockum</a:t>
              </a:r>
              <a:r>
                <a:rPr lang="fr-BE" sz="1200" b="1" dirty="0" smtClean="0"/>
                <a:t> </a:t>
              </a:r>
              <a:r>
                <a:rPr lang="fr-BE" sz="1200" b="1" dirty="0"/>
                <a:t>(</a:t>
              </a:r>
              <a:r>
                <a:rPr lang="fr-BE" sz="1200" b="1" dirty="0" err="1"/>
                <a:t>Rheinisches</a:t>
              </a:r>
              <a:r>
                <a:rPr lang="fr-BE" sz="1200" b="1" dirty="0"/>
                <a:t> </a:t>
              </a:r>
              <a:r>
                <a:rPr lang="fr-BE" sz="1200" b="1" dirty="0" err="1"/>
                <a:t>Schiefergebirge</a:t>
              </a:r>
              <a:r>
                <a:rPr lang="fr-BE" sz="1200" b="1" dirty="0"/>
                <a:t>)  1994 </a:t>
              </a:r>
              <a:r>
                <a:rPr lang="fr-BE" sz="1200" b="1" dirty="0" err="1"/>
                <a:t>Geol.Paläont.Westf</a:t>
              </a:r>
              <a:r>
                <a:rPr lang="fr-BE" sz="1200" b="1" dirty="0"/>
                <a:t>. 29:71-95</a:t>
              </a:r>
              <a:r>
                <a:rPr lang="fr-BE" sz="1200" b="1" dirty="0" smtClean="0"/>
                <a:t>. </a:t>
              </a:r>
              <a:endParaRPr lang="fr-BE" sz="1200" b="1" dirty="0"/>
            </a:p>
            <a:p>
              <a:endParaRPr lang="fr-BE" sz="1200" dirty="0"/>
            </a:p>
          </p:txBody>
        </p:sp>
        <p:pic>
          <p:nvPicPr>
            <p:cNvPr id="51" name="Image 50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100619" y="658370"/>
              <a:ext cx="3747781" cy="417272"/>
            </a:xfrm>
            <a:prstGeom prst="rect">
              <a:avLst/>
            </a:prstGeom>
          </p:spPr>
        </p:pic>
        <p:sp>
          <p:nvSpPr>
            <p:cNvPr id="33" name="ZoneTexte 32"/>
            <p:cNvSpPr txBox="1"/>
            <p:nvPr/>
          </p:nvSpPr>
          <p:spPr>
            <a:xfrm>
              <a:off x="76800" y="4660201"/>
              <a:ext cx="5608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sz="1200" b="1" dirty="0" smtClean="0"/>
                <a:t>The </a:t>
              </a:r>
              <a:r>
                <a:rPr lang="fr-BE" sz="1200" b="1" dirty="0" err="1" smtClean="0"/>
                <a:t>stratigraphical</a:t>
              </a:r>
              <a:r>
                <a:rPr lang="fr-BE" sz="1200" b="1" dirty="0" smtClean="0"/>
                <a:t> </a:t>
              </a:r>
              <a:r>
                <a:rPr lang="fr-BE" sz="1200" b="1" dirty="0" err="1" smtClean="0"/>
                <a:t>significance</a:t>
              </a:r>
              <a:r>
                <a:rPr lang="fr-BE" sz="1200" b="1" dirty="0" smtClean="0"/>
                <a:t> of the </a:t>
              </a:r>
              <a:r>
                <a:rPr lang="fr-BE" sz="1200" b="1" i="1" dirty="0" err="1" smtClean="0"/>
                <a:t>Protognathodus</a:t>
              </a:r>
              <a:r>
                <a:rPr lang="fr-BE" sz="1200" b="1" i="1" dirty="0" smtClean="0"/>
                <a:t> </a:t>
              </a:r>
              <a:r>
                <a:rPr lang="fr-BE" sz="1200" b="1" dirty="0" err="1" smtClean="0"/>
                <a:t>fauna</a:t>
              </a:r>
              <a:r>
                <a:rPr lang="fr-BE" sz="1200" b="1" dirty="0" smtClean="0"/>
                <a:t> </a:t>
              </a:r>
              <a:r>
                <a:rPr lang="fr-BE" sz="1200" b="1" dirty="0" err="1" smtClean="0"/>
                <a:t>from</a:t>
              </a:r>
              <a:r>
                <a:rPr lang="fr-BE" sz="1200" b="1" dirty="0" smtClean="0"/>
                <a:t> </a:t>
              </a:r>
              <a:r>
                <a:rPr lang="fr-BE" sz="1200" b="1" dirty="0" err="1" smtClean="0"/>
                <a:t>Stockum</a:t>
              </a:r>
              <a:r>
                <a:rPr lang="fr-BE" sz="1200" b="1" dirty="0" smtClean="0"/>
                <a:t> (</a:t>
              </a:r>
              <a:r>
                <a:rPr lang="fr-BE" sz="1200" b="1" dirty="0" err="1" smtClean="0"/>
                <a:t>Devonian</a:t>
              </a:r>
              <a:r>
                <a:rPr lang="fr-BE" sz="1200" b="1" dirty="0" smtClean="0"/>
                <a:t>/</a:t>
              </a:r>
              <a:r>
                <a:rPr lang="fr-BE" sz="1200" b="1" dirty="0" err="1" smtClean="0"/>
                <a:t>Carboniferous</a:t>
              </a:r>
              <a:r>
                <a:rPr lang="fr-BE" sz="1200" b="1" dirty="0" smtClean="0"/>
                <a:t> </a:t>
              </a:r>
              <a:r>
                <a:rPr lang="fr-BE" sz="1200" b="1" dirty="0" err="1" smtClean="0"/>
                <a:t>Boundary</a:t>
              </a:r>
              <a:r>
                <a:rPr lang="fr-BE" sz="1200" b="1" dirty="0" smtClean="0"/>
                <a:t>, </a:t>
              </a:r>
              <a:r>
                <a:rPr lang="fr-BE" sz="1200" b="1" dirty="0" err="1" smtClean="0"/>
                <a:t>Rhenish</a:t>
              </a:r>
              <a:r>
                <a:rPr lang="fr-BE" sz="1200" b="1" i="1" dirty="0" smtClean="0"/>
                <a:t> </a:t>
              </a:r>
              <a:r>
                <a:rPr lang="fr-BE" sz="1200" b="1" dirty="0" err="1" smtClean="0"/>
                <a:t>Schiefergebirge</a:t>
              </a:r>
              <a:r>
                <a:rPr lang="fr-BE" sz="1200" b="1" dirty="0" smtClean="0"/>
                <a:t>) 1974  </a:t>
              </a:r>
              <a:r>
                <a:rPr lang="fr-BE" sz="1200" b="1" dirty="0" err="1" smtClean="0"/>
                <a:t>Newsl</a:t>
              </a:r>
              <a:r>
                <a:rPr lang="fr-BE" sz="1200" b="1" dirty="0" smtClean="0"/>
                <a:t>. </a:t>
              </a:r>
              <a:r>
                <a:rPr lang="fr-BE" sz="1200" b="1" dirty="0" err="1" smtClean="0"/>
                <a:t>Stratigr</a:t>
              </a:r>
              <a:r>
                <a:rPr lang="fr-BE" sz="1200" b="1" dirty="0" smtClean="0"/>
                <a:t>. 3,4: 263-276   </a:t>
              </a:r>
              <a:r>
                <a:rPr lang="fr-BE" sz="1200" dirty="0" smtClean="0"/>
                <a:t>H. Alberti, H. </a:t>
              </a:r>
              <a:r>
                <a:rPr lang="fr-BE" sz="1200" dirty="0" err="1" smtClean="0"/>
                <a:t>Groos-Uffenorde</a:t>
              </a:r>
              <a:r>
                <a:rPr lang="fr-BE" sz="1200" dirty="0" smtClean="0"/>
                <a:t>, M. Streel, H. </a:t>
              </a:r>
              <a:r>
                <a:rPr lang="fr-BE" sz="1200" dirty="0" err="1" smtClean="0"/>
                <a:t>Uffenorde</a:t>
              </a:r>
              <a:r>
                <a:rPr lang="fr-BE" sz="1200" dirty="0" smtClean="0"/>
                <a:t>, O.H. </a:t>
              </a:r>
              <a:r>
                <a:rPr lang="fr-BE" sz="1200" dirty="0" err="1" smtClean="0"/>
                <a:t>Walliser</a:t>
              </a:r>
              <a:r>
                <a:rPr lang="fr-BE" sz="1200" dirty="0" smtClean="0"/>
                <a:t>  </a:t>
              </a:r>
            </a:p>
            <a:p>
              <a:r>
                <a:rPr lang="fr-BE" sz="1200" dirty="0" smtClean="0"/>
                <a:t> </a:t>
              </a:r>
              <a:endParaRPr lang="fr-BE" sz="12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76800" y="6643800"/>
              <a:ext cx="2462400" cy="13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76800" y="5296851"/>
              <a:ext cx="5472000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The 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Stockum Limestone is the stratum </a:t>
              </a:r>
              <a:r>
                <a:rPr lang="en-US" sz="10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typicum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of  the  </a:t>
              </a:r>
              <a:r>
                <a:rPr lang="en-US" sz="1000" i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Imitoceras</a:t>
              </a:r>
              <a:r>
                <a:rPr lang="en-US" sz="10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fauna described by H. SCHMIDT 1924 and of the </a:t>
              </a:r>
              <a:r>
                <a:rPr lang="en-US" sz="1000" i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Protognathodus</a:t>
              </a:r>
              <a:r>
                <a:rPr lang="en-US" sz="10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fauna  described  by  ZIEGLER  1969.  New investigations have been made on the fossils from this limestone and from the sequences immediately above and below. </a:t>
              </a:r>
              <a:r>
                <a:rPr lang="en-US" sz="1000" i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Gattendorfia</a:t>
              </a:r>
              <a:r>
                <a:rPr lang="en-US" sz="10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r>
                <a:rPr lang="en-US" sz="1000" i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subinvoluta</a:t>
              </a:r>
              <a:r>
                <a:rPr lang="en-US" sz="10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was  not  found  in  the  Stockum  </a:t>
              </a:r>
              <a:r>
                <a:rPr lang="en-US" sz="10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Lirne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­ stone. This species possibly  appears  immediately  </a:t>
              </a:r>
              <a:r>
                <a:rPr lang="en-US" sz="10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af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10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ter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the  deposition  of  the  Stockum  Limestone. On the other hand it is  not  possible  to  distinguish  the  conodont  and  trilobite  fauna  of  this limestone  from   that  of   the  stratum  </a:t>
              </a:r>
              <a:r>
                <a:rPr lang="en-US" sz="10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typicum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 of   </a:t>
              </a:r>
              <a:r>
                <a:rPr lang="en-US" sz="1000" i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Gattendorfia</a:t>
              </a:r>
              <a:r>
                <a:rPr lang="en-US" sz="10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  </a:t>
              </a:r>
              <a:r>
                <a:rPr lang="en-US" sz="1000" i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subinvoluta</a:t>
              </a:r>
              <a:r>
                <a:rPr lang="en-US" sz="10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.  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Therefore  it  would   be more practicable to  include  the  Stockum  Limestone  in  the  Lower  </a:t>
              </a:r>
              <a:r>
                <a:rPr lang="en-US" sz="10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Carbonif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10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erous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.  The  associated </a:t>
              </a:r>
              <a:r>
                <a:rPr lang="en-US" sz="10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ostracodes</a:t>
              </a:r>
              <a:r>
                <a:rPr lang="en-US" sz="1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and spores also support such  a  </a:t>
              </a:r>
              <a:r>
                <a:rPr lang="en-US" sz="1000" dirty="0" smtClean="0">
                  <a:latin typeface="Times New Roman" panose="02020603050405020304" pitchFamily="18" charset="0"/>
                  <a:ea typeface="Times New Roman" panose="02020603050405020304" pitchFamily="18" charset="0"/>
                </a:rPr>
                <a:t>solution.</a:t>
              </a:r>
              <a:endParaRPr lang="fr-BE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9501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225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Streel</dc:creator>
  <cp:lastModifiedBy>Streel</cp:lastModifiedBy>
  <cp:revision>54</cp:revision>
  <cp:lastPrinted>2016-08-12T17:16:37Z</cp:lastPrinted>
  <dcterms:created xsi:type="dcterms:W3CDTF">2016-08-07T17:07:11Z</dcterms:created>
  <dcterms:modified xsi:type="dcterms:W3CDTF">2016-08-26T16:41:52Z</dcterms:modified>
</cp:coreProperties>
</file>