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8" autoAdjust="0"/>
    <p:restoredTop sz="94660"/>
  </p:normalViewPr>
  <p:slideViewPr>
    <p:cSldViewPr snapToGrid="0">
      <p:cViewPr varScale="1">
        <p:scale>
          <a:sx n="75" d="100"/>
          <a:sy n="75" d="100"/>
        </p:scale>
        <p:origin x="78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35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2594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18413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86056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0279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57614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86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25938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42175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7966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0927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AA531-00BD-49FC-AFFD-D8AEAFFB06FD}" type="datetimeFigureOut">
              <a:rPr lang="fr-BE" smtClean="0"/>
              <a:t>16/09/2016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25279-BC9B-404D-9FC7-FC3D1DF59D2D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87294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Male and female behaviors, attitudes and moods at </a:t>
            </a:r>
            <a:r>
              <a:rPr lang="en-US" sz="2800" b="1" dirty="0"/>
              <a:t>the light of their historical </a:t>
            </a:r>
            <a:r>
              <a:rPr lang="en-US" sz="2800" b="1" dirty="0" smtClean="0"/>
              <a:t>opportunities and capabilities </a:t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fr-BE" sz="2800" dirty="0"/>
              <a:t/>
            </a:r>
            <a:br>
              <a:rPr lang="fr-BE" sz="2800" dirty="0"/>
            </a:br>
            <a:endParaRPr lang="fr-BE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 smtClean="0"/>
              <a:t>Claire Gavray</a:t>
            </a:r>
          </a:p>
          <a:p>
            <a:r>
              <a:rPr lang="fr-BE" dirty="0" err="1" smtClean="0"/>
              <a:t>University</a:t>
            </a:r>
            <a:r>
              <a:rPr lang="fr-BE" dirty="0" smtClean="0"/>
              <a:t> of </a:t>
            </a:r>
            <a:r>
              <a:rPr lang="fr-BE" dirty="0" err="1" smtClean="0"/>
              <a:t>Liege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29785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921961"/>
              </p:ext>
            </p:extLst>
          </p:nvPr>
        </p:nvGraphicFramePr>
        <p:xfrm>
          <a:off x="1701799" y="810038"/>
          <a:ext cx="6896101" cy="5210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4290"/>
                <a:gridCol w="1614290"/>
                <a:gridCol w="1615003"/>
                <a:gridCol w="2052518"/>
              </a:tblGrid>
              <a:tr h="28178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err="1" smtClean="0">
                          <a:effectLst/>
                        </a:rPr>
                        <a:t>Depression</a:t>
                      </a:r>
                      <a:r>
                        <a:rPr lang="fr-BE" sz="1600" dirty="0" smtClean="0">
                          <a:effectLst/>
                        </a:rPr>
                        <a:t>/boys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R2 partiel 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F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p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5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err="1">
                          <a:effectLst/>
                        </a:rPr>
                        <a:t>Serious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quarrels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between</a:t>
                      </a:r>
                      <a:r>
                        <a:rPr lang="fr-BE" sz="1600" dirty="0">
                          <a:effectLst/>
                        </a:rPr>
                        <a:t> parents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.06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25.99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&lt;.0001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5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Having being hit by his parents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.03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15.51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&lt;.0001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65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Not in </a:t>
                      </a:r>
                      <a:r>
                        <a:rPr lang="fr-BE" sz="1600" dirty="0" err="1">
                          <a:effectLst/>
                        </a:rPr>
                        <a:t>general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education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.02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7.39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&lt;.01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13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Not able to trust </a:t>
                      </a:r>
                      <a:r>
                        <a:rPr lang="fr-BE" sz="1600" dirty="0" err="1">
                          <a:effectLst/>
                        </a:rPr>
                        <a:t>anyone</a:t>
                      </a:r>
                      <a:r>
                        <a:rPr lang="fr-BE" sz="1600" dirty="0">
                          <a:effectLst/>
                        </a:rPr>
                        <a:t> in </a:t>
                      </a:r>
                      <a:r>
                        <a:rPr lang="fr-BE" sz="1600" dirty="0" err="1">
                          <a:effectLst/>
                        </a:rPr>
                        <a:t>his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neighborhood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.01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6.51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&lt;.05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8178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err="1">
                          <a:effectLst/>
                        </a:rPr>
                        <a:t>Ever</a:t>
                      </a:r>
                      <a:r>
                        <a:rPr lang="fr-BE" sz="1600" dirty="0">
                          <a:effectLst/>
                        </a:rPr>
                        <a:t> been </a:t>
                      </a:r>
                      <a:r>
                        <a:rPr lang="fr-BE" sz="1600" dirty="0" err="1">
                          <a:effectLst/>
                        </a:rPr>
                        <a:t>injured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.01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5.30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&lt;.05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460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feeling  </a:t>
                      </a:r>
                      <a:r>
                        <a:rPr lang="fr-BE" sz="1600" dirty="0" err="1">
                          <a:effectLst/>
                        </a:rPr>
                        <a:t>less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supported</a:t>
                      </a:r>
                      <a:r>
                        <a:rPr lang="fr-BE" sz="1600" dirty="0">
                          <a:effectLst/>
                        </a:rPr>
                        <a:t> by </a:t>
                      </a:r>
                      <a:r>
                        <a:rPr lang="fr-BE" sz="1600" dirty="0" err="1">
                          <a:effectLst/>
                        </a:rPr>
                        <a:t>his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teachers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compared</a:t>
                      </a:r>
                      <a:r>
                        <a:rPr lang="fr-BE" sz="1600" dirty="0">
                          <a:effectLst/>
                        </a:rPr>
                        <a:t> to </a:t>
                      </a:r>
                      <a:r>
                        <a:rPr lang="fr-BE" sz="1600" dirty="0" err="1">
                          <a:effectLst/>
                        </a:rPr>
                        <a:t>other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classmates</a:t>
                      </a:r>
                      <a:endParaRPr lang="fr-BE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.001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4.37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&lt;.05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550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170883"/>
              </p:ext>
            </p:extLst>
          </p:nvPr>
        </p:nvGraphicFramePr>
        <p:xfrm>
          <a:off x="1396998" y="88900"/>
          <a:ext cx="7687312" cy="6196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63802"/>
                <a:gridCol w="1379854"/>
                <a:gridCol w="1921828"/>
                <a:gridCol w="1921828"/>
              </a:tblGrid>
              <a:tr h="2532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Depression</a:t>
                      </a:r>
                      <a:r>
                        <a:rPr lang="fr-BE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/girls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Partial R2 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F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p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479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</a:t>
                      </a:r>
                      <a:r>
                        <a:rPr lang="fr-BE" sz="1800" dirty="0" err="1">
                          <a:effectLst/>
                        </a:rPr>
                        <a:t>umber</a:t>
                      </a:r>
                      <a:r>
                        <a:rPr lang="fr-BE" sz="1800" dirty="0">
                          <a:effectLst/>
                        </a:rPr>
                        <a:t> of </a:t>
                      </a:r>
                      <a:r>
                        <a:rPr lang="fr-BE" sz="1800" dirty="0" err="1">
                          <a:effectLst/>
                        </a:rPr>
                        <a:t>different</a:t>
                      </a:r>
                      <a:r>
                        <a:rPr lang="fr-BE" sz="1800" dirty="0">
                          <a:effectLst/>
                        </a:rPr>
                        <a:t> violent </a:t>
                      </a:r>
                      <a:r>
                        <a:rPr lang="fr-BE" sz="1800" dirty="0" err="1">
                          <a:effectLst/>
                        </a:rPr>
                        <a:t>behavior</a:t>
                      </a:r>
                      <a:r>
                        <a:rPr lang="fr-BE" sz="1800" dirty="0">
                          <a:effectLst/>
                        </a:rPr>
                        <a:t> of the  </a:t>
                      </a:r>
                      <a:r>
                        <a:rPr lang="fr-BE" sz="1800" dirty="0" err="1">
                          <a:effectLst/>
                        </a:rPr>
                        <a:t>list</a:t>
                      </a:r>
                      <a:r>
                        <a:rPr lang="fr-BE" sz="1800" dirty="0">
                          <a:effectLst/>
                        </a:rPr>
                        <a:t> </a:t>
                      </a:r>
                      <a:r>
                        <a:rPr lang="fr-BE" sz="1800" dirty="0" err="1">
                          <a:effectLst/>
                        </a:rPr>
                        <a:t>ever</a:t>
                      </a:r>
                      <a:r>
                        <a:rPr lang="fr-BE" sz="1800" dirty="0">
                          <a:effectLst/>
                        </a:rPr>
                        <a:t> </a:t>
                      </a:r>
                      <a:r>
                        <a:rPr lang="fr-BE" sz="1800" dirty="0" err="1">
                          <a:effectLst/>
                        </a:rPr>
                        <a:t>experienced</a:t>
                      </a:r>
                      <a:r>
                        <a:rPr lang="fr-BE" sz="1800" dirty="0">
                          <a:effectLst/>
                        </a:rPr>
                        <a:t>. 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.04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15.67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&lt;.0001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81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Serious quarrels between parents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.02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8.02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&lt;.01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129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Ever been threatened because of his skin color, social or national origin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.02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6.12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&lt;.05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619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Mother absent in the household</a:t>
                      </a:r>
                      <a:br>
                        <a:rPr lang="fr-BE" sz="1800">
                          <a:effectLst/>
                        </a:rPr>
                      </a:b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.01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5.14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&lt;.05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91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Great importance given  to peers’ recognition / admiration </a:t>
                      </a:r>
                      <a:br>
                        <a:rPr lang="fr-BE" sz="1800">
                          <a:effectLst/>
                        </a:rPr>
                      </a:b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.01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5.86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&lt;.05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830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Parent(s) with problems of consumption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.01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>
                          <a:effectLst/>
                        </a:rPr>
                        <a:t>5.47</a:t>
                      </a:r>
                      <a:endParaRPr lang="fr-B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800" dirty="0">
                          <a:effectLst/>
                        </a:rPr>
                        <a:t>&lt;.05</a:t>
                      </a:r>
                      <a:endParaRPr lang="fr-B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5560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sz="2700" b="1" dirty="0"/>
              <a:t>A</a:t>
            </a:r>
            <a:r>
              <a:rPr lang="fr-BE" sz="2700" b="1" dirty="0" smtClean="0"/>
              <a:t> </a:t>
            </a:r>
            <a:r>
              <a:rPr lang="fr-BE" sz="2700" b="1" dirty="0" err="1" smtClean="0"/>
              <a:t>same</a:t>
            </a:r>
            <a:r>
              <a:rPr lang="fr-BE" sz="2700" b="1" dirty="0" smtClean="0"/>
              <a:t> </a:t>
            </a:r>
            <a:r>
              <a:rPr lang="fr-BE" sz="2700" b="1" dirty="0" err="1" smtClean="0"/>
              <a:t>need</a:t>
            </a:r>
            <a:r>
              <a:rPr lang="fr-BE" sz="2700" b="1" dirty="0" smtClean="0"/>
              <a:t> for boys and girls to </a:t>
            </a:r>
            <a:r>
              <a:rPr lang="fr-BE" sz="2700" b="1" dirty="0" err="1" smtClean="0"/>
              <a:t>react</a:t>
            </a:r>
            <a:r>
              <a:rPr lang="fr-BE" sz="2700" b="1" dirty="0" smtClean="0"/>
              <a:t> to </a:t>
            </a:r>
            <a:r>
              <a:rPr lang="fr-BE" sz="2700" b="1" dirty="0" err="1" smtClean="0"/>
              <a:t>bad</a:t>
            </a:r>
            <a:r>
              <a:rPr lang="fr-BE" sz="2700" b="1" dirty="0" smtClean="0"/>
              <a:t> </a:t>
            </a:r>
            <a:r>
              <a:rPr lang="fr-BE" sz="2700" b="1" dirty="0" err="1" smtClean="0"/>
              <a:t>experiences</a:t>
            </a:r>
            <a:r>
              <a:rPr lang="fr-BE" sz="2700" b="1" dirty="0" smtClean="0"/>
              <a:t> and feelings of discrimination  </a:t>
            </a:r>
            <a:r>
              <a:rPr lang="fr-BE" b="1" dirty="0" smtClean="0"/>
              <a:t>&gt; </a:t>
            </a:r>
            <a:r>
              <a:rPr lang="fr-BE" sz="3100" b="1" dirty="0" smtClean="0"/>
              <a:t>not </a:t>
            </a:r>
            <a:r>
              <a:rPr lang="fr-BE" sz="3100" b="1" dirty="0" err="1" smtClean="0"/>
              <a:t>two</a:t>
            </a:r>
            <a:r>
              <a:rPr lang="fr-BE" sz="3100" b="1" dirty="0" smtClean="0"/>
              <a:t> </a:t>
            </a:r>
            <a:r>
              <a:rPr lang="fr-BE" sz="3100" b="1" dirty="0" err="1" smtClean="0"/>
              <a:t>different</a:t>
            </a:r>
            <a:r>
              <a:rPr lang="fr-BE" sz="3100" b="1" dirty="0" smtClean="0"/>
              <a:t> </a:t>
            </a:r>
            <a:r>
              <a:rPr lang="fr-BE" sz="3100" b="1" dirty="0" err="1" smtClean="0"/>
              <a:t>brains</a:t>
            </a:r>
            <a:r>
              <a:rPr lang="fr-BE" sz="3100" b="1" dirty="0" smtClean="0"/>
              <a:t/>
            </a:r>
            <a:br>
              <a:rPr lang="fr-BE" sz="3100" b="1" dirty="0" smtClean="0"/>
            </a:br>
            <a:r>
              <a:rPr lang="fr-BE" b="1" dirty="0" smtClean="0"/>
              <a:t> </a:t>
            </a:r>
            <a:endParaRPr lang="fr-BE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BE" dirty="0" err="1" smtClean="0"/>
              <a:t>Gender</a:t>
            </a:r>
            <a:r>
              <a:rPr lang="fr-BE" dirty="0" smtClean="0"/>
              <a:t> influences - type of </a:t>
            </a:r>
            <a:r>
              <a:rPr lang="fr-BE" dirty="0" err="1" smtClean="0"/>
              <a:t>roots</a:t>
            </a:r>
            <a:r>
              <a:rPr lang="fr-BE" dirty="0" smtClean="0"/>
              <a:t> of </a:t>
            </a:r>
            <a:r>
              <a:rPr lang="fr-BE" dirty="0" err="1" smtClean="0"/>
              <a:t>depression</a:t>
            </a:r>
            <a:r>
              <a:rPr lang="fr-BE" dirty="0" smtClean="0"/>
              <a:t> and violence</a:t>
            </a:r>
          </a:p>
          <a:p>
            <a:pPr marL="0" indent="0">
              <a:buNone/>
            </a:pPr>
            <a:r>
              <a:rPr lang="fr-BE" dirty="0" smtClean="0"/>
              <a:t>                                     -  type of </a:t>
            </a:r>
            <a:r>
              <a:rPr lang="fr-BE" dirty="0" err="1" smtClean="0"/>
              <a:t>stakes</a:t>
            </a:r>
            <a:r>
              <a:rPr lang="fr-BE" dirty="0" smtClean="0"/>
              <a:t> and </a:t>
            </a:r>
            <a:r>
              <a:rPr lang="fr-BE" dirty="0" err="1" smtClean="0"/>
              <a:t>reactions</a:t>
            </a:r>
            <a:endParaRPr lang="fr-BE" dirty="0" smtClean="0"/>
          </a:p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dirty="0" smtClean="0"/>
              <a:t>    ‘</a:t>
            </a:r>
            <a:r>
              <a:rPr lang="fr-BE" dirty="0" err="1" smtClean="0"/>
              <a:t>Depression</a:t>
            </a:r>
            <a:r>
              <a:rPr lang="fr-BE" dirty="0" smtClean="0"/>
              <a:t>  versus  violence’</a:t>
            </a:r>
          </a:p>
          <a:p>
            <a:pPr marL="0" indent="0">
              <a:buNone/>
            </a:pPr>
            <a:endParaRPr lang="fr-BE" dirty="0" smtClean="0"/>
          </a:p>
          <a:p>
            <a:pPr marL="0" indent="0">
              <a:buNone/>
            </a:pPr>
            <a:r>
              <a:rPr lang="fr-BE" dirty="0" smtClean="0"/>
              <a:t>                    </a:t>
            </a:r>
            <a:r>
              <a:rPr lang="fr-BE" dirty="0" err="1" smtClean="0"/>
              <a:t>Two</a:t>
            </a:r>
            <a:r>
              <a:rPr lang="fr-BE" dirty="0" smtClean="0"/>
              <a:t> </a:t>
            </a:r>
            <a:r>
              <a:rPr lang="fr-BE" dirty="0" err="1" smtClean="0"/>
              <a:t>different</a:t>
            </a:r>
            <a:r>
              <a:rPr lang="fr-BE" dirty="0" smtClean="0"/>
              <a:t> </a:t>
            </a:r>
            <a:r>
              <a:rPr lang="fr-BE" dirty="0" err="1" smtClean="0"/>
              <a:t>paths</a:t>
            </a:r>
            <a:r>
              <a:rPr lang="fr-BE" dirty="0" smtClean="0"/>
              <a:t>, </a:t>
            </a:r>
            <a:r>
              <a:rPr lang="fr-BE" dirty="0" err="1" smtClean="0"/>
              <a:t>somewhere</a:t>
            </a:r>
            <a:r>
              <a:rPr lang="fr-BE" dirty="0" smtClean="0"/>
              <a:t> </a:t>
            </a:r>
            <a:r>
              <a:rPr lang="fr-BE" dirty="0" err="1" smtClean="0"/>
              <a:t>still</a:t>
            </a:r>
            <a:r>
              <a:rPr lang="fr-BE" dirty="0" smtClean="0"/>
              <a:t> </a:t>
            </a:r>
            <a:r>
              <a:rPr lang="fr-BE" dirty="0" err="1" smtClean="0"/>
              <a:t>hierarchized</a:t>
            </a:r>
            <a:r>
              <a:rPr lang="fr-BE" dirty="0" smtClean="0"/>
              <a:t>,  </a:t>
            </a:r>
            <a:r>
              <a:rPr lang="fr-BE" dirty="0" err="1" smtClean="0"/>
              <a:t>among</a:t>
            </a:r>
            <a:r>
              <a:rPr lang="fr-BE" dirty="0" smtClean="0"/>
              <a:t> male </a:t>
            </a:r>
            <a:r>
              <a:rPr lang="fr-BE" dirty="0" err="1" smtClean="0"/>
              <a:t>teens</a:t>
            </a:r>
            <a:r>
              <a:rPr lang="fr-BE" dirty="0" smtClean="0"/>
              <a:t> </a:t>
            </a:r>
          </a:p>
          <a:p>
            <a:endParaRPr lang="fr-BE" dirty="0" smtClean="0"/>
          </a:p>
          <a:p>
            <a:pPr marL="0" indent="0">
              <a:buNone/>
            </a:pPr>
            <a:r>
              <a:rPr lang="fr-BE" dirty="0" smtClean="0"/>
              <a:t>                     A </a:t>
            </a:r>
            <a:r>
              <a:rPr lang="fr-BE" dirty="0" err="1" smtClean="0"/>
              <a:t>interconnected</a:t>
            </a:r>
            <a:r>
              <a:rPr lang="fr-BE" dirty="0" smtClean="0"/>
              <a:t> </a:t>
            </a:r>
            <a:r>
              <a:rPr lang="fr-BE" dirty="0" err="1" smtClean="0"/>
              <a:t>path</a:t>
            </a:r>
            <a:r>
              <a:rPr lang="fr-BE" dirty="0" smtClean="0"/>
              <a:t> in </a:t>
            </a:r>
            <a:r>
              <a:rPr lang="fr-BE" dirty="0" err="1" smtClean="0"/>
              <a:t>female</a:t>
            </a:r>
            <a:r>
              <a:rPr lang="fr-BE" dirty="0" smtClean="0"/>
              <a:t> group</a:t>
            </a:r>
          </a:p>
          <a:p>
            <a:endParaRPr lang="fr-BE" dirty="0"/>
          </a:p>
          <a:p>
            <a:endParaRPr lang="fr-BE" dirty="0" smtClean="0"/>
          </a:p>
          <a:p>
            <a:pPr marL="0" indent="0">
              <a:buNone/>
            </a:pPr>
            <a:r>
              <a:rPr lang="fr-BE" dirty="0" smtClean="0"/>
              <a:t>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57252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epression with a ''smile&quot; Not always so obvio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75" y="820737"/>
            <a:ext cx="4762500" cy="460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7724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 </a:t>
            </a:r>
            <a:r>
              <a:rPr lang="fr-BE" dirty="0" err="1" smtClean="0"/>
              <a:t>Gender</a:t>
            </a:r>
            <a:r>
              <a:rPr lang="fr-BE" dirty="0" smtClean="0"/>
              <a:t> </a:t>
            </a:r>
            <a:r>
              <a:rPr lang="fr-BE" dirty="0" err="1" smtClean="0"/>
              <a:t>historical</a:t>
            </a:r>
            <a:r>
              <a:rPr lang="fr-BE" dirty="0" smtClean="0"/>
              <a:t> </a:t>
            </a:r>
            <a:r>
              <a:rPr lang="fr-BE" dirty="0" err="1"/>
              <a:t>opportunities</a:t>
            </a:r>
            <a:r>
              <a:rPr lang="fr-BE" dirty="0"/>
              <a:t> </a:t>
            </a:r>
            <a:r>
              <a:rPr lang="fr-BE" dirty="0" smtClean="0"/>
              <a:t> and </a:t>
            </a:r>
            <a:r>
              <a:rPr lang="fr-BE" dirty="0" err="1" smtClean="0"/>
              <a:t>individual</a:t>
            </a:r>
            <a:r>
              <a:rPr lang="fr-BE" dirty="0" smtClean="0"/>
              <a:t> </a:t>
            </a:r>
            <a:r>
              <a:rPr lang="fr-BE" dirty="0" err="1" smtClean="0"/>
              <a:t>capabilities</a:t>
            </a:r>
            <a:r>
              <a:rPr lang="fr-BE" dirty="0" smtClean="0"/>
              <a:t> are </a:t>
            </a:r>
            <a:r>
              <a:rPr lang="fr-BE" dirty="0"/>
              <a:t>active </a:t>
            </a:r>
            <a:r>
              <a:rPr lang="fr-BE" dirty="0" smtClean="0"/>
              <a:t>in </a:t>
            </a:r>
            <a:r>
              <a:rPr lang="fr-BE" dirty="0"/>
              <a:t>the </a:t>
            </a:r>
            <a:r>
              <a:rPr lang="fr-BE" dirty="0" err="1"/>
              <a:t>process</a:t>
            </a:r>
            <a:r>
              <a:rPr lang="fr-BE"/>
              <a:t> </a:t>
            </a:r>
            <a:endParaRPr lang="fr-BE" dirty="0"/>
          </a:p>
          <a:p>
            <a:pPr marL="0" lvl="0" indent="0">
              <a:buNone/>
            </a:pPr>
            <a:r>
              <a:rPr lang="fr-BE" dirty="0" smtClean="0"/>
              <a:t>	</a:t>
            </a:r>
            <a:endParaRPr lang="fr-BE" dirty="0"/>
          </a:p>
          <a:p>
            <a:pPr marL="0" lvl="0" indent="0">
              <a:buNone/>
            </a:pPr>
            <a:r>
              <a:rPr lang="en-US" dirty="0" smtClean="0"/>
              <a:t>	&gt; confirmation of the interest </a:t>
            </a:r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of the theory of societal vulnerability </a:t>
            </a:r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of the theory of recognition / contempt </a:t>
            </a:r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of the concept of ‘capabilities’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30467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interesting for researchers and fieldworkers to adopt gender glasses ! And this </a:t>
            </a:r>
            <a:r>
              <a:rPr lang="fr-BE" sz="3200" dirty="0" err="1" smtClean="0">
                <a:effectLst/>
              </a:rPr>
              <a:t>from</a:t>
            </a:r>
            <a:r>
              <a:rPr lang="fr-BE" sz="3200" dirty="0" smtClean="0">
                <a:effectLst/>
              </a:rPr>
              <a:t> an </a:t>
            </a:r>
            <a:r>
              <a:rPr lang="fr-BE" sz="3200" dirty="0" err="1" smtClean="0">
                <a:effectLst/>
              </a:rPr>
              <a:t>early</a:t>
            </a:r>
            <a:r>
              <a:rPr lang="fr-BE" sz="3200" dirty="0" smtClean="0">
                <a:effectLst/>
              </a:rPr>
              <a:t> </a:t>
            </a:r>
            <a:r>
              <a:rPr lang="fr-BE" sz="3200" dirty="0" err="1" smtClean="0">
                <a:effectLst/>
              </a:rPr>
              <a:t>age</a:t>
            </a:r>
            <a:r>
              <a:rPr lang="fr-BE" sz="3200" smtClean="0">
                <a:effectLst/>
              </a:rPr>
              <a:t> !</a:t>
            </a:r>
            <a:r>
              <a:rPr lang="fr-BE" sz="3200" dirty="0" smtClean="0">
                <a:effectLst/>
              </a:rPr>
              <a:t/>
            </a:r>
            <a:br>
              <a:rPr lang="fr-BE" sz="3200" dirty="0" smtClean="0">
                <a:effectLst/>
              </a:rPr>
            </a:br>
            <a:r>
              <a:rPr lang="fr-BE" sz="3200" dirty="0" smtClean="0"/>
              <a:t/>
            </a:r>
            <a:br>
              <a:rPr lang="fr-BE" sz="3200" dirty="0" smtClean="0"/>
            </a:br>
            <a:endParaRPr lang="fr-BE" sz="3200" dirty="0"/>
          </a:p>
        </p:txBody>
      </p:sp>
      <p:pic>
        <p:nvPicPr>
          <p:cNvPr id="6146" name="Picture 2" descr="Afficher l'image d'origin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12" y="2620169"/>
            <a:ext cx="4905375" cy="27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081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Approaching crime and crime control from a gendered perspective is highly relevant : crime and penalty are historically among the most gendered fields in the society, predominantly inhabited by men (Jon 2007,Tomsen 2008).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13887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 smtClean="0"/>
              <a:t>Gender</a:t>
            </a:r>
            <a:r>
              <a:rPr lang="en-US" dirty="0" smtClean="0"/>
              <a:t> refers here to the social </a:t>
            </a:r>
            <a:r>
              <a:rPr lang="en-US" dirty="0"/>
              <a:t>construction of masculine/ feminine poles, of </a:t>
            </a:r>
            <a:r>
              <a:rPr lang="en-US" dirty="0" smtClean="0"/>
              <a:t>the separate and hierarchical  </a:t>
            </a:r>
            <a:r>
              <a:rPr lang="en-US" dirty="0"/>
              <a:t>rights, roles, </a:t>
            </a:r>
            <a:r>
              <a:rPr lang="en-US" dirty="0" smtClean="0"/>
              <a:t>statutes</a:t>
            </a:r>
            <a:r>
              <a:rPr lang="en-US" dirty="0"/>
              <a:t>, qualities, competences, tastes, psycho-social </a:t>
            </a:r>
            <a:r>
              <a:rPr lang="en-US" dirty="0" smtClean="0"/>
              <a:t>attitudes of women and men.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It is a dynamic process  which depends of the historical context in evolution, which can evolve in terms of form and intensity 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218783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Our  question :</a:t>
            </a:r>
            <a:br>
              <a:rPr lang="en-US" sz="3200" b="1" dirty="0" smtClean="0"/>
            </a:br>
            <a:r>
              <a:rPr lang="en-US" sz="3200" b="1" dirty="0" smtClean="0"/>
              <a:t>Which </a:t>
            </a:r>
            <a:r>
              <a:rPr lang="en-US" sz="3200" b="1" dirty="0"/>
              <a:t>e</a:t>
            </a:r>
            <a:r>
              <a:rPr lang="en-US" sz="3200" b="1" dirty="0" smtClean="0"/>
              <a:t>ffects of gender  on teens’ depression and violence ?</a:t>
            </a:r>
            <a:r>
              <a:rPr lang="fr-BE" sz="3200" b="1" dirty="0" smtClean="0"/>
              <a:t/>
            </a:r>
            <a:br>
              <a:rPr lang="fr-BE" sz="3200" b="1" dirty="0" smtClean="0"/>
            </a:br>
            <a:endParaRPr lang="fr-BE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French </a:t>
            </a:r>
            <a:r>
              <a:rPr lang="en-US" dirty="0" smtClean="0">
                <a:solidFill>
                  <a:srgbClr val="002060"/>
                </a:solidFill>
              </a:rPr>
              <a:t>speaking </a:t>
            </a:r>
            <a:r>
              <a:rPr lang="en-US" dirty="0">
                <a:solidFill>
                  <a:srgbClr val="002060"/>
                </a:solidFill>
              </a:rPr>
              <a:t>Belgian ISRD 3 data 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representative  </a:t>
            </a:r>
            <a:r>
              <a:rPr lang="en-US" dirty="0">
                <a:solidFill>
                  <a:srgbClr val="002060"/>
                </a:solidFill>
              </a:rPr>
              <a:t>sampling of 472 girls  and  578 boys of  middle of </a:t>
            </a:r>
            <a:r>
              <a:rPr lang="en-US" dirty="0" smtClean="0">
                <a:solidFill>
                  <a:srgbClr val="002060"/>
                </a:solidFill>
              </a:rPr>
              <a:t>secondary </a:t>
            </a:r>
            <a:r>
              <a:rPr lang="en-US" dirty="0">
                <a:solidFill>
                  <a:srgbClr val="002060"/>
                </a:solidFill>
              </a:rPr>
              <a:t>school  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endParaRPr lang="fr-BE" dirty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Same mean  </a:t>
            </a:r>
            <a:r>
              <a:rPr lang="en-US" dirty="0">
                <a:solidFill>
                  <a:srgbClr val="002060"/>
                </a:solidFill>
              </a:rPr>
              <a:t>age </a:t>
            </a:r>
            <a:r>
              <a:rPr lang="en-US" dirty="0" smtClean="0">
                <a:solidFill>
                  <a:srgbClr val="002060"/>
                </a:solidFill>
              </a:rPr>
              <a:t>in each gender group : </a:t>
            </a:r>
            <a:r>
              <a:rPr lang="en-US" dirty="0">
                <a:solidFill>
                  <a:srgbClr val="002060"/>
                </a:solidFill>
              </a:rPr>
              <a:t>15 years</a:t>
            </a:r>
            <a:endParaRPr lang="fr-BE" dirty="0">
              <a:solidFill>
                <a:srgbClr val="002060"/>
              </a:solidFill>
            </a:endParaRPr>
          </a:p>
          <a:p>
            <a:endParaRPr lang="fr-BE" dirty="0">
              <a:solidFill>
                <a:srgbClr val="002060"/>
              </a:solidFill>
            </a:endParaRPr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82125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Violent acting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BE" dirty="0" smtClean="0"/>
              <a:t>List of </a:t>
            </a:r>
            <a:r>
              <a:rPr lang="fr-BE" dirty="0" err="1" smtClean="0"/>
              <a:t>investigated</a:t>
            </a:r>
            <a:r>
              <a:rPr lang="fr-BE" dirty="0"/>
              <a:t> </a:t>
            </a:r>
            <a:r>
              <a:rPr lang="fr-BE" dirty="0" err="1" smtClean="0"/>
              <a:t>behaviors</a:t>
            </a:r>
            <a:r>
              <a:rPr lang="fr-BE" dirty="0" smtClean="0"/>
              <a:t> : </a:t>
            </a:r>
            <a:r>
              <a:rPr lang="en-US" dirty="0" smtClean="0"/>
              <a:t>graffiti, vandalism, extortion, carrying a weapon, group fighting, </a:t>
            </a:r>
            <a:r>
              <a:rPr lang="en-US" dirty="0" smtClean="0"/>
              <a:t>beaten </a:t>
            </a:r>
            <a:r>
              <a:rPr lang="en-US" dirty="0" smtClean="0"/>
              <a:t>someone or an animal;</a:t>
            </a:r>
            <a:endParaRPr lang="fr-BE" dirty="0" smtClean="0"/>
          </a:p>
          <a:p>
            <a:pPr marL="0" indent="0">
              <a:buNone/>
            </a:pPr>
            <a:r>
              <a:rPr lang="en-US" dirty="0"/>
              <a:t>M</a:t>
            </a:r>
            <a:r>
              <a:rPr lang="en-US" dirty="0" smtClean="0"/>
              <a:t>ore </a:t>
            </a:r>
            <a:r>
              <a:rPr lang="en-US" dirty="0"/>
              <a:t>boys than girls </a:t>
            </a:r>
            <a:r>
              <a:rPr lang="fr-BE" dirty="0"/>
              <a:t>admit </a:t>
            </a:r>
            <a:r>
              <a:rPr lang="fr-BE" dirty="0" err="1"/>
              <a:t>having</a:t>
            </a:r>
            <a:r>
              <a:rPr lang="fr-BE" dirty="0"/>
              <a:t> </a:t>
            </a:r>
            <a:r>
              <a:rPr lang="fr-BE" dirty="0" err="1"/>
              <a:t>experienced</a:t>
            </a:r>
            <a:r>
              <a:rPr lang="fr-BE" dirty="0"/>
              <a:t> at least one violent </a:t>
            </a:r>
            <a:r>
              <a:rPr lang="fr-BE" dirty="0" err="1"/>
              <a:t>behavior</a:t>
            </a:r>
            <a:r>
              <a:rPr lang="fr-BE" dirty="0"/>
              <a:t> of the </a:t>
            </a:r>
            <a:r>
              <a:rPr lang="fr-BE" dirty="0" err="1"/>
              <a:t>available</a:t>
            </a:r>
            <a:r>
              <a:rPr lang="fr-BE" dirty="0"/>
              <a:t> </a:t>
            </a:r>
            <a:r>
              <a:rPr lang="fr-BE" dirty="0" err="1" smtClean="0"/>
              <a:t>list</a:t>
            </a:r>
            <a:r>
              <a:rPr lang="fr-BE" dirty="0" smtClean="0"/>
              <a:t>, </a:t>
            </a:r>
            <a:r>
              <a:rPr lang="fr-BE" dirty="0" err="1"/>
              <a:t>ever</a:t>
            </a:r>
            <a:r>
              <a:rPr lang="fr-BE" dirty="0"/>
              <a:t> and over the last </a:t>
            </a:r>
            <a:r>
              <a:rPr lang="fr-BE" dirty="0" err="1" smtClean="0"/>
              <a:t>year</a:t>
            </a:r>
            <a:r>
              <a:rPr lang="fr-BE" dirty="0" smtClean="0"/>
              <a:t>   </a:t>
            </a:r>
            <a:r>
              <a:rPr lang="en-US" dirty="0" smtClean="0"/>
              <a:t>(</a:t>
            </a:r>
            <a:r>
              <a:rPr lang="en-US" dirty="0"/>
              <a:t>sign &lt;0.000)</a:t>
            </a:r>
          </a:p>
          <a:p>
            <a:pPr marL="0" indent="0">
              <a:buNone/>
            </a:pPr>
            <a:endParaRPr lang="fr-BE" dirty="0"/>
          </a:p>
          <a:p>
            <a:pPr>
              <a:buFontTx/>
              <a:buChar char="-"/>
            </a:pPr>
            <a:r>
              <a:rPr lang="en-US" dirty="0" smtClean="0"/>
              <a:t>Ever : 27 % </a:t>
            </a:r>
            <a:r>
              <a:rPr lang="en-US" dirty="0"/>
              <a:t>of girls and </a:t>
            </a:r>
            <a:r>
              <a:rPr lang="en-US" dirty="0" smtClean="0"/>
              <a:t>45 % </a:t>
            </a:r>
            <a:r>
              <a:rPr lang="en-US" dirty="0"/>
              <a:t>of boys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During </a:t>
            </a:r>
            <a:r>
              <a:rPr lang="en-US" dirty="0"/>
              <a:t>the last 12 </a:t>
            </a:r>
            <a:r>
              <a:rPr lang="en-US" dirty="0" smtClean="0"/>
              <a:t>months: </a:t>
            </a:r>
            <a:r>
              <a:rPr lang="en-US" dirty="0"/>
              <a:t>respectively </a:t>
            </a:r>
            <a:r>
              <a:rPr lang="en-US" dirty="0" smtClean="0"/>
              <a:t>18 % </a:t>
            </a:r>
            <a:r>
              <a:rPr lang="en-US" dirty="0"/>
              <a:t>and 32 %. </a:t>
            </a: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N</a:t>
            </a:r>
            <a:r>
              <a:rPr lang="en-US" dirty="0" smtClean="0"/>
              <a:t>ote </a:t>
            </a:r>
            <a:r>
              <a:rPr lang="en-US" dirty="0"/>
              <a:t>that 93 % of girls and 82 % of boys experimented 1 single type of violent act last year.</a:t>
            </a:r>
            <a:endParaRPr lang="fr-BE" dirty="0"/>
          </a:p>
          <a:p>
            <a:r>
              <a:rPr lang="en-US" dirty="0"/>
              <a:t> 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91579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097695" y="-94565"/>
            <a:ext cx="399660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fr-BE" alt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ANOVA 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male &gt;       code 1= boys   SD =5.83   code 0= girls SD= 5.18</a:t>
            </a:r>
            <a:endParaRPr kumimoji="0" lang="en-US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649807"/>
              </p:ext>
            </p:extLst>
          </p:nvPr>
        </p:nvGraphicFramePr>
        <p:xfrm>
          <a:off x="2895600" y="1066800"/>
          <a:ext cx="5943600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Graph" r:id="rId3" imgW="5760000" imgH="4320000" progId="STATISTICA.Graph">
                  <p:embed/>
                </p:oleObj>
              </mc:Choice>
              <mc:Fallback>
                <p:oleObj name="Graph" r:id="rId3" imgW="5760000" imgH="4320000" progId="STATISTICA.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066800"/>
                        <a:ext cx="5943600" cy="445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4914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5759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6400" y="339725"/>
            <a:ext cx="10515600" cy="981075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List of variables referring to bad experiences and feelings in several spheres</a:t>
            </a:r>
            <a:r>
              <a:rPr lang="fr-BE" sz="2800" b="1" dirty="0" smtClean="0"/>
              <a:t/>
            </a:r>
            <a:br>
              <a:rPr lang="fr-BE" sz="2800" b="1" dirty="0" smtClean="0"/>
            </a:br>
            <a:endParaRPr lang="fr-BE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939800"/>
            <a:ext cx="10515600" cy="568959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r-BE" sz="9600" dirty="0"/>
          </a:p>
          <a:p>
            <a:pPr marL="0" indent="0">
              <a:buNone/>
            </a:pPr>
            <a:r>
              <a:rPr lang="en-US" sz="9600" dirty="0" smtClean="0"/>
              <a:t>A</a:t>
            </a:r>
            <a:r>
              <a:rPr lang="fr-BE" sz="9600" dirty="0" err="1"/>
              <a:t>ttending</a:t>
            </a:r>
            <a:r>
              <a:rPr lang="fr-BE" sz="9600" dirty="0"/>
              <a:t> </a:t>
            </a:r>
            <a:r>
              <a:rPr lang="fr-BE" sz="9600" dirty="0" err="1"/>
              <a:t>general</a:t>
            </a:r>
            <a:r>
              <a:rPr lang="fr-BE" sz="9600" dirty="0"/>
              <a:t> </a:t>
            </a:r>
            <a:r>
              <a:rPr lang="fr-BE" sz="9600" dirty="0" err="1"/>
              <a:t>education</a:t>
            </a:r>
            <a:r>
              <a:rPr lang="fr-BE" sz="9600" dirty="0"/>
              <a:t> or not</a:t>
            </a:r>
            <a:br>
              <a:rPr lang="fr-BE" sz="9600" dirty="0"/>
            </a:br>
            <a:r>
              <a:rPr lang="fr-BE" sz="9600" dirty="0"/>
              <a:t>Feeling of </a:t>
            </a:r>
            <a:r>
              <a:rPr lang="fr-BE" sz="9600" dirty="0" err="1"/>
              <a:t>belonging</a:t>
            </a:r>
            <a:r>
              <a:rPr lang="fr-BE" sz="9600" dirty="0"/>
              <a:t> to a </a:t>
            </a:r>
            <a:r>
              <a:rPr lang="fr-BE" sz="9600" dirty="0" err="1"/>
              <a:t>highly</a:t>
            </a:r>
            <a:r>
              <a:rPr lang="fr-BE" sz="9600" dirty="0"/>
              <a:t> </a:t>
            </a:r>
            <a:r>
              <a:rPr lang="fr-BE" sz="9600" dirty="0" err="1"/>
              <a:t>deprived</a:t>
            </a:r>
            <a:r>
              <a:rPr lang="fr-BE" sz="9600" dirty="0"/>
              <a:t> </a:t>
            </a:r>
            <a:r>
              <a:rPr lang="fr-BE" sz="9600" dirty="0" err="1"/>
              <a:t>household</a:t>
            </a:r>
            <a:r>
              <a:rPr lang="fr-BE" sz="9600" dirty="0"/>
              <a:t/>
            </a:r>
            <a:br>
              <a:rPr lang="fr-BE" sz="9600" dirty="0"/>
            </a:br>
            <a:r>
              <a:rPr lang="fr-BE" sz="9600" dirty="0"/>
              <a:t>Feeling </a:t>
            </a:r>
            <a:r>
              <a:rPr lang="fr-BE" sz="9600" dirty="0" err="1"/>
              <a:t>that</a:t>
            </a:r>
            <a:r>
              <a:rPr lang="fr-BE" sz="9600" dirty="0"/>
              <a:t> the police </a:t>
            </a:r>
            <a:r>
              <a:rPr lang="fr-BE" sz="9600" dirty="0" err="1"/>
              <a:t>does</a:t>
            </a:r>
            <a:r>
              <a:rPr lang="fr-BE" sz="9600" dirty="0"/>
              <a:t> not </a:t>
            </a:r>
            <a:r>
              <a:rPr lang="fr-BE" sz="9600" dirty="0" err="1"/>
              <a:t>treat</a:t>
            </a:r>
            <a:r>
              <a:rPr lang="fr-BE" sz="9600" dirty="0"/>
              <a:t> </a:t>
            </a:r>
            <a:r>
              <a:rPr lang="fr-BE" sz="9600" dirty="0" err="1"/>
              <a:t>young</a:t>
            </a:r>
            <a:r>
              <a:rPr lang="fr-BE" sz="9600" dirty="0"/>
              <a:t> people </a:t>
            </a:r>
            <a:r>
              <a:rPr lang="fr-BE" sz="9600" dirty="0" err="1"/>
              <a:t>with</a:t>
            </a:r>
            <a:r>
              <a:rPr lang="fr-BE" sz="9600" dirty="0"/>
              <a:t> respect</a:t>
            </a:r>
            <a:br>
              <a:rPr lang="fr-BE" sz="9600" dirty="0"/>
            </a:br>
            <a:r>
              <a:rPr lang="fr-BE" sz="9600" dirty="0"/>
              <a:t>Great importance </a:t>
            </a:r>
            <a:r>
              <a:rPr lang="fr-BE" sz="9600" dirty="0" err="1"/>
              <a:t>given</a:t>
            </a:r>
            <a:r>
              <a:rPr lang="fr-BE" sz="9600" dirty="0"/>
              <a:t>  to </a:t>
            </a:r>
            <a:r>
              <a:rPr lang="fr-BE" sz="9600" dirty="0" err="1"/>
              <a:t>peers</a:t>
            </a:r>
            <a:r>
              <a:rPr lang="fr-BE" sz="9600" dirty="0"/>
              <a:t>’ recognition / admiration </a:t>
            </a:r>
            <a:br>
              <a:rPr lang="fr-BE" sz="9600" dirty="0"/>
            </a:br>
            <a:r>
              <a:rPr lang="fr-BE" sz="9600" dirty="0"/>
              <a:t>Not able to trust </a:t>
            </a:r>
            <a:r>
              <a:rPr lang="fr-BE" sz="9600" dirty="0" err="1"/>
              <a:t>anyone</a:t>
            </a:r>
            <a:r>
              <a:rPr lang="fr-BE" sz="9600" dirty="0"/>
              <a:t> in </a:t>
            </a:r>
            <a:r>
              <a:rPr lang="fr-BE" sz="9600" dirty="0" err="1"/>
              <a:t>his</a:t>
            </a:r>
            <a:r>
              <a:rPr lang="fr-BE" sz="9600" dirty="0"/>
              <a:t> </a:t>
            </a:r>
            <a:r>
              <a:rPr lang="fr-BE" sz="9600" dirty="0" err="1"/>
              <a:t>neighborhood</a:t>
            </a:r>
            <a:r>
              <a:rPr lang="fr-BE" sz="9600" dirty="0"/>
              <a:t/>
            </a:r>
            <a:br>
              <a:rPr lang="fr-BE" sz="9600" dirty="0"/>
            </a:br>
            <a:r>
              <a:rPr lang="fr-BE" sz="9600" dirty="0"/>
              <a:t>Feeling  </a:t>
            </a:r>
            <a:r>
              <a:rPr lang="fr-BE" sz="9600" dirty="0" err="1"/>
              <a:t>less</a:t>
            </a:r>
            <a:r>
              <a:rPr lang="fr-BE" sz="9600" dirty="0"/>
              <a:t> </a:t>
            </a:r>
            <a:r>
              <a:rPr lang="fr-BE" sz="9600" dirty="0" err="1"/>
              <a:t>supported</a:t>
            </a:r>
            <a:r>
              <a:rPr lang="fr-BE" sz="9600" dirty="0"/>
              <a:t> by </a:t>
            </a:r>
            <a:r>
              <a:rPr lang="fr-BE" sz="9600" dirty="0" err="1"/>
              <a:t>his</a:t>
            </a:r>
            <a:r>
              <a:rPr lang="fr-BE" sz="9600" dirty="0"/>
              <a:t> </a:t>
            </a:r>
            <a:r>
              <a:rPr lang="fr-BE" sz="9600" dirty="0" err="1"/>
              <a:t>teachers</a:t>
            </a:r>
            <a:r>
              <a:rPr lang="fr-BE" sz="9600" dirty="0"/>
              <a:t> </a:t>
            </a:r>
            <a:r>
              <a:rPr lang="fr-BE" sz="9600" dirty="0" err="1"/>
              <a:t>compared</a:t>
            </a:r>
            <a:r>
              <a:rPr lang="fr-BE" sz="9600" dirty="0"/>
              <a:t> to </a:t>
            </a:r>
            <a:r>
              <a:rPr lang="fr-BE" sz="9600" dirty="0" err="1"/>
              <a:t>other</a:t>
            </a:r>
            <a:r>
              <a:rPr lang="fr-BE" sz="9600" dirty="0"/>
              <a:t> </a:t>
            </a:r>
            <a:r>
              <a:rPr lang="fr-BE" sz="9600" dirty="0" err="1"/>
              <a:t>classmates</a:t>
            </a:r>
            <a:endParaRPr lang="fr-BE" sz="9600" dirty="0"/>
          </a:p>
          <a:p>
            <a:pPr marL="0" indent="0">
              <a:buNone/>
            </a:pPr>
            <a:r>
              <a:rPr lang="en-US" sz="9600" dirty="0"/>
              <a:t>Feeling</a:t>
            </a:r>
            <a:r>
              <a:rPr lang="fr-BE" sz="9600" dirty="0"/>
              <a:t> </a:t>
            </a:r>
            <a:r>
              <a:rPr lang="fr-BE" sz="9600" dirty="0" err="1"/>
              <a:t>that</a:t>
            </a:r>
            <a:r>
              <a:rPr lang="fr-BE" sz="9600" dirty="0"/>
              <a:t>  </a:t>
            </a:r>
            <a:r>
              <a:rPr lang="fr-BE" sz="9600" dirty="0" err="1"/>
              <a:t>school</a:t>
            </a:r>
            <a:r>
              <a:rPr lang="fr-BE" sz="9600" dirty="0"/>
              <a:t> </a:t>
            </a:r>
            <a:r>
              <a:rPr lang="fr-BE" sz="9600" dirty="0" err="1"/>
              <a:t>is</a:t>
            </a:r>
            <a:r>
              <a:rPr lang="fr-BE" sz="9600" dirty="0"/>
              <a:t> not </a:t>
            </a:r>
            <a:r>
              <a:rPr lang="fr-BE" sz="9600" dirty="0" err="1"/>
              <a:t>fulfilling</a:t>
            </a:r>
            <a:r>
              <a:rPr lang="fr-BE" sz="9600" dirty="0"/>
              <a:t> </a:t>
            </a:r>
            <a:r>
              <a:rPr lang="fr-BE" sz="9600" dirty="0" err="1"/>
              <a:t>its</a:t>
            </a:r>
            <a:r>
              <a:rPr lang="fr-BE" sz="9600" dirty="0"/>
              <a:t> mission of </a:t>
            </a:r>
            <a:r>
              <a:rPr lang="fr-BE" sz="9600" dirty="0" err="1"/>
              <a:t>emancipation</a:t>
            </a:r>
            <a:r>
              <a:rPr lang="fr-BE" sz="9600" dirty="0"/>
              <a:t> and </a:t>
            </a:r>
            <a:r>
              <a:rPr lang="fr-BE" sz="9600" dirty="0" err="1"/>
              <a:t>opportunities</a:t>
            </a:r>
            <a:r>
              <a:rPr lang="fr-BE" sz="9600" dirty="0"/>
              <a:t>’ </a:t>
            </a:r>
            <a:r>
              <a:rPr lang="fr-BE" sz="9600" dirty="0" err="1"/>
              <a:t>equalization</a:t>
            </a:r>
            <a:r>
              <a:rPr lang="fr-BE" sz="9600" dirty="0"/>
              <a:t/>
            </a:r>
            <a:br>
              <a:rPr lang="fr-BE" sz="9600" dirty="0"/>
            </a:br>
            <a:r>
              <a:rPr lang="fr-BE" sz="9600" dirty="0" err="1"/>
              <a:t>Ever</a:t>
            </a:r>
            <a:r>
              <a:rPr lang="fr-BE" sz="9600" dirty="0"/>
              <a:t> been </a:t>
            </a:r>
            <a:r>
              <a:rPr lang="fr-BE" sz="9600" dirty="0" err="1"/>
              <a:t>victimized</a:t>
            </a:r>
            <a:r>
              <a:rPr lang="fr-BE" sz="9600" dirty="0"/>
              <a:t> by </a:t>
            </a:r>
            <a:r>
              <a:rPr lang="fr-BE" sz="9600" dirty="0" err="1"/>
              <a:t>someone</a:t>
            </a:r>
            <a:r>
              <a:rPr lang="fr-BE" sz="9600" dirty="0"/>
              <a:t> (</a:t>
            </a:r>
            <a:r>
              <a:rPr lang="fr-BE" sz="9600" dirty="0" err="1"/>
              <a:t>attacked</a:t>
            </a:r>
            <a:r>
              <a:rPr lang="fr-BE" sz="9600" dirty="0"/>
              <a:t>, </a:t>
            </a:r>
            <a:r>
              <a:rPr lang="fr-BE" sz="9600" dirty="0" err="1"/>
              <a:t>racketed</a:t>
            </a:r>
            <a:r>
              <a:rPr lang="fr-BE" sz="9600" dirty="0"/>
              <a:t>)</a:t>
            </a:r>
            <a:br>
              <a:rPr lang="fr-BE" sz="9600" dirty="0"/>
            </a:br>
            <a:r>
              <a:rPr lang="fr-BE" sz="9600" dirty="0" err="1"/>
              <a:t>Ever</a:t>
            </a:r>
            <a:r>
              <a:rPr lang="fr-BE" sz="9600" dirty="0"/>
              <a:t> been </a:t>
            </a:r>
            <a:r>
              <a:rPr lang="fr-BE" sz="9600" dirty="0" err="1"/>
              <a:t>injured</a:t>
            </a:r>
            <a:r>
              <a:rPr lang="fr-BE" sz="9600" dirty="0"/>
              <a:t>  by </a:t>
            </a:r>
            <a:r>
              <a:rPr lang="fr-BE" sz="9600" dirty="0" err="1"/>
              <a:t>someone</a:t>
            </a:r>
            <a:r>
              <a:rPr lang="fr-BE" sz="9600" dirty="0"/>
              <a:t> </a:t>
            </a:r>
            <a:r>
              <a:rPr lang="fr-BE" sz="9600" dirty="0" err="1"/>
              <a:t>so</a:t>
            </a:r>
            <a:r>
              <a:rPr lang="fr-BE" sz="9600" dirty="0"/>
              <a:t> </a:t>
            </a:r>
            <a:r>
              <a:rPr lang="fr-BE" sz="9600" dirty="0" err="1"/>
              <a:t>that</a:t>
            </a:r>
            <a:r>
              <a:rPr lang="fr-BE" sz="9600" dirty="0"/>
              <a:t> </a:t>
            </a:r>
            <a:r>
              <a:rPr lang="fr-BE" sz="9600" dirty="0" err="1"/>
              <a:t>he</a:t>
            </a:r>
            <a:r>
              <a:rPr lang="fr-BE" sz="9600" dirty="0"/>
              <a:t>/</a:t>
            </a:r>
            <a:r>
              <a:rPr lang="fr-BE" sz="9600" dirty="0" err="1"/>
              <a:t>she</a:t>
            </a:r>
            <a:r>
              <a:rPr lang="fr-BE" sz="9600" dirty="0"/>
              <a:t> </a:t>
            </a:r>
            <a:r>
              <a:rPr lang="fr-BE" sz="9600" dirty="0" err="1"/>
              <a:t>had</a:t>
            </a:r>
            <a:r>
              <a:rPr lang="fr-BE" sz="9600" dirty="0"/>
              <a:t> to go to the </a:t>
            </a:r>
            <a:r>
              <a:rPr lang="fr-BE" sz="9600" dirty="0" err="1"/>
              <a:t>doctor</a:t>
            </a:r>
            <a:r>
              <a:rPr lang="fr-BE" sz="9600" dirty="0"/>
              <a:t/>
            </a:r>
            <a:br>
              <a:rPr lang="fr-BE" sz="9600" dirty="0"/>
            </a:br>
            <a:r>
              <a:rPr lang="fr-BE" sz="9600" dirty="0" err="1"/>
              <a:t>Ever</a:t>
            </a:r>
            <a:r>
              <a:rPr lang="fr-BE" sz="9600" dirty="0"/>
              <a:t> been </a:t>
            </a:r>
            <a:r>
              <a:rPr lang="fr-BE" sz="9600" dirty="0" err="1"/>
              <a:t>threatened</a:t>
            </a:r>
            <a:r>
              <a:rPr lang="fr-BE" sz="9600" dirty="0"/>
              <a:t> </a:t>
            </a:r>
            <a:r>
              <a:rPr lang="fr-BE" sz="9600" dirty="0" err="1"/>
              <a:t>because</a:t>
            </a:r>
            <a:r>
              <a:rPr lang="fr-BE" sz="9600" dirty="0"/>
              <a:t> of </a:t>
            </a:r>
            <a:r>
              <a:rPr lang="fr-BE" sz="9600" dirty="0" err="1"/>
              <a:t>his</a:t>
            </a:r>
            <a:r>
              <a:rPr lang="fr-BE" sz="9600" dirty="0"/>
              <a:t> skin </a:t>
            </a:r>
            <a:r>
              <a:rPr lang="fr-BE" sz="9600" dirty="0" err="1"/>
              <a:t>color</a:t>
            </a:r>
            <a:r>
              <a:rPr lang="fr-BE" sz="9600" dirty="0"/>
              <a:t>, social or national </a:t>
            </a:r>
            <a:r>
              <a:rPr lang="fr-BE" sz="9600" dirty="0" err="1"/>
              <a:t>origin</a:t>
            </a:r>
            <a:r>
              <a:rPr lang="fr-BE" sz="9600" dirty="0"/>
              <a:t/>
            </a:r>
            <a:br>
              <a:rPr lang="fr-BE" sz="9600" dirty="0"/>
            </a:br>
            <a:r>
              <a:rPr lang="fr-BE" sz="9600" dirty="0" err="1"/>
              <a:t>Ever</a:t>
            </a:r>
            <a:r>
              <a:rPr lang="fr-BE" sz="9600" dirty="0"/>
              <a:t> </a:t>
            </a:r>
            <a:r>
              <a:rPr lang="fr-BE" sz="9600" dirty="0" err="1"/>
              <a:t>being</a:t>
            </a:r>
            <a:r>
              <a:rPr lang="fr-BE" sz="9600" dirty="0"/>
              <a:t> hit, </a:t>
            </a:r>
            <a:r>
              <a:rPr lang="fr-BE" sz="9600" dirty="0" err="1"/>
              <a:t>corrected</a:t>
            </a:r>
            <a:r>
              <a:rPr lang="fr-BE" sz="9600" dirty="0"/>
              <a:t> by </a:t>
            </a:r>
            <a:r>
              <a:rPr lang="fr-BE" sz="9600" dirty="0" err="1"/>
              <a:t>his</a:t>
            </a:r>
            <a:r>
              <a:rPr lang="fr-BE" sz="9600" dirty="0"/>
              <a:t> / </a:t>
            </a:r>
            <a:r>
              <a:rPr lang="fr-BE" sz="9600" dirty="0" err="1"/>
              <a:t>her</a:t>
            </a:r>
            <a:r>
              <a:rPr lang="fr-BE" sz="9600" dirty="0"/>
              <a:t> parent (</a:t>
            </a:r>
            <a:r>
              <a:rPr lang="fr-BE" sz="9600" dirty="0" smtClean="0"/>
              <a:t>s)</a:t>
            </a:r>
          </a:p>
          <a:p>
            <a:pPr marL="0" indent="0">
              <a:buNone/>
            </a:pPr>
            <a:r>
              <a:rPr lang="fr-BE" sz="9600" dirty="0" err="1" smtClean="0"/>
              <a:t>Having</a:t>
            </a:r>
            <a:r>
              <a:rPr lang="fr-BE" sz="9600" dirty="0" smtClean="0"/>
              <a:t> </a:t>
            </a:r>
            <a:r>
              <a:rPr lang="fr-BE" sz="9600" dirty="0" err="1"/>
              <a:t>experienced</a:t>
            </a:r>
            <a:r>
              <a:rPr lang="fr-BE" sz="9600" dirty="0"/>
              <a:t> the </a:t>
            </a:r>
            <a:r>
              <a:rPr lang="fr-BE" sz="9600" dirty="0" err="1"/>
              <a:t>death</a:t>
            </a:r>
            <a:r>
              <a:rPr lang="fr-BE" sz="9600" dirty="0"/>
              <a:t> or </a:t>
            </a:r>
            <a:r>
              <a:rPr lang="fr-BE" sz="9600" dirty="0" err="1"/>
              <a:t>serious</a:t>
            </a:r>
            <a:r>
              <a:rPr lang="fr-BE" sz="9600" dirty="0"/>
              <a:t> </a:t>
            </a:r>
            <a:r>
              <a:rPr lang="fr-BE" sz="9600" dirty="0" err="1"/>
              <a:t>illness</a:t>
            </a:r>
            <a:r>
              <a:rPr lang="fr-BE" sz="9600" dirty="0"/>
              <a:t> of a parent</a:t>
            </a:r>
            <a:br>
              <a:rPr lang="fr-BE" sz="9600" dirty="0"/>
            </a:br>
            <a:r>
              <a:rPr lang="fr-BE" sz="9600" dirty="0" err="1"/>
              <a:t>Having</a:t>
            </a:r>
            <a:r>
              <a:rPr lang="fr-BE" sz="9600" dirty="0"/>
              <a:t> </a:t>
            </a:r>
            <a:r>
              <a:rPr lang="fr-BE" sz="9600" dirty="0" err="1"/>
              <a:t>experienced</a:t>
            </a:r>
            <a:r>
              <a:rPr lang="fr-BE" sz="9600" dirty="0"/>
              <a:t> the excessive </a:t>
            </a:r>
            <a:r>
              <a:rPr lang="fr-BE" sz="9600" dirty="0" err="1"/>
              <a:t>consumption</a:t>
            </a:r>
            <a:r>
              <a:rPr lang="fr-BE" sz="9600" dirty="0"/>
              <a:t> of </a:t>
            </a:r>
            <a:r>
              <a:rPr lang="fr-BE" sz="9600" dirty="0" err="1"/>
              <a:t>alcohol</a:t>
            </a:r>
            <a:r>
              <a:rPr lang="fr-BE" sz="9600" dirty="0"/>
              <a:t> and </a:t>
            </a:r>
            <a:r>
              <a:rPr lang="fr-BE" sz="9600" dirty="0" err="1"/>
              <a:t>drugs</a:t>
            </a:r>
            <a:r>
              <a:rPr lang="fr-BE" sz="9600" dirty="0"/>
              <a:t> </a:t>
            </a:r>
            <a:r>
              <a:rPr lang="fr-BE" sz="9600" dirty="0" err="1"/>
              <a:t>from</a:t>
            </a:r>
            <a:r>
              <a:rPr lang="fr-BE" sz="9600" dirty="0"/>
              <a:t> </a:t>
            </a:r>
            <a:r>
              <a:rPr lang="fr-BE" sz="9600" dirty="0" err="1"/>
              <a:t>his</a:t>
            </a:r>
            <a:r>
              <a:rPr lang="fr-BE" sz="9600" dirty="0"/>
              <a:t>/</a:t>
            </a:r>
            <a:r>
              <a:rPr lang="fr-BE" sz="9600" dirty="0" err="1"/>
              <a:t>her</a:t>
            </a:r>
            <a:r>
              <a:rPr lang="fr-BE" sz="9600" dirty="0"/>
              <a:t> parent (s)</a:t>
            </a:r>
            <a:br>
              <a:rPr lang="fr-BE" sz="9600" dirty="0"/>
            </a:br>
            <a:r>
              <a:rPr lang="fr-BE" sz="9600" dirty="0"/>
              <a:t>Have </a:t>
            </a:r>
            <a:r>
              <a:rPr lang="fr-BE" sz="9600" dirty="0" err="1"/>
              <a:t>experienced</a:t>
            </a:r>
            <a:r>
              <a:rPr lang="fr-BE" sz="9600" dirty="0"/>
              <a:t> </a:t>
            </a:r>
            <a:r>
              <a:rPr lang="fr-BE" sz="9600" dirty="0" err="1"/>
              <a:t>serious</a:t>
            </a:r>
            <a:r>
              <a:rPr lang="fr-BE" sz="9600" dirty="0"/>
              <a:t> </a:t>
            </a:r>
            <a:r>
              <a:rPr lang="fr-BE" sz="9600" dirty="0" err="1"/>
              <a:t>quarrels</a:t>
            </a:r>
            <a:r>
              <a:rPr lang="fr-BE" sz="9600" dirty="0"/>
              <a:t> </a:t>
            </a:r>
            <a:r>
              <a:rPr lang="fr-BE" sz="9600" dirty="0" err="1"/>
              <a:t>between</a:t>
            </a:r>
            <a:r>
              <a:rPr lang="fr-BE" sz="9600" dirty="0"/>
              <a:t> </a:t>
            </a:r>
            <a:r>
              <a:rPr lang="fr-BE" sz="9600" dirty="0" err="1"/>
              <a:t>his</a:t>
            </a:r>
            <a:r>
              <a:rPr lang="fr-BE" sz="9600" dirty="0"/>
              <a:t>/</a:t>
            </a:r>
            <a:r>
              <a:rPr lang="fr-BE" sz="9600" dirty="0" err="1"/>
              <a:t>her</a:t>
            </a:r>
            <a:r>
              <a:rPr lang="fr-BE" sz="9600" dirty="0"/>
              <a:t> parents</a:t>
            </a:r>
            <a:br>
              <a:rPr lang="fr-BE" sz="9600" dirty="0"/>
            </a:br>
            <a:r>
              <a:rPr lang="fr-BE" sz="9600" dirty="0"/>
              <a:t>Mother absent in the </a:t>
            </a:r>
            <a:r>
              <a:rPr lang="fr-BE" sz="9600" dirty="0" err="1"/>
              <a:t>household</a:t>
            </a:r>
            <a:r>
              <a:rPr lang="fr-BE" sz="9600" dirty="0"/>
              <a:t/>
            </a:r>
            <a:br>
              <a:rPr lang="fr-BE" sz="9600" dirty="0"/>
            </a:br>
            <a:r>
              <a:rPr lang="fr-BE" sz="9600" dirty="0" err="1"/>
              <a:t>Father</a:t>
            </a:r>
            <a:r>
              <a:rPr lang="fr-BE" sz="9600" dirty="0"/>
              <a:t> absent  in the </a:t>
            </a:r>
            <a:r>
              <a:rPr lang="fr-BE" sz="9600" dirty="0" err="1" smtClean="0"/>
              <a:t>household</a:t>
            </a:r>
            <a:endParaRPr lang="fr-BE" sz="9600" dirty="0"/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686743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116828"/>
              </p:ext>
            </p:extLst>
          </p:nvPr>
        </p:nvGraphicFramePr>
        <p:xfrm>
          <a:off x="4790454" y="278329"/>
          <a:ext cx="7223746" cy="6190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15346"/>
                <a:gridCol w="889000"/>
                <a:gridCol w="1358900"/>
                <a:gridCol w="1460500"/>
              </a:tblGrid>
              <a:tr h="16027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 smtClean="0">
                          <a:effectLst/>
                        </a:rPr>
                        <a:t>Violence /girls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 smtClean="0">
                          <a:effectLst/>
                        </a:rPr>
                        <a:t>R2 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F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p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</a:tr>
              <a:tr h="459411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Not in general education 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.05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19.03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&lt;.0001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</a:tr>
              <a:tr h="918821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Parent(s) with problems of consumption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>
                          <a:effectLst/>
                        </a:rPr>
                        <a:t>.04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16.45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&lt;.0001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</a:tr>
              <a:tr h="459411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Ever been  injured by someone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>
                          <a:effectLst/>
                        </a:rPr>
                        <a:t>.03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12.37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&lt;.001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</a:tr>
              <a:tr h="612547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Serious quarrels between parents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>
                          <a:effectLst/>
                        </a:rPr>
                        <a:t>.01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5.84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&lt;.05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</a:tr>
              <a:tr h="1225096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Ever been threatened because of his skin color, social or national origin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>
                          <a:effectLst/>
                        </a:rPr>
                        <a:t>.01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>
                          <a:effectLst/>
                        </a:rPr>
                        <a:t>5.25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&lt;.05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</a:tr>
              <a:tr h="906053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feeling of belonging to a highly deprived household;</a:t>
                      </a:r>
                      <a:br>
                        <a:rPr lang="fr-BE" sz="2000">
                          <a:effectLst/>
                        </a:rPr>
                      </a:b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.01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>
                          <a:effectLst/>
                        </a:rPr>
                        <a:t>4.68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>
                          <a:effectLst/>
                        </a:rPr>
                        <a:t>&lt;.05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</a:tr>
              <a:tr h="612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 smtClean="0">
                          <a:effectLst/>
                        </a:rPr>
                        <a:t>        </a:t>
                      </a:r>
                      <a:r>
                        <a:rPr lang="fr-BE" sz="2000" dirty="0" err="1" smtClean="0">
                          <a:effectLst/>
                        </a:rPr>
                        <a:t>Ever</a:t>
                      </a:r>
                      <a:r>
                        <a:rPr lang="fr-BE" sz="2000" dirty="0" smtClean="0">
                          <a:effectLst/>
                        </a:rPr>
                        <a:t> </a:t>
                      </a:r>
                      <a:r>
                        <a:rPr lang="fr-BE" sz="2000" dirty="0" err="1">
                          <a:effectLst/>
                        </a:rPr>
                        <a:t>being</a:t>
                      </a:r>
                      <a:r>
                        <a:rPr lang="fr-BE" sz="2000" dirty="0">
                          <a:effectLst/>
                        </a:rPr>
                        <a:t> hit, </a:t>
                      </a:r>
                      <a:r>
                        <a:rPr lang="fr-BE" sz="2000" dirty="0" err="1">
                          <a:effectLst/>
                        </a:rPr>
                        <a:t>corrected</a:t>
                      </a:r>
                      <a:r>
                        <a:rPr lang="fr-BE" sz="2000" dirty="0">
                          <a:effectLst/>
                        </a:rPr>
                        <a:t> </a:t>
                      </a:r>
                      <a:endParaRPr lang="fr-BE" sz="20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 smtClean="0">
                          <a:effectLst/>
                        </a:rPr>
                        <a:t>        by </a:t>
                      </a:r>
                      <a:r>
                        <a:rPr lang="fr-BE" sz="2000" dirty="0" err="1">
                          <a:effectLst/>
                        </a:rPr>
                        <a:t>her</a:t>
                      </a:r>
                      <a:r>
                        <a:rPr lang="fr-BE" sz="2000" dirty="0">
                          <a:effectLst/>
                        </a:rPr>
                        <a:t> parent (s)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.01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>
                          <a:effectLst/>
                        </a:rPr>
                        <a:t>4.95</a:t>
                      </a:r>
                      <a:endParaRPr lang="fr-B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2000" dirty="0">
                          <a:effectLst/>
                        </a:rPr>
                        <a:t>&lt;.05</a:t>
                      </a:r>
                      <a:endParaRPr lang="fr-B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670" marR="4367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4504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843035"/>
              </p:ext>
            </p:extLst>
          </p:nvPr>
        </p:nvGraphicFramePr>
        <p:xfrm>
          <a:off x="2387602" y="533400"/>
          <a:ext cx="8458199" cy="61587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13028"/>
                <a:gridCol w="2115057"/>
                <a:gridCol w="2115057"/>
                <a:gridCol w="2115057"/>
              </a:tblGrid>
              <a:tr h="31624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 smtClean="0">
                          <a:effectLst/>
                        </a:rPr>
                        <a:t>Violence /boys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Partial R2 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F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p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</a:tr>
              <a:tr h="1464707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Feeling </a:t>
                      </a:r>
                      <a:r>
                        <a:rPr lang="fr-BE" sz="1600" dirty="0" err="1">
                          <a:effectLst/>
                        </a:rPr>
                        <a:t>that</a:t>
                      </a:r>
                      <a:r>
                        <a:rPr lang="fr-BE" sz="1600" dirty="0">
                          <a:effectLst/>
                        </a:rPr>
                        <a:t> the police </a:t>
                      </a:r>
                      <a:r>
                        <a:rPr lang="fr-BE" sz="1600" dirty="0" err="1">
                          <a:effectLst/>
                        </a:rPr>
                        <a:t>does</a:t>
                      </a:r>
                      <a:r>
                        <a:rPr lang="fr-BE" sz="1600" dirty="0">
                          <a:effectLst/>
                        </a:rPr>
                        <a:t> not </a:t>
                      </a:r>
                      <a:r>
                        <a:rPr lang="fr-BE" sz="1600" dirty="0" err="1">
                          <a:effectLst/>
                        </a:rPr>
                        <a:t>treat</a:t>
                      </a:r>
                      <a:r>
                        <a:rPr lang="fr-BE" sz="1600" dirty="0">
                          <a:effectLst/>
                        </a:rPr>
                        <a:t> </a:t>
                      </a:r>
                      <a:r>
                        <a:rPr lang="fr-BE" sz="1600" dirty="0" err="1">
                          <a:effectLst/>
                        </a:rPr>
                        <a:t>young</a:t>
                      </a:r>
                      <a:r>
                        <a:rPr lang="fr-BE" sz="1600" dirty="0">
                          <a:effectLst/>
                        </a:rPr>
                        <a:t> people </a:t>
                      </a:r>
                      <a:r>
                        <a:rPr lang="fr-BE" sz="1600" dirty="0" err="1">
                          <a:effectLst/>
                        </a:rPr>
                        <a:t>with</a:t>
                      </a:r>
                      <a:r>
                        <a:rPr lang="fr-BE" sz="1600" dirty="0">
                          <a:effectLst/>
                        </a:rPr>
                        <a:t> respect</a:t>
                      </a:r>
                      <a:br>
                        <a:rPr lang="fr-BE" sz="1600" dirty="0">
                          <a:effectLst/>
                        </a:rPr>
                      </a:b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.05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22.15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&lt;.0001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</a:tr>
              <a:tr h="1464707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Great importance given  to peers’ recognition / admiration </a:t>
                      </a:r>
                      <a:br>
                        <a:rPr lang="fr-BE" sz="1600">
                          <a:effectLst/>
                        </a:rPr>
                      </a:b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.03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12.44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&lt;.001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</a:tr>
              <a:tr h="58825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Not in general education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.02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7.62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&lt;.01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</a:tr>
              <a:tr h="2223990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Impression that  school is not fulfilling its mission of emancipation and opportunities’ equalization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>
                          <a:effectLst/>
                        </a:rPr>
                        <a:t>.01</a:t>
                      </a:r>
                      <a:endParaRPr lang="fr-B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5.32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BE" sz="1600" dirty="0">
                          <a:effectLst/>
                        </a:rPr>
                        <a:t>&lt;.05</a:t>
                      </a:r>
                      <a:endParaRPr lang="fr-B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111" marR="511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34001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692</Words>
  <Application>Microsoft Office PowerPoint</Application>
  <PresentationFormat>Grand écran</PresentationFormat>
  <Paragraphs>158</Paragraphs>
  <Slides>15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Thème Office</vt:lpstr>
      <vt:lpstr>Graph</vt:lpstr>
      <vt:lpstr>Male and female behaviors, attitudes and moods at the light of their historical opportunities and capabilities    </vt:lpstr>
      <vt:lpstr>Présentation PowerPoint</vt:lpstr>
      <vt:lpstr>Présentation PowerPoint</vt:lpstr>
      <vt:lpstr>Our  question : Which effects of gender  on teens’ depression and violence ? </vt:lpstr>
      <vt:lpstr>Violent acting</vt:lpstr>
      <vt:lpstr>Présentation PowerPoint</vt:lpstr>
      <vt:lpstr>List of variables referring to bad experiences and feelings in several spheres </vt:lpstr>
      <vt:lpstr>Présentation PowerPoint</vt:lpstr>
      <vt:lpstr>Présentation PowerPoint</vt:lpstr>
      <vt:lpstr>Présentation PowerPoint</vt:lpstr>
      <vt:lpstr>Présentation PowerPoint</vt:lpstr>
      <vt:lpstr>A same need for boys and girls to react to bad experiences and feelings of discrimination  &gt; not two different brains  </vt:lpstr>
      <vt:lpstr>Présentation PowerPoint</vt:lpstr>
      <vt:lpstr>Présentation PowerPoint</vt:lpstr>
      <vt:lpstr>interesting for researchers and fieldworkers to adopt gender glasses ! And this from an early age !  </vt:lpstr>
    </vt:vector>
  </TitlesOfParts>
  <Company>PRIMINFO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Gavray</dc:creator>
  <cp:lastModifiedBy>Claire Gavray</cp:lastModifiedBy>
  <cp:revision>13</cp:revision>
  <dcterms:created xsi:type="dcterms:W3CDTF">2016-09-14T14:32:53Z</dcterms:created>
  <dcterms:modified xsi:type="dcterms:W3CDTF">2016-09-16T12:29:56Z</dcterms:modified>
</cp:coreProperties>
</file>