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30279975" cy="42845038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60" y="-72"/>
      </p:cViewPr>
      <p:guideLst>
        <p:guide orient="horz" pos="13494"/>
        <p:guide pos="95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881EE0-68FD-4AB1-BFAB-6818A55F766C}" type="datetimeFigureOut">
              <a:rPr lang="fr-BE" smtClean="0"/>
              <a:t>11-03-16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768350"/>
            <a:ext cx="271145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C6C368-14F6-41D5-A504-645861719B1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88283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C6C368-14F6-41D5-A504-645861719B1E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7176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713" y="13309600"/>
            <a:ext cx="25736550" cy="91836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838" y="24279225"/>
            <a:ext cx="21196300" cy="10948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273B4-2005-4846-9C37-A7333A7FE75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5575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9D87B-8C3E-45BF-A86A-F6F498D69EE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673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3538" y="1716088"/>
            <a:ext cx="6811962" cy="36556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4475" y="1716088"/>
            <a:ext cx="20286663" cy="36556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B189F-0309-4273-B97D-B984BA0D9F4D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6666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78D16-52F7-4756-BCB7-15F1AE0DDFE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93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2363" y="27532013"/>
            <a:ext cx="25738137" cy="8509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2363" y="18159413"/>
            <a:ext cx="25738137" cy="9372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0A2E2-492C-4676-BA40-C1AD2D86BCF1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9945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4475" y="9996488"/>
            <a:ext cx="13549313" cy="2827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6188" y="9996488"/>
            <a:ext cx="13549312" cy="28276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3BE86-9862-410A-A796-21AF61D2873C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0337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475" y="9590088"/>
            <a:ext cx="13377863" cy="3997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475" y="13587413"/>
            <a:ext cx="13377863" cy="24685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288" y="9590088"/>
            <a:ext cx="13384212" cy="39973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288" y="13587413"/>
            <a:ext cx="13384212" cy="24685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B72B3-D773-4726-A01C-8F619E554459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0612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5661F-E4E7-4631-A452-E4831E4C2F8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5095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47BC-BA08-464C-8017-332C00FC5E46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047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475" y="1706563"/>
            <a:ext cx="9961563" cy="72596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7988" y="1706563"/>
            <a:ext cx="16927512" cy="365664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475" y="8966200"/>
            <a:ext cx="9961563" cy="29306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2A9A3-A8DA-485E-9B6C-F342D291A5DE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663" y="29991050"/>
            <a:ext cx="18167350" cy="35417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663" y="3829050"/>
            <a:ext cx="18167350" cy="257063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663" y="33532763"/>
            <a:ext cx="18167350" cy="50276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DB55-EE31-42CC-844A-38885D1B2FF5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578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96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14475" y="1716088"/>
            <a:ext cx="27251025" cy="714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853" tIns="208927" rIns="417853" bIns="2089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14475" y="9996488"/>
            <a:ext cx="27251025" cy="282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853" tIns="208927" rIns="417853" bIns="2089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Cliquez pour modifier les styles du texte du masque</a:t>
            </a:r>
          </a:p>
          <a:p>
            <a:pPr lvl="1"/>
            <a:r>
              <a:rPr lang="en-GB" altLang="en-US" smtClean="0"/>
              <a:t>Deuxième niveau</a:t>
            </a:r>
          </a:p>
          <a:p>
            <a:pPr lvl="2"/>
            <a:r>
              <a:rPr lang="en-GB" altLang="en-US" smtClean="0"/>
              <a:t>Troisième niveau</a:t>
            </a:r>
          </a:p>
          <a:p>
            <a:pPr lvl="3"/>
            <a:r>
              <a:rPr lang="en-GB" altLang="en-US" smtClean="0"/>
              <a:t>Quatrième niveau</a:t>
            </a:r>
          </a:p>
          <a:p>
            <a:pPr lvl="4"/>
            <a:r>
              <a:rPr lang="en-GB" altLang="en-US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14475" y="39015988"/>
            <a:ext cx="7064375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853" tIns="208927" rIns="417853" bIns="208927" numCol="1" anchor="t" anchorCtr="0" compatLnSpc="1">
            <a:prstTxWarp prst="textNoShape">
              <a:avLst/>
            </a:prstTxWarp>
          </a:bodyPr>
          <a:lstStyle>
            <a:lvl1pPr defTabSz="4178300">
              <a:defRPr sz="6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9015988"/>
            <a:ext cx="9588500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853" tIns="208927" rIns="417853" bIns="208927" numCol="1" anchor="t" anchorCtr="0" compatLnSpc="1">
            <a:prstTxWarp prst="textNoShape">
              <a:avLst/>
            </a:prstTxWarp>
          </a:bodyPr>
          <a:lstStyle>
            <a:lvl1pPr algn="ctr" defTabSz="4178300">
              <a:defRPr sz="6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9015988"/>
            <a:ext cx="7064375" cy="2976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7853" tIns="208927" rIns="417853" bIns="208927" numCol="1" anchor="t" anchorCtr="0" compatLnSpc="1">
            <a:prstTxWarp prst="textNoShape">
              <a:avLst/>
            </a:prstTxWarp>
          </a:bodyPr>
          <a:lstStyle>
            <a:lvl1pPr algn="r" defTabSz="4178300">
              <a:defRPr sz="6400"/>
            </a:lvl1pPr>
          </a:lstStyle>
          <a:p>
            <a:pPr>
              <a:defRPr/>
            </a:pPr>
            <a:fld id="{78DDB9D5-3C80-4A6C-A682-FDAD6F57F11F}" type="slidenum">
              <a:rPr lang="en-GB" altLang="en-US"/>
              <a:pPr>
                <a:defRPr/>
              </a:pPr>
              <a:t>‹N°›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2pPr>
      <a:lvl3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3pPr>
      <a:lvl4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4pPr>
      <a:lvl5pPr algn="ctr" defTabSz="4178300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5pPr>
      <a:lvl6pPr marL="4572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6pPr>
      <a:lvl7pPr marL="9144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4178300" rtl="0" fontAlgn="base">
        <a:spcBef>
          <a:spcPct val="0"/>
        </a:spcBef>
        <a:spcAft>
          <a:spcPct val="0"/>
        </a:spcAft>
        <a:defRPr sz="201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66863" indent="-1566863" algn="l" defTabSz="4178300" rtl="0" eaLnBrk="0" fontAlgn="base" hangingPunct="0">
        <a:spcBef>
          <a:spcPct val="20000"/>
        </a:spcBef>
        <a:spcAft>
          <a:spcPct val="0"/>
        </a:spcAft>
        <a:buChar char="•"/>
        <a:defRPr sz="14600">
          <a:solidFill>
            <a:schemeClr val="tx1"/>
          </a:solidFill>
          <a:latin typeface="+mn-lt"/>
          <a:ea typeface="+mn-ea"/>
          <a:cs typeface="+mn-cs"/>
        </a:defRPr>
      </a:lvl1pPr>
      <a:lvl2pPr marL="3395663" indent="-1306513" algn="l" defTabSz="4178300" rtl="0" eaLnBrk="0" fontAlgn="base" hangingPunct="0">
        <a:spcBef>
          <a:spcPct val="20000"/>
        </a:spcBef>
        <a:spcAft>
          <a:spcPct val="0"/>
        </a:spcAft>
        <a:buChar char="–"/>
        <a:defRPr sz="12800">
          <a:solidFill>
            <a:schemeClr val="tx1"/>
          </a:solidFill>
          <a:latin typeface="+mn-lt"/>
          <a:cs typeface="+mn-cs"/>
        </a:defRPr>
      </a:lvl2pPr>
      <a:lvl3pPr marL="5222875" indent="-1044575" algn="l" defTabSz="4178300" rtl="0" eaLnBrk="0" fontAlgn="base" hangingPunct="0">
        <a:spcBef>
          <a:spcPct val="20000"/>
        </a:spcBef>
        <a:spcAft>
          <a:spcPct val="0"/>
        </a:spcAft>
        <a:buChar char="•"/>
        <a:defRPr sz="11000">
          <a:solidFill>
            <a:schemeClr val="tx1"/>
          </a:solidFill>
          <a:latin typeface="+mn-lt"/>
          <a:cs typeface="+mn-cs"/>
        </a:defRPr>
      </a:lvl3pPr>
      <a:lvl4pPr marL="7312025" indent="-1044575" algn="l" defTabSz="4178300" rtl="0" eaLnBrk="0" fontAlgn="base" hangingPunct="0">
        <a:spcBef>
          <a:spcPct val="20000"/>
        </a:spcBef>
        <a:spcAft>
          <a:spcPct val="0"/>
        </a:spcAft>
        <a:buChar char="–"/>
        <a:defRPr sz="9100">
          <a:solidFill>
            <a:schemeClr val="tx1"/>
          </a:solidFill>
          <a:latin typeface="+mn-lt"/>
          <a:cs typeface="+mn-cs"/>
        </a:defRPr>
      </a:lvl4pPr>
      <a:lvl5pPr marL="9401175" indent="-1044575" algn="l" defTabSz="4178300" rtl="0" eaLnBrk="0" fontAlgn="base" hangingPunct="0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5pPr>
      <a:lvl6pPr marL="9858375" indent="-1044575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6pPr>
      <a:lvl7pPr marL="10315575" indent="-1044575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7pPr>
      <a:lvl8pPr marL="10772775" indent="-1044575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8pPr>
      <a:lvl9pPr marL="11229975" indent="-1044575" algn="l" defTabSz="4178300" rtl="0" fontAlgn="base">
        <a:spcBef>
          <a:spcPct val="20000"/>
        </a:spcBef>
        <a:spcAft>
          <a:spcPct val="0"/>
        </a:spcAft>
        <a:buChar char="»"/>
        <a:defRPr sz="9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1.jpe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7.emf"/><Relationship Id="rId4" Type="http://schemas.openxmlformats.org/officeDocument/2006/relationships/image" Target="../media/image2.png"/><Relationship Id="rId9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0" y="0"/>
            <a:ext cx="30279975" cy="57959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64963" tIns="232482" rIns="464963" bIns="232482"/>
          <a:lstStyle>
            <a:lvl1pPr indent="4114800" defTabSz="4178300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95663" indent="-1306513" defTabSz="417830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5222875" indent="-1044575" defTabSz="41783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7312025" indent="-1044575" defTabSz="41783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9401175" indent="-1044575" defTabSz="41783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9858375" indent="-1044575" defTabSz="4178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10315575" indent="-1044575" defTabSz="4178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0772775" indent="-1044575" defTabSz="4178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1229975" indent="-1044575" defTabSz="41783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b="1" dirty="0"/>
              <a:t/>
            </a:r>
            <a:br>
              <a:rPr lang="en-GB" altLang="en-US" sz="2000" b="1" dirty="0"/>
            </a:br>
            <a:r>
              <a:rPr lang="en-GB" altLang="en-US" sz="7000" b="1" dirty="0">
                <a:solidFill>
                  <a:schemeClr val="tx2"/>
                </a:solidFill>
              </a:rPr>
              <a:t>CROP YIELDS, </a:t>
            </a:r>
            <a:r>
              <a:rPr lang="en-GB" altLang="en-US" sz="7000" b="1" dirty="0" smtClean="0">
                <a:solidFill>
                  <a:schemeClr val="tx2"/>
                </a:solidFill>
              </a:rPr>
              <a:t>SOIL NITROGEN AND SOIL ORGANIC CARBON CONTENT CHANGES </a:t>
            </a:r>
            <a:r>
              <a:rPr lang="en-GB" altLang="en-US" sz="7000" b="1" dirty="0">
                <a:solidFill>
                  <a:schemeClr val="tx2"/>
                </a:solidFill>
              </a:rPr>
              <a:t>UNDER CLIMATE CHANGE </a:t>
            </a:r>
            <a:r>
              <a:rPr lang="en-GB" altLang="en-US" sz="7000" b="1" dirty="0"/>
              <a:t/>
            </a:r>
            <a:br>
              <a:rPr lang="en-GB" altLang="en-US" sz="7000" b="1" dirty="0"/>
            </a:br>
            <a:r>
              <a:rPr lang="en-GB" altLang="en-US" sz="2000" b="1" dirty="0"/>
              <a:t/>
            </a:r>
            <a:br>
              <a:rPr lang="en-GB" altLang="en-US" sz="2000" b="1" dirty="0"/>
            </a:br>
            <a:r>
              <a:rPr lang="en-US" altLang="fr-FR" sz="3800" i="1" u="sng" dirty="0"/>
              <a:t>Dumont </a:t>
            </a:r>
            <a:r>
              <a:rPr lang="en-US" altLang="fr-FR" sz="3800" i="1" u="sng" dirty="0" smtClean="0"/>
              <a:t>B.</a:t>
            </a:r>
            <a:r>
              <a:rPr lang="en-US" altLang="fr-FR" sz="3800" i="1" baseline="30000" dirty="0" smtClean="0"/>
              <a:t>1,2,*</a:t>
            </a:r>
            <a:r>
              <a:rPr lang="en-US" altLang="fr-FR" sz="3800" i="1" dirty="0" smtClean="0"/>
              <a:t> </a:t>
            </a:r>
            <a:r>
              <a:rPr lang="en-US" altLang="fr-FR" sz="3800" i="1" dirty="0"/>
              <a:t>- Basso B.</a:t>
            </a:r>
            <a:r>
              <a:rPr lang="en-US" altLang="fr-FR" sz="3800" i="1" baseline="30000" dirty="0"/>
              <a:t>2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Shcherbak</a:t>
            </a:r>
            <a:r>
              <a:rPr lang="en-US" altLang="fr-FR" sz="3800" i="1" dirty="0"/>
              <a:t> I.</a:t>
            </a:r>
            <a:r>
              <a:rPr lang="en-US" altLang="fr-FR" sz="3800" i="1" baseline="30000" dirty="0"/>
              <a:t>2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Asseng</a:t>
            </a:r>
            <a:r>
              <a:rPr lang="en-US" altLang="fr-FR" sz="3800" i="1" dirty="0"/>
              <a:t> S.</a:t>
            </a:r>
            <a:r>
              <a:rPr lang="en-US" altLang="fr-FR" sz="3800" i="1" baseline="30000" dirty="0"/>
              <a:t>3</a:t>
            </a:r>
            <a:r>
              <a:rPr lang="en-US" altLang="fr-FR" sz="3800" i="1" dirty="0"/>
              <a:t>- </a:t>
            </a:r>
            <a:r>
              <a:rPr lang="en-US" altLang="fr-FR" sz="3800" i="1" dirty="0" err="1"/>
              <a:t>Bassu</a:t>
            </a:r>
            <a:r>
              <a:rPr lang="en-US" altLang="fr-FR" sz="3800" i="1" dirty="0"/>
              <a:t> S.</a:t>
            </a:r>
            <a:r>
              <a:rPr lang="en-US" altLang="fr-FR" sz="3800" i="1" baseline="30000" dirty="0"/>
              <a:t>4 </a:t>
            </a:r>
            <a:r>
              <a:rPr lang="en-US" altLang="fr-FR" sz="3800" i="1" dirty="0"/>
              <a:t>- </a:t>
            </a:r>
            <a:r>
              <a:rPr lang="en-US" altLang="fr-FR" sz="3800" i="1" dirty="0" err="1"/>
              <a:t>Biernath</a:t>
            </a:r>
            <a:r>
              <a:rPr lang="en-US" altLang="fr-FR" sz="3800" i="1" dirty="0"/>
              <a:t> C.</a:t>
            </a:r>
            <a:r>
              <a:rPr lang="en-US" altLang="fr-FR" sz="3800" i="1" baseline="30000" dirty="0"/>
              <a:t>5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Boote</a:t>
            </a:r>
            <a:r>
              <a:rPr lang="en-US" altLang="fr-FR" sz="3800" i="1" dirty="0"/>
              <a:t> K.</a:t>
            </a:r>
            <a:r>
              <a:rPr lang="en-US" altLang="fr-FR" sz="3800" i="1" baseline="30000" dirty="0"/>
              <a:t>6</a:t>
            </a:r>
            <a:r>
              <a:rPr lang="en-US" altLang="fr-FR" sz="3800" i="1" dirty="0"/>
              <a:t> – </a:t>
            </a:r>
            <a:r>
              <a:rPr lang="en-US" altLang="fr-FR" sz="3800" i="1" dirty="0" err="1"/>
              <a:t>Cammarano</a:t>
            </a:r>
            <a:r>
              <a:rPr lang="en-US" altLang="fr-FR" sz="3800" i="1" dirty="0"/>
              <a:t> D.</a:t>
            </a:r>
            <a:r>
              <a:rPr lang="en-US" altLang="fr-FR" sz="3800" i="1" baseline="30000" dirty="0"/>
              <a:t>7</a:t>
            </a:r>
            <a:r>
              <a:rPr lang="en-US" altLang="fr-FR" sz="3800" i="1" dirty="0"/>
              <a:t> – </a:t>
            </a:r>
            <a:br>
              <a:rPr lang="en-US" altLang="fr-FR" sz="3800" i="1" dirty="0"/>
            </a:br>
            <a:r>
              <a:rPr lang="en-US" altLang="fr-FR" sz="3800" i="1" dirty="0"/>
              <a:t>de </a:t>
            </a:r>
            <a:r>
              <a:rPr lang="en-US" altLang="fr-FR" sz="3800" i="1" dirty="0" err="1"/>
              <a:t>Sanctis</a:t>
            </a:r>
            <a:r>
              <a:rPr lang="en-US" altLang="fr-FR" sz="3800" i="1" dirty="0"/>
              <a:t> G.</a:t>
            </a:r>
            <a:r>
              <a:rPr lang="en-US" altLang="fr-FR" sz="3800" i="1" baseline="30000" dirty="0"/>
              <a:t>8</a:t>
            </a:r>
            <a:r>
              <a:rPr lang="en-US" altLang="fr-FR" sz="3800" i="1" dirty="0"/>
              <a:t> - Durand J.-L.</a:t>
            </a:r>
            <a:r>
              <a:rPr lang="en-US" altLang="fr-FR" sz="3800" i="1" baseline="30000" dirty="0"/>
              <a:t>9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Ewert</a:t>
            </a:r>
            <a:r>
              <a:rPr lang="en-US" altLang="fr-FR" sz="3800" i="1" dirty="0"/>
              <a:t> F.</a:t>
            </a:r>
            <a:r>
              <a:rPr lang="en-US" altLang="fr-FR" sz="3800" i="1" baseline="30000" dirty="0"/>
              <a:t>10</a:t>
            </a:r>
            <a:r>
              <a:rPr lang="en-US" altLang="fr-FR" sz="3800" i="1" dirty="0"/>
              <a:t>- </a:t>
            </a:r>
            <a:r>
              <a:rPr lang="en-US" altLang="fr-FR" sz="3800" i="1" dirty="0" err="1"/>
              <a:t>Gayler</a:t>
            </a:r>
            <a:r>
              <a:rPr lang="en-US" altLang="fr-FR" sz="3800" i="1" dirty="0"/>
              <a:t> S.</a:t>
            </a:r>
            <a:r>
              <a:rPr lang="en-US" altLang="fr-FR" sz="3800" i="1" baseline="30000" dirty="0"/>
              <a:t>11</a:t>
            </a:r>
            <a:r>
              <a:rPr lang="en-US" altLang="fr-FR" sz="3800" i="1" dirty="0"/>
              <a:t> - Grace P.</a:t>
            </a:r>
            <a:r>
              <a:rPr lang="en-US" altLang="fr-FR" sz="3800" i="1" baseline="30000" dirty="0"/>
              <a:t>12</a:t>
            </a:r>
            <a:r>
              <a:rPr lang="en-US" altLang="fr-FR" sz="3800" i="1" dirty="0"/>
              <a:t> – Grant R.</a:t>
            </a:r>
            <a:r>
              <a:rPr lang="en-US" altLang="fr-FR" sz="3800" i="1" baseline="30000" dirty="0"/>
              <a:t>13</a:t>
            </a:r>
            <a:r>
              <a:rPr lang="en-US" altLang="fr-FR" sz="3800" i="1" dirty="0"/>
              <a:t> – Kent J.</a:t>
            </a:r>
            <a:r>
              <a:rPr lang="en-US" altLang="fr-FR" sz="3800" i="1" baseline="30000" dirty="0"/>
              <a:t>14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Martre</a:t>
            </a:r>
            <a:r>
              <a:rPr lang="en-US" altLang="fr-FR" sz="3800" i="1" dirty="0"/>
              <a:t> P.</a:t>
            </a:r>
            <a:r>
              <a:rPr lang="en-US" altLang="fr-FR" sz="3800" i="1" baseline="30000" dirty="0"/>
              <a:t>15</a:t>
            </a:r>
            <a:r>
              <a:rPr lang="en-US" altLang="fr-FR" sz="3800" i="1" dirty="0"/>
              <a:t> – </a:t>
            </a:r>
            <a:br>
              <a:rPr lang="en-US" altLang="fr-FR" sz="3800" i="1" dirty="0"/>
            </a:br>
            <a:r>
              <a:rPr lang="en-US" altLang="fr-FR" sz="3800" i="1" dirty="0" err="1"/>
              <a:t>Nendel</a:t>
            </a:r>
            <a:r>
              <a:rPr lang="en-US" altLang="fr-FR" sz="3800" i="1" dirty="0"/>
              <a:t> C.</a:t>
            </a:r>
            <a:r>
              <a:rPr lang="en-US" altLang="fr-FR" sz="3800" i="1" baseline="30000" dirty="0"/>
              <a:t>16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Paustian</a:t>
            </a:r>
            <a:r>
              <a:rPr lang="en-US" altLang="fr-FR" sz="3800" i="1" dirty="0"/>
              <a:t> K.</a:t>
            </a:r>
            <a:r>
              <a:rPr lang="en-US" altLang="fr-FR" sz="3800" i="1" baseline="30000" dirty="0"/>
              <a:t>14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Priesack</a:t>
            </a:r>
            <a:r>
              <a:rPr lang="en-US" altLang="fr-FR" sz="3800" i="1" dirty="0"/>
              <a:t> E.</a:t>
            </a:r>
            <a:r>
              <a:rPr lang="en-US" altLang="fr-FR" sz="3800" i="1" baseline="30000" dirty="0"/>
              <a:t>5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Ripoche</a:t>
            </a:r>
            <a:r>
              <a:rPr lang="en-US" altLang="fr-FR" sz="3800" i="1" dirty="0"/>
              <a:t> D.</a:t>
            </a:r>
            <a:r>
              <a:rPr lang="en-US" altLang="fr-FR" sz="3800" i="1" baseline="30000" dirty="0"/>
              <a:t>17</a:t>
            </a:r>
            <a:r>
              <a:rPr lang="en-US" altLang="fr-FR" sz="3800" i="1" dirty="0"/>
              <a:t> – </a:t>
            </a:r>
            <a:r>
              <a:rPr lang="en-US" altLang="fr-FR" sz="3800" i="1" dirty="0" err="1"/>
              <a:t>Ruane</a:t>
            </a:r>
            <a:r>
              <a:rPr lang="en-US" altLang="fr-FR" sz="3800" i="1" dirty="0"/>
              <a:t> A.</a:t>
            </a:r>
            <a:r>
              <a:rPr lang="en-US" altLang="fr-FR" sz="3800" i="1" baseline="30000" dirty="0"/>
              <a:t>18</a:t>
            </a:r>
            <a:r>
              <a:rPr lang="en-US" altLang="fr-FR" sz="3800" i="1" dirty="0"/>
              <a:t> – </a:t>
            </a:r>
            <a:br>
              <a:rPr lang="en-US" altLang="fr-FR" sz="3800" i="1" dirty="0"/>
            </a:br>
            <a:r>
              <a:rPr lang="en-US" altLang="fr-FR" sz="3800" i="1" dirty="0" err="1"/>
              <a:t>Thorburn</a:t>
            </a:r>
            <a:r>
              <a:rPr lang="en-US" altLang="fr-FR" sz="3800" i="1" dirty="0"/>
              <a:t> P. </a:t>
            </a:r>
            <a:r>
              <a:rPr lang="en-US" altLang="fr-FR" sz="3800" i="1" baseline="30000" dirty="0"/>
              <a:t>19</a:t>
            </a:r>
            <a:r>
              <a:rPr lang="en-US" altLang="fr-FR" sz="3800" i="1" dirty="0"/>
              <a:t> - Hatfield J.</a:t>
            </a:r>
            <a:r>
              <a:rPr lang="en-US" altLang="fr-FR" sz="3800" i="1" baseline="30000" dirty="0"/>
              <a:t>20</a:t>
            </a:r>
            <a:r>
              <a:rPr lang="en-US" altLang="fr-FR" sz="3800" i="1" dirty="0"/>
              <a:t> - Jones J.</a:t>
            </a:r>
            <a:r>
              <a:rPr lang="en-US" altLang="fr-FR" sz="3800" i="1" baseline="30000" dirty="0"/>
              <a:t>21</a:t>
            </a:r>
            <a:r>
              <a:rPr lang="en-US" altLang="fr-FR" sz="3800" i="1" dirty="0"/>
              <a:t> - </a:t>
            </a:r>
            <a:r>
              <a:rPr lang="en-US" altLang="fr-FR" sz="3800" i="1" dirty="0" err="1"/>
              <a:t>Rosenzweig</a:t>
            </a:r>
            <a:r>
              <a:rPr lang="en-US" altLang="fr-FR" sz="3800" i="1" dirty="0"/>
              <a:t> C.</a:t>
            </a:r>
            <a:r>
              <a:rPr lang="en-US" altLang="fr-FR" sz="3800" i="1" baseline="30000" dirty="0"/>
              <a:t>18</a:t>
            </a:r>
            <a:endParaRPr lang="fr-BE" altLang="fr-FR" sz="3800" i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BE" altLang="en-US" sz="4000" dirty="0"/>
              <a:t/>
            </a:r>
            <a:br>
              <a:rPr lang="fr-BE" altLang="en-US" sz="4000" dirty="0"/>
            </a:br>
            <a:r>
              <a:rPr lang="fr-BE" altLang="en-US" sz="4000" dirty="0"/>
              <a:t/>
            </a:r>
            <a:br>
              <a:rPr lang="fr-BE" altLang="en-US" sz="4000" dirty="0"/>
            </a:br>
            <a:endParaRPr lang="en-GB" altLang="en-US" sz="4000" dirty="0"/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0" y="5797550"/>
            <a:ext cx="30265688" cy="144463"/>
          </a:xfrm>
          <a:prstGeom prst="rect">
            <a:avLst/>
          </a:prstGeom>
          <a:solidFill>
            <a:srgbClr val="33CC33"/>
          </a:solidFill>
          <a:ln w="9525">
            <a:solidFill>
              <a:srgbClr val="33CC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200"/>
          </a:p>
        </p:txBody>
      </p:sp>
      <p:pic>
        <p:nvPicPr>
          <p:cNvPr id="2052" name="Picture 9" descr="LOGO_MSU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9625" y="4284663"/>
            <a:ext cx="14398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15"/>
          <p:cNvSpPr>
            <a:spLocks noChangeArrowheads="1"/>
          </p:cNvSpPr>
          <p:nvPr/>
        </p:nvSpPr>
        <p:spPr bwMode="auto">
          <a:xfrm>
            <a:off x="433225" y="6229350"/>
            <a:ext cx="29524325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>
                <a:solidFill>
                  <a:schemeClr val="bg1"/>
                </a:solidFill>
              </a:rPr>
              <a:t>Introduction</a:t>
            </a:r>
          </a:p>
        </p:txBody>
      </p:sp>
      <p:sp>
        <p:nvSpPr>
          <p:cNvPr id="2054" name="Rectangle 16"/>
          <p:cNvSpPr>
            <a:spLocks noChangeArrowheads="1"/>
          </p:cNvSpPr>
          <p:nvPr/>
        </p:nvSpPr>
        <p:spPr bwMode="auto">
          <a:xfrm>
            <a:off x="433225" y="10837863"/>
            <a:ext cx="29524325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 dirty="0">
                <a:solidFill>
                  <a:schemeClr val="bg1"/>
                </a:solidFill>
              </a:rPr>
              <a:t>Material &amp; Methods</a:t>
            </a:r>
          </a:p>
        </p:txBody>
      </p:sp>
      <p:sp>
        <p:nvSpPr>
          <p:cNvPr id="2055" name="Rectangle 17"/>
          <p:cNvSpPr>
            <a:spLocks noChangeArrowheads="1"/>
          </p:cNvSpPr>
          <p:nvPr/>
        </p:nvSpPr>
        <p:spPr bwMode="auto">
          <a:xfrm>
            <a:off x="433225" y="7308850"/>
            <a:ext cx="29540410" cy="3240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36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fr-FR" sz="3000" dirty="0"/>
              <a:t>It has been demonstrated that model </a:t>
            </a:r>
            <a:r>
              <a:rPr lang="en-US" altLang="fr-FR" sz="3000" dirty="0" smtClean="0"/>
              <a:t>ensemble </a:t>
            </a:r>
            <a:r>
              <a:rPr lang="en-US" altLang="fr-FR" sz="3000" dirty="0"/>
              <a:t>is an efficient way to reduce the uncertainty associated with climate change impact on crop growth. (</a:t>
            </a:r>
            <a:r>
              <a:rPr lang="en-US" altLang="fr-FR" sz="3000" dirty="0" err="1"/>
              <a:t>Asseng</a:t>
            </a:r>
            <a:r>
              <a:rPr lang="en-US" altLang="fr-FR" sz="3000" dirty="0"/>
              <a:t> et al., 2015). Using this approach, wheat and maize grain yields response to temperature increase were simulated by </a:t>
            </a:r>
            <a:r>
              <a:rPr lang="en-US" altLang="fr-FR" sz="3000" dirty="0" err="1"/>
              <a:t>Asseng</a:t>
            </a:r>
            <a:r>
              <a:rPr lang="en-US" altLang="fr-FR" sz="3000" dirty="0"/>
              <a:t> et al., 2015 and </a:t>
            </a:r>
            <a:r>
              <a:rPr lang="en-US" altLang="fr-FR" sz="3000" dirty="0" err="1"/>
              <a:t>Bassu</a:t>
            </a:r>
            <a:r>
              <a:rPr lang="en-US" altLang="fr-FR" sz="3000" dirty="0"/>
              <a:t> et al., 2014 using annually re-initialized soil conditions (soil water and nitrogen). However, Basso et al., 2015, showed </a:t>
            </a:r>
            <a:r>
              <a:rPr lang="en-US" altLang="fr-FR" sz="3000" dirty="0" smtClean="0"/>
              <a:t>that, when running </a:t>
            </a:r>
            <a:r>
              <a:rPr lang="en-US" altLang="fr-FR" sz="3000" dirty="0"/>
              <a:t>models in a continuous mode, yield results differed from the annual reinitialized runs. In this study, we present the results of continuous model runs of the </a:t>
            </a:r>
            <a:r>
              <a:rPr lang="en-US" altLang="fr-FR" sz="3000" dirty="0" err="1"/>
              <a:t>AgMIP</a:t>
            </a:r>
            <a:r>
              <a:rPr lang="en-US" altLang="fr-FR" sz="3000" dirty="0"/>
              <a:t> wheat- and maize-pilot under temperature and CO</a:t>
            </a:r>
            <a:r>
              <a:rPr lang="en-US" altLang="fr-FR" sz="3000" baseline="-25000" dirty="0"/>
              <a:t>2</a:t>
            </a:r>
            <a:r>
              <a:rPr lang="en-US" altLang="fr-FR" sz="3000" dirty="0"/>
              <a:t> changes and different management practices.</a:t>
            </a:r>
            <a:endParaRPr lang="fr-BE" altLang="fr-FR" sz="3000" dirty="0"/>
          </a:p>
        </p:txBody>
      </p:sp>
      <p:sp>
        <p:nvSpPr>
          <p:cNvPr id="2057" name="Rectangle 20"/>
          <p:cNvSpPr>
            <a:spLocks noChangeArrowheads="1"/>
          </p:cNvSpPr>
          <p:nvPr/>
        </p:nvSpPr>
        <p:spPr bwMode="auto">
          <a:xfrm>
            <a:off x="10354808" y="11933463"/>
            <a:ext cx="9826301" cy="10641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36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3800" b="1" i="1" dirty="0"/>
              <a:t>Simulation protocol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 i="1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The same factorials temperature, CO</a:t>
            </a:r>
            <a:r>
              <a:rPr lang="en-US" altLang="en-US" sz="300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, rain and nitrogen fertilization levels as the one defined in the original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AgMIP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wheat- and maize-pilots were also simulated (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Asseng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et al., 2015; 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Bassu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et al., 2014). The same sites (4 locations for each crops) and the calibrated versions of the models were used in this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initiative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(Table 2).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Additionally, models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were also run under 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 conventional tillage</a:t>
            </a:r>
            <a:r>
              <a:rPr lang="en-US" altLang="en-US" sz="3000" i="1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no-till</a:t>
            </a:r>
            <a:r>
              <a:rPr lang="en-US" altLang="en-US" sz="3000" b="1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management practices. </a:t>
            </a:r>
            <a:endParaRPr lang="en-US" altLang="en-US" sz="3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Finally, modelers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were also asked to run their model under 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annually pre-season reinitialized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soil conditions and under 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continuous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running mode. Under continuous running mode, wheat-fallow and maize-fallow rotations were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simulated (Table 2).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Initial soil organic carbon (SOC) content were provided for each specific site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(Table 3).</a:t>
            </a: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3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" name="Rectangle 21"/>
          <p:cNvSpPr>
            <a:spLocks noChangeArrowheads="1"/>
          </p:cNvSpPr>
          <p:nvPr/>
        </p:nvSpPr>
        <p:spPr bwMode="auto">
          <a:xfrm>
            <a:off x="433225" y="11933463"/>
            <a:ext cx="9609138" cy="1064118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36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3800" b="1" i="1" dirty="0">
                <a:solidFill>
                  <a:srgbClr val="000000"/>
                </a:solidFill>
                <a:cs typeface="Times New Roman" pitchFamily="18" charset="0"/>
              </a:rPr>
              <a:t>Crop model ensemble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2000" b="1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Five maize models and seven wheat models involved respectively in the maize- and wheat-pilot initiatives of the 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Agricultural Model </a:t>
            </a:r>
            <a:r>
              <a:rPr lang="en-US" altLang="en-US" sz="3000" b="1" i="1" dirty="0" err="1">
                <a:solidFill>
                  <a:srgbClr val="000000"/>
                </a:solidFill>
                <a:cs typeface="Times New Roman" pitchFamily="18" charset="0"/>
              </a:rPr>
              <a:t>Intercomparison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 and Improvement Project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AgMIP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) were run in the </a:t>
            </a:r>
            <a:r>
              <a:rPr lang="en-US" altLang="en-US" sz="3000" b="1" i="1" dirty="0">
                <a:solidFill>
                  <a:srgbClr val="000000"/>
                </a:solidFill>
                <a:cs typeface="Times New Roman" pitchFamily="18" charset="0"/>
              </a:rPr>
              <a:t>Soils and Crop Rotations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initiative (Table 1).</a:t>
            </a: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Results were averaged using the median of model simulations (</a:t>
            </a:r>
            <a:r>
              <a:rPr lang="en-US" altLang="en-US" sz="3000" dirty="0" err="1">
                <a:solidFill>
                  <a:srgbClr val="000000"/>
                </a:solidFill>
                <a:cs typeface="Times New Roman" pitchFamily="18" charset="0"/>
              </a:rPr>
              <a:t>Martre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et al., 2015).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3000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500" b="1" i="1" dirty="0">
                <a:solidFill>
                  <a:srgbClr val="000000"/>
                </a:solidFill>
                <a:cs typeface="Times New Roman" pitchFamily="18" charset="0"/>
              </a:rPr>
              <a:t>Table </a:t>
            </a:r>
            <a:r>
              <a:rPr lang="en-GB" altLang="en-US" sz="2500" b="1" i="1" dirty="0" smtClean="0">
                <a:solidFill>
                  <a:srgbClr val="000000"/>
                </a:solidFill>
                <a:cs typeface="Times New Roman" pitchFamily="18" charset="0"/>
              </a:rPr>
              <a:t>1:</a:t>
            </a:r>
            <a:r>
              <a:rPr lang="en-GB" altLang="en-US" sz="2500" i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GB" altLang="en-US" sz="2500" i="1" dirty="0">
                <a:solidFill>
                  <a:srgbClr val="000000"/>
                </a:solidFill>
                <a:cs typeface="Times New Roman" pitchFamily="18" charset="0"/>
              </a:rPr>
              <a:t>Models run in the </a:t>
            </a:r>
            <a:r>
              <a:rPr lang="en-GB" altLang="en-US" sz="2500" i="1" dirty="0" err="1">
                <a:solidFill>
                  <a:srgbClr val="000000"/>
                </a:solidFill>
                <a:cs typeface="Times New Roman" pitchFamily="18" charset="0"/>
              </a:rPr>
              <a:t>AgMIP</a:t>
            </a:r>
            <a:r>
              <a:rPr lang="en-GB" altLang="en-US" sz="2500" i="1" dirty="0">
                <a:solidFill>
                  <a:srgbClr val="000000"/>
                </a:solidFill>
                <a:cs typeface="Times New Roman" pitchFamily="18" charset="0"/>
              </a:rPr>
              <a:t> Soils &amp; Crop Rotation pilot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GB" altLang="en-US" sz="2500" i="1" dirty="0">
                <a:solidFill>
                  <a:srgbClr val="000000"/>
                </a:solidFill>
                <a:cs typeface="Times New Roman" pitchFamily="18" charset="0"/>
              </a:rPr>
              <a:t/>
            </a:r>
            <a:br>
              <a:rPr lang="en-GB" altLang="en-US" sz="2500" i="1" dirty="0">
                <a:solidFill>
                  <a:srgbClr val="000000"/>
                </a:solidFill>
                <a:cs typeface="Times New Roman" pitchFamily="18" charset="0"/>
              </a:rPr>
            </a:br>
            <a:endParaRPr lang="en-GB" altLang="en-US" sz="25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38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38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38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3800" i="1" dirty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GB" altLang="en-US" sz="3800" i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59" name="Rectangle 25"/>
          <p:cNvSpPr>
            <a:spLocks noChangeArrowheads="1"/>
          </p:cNvSpPr>
          <p:nvPr/>
        </p:nvSpPr>
        <p:spPr bwMode="auto">
          <a:xfrm>
            <a:off x="433225" y="22862679"/>
            <a:ext cx="29468925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 dirty="0">
                <a:solidFill>
                  <a:schemeClr val="bg1"/>
                </a:solidFill>
              </a:rPr>
              <a:t>Results</a:t>
            </a:r>
          </a:p>
        </p:txBody>
      </p:sp>
      <p:sp>
        <p:nvSpPr>
          <p:cNvPr id="2061" name="Rectangle 28"/>
          <p:cNvSpPr>
            <a:spLocks noChangeArrowheads="1"/>
          </p:cNvSpPr>
          <p:nvPr/>
        </p:nvSpPr>
        <p:spPr bwMode="auto">
          <a:xfrm>
            <a:off x="433225" y="35463459"/>
            <a:ext cx="29468925" cy="14407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18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95663" indent="-13065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 smtClean="0"/>
              <a:t>Continuous running mode of crop models allow </a:t>
            </a:r>
            <a:r>
              <a:rPr lang="en-US" altLang="en-US" sz="3000" dirty="0"/>
              <a:t>to better understand the interactions </a:t>
            </a:r>
            <a:r>
              <a:rPr lang="en-US" altLang="en-US" sz="3000" dirty="0" smtClean="0"/>
              <a:t>within the soil-plant-atmosphere continuum, in conjunction with variable soil and crop management</a:t>
            </a:r>
            <a:r>
              <a:rPr lang="en-US" altLang="en-US" sz="3000" dirty="0"/>
              <a:t> </a:t>
            </a:r>
            <a:r>
              <a:rPr lang="en-US" altLang="en-US" sz="3000" dirty="0" smtClean="0"/>
              <a:t>practices. Ensemble of continuous modelling will provide critical </a:t>
            </a:r>
            <a:r>
              <a:rPr lang="en-US" altLang="en-US" sz="3000" dirty="0"/>
              <a:t>insights when used to identify adaptation and mitigation strategies to climate change.</a:t>
            </a:r>
            <a:endParaRPr lang="en-GB" altLang="en-US" sz="3000" dirty="0"/>
          </a:p>
        </p:txBody>
      </p:sp>
      <p:sp>
        <p:nvSpPr>
          <p:cNvPr id="2062" name="Rectangle 29"/>
          <p:cNvSpPr>
            <a:spLocks noChangeArrowheads="1"/>
          </p:cNvSpPr>
          <p:nvPr/>
        </p:nvSpPr>
        <p:spPr bwMode="auto">
          <a:xfrm>
            <a:off x="433225" y="34383959"/>
            <a:ext cx="29468925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 dirty="0">
                <a:solidFill>
                  <a:schemeClr val="bg1"/>
                </a:solidFill>
              </a:rPr>
              <a:t>Conclusions</a:t>
            </a:r>
          </a:p>
        </p:txBody>
      </p:sp>
      <p:sp>
        <p:nvSpPr>
          <p:cNvPr id="2064" name="Rectangle 39"/>
          <p:cNvSpPr>
            <a:spLocks noChangeArrowheads="1"/>
          </p:cNvSpPr>
          <p:nvPr/>
        </p:nvSpPr>
        <p:spPr bwMode="auto">
          <a:xfrm>
            <a:off x="433225" y="23972341"/>
            <a:ext cx="29468925" cy="10142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18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Tx/>
              <a:buNone/>
            </a:pPr>
            <a:endParaRPr lang="en-GB" altLang="en-US" sz="3000" baseline="30000" dirty="0">
              <a:sym typeface="Wingdings" pitchFamily="2" charset="2"/>
            </a:endParaRPr>
          </a:p>
        </p:txBody>
      </p:sp>
      <p:pic>
        <p:nvPicPr>
          <p:cNvPr id="2065" name="Picture 49" descr="http://www.gembloux.ulg.ac.be/wp-content/uploads/2014/02/Logo828x160p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513852"/>
            <a:ext cx="5509020" cy="1210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6" name="Rectangle 1"/>
          <p:cNvSpPr>
            <a:spLocks noChangeArrowheads="1"/>
          </p:cNvSpPr>
          <p:nvPr/>
        </p:nvSpPr>
        <p:spPr bwMode="auto">
          <a:xfrm>
            <a:off x="18812417" y="33161847"/>
            <a:ext cx="10945194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500" b="1" i="1" dirty="0"/>
              <a:t>Figure </a:t>
            </a:r>
            <a:r>
              <a:rPr lang="en-US" altLang="en-US" sz="2500" b="1" i="1" dirty="0" smtClean="0"/>
              <a:t>2: </a:t>
            </a:r>
            <a:r>
              <a:rPr lang="en-US" altLang="en-US" sz="2500" i="1" dirty="0" smtClean="0"/>
              <a:t>Impact of CO2 concentration on yield (A-B) and soil N-NO</a:t>
            </a:r>
            <a:r>
              <a:rPr lang="en-US" altLang="en-US" sz="2500" i="1" baseline="-25000" dirty="0" smtClean="0"/>
              <a:t>3</a:t>
            </a:r>
            <a:r>
              <a:rPr lang="en-US" altLang="en-US" sz="2500" i="1" baseline="30000" dirty="0" smtClean="0"/>
              <a:t>-</a:t>
            </a:r>
            <a:r>
              <a:rPr lang="en-US" altLang="en-US" sz="2500" i="1" dirty="0" smtClean="0"/>
              <a:t> (C-D) content under different temperature (-3 to +9°C) treatments. </a:t>
            </a:r>
            <a:endParaRPr lang="en-US" altLang="en-US" sz="2500" i="1" dirty="0"/>
          </a:p>
        </p:txBody>
      </p:sp>
      <p:sp>
        <p:nvSpPr>
          <p:cNvPr id="2067" name="Rectangle 28"/>
          <p:cNvSpPr>
            <a:spLocks noChangeArrowheads="1"/>
          </p:cNvSpPr>
          <p:nvPr/>
        </p:nvSpPr>
        <p:spPr bwMode="auto">
          <a:xfrm>
            <a:off x="433224" y="38344475"/>
            <a:ext cx="14525789" cy="10080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18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95663" indent="-13065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000" dirty="0"/>
              <a:t>This work was supported by the </a:t>
            </a:r>
            <a:r>
              <a:rPr lang="en-US" altLang="en-US" sz="3000" dirty="0" err="1"/>
              <a:t>AgMIP</a:t>
            </a:r>
            <a:r>
              <a:rPr lang="en-US" altLang="en-US" sz="3000" dirty="0"/>
              <a:t> (http://www.agmip.org/) project. </a:t>
            </a:r>
            <a:endParaRPr lang="en-GB" altLang="en-US" sz="3000" dirty="0"/>
          </a:p>
        </p:txBody>
      </p:sp>
      <p:sp>
        <p:nvSpPr>
          <p:cNvPr id="2068" name="Rectangle 29"/>
          <p:cNvSpPr>
            <a:spLocks noChangeArrowheads="1"/>
          </p:cNvSpPr>
          <p:nvPr/>
        </p:nvSpPr>
        <p:spPr bwMode="auto">
          <a:xfrm>
            <a:off x="433226" y="37264975"/>
            <a:ext cx="14525788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 dirty="0" smtClean="0">
                <a:solidFill>
                  <a:schemeClr val="bg1"/>
                </a:solidFill>
              </a:rPr>
              <a:t>Acknowledgements</a:t>
            </a:r>
            <a:endParaRPr lang="en-GB" altLang="en-US" sz="6000" b="1" i="1" dirty="0">
              <a:solidFill>
                <a:schemeClr val="bg1"/>
              </a:solidFill>
            </a:endParaRPr>
          </a:p>
        </p:txBody>
      </p:sp>
      <p:sp>
        <p:nvSpPr>
          <p:cNvPr id="2069" name="Rectangle 28"/>
          <p:cNvSpPr>
            <a:spLocks noChangeArrowheads="1"/>
          </p:cNvSpPr>
          <p:nvPr/>
        </p:nvSpPr>
        <p:spPr bwMode="auto">
          <a:xfrm>
            <a:off x="15320963" y="38320663"/>
            <a:ext cx="14581187" cy="4256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18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95663" indent="-13065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None/>
            </a:pPr>
            <a:r>
              <a:rPr lang="en-US" altLang="fr-FR" sz="1800" dirty="0"/>
              <a:t>1 Department Terra &amp; </a:t>
            </a:r>
            <a:r>
              <a:rPr lang="en-US" altLang="fr-FR" sz="1800" dirty="0" err="1"/>
              <a:t>AgroBioChem</a:t>
            </a:r>
            <a:r>
              <a:rPr lang="en-US" altLang="fr-FR" sz="1800" dirty="0"/>
              <a:t>, Gembloux Agro-Bio Tech, </a:t>
            </a:r>
            <a:r>
              <a:rPr lang="en-US" altLang="fr-FR" sz="1800" dirty="0" err="1"/>
              <a:t>ULg-GxABT</a:t>
            </a:r>
            <a:r>
              <a:rPr lang="en-US" altLang="fr-FR" sz="1800" dirty="0"/>
              <a:t>, Gembloux, Belgium;  2 Department of Geological Sciences, Michigan State University, MI, USA;  3 Agricultural and Biological Engineering Department, University of Florida, Gainesville, FL, USA;  4 INRA-</a:t>
            </a:r>
            <a:r>
              <a:rPr lang="en-US" altLang="fr-FR" sz="1800" dirty="0" err="1"/>
              <a:t>AgroParisTech</a:t>
            </a:r>
            <a:r>
              <a:rPr lang="en-US" altLang="fr-FR" sz="1800" dirty="0"/>
              <a:t>, </a:t>
            </a:r>
            <a:r>
              <a:rPr lang="en-US" altLang="fr-FR" sz="1800" dirty="0" err="1"/>
              <a:t>Thiverval-Grignon</a:t>
            </a:r>
            <a:r>
              <a:rPr lang="en-US" altLang="fr-FR" sz="1800" dirty="0"/>
              <a:t>, France;  5 Institute of Biochemical Plant Pathology, Helmholtz </a:t>
            </a:r>
            <a:r>
              <a:rPr lang="en-US" altLang="fr-FR" sz="1800" dirty="0" err="1"/>
              <a:t>Zentrum</a:t>
            </a:r>
            <a:r>
              <a:rPr lang="en-US" altLang="fr-FR" sz="1800" dirty="0"/>
              <a:t> </a:t>
            </a:r>
            <a:r>
              <a:rPr lang="en-US" altLang="fr-FR" sz="1800" dirty="0" err="1"/>
              <a:t>München</a:t>
            </a:r>
            <a:r>
              <a:rPr lang="en-US" altLang="fr-FR" sz="1800" dirty="0"/>
              <a:t>—German Research Center for Environmental Health, </a:t>
            </a:r>
            <a:r>
              <a:rPr lang="en-US" altLang="fr-FR" sz="1800" dirty="0" err="1"/>
              <a:t>Neuherberg</a:t>
            </a:r>
            <a:r>
              <a:rPr lang="en-US" altLang="fr-FR" sz="1800" dirty="0"/>
              <a:t>, Germany; 6 Department of Agronomy, University of Florida, Gainesville, FL, USA;  7 The James Hutton Institute, </a:t>
            </a:r>
            <a:r>
              <a:rPr lang="en-US" altLang="fr-FR" sz="1800" dirty="0" err="1"/>
              <a:t>Invergowrie</a:t>
            </a:r>
            <a:r>
              <a:rPr lang="en-US" altLang="fr-FR" sz="1800" dirty="0"/>
              <a:t>, Scotland, UK;  8 European Commission - Joint Research Center, </a:t>
            </a:r>
            <a:r>
              <a:rPr lang="en-US" altLang="fr-FR" sz="1800" dirty="0" err="1"/>
              <a:t>Ispra</a:t>
            </a:r>
            <a:r>
              <a:rPr lang="en-US" altLang="fr-FR" sz="1800" dirty="0"/>
              <a:t>, Italy;  9 INRA-URP3F, </a:t>
            </a:r>
            <a:r>
              <a:rPr lang="en-US" altLang="fr-FR" sz="1800" dirty="0" err="1"/>
              <a:t>Lusignan</a:t>
            </a:r>
            <a:r>
              <a:rPr lang="en-US" altLang="fr-FR" sz="1800" dirty="0"/>
              <a:t>, France;  10 Institute of Crop Science and Resource Conservation (INRES), University of Bonn, Bonn, Germany;  11 Institute of Soil Science and Land Evaluation, University of </a:t>
            </a:r>
            <a:r>
              <a:rPr lang="en-US" altLang="fr-FR" sz="1800" dirty="0" err="1"/>
              <a:t>Hohenheim</a:t>
            </a:r>
            <a:r>
              <a:rPr lang="en-US" altLang="fr-FR" sz="1800" dirty="0"/>
              <a:t>, Stuttgart, Germany; 12 Institute for Future Environments, Queensland University of Technology, Brisbane, Queensland, Australia;  13 Earth Sciences, University of Alberta, Edmonton, AB, Canada;  14 Natural Resource Ecology Laboratory, Colorado State University, Fort Collins, CO, USA;  15 INRA, UMR759 LEPSE, Montpellier, France;  16 Institute of Landscape Systems Analysis, ZALF, Leibniz-Centre for Agricultural Landscape Research, </a:t>
            </a:r>
            <a:r>
              <a:rPr lang="en-US" altLang="fr-FR" sz="1800" dirty="0" err="1"/>
              <a:t>Muencheberg</a:t>
            </a:r>
            <a:r>
              <a:rPr lang="en-US" altLang="fr-FR" sz="1800" dirty="0"/>
              <a:t>, Germany;  17 INRA-AGROCLIM, Avignon, France;  18 Climate Impacts Group, NASA Goddard Institute for Space Studies, New York, NY, USA;  19 CSIRO Ecosystem Sciences, Dutton Park, Queensland, Australia;  20 USDA-ARS National Soil Tilth Laboratory for Agriculture and the Environment, Ames, IA, USA;  21 Department of Agricultural &amp; Biological Engineering, University of Florida, Gainesville, FL, USA</a:t>
            </a:r>
            <a:r>
              <a:rPr lang="en-US" altLang="fr-FR" sz="1800" dirty="0" smtClean="0"/>
              <a:t>;  * </a:t>
            </a:r>
            <a:r>
              <a:rPr lang="en-US" altLang="fr-FR" sz="1800" dirty="0"/>
              <a:t>Passage des </a:t>
            </a:r>
            <a:r>
              <a:rPr lang="en-US" altLang="fr-FR" sz="1800" dirty="0" err="1"/>
              <a:t>Déportés</a:t>
            </a:r>
            <a:r>
              <a:rPr lang="en-US" altLang="fr-FR" sz="1800" dirty="0"/>
              <a:t>, 2, 5030 Gembloux, Belgium. </a:t>
            </a:r>
            <a:r>
              <a:rPr lang="en-US" altLang="fr-FR" sz="1800" dirty="0" smtClean="0"/>
              <a:t>@: </a:t>
            </a:r>
            <a:r>
              <a:rPr lang="en-US" altLang="fr-FR" sz="1800" dirty="0"/>
              <a:t>Benjamin.dumont@ulg.ac.be </a:t>
            </a:r>
            <a:endParaRPr lang="fr-BE" altLang="fr-FR" sz="1800" dirty="0"/>
          </a:p>
        </p:txBody>
      </p:sp>
      <p:sp>
        <p:nvSpPr>
          <p:cNvPr id="2070" name="Rectangle 29"/>
          <p:cNvSpPr>
            <a:spLocks noChangeArrowheads="1"/>
          </p:cNvSpPr>
          <p:nvPr/>
        </p:nvSpPr>
        <p:spPr bwMode="auto">
          <a:xfrm>
            <a:off x="15322550" y="37237988"/>
            <a:ext cx="14579600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>
                <a:solidFill>
                  <a:schemeClr val="bg1"/>
                </a:solidFill>
              </a:rPr>
              <a:t>Authors affiliation</a:t>
            </a:r>
          </a:p>
        </p:txBody>
      </p:sp>
      <p:sp>
        <p:nvSpPr>
          <p:cNvPr id="2071" name="Rectangle 28"/>
          <p:cNvSpPr>
            <a:spLocks noChangeArrowheads="1"/>
          </p:cNvSpPr>
          <p:nvPr/>
        </p:nvSpPr>
        <p:spPr bwMode="auto">
          <a:xfrm>
            <a:off x="433225" y="40719374"/>
            <a:ext cx="14525788" cy="1857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18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395663" indent="-1306513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/>
              <a:t>Asseng</a:t>
            </a:r>
            <a:r>
              <a:rPr lang="en-US" altLang="en-US" sz="2500" dirty="0"/>
              <a:t>, S., et al., 2015. Nature Climate Change 5: 143-147.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/>
              <a:t>Bassu</a:t>
            </a:r>
            <a:r>
              <a:rPr lang="en-US" altLang="en-US" sz="2500" dirty="0"/>
              <a:t>, S., et al., 2014. Global Change Biology 20: 2301-2320.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smtClean="0"/>
              <a:t>Basso, </a:t>
            </a:r>
            <a:r>
              <a:rPr lang="en-US" altLang="en-US" sz="2500" dirty="0"/>
              <a:t>B. et al., 2015. </a:t>
            </a:r>
            <a:r>
              <a:rPr lang="en-US" altLang="en-US" sz="2500" dirty="0" err="1"/>
              <a:t>Plos</a:t>
            </a:r>
            <a:r>
              <a:rPr lang="en-US" altLang="en-US" sz="2500" dirty="0"/>
              <a:t> One 10(6): e0127333.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500" dirty="0" err="1" smtClean="0"/>
              <a:t>Martre</a:t>
            </a:r>
            <a:r>
              <a:rPr lang="en-US" altLang="en-US" sz="2500" dirty="0" smtClean="0"/>
              <a:t>, </a:t>
            </a:r>
            <a:r>
              <a:rPr lang="en-US" altLang="en-US" sz="2500" dirty="0"/>
              <a:t>P. et al., 2015 Global Change Biology 21: 911-925</a:t>
            </a:r>
          </a:p>
        </p:txBody>
      </p:sp>
      <p:sp>
        <p:nvSpPr>
          <p:cNvPr id="2072" name="Rectangle 29"/>
          <p:cNvSpPr>
            <a:spLocks noChangeArrowheads="1"/>
          </p:cNvSpPr>
          <p:nvPr/>
        </p:nvSpPr>
        <p:spPr bwMode="auto">
          <a:xfrm>
            <a:off x="433225" y="39639875"/>
            <a:ext cx="14525788" cy="10795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4649788"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4649788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4649788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4649788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4649788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6497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i="1">
                <a:solidFill>
                  <a:schemeClr val="bg1"/>
                </a:solidFill>
              </a:rPr>
              <a:t>References</a:t>
            </a:r>
          </a:p>
        </p:txBody>
      </p:sp>
      <p:pic>
        <p:nvPicPr>
          <p:cNvPr id="2073" name="Picture 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7980"/>
          <a:stretch>
            <a:fillRect/>
          </a:stretch>
        </p:blipFill>
        <p:spPr bwMode="auto">
          <a:xfrm>
            <a:off x="1170435" y="17894127"/>
            <a:ext cx="7659687" cy="365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0"/>
              <p:cNvSpPr>
                <a:spLocks noChangeArrowheads="1"/>
              </p:cNvSpPr>
              <p:nvPr/>
            </p:nvSpPr>
            <p:spPr bwMode="auto">
              <a:xfrm>
                <a:off x="20181109" y="11931876"/>
                <a:ext cx="9792526" cy="1064277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360000" tIns="360000" rIns="360000" bIns="360000"/>
              <a:lstStyle>
                <a:lvl1pPr eaLnBrk="0" hangingPunct="0">
                  <a:spcBef>
                    <a:spcPct val="20000"/>
                  </a:spcBef>
                  <a:buChar char="•"/>
                  <a:defRPr sz="146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1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11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9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9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9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lvl="0" algn="just" eaLnBrk="1" hangingPunct="1">
                  <a:spcBef>
                    <a:spcPct val="0"/>
                  </a:spcBef>
                  <a:buNone/>
                </a:pPr>
                <a:r>
                  <a:rPr lang="en-US" altLang="en-US" sz="2500" b="1" i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Table 2: </a:t>
                </a:r>
                <a:r>
                  <a:rPr lang="en-US" altLang="en-US" sz="2500" i="1" dirty="0">
                    <a:solidFill>
                      <a:srgbClr val="000000"/>
                    </a:solidFill>
                    <a:cs typeface="Times New Roman" pitchFamily="18" charset="0"/>
                  </a:rPr>
                  <a:t>Factorial  analysis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3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As each site had a different initial SOC content, simulated SOC data were expressed each year (</a:t>
                </a:r>
                <a:r>
                  <a:rPr lang="en-US" altLang="en-US" sz="3000" i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y</a:t>
                </a:r>
                <a:r>
                  <a:rPr lang="en-US" altLang="en-US" sz="3000" dirty="0" smtClean="0">
                    <a:solidFill>
                      <a:srgbClr val="000000"/>
                    </a:solidFill>
                    <a:cs typeface="Times New Roman" pitchFamily="18" charset="0"/>
                  </a:rPr>
                  <a:t>) as a percentage of the initial value according to :</a:t>
                </a: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500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300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∆</m:t>
                      </m:r>
                      <m:r>
                        <a:rPr lang="fr-BE" alt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𝑆𝑂𝐶</m:t>
                      </m:r>
                      <m:r>
                        <a:rPr lang="fr-BE" alt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fr-BE" alt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fr-BE" alt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%</m:t>
                          </m:r>
                        </m:e>
                      </m:d>
                      <m:r>
                        <a:rPr lang="fr-BE" altLang="en-US" sz="3000" b="0" i="1" smtClean="0">
                          <a:solidFill>
                            <a:srgbClr val="00000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= </m:t>
                      </m:r>
                      <m:f>
                        <m:fPr>
                          <m:ctrlPr>
                            <a:rPr lang="fr-BE" alt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BE" alt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BE" alt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𝑆𝑂𝐶</m:t>
                              </m:r>
                            </m:e>
                            <m:sub>
                              <m:r>
                                <a:rPr lang="fr-BE" alt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fr-BE" altLang="en-US" sz="3000" b="0" i="1" smtClean="0">
                              <a:solidFill>
                                <a:srgbClr val="000000"/>
                              </a:solidFill>
                              <a:latin typeface="Cambria Math"/>
                              <a:ea typeface="Cambria Math"/>
                              <a:cs typeface="Times New Roman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BE" alt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BE" alt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𝑆𝑂𝐶</m:t>
                              </m:r>
                            </m:e>
                            <m:sub>
                              <m:r>
                                <a:rPr lang="fr-BE" alt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1980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BE" alt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fr-BE" altLang="en-US" sz="3000" i="1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𝑆𝑂𝐶</m:t>
                              </m:r>
                            </m:e>
                            <m:sub>
                              <m:r>
                                <a:rPr lang="fr-BE" altLang="en-US" sz="3000" b="0" i="1" smtClean="0">
                                  <a:solidFill>
                                    <a:srgbClr val="000000"/>
                                  </a:solidFill>
                                  <a:latin typeface="Cambria Math"/>
                                  <a:ea typeface="Cambria Math"/>
                                  <a:cs typeface="Times New Roman" pitchFamily="18" charset="0"/>
                                </a:rPr>
                                <m:t>1980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altLang="en-US" sz="3000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 i="1" dirty="0" smtClean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lvl="0" algn="just" eaLnBrk="1" hangingPunct="1">
                  <a:spcBef>
                    <a:spcPct val="0"/>
                  </a:spcBef>
                  <a:buNone/>
                </a:pPr>
                <a:r>
                  <a:rPr lang="en-US" altLang="en-US" sz="2500" b="1" i="1" dirty="0">
                    <a:solidFill>
                      <a:srgbClr val="000000"/>
                    </a:solidFill>
                    <a:cs typeface="Times New Roman" pitchFamily="18" charset="0"/>
                  </a:rPr>
                  <a:t>Table </a:t>
                </a:r>
                <a:r>
                  <a:rPr lang="en-US" altLang="en-US" sz="2500" b="1" i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3: </a:t>
                </a:r>
                <a:r>
                  <a:rPr lang="en-US" altLang="en-US" sz="2500" i="1" dirty="0" smtClean="0">
                    <a:solidFill>
                      <a:srgbClr val="000000"/>
                    </a:solidFill>
                    <a:cs typeface="Times New Roman" pitchFamily="18" charset="0"/>
                  </a:rPr>
                  <a:t>Initial SOC content</a:t>
                </a:r>
                <a:endParaRPr lang="en-US" altLang="en-US" sz="2500" i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2500" i="1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3000" dirty="0">
                  <a:solidFill>
                    <a:srgbClr val="000000"/>
                  </a:solidFill>
                  <a:cs typeface="Times New Roman" pitchFamily="18" charset="0"/>
                </a:endParaRPr>
              </a:p>
              <a:p>
                <a:pPr algn="just"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3000" dirty="0">
                  <a:solidFill>
                    <a:srgbClr val="0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181109" y="11931876"/>
                <a:ext cx="9792526" cy="1064277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76" name="Picture 28" descr="E:\Projet AgMIP\Soil_Phase1\Fig_Wheat_vs_Maize\SUBPLOT_WHEAT_MAIZE_CO2_effect_Full.t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6" t="3288" r="7155" b="35477"/>
          <a:stretch/>
        </p:blipFill>
        <p:spPr bwMode="auto">
          <a:xfrm>
            <a:off x="18639399" y="24302541"/>
            <a:ext cx="11118212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99" b="8980"/>
          <a:stretch>
            <a:fillRect/>
          </a:stretch>
        </p:blipFill>
        <p:spPr bwMode="auto">
          <a:xfrm>
            <a:off x="21028219" y="12753479"/>
            <a:ext cx="8531225" cy="3279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77" name="Picture 29" descr="E:\Symposium\2016 iCropM\CDF_dSOCRel_AR-NL-BR-US.tif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3591" r="4466"/>
          <a:stretch/>
        </p:blipFill>
        <p:spPr bwMode="auto">
          <a:xfrm>
            <a:off x="522363" y="24374549"/>
            <a:ext cx="10825615" cy="8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522385" y="33161847"/>
            <a:ext cx="1029712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500" b="1" i="1" dirty="0"/>
              <a:t>Figure 1</a:t>
            </a:r>
            <a:r>
              <a:rPr lang="en-US" altLang="en-US" sz="2500" b="1" i="1" dirty="0" smtClean="0"/>
              <a:t>:</a:t>
            </a:r>
            <a:r>
              <a:rPr lang="en-US" altLang="en-US" sz="2500" i="1" dirty="0" smtClean="0"/>
              <a:t> Model ensemble of the relative SOC evolution for two wheat sites (AR, NL) and two maize sites (BR, US) </a:t>
            </a:r>
            <a:endParaRPr lang="en-US" altLang="en-US" sz="2500" i="1" dirty="0"/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11035531" y="24086517"/>
            <a:ext cx="7272832" cy="10028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0" tIns="360000" rIns="360000" bIns="360000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 All individual models globally agreed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in the direction of the changes for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yield, soil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N-NO</a:t>
            </a:r>
            <a:r>
              <a:rPr lang="en-US" altLang="en-US" sz="3000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3000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and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SOC content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under the different temperature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treatments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en-US" altLang="en-US" sz="300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 Soil N-NO3-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was found to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increase, while yields and SOC were found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to decrease with temperature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increases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(Fig. 1 and 2);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Model ensemble highlighted that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SOC decreases were higher were initial SOC content was higher (Fig. 1);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Yields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were overall higher when CO</a:t>
            </a:r>
            <a:r>
              <a:rPr lang="en-US" altLang="en-US" sz="300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increased, whatever the temperature treatment (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Fig. 2);</a:t>
            </a:r>
          </a:p>
          <a:p>
            <a:pPr algn="just" eaLnBrk="1" hangingPunct="1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Soil 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N-NO</a:t>
            </a:r>
            <a:r>
              <a:rPr lang="en-US" altLang="en-US" sz="3000" baseline="-25000" dirty="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en-US" altLang="en-US" sz="3000" baseline="30000" dirty="0">
                <a:solidFill>
                  <a:srgbClr val="000000"/>
                </a:solidFill>
                <a:cs typeface="Times New Roman" pitchFamily="18" charset="0"/>
              </a:rPr>
              <a:t>-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was lower under higher CO</a:t>
            </a:r>
            <a:r>
              <a:rPr lang="en-US" altLang="en-US" sz="3000" baseline="-25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3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concentration (Fig. 2), but increased with temperature under higher CO</a:t>
            </a:r>
            <a:r>
              <a:rPr lang="en-US" altLang="en-US" sz="3000" baseline="-25000" dirty="0" smtClean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en-US" altLang="en-US" sz="3000" dirty="0" smtClean="0">
                <a:solidFill>
                  <a:srgbClr val="000000"/>
                </a:solidFill>
                <a:cs typeface="Times New Roman" pitchFamily="18" charset="0"/>
              </a:rPr>
              <a:t> treatments.</a:t>
            </a:r>
            <a:endParaRPr lang="en-GB" altLang="en-US" sz="3000" dirty="0">
              <a:solidFill>
                <a:srgbClr val="000000"/>
              </a:solidFill>
              <a:cs typeface="Times New Roman" pitchFamily="18" charset="0"/>
            </a:endParaRPr>
          </a:p>
        </p:txBody>
      </p:sp>
      <p:pic>
        <p:nvPicPr>
          <p:cNvPr id="2078" name="Picture 30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28" b="13148"/>
          <a:stretch/>
        </p:blipFill>
        <p:spPr bwMode="auto">
          <a:xfrm>
            <a:off x="21116651" y="20198383"/>
            <a:ext cx="6120680" cy="234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8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1783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8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1016</Words>
  <Application>Microsoft Office PowerPoint</Application>
  <PresentationFormat>Personnalisé</PresentationFormat>
  <Paragraphs>63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Modèle par défaut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Ulg</dc:creator>
  <cp:lastModifiedBy>PRIMINFO</cp:lastModifiedBy>
  <cp:revision>62</cp:revision>
  <dcterms:created xsi:type="dcterms:W3CDTF">2014-02-06T09:31:43Z</dcterms:created>
  <dcterms:modified xsi:type="dcterms:W3CDTF">2016-03-11T13:15:23Z</dcterms:modified>
</cp:coreProperties>
</file>