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74" r="2933" b="86662"/>
          <a:stretch/>
        </p:blipFill>
        <p:spPr>
          <a:xfrm>
            <a:off x="1032762" y="274"/>
            <a:ext cx="2808312" cy="660553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86" r="2933" b="86662"/>
          <a:stretch/>
        </p:blipFill>
        <p:spPr>
          <a:xfrm>
            <a:off x="3707904" y="-4192"/>
            <a:ext cx="5445962" cy="66055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146"/>
          <a:stretch/>
        </p:blipFill>
        <p:spPr>
          <a:xfrm>
            <a:off x="0" y="6648360"/>
            <a:ext cx="9144000" cy="209639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574070" cy="685799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15" y="6173003"/>
            <a:ext cx="507654" cy="580176"/>
          </a:xfrm>
          <a:prstGeom prst="rect">
            <a:avLst/>
          </a:prstGeom>
        </p:spPr>
      </p:pic>
      <p:pic>
        <p:nvPicPr>
          <p:cNvPr id="12" name="Picture 4"/>
          <p:cNvPicPr>
            <a:picLocks noChangeAspect="1" noChangeArrowheads="1"/>
          </p:cNvPicPr>
          <p:nvPr userDrawn="1"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91" t="34522" r="26972" b="15060"/>
          <a:stretch/>
        </p:blipFill>
        <p:spPr bwMode="auto">
          <a:xfrm>
            <a:off x="304294" y="90261"/>
            <a:ext cx="539552" cy="480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ZoneTexte 12"/>
          <p:cNvSpPr txBox="1"/>
          <p:nvPr userDrawn="1"/>
        </p:nvSpPr>
        <p:spPr>
          <a:xfrm>
            <a:off x="3347864" y="6614679"/>
            <a:ext cx="2736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200" dirty="0" smtClean="0">
                <a:solidFill>
                  <a:srgbClr val="C00000"/>
                </a:solidFill>
              </a:rPr>
              <a:t>Brussels,</a:t>
            </a:r>
            <a:r>
              <a:rPr lang="fr-BE" sz="1200" baseline="0" dirty="0" smtClean="0">
                <a:solidFill>
                  <a:srgbClr val="C00000"/>
                </a:solidFill>
              </a:rPr>
              <a:t> 30 </a:t>
            </a:r>
            <a:r>
              <a:rPr lang="fr-BE" sz="1200" baseline="0" dirty="0" err="1" smtClean="0">
                <a:solidFill>
                  <a:srgbClr val="C00000"/>
                </a:solidFill>
              </a:rPr>
              <a:t>January</a:t>
            </a:r>
            <a:r>
              <a:rPr lang="fr-BE" sz="1200" baseline="0" dirty="0" smtClean="0">
                <a:solidFill>
                  <a:srgbClr val="C00000"/>
                </a:solidFill>
              </a:rPr>
              <a:t> </a:t>
            </a:r>
            <a:r>
              <a:rPr lang="fr-BE" sz="1200" dirty="0" smtClean="0">
                <a:solidFill>
                  <a:srgbClr val="C00000"/>
                </a:solidFill>
              </a:rPr>
              <a:t>2016</a:t>
            </a:r>
            <a:endParaRPr lang="fr-BE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80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7920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97101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022C-2D37-44ED-8BD4-1F168FB07E0F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CC45-E041-403F-8FB4-BBF90A711B09}" type="slidenum">
              <a:rPr lang="fr-BE" smtClean="0"/>
              <a:t>‹N°›</a:t>
            </a:fld>
            <a:endParaRPr lang="fr-BE"/>
          </a:p>
        </p:txBody>
      </p:sp>
      <p:sp>
        <p:nvSpPr>
          <p:cNvPr id="12" name="Rectangle 1"/>
          <p:cNvSpPr>
            <a:spLocks noChangeArrowheads="1"/>
          </p:cNvSpPr>
          <p:nvPr userDrawn="1"/>
        </p:nvSpPr>
        <p:spPr bwMode="auto">
          <a:xfrm>
            <a:off x="682145" y="1096812"/>
            <a:ext cx="82089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8249A"/>
                </a:solidFill>
              </a:rPr>
              <a:t>Declaration of interest links with the health industries related to the theme of the presentation </a:t>
            </a:r>
            <a:endParaRPr lang="fr-FR" altLang="ja-JP" sz="2000" b="1" dirty="0">
              <a:solidFill>
                <a:srgbClr val="08249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arme 12"/>
          <p:cNvSpPr/>
          <p:nvPr userDrawn="1"/>
        </p:nvSpPr>
        <p:spPr bwMode="auto">
          <a:xfrm rot="2700000">
            <a:off x="828146" y="2152051"/>
            <a:ext cx="217630" cy="217632"/>
          </a:xfrm>
          <a:prstGeom prst="teardrop">
            <a:avLst/>
          </a:prstGeom>
          <a:solidFill>
            <a:srgbClr val="00B0F0"/>
          </a:solidFill>
          <a:ln w="9525" cap="flat" cmpd="sng" algn="ctr">
            <a:solidFill>
              <a:srgbClr val="0824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 sz="1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258210" y="2030778"/>
            <a:ext cx="56166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rgbClr val="08249A"/>
                </a:solidFill>
              </a:rPr>
              <a:t>Employee, consultant </a:t>
            </a:r>
            <a:r>
              <a:rPr lang="en-US" dirty="0">
                <a:solidFill>
                  <a:srgbClr val="08249A"/>
                </a:solidFill>
              </a:rPr>
              <a:t>or member of </a:t>
            </a:r>
            <a:r>
              <a:rPr lang="en-US" dirty="0" smtClean="0">
                <a:solidFill>
                  <a:srgbClr val="08249A"/>
                </a:solidFill>
              </a:rPr>
              <a:t>the scientific advisory board of </a:t>
            </a:r>
            <a:r>
              <a:rPr lang="en-US" dirty="0">
                <a:solidFill>
                  <a:srgbClr val="08249A"/>
                </a:solidFill>
              </a:rPr>
              <a:t>a health industry</a:t>
            </a:r>
            <a:endParaRPr lang="fr-FR" altLang="ja-JP" b="1" dirty="0">
              <a:solidFill>
                <a:srgbClr val="08249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63"/>
          <p:cNvSpPr>
            <a:spLocks noChangeArrowheads="1"/>
          </p:cNvSpPr>
          <p:nvPr userDrawn="1"/>
        </p:nvSpPr>
        <p:spPr bwMode="auto">
          <a:xfrm>
            <a:off x="7451055" y="2106978"/>
            <a:ext cx="4937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 err="1">
                <a:solidFill>
                  <a:srgbClr val="CC0066"/>
                </a:solidFill>
                <a:latin typeface="Arial" pitchFamily="34" charset="0"/>
              </a:rPr>
              <a:t>Yes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16" name="Rectangle 33"/>
          <p:cNvSpPr>
            <a:spLocks noChangeArrowheads="1"/>
          </p:cNvSpPr>
          <p:nvPr userDrawn="1"/>
        </p:nvSpPr>
        <p:spPr bwMode="auto">
          <a:xfrm>
            <a:off x="8467543" y="2106978"/>
            <a:ext cx="4235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rgbClr val="CC0066"/>
                </a:solidFill>
                <a:latin typeface="Arial" pitchFamily="34" charset="0"/>
              </a:rPr>
              <a:t>No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 userDrawn="1"/>
        </p:nvSpPr>
        <p:spPr bwMode="auto">
          <a:xfrm>
            <a:off x="7208167" y="2106978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8224655" y="2106978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 userDrawn="1"/>
        </p:nvSpPr>
        <p:spPr bwMode="auto">
          <a:xfrm>
            <a:off x="1258209" y="3077108"/>
            <a:ext cx="57594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rgbClr val="08249A"/>
                </a:solidFill>
                <a:latin typeface="+mj-lt"/>
              </a:rPr>
              <a:t>Fees for lecture or redaction of articles or materials </a:t>
            </a:r>
            <a:r>
              <a:rPr lang="en-US" dirty="0" smtClean="0">
                <a:solidFill>
                  <a:srgbClr val="08249A"/>
                </a:solidFill>
                <a:latin typeface="+mj-lt"/>
              </a:rPr>
              <a:t>from a </a:t>
            </a:r>
            <a:r>
              <a:rPr lang="en-US" dirty="0">
                <a:solidFill>
                  <a:srgbClr val="08249A"/>
                </a:solidFill>
                <a:latin typeface="+mj-lt"/>
              </a:rPr>
              <a:t>health industry</a:t>
            </a:r>
            <a:endParaRPr lang="fr-FR" altLang="ja-JP" b="1" dirty="0">
              <a:solidFill>
                <a:srgbClr val="08249A"/>
              </a:solidFill>
              <a:latin typeface="+mj-lt"/>
              <a:cs typeface="Arial" pitchFamily="34" charset="0"/>
            </a:endParaRPr>
          </a:p>
        </p:txBody>
      </p:sp>
      <p:sp>
        <p:nvSpPr>
          <p:cNvPr id="20" name="Rectangle 36"/>
          <p:cNvSpPr>
            <a:spLocks noChangeArrowheads="1"/>
          </p:cNvSpPr>
          <p:nvPr userDrawn="1"/>
        </p:nvSpPr>
        <p:spPr bwMode="auto">
          <a:xfrm>
            <a:off x="7451055" y="3117374"/>
            <a:ext cx="5032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 err="1">
                <a:solidFill>
                  <a:srgbClr val="CC0066"/>
                </a:solidFill>
                <a:latin typeface="Arial" pitchFamily="34" charset="0"/>
              </a:rPr>
              <a:t>Yes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1" name="Rectangle 37"/>
          <p:cNvSpPr>
            <a:spLocks noChangeArrowheads="1"/>
          </p:cNvSpPr>
          <p:nvPr userDrawn="1"/>
        </p:nvSpPr>
        <p:spPr bwMode="auto">
          <a:xfrm>
            <a:off x="8467543" y="3117374"/>
            <a:ext cx="4235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rgbClr val="CC0066"/>
                </a:solidFill>
                <a:latin typeface="Arial" pitchFamily="34" charset="0"/>
              </a:rPr>
              <a:t>No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 userDrawn="1"/>
        </p:nvSpPr>
        <p:spPr bwMode="auto">
          <a:xfrm>
            <a:off x="7208167" y="3160236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 userDrawn="1"/>
        </p:nvSpPr>
        <p:spPr bwMode="auto">
          <a:xfrm>
            <a:off x="8224655" y="3160236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24" name="Rectangle 14"/>
          <p:cNvSpPr>
            <a:spLocks noChangeArrowheads="1"/>
          </p:cNvSpPr>
          <p:nvPr userDrawn="1"/>
        </p:nvSpPr>
        <p:spPr bwMode="auto">
          <a:xfrm>
            <a:off x="1274971" y="4117864"/>
            <a:ext cx="57594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rgbClr val="08249A"/>
                </a:solidFill>
              </a:rPr>
              <a:t>Support for travel, accommodation or registration to conferences and other events received from </a:t>
            </a:r>
            <a:r>
              <a:rPr lang="en-US" dirty="0" smtClean="0">
                <a:solidFill>
                  <a:srgbClr val="08249A"/>
                </a:solidFill>
              </a:rPr>
              <a:t>a health </a:t>
            </a:r>
            <a:r>
              <a:rPr lang="en-US" dirty="0">
                <a:solidFill>
                  <a:srgbClr val="08249A"/>
                </a:solidFill>
              </a:rPr>
              <a:t>industry</a:t>
            </a:r>
            <a:endParaRPr lang="fr-FR" altLang="ja-JP" dirty="0">
              <a:solidFill>
                <a:srgbClr val="08249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40"/>
          <p:cNvSpPr>
            <a:spLocks noChangeArrowheads="1"/>
          </p:cNvSpPr>
          <p:nvPr userDrawn="1"/>
        </p:nvSpPr>
        <p:spPr bwMode="auto">
          <a:xfrm>
            <a:off x="7451055" y="4271214"/>
            <a:ext cx="5032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 err="1">
                <a:solidFill>
                  <a:srgbClr val="CC0066"/>
                </a:solidFill>
                <a:latin typeface="Arial" pitchFamily="34" charset="0"/>
              </a:rPr>
              <a:t>Yes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6" name="Rectangle 41"/>
          <p:cNvSpPr>
            <a:spLocks noChangeArrowheads="1"/>
          </p:cNvSpPr>
          <p:nvPr userDrawn="1"/>
        </p:nvSpPr>
        <p:spPr bwMode="auto">
          <a:xfrm>
            <a:off x="8467543" y="4271214"/>
            <a:ext cx="4235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rgbClr val="CC0066"/>
                </a:solidFill>
                <a:latin typeface="Arial" pitchFamily="34" charset="0"/>
              </a:rPr>
              <a:t>No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 bwMode="auto">
          <a:xfrm>
            <a:off x="7208167" y="4312489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 userDrawn="1"/>
        </p:nvSpPr>
        <p:spPr bwMode="auto">
          <a:xfrm>
            <a:off x="8224655" y="4312489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29" name="Rectangle 15"/>
          <p:cNvSpPr>
            <a:spLocks noChangeArrowheads="1"/>
          </p:cNvSpPr>
          <p:nvPr userDrawn="1"/>
        </p:nvSpPr>
        <p:spPr bwMode="auto">
          <a:xfrm>
            <a:off x="1258209" y="5385703"/>
            <a:ext cx="57594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rgbClr val="08249A"/>
                </a:solidFill>
              </a:rPr>
              <a:t>Research or clinical study investigator for </a:t>
            </a:r>
            <a:r>
              <a:rPr lang="en-US" dirty="0" smtClean="0">
                <a:solidFill>
                  <a:srgbClr val="08249A"/>
                </a:solidFill>
              </a:rPr>
              <a:t>a health </a:t>
            </a:r>
            <a:r>
              <a:rPr lang="en-US" dirty="0">
                <a:solidFill>
                  <a:srgbClr val="08249A"/>
                </a:solidFill>
              </a:rPr>
              <a:t>industry</a:t>
            </a:r>
            <a:endParaRPr lang="fr-FR" altLang="ja-JP" b="1" dirty="0">
              <a:solidFill>
                <a:srgbClr val="08249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44"/>
          <p:cNvSpPr>
            <a:spLocks noChangeArrowheads="1"/>
          </p:cNvSpPr>
          <p:nvPr userDrawn="1"/>
        </p:nvSpPr>
        <p:spPr bwMode="auto">
          <a:xfrm>
            <a:off x="7451055" y="5396859"/>
            <a:ext cx="5032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 err="1">
                <a:solidFill>
                  <a:srgbClr val="CC0066"/>
                </a:solidFill>
                <a:latin typeface="Arial" pitchFamily="34" charset="0"/>
              </a:rPr>
              <a:t>Yes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31" name="Rectangle 45"/>
          <p:cNvSpPr>
            <a:spLocks noChangeArrowheads="1"/>
          </p:cNvSpPr>
          <p:nvPr userDrawn="1"/>
        </p:nvSpPr>
        <p:spPr bwMode="auto">
          <a:xfrm>
            <a:off x="8467543" y="5396859"/>
            <a:ext cx="4235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rgbClr val="CC0066"/>
                </a:solidFill>
                <a:latin typeface="Arial" pitchFamily="34" charset="0"/>
              </a:rPr>
              <a:t>No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32" name="Rectangle 31"/>
          <p:cNvSpPr>
            <a:spLocks noChangeArrowheads="1"/>
          </p:cNvSpPr>
          <p:nvPr userDrawn="1"/>
        </p:nvSpPr>
        <p:spPr bwMode="auto">
          <a:xfrm>
            <a:off x="7208167" y="5441309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 userDrawn="1"/>
        </p:nvSpPr>
        <p:spPr bwMode="auto">
          <a:xfrm>
            <a:off x="8224655" y="5441309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34" name="Larme 33"/>
          <p:cNvSpPr/>
          <p:nvPr userDrawn="1"/>
        </p:nvSpPr>
        <p:spPr bwMode="auto">
          <a:xfrm rot="2700000">
            <a:off x="859528" y="3291456"/>
            <a:ext cx="217630" cy="217632"/>
          </a:xfrm>
          <a:prstGeom prst="teardrop">
            <a:avLst/>
          </a:prstGeom>
          <a:solidFill>
            <a:srgbClr val="00B0F0"/>
          </a:solidFill>
          <a:ln w="9525" cap="flat" cmpd="sng" algn="ctr">
            <a:solidFill>
              <a:srgbClr val="0824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 sz="1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Larme 34"/>
          <p:cNvSpPr/>
          <p:nvPr userDrawn="1"/>
        </p:nvSpPr>
        <p:spPr bwMode="auto">
          <a:xfrm rot="2700000">
            <a:off x="882033" y="4419572"/>
            <a:ext cx="217630" cy="217632"/>
          </a:xfrm>
          <a:prstGeom prst="teardrop">
            <a:avLst/>
          </a:prstGeom>
          <a:solidFill>
            <a:srgbClr val="00B0F0"/>
          </a:solidFill>
          <a:ln w="9525" cap="flat" cmpd="sng" algn="ctr">
            <a:solidFill>
              <a:srgbClr val="0824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 sz="1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Larme 35"/>
          <p:cNvSpPr/>
          <p:nvPr userDrawn="1"/>
        </p:nvSpPr>
        <p:spPr bwMode="auto">
          <a:xfrm rot="2700000">
            <a:off x="890909" y="5461553"/>
            <a:ext cx="217630" cy="217632"/>
          </a:xfrm>
          <a:prstGeom prst="teardrop">
            <a:avLst/>
          </a:prstGeom>
          <a:solidFill>
            <a:srgbClr val="00B0F0"/>
          </a:solidFill>
          <a:ln w="9525" cap="flat" cmpd="sng" algn="ctr">
            <a:solidFill>
              <a:srgbClr val="0824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 sz="1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7" name="Image 3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74" r="2933" b="86662"/>
          <a:stretch/>
        </p:blipFill>
        <p:spPr>
          <a:xfrm>
            <a:off x="1032762" y="-2"/>
            <a:ext cx="2808312" cy="660553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86" r="2933" b="86662"/>
          <a:stretch/>
        </p:blipFill>
        <p:spPr>
          <a:xfrm>
            <a:off x="3707904" y="-3"/>
            <a:ext cx="5445962" cy="660553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146"/>
          <a:stretch/>
        </p:blipFill>
        <p:spPr>
          <a:xfrm>
            <a:off x="0" y="6648360"/>
            <a:ext cx="9144000" cy="2096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574070" cy="6857999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15" y="6173003"/>
            <a:ext cx="507654" cy="580176"/>
          </a:xfrm>
          <a:prstGeom prst="rect">
            <a:avLst/>
          </a:prstGeom>
        </p:spPr>
      </p:pic>
      <p:pic>
        <p:nvPicPr>
          <p:cNvPr id="42" name="Picture 4"/>
          <p:cNvPicPr>
            <a:picLocks noChangeAspect="1" noChangeArrowheads="1"/>
          </p:cNvPicPr>
          <p:nvPr userDrawn="1"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91" t="34522" r="26972" b="15060"/>
          <a:stretch/>
        </p:blipFill>
        <p:spPr bwMode="auto">
          <a:xfrm>
            <a:off x="304294" y="90261"/>
            <a:ext cx="539552" cy="480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ZoneTexte 42"/>
          <p:cNvSpPr txBox="1"/>
          <p:nvPr userDrawn="1"/>
        </p:nvSpPr>
        <p:spPr>
          <a:xfrm>
            <a:off x="3347864" y="6614679"/>
            <a:ext cx="2736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200" dirty="0" smtClean="0">
                <a:solidFill>
                  <a:srgbClr val="C00000"/>
                </a:solidFill>
              </a:rPr>
              <a:t>Brussels,</a:t>
            </a:r>
            <a:r>
              <a:rPr lang="fr-BE" sz="1200" baseline="0" dirty="0" smtClean="0">
                <a:solidFill>
                  <a:srgbClr val="C00000"/>
                </a:solidFill>
              </a:rPr>
              <a:t> 30 </a:t>
            </a:r>
            <a:r>
              <a:rPr lang="fr-BE" sz="1200" baseline="0" dirty="0" err="1" smtClean="0">
                <a:solidFill>
                  <a:srgbClr val="C00000"/>
                </a:solidFill>
              </a:rPr>
              <a:t>January</a:t>
            </a:r>
            <a:r>
              <a:rPr lang="fr-BE" sz="1200" baseline="0" dirty="0" smtClean="0">
                <a:solidFill>
                  <a:srgbClr val="C00000"/>
                </a:solidFill>
              </a:rPr>
              <a:t> </a:t>
            </a:r>
            <a:r>
              <a:rPr lang="fr-BE" sz="1200" dirty="0" smtClean="0">
                <a:solidFill>
                  <a:srgbClr val="C00000"/>
                </a:solidFill>
              </a:rPr>
              <a:t>2016</a:t>
            </a:r>
            <a:endParaRPr lang="fr-BE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3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47840"/>
            <a:ext cx="8229600" cy="819281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74" r="2933" b="86662"/>
          <a:stretch/>
        </p:blipFill>
        <p:spPr>
          <a:xfrm>
            <a:off x="1032762" y="0"/>
            <a:ext cx="2808312" cy="660553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86" r="2933" b="86662"/>
          <a:stretch/>
        </p:blipFill>
        <p:spPr>
          <a:xfrm>
            <a:off x="3708673" y="52"/>
            <a:ext cx="5445962" cy="66055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146"/>
          <a:stretch/>
        </p:blipFill>
        <p:spPr>
          <a:xfrm>
            <a:off x="0" y="6648360"/>
            <a:ext cx="9144000" cy="20963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574070" cy="685799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15" y="6173003"/>
            <a:ext cx="507654" cy="580176"/>
          </a:xfrm>
          <a:prstGeom prst="rect">
            <a:avLst/>
          </a:prstGeom>
        </p:spPr>
      </p:pic>
      <p:pic>
        <p:nvPicPr>
          <p:cNvPr id="14" name="Picture 4"/>
          <p:cNvPicPr>
            <a:picLocks noChangeAspect="1" noChangeArrowheads="1"/>
          </p:cNvPicPr>
          <p:nvPr userDrawn="1"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91" t="34522" r="26972" b="15060"/>
          <a:stretch/>
        </p:blipFill>
        <p:spPr bwMode="auto">
          <a:xfrm>
            <a:off x="304294" y="90261"/>
            <a:ext cx="539552" cy="480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ZoneTexte 14"/>
          <p:cNvSpPr txBox="1"/>
          <p:nvPr userDrawn="1"/>
        </p:nvSpPr>
        <p:spPr>
          <a:xfrm>
            <a:off x="3347864" y="6614679"/>
            <a:ext cx="2736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200" dirty="0" smtClean="0">
                <a:solidFill>
                  <a:srgbClr val="C00000"/>
                </a:solidFill>
              </a:rPr>
              <a:t>Brussels,</a:t>
            </a:r>
            <a:r>
              <a:rPr lang="fr-BE" sz="1200" baseline="0" dirty="0" smtClean="0">
                <a:solidFill>
                  <a:srgbClr val="C00000"/>
                </a:solidFill>
              </a:rPr>
              <a:t> 30 </a:t>
            </a:r>
            <a:r>
              <a:rPr lang="fr-BE" sz="1200" baseline="0" dirty="0" err="1" smtClean="0">
                <a:solidFill>
                  <a:srgbClr val="C00000"/>
                </a:solidFill>
              </a:rPr>
              <a:t>January</a:t>
            </a:r>
            <a:r>
              <a:rPr lang="fr-BE" sz="1200" baseline="0" dirty="0" smtClean="0">
                <a:solidFill>
                  <a:srgbClr val="C00000"/>
                </a:solidFill>
              </a:rPr>
              <a:t> </a:t>
            </a:r>
            <a:r>
              <a:rPr lang="fr-BE" sz="1200" dirty="0" smtClean="0">
                <a:solidFill>
                  <a:srgbClr val="C00000"/>
                </a:solidFill>
              </a:rPr>
              <a:t>2016</a:t>
            </a:r>
            <a:endParaRPr lang="fr-BE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49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3086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4239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67471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8567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89396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84576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5018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946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cbi.nlm.nih.gov/pubmed/?term=Weinberg%20JA%5BAuthor%5D&amp;cauthor=true&amp;cauthor_uid=21307738" TargetMode="External"/><Relationship Id="rId13" Type="http://schemas.openxmlformats.org/officeDocument/2006/relationships/hyperlink" Target="http://www.ncbi.nlm.nih.gov/pubmed/?term=W%C3%B6lfl%20C%5BAuthor%5D&amp;cauthor=true&amp;cauthor_uid=23938104" TargetMode="External"/><Relationship Id="rId18" Type="http://schemas.openxmlformats.org/officeDocument/2006/relationships/hyperlink" Target="http://www.ncbi.nlm.nih.gov/pubmed/?term=TraumaRegister%20DGU%5BCorporate%20Author%5D" TargetMode="External"/><Relationship Id="rId3" Type="http://schemas.openxmlformats.org/officeDocument/2006/relationships/hyperlink" Target="http://www.ncbi.nlm.nih.gov/pubmed/?term=Vandromme%20MJ%5BAuthor%5D&amp;cauthor=true&amp;cauthor_uid=21307738" TargetMode="External"/><Relationship Id="rId7" Type="http://schemas.openxmlformats.org/officeDocument/2006/relationships/hyperlink" Target="http://www.ncbi.nlm.nih.gov/pubmed/?term=Rue%20LW%203rd%5BAuthor%5D&amp;cauthor=true&amp;cauthor_uid=21307738" TargetMode="External"/><Relationship Id="rId12" Type="http://schemas.openxmlformats.org/officeDocument/2006/relationships/hyperlink" Target="http://www.ncbi.nlm.nih.gov/pubmed/?term=M%C3%BCnzberg%20M%5BAuthor%5D&amp;cauthor=true&amp;cauthor_uid=23938104" TargetMode="External"/><Relationship Id="rId17" Type="http://schemas.openxmlformats.org/officeDocument/2006/relationships/hyperlink" Target="http://www.ncbi.nlm.nih.gov/pubmed/?term=Maegele%20M%5BAuthor%5D&amp;cauthor=true&amp;cauthor_uid=23938104" TargetMode="External"/><Relationship Id="rId2" Type="http://schemas.openxmlformats.org/officeDocument/2006/relationships/hyperlink" Target="http://www.ncbi.nlm.nih.gov/pubmed/?term=shock+index+trauma+vandromme" TargetMode="External"/><Relationship Id="rId16" Type="http://schemas.openxmlformats.org/officeDocument/2006/relationships/hyperlink" Target="http://www.ncbi.nlm.nih.gov/pubmed/?term=Bouillon%20B%5BAuthor%5D&amp;cauthor=true&amp;cauthor_uid=2393810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cbi.nlm.nih.gov/pubmed/?term=McGwin%20G%20Jr%5BAuthor%5D&amp;cauthor=true&amp;cauthor_uid=21307738" TargetMode="External"/><Relationship Id="rId11" Type="http://schemas.openxmlformats.org/officeDocument/2006/relationships/hyperlink" Target="http://www.ncbi.nlm.nih.gov/pubmed/?term=Nienaber%20U%5BAuthor%5D&amp;cauthor=true&amp;cauthor_uid=23938104" TargetMode="External"/><Relationship Id="rId5" Type="http://schemas.openxmlformats.org/officeDocument/2006/relationships/hyperlink" Target="http://www.ncbi.nlm.nih.gov/pubmed/?term=Kerby%20JD%5BAuthor%5D&amp;cauthor=true&amp;cauthor_uid=21307738" TargetMode="External"/><Relationship Id="rId15" Type="http://schemas.openxmlformats.org/officeDocument/2006/relationships/hyperlink" Target="http://www.ncbi.nlm.nih.gov/pubmed/?term=Paffrath%20T%5BAuthor%5D&amp;cauthor=true&amp;cauthor_uid=23938104" TargetMode="External"/><Relationship Id="rId10" Type="http://schemas.openxmlformats.org/officeDocument/2006/relationships/hyperlink" Target="http://www.ncbi.nlm.nih.gov/pubmed/?term=Mutschler%20M%5BAuthor%5D&amp;cauthor=true&amp;cauthor_uid=23938104" TargetMode="External"/><Relationship Id="rId4" Type="http://schemas.openxmlformats.org/officeDocument/2006/relationships/hyperlink" Target="http://www.ncbi.nlm.nih.gov/pubmed/?term=Griffin%20RL%5BAuthor%5D&amp;cauthor=true&amp;cauthor_uid=21307738" TargetMode="External"/><Relationship Id="rId9" Type="http://schemas.openxmlformats.org/officeDocument/2006/relationships/hyperlink" Target="http://www.ncbi.nlm.nih.gov/pubmed/23938104" TargetMode="External"/><Relationship Id="rId14" Type="http://schemas.openxmlformats.org/officeDocument/2006/relationships/hyperlink" Target="http://www.ncbi.nlm.nih.gov/pubmed/?term=Schoechl%20H%5BAuthor%5D&amp;cauthor=true&amp;cauthor_uid=23938104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Pre-hospital Shock Index in severe trauma </a:t>
            </a:r>
            <a:r>
              <a:rPr lang="en-US" sz="3600" b="1" dirty="0" smtClean="0"/>
              <a:t>patients.</a:t>
            </a:r>
            <a:endParaRPr lang="fr-BE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129680"/>
          </a:xfrm>
        </p:spPr>
        <p:txBody>
          <a:bodyPr>
            <a:normAutofit/>
          </a:bodyPr>
          <a:lstStyle/>
          <a:p>
            <a:pPr algn="r"/>
            <a:r>
              <a:rPr lang="fr-BE" sz="2400" dirty="0" smtClean="0"/>
              <a:t>Martin </a:t>
            </a:r>
            <a:r>
              <a:rPr lang="fr-BE" sz="2400" dirty="0" err="1" smtClean="0"/>
              <a:t>Tonglet</a:t>
            </a:r>
            <a:r>
              <a:rPr lang="fr-BE" sz="2400" dirty="0" smtClean="0"/>
              <a:t>, Liège </a:t>
            </a:r>
            <a:r>
              <a:rPr lang="fr-BE" sz="2400" dirty="0" err="1" smtClean="0"/>
              <a:t>University</a:t>
            </a:r>
            <a:r>
              <a:rPr lang="fr-BE" sz="2400" dirty="0" smtClean="0"/>
              <a:t> </a:t>
            </a:r>
            <a:r>
              <a:rPr lang="fr-BE" sz="2400" dirty="0" err="1" smtClean="0"/>
              <a:t>Hospital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237698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485" y="5373216"/>
            <a:ext cx="3492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ag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720" y="4221088"/>
            <a:ext cx="3492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Imag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485" y="3068960"/>
            <a:ext cx="3492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Imag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988840"/>
            <a:ext cx="3492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617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2800" dirty="0" smtClean="0"/>
              <a:t>Introduction</a:t>
            </a:r>
            <a:endParaRPr lang="fr-BE" sz="28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Shock Index (SI) is defined as the ratio of the Heart Rate (HR) to systolic Blood Pressure (</a:t>
            </a:r>
            <a:r>
              <a:rPr lang="en-US" sz="2400" dirty="0" smtClean="0"/>
              <a:t>BP).</a:t>
            </a:r>
          </a:p>
          <a:p>
            <a:pPr marL="0" indent="0">
              <a:buNone/>
            </a:pPr>
            <a:endParaRPr lang="fr-BE" sz="2400" dirty="0"/>
          </a:p>
        </p:txBody>
      </p:sp>
      <p:sp>
        <p:nvSpPr>
          <p:cNvPr id="2" name="Rectangle 1"/>
          <p:cNvSpPr/>
          <p:nvPr/>
        </p:nvSpPr>
        <p:spPr>
          <a:xfrm>
            <a:off x="827584" y="3085383"/>
            <a:ext cx="38164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 tooltip="The Journal of trauma."/>
              </a:rPr>
              <a:t>J Trauma.</a:t>
            </a:r>
            <a:r>
              <a:rPr lang="en-US" dirty="0"/>
              <a:t> 2011 Feb;70(2):</a:t>
            </a:r>
            <a:r>
              <a:rPr lang="en-US" dirty="0" smtClean="0"/>
              <a:t>384-8</a:t>
            </a:r>
          </a:p>
          <a:p>
            <a:r>
              <a:rPr lang="en-US" b="1" dirty="0" smtClean="0"/>
              <a:t>Identifying </a:t>
            </a:r>
            <a:r>
              <a:rPr lang="en-US" b="1" dirty="0"/>
              <a:t>risk for massive transfusion in the relatively normotensive patient: utility of the prehospital </a:t>
            </a:r>
            <a:r>
              <a:rPr lang="en-US" b="1" dirty="0" err="1"/>
              <a:t>shockindex</a:t>
            </a:r>
            <a:r>
              <a:rPr lang="en-US" b="1" dirty="0"/>
              <a:t>.</a:t>
            </a:r>
          </a:p>
          <a:p>
            <a:r>
              <a:rPr lang="en-US" u="sng" dirty="0" err="1">
                <a:hlinkClick r:id="rId3"/>
              </a:rPr>
              <a:t>Vandromme</a:t>
            </a:r>
            <a:r>
              <a:rPr lang="en-US" u="sng" dirty="0">
                <a:hlinkClick r:id="rId3"/>
              </a:rPr>
              <a:t> </a:t>
            </a:r>
            <a:r>
              <a:rPr lang="en-US" u="sng" dirty="0" smtClean="0">
                <a:hlinkClick r:id="rId3"/>
              </a:rPr>
              <a:t>MJ</a:t>
            </a:r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en-US" u="sng" dirty="0">
                <a:hlinkClick r:id="rId4"/>
              </a:rPr>
              <a:t>Griffin RL</a:t>
            </a:r>
            <a:r>
              <a:rPr lang="en-US" dirty="0"/>
              <a:t>, </a:t>
            </a:r>
            <a:r>
              <a:rPr lang="en-US" u="sng" dirty="0" err="1">
                <a:hlinkClick r:id="rId5"/>
              </a:rPr>
              <a:t>Kerby</a:t>
            </a:r>
            <a:r>
              <a:rPr lang="en-US" u="sng" dirty="0">
                <a:hlinkClick r:id="rId5"/>
              </a:rPr>
              <a:t> JD</a:t>
            </a:r>
            <a:r>
              <a:rPr lang="en-US" dirty="0"/>
              <a:t>, </a:t>
            </a:r>
            <a:r>
              <a:rPr lang="en-US" u="sng" dirty="0" err="1">
                <a:hlinkClick r:id="rId6"/>
              </a:rPr>
              <a:t>McGwin</a:t>
            </a:r>
            <a:r>
              <a:rPr lang="en-US" u="sng" dirty="0">
                <a:hlinkClick r:id="rId6"/>
              </a:rPr>
              <a:t> G Jr</a:t>
            </a:r>
            <a:r>
              <a:rPr lang="en-US" dirty="0"/>
              <a:t>, </a:t>
            </a:r>
            <a:r>
              <a:rPr lang="en-US" u="sng" dirty="0">
                <a:hlinkClick r:id="rId7"/>
              </a:rPr>
              <a:t>Rue LW 3rd</a:t>
            </a:r>
            <a:r>
              <a:rPr lang="en-US" dirty="0"/>
              <a:t>, </a:t>
            </a:r>
            <a:r>
              <a:rPr lang="en-US" u="sng" dirty="0">
                <a:hlinkClick r:id="rId8"/>
              </a:rPr>
              <a:t>Weinberg JA</a:t>
            </a:r>
            <a:r>
              <a:rPr lang="en-US" dirty="0"/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113872" y="2808384"/>
            <a:ext cx="3851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err="1">
                <a:hlinkClick r:id="rId9" tooltip="Critical care (London, England)."/>
              </a:rPr>
              <a:t>Crit</a:t>
            </a:r>
            <a:r>
              <a:rPr lang="en-US" u="sng" dirty="0">
                <a:hlinkClick r:id="rId9" tooltip="Critical care (London, England)."/>
              </a:rPr>
              <a:t> Care.</a:t>
            </a:r>
            <a:r>
              <a:rPr lang="en-US" dirty="0"/>
              <a:t> 2013 Aug 12;17(4):R172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/>
              <a:t>The Shock Index revisited - a fast guide to transfusion requirement? A retrospective analysis on 21,853 patients derived from the </a:t>
            </a:r>
            <a:r>
              <a:rPr lang="en-US" b="1" dirty="0" err="1"/>
              <a:t>TraumaRegister</a:t>
            </a:r>
            <a:r>
              <a:rPr lang="en-US" b="1" dirty="0"/>
              <a:t> DGU.</a:t>
            </a:r>
          </a:p>
          <a:p>
            <a:r>
              <a:rPr lang="en-US" u="sng" dirty="0">
                <a:hlinkClick r:id="rId10"/>
              </a:rPr>
              <a:t>Mutschler M</a:t>
            </a:r>
            <a:r>
              <a:rPr lang="en-US" dirty="0"/>
              <a:t>, </a:t>
            </a:r>
            <a:r>
              <a:rPr lang="en-US" u="sng" dirty="0" err="1">
                <a:hlinkClick r:id="rId11"/>
              </a:rPr>
              <a:t>Nienaber</a:t>
            </a:r>
            <a:r>
              <a:rPr lang="en-US" u="sng" dirty="0">
                <a:hlinkClick r:id="rId11"/>
              </a:rPr>
              <a:t> U</a:t>
            </a:r>
            <a:r>
              <a:rPr lang="en-US" dirty="0"/>
              <a:t>, </a:t>
            </a:r>
            <a:r>
              <a:rPr lang="en-US" u="sng" dirty="0" err="1">
                <a:hlinkClick r:id="rId12"/>
              </a:rPr>
              <a:t>Münzberg</a:t>
            </a:r>
            <a:r>
              <a:rPr lang="en-US" u="sng" dirty="0">
                <a:hlinkClick r:id="rId12"/>
              </a:rPr>
              <a:t> M</a:t>
            </a:r>
            <a:r>
              <a:rPr lang="en-US" dirty="0"/>
              <a:t>, </a:t>
            </a:r>
            <a:r>
              <a:rPr lang="en-US" u="sng" dirty="0" err="1">
                <a:hlinkClick r:id="rId13"/>
              </a:rPr>
              <a:t>Wölfl</a:t>
            </a:r>
            <a:r>
              <a:rPr lang="en-US" u="sng" dirty="0">
                <a:hlinkClick r:id="rId13"/>
              </a:rPr>
              <a:t> C</a:t>
            </a:r>
            <a:r>
              <a:rPr lang="en-US" dirty="0"/>
              <a:t>, </a:t>
            </a:r>
            <a:r>
              <a:rPr lang="en-US" u="sng" dirty="0" err="1">
                <a:hlinkClick r:id="rId14"/>
              </a:rPr>
              <a:t>Schoechl</a:t>
            </a:r>
            <a:r>
              <a:rPr lang="en-US" u="sng" dirty="0">
                <a:hlinkClick r:id="rId14"/>
              </a:rPr>
              <a:t> H</a:t>
            </a:r>
            <a:r>
              <a:rPr lang="en-US" dirty="0"/>
              <a:t>, </a:t>
            </a:r>
            <a:r>
              <a:rPr lang="en-US" u="sng" dirty="0" err="1">
                <a:hlinkClick r:id="rId15"/>
              </a:rPr>
              <a:t>Paffrath</a:t>
            </a:r>
            <a:r>
              <a:rPr lang="en-US" u="sng" dirty="0">
                <a:hlinkClick r:id="rId15"/>
              </a:rPr>
              <a:t> T</a:t>
            </a:r>
            <a:r>
              <a:rPr lang="en-US" dirty="0"/>
              <a:t>, </a:t>
            </a:r>
            <a:r>
              <a:rPr lang="en-US" u="sng" dirty="0">
                <a:hlinkClick r:id="rId16"/>
              </a:rPr>
              <a:t>Bouillon B</a:t>
            </a:r>
            <a:r>
              <a:rPr lang="en-US" dirty="0"/>
              <a:t>, </a:t>
            </a:r>
            <a:r>
              <a:rPr lang="en-US" u="sng" dirty="0" err="1">
                <a:hlinkClick r:id="rId17"/>
              </a:rPr>
              <a:t>Maegele</a:t>
            </a:r>
            <a:r>
              <a:rPr lang="en-US" u="sng" dirty="0">
                <a:hlinkClick r:id="rId17"/>
              </a:rPr>
              <a:t> M</a:t>
            </a:r>
            <a:r>
              <a:rPr lang="en-US" dirty="0"/>
              <a:t>; </a:t>
            </a:r>
            <a:r>
              <a:rPr lang="en-US" u="sng" dirty="0" err="1">
                <a:hlinkClick r:id="rId18"/>
              </a:rPr>
              <a:t>TraumaRegister</a:t>
            </a:r>
            <a:r>
              <a:rPr lang="en-US" u="sng" dirty="0">
                <a:hlinkClick r:id="rId18"/>
              </a:rPr>
              <a:t> DGU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773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Material and methods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82 patients were included in a single-center, non-controlled clinical trial evaluating the Trauma-Induced Coagulopathy Clinical Score </a:t>
            </a:r>
            <a:r>
              <a:rPr lang="en-US" sz="2400" dirty="0" smtClean="0"/>
              <a:t>TICCS (</a:t>
            </a:r>
            <a:r>
              <a:rPr lang="en-US" sz="2400" dirty="0" err="1" smtClean="0"/>
              <a:t>Tonglet</a:t>
            </a:r>
            <a:r>
              <a:rPr lang="en-US" sz="2400" dirty="0" smtClean="0"/>
              <a:t> </a:t>
            </a:r>
            <a:r>
              <a:rPr lang="en-US" sz="2400" i="1" dirty="0" smtClean="0"/>
              <a:t>et al</a:t>
            </a:r>
            <a:r>
              <a:rPr lang="en-US" sz="2400" dirty="0" smtClean="0"/>
              <a:t>, Critical Care, 2014).</a:t>
            </a:r>
          </a:p>
          <a:p>
            <a:r>
              <a:rPr lang="en-US" sz="2400" dirty="0"/>
              <a:t>Pre-hospital HR and BP were recorded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A blood sample was collected at the time of admission and </a:t>
            </a:r>
            <a:r>
              <a:rPr lang="en-US" sz="2400" dirty="0" err="1"/>
              <a:t>patients’pH</a:t>
            </a:r>
            <a:r>
              <a:rPr lang="en-US" sz="2400" dirty="0"/>
              <a:t> was recorded. 24 hours survival and 30 days survival were recorded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Retrospectively, SI was calculated and patients with SI &gt;= 1 were distinguished from the ones with SI &lt; 1.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722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Results</a:t>
            </a:r>
            <a:endParaRPr lang="en-US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04864"/>
            <a:ext cx="3937479" cy="2628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173" y="2204864"/>
            <a:ext cx="3910076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770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Conclusion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 trauma, a pre-hospital SI &gt;= 1 is associated with acidosis and higher mortality rate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/>
              <a:t>SI may be a useful and simple criterion to identify trauma patients at risk for immediate complications and thus requiring specific and emergent measures.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2278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171</Words>
  <Application>Microsoft Office PowerPoint</Application>
  <PresentationFormat>Affichage à l'écran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Pre-hospital Shock Index in severe trauma patients.</vt:lpstr>
      <vt:lpstr>Présentation PowerPoint</vt:lpstr>
      <vt:lpstr>Introduction</vt:lpstr>
      <vt:lpstr>Material and methods</vt:lpstr>
      <vt:lpstr>Results</vt:lpstr>
      <vt:lpstr>Conclusion</vt:lpstr>
    </vt:vector>
  </TitlesOfParts>
  <Company>CHU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VRANCKX Marc</dc:creator>
  <cp:lastModifiedBy>martin</cp:lastModifiedBy>
  <cp:revision>9</cp:revision>
  <dcterms:created xsi:type="dcterms:W3CDTF">2015-12-18T16:08:27Z</dcterms:created>
  <dcterms:modified xsi:type="dcterms:W3CDTF">2016-01-06T14:42:22Z</dcterms:modified>
</cp:coreProperties>
</file>