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4" r="2933" b="86662"/>
          <a:stretch/>
        </p:blipFill>
        <p:spPr>
          <a:xfrm>
            <a:off x="1032762" y="274"/>
            <a:ext cx="2808312" cy="66055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6" r="2933" b="86662"/>
          <a:stretch/>
        </p:blipFill>
        <p:spPr>
          <a:xfrm>
            <a:off x="3707904" y="-4192"/>
            <a:ext cx="5445962" cy="66055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46"/>
          <a:stretch/>
        </p:blipFill>
        <p:spPr>
          <a:xfrm>
            <a:off x="0" y="6648360"/>
            <a:ext cx="9144000" cy="20963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74070" cy="685799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15" y="6173003"/>
            <a:ext cx="507654" cy="580176"/>
          </a:xfrm>
          <a:prstGeom prst="rect">
            <a:avLst/>
          </a:prstGeom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91" t="34522" r="26972" b="15060"/>
          <a:stretch/>
        </p:blipFill>
        <p:spPr bwMode="auto">
          <a:xfrm>
            <a:off x="304294" y="90261"/>
            <a:ext cx="539552" cy="4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oneTexte 12"/>
          <p:cNvSpPr txBox="1"/>
          <p:nvPr userDrawn="1"/>
        </p:nvSpPr>
        <p:spPr>
          <a:xfrm>
            <a:off x="3347864" y="6614679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>
                <a:solidFill>
                  <a:srgbClr val="C00000"/>
                </a:solidFill>
              </a:rPr>
              <a:t>Brussels,</a:t>
            </a:r>
            <a:r>
              <a:rPr lang="fr-BE" sz="1200" baseline="0" dirty="0" smtClean="0">
                <a:solidFill>
                  <a:srgbClr val="C00000"/>
                </a:solidFill>
              </a:rPr>
              <a:t> 30 </a:t>
            </a:r>
            <a:r>
              <a:rPr lang="fr-BE" sz="1200" baseline="0" dirty="0" err="1" smtClean="0">
                <a:solidFill>
                  <a:srgbClr val="C00000"/>
                </a:solidFill>
              </a:rPr>
              <a:t>January</a:t>
            </a:r>
            <a:r>
              <a:rPr lang="fr-BE" sz="1200" baseline="0" dirty="0" smtClean="0">
                <a:solidFill>
                  <a:srgbClr val="C00000"/>
                </a:solidFill>
              </a:rPr>
              <a:t> </a:t>
            </a:r>
            <a:r>
              <a:rPr lang="fr-BE" sz="1200" dirty="0" smtClean="0">
                <a:solidFill>
                  <a:srgbClr val="C00000"/>
                </a:solidFill>
              </a:rPr>
              <a:t>2016</a:t>
            </a:r>
            <a:endParaRPr lang="fr-BE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8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7920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7101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022C-2D37-44ED-8BD4-1F168FB07E0F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CC45-E041-403F-8FB4-BBF90A711B09}" type="slidenum">
              <a:rPr lang="fr-BE" smtClean="0"/>
              <a:t>‹N°›</a:t>
            </a:fld>
            <a:endParaRPr lang="fr-BE"/>
          </a:p>
        </p:txBody>
      </p:sp>
      <p:sp>
        <p:nvSpPr>
          <p:cNvPr id="12" name="Rectangle 1"/>
          <p:cNvSpPr>
            <a:spLocks noChangeArrowheads="1"/>
          </p:cNvSpPr>
          <p:nvPr userDrawn="1"/>
        </p:nvSpPr>
        <p:spPr bwMode="auto">
          <a:xfrm>
            <a:off x="682145" y="1096812"/>
            <a:ext cx="82089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8249A"/>
                </a:solidFill>
              </a:rPr>
              <a:t>Declaration of interest links with the health industries related to the theme of the presentation </a:t>
            </a:r>
            <a:endParaRPr lang="fr-FR" altLang="ja-JP" sz="2000" b="1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arme 12"/>
          <p:cNvSpPr/>
          <p:nvPr userDrawn="1"/>
        </p:nvSpPr>
        <p:spPr bwMode="auto">
          <a:xfrm rot="2700000">
            <a:off x="828146" y="2152051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258210" y="2030778"/>
            <a:ext cx="56166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rgbClr val="08249A"/>
                </a:solidFill>
              </a:rPr>
              <a:t>Employee, consultant </a:t>
            </a:r>
            <a:r>
              <a:rPr lang="en-US" dirty="0">
                <a:solidFill>
                  <a:srgbClr val="08249A"/>
                </a:solidFill>
              </a:rPr>
              <a:t>or member of </a:t>
            </a:r>
            <a:r>
              <a:rPr lang="en-US" dirty="0" smtClean="0">
                <a:solidFill>
                  <a:srgbClr val="08249A"/>
                </a:solidFill>
              </a:rPr>
              <a:t>the scientific advisory board of </a:t>
            </a:r>
            <a:r>
              <a:rPr lang="en-US" dirty="0">
                <a:solidFill>
                  <a:srgbClr val="08249A"/>
                </a:solidFill>
              </a:rPr>
              <a:t>a health industry</a:t>
            </a:r>
            <a:endParaRPr lang="fr-FR" altLang="ja-JP" b="1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63"/>
          <p:cNvSpPr>
            <a:spLocks noChangeArrowheads="1"/>
          </p:cNvSpPr>
          <p:nvPr userDrawn="1"/>
        </p:nvSpPr>
        <p:spPr bwMode="auto">
          <a:xfrm>
            <a:off x="7451055" y="2106978"/>
            <a:ext cx="493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16" name="Rectangle 33"/>
          <p:cNvSpPr>
            <a:spLocks noChangeArrowheads="1"/>
          </p:cNvSpPr>
          <p:nvPr userDrawn="1"/>
        </p:nvSpPr>
        <p:spPr bwMode="auto">
          <a:xfrm>
            <a:off x="8467543" y="2106978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auto">
          <a:xfrm>
            <a:off x="7208167" y="2106978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8224655" y="2106978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 userDrawn="1"/>
        </p:nvSpPr>
        <p:spPr bwMode="auto">
          <a:xfrm>
            <a:off x="1258209" y="3077108"/>
            <a:ext cx="5759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8249A"/>
                </a:solidFill>
                <a:latin typeface="+mj-lt"/>
              </a:rPr>
              <a:t>Fees for lecture or redaction of articles or materials </a:t>
            </a:r>
            <a:r>
              <a:rPr lang="en-US" dirty="0" smtClean="0">
                <a:solidFill>
                  <a:srgbClr val="08249A"/>
                </a:solidFill>
                <a:latin typeface="+mj-lt"/>
              </a:rPr>
              <a:t>from a </a:t>
            </a:r>
            <a:r>
              <a:rPr lang="en-US" dirty="0">
                <a:solidFill>
                  <a:srgbClr val="08249A"/>
                </a:solidFill>
                <a:latin typeface="+mj-lt"/>
              </a:rPr>
              <a:t>health industry</a:t>
            </a:r>
            <a:endParaRPr lang="fr-FR" altLang="ja-JP" b="1" dirty="0">
              <a:solidFill>
                <a:srgbClr val="08249A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Rectangle 36"/>
          <p:cNvSpPr>
            <a:spLocks noChangeArrowheads="1"/>
          </p:cNvSpPr>
          <p:nvPr userDrawn="1"/>
        </p:nvSpPr>
        <p:spPr bwMode="auto">
          <a:xfrm>
            <a:off x="7451055" y="3117374"/>
            <a:ext cx="503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1" name="Rectangle 37"/>
          <p:cNvSpPr>
            <a:spLocks noChangeArrowheads="1"/>
          </p:cNvSpPr>
          <p:nvPr userDrawn="1"/>
        </p:nvSpPr>
        <p:spPr bwMode="auto">
          <a:xfrm>
            <a:off x="8467543" y="3117374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7208167" y="3160236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 userDrawn="1"/>
        </p:nvSpPr>
        <p:spPr bwMode="auto">
          <a:xfrm>
            <a:off x="8224655" y="3160236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4" name="Rectangle 14"/>
          <p:cNvSpPr>
            <a:spLocks noChangeArrowheads="1"/>
          </p:cNvSpPr>
          <p:nvPr userDrawn="1"/>
        </p:nvSpPr>
        <p:spPr bwMode="auto">
          <a:xfrm>
            <a:off x="1274971" y="4117864"/>
            <a:ext cx="57594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8249A"/>
                </a:solidFill>
              </a:rPr>
              <a:t>Support for travel, accommodation or registration to conferences and other events received from </a:t>
            </a:r>
            <a:r>
              <a:rPr lang="en-US" dirty="0" smtClean="0">
                <a:solidFill>
                  <a:srgbClr val="08249A"/>
                </a:solidFill>
              </a:rPr>
              <a:t>a health </a:t>
            </a:r>
            <a:r>
              <a:rPr lang="en-US" dirty="0">
                <a:solidFill>
                  <a:srgbClr val="08249A"/>
                </a:solidFill>
              </a:rPr>
              <a:t>industry</a:t>
            </a:r>
            <a:endParaRPr lang="fr-FR" altLang="ja-JP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40"/>
          <p:cNvSpPr>
            <a:spLocks noChangeArrowheads="1"/>
          </p:cNvSpPr>
          <p:nvPr userDrawn="1"/>
        </p:nvSpPr>
        <p:spPr bwMode="auto">
          <a:xfrm>
            <a:off x="7451055" y="4271214"/>
            <a:ext cx="503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6" name="Rectangle 41"/>
          <p:cNvSpPr>
            <a:spLocks noChangeArrowheads="1"/>
          </p:cNvSpPr>
          <p:nvPr userDrawn="1"/>
        </p:nvSpPr>
        <p:spPr bwMode="auto">
          <a:xfrm>
            <a:off x="8467543" y="4271214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7208167" y="431248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 userDrawn="1"/>
        </p:nvSpPr>
        <p:spPr bwMode="auto">
          <a:xfrm>
            <a:off x="8224655" y="431248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 userDrawn="1"/>
        </p:nvSpPr>
        <p:spPr bwMode="auto">
          <a:xfrm>
            <a:off x="1258209" y="5385703"/>
            <a:ext cx="5759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rgbClr val="08249A"/>
                </a:solidFill>
              </a:rPr>
              <a:t>Research or clinical study investigator for </a:t>
            </a:r>
            <a:r>
              <a:rPr lang="en-US" dirty="0" smtClean="0">
                <a:solidFill>
                  <a:srgbClr val="08249A"/>
                </a:solidFill>
              </a:rPr>
              <a:t>a health </a:t>
            </a:r>
            <a:r>
              <a:rPr lang="en-US" dirty="0">
                <a:solidFill>
                  <a:srgbClr val="08249A"/>
                </a:solidFill>
              </a:rPr>
              <a:t>industry</a:t>
            </a:r>
            <a:endParaRPr lang="fr-FR" altLang="ja-JP" b="1" dirty="0">
              <a:solidFill>
                <a:srgbClr val="08249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44"/>
          <p:cNvSpPr>
            <a:spLocks noChangeArrowheads="1"/>
          </p:cNvSpPr>
          <p:nvPr userDrawn="1"/>
        </p:nvSpPr>
        <p:spPr bwMode="auto">
          <a:xfrm>
            <a:off x="7451055" y="5396859"/>
            <a:ext cx="503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 err="1">
                <a:solidFill>
                  <a:srgbClr val="CC0066"/>
                </a:solidFill>
                <a:latin typeface="Arial" pitchFamily="34" charset="0"/>
              </a:rPr>
              <a:t>Yes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31" name="Rectangle 45"/>
          <p:cNvSpPr>
            <a:spLocks noChangeArrowheads="1"/>
          </p:cNvSpPr>
          <p:nvPr userDrawn="1"/>
        </p:nvSpPr>
        <p:spPr bwMode="auto">
          <a:xfrm>
            <a:off x="8467543" y="5396859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rgbClr val="CC0066"/>
                </a:solidFill>
                <a:latin typeface="Arial" pitchFamily="34" charset="0"/>
              </a:rPr>
              <a:t>No</a:t>
            </a: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 userDrawn="1"/>
        </p:nvSpPr>
        <p:spPr bwMode="auto">
          <a:xfrm>
            <a:off x="7208167" y="544130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 userDrawn="1"/>
        </p:nvSpPr>
        <p:spPr bwMode="auto">
          <a:xfrm>
            <a:off x="8224655" y="5441309"/>
            <a:ext cx="2159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808080">
                <a:alpha val="39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solidFill>
                <a:prstClr val="black"/>
              </a:solidFill>
              <a:latin typeface="Times" pitchFamily="-106" charset="0"/>
            </a:endParaRPr>
          </a:p>
        </p:txBody>
      </p:sp>
      <p:sp>
        <p:nvSpPr>
          <p:cNvPr id="34" name="Larme 33"/>
          <p:cNvSpPr/>
          <p:nvPr userDrawn="1"/>
        </p:nvSpPr>
        <p:spPr bwMode="auto">
          <a:xfrm rot="2700000">
            <a:off x="859528" y="3291456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Larme 34"/>
          <p:cNvSpPr/>
          <p:nvPr userDrawn="1"/>
        </p:nvSpPr>
        <p:spPr bwMode="auto">
          <a:xfrm rot="2700000">
            <a:off x="882033" y="4419572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Larme 35"/>
          <p:cNvSpPr/>
          <p:nvPr userDrawn="1"/>
        </p:nvSpPr>
        <p:spPr bwMode="auto">
          <a:xfrm rot="2700000">
            <a:off x="890909" y="5461553"/>
            <a:ext cx="217630" cy="217632"/>
          </a:xfrm>
          <a:prstGeom prst="teardrop">
            <a:avLst/>
          </a:prstGeom>
          <a:solidFill>
            <a:srgbClr val="00B0F0"/>
          </a:solidFill>
          <a:ln w="9525" cap="flat" cmpd="sng" algn="ctr">
            <a:solidFill>
              <a:srgbClr val="0824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12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7" name="Image 3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4" r="2933" b="86662"/>
          <a:stretch/>
        </p:blipFill>
        <p:spPr>
          <a:xfrm>
            <a:off x="1032762" y="-2"/>
            <a:ext cx="2808312" cy="660553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6" r="2933" b="86662"/>
          <a:stretch/>
        </p:blipFill>
        <p:spPr>
          <a:xfrm>
            <a:off x="3707904" y="-3"/>
            <a:ext cx="5445962" cy="660553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46"/>
          <a:stretch/>
        </p:blipFill>
        <p:spPr>
          <a:xfrm>
            <a:off x="0" y="6648360"/>
            <a:ext cx="9144000" cy="2096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74070" cy="6857999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15" y="6173003"/>
            <a:ext cx="507654" cy="580176"/>
          </a:xfrm>
          <a:prstGeom prst="rect">
            <a:avLst/>
          </a:prstGeom>
        </p:spPr>
      </p:pic>
      <p:pic>
        <p:nvPicPr>
          <p:cNvPr id="42" name="Picture 4"/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91" t="34522" r="26972" b="15060"/>
          <a:stretch/>
        </p:blipFill>
        <p:spPr bwMode="auto">
          <a:xfrm>
            <a:off x="304294" y="90261"/>
            <a:ext cx="539552" cy="4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ZoneTexte 42"/>
          <p:cNvSpPr txBox="1"/>
          <p:nvPr userDrawn="1"/>
        </p:nvSpPr>
        <p:spPr>
          <a:xfrm>
            <a:off x="3347864" y="6614679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>
                <a:solidFill>
                  <a:srgbClr val="C00000"/>
                </a:solidFill>
              </a:rPr>
              <a:t>Brussels,</a:t>
            </a:r>
            <a:r>
              <a:rPr lang="fr-BE" sz="1200" baseline="0" dirty="0" smtClean="0">
                <a:solidFill>
                  <a:srgbClr val="C00000"/>
                </a:solidFill>
              </a:rPr>
              <a:t> 30 </a:t>
            </a:r>
            <a:r>
              <a:rPr lang="fr-BE" sz="1200" baseline="0" dirty="0" err="1" smtClean="0">
                <a:solidFill>
                  <a:srgbClr val="C00000"/>
                </a:solidFill>
              </a:rPr>
              <a:t>January</a:t>
            </a:r>
            <a:r>
              <a:rPr lang="fr-BE" sz="1200" baseline="0" dirty="0" smtClean="0">
                <a:solidFill>
                  <a:srgbClr val="C00000"/>
                </a:solidFill>
              </a:rPr>
              <a:t> </a:t>
            </a:r>
            <a:r>
              <a:rPr lang="fr-BE" sz="1200" dirty="0" smtClean="0">
                <a:solidFill>
                  <a:srgbClr val="C00000"/>
                </a:solidFill>
              </a:rPr>
              <a:t>2016</a:t>
            </a:r>
            <a:endParaRPr lang="fr-BE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47840"/>
            <a:ext cx="8229600" cy="819281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4" r="2933" b="86662"/>
          <a:stretch/>
        </p:blipFill>
        <p:spPr>
          <a:xfrm>
            <a:off x="1032762" y="0"/>
            <a:ext cx="2808312" cy="66055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6" r="2933" b="86662"/>
          <a:stretch/>
        </p:blipFill>
        <p:spPr>
          <a:xfrm>
            <a:off x="3708673" y="52"/>
            <a:ext cx="5445962" cy="66055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46"/>
          <a:stretch/>
        </p:blipFill>
        <p:spPr>
          <a:xfrm>
            <a:off x="0" y="6648360"/>
            <a:ext cx="9144000" cy="20963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74070" cy="685799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15" y="6173003"/>
            <a:ext cx="507654" cy="580176"/>
          </a:xfrm>
          <a:prstGeom prst="rect">
            <a:avLst/>
          </a:prstGeom>
        </p:spPr>
      </p:pic>
      <p:pic>
        <p:nvPicPr>
          <p:cNvPr id="14" name="Picture 4"/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91" t="34522" r="26972" b="15060"/>
          <a:stretch/>
        </p:blipFill>
        <p:spPr bwMode="auto">
          <a:xfrm>
            <a:off x="304294" y="90261"/>
            <a:ext cx="539552" cy="48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/>
          <p:cNvSpPr txBox="1"/>
          <p:nvPr userDrawn="1"/>
        </p:nvSpPr>
        <p:spPr>
          <a:xfrm>
            <a:off x="3347864" y="6614679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>
                <a:solidFill>
                  <a:srgbClr val="C00000"/>
                </a:solidFill>
              </a:rPr>
              <a:t>Brussels,</a:t>
            </a:r>
            <a:r>
              <a:rPr lang="fr-BE" sz="1200" baseline="0" dirty="0" smtClean="0">
                <a:solidFill>
                  <a:srgbClr val="C00000"/>
                </a:solidFill>
              </a:rPr>
              <a:t> 30 </a:t>
            </a:r>
            <a:r>
              <a:rPr lang="fr-BE" sz="1200" baseline="0" dirty="0" err="1" smtClean="0">
                <a:solidFill>
                  <a:srgbClr val="C00000"/>
                </a:solidFill>
              </a:rPr>
              <a:t>January</a:t>
            </a:r>
            <a:r>
              <a:rPr lang="fr-BE" sz="1200" baseline="0" dirty="0" smtClean="0">
                <a:solidFill>
                  <a:srgbClr val="C00000"/>
                </a:solidFill>
              </a:rPr>
              <a:t> </a:t>
            </a:r>
            <a:r>
              <a:rPr lang="fr-BE" sz="1200" dirty="0" smtClean="0">
                <a:solidFill>
                  <a:srgbClr val="C00000"/>
                </a:solidFill>
              </a:rPr>
              <a:t>2016</a:t>
            </a:r>
            <a:endParaRPr lang="fr-BE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9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308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4239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7471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856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8939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4576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5018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23CE2-2582-475F-B03A-4226D93618EE}" type="datetimeFigureOut">
              <a:rPr lang="fr-BE" smtClean="0"/>
              <a:t>6/01/2016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7ECD2-D4CF-4BA4-A6BF-6737BD1FA5B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46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/?term=Clanet%20M%5bAuthor%5d&amp;cauthor=true&amp;cauthor_uid=24683828" TargetMode="External"/><Relationship Id="rId3" Type="http://schemas.openxmlformats.org/officeDocument/2006/relationships/image" Target="../media/image8.jpeg"/><Relationship Id="rId7" Type="http://schemas.openxmlformats.org/officeDocument/2006/relationships/hyperlink" Target="http://www.ncbi.nlm.nih.gov/pubmed/?term=Damas%20F%5bAuthor%5d&amp;cauthor=true&amp;cauthor_uid=24683828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cbi.nlm.nih.gov/pubmed/?term=Minon%20JM%5bAuthor%5d&amp;cauthor=true&amp;cauthor_uid=24683828" TargetMode="External"/><Relationship Id="rId5" Type="http://schemas.openxmlformats.org/officeDocument/2006/relationships/hyperlink" Target="http://www.ncbi.nlm.nih.gov/pubmed/?term=Tonglet%20M%5bAuthor%5d&amp;cauthor=true&amp;cauthor_uid=24683828" TargetMode="External"/><Relationship Id="rId4" Type="http://schemas.openxmlformats.org/officeDocument/2006/relationships/hyperlink" Target="http://www.ncbi.nlm.nih.gov/pubmed/24683828" TargetMode="External"/><Relationship Id="rId9" Type="http://schemas.openxmlformats.org/officeDocument/2006/relationships/hyperlink" Target="http://www.ncbi.nlm.nih.gov/pubmed/?term=Vergnion%20M%5bAuthor%5d&amp;cauthor=true&amp;cauthor_uid=2468382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/>
              <a:t>Does a ‘Massive Transfusion Protocol’ activation necessarily mean massive transfusion ?</a:t>
            </a:r>
            <a:r>
              <a:rPr lang="en-US" sz="2800" b="1" dirty="0"/>
              <a:t/>
            </a:r>
            <a:br>
              <a:rPr lang="en-US" sz="2800" b="1" dirty="0"/>
            </a:br>
            <a:endParaRPr lang="fr-BE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/>
          </a:bodyPr>
          <a:lstStyle/>
          <a:p>
            <a:pPr algn="r"/>
            <a:r>
              <a:rPr lang="fr-BE" sz="2000" dirty="0" smtClean="0"/>
              <a:t>Martin </a:t>
            </a:r>
            <a:r>
              <a:rPr lang="fr-BE" sz="2000" dirty="0" err="1" smtClean="0"/>
              <a:t>Tonglet</a:t>
            </a:r>
            <a:r>
              <a:rPr lang="fr-BE" sz="2000" dirty="0" smtClean="0"/>
              <a:t>, Liège </a:t>
            </a:r>
            <a:r>
              <a:rPr lang="fr-BE" sz="2000" dirty="0" err="1"/>
              <a:t>U</a:t>
            </a:r>
            <a:r>
              <a:rPr lang="fr-BE" sz="2000" dirty="0" err="1" smtClean="0"/>
              <a:t>niversity</a:t>
            </a:r>
            <a:r>
              <a:rPr lang="fr-BE" sz="2000" dirty="0" smtClean="0"/>
              <a:t> </a:t>
            </a:r>
            <a:r>
              <a:rPr lang="fr-BE" sz="2000" dirty="0" err="1"/>
              <a:t>H</a:t>
            </a:r>
            <a:r>
              <a:rPr lang="fr-BE" sz="2000" dirty="0" err="1" smtClean="0"/>
              <a:t>ospital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237698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485" y="5373216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720" y="4221088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485" y="3068960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988840"/>
            <a:ext cx="3492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17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 </a:t>
            </a:r>
            <a:r>
              <a:rPr lang="fr-BE" sz="2800" dirty="0" smtClean="0"/>
              <a:t>Introduction</a:t>
            </a:r>
            <a:endParaRPr lang="fr-BE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3672407" cy="4030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martin\Desktop\TSA-LA-GI\TRAUMA\MTP\photos packs\P106012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12776"/>
            <a:ext cx="3347864" cy="2510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72000" y="3961106"/>
            <a:ext cx="4355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4" tooltip="Revue médicale de Liège."/>
              </a:rPr>
              <a:t>Rev Med Liege.</a:t>
            </a:r>
            <a:r>
              <a:rPr lang="en-US" dirty="0"/>
              <a:t> 2014 Feb;69(2):</a:t>
            </a:r>
            <a:r>
              <a:rPr lang="en-US" dirty="0" smtClean="0"/>
              <a:t>82-8.</a:t>
            </a:r>
          </a:p>
          <a:p>
            <a:r>
              <a:rPr lang="en-US" b="1" dirty="0" smtClean="0"/>
              <a:t>Implementation </a:t>
            </a:r>
            <a:r>
              <a:rPr lang="en-US" b="1" dirty="0"/>
              <a:t>of a massive transfusion protocol in an emergency </a:t>
            </a:r>
            <a:r>
              <a:rPr lang="en-US" b="1" dirty="0" smtClean="0"/>
              <a:t>department.</a:t>
            </a:r>
            <a:endParaRPr lang="en-US" b="1" dirty="0"/>
          </a:p>
          <a:p>
            <a:r>
              <a:rPr lang="en-US" u="sng" dirty="0" err="1" smtClean="0">
                <a:hlinkClick r:id="rId5"/>
              </a:rPr>
              <a:t>Tonglet</a:t>
            </a:r>
            <a:r>
              <a:rPr lang="en-US" u="sng" dirty="0" smtClean="0">
                <a:hlinkClick r:id="rId5"/>
              </a:rPr>
              <a:t> </a:t>
            </a:r>
            <a:r>
              <a:rPr lang="en-US" u="sng" dirty="0">
                <a:hlinkClick r:id="rId5"/>
              </a:rPr>
              <a:t>M</a:t>
            </a:r>
            <a:r>
              <a:rPr lang="en-US" dirty="0"/>
              <a:t>, </a:t>
            </a:r>
            <a:r>
              <a:rPr lang="en-US" u="sng" dirty="0" err="1">
                <a:hlinkClick r:id="rId6"/>
              </a:rPr>
              <a:t>Minon</a:t>
            </a:r>
            <a:r>
              <a:rPr lang="en-US" u="sng" dirty="0">
                <a:hlinkClick r:id="rId6"/>
              </a:rPr>
              <a:t> JM</a:t>
            </a:r>
            <a:r>
              <a:rPr lang="en-US" dirty="0"/>
              <a:t>, </a:t>
            </a:r>
            <a:r>
              <a:rPr lang="en-US" u="sng" dirty="0" err="1">
                <a:hlinkClick r:id="rId7"/>
              </a:rPr>
              <a:t>Damas</a:t>
            </a:r>
            <a:r>
              <a:rPr lang="en-US" u="sng" dirty="0">
                <a:hlinkClick r:id="rId7"/>
              </a:rPr>
              <a:t> F</a:t>
            </a:r>
            <a:r>
              <a:rPr lang="en-US" dirty="0"/>
              <a:t>, </a:t>
            </a:r>
            <a:r>
              <a:rPr lang="en-US" u="sng" dirty="0" err="1">
                <a:hlinkClick r:id="rId8"/>
              </a:rPr>
              <a:t>Clanet</a:t>
            </a:r>
            <a:r>
              <a:rPr lang="en-US" u="sng" dirty="0">
                <a:hlinkClick r:id="rId8"/>
              </a:rPr>
              <a:t> M</a:t>
            </a:r>
            <a:r>
              <a:rPr lang="en-US" dirty="0"/>
              <a:t>, </a:t>
            </a:r>
            <a:r>
              <a:rPr lang="en-US" u="sng" dirty="0" err="1">
                <a:hlinkClick r:id="rId9"/>
              </a:rPr>
              <a:t>Vergnion</a:t>
            </a:r>
            <a:r>
              <a:rPr lang="en-US" u="sng" dirty="0">
                <a:hlinkClick r:id="rId9"/>
              </a:rPr>
              <a:t> M</a:t>
            </a:r>
            <a:r>
              <a:rPr lang="en-US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971600" y="5596790"/>
            <a:ext cx="7740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MT is traditionally defined as the transfusion of 10 or more units of Packed Red Blood Cells PRBC within 24 hours.</a:t>
            </a:r>
          </a:p>
        </p:txBody>
      </p:sp>
    </p:spTree>
    <p:extLst>
      <p:ext uri="{BB962C8B-B14F-4D97-AF65-F5344CB8AC3E}">
        <p14:creationId xmlns:p14="http://schemas.microsoft.com/office/powerpoint/2010/main" val="310773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Material and methods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retrospective analyze of the </a:t>
            </a:r>
            <a:r>
              <a:rPr lang="en-US" sz="2400" dirty="0" smtClean="0"/>
              <a:t>33 activations </a:t>
            </a:r>
            <a:r>
              <a:rPr lang="en-US" sz="2400" dirty="0"/>
              <a:t>was </a:t>
            </a:r>
            <a:r>
              <a:rPr lang="en-US" sz="2400" dirty="0" smtClean="0"/>
              <a:t>realized.</a:t>
            </a:r>
          </a:p>
          <a:p>
            <a:r>
              <a:rPr lang="en-US" sz="2400" dirty="0"/>
              <a:t>The number of PRBC units, Plasma units and Platelets Concentrate PC transfused within the first 24 hours was recorded.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use of others therapeutic actions like surgery or interventional radiology was recorded as well as 24 hours survival and one year survival.</a:t>
            </a:r>
          </a:p>
        </p:txBody>
      </p:sp>
    </p:spTree>
    <p:extLst>
      <p:ext uri="{BB962C8B-B14F-4D97-AF65-F5344CB8AC3E}">
        <p14:creationId xmlns:p14="http://schemas.microsoft.com/office/powerpoint/2010/main" val="48548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Results</a:t>
            </a:r>
            <a:endParaRPr lang="en-US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848872" cy="2192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971600" y="4005064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Only </a:t>
            </a:r>
            <a:r>
              <a:rPr lang="en-US" dirty="0"/>
              <a:t>9 of the 33 patients (27.2%) reach the traditional definition of MT.</a:t>
            </a:r>
          </a:p>
        </p:txBody>
      </p:sp>
      <p:sp>
        <p:nvSpPr>
          <p:cNvPr id="8" name="Rectangle 7"/>
          <p:cNvSpPr/>
          <p:nvPr/>
        </p:nvSpPr>
        <p:spPr>
          <a:xfrm>
            <a:off x="971600" y="4408804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- 23 </a:t>
            </a:r>
            <a:r>
              <a:rPr lang="en-US" dirty="0"/>
              <a:t>patients (69.6%) reach another existing definition of MT consisting of the transfusion of 4 or more units of PRBC within the first hour of care.</a:t>
            </a:r>
          </a:p>
        </p:txBody>
      </p:sp>
      <p:sp>
        <p:nvSpPr>
          <p:cNvPr id="9" name="Rectangle 8"/>
          <p:cNvSpPr/>
          <p:nvPr/>
        </p:nvSpPr>
        <p:spPr>
          <a:xfrm>
            <a:off x="971600" y="5157192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- 45.3 </a:t>
            </a:r>
            <a:r>
              <a:rPr lang="en-US" dirty="0"/>
              <a:t>% of the patients underwent an emergent hemostatic procedure </a:t>
            </a:r>
          </a:p>
        </p:txBody>
      </p:sp>
    </p:spTree>
    <p:extLst>
      <p:ext uri="{BB962C8B-B14F-4D97-AF65-F5344CB8AC3E}">
        <p14:creationId xmlns:p14="http://schemas.microsoft.com/office/powerpoint/2010/main" val="313013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Discussion and Conclusion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This retrospective analysis surprisingly shows that MTP activation leads to MT in only 27.2</a:t>
            </a:r>
            <a:r>
              <a:rPr lang="en-US" sz="2400" dirty="0" smtClean="0"/>
              <a:t>%.</a:t>
            </a:r>
          </a:p>
          <a:p>
            <a:r>
              <a:rPr lang="en-US" sz="2400" dirty="0" smtClean="0"/>
              <a:t>Over activations ? Better criteria for activation ?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retrospective definition of MT (&gt;10 PRBC within 24 hours) doesn’t properly define massive bleeding and excludes trauma patients who need an early acute hemostatic </a:t>
            </a:r>
            <a:r>
              <a:rPr lang="en-US" sz="2400" dirty="0" smtClean="0"/>
              <a:t>resuscitation (EAHR)?</a:t>
            </a:r>
          </a:p>
          <a:p>
            <a:endParaRPr lang="en-US" sz="2400" dirty="0" smtClean="0"/>
          </a:p>
          <a:p>
            <a:r>
              <a:rPr lang="en-US" sz="2400" dirty="0"/>
              <a:t>In our local </a:t>
            </a:r>
            <a:r>
              <a:rPr lang="en-US" sz="2400" dirty="0" smtClean="0"/>
              <a:t>institution (CHR </a:t>
            </a:r>
            <a:r>
              <a:rPr lang="en-US" sz="2400" dirty="0" err="1" smtClean="0"/>
              <a:t>Citadelle</a:t>
            </a:r>
            <a:r>
              <a:rPr lang="en-US" sz="2400" dirty="0" smtClean="0"/>
              <a:t>), </a:t>
            </a:r>
            <a:r>
              <a:rPr lang="en-US" sz="2400" dirty="0"/>
              <a:t>MTP activation doesn’t necessarily lead to MT but more likely to EAHR combining early transfusion and early hemostatic procedures.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807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249</Words>
  <Application>Microsoft Office PowerPoint</Application>
  <PresentationFormat>Affichage à l'écran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Does a ‘Massive Transfusion Protocol’ activation necessarily mean massive transfusion ? </vt:lpstr>
      <vt:lpstr>Présentation PowerPoint</vt:lpstr>
      <vt:lpstr> Introduction</vt:lpstr>
      <vt:lpstr>Material and methods</vt:lpstr>
      <vt:lpstr>Results</vt:lpstr>
      <vt:lpstr>Discussion and Conclusion</vt:lpstr>
    </vt:vector>
  </TitlesOfParts>
  <Company>CHU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VRANCKX Marc</dc:creator>
  <cp:lastModifiedBy>martin</cp:lastModifiedBy>
  <cp:revision>13</cp:revision>
  <dcterms:created xsi:type="dcterms:W3CDTF">2015-12-18T16:08:27Z</dcterms:created>
  <dcterms:modified xsi:type="dcterms:W3CDTF">2016-01-06T16:26:34Z</dcterms:modified>
</cp:coreProperties>
</file>