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1"/>
  </p:notesMasterIdLst>
  <p:handoutMasterIdLst>
    <p:handoutMasterId r:id="rId32"/>
  </p:handoutMasterIdLst>
  <p:sldIdLst>
    <p:sldId id="295" r:id="rId2"/>
    <p:sldId id="297" r:id="rId3"/>
    <p:sldId id="298" r:id="rId4"/>
    <p:sldId id="299" r:id="rId5"/>
    <p:sldId id="300" r:id="rId6"/>
    <p:sldId id="301" r:id="rId7"/>
    <p:sldId id="303" r:id="rId8"/>
    <p:sldId id="316" r:id="rId9"/>
    <p:sldId id="335" r:id="rId10"/>
    <p:sldId id="308" r:id="rId11"/>
    <p:sldId id="307" r:id="rId12"/>
    <p:sldId id="296" r:id="rId13"/>
    <p:sldId id="309" r:id="rId14"/>
    <p:sldId id="326" r:id="rId15"/>
    <p:sldId id="330" r:id="rId16"/>
    <p:sldId id="332" r:id="rId17"/>
    <p:sldId id="331" r:id="rId18"/>
    <p:sldId id="339" r:id="rId19"/>
    <p:sldId id="294" r:id="rId20"/>
    <p:sldId id="311" r:id="rId21"/>
    <p:sldId id="312" r:id="rId22"/>
    <p:sldId id="333" r:id="rId23"/>
    <p:sldId id="313" r:id="rId24"/>
    <p:sldId id="314" r:id="rId25"/>
    <p:sldId id="323" r:id="rId26"/>
    <p:sldId id="325" r:id="rId27"/>
    <p:sldId id="334" r:id="rId28"/>
    <p:sldId id="337" r:id="rId29"/>
    <p:sldId id="338" r:id="rId3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BD4"/>
    <a:srgbClr val="E0E3E8"/>
    <a:srgbClr val="D6DAE0"/>
    <a:srgbClr val="E7E9ED"/>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662" autoAdjust="0"/>
    <p:restoredTop sz="94434" autoAdjust="0"/>
  </p:normalViewPr>
  <p:slideViewPr>
    <p:cSldViewPr>
      <p:cViewPr varScale="1">
        <p:scale>
          <a:sx n="114" d="100"/>
          <a:sy n="114" d="100"/>
        </p:scale>
        <p:origin x="270" y="8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980FB67-3A06-4F53-A1B4-83E55022DB3A}" type="datetimeFigureOut">
              <a:rPr lang="fr-FR" smtClean="0"/>
              <a:pPr/>
              <a:t>01/09/2016</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CAE4AF2-A3CE-4DD7-98F0-69096EFB190E}" type="slidenum">
              <a:rPr lang="fr-FR" smtClean="0"/>
              <a:pPr/>
              <a:t>‹N°›</a:t>
            </a:fld>
            <a:endParaRPr lang="fr-FR"/>
          </a:p>
        </p:txBody>
      </p:sp>
    </p:spTree>
    <p:extLst>
      <p:ext uri="{BB962C8B-B14F-4D97-AF65-F5344CB8AC3E}">
        <p14:creationId xmlns:p14="http://schemas.microsoft.com/office/powerpoint/2010/main" val="1802256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0A0C3C-BFEC-4042-AA1A-6CF19585B5AA}" type="datetimeFigureOut">
              <a:rPr lang="fr-BE" smtClean="0"/>
              <a:pPr/>
              <a:t>1/09/2016</a:t>
            </a:fld>
            <a:endParaRPr lang="fr-B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5425EDA-283B-4B01-A0AE-28B5D2034C1A}" type="slidenum">
              <a:rPr lang="fr-BE" smtClean="0"/>
              <a:pPr/>
              <a:t>‹N°›</a:t>
            </a:fld>
            <a:endParaRPr lang="fr-BE"/>
          </a:p>
        </p:txBody>
      </p:sp>
    </p:spTree>
    <p:extLst>
      <p:ext uri="{BB962C8B-B14F-4D97-AF65-F5344CB8AC3E}">
        <p14:creationId xmlns:p14="http://schemas.microsoft.com/office/powerpoint/2010/main" val="300540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1</a:t>
            </a:fld>
            <a:endParaRPr lang="fr-BE"/>
          </a:p>
        </p:txBody>
      </p:sp>
    </p:spTree>
    <p:extLst>
      <p:ext uri="{BB962C8B-B14F-4D97-AF65-F5344CB8AC3E}">
        <p14:creationId xmlns:p14="http://schemas.microsoft.com/office/powerpoint/2010/main" val="351253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arenR"/>
            </a:pPr>
            <a:r>
              <a:rPr lang="fr-FR" sz="1200" i="0" kern="1200" dirty="0" smtClean="0">
                <a:solidFill>
                  <a:schemeClr val="tx1"/>
                </a:solidFill>
                <a:latin typeface="+mn-lt"/>
                <a:ea typeface="+mn-ea"/>
                <a:cs typeface="+mn-cs"/>
              </a:rPr>
              <a:t>It </a:t>
            </a:r>
            <a:r>
              <a:rPr lang="fr-FR" sz="1200" i="0" kern="1200" dirty="0" err="1" smtClean="0">
                <a:solidFill>
                  <a:schemeClr val="tx1"/>
                </a:solidFill>
                <a:latin typeface="+mn-lt"/>
                <a:ea typeface="+mn-ea"/>
                <a:cs typeface="+mn-cs"/>
              </a:rPr>
              <a:t>is</a:t>
            </a:r>
            <a:r>
              <a:rPr lang="fr-FR" sz="1200" i="0" kern="1200" dirty="0" smtClean="0">
                <a:solidFill>
                  <a:schemeClr val="tx1"/>
                </a:solidFill>
                <a:latin typeface="+mn-lt"/>
                <a:ea typeface="+mn-ea"/>
                <a:cs typeface="+mn-cs"/>
              </a:rPr>
              <a:t> </a:t>
            </a:r>
            <a:r>
              <a:rPr lang="fr-FR" sz="1200" i="0" kern="1200" dirty="0" err="1" smtClean="0">
                <a:solidFill>
                  <a:schemeClr val="tx1"/>
                </a:solidFill>
                <a:latin typeface="+mn-lt"/>
                <a:ea typeface="+mn-ea"/>
                <a:cs typeface="+mn-cs"/>
              </a:rPr>
              <a:t>possibility</a:t>
            </a:r>
            <a:r>
              <a:rPr lang="fr-FR" sz="1200" i="0" kern="1200" dirty="0" smtClean="0">
                <a:solidFill>
                  <a:schemeClr val="tx1"/>
                </a:solidFill>
                <a:latin typeface="+mn-lt"/>
                <a:ea typeface="+mn-ea"/>
                <a:cs typeface="+mn-cs"/>
              </a:rPr>
              <a:t> to </a:t>
            </a:r>
            <a:r>
              <a:rPr lang="fr-FR" sz="1200" i="0" kern="1200" dirty="0" err="1" smtClean="0">
                <a:solidFill>
                  <a:schemeClr val="tx1"/>
                </a:solidFill>
                <a:latin typeface="+mn-lt"/>
                <a:ea typeface="+mn-ea"/>
                <a:cs typeface="+mn-cs"/>
              </a:rPr>
              <a:t>obtain</a:t>
            </a:r>
            <a:r>
              <a:rPr lang="fr-FR" sz="1200" i="0" kern="1200" baseline="0" dirty="0" smtClean="0">
                <a:solidFill>
                  <a:schemeClr val="tx1"/>
                </a:solidFill>
                <a:latin typeface="+mn-lt"/>
                <a:ea typeface="+mn-ea"/>
                <a:cs typeface="+mn-cs"/>
              </a:rPr>
              <a:t> </a:t>
            </a:r>
            <a:r>
              <a:rPr lang="fr-FR" sz="1200" i="0" kern="1200" baseline="0" dirty="0" err="1" smtClean="0">
                <a:solidFill>
                  <a:schemeClr val="tx1"/>
                </a:solidFill>
                <a:latin typeface="+mn-lt"/>
                <a:ea typeface="+mn-ea"/>
                <a:cs typeface="+mn-cs"/>
              </a:rPr>
              <a:t>atomic</a:t>
            </a:r>
            <a:r>
              <a:rPr lang="fr-FR" sz="1200" i="0" kern="1200" baseline="0" dirty="0" smtClean="0">
                <a:solidFill>
                  <a:schemeClr val="tx1"/>
                </a:solidFill>
                <a:latin typeface="+mn-lt"/>
                <a:ea typeface="+mn-ea"/>
                <a:cs typeface="+mn-cs"/>
              </a:rPr>
              <a:t> size constrictions.</a:t>
            </a:r>
          </a:p>
          <a:p>
            <a:pPr marL="228600" indent="-228600">
              <a:buAutoNum type="arabicParenR"/>
            </a:pPr>
            <a:r>
              <a:rPr lang="fr-FR" sz="1200" i="0" kern="1200" baseline="0" dirty="0" smtClean="0">
                <a:solidFill>
                  <a:schemeClr val="tx1"/>
                </a:solidFill>
                <a:latin typeface="+mn-lt"/>
                <a:ea typeface="+mn-ea"/>
                <a:cs typeface="+mn-cs"/>
              </a:rPr>
              <a:t>The EM </a:t>
            </a:r>
            <a:r>
              <a:rPr lang="fr-FR" sz="1200" i="0" kern="1200" baseline="0" dirty="0" err="1" smtClean="0">
                <a:solidFill>
                  <a:schemeClr val="tx1"/>
                </a:solidFill>
                <a:latin typeface="+mn-lt"/>
                <a:ea typeface="+mn-ea"/>
                <a:cs typeface="+mn-cs"/>
              </a:rPr>
              <a:t>process</a:t>
            </a:r>
            <a:r>
              <a:rPr lang="fr-FR" sz="1200" i="0" kern="1200" baseline="0" dirty="0" smtClean="0">
                <a:solidFill>
                  <a:schemeClr val="tx1"/>
                </a:solidFill>
                <a:latin typeface="+mn-lt"/>
                <a:ea typeface="+mn-ea"/>
                <a:cs typeface="+mn-cs"/>
              </a:rPr>
              <a:t> has certain </a:t>
            </a:r>
            <a:r>
              <a:rPr lang="fr-FR" sz="1200" i="0" kern="1200" baseline="0" dirty="0" err="1" smtClean="0">
                <a:solidFill>
                  <a:schemeClr val="tx1"/>
                </a:solidFill>
                <a:latin typeface="+mn-lt"/>
                <a:ea typeface="+mn-ea"/>
                <a:cs typeface="+mn-cs"/>
              </a:rPr>
              <a:t>degree</a:t>
            </a:r>
            <a:r>
              <a:rPr lang="fr-FR" sz="1200" i="0" kern="1200" baseline="0" dirty="0" smtClean="0">
                <a:solidFill>
                  <a:schemeClr val="tx1"/>
                </a:solidFill>
                <a:latin typeface="+mn-lt"/>
                <a:ea typeface="+mn-ea"/>
                <a:cs typeface="+mn-cs"/>
              </a:rPr>
              <a:t> of </a:t>
            </a:r>
            <a:r>
              <a:rPr lang="fr-FR" sz="1200" i="0" kern="1200" baseline="0" dirty="0" err="1" smtClean="0">
                <a:solidFill>
                  <a:schemeClr val="tx1"/>
                </a:solidFill>
                <a:latin typeface="+mn-lt"/>
                <a:ea typeface="+mn-ea"/>
                <a:cs typeface="+mn-cs"/>
              </a:rPr>
              <a:t>reversibility</a:t>
            </a:r>
            <a:r>
              <a:rPr lang="fr-FR" sz="1200" i="0" kern="1200" baseline="0" dirty="0" smtClean="0">
                <a:solidFill>
                  <a:schemeClr val="tx1"/>
                </a:solidFill>
                <a:latin typeface="+mn-lt"/>
                <a:ea typeface="+mn-ea"/>
                <a:cs typeface="+mn-cs"/>
              </a:rPr>
              <a:t> down to few Ohms</a:t>
            </a:r>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11</a:t>
            </a:fld>
            <a:endParaRPr lang="fr-BE"/>
          </a:p>
        </p:txBody>
      </p:sp>
    </p:spTree>
    <p:extLst>
      <p:ext uri="{BB962C8B-B14F-4D97-AF65-F5344CB8AC3E}">
        <p14:creationId xmlns:p14="http://schemas.microsoft.com/office/powerpoint/2010/main" val="61853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14</a:t>
            </a:fld>
            <a:endParaRPr lang="fr-BE"/>
          </a:p>
        </p:txBody>
      </p:sp>
    </p:spTree>
    <p:extLst>
      <p:ext uri="{BB962C8B-B14F-4D97-AF65-F5344CB8AC3E}">
        <p14:creationId xmlns:p14="http://schemas.microsoft.com/office/powerpoint/2010/main" val="2075645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15</a:t>
            </a:fld>
            <a:endParaRPr lang="fr-BE"/>
          </a:p>
        </p:txBody>
      </p:sp>
    </p:spTree>
    <p:extLst>
      <p:ext uri="{BB962C8B-B14F-4D97-AF65-F5344CB8AC3E}">
        <p14:creationId xmlns:p14="http://schemas.microsoft.com/office/powerpoint/2010/main" val="207564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16</a:t>
            </a:fld>
            <a:endParaRPr lang="fr-BE"/>
          </a:p>
        </p:txBody>
      </p:sp>
    </p:spTree>
    <p:extLst>
      <p:ext uri="{BB962C8B-B14F-4D97-AF65-F5344CB8AC3E}">
        <p14:creationId xmlns:p14="http://schemas.microsoft.com/office/powerpoint/2010/main" val="286204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latin typeface="AdvPS94BA"/>
              </a:rPr>
              <a:t>The insulating state is delocalized in the </a:t>
            </a:r>
            <a:r>
              <a:rPr lang="en-US" dirty="0" smtClean="0">
                <a:latin typeface="Symbol" panose="05050102010706020507" pitchFamily="18" charset="2"/>
              </a:rPr>
              <a:t>phase</a:t>
            </a:r>
            <a:r>
              <a:rPr lang="en-US" dirty="0" smtClean="0">
                <a:latin typeface="AdvPS94BA"/>
              </a:rPr>
              <a:t>-space and localized in the charge space, meaning localization of the Cooper pairs.</a:t>
            </a:r>
          </a:p>
          <a:p>
            <a:r>
              <a:rPr lang="en-US" dirty="0" smtClean="0">
                <a:latin typeface="AdvPS94BA"/>
              </a:rPr>
              <a:t>A bias voltage weaken the charge-localization effect, leading to the observed reduction in the differential resistance</a:t>
            </a:r>
            <a:endParaRPr lang="fr-BE" dirty="0" smtClean="0"/>
          </a:p>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17</a:t>
            </a:fld>
            <a:endParaRPr lang="fr-BE"/>
          </a:p>
        </p:txBody>
      </p:sp>
    </p:spTree>
    <p:extLst>
      <p:ext uri="{BB962C8B-B14F-4D97-AF65-F5344CB8AC3E}">
        <p14:creationId xmlns:p14="http://schemas.microsoft.com/office/powerpoint/2010/main" val="1087191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18</a:t>
            </a:fld>
            <a:endParaRPr lang="fr-BE"/>
          </a:p>
        </p:txBody>
      </p:sp>
    </p:spTree>
    <p:extLst>
      <p:ext uri="{BB962C8B-B14F-4D97-AF65-F5344CB8AC3E}">
        <p14:creationId xmlns:p14="http://schemas.microsoft.com/office/powerpoint/2010/main" val="337971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22</a:t>
            </a:fld>
            <a:endParaRPr lang="fr-BE"/>
          </a:p>
        </p:txBody>
      </p:sp>
    </p:spTree>
    <p:extLst>
      <p:ext uri="{BB962C8B-B14F-4D97-AF65-F5344CB8AC3E}">
        <p14:creationId xmlns:p14="http://schemas.microsoft.com/office/powerpoint/2010/main" val="55097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25</a:t>
            </a:fld>
            <a:endParaRPr lang="fr-BE"/>
          </a:p>
        </p:txBody>
      </p:sp>
    </p:spTree>
    <p:extLst>
      <p:ext uri="{BB962C8B-B14F-4D97-AF65-F5344CB8AC3E}">
        <p14:creationId xmlns:p14="http://schemas.microsoft.com/office/powerpoint/2010/main" val="2619710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FAF94F-1B51-4981-806E-B5A0D485D711}" type="slidenum">
              <a:rPr lang="fr-BE" smtClean="0"/>
              <a:pPr/>
              <a:t>26</a:t>
            </a:fld>
            <a:endParaRPr lang="fr-BE"/>
          </a:p>
        </p:txBody>
      </p:sp>
    </p:spTree>
    <p:extLst>
      <p:ext uri="{BB962C8B-B14F-4D97-AF65-F5344CB8AC3E}">
        <p14:creationId xmlns:p14="http://schemas.microsoft.com/office/powerpoint/2010/main" val="373402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2</a:t>
            </a:fld>
            <a:endParaRPr lang="fr-BE"/>
          </a:p>
        </p:txBody>
      </p:sp>
    </p:spTree>
    <p:extLst>
      <p:ext uri="{BB962C8B-B14F-4D97-AF65-F5344CB8AC3E}">
        <p14:creationId xmlns:p14="http://schemas.microsoft.com/office/powerpoint/2010/main" val="99387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i="0" kern="1200" dirty="0" err="1" smtClean="0">
                <a:solidFill>
                  <a:schemeClr val="tx1"/>
                </a:solidFill>
                <a:latin typeface="+mn-lt"/>
                <a:ea typeface="+mn-ea"/>
                <a:cs typeface="+mn-cs"/>
              </a:rPr>
              <a:t>Halder</a:t>
            </a:r>
            <a:r>
              <a:rPr lang="fr-FR" sz="1200" i="0"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It has been predicted that as a result of the shell levels’ high degeneracy, nanoclusters composed of just tens to hundreds of atoms can display pair correlations associated with the superconducting state. For certain sizes and materials, the pairing may become exceptionally strong. Al cluster with 66 atoms.</a:t>
            </a:r>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3</a:t>
            </a:fld>
            <a:endParaRPr lang="fr-BE"/>
          </a:p>
        </p:txBody>
      </p:sp>
    </p:spTree>
    <p:extLst>
      <p:ext uri="{BB962C8B-B14F-4D97-AF65-F5344CB8AC3E}">
        <p14:creationId xmlns:p14="http://schemas.microsoft.com/office/powerpoint/2010/main" val="5634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i="0" kern="1200" dirty="0" smtClean="0">
                <a:solidFill>
                  <a:schemeClr val="tx1"/>
                </a:solidFill>
                <a:latin typeface="+mn-lt"/>
                <a:ea typeface="+mn-ea"/>
                <a:cs typeface="+mn-cs"/>
              </a:rPr>
              <a:t>If T</a:t>
            </a:r>
            <a:r>
              <a:rPr lang="fr-FR" sz="1200" i="0" kern="1200" dirty="0" smtClean="0">
                <a:solidFill>
                  <a:schemeClr val="tx1"/>
                </a:solidFill>
                <a:latin typeface="+mn-lt"/>
                <a:ea typeface="+mn-ea"/>
                <a:cs typeface="+mn-cs"/>
                <a:sym typeface="Wingdings" panose="05000000000000000000" pitchFamily="2" charset="2"/>
              </a:rPr>
              <a:t>0 </a:t>
            </a:r>
            <a:r>
              <a:rPr lang="fr-FR" sz="1200" i="0" kern="1200" dirty="0" err="1" smtClean="0">
                <a:solidFill>
                  <a:schemeClr val="tx1"/>
                </a:solidFill>
                <a:latin typeface="+mn-lt"/>
                <a:ea typeface="+mn-ea"/>
                <a:cs typeface="+mn-cs"/>
                <a:sym typeface="Wingdings" panose="05000000000000000000" pitchFamily="2" charset="2"/>
              </a:rPr>
              <a:t>then</a:t>
            </a:r>
            <a:r>
              <a:rPr lang="fr-FR" sz="1200" i="0" kern="1200" dirty="0" smtClean="0">
                <a:solidFill>
                  <a:schemeClr val="tx1"/>
                </a:solidFill>
                <a:latin typeface="+mn-lt"/>
                <a:ea typeface="+mn-ea"/>
                <a:cs typeface="+mn-cs"/>
                <a:sym typeface="Wingdings" panose="05000000000000000000" pitchFamily="2" charset="2"/>
              </a:rPr>
              <a:t> TPS </a:t>
            </a:r>
            <a:r>
              <a:rPr lang="fr-FR" sz="1200" i="0" kern="1200" dirty="0" err="1" smtClean="0">
                <a:solidFill>
                  <a:schemeClr val="tx1"/>
                </a:solidFill>
                <a:latin typeface="+mn-lt"/>
                <a:ea typeface="+mn-ea"/>
                <a:cs typeface="+mn-cs"/>
                <a:sym typeface="Wingdings" panose="05000000000000000000" pitchFamily="2" charset="2"/>
              </a:rPr>
              <a:t>play</a:t>
            </a:r>
            <a:r>
              <a:rPr lang="fr-FR" sz="1200" i="0" kern="1200" dirty="0" smtClean="0">
                <a:solidFill>
                  <a:schemeClr val="tx1"/>
                </a:solidFill>
                <a:latin typeface="+mn-lt"/>
                <a:ea typeface="+mn-ea"/>
                <a:cs typeface="+mn-cs"/>
                <a:sym typeface="Wingdings" panose="05000000000000000000" pitchFamily="2" charset="2"/>
              </a:rPr>
              <a:t> no </a:t>
            </a:r>
            <a:r>
              <a:rPr lang="fr-FR" sz="1200" i="0" kern="1200" dirty="0" err="1" smtClean="0">
                <a:solidFill>
                  <a:schemeClr val="tx1"/>
                </a:solidFill>
                <a:latin typeface="+mn-lt"/>
                <a:ea typeface="+mn-ea"/>
                <a:cs typeface="+mn-cs"/>
                <a:sym typeface="Wingdings" panose="05000000000000000000" pitchFamily="2" charset="2"/>
              </a:rPr>
              <a:t>role</a:t>
            </a:r>
            <a:r>
              <a:rPr lang="fr-FR" sz="1200" i="0" kern="1200" dirty="0" smtClean="0">
                <a:solidFill>
                  <a:schemeClr val="tx1"/>
                </a:solidFill>
                <a:latin typeface="+mn-lt"/>
                <a:ea typeface="+mn-ea"/>
                <a:cs typeface="+mn-cs"/>
                <a:sym typeface="Wingdings" panose="05000000000000000000" pitchFamily="2" charset="2"/>
              </a:rPr>
              <a:t>, but QPS are T </a:t>
            </a:r>
            <a:r>
              <a:rPr lang="fr-FR" sz="1200" i="0" kern="1200" dirty="0" err="1" smtClean="0">
                <a:solidFill>
                  <a:schemeClr val="tx1"/>
                </a:solidFill>
                <a:latin typeface="+mn-lt"/>
                <a:ea typeface="+mn-ea"/>
                <a:cs typeface="+mn-cs"/>
                <a:sym typeface="Wingdings" panose="05000000000000000000" pitchFamily="2" charset="2"/>
              </a:rPr>
              <a:t>independent</a:t>
            </a:r>
            <a:r>
              <a:rPr lang="fr-FR" sz="1200" i="0" kern="1200" dirty="0" smtClean="0">
                <a:solidFill>
                  <a:schemeClr val="tx1"/>
                </a:solidFill>
                <a:latin typeface="+mn-lt"/>
                <a:ea typeface="+mn-ea"/>
                <a:cs typeface="+mn-cs"/>
                <a:sym typeface="Wingdings" panose="05000000000000000000" pitchFamily="2" charset="2"/>
              </a:rPr>
              <a:t> and </a:t>
            </a:r>
            <a:r>
              <a:rPr lang="fr-FR" sz="1200" i="0" kern="1200" dirty="0" err="1" smtClean="0">
                <a:solidFill>
                  <a:schemeClr val="tx1"/>
                </a:solidFill>
                <a:latin typeface="+mn-lt"/>
                <a:ea typeface="+mn-ea"/>
                <a:cs typeface="+mn-cs"/>
                <a:sym typeface="Wingdings" panose="05000000000000000000" pitchFamily="2" charset="2"/>
              </a:rPr>
              <a:t>they</a:t>
            </a:r>
            <a:r>
              <a:rPr lang="fr-FR" sz="1200" i="0" kern="1200" dirty="0" smtClean="0">
                <a:solidFill>
                  <a:schemeClr val="tx1"/>
                </a:solidFill>
                <a:latin typeface="+mn-lt"/>
                <a:ea typeface="+mn-ea"/>
                <a:cs typeface="+mn-cs"/>
                <a:sym typeface="Wingdings" panose="05000000000000000000" pitchFamily="2" charset="2"/>
              </a:rPr>
              <a:t> are </a:t>
            </a:r>
            <a:r>
              <a:rPr lang="fr-FR" sz="1200" i="0" kern="1200" dirty="0" err="1" smtClean="0">
                <a:solidFill>
                  <a:schemeClr val="tx1"/>
                </a:solidFill>
                <a:latin typeface="+mn-lt"/>
                <a:ea typeface="+mn-ea"/>
                <a:cs typeface="+mn-cs"/>
                <a:sym typeface="Wingdings" panose="05000000000000000000" pitchFamily="2" charset="2"/>
              </a:rPr>
              <a:t>finite</a:t>
            </a:r>
            <a:r>
              <a:rPr lang="fr-FR" sz="1200" i="0" kern="1200" dirty="0" smtClean="0">
                <a:solidFill>
                  <a:schemeClr val="tx1"/>
                </a:solidFill>
                <a:latin typeface="+mn-lt"/>
                <a:ea typeface="+mn-ea"/>
                <a:cs typeface="+mn-cs"/>
                <a:sym typeface="Wingdings" panose="05000000000000000000" pitchFamily="2" charset="2"/>
              </a:rPr>
              <a:t> </a:t>
            </a:r>
            <a:r>
              <a:rPr lang="fr-FR" sz="1200" i="0" kern="1200" dirty="0" err="1" smtClean="0">
                <a:solidFill>
                  <a:schemeClr val="tx1"/>
                </a:solidFill>
                <a:latin typeface="+mn-lt"/>
                <a:ea typeface="+mn-ea"/>
                <a:cs typeface="+mn-cs"/>
                <a:sym typeface="Wingdings" panose="05000000000000000000" pitchFamily="2" charset="2"/>
              </a:rPr>
              <a:t>even</a:t>
            </a:r>
            <a:r>
              <a:rPr lang="fr-FR" sz="1200" i="0" kern="1200" dirty="0" smtClean="0">
                <a:solidFill>
                  <a:schemeClr val="tx1"/>
                </a:solidFill>
                <a:latin typeface="+mn-lt"/>
                <a:ea typeface="+mn-ea"/>
                <a:cs typeface="+mn-cs"/>
                <a:sym typeface="Wingdings" panose="05000000000000000000" pitchFamily="2" charset="2"/>
              </a:rPr>
              <a:t> at T=0.</a:t>
            </a:r>
          </a:p>
          <a:p>
            <a:r>
              <a:rPr lang="fr-FR" sz="1200" i="0" kern="1200" dirty="0" err="1" smtClean="0">
                <a:solidFill>
                  <a:schemeClr val="tx1"/>
                </a:solidFill>
                <a:latin typeface="+mn-lt"/>
                <a:ea typeface="+mn-ea"/>
                <a:cs typeface="+mn-cs"/>
                <a:sym typeface="Wingdings" panose="05000000000000000000" pitchFamily="2" charset="2"/>
              </a:rPr>
              <a:t>Making</a:t>
            </a:r>
            <a:r>
              <a:rPr lang="fr-FR" sz="1200" i="0" kern="1200" dirty="0" smtClean="0">
                <a:solidFill>
                  <a:schemeClr val="tx1"/>
                </a:solidFill>
                <a:latin typeface="+mn-lt"/>
                <a:ea typeface="+mn-ea"/>
                <a:cs typeface="+mn-cs"/>
                <a:sym typeface="Wingdings" panose="05000000000000000000" pitchFamily="2" charset="2"/>
              </a:rPr>
              <a:t> sigma </a:t>
            </a:r>
            <a:r>
              <a:rPr lang="fr-FR" sz="1200" i="0" kern="1200" dirty="0" err="1" smtClean="0">
                <a:solidFill>
                  <a:schemeClr val="tx1"/>
                </a:solidFill>
                <a:latin typeface="+mn-lt"/>
                <a:ea typeface="+mn-ea"/>
                <a:cs typeface="+mn-cs"/>
                <a:sym typeface="Wingdings" panose="05000000000000000000" pitchFamily="2" charset="2"/>
              </a:rPr>
              <a:t>small</a:t>
            </a:r>
            <a:r>
              <a:rPr lang="fr-FR" sz="1200" i="0" kern="1200" dirty="0" smtClean="0">
                <a:solidFill>
                  <a:schemeClr val="tx1"/>
                </a:solidFill>
                <a:latin typeface="+mn-lt"/>
                <a:ea typeface="+mn-ea"/>
                <a:cs typeface="+mn-cs"/>
                <a:sym typeface="Wingdings" panose="05000000000000000000" pitchFamily="2" charset="2"/>
              </a:rPr>
              <a:t> </a:t>
            </a:r>
            <a:r>
              <a:rPr lang="fr-FR" sz="1200" i="0" kern="1200" dirty="0" err="1" smtClean="0">
                <a:solidFill>
                  <a:schemeClr val="tx1"/>
                </a:solidFill>
                <a:latin typeface="+mn-lt"/>
                <a:ea typeface="+mn-ea"/>
                <a:cs typeface="+mn-cs"/>
                <a:sym typeface="Wingdings" panose="05000000000000000000" pitchFamily="2" charset="2"/>
              </a:rPr>
              <a:t>we</a:t>
            </a:r>
            <a:r>
              <a:rPr lang="fr-FR" sz="1200" i="0" kern="1200" dirty="0" smtClean="0">
                <a:solidFill>
                  <a:schemeClr val="tx1"/>
                </a:solidFill>
                <a:latin typeface="+mn-lt"/>
                <a:ea typeface="+mn-ea"/>
                <a:cs typeface="+mn-cs"/>
                <a:sym typeface="Wingdings" panose="05000000000000000000" pitchFamily="2" charset="2"/>
              </a:rPr>
              <a:t> </a:t>
            </a:r>
            <a:r>
              <a:rPr lang="fr-FR" sz="1200" i="0" kern="1200" dirty="0" err="1" smtClean="0">
                <a:solidFill>
                  <a:schemeClr val="tx1"/>
                </a:solidFill>
                <a:latin typeface="+mn-lt"/>
                <a:ea typeface="+mn-ea"/>
                <a:cs typeface="+mn-cs"/>
                <a:sym typeface="Wingdings" panose="05000000000000000000" pitchFamily="2" charset="2"/>
              </a:rPr>
              <a:t>increase</a:t>
            </a:r>
            <a:r>
              <a:rPr lang="fr-FR" sz="1200" i="0" kern="1200" dirty="0" smtClean="0">
                <a:solidFill>
                  <a:schemeClr val="tx1"/>
                </a:solidFill>
                <a:latin typeface="+mn-lt"/>
                <a:ea typeface="+mn-ea"/>
                <a:cs typeface="+mn-cs"/>
                <a:sym typeface="Wingdings" panose="05000000000000000000" pitchFamily="2" charset="2"/>
              </a:rPr>
              <a:t> </a:t>
            </a:r>
            <a:r>
              <a:rPr lang="fr-FR" sz="1200" i="0" kern="1200" dirty="0" err="1" smtClean="0">
                <a:solidFill>
                  <a:schemeClr val="tx1"/>
                </a:solidFill>
                <a:latin typeface="+mn-lt"/>
                <a:ea typeface="+mn-ea"/>
                <a:cs typeface="+mn-cs"/>
                <a:sym typeface="Wingdings" panose="05000000000000000000" pitchFamily="2" charset="2"/>
              </a:rPr>
              <a:t>both</a:t>
            </a:r>
            <a:r>
              <a:rPr lang="fr-FR" sz="1200" i="0" kern="1200" dirty="0" smtClean="0">
                <a:solidFill>
                  <a:schemeClr val="tx1"/>
                </a:solidFill>
                <a:latin typeface="+mn-lt"/>
                <a:ea typeface="+mn-ea"/>
                <a:cs typeface="+mn-cs"/>
                <a:sym typeface="Wingdings" panose="05000000000000000000" pitchFamily="2" charset="2"/>
              </a:rPr>
              <a:t> TPS and QPS </a:t>
            </a:r>
            <a:r>
              <a:rPr lang="fr-FR" sz="1200" i="0" kern="1200" dirty="0" err="1" smtClean="0">
                <a:solidFill>
                  <a:schemeClr val="tx1"/>
                </a:solidFill>
                <a:latin typeface="+mn-lt"/>
                <a:ea typeface="+mn-ea"/>
                <a:cs typeface="+mn-cs"/>
                <a:sym typeface="Wingdings" panose="05000000000000000000" pitchFamily="2" charset="2"/>
              </a:rPr>
              <a:t>probability</a:t>
            </a:r>
            <a:r>
              <a:rPr lang="fr-FR" sz="1200" i="0" kern="1200" dirty="0" smtClean="0">
                <a:solidFill>
                  <a:schemeClr val="tx1"/>
                </a:solidFill>
                <a:latin typeface="+mn-lt"/>
                <a:ea typeface="+mn-ea"/>
                <a:cs typeface="+mn-cs"/>
                <a:sym typeface="Wingdings" panose="05000000000000000000" pitchFamily="2" charset="2"/>
              </a:rPr>
              <a:t>, but </a:t>
            </a:r>
            <a:r>
              <a:rPr lang="fr-FR" sz="1200" i="0" kern="1200" dirty="0" err="1" smtClean="0">
                <a:solidFill>
                  <a:schemeClr val="tx1"/>
                </a:solidFill>
                <a:latin typeface="+mn-lt"/>
                <a:ea typeface="+mn-ea"/>
                <a:cs typeface="+mn-cs"/>
                <a:sym typeface="Wingdings" panose="05000000000000000000" pitchFamily="2" charset="2"/>
              </a:rPr>
              <a:t>still</a:t>
            </a:r>
            <a:r>
              <a:rPr lang="fr-FR" sz="1200" i="0" kern="1200" dirty="0" smtClean="0">
                <a:solidFill>
                  <a:schemeClr val="tx1"/>
                </a:solidFill>
                <a:latin typeface="+mn-lt"/>
                <a:ea typeface="+mn-ea"/>
                <a:cs typeface="+mn-cs"/>
                <a:sym typeface="Wingdings" panose="05000000000000000000" pitchFamily="2" charset="2"/>
              </a:rPr>
              <a:t> at </a:t>
            </a:r>
            <a:r>
              <a:rPr lang="fr-FR" sz="1200" i="0" kern="1200" dirty="0" err="1" smtClean="0">
                <a:solidFill>
                  <a:schemeClr val="tx1"/>
                </a:solidFill>
                <a:latin typeface="+mn-lt"/>
                <a:ea typeface="+mn-ea"/>
                <a:cs typeface="+mn-cs"/>
                <a:sym typeface="Wingdings" panose="05000000000000000000" pitchFamily="2" charset="2"/>
              </a:rPr>
              <a:t>very</a:t>
            </a:r>
            <a:r>
              <a:rPr lang="fr-FR" sz="1200" i="0" kern="1200" baseline="0" dirty="0" smtClean="0">
                <a:solidFill>
                  <a:schemeClr val="tx1"/>
                </a:solidFill>
                <a:latin typeface="+mn-lt"/>
                <a:ea typeface="+mn-ea"/>
                <a:cs typeface="+mn-cs"/>
                <a:sym typeface="Wingdings" panose="05000000000000000000" pitchFamily="2" charset="2"/>
              </a:rPr>
              <a:t> </a:t>
            </a:r>
            <a:r>
              <a:rPr lang="fr-FR" sz="1200" i="0" kern="1200" baseline="0" dirty="0" err="1" smtClean="0">
                <a:solidFill>
                  <a:schemeClr val="tx1"/>
                </a:solidFill>
                <a:latin typeface="+mn-lt"/>
                <a:ea typeface="+mn-ea"/>
                <a:cs typeface="+mn-cs"/>
                <a:sym typeface="Wingdings" panose="05000000000000000000" pitchFamily="2" charset="2"/>
              </a:rPr>
              <a:t>low</a:t>
            </a:r>
            <a:r>
              <a:rPr lang="fr-FR" sz="1200" i="0" kern="1200" baseline="0" dirty="0" smtClean="0">
                <a:solidFill>
                  <a:schemeClr val="tx1"/>
                </a:solidFill>
                <a:latin typeface="+mn-lt"/>
                <a:ea typeface="+mn-ea"/>
                <a:cs typeface="+mn-cs"/>
                <a:sym typeface="Wingdings" panose="05000000000000000000" pitchFamily="2" charset="2"/>
              </a:rPr>
              <a:t> T, TPS are </a:t>
            </a:r>
            <a:r>
              <a:rPr lang="fr-FR" sz="1200" i="0" kern="1200" baseline="0" dirty="0" err="1" smtClean="0">
                <a:solidFill>
                  <a:schemeClr val="tx1"/>
                </a:solidFill>
                <a:latin typeface="+mn-lt"/>
                <a:ea typeface="+mn-ea"/>
                <a:cs typeface="+mn-cs"/>
                <a:sym typeface="Wingdings" panose="05000000000000000000" pitchFamily="2" charset="2"/>
              </a:rPr>
              <a:t>negligible</a:t>
            </a:r>
            <a:r>
              <a:rPr lang="fr-FR" sz="1200" i="0" kern="1200" baseline="0" dirty="0" smtClean="0">
                <a:solidFill>
                  <a:schemeClr val="tx1"/>
                </a:solidFill>
                <a:latin typeface="+mn-lt"/>
                <a:ea typeface="+mn-ea"/>
                <a:cs typeface="+mn-cs"/>
                <a:sym typeface="Wingdings" panose="05000000000000000000" pitchFamily="2" charset="2"/>
              </a:rPr>
              <a:t> </a:t>
            </a:r>
            <a:r>
              <a:rPr lang="fr-FR" sz="1200" i="0" kern="1200" baseline="0" dirty="0" err="1" smtClean="0">
                <a:solidFill>
                  <a:schemeClr val="tx1"/>
                </a:solidFill>
                <a:latin typeface="+mn-lt"/>
                <a:ea typeface="+mn-ea"/>
                <a:cs typeface="+mn-cs"/>
                <a:sym typeface="Wingdings" panose="05000000000000000000" pitchFamily="2" charset="2"/>
              </a:rPr>
              <a:t>while</a:t>
            </a:r>
            <a:r>
              <a:rPr lang="fr-FR" sz="1200" i="0" kern="1200" baseline="0" dirty="0" smtClean="0">
                <a:solidFill>
                  <a:schemeClr val="tx1"/>
                </a:solidFill>
                <a:latin typeface="+mn-lt"/>
                <a:ea typeface="+mn-ea"/>
                <a:cs typeface="+mn-cs"/>
                <a:sym typeface="Wingdings" panose="05000000000000000000" pitchFamily="2" charset="2"/>
              </a:rPr>
              <a:t> QPS not.</a:t>
            </a:r>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4</a:t>
            </a:fld>
            <a:endParaRPr lang="fr-BE"/>
          </a:p>
        </p:txBody>
      </p:sp>
    </p:spTree>
    <p:extLst>
      <p:ext uri="{BB962C8B-B14F-4D97-AF65-F5344CB8AC3E}">
        <p14:creationId xmlns:p14="http://schemas.microsoft.com/office/powerpoint/2010/main" val="276805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0" i="0" u="none" strike="noStrike" kern="1200" baseline="0" dirty="0" smtClean="0">
                <a:solidFill>
                  <a:schemeClr val="tx1"/>
                </a:solidFill>
                <a:latin typeface="+mn-lt"/>
                <a:ea typeface="+mn-ea"/>
                <a:cs typeface="+mn-cs"/>
              </a:rPr>
              <a:t>In </a:t>
            </a:r>
            <a:r>
              <a:rPr lang="fr-FR" sz="1200" b="0" i="0" u="none" strike="noStrike" kern="1200" baseline="0" dirty="0" err="1" smtClean="0">
                <a:solidFill>
                  <a:schemeClr val="tx1"/>
                </a:solidFill>
                <a:latin typeface="+mn-lt"/>
                <a:ea typeface="+mn-ea"/>
                <a:cs typeface="+mn-cs"/>
              </a:rPr>
              <a:t>recent</a:t>
            </a:r>
            <a:r>
              <a:rPr lang="fr-F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works, </a:t>
            </a:r>
            <a:r>
              <a:rPr lang="en-US" sz="1200" b="0" i="0" u="none" strike="noStrike" kern="1200" baseline="0" dirty="0" err="1" smtClean="0">
                <a:solidFill>
                  <a:schemeClr val="tx1"/>
                </a:solidFill>
                <a:latin typeface="+mn-lt"/>
                <a:ea typeface="+mn-ea"/>
                <a:cs typeface="+mn-cs"/>
              </a:rPr>
              <a:t>Bezryadin-Tinkham</a:t>
            </a:r>
            <a:r>
              <a:rPr lang="en-US" sz="1200" b="0" i="0" u="none" strike="noStrike" kern="1200" baseline="0" dirty="0" smtClean="0">
                <a:solidFill>
                  <a:schemeClr val="tx1"/>
                </a:solidFill>
                <a:latin typeface="+mn-lt"/>
                <a:ea typeface="+mn-ea"/>
                <a:cs typeface="+mn-cs"/>
              </a:rPr>
              <a:t> carbon nanotubes of width 10 nm were used as substrates supporting </a:t>
            </a:r>
            <a:r>
              <a:rPr lang="en-US" sz="1200" b="0" i="0" u="none" strike="noStrike" kern="1200" baseline="0" dirty="0" err="1" smtClean="0">
                <a:solidFill>
                  <a:schemeClr val="tx1"/>
                </a:solidFill>
                <a:latin typeface="+mn-lt"/>
                <a:ea typeface="+mn-ea"/>
                <a:cs typeface="+mn-cs"/>
              </a:rPr>
              <a:t>MoGe</a:t>
            </a:r>
            <a:r>
              <a:rPr lang="en-US" sz="1200" b="0" i="0" u="none" strike="noStrike" kern="1200" baseline="0" dirty="0" smtClean="0">
                <a:solidFill>
                  <a:schemeClr val="tx1"/>
                </a:solidFill>
                <a:latin typeface="+mn-lt"/>
                <a:ea typeface="+mn-ea"/>
                <a:cs typeface="+mn-cs"/>
              </a:rPr>
              <a:t> superconducting film.</a:t>
            </a:r>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5</a:t>
            </a:fld>
            <a:endParaRPr lang="fr-BE"/>
          </a:p>
        </p:txBody>
      </p:sp>
    </p:spTree>
    <p:extLst>
      <p:ext uri="{BB962C8B-B14F-4D97-AF65-F5344CB8AC3E}">
        <p14:creationId xmlns:p14="http://schemas.microsoft.com/office/powerpoint/2010/main" val="163325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6</a:t>
            </a:fld>
            <a:endParaRPr lang="fr-BE"/>
          </a:p>
        </p:txBody>
      </p:sp>
    </p:spTree>
    <p:extLst>
      <p:ext uri="{BB962C8B-B14F-4D97-AF65-F5344CB8AC3E}">
        <p14:creationId xmlns:p14="http://schemas.microsoft.com/office/powerpoint/2010/main" val="385341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7</a:t>
            </a:fld>
            <a:endParaRPr lang="fr-BE"/>
          </a:p>
        </p:txBody>
      </p:sp>
    </p:spTree>
    <p:extLst>
      <p:ext uri="{BB962C8B-B14F-4D97-AF65-F5344CB8AC3E}">
        <p14:creationId xmlns:p14="http://schemas.microsoft.com/office/powerpoint/2010/main" val="390685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Rq</a:t>
            </a:r>
            <a:r>
              <a:rPr lang="fr-BE" dirty="0" smtClean="0"/>
              <a:t>=6,5 kOhms </a:t>
            </a:r>
            <a:r>
              <a:rPr lang="fr-BE" dirty="0" smtClean="0">
                <a:sym typeface="Wingdings" panose="05000000000000000000" pitchFamily="2" charset="2"/>
              </a:rPr>
              <a:t> single conduction</a:t>
            </a:r>
            <a:r>
              <a:rPr lang="fr-BE" baseline="0" dirty="0" smtClean="0">
                <a:sym typeface="Wingdings" panose="05000000000000000000" pitchFamily="2" charset="2"/>
              </a:rPr>
              <a:t> </a:t>
            </a:r>
            <a:r>
              <a:rPr lang="fr-BE" baseline="0" dirty="0" err="1" smtClean="0">
                <a:sym typeface="Wingdings" panose="05000000000000000000" pitchFamily="2" charset="2"/>
              </a:rPr>
              <a:t>channel</a:t>
            </a:r>
            <a:r>
              <a:rPr lang="fr-BE" baseline="0" dirty="0" smtClean="0">
                <a:sym typeface="Wingdings" panose="05000000000000000000" pitchFamily="2" charset="2"/>
              </a:rPr>
              <a:t>, </a:t>
            </a:r>
            <a:r>
              <a:rPr lang="fr-BE" baseline="0" dirty="0" err="1" smtClean="0">
                <a:sym typeface="Wingdings" panose="05000000000000000000" pitchFamily="2" charset="2"/>
              </a:rPr>
              <a:t>possibly</a:t>
            </a:r>
            <a:r>
              <a:rPr lang="fr-BE" baseline="0" dirty="0" smtClean="0">
                <a:sym typeface="Wingdings" panose="05000000000000000000" pitchFamily="2" charset="2"/>
              </a:rPr>
              <a:t> single </a:t>
            </a:r>
            <a:r>
              <a:rPr lang="fr-BE" baseline="0" dirty="0" err="1" smtClean="0">
                <a:sym typeface="Wingdings" panose="05000000000000000000" pitchFamily="2" charset="2"/>
              </a:rPr>
              <a:t>atom</a:t>
            </a:r>
            <a:r>
              <a:rPr lang="fr-BE" baseline="0" dirty="0" smtClean="0">
                <a:sym typeface="Wingdings" panose="05000000000000000000" pitchFamily="2" charset="2"/>
              </a:rPr>
              <a:t>.</a:t>
            </a:r>
            <a:endParaRPr lang="fr-BE" dirty="0"/>
          </a:p>
        </p:txBody>
      </p:sp>
      <p:sp>
        <p:nvSpPr>
          <p:cNvPr id="4" name="Espace réservé du numéro de diapositive 3"/>
          <p:cNvSpPr>
            <a:spLocks noGrp="1"/>
          </p:cNvSpPr>
          <p:nvPr>
            <p:ph type="sldNum" sz="quarter" idx="10"/>
          </p:nvPr>
        </p:nvSpPr>
        <p:spPr/>
        <p:txBody>
          <a:bodyPr/>
          <a:lstStyle/>
          <a:p>
            <a:fld id="{75425EDA-283B-4B01-A0AE-28B5D2034C1A}" type="slidenum">
              <a:rPr lang="fr-BE" smtClean="0"/>
              <a:pPr/>
              <a:t>8</a:t>
            </a:fld>
            <a:endParaRPr lang="fr-BE"/>
          </a:p>
        </p:txBody>
      </p:sp>
    </p:spTree>
    <p:extLst>
      <p:ext uri="{BB962C8B-B14F-4D97-AF65-F5344CB8AC3E}">
        <p14:creationId xmlns:p14="http://schemas.microsoft.com/office/powerpoint/2010/main" val="134392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25EDA-283B-4B01-A0AE-28B5D2034C1A}" type="slidenum">
              <a:rPr lang="fr-BE" smtClean="0"/>
              <a:pPr/>
              <a:t>10</a:t>
            </a:fld>
            <a:endParaRPr lang="fr-BE"/>
          </a:p>
        </p:txBody>
      </p:sp>
    </p:spTree>
    <p:extLst>
      <p:ext uri="{BB962C8B-B14F-4D97-AF65-F5344CB8AC3E}">
        <p14:creationId xmlns:p14="http://schemas.microsoft.com/office/powerpoint/2010/main" val="337221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BEF5B0CB-5EE2-45D0-8D60-673A889CB9FF}" type="datetime1">
              <a:rPr lang="fr-BE" smtClean="0"/>
              <a:pPr/>
              <a:t>1/09/2016</a:t>
            </a:fld>
            <a:endParaRPr lang="fr-BE"/>
          </a:p>
        </p:txBody>
      </p:sp>
      <p:sp>
        <p:nvSpPr>
          <p:cNvPr id="8" name="Footer Placeholder 7"/>
          <p:cNvSpPr>
            <a:spLocks noGrp="1"/>
          </p:cNvSpPr>
          <p:nvPr>
            <p:ph type="ftr" sz="quarter" idx="11"/>
          </p:nvPr>
        </p:nvSpPr>
        <p:spPr/>
        <p:txBody>
          <a:bodyPr/>
          <a:lstStyle>
            <a:extLst/>
          </a:lstStyle>
          <a:p>
            <a:endParaRPr lang="fr-BE"/>
          </a:p>
        </p:txBody>
      </p:sp>
      <p:sp>
        <p:nvSpPr>
          <p:cNvPr id="11" name="Slide Number Placeholder 10"/>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00918CB-683B-4212-A736-64847F98E122}" type="datetime1">
              <a:rPr lang="fr-BE" smtClean="0"/>
              <a:pPr/>
              <a:t>1/09/2016</a:t>
            </a:fld>
            <a:endParaRPr lang="fr-BE"/>
          </a:p>
        </p:txBody>
      </p:sp>
      <p:sp>
        <p:nvSpPr>
          <p:cNvPr id="5" name="Footer Placeholder 4"/>
          <p:cNvSpPr>
            <a:spLocks noGrp="1"/>
          </p:cNvSpPr>
          <p:nvPr>
            <p:ph type="ftr" sz="quarter" idx="11"/>
          </p:nvPr>
        </p:nvSpPr>
        <p:spPr/>
        <p:txBody>
          <a:bodyPr/>
          <a:lstStyle>
            <a:extLst/>
          </a:lstStyle>
          <a:p>
            <a:endParaRPr lang="fr-BE"/>
          </a:p>
        </p:txBody>
      </p:sp>
      <p:sp>
        <p:nvSpPr>
          <p:cNvPr id="6" name="Slide Number Placeholder 5"/>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AC0DE37-E59A-407F-9A8D-C8153E6904A7}" type="datetime1">
              <a:rPr lang="fr-BE" smtClean="0"/>
              <a:pPr/>
              <a:t>1/09/2016</a:t>
            </a:fld>
            <a:endParaRPr lang="fr-BE"/>
          </a:p>
        </p:txBody>
      </p:sp>
      <p:sp>
        <p:nvSpPr>
          <p:cNvPr id="5" name="Footer Placeholder 4"/>
          <p:cNvSpPr>
            <a:spLocks noGrp="1"/>
          </p:cNvSpPr>
          <p:nvPr>
            <p:ph type="ftr" sz="quarter" idx="11"/>
          </p:nvPr>
        </p:nvSpPr>
        <p:spPr/>
        <p:txBody>
          <a:bodyPr/>
          <a:lstStyle>
            <a:extLst/>
          </a:lstStyle>
          <a:p>
            <a:endParaRPr lang="fr-BE"/>
          </a:p>
        </p:txBody>
      </p:sp>
      <p:sp>
        <p:nvSpPr>
          <p:cNvPr id="6" name="Slide Number Placeholder 5"/>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0"/>
            <a:ext cx="8388350" cy="7651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6013" y="1600200"/>
            <a:ext cx="3708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6813" y="1600200"/>
            <a:ext cx="37099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34925" y="5805488"/>
            <a:ext cx="539750" cy="331787"/>
          </a:xfrm>
          <a:prstGeom prst="rect">
            <a:avLst/>
          </a:prstGeom>
        </p:spPr>
        <p:txBody>
          <a:bodyPr/>
          <a:lstStyle>
            <a:lvl1pPr>
              <a:defRPr/>
            </a:lvl1pPr>
          </a:lstStyle>
          <a:p>
            <a:pPr>
              <a:defRPr/>
            </a:pPr>
            <a:fld id="{3BFDE84D-0522-423F-9C32-B98585CF8F28}" type="slidenum">
              <a:rPr lang="en-GB"/>
              <a:pPr>
                <a:defRPr/>
              </a:pPr>
              <a:t>‹N°›</a:t>
            </a:fld>
            <a:endParaRPr lang="en-GB"/>
          </a:p>
        </p:txBody>
      </p:sp>
    </p:spTree>
    <p:extLst>
      <p:ext uri="{BB962C8B-B14F-4D97-AF65-F5344CB8AC3E}">
        <p14:creationId xmlns:p14="http://schemas.microsoft.com/office/powerpoint/2010/main" val="2438133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E0B1F4C-3084-48D4-9B10-79F75A8D28E4}" type="datetime1">
              <a:rPr lang="fr-BE" smtClean="0"/>
              <a:pPr/>
              <a:t>1/09/2016</a:t>
            </a:fld>
            <a:endParaRPr lang="fr-BE"/>
          </a:p>
        </p:txBody>
      </p:sp>
      <p:sp>
        <p:nvSpPr>
          <p:cNvPr id="5" name="Footer Placeholder 4"/>
          <p:cNvSpPr>
            <a:spLocks noGrp="1"/>
          </p:cNvSpPr>
          <p:nvPr>
            <p:ph type="ftr" sz="quarter" idx="11"/>
          </p:nvPr>
        </p:nvSpPr>
        <p:spPr/>
        <p:txBody>
          <a:bodyPr/>
          <a:lstStyle>
            <a:extLst/>
          </a:lstStyle>
          <a:p>
            <a:endParaRPr lang="fr-BE"/>
          </a:p>
        </p:txBody>
      </p:sp>
      <p:sp>
        <p:nvSpPr>
          <p:cNvPr id="6" name="Slide Number Placeholder 5"/>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2EB1ECD-D620-4FAA-8E65-2B50A225E96D}" type="datetime1">
              <a:rPr lang="fr-BE" smtClean="0"/>
              <a:pPr/>
              <a:t>1/09/2016</a:t>
            </a:fld>
            <a:endParaRPr lang="fr-BE"/>
          </a:p>
        </p:txBody>
      </p:sp>
      <p:sp>
        <p:nvSpPr>
          <p:cNvPr id="5" name="Footer Placeholder 4"/>
          <p:cNvSpPr>
            <a:spLocks noGrp="1"/>
          </p:cNvSpPr>
          <p:nvPr>
            <p:ph type="ftr" sz="quarter" idx="11"/>
          </p:nvPr>
        </p:nvSpPr>
        <p:spPr/>
        <p:txBody>
          <a:bodyPr/>
          <a:lstStyle>
            <a:extLst/>
          </a:lstStyle>
          <a:p>
            <a:endParaRPr lang="fr-BE"/>
          </a:p>
        </p:txBody>
      </p:sp>
      <p:sp>
        <p:nvSpPr>
          <p:cNvPr id="6" name="Slide Number Placeholder 5"/>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F37C963-57AF-4424-9FE1-67D44068874B}" type="datetime1">
              <a:rPr lang="fr-BE" smtClean="0"/>
              <a:pPr/>
              <a:t>1/09/2016</a:t>
            </a:fld>
            <a:endParaRPr lang="fr-BE"/>
          </a:p>
        </p:txBody>
      </p:sp>
      <p:sp>
        <p:nvSpPr>
          <p:cNvPr id="6" name="Footer Placeholder 5"/>
          <p:cNvSpPr>
            <a:spLocks noGrp="1"/>
          </p:cNvSpPr>
          <p:nvPr>
            <p:ph type="ftr" sz="quarter" idx="11"/>
          </p:nvPr>
        </p:nvSpPr>
        <p:spPr/>
        <p:txBody>
          <a:bodyPr/>
          <a:lstStyle>
            <a:extLst/>
          </a:lstStyle>
          <a:p>
            <a:endParaRPr lang="fr-BE"/>
          </a:p>
        </p:txBody>
      </p:sp>
      <p:sp>
        <p:nvSpPr>
          <p:cNvPr id="7" name="Slide Number Placeholder 6"/>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E030654-8DC3-4935-8773-7AD20F932874}" type="datetime1">
              <a:rPr lang="fr-BE" smtClean="0"/>
              <a:pPr/>
              <a:t>1/09/2016</a:t>
            </a:fld>
            <a:endParaRPr lang="fr-BE"/>
          </a:p>
        </p:txBody>
      </p:sp>
      <p:sp>
        <p:nvSpPr>
          <p:cNvPr id="8" name="Footer Placeholder 7"/>
          <p:cNvSpPr>
            <a:spLocks noGrp="1"/>
          </p:cNvSpPr>
          <p:nvPr>
            <p:ph type="ftr" sz="quarter" idx="11"/>
          </p:nvPr>
        </p:nvSpPr>
        <p:spPr/>
        <p:txBody>
          <a:bodyPr/>
          <a:lstStyle>
            <a:extLst/>
          </a:lstStyle>
          <a:p>
            <a:endParaRPr lang="fr-BE"/>
          </a:p>
        </p:txBody>
      </p:sp>
      <p:sp>
        <p:nvSpPr>
          <p:cNvPr id="9" name="Slide Number Placeholder 8"/>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39647C1-2EE7-4F3F-8AEF-CF60D41155D5}" type="datetime1">
              <a:rPr lang="fr-BE" smtClean="0"/>
              <a:pPr/>
              <a:t>1/09/2016</a:t>
            </a:fld>
            <a:endParaRPr lang="fr-BE"/>
          </a:p>
        </p:txBody>
      </p:sp>
      <p:sp>
        <p:nvSpPr>
          <p:cNvPr id="4" name="Footer Placeholder 3"/>
          <p:cNvSpPr>
            <a:spLocks noGrp="1"/>
          </p:cNvSpPr>
          <p:nvPr>
            <p:ph type="ftr" sz="quarter" idx="11"/>
          </p:nvPr>
        </p:nvSpPr>
        <p:spPr/>
        <p:txBody>
          <a:bodyPr/>
          <a:lstStyle>
            <a:extLst/>
          </a:lstStyle>
          <a:p>
            <a:endParaRPr lang="fr-BE"/>
          </a:p>
        </p:txBody>
      </p:sp>
      <p:sp>
        <p:nvSpPr>
          <p:cNvPr id="5" name="Slide Number Placeholder 4"/>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D5CC2A61-3DA8-4AED-A74C-898E8FE9107E}" type="datetime1">
              <a:rPr lang="fr-BE" smtClean="0"/>
              <a:pPr/>
              <a:t>1/09/2016</a:t>
            </a:fld>
            <a:endParaRPr lang="fr-BE"/>
          </a:p>
        </p:txBody>
      </p:sp>
      <p:sp>
        <p:nvSpPr>
          <p:cNvPr id="3" name="Footer Placeholder 2"/>
          <p:cNvSpPr>
            <a:spLocks noGrp="1"/>
          </p:cNvSpPr>
          <p:nvPr>
            <p:ph type="ftr" sz="quarter" idx="11"/>
          </p:nvPr>
        </p:nvSpPr>
        <p:spPr/>
        <p:txBody>
          <a:bodyPr/>
          <a:lstStyle>
            <a:extLst/>
          </a:lstStyle>
          <a:p>
            <a:endParaRPr lang="fr-BE"/>
          </a:p>
        </p:txBody>
      </p:sp>
      <p:sp>
        <p:nvSpPr>
          <p:cNvPr id="4" name="Slide Number Placeholder 3"/>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190D36A-49B4-4512-A06A-F7C00A4092BA}" type="datetime1">
              <a:rPr lang="fr-BE" smtClean="0"/>
              <a:pPr/>
              <a:t>1/09/2016</a:t>
            </a:fld>
            <a:endParaRPr lang="fr-BE"/>
          </a:p>
        </p:txBody>
      </p:sp>
      <p:sp>
        <p:nvSpPr>
          <p:cNvPr id="6" name="Footer Placeholder 5"/>
          <p:cNvSpPr>
            <a:spLocks noGrp="1"/>
          </p:cNvSpPr>
          <p:nvPr>
            <p:ph type="ftr" sz="quarter" idx="11"/>
          </p:nvPr>
        </p:nvSpPr>
        <p:spPr/>
        <p:txBody>
          <a:bodyPr/>
          <a:lstStyle>
            <a:extLst/>
          </a:lstStyle>
          <a:p>
            <a:endParaRPr lang="fr-BE"/>
          </a:p>
        </p:txBody>
      </p:sp>
      <p:sp>
        <p:nvSpPr>
          <p:cNvPr id="7" name="Slide Number Placeholder 6"/>
          <p:cNvSpPr>
            <a:spLocks noGrp="1"/>
          </p:cNvSpPr>
          <p:nvPr>
            <p:ph type="sldNum" sz="quarter" idx="12"/>
          </p:nvPr>
        </p:nvSpPr>
        <p:spPr/>
        <p:txBody>
          <a:bodyPr/>
          <a:lstStyle>
            <a:extLst/>
          </a:lstStyle>
          <a:p>
            <a:fld id="{F0600282-F811-4349-AB9E-5EC3A04EA695}"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F68DBD3-4316-4D52-A17D-E6ACA43EF035}" type="datetime1">
              <a:rPr lang="fr-BE" smtClean="0"/>
              <a:pPr/>
              <a:t>1/09/2016</a:t>
            </a:fld>
            <a:endParaRPr lang="fr-BE"/>
          </a:p>
        </p:txBody>
      </p:sp>
      <p:sp>
        <p:nvSpPr>
          <p:cNvPr id="6" name="Footer Placeholder 5"/>
          <p:cNvSpPr>
            <a:spLocks noGrp="1"/>
          </p:cNvSpPr>
          <p:nvPr>
            <p:ph type="ftr" sz="quarter" idx="11"/>
          </p:nvPr>
        </p:nvSpPr>
        <p:spPr/>
        <p:txBody>
          <a:bodyPr/>
          <a:lstStyle>
            <a:extLst/>
          </a:lstStyle>
          <a:p>
            <a:endParaRPr lang="fr-BE"/>
          </a:p>
        </p:txBody>
      </p:sp>
      <p:sp>
        <p:nvSpPr>
          <p:cNvPr id="7" name="Slide Number Placeholder 6"/>
          <p:cNvSpPr>
            <a:spLocks noGrp="1"/>
          </p:cNvSpPr>
          <p:nvPr>
            <p:ph type="sldNum" sz="quarter" idx="12"/>
          </p:nvPr>
        </p:nvSpPr>
        <p:spPr/>
        <p:txBody>
          <a:bodyPr/>
          <a:lstStyle>
            <a:extLst/>
          </a:lstStyle>
          <a:p>
            <a:fld id="{F0600282-F811-4349-AB9E-5EC3A04EA695}" type="slidenum">
              <a:rPr lang="fr-BE" smtClean="0"/>
              <a:pPr/>
              <a:t>‹N°›</a:t>
            </a:fld>
            <a:endParaRPr lang="fr-BE"/>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18164F6-91DA-4886-B37F-2ED4A3A3C2F4}" type="datetime1">
              <a:rPr lang="fr-BE" smtClean="0"/>
              <a:pPr/>
              <a:t>1/09/2016</a:t>
            </a:fld>
            <a:endParaRPr lang="fr-BE"/>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r-BE"/>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0600282-F811-4349-AB9E-5EC3A04EA695}"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tiff"/><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1.xml"/><Relationship Id="rId7" Type="http://schemas.openxmlformats.org/officeDocument/2006/relationships/image" Target="../media/image70.png"/><Relationship Id="rId12" Type="http://schemas.openxmlformats.org/officeDocument/2006/relationships/image" Target="../media/image6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9.png"/><Relationship Id="rId11" Type="http://schemas.openxmlformats.org/officeDocument/2006/relationships/oleObject" Target="../embeddings/oleObject8.bin"/><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4.wmf"/><Relationship Id="rId5" Type="http://schemas.openxmlformats.org/officeDocument/2006/relationships/oleObject" Target="../embeddings/oleObject9.bin"/><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3.png"/><Relationship Id="rId7"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4.wdp"/><Relationship Id="rId4" Type="http://schemas.openxmlformats.org/officeDocument/2006/relationships/image" Target="../media/image85.png"/><Relationship Id="rId9" Type="http://schemas.openxmlformats.org/officeDocument/2006/relationships/image" Target="../media/image90.emf"/></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8.wmf"/><Relationship Id="rId3" Type="http://schemas.openxmlformats.org/officeDocument/2006/relationships/notesSlide" Target="../notesSlides/notesSlide4.xm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slideLayout" Target="../slideLayouts/slideLayout7.xml"/><Relationship Id="rId16" Type="http://schemas.openxmlformats.org/officeDocument/2006/relationships/image" Target="../media/image21.emf"/><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image" Target="../media/image20.png"/><Relationship Id="rId5" Type="http://schemas.openxmlformats.org/officeDocument/2006/relationships/oleObject" Target="../embeddings/oleObject1.bin"/><Relationship Id="rId15" Type="http://schemas.openxmlformats.org/officeDocument/2006/relationships/image" Target="../media/image19.wmf"/><Relationship Id="rId10" Type="http://schemas.openxmlformats.org/officeDocument/2006/relationships/image" Target="../media/image17.wmf"/><Relationship Id="rId4" Type="http://schemas.openxmlformats.org/officeDocument/2006/relationships/image" Target="../media/image14.png"/><Relationship Id="rId9" Type="http://schemas.openxmlformats.org/officeDocument/2006/relationships/oleObject" Target="../embeddings/oleObject3.bin"/><Relationship Id="rId1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1.avi"/><Relationship Id="rId7" Type="http://schemas.microsoft.com/office/2007/relationships/hdphoto" Target="../media/hdphoto1.wdp"/><Relationship Id="rId2" Type="http://schemas.microsoft.com/office/2007/relationships/media" Target="../media/media1.avi"/><Relationship Id="rId1" Type="http://schemas.openxmlformats.org/officeDocument/2006/relationships/vmlDrawing" Target="../drawings/vmlDrawing2.v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notesSlide" Target="../notesSlides/notesSlide6.xml"/><Relationship Id="rId10" Type="http://schemas.openxmlformats.org/officeDocument/2006/relationships/image" Target="../media/image25.wmf"/><Relationship Id="rId4" Type="http://schemas.openxmlformats.org/officeDocument/2006/relationships/slideLayout" Target="../slideLayouts/slideLayout7.xml"/><Relationship Id="rId9"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emf"/><Relationship Id="rId3" Type="http://schemas.openxmlformats.org/officeDocument/2006/relationships/notesSlide" Target="../notesSlides/notesSlide8.xml"/><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slideLayout" Target="../slideLayouts/slideLayout7.xml"/><Relationship Id="rId16" Type="http://schemas.openxmlformats.org/officeDocument/2006/relationships/image" Target="../media/image34.w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png"/><Relationship Id="rId15" Type="http://schemas.openxmlformats.org/officeDocument/2006/relationships/oleObject" Target="../embeddings/oleObject7.bin"/><Relationship Id="rId10" Type="http://schemas.openxmlformats.org/officeDocument/2006/relationships/image" Target="../media/image41.emf"/><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00282-F811-4349-AB9E-5EC3A04EA695}" type="slidenum">
              <a:rPr lang="fr-BE" smtClean="0"/>
              <a:pPr/>
              <a:t>1</a:t>
            </a:fld>
            <a:endParaRPr lang="fr-BE" dirty="0"/>
          </a:p>
        </p:txBody>
      </p:sp>
      <p:sp>
        <p:nvSpPr>
          <p:cNvPr id="6" name="Rectangle 5"/>
          <p:cNvSpPr/>
          <p:nvPr/>
        </p:nvSpPr>
        <p:spPr>
          <a:xfrm>
            <a:off x="0" y="6577607"/>
            <a:ext cx="9144000" cy="307777"/>
          </a:xfrm>
          <a:prstGeom prst="rect">
            <a:avLst/>
          </a:prstGeom>
        </p:spPr>
        <p:txBody>
          <a:bodyPr wrap="square">
            <a:spAutoFit/>
          </a:bodyPr>
          <a:lstStyle/>
          <a:p>
            <a:pPr algn="ctr"/>
            <a:r>
              <a:rPr lang="fr-BE" sz="1400" dirty="0" smtClean="0">
                <a:solidFill>
                  <a:schemeClr val="bg1"/>
                </a:solidFill>
              </a:rPr>
              <a:t>ASC </a:t>
            </a:r>
            <a:r>
              <a:rPr lang="fr-BE" sz="1400" dirty="0" err="1" smtClean="0">
                <a:solidFill>
                  <a:schemeClr val="bg1"/>
                </a:solidFill>
              </a:rPr>
              <a:t>September</a:t>
            </a:r>
            <a:r>
              <a:rPr lang="fr-FR" sz="1400" dirty="0" smtClean="0">
                <a:solidFill>
                  <a:schemeClr val="bg1"/>
                </a:solidFill>
              </a:rPr>
              <a:t> 2016</a:t>
            </a:r>
            <a:endParaRPr lang="fr-BE" sz="1400" dirty="0">
              <a:solidFill>
                <a:schemeClr val="bg1"/>
              </a:solidFill>
            </a:endParaRPr>
          </a:p>
        </p:txBody>
      </p:sp>
      <p:sp>
        <p:nvSpPr>
          <p:cNvPr id="7" name="Text Box 3"/>
          <p:cNvSpPr txBox="1">
            <a:spLocks noChangeArrowheads="1"/>
          </p:cNvSpPr>
          <p:nvPr/>
        </p:nvSpPr>
        <p:spPr bwMode="auto">
          <a:xfrm>
            <a:off x="2566258" y="2307948"/>
            <a:ext cx="4011483" cy="523220"/>
          </a:xfrm>
          <a:prstGeom prst="rect">
            <a:avLst/>
          </a:prstGeom>
          <a:noFill/>
          <a:ln w="9525">
            <a:noFill/>
            <a:miter lim="800000"/>
            <a:headEnd/>
            <a:tailEnd/>
          </a:ln>
        </p:spPr>
        <p:txBody>
          <a:bodyPr wrap="none">
            <a:spAutoFit/>
          </a:bodyPr>
          <a:lstStyle/>
          <a:p>
            <a:pPr algn="ctr"/>
            <a:r>
              <a:rPr lang="nl-BE" sz="2800" dirty="0" smtClean="0"/>
              <a:t>Xavier D.A. Baumans</a:t>
            </a:r>
            <a:endParaRPr lang="en-US" sz="2800" dirty="0"/>
          </a:p>
        </p:txBody>
      </p:sp>
      <p:sp>
        <p:nvSpPr>
          <p:cNvPr id="8" name="Text Box 4"/>
          <p:cNvSpPr txBox="1">
            <a:spLocks noChangeArrowheads="1"/>
          </p:cNvSpPr>
          <p:nvPr/>
        </p:nvSpPr>
        <p:spPr bwMode="auto">
          <a:xfrm>
            <a:off x="1601474" y="3242638"/>
            <a:ext cx="5941050" cy="923330"/>
          </a:xfrm>
          <a:prstGeom prst="rect">
            <a:avLst/>
          </a:prstGeom>
          <a:noFill/>
          <a:ln w="9525">
            <a:noFill/>
            <a:miter lim="800000"/>
            <a:headEnd/>
            <a:tailEnd/>
          </a:ln>
        </p:spPr>
        <p:txBody>
          <a:bodyPr wrap="none">
            <a:spAutoFit/>
          </a:bodyPr>
          <a:lstStyle/>
          <a:p>
            <a:pPr algn="ctr"/>
            <a:r>
              <a:rPr lang="fr-FR" i="1" dirty="0" err="1" smtClean="0"/>
              <a:t>Experimental</a:t>
            </a:r>
            <a:r>
              <a:rPr lang="fr-FR" i="1" dirty="0" smtClean="0"/>
              <a:t> </a:t>
            </a:r>
            <a:r>
              <a:rPr lang="fr-FR" i="1" dirty="0" err="1" smtClean="0"/>
              <a:t>Physics</a:t>
            </a:r>
            <a:r>
              <a:rPr lang="fr-FR" i="1" dirty="0" smtClean="0"/>
              <a:t> of </a:t>
            </a:r>
            <a:r>
              <a:rPr lang="fr-FR" i="1" dirty="0" err="1" smtClean="0"/>
              <a:t>Nanostructured</a:t>
            </a:r>
            <a:r>
              <a:rPr lang="fr-FR" i="1" dirty="0" smtClean="0"/>
              <a:t> </a:t>
            </a:r>
            <a:r>
              <a:rPr lang="fr-FR" i="1" dirty="0" err="1" smtClean="0"/>
              <a:t>Materials</a:t>
            </a:r>
            <a:endParaRPr lang="fr-FR" i="1" dirty="0" smtClean="0"/>
          </a:p>
          <a:p>
            <a:pPr algn="ctr"/>
            <a:r>
              <a:rPr lang="fr-FR" i="1" dirty="0" err="1" smtClean="0"/>
              <a:t>Physics</a:t>
            </a:r>
            <a:r>
              <a:rPr lang="fr-FR" i="1" dirty="0" smtClean="0"/>
              <a:t> </a:t>
            </a:r>
            <a:r>
              <a:rPr lang="fr-FR" i="1" dirty="0" err="1" smtClean="0"/>
              <a:t>Department</a:t>
            </a:r>
            <a:r>
              <a:rPr lang="fr-FR" i="1" dirty="0" smtClean="0"/>
              <a:t>, </a:t>
            </a:r>
            <a:r>
              <a:rPr lang="fr-FR" i="1" dirty="0" err="1" smtClean="0"/>
              <a:t>University</a:t>
            </a:r>
            <a:r>
              <a:rPr lang="fr-FR" i="1" dirty="0" smtClean="0"/>
              <a:t> of </a:t>
            </a:r>
            <a:r>
              <a:rPr lang="fr-FR" i="1" dirty="0"/>
              <a:t>Liège </a:t>
            </a:r>
          </a:p>
          <a:p>
            <a:pPr algn="ctr"/>
            <a:r>
              <a:rPr lang="en-US" i="1" dirty="0" smtClean="0"/>
              <a:t>BELGIUM</a:t>
            </a:r>
            <a:r>
              <a:rPr lang="en-US" dirty="0" smtClean="0"/>
              <a:t> </a:t>
            </a:r>
            <a:endParaRPr lang="en-US" dirty="0"/>
          </a:p>
        </p:txBody>
      </p:sp>
      <p:pic>
        <p:nvPicPr>
          <p:cNvPr id="10" name="Image 9"/>
          <p:cNvPicPr>
            <a:picLocks noChangeAspect="1"/>
          </p:cNvPicPr>
          <p:nvPr/>
        </p:nvPicPr>
        <p:blipFill>
          <a:blip r:embed="rId3" cstate="print"/>
          <a:stretch>
            <a:fillRect/>
          </a:stretch>
        </p:blipFill>
        <p:spPr>
          <a:xfrm>
            <a:off x="899592" y="4526166"/>
            <a:ext cx="2016224" cy="1895240"/>
          </a:xfrm>
          <a:prstGeom prst="rect">
            <a:avLst/>
          </a:prstGeom>
        </p:spPr>
      </p:pic>
      <p:pic>
        <p:nvPicPr>
          <p:cNvPr id="11" name="Picture 7" descr="H:\SILHANEK\WEBPAGE\CRAP\LOGO-ULg.tiff"/>
          <p:cNvPicPr>
            <a:picLocks noChangeAspect="1" noChangeArrowheads="1"/>
          </p:cNvPicPr>
          <p:nvPr/>
        </p:nvPicPr>
        <p:blipFill>
          <a:blip r:embed="rId4" cstate="print"/>
          <a:srcRect l="-359" r="-140"/>
          <a:stretch>
            <a:fillRect/>
          </a:stretch>
        </p:blipFill>
        <p:spPr bwMode="auto">
          <a:xfrm>
            <a:off x="5983322" y="4653136"/>
            <a:ext cx="2261086" cy="1641301"/>
          </a:xfrm>
          <a:prstGeom prst="rect">
            <a:avLst/>
          </a:prstGeom>
          <a:noFill/>
          <a:ln w="9525">
            <a:noFill/>
            <a:miter lim="800000"/>
            <a:headEnd/>
            <a:tailEnd/>
          </a:ln>
        </p:spPr>
      </p:pic>
      <p:sp>
        <p:nvSpPr>
          <p:cNvPr id="12" name="Rectangle à coins arrondis 11"/>
          <p:cNvSpPr/>
          <p:nvPr/>
        </p:nvSpPr>
        <p:spPr>
          <a:xfrm>
            <a:off x="899592" y="641541"/>
            <a:ext cx="7344816" cy="13566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097C3"/>
                </a:solidFill>
              </a:rPr>
              <a:t>Ultra-narrow superconducting junctions: </a:t>
            </a:r>
            <a:r>
              <a:rPr lang="en-US" sz="2400" b="1" dirty="0" err="1">
                <a:solidFill>
                  <a:srgbClr val="2097C3"/>
                </a:solidFill>
              </a:rPr>
              <a:t>electromigration</a:t>
            </a:r>
            <a:r>
              <a:rPr lang="en-US" sz="2400" b="1" dirty="0">
                <a:solidFill>
                  <a:srgbClr val="2097C3"/>
                </a:solidFill>
              </a:rPr>
              <a:t> to shed light on quantum point contacts</a:t>
            </a:r>
          </a:p>
        </p:txBody>
      </p:sp>
    </p:spTree>
    <p:extLst>
      <p:ext uri="{BB962C8B-B14F-4D97-AF65-F5344CB8AC3E}">
        <p14:creationId xmlns:p14="http://schemas.microsoft.com/office/powerpoint/2010/main" val="1384585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536" y="1441399"/>
            <a:ext cx="4018390" cy="3113852"/>
          </a:xfrm>
          <a:prstGeom prst="rect">
            <a:avLst/>
          </a:prstGeom>
        </p:spPr>
      </p:pic>
      <p:sp>
        <p:nvSpPr>
          <p:cNvPr id="4" name="Slide Number Placeholder 3"/>
          <p:cNvSpPr>
            <a:spLocks noGrp="1"/>
          </p:cNvSpPr>
          <p:nvPr>
            <p:ph type="sldNum" sz="quarter" idx="12"/>
          </p:nvPr>
        </p:nvSpPr>
        <p:spPr>
          <a:xfrm>
            <a:off x="6490498" y="6111875"/>
            <a:ext cx="457200" cy="365125"/>
          </a:xfrm>
          <a:prstGeom prst="rect">
            <a:avLst/>
          </a:prstGeom>
        </p:spPr>
        <p:txBody>
          <a:bodyPr/>
          <a:lstStyle/>
          <a:p>
            <a:fld id="{F0600282-F811-4349-AB9E-5EC3A04EA695}" type="slidenum">
              <a:rPr lang="fr-BE" smtClean="0"/>
              <a:pPr/>
              <a:t>10</a:t>
            </a:fld>
            <a:endParaRPr lang="fr-BE"/>
          </a:p>
        </p:txBody>
      </p:sp>
      <p:sp>
        <p:nvSpPr>
          <p:cNvPr id="32" name="Rectangle 31"/>
          <p:cNvSpPr/>
          <p:nvPr/>
        </p:nvSpPr>
        <p:spPr>
          <a:xfrm>
            <a:off x="791482" y="519657"/>
            <a:ext cx="7848872" cy="523220"/>
          </a:xfrm>
          <a:prstGeom prst="rect">
            <a:avLst/>
          </a:prstGeom>
        </p:spPr>
        <p:txBody>
          <a:bodyPr wrap="square">
            <a:spAutoFit/>
          </a:bodyPr>
          <a:lstStyle/>
          <a:p>
            <a:pPr algn="ctr"/>
            <a:r>
              <a:rPr lang="en-US" sz="2800" b="1" dirty="0" smtClean="0">
                <a:solidFill>
                  <a:srgbClr val="0070C0"/>
                </a:solidFill>
                <a:latin typeface="+mj-lt"/>
              </a:rPr>
              <a:t>Healing via anti-</a:t>
            </a:r>
            <a:r>
              <a:rPr lang="en-US" sz="2800" b="1" dirty="0" err="1" smtClean="0">
                <a:solidFill>
                  <a:srgbClr val="0070C0"/>
                </a:solidFill>
                <a:latin typeface="+mj-lt"/>
              </a:rPr>
              <a:t>electromigration</a:t>
            </a:r>
            <a:endParaRPr lang="fr-BE" sz="2800" b="1" dirty="0">
              <a:solidFill>
                <a:srgbClr val="0070C0"/>
              </a:solidFill>
              <a:latin typeface="+mj-lt"/>
            </a:endParaRPr>
          </a:p>
        </p:txBody>
      </p:sp>
      <p:pic>
        <p:nvPicPr>
          <p:cNvPr id="5" name="Image 4"/>
          <p:cNvPicPr/>
          <p:nvPr/>
        </p:nvPicPr>
        <p:blipFill>
          <a:blip r:embed="rId4" cstate="print"/>
          <a:srcRect l="26952" t="40991" r="43819" b="25925"/>
          <a:stretch>
            <a:fillRect/>
          </a:stretch>
        </p:blipFill>
        <p:spPr>
          <a:xfrm>
            <a:off x="4858781" y="4734960"/>
            <a:ext cx="2102400" cy="1742040"/>
          </a:xfrm>
          <a:prstGeom prst="rect">
            <a:avLst/>
          </a:prstGeom>
          <a:ln>
            <a:noFill/>
          </a:ln>
        </p:spPr>
      </p:pic>
      <p:sp>
        <p:nvSpPr>
          <p:cNvPr id="8" name="CustomShape 4"/>
          <p:cNvSpPr/>
          <p:nvPr/>
        </p:nvSpPr>
        <p:spPr>
          <a:xfrm>
            <a:off x="5457821" y="6108000"/>
            <a:ext cx="1503720" cy="333720"/>
          </a:xfrm>
          <a:prstGeom prst="rect">
            <a:avLst/>
          </a:prstGeom>
          <a:solidFill>
            <a:srgbClr val="00B0F0"/>
          </a:solidFill>
          <a:ln>
            <a:noFill/>
          </a:ln>
        </p:spPr>
        <p:txBody>
          <a:bodyPr lIns="90000" tIns="45000" rIns="90000" bIns="45000"/>
          <a:lstStyle/>
          <a:p>
            <a:pPr>
              <a:lnSpc>
                <a:spcPct val="100000"/>
              </a:lnSpc>
            </a:pPr>
            <a:r>
              <a:rPr lang="en-GB" sz="1600">
                <a:solidFill>
                  <a:srgbClr val="FFFFFF"/>
                </a:solidFill>
                <a:latin typeface="Verdana"/>
              </a:rPr>
              <a:t>After healing</a:t>
            </a:r>
            <a:endParaRPr/>
          </a:p>
        </p:txBody>
      </p:sp>
      <p:sp>
        <p:nvSpPr>
          <p:cNvPr id="10" name="CustomShape 6"/>
          <p:cNvSpPr/>
          <p:nvPr/>
        </p:nvSpPr>
        <p:spPr>
          <a:xfrm>
            <a:off x="5935901" y="4902720"/>
            <a:ext cx="360" cy="340920"/>
          </a:xfrm>
          <a:prstGeom prst="straightConnector1">
            <a:avLst/>
          </a:prstGeom>
          <a:noFill/>
          <a:ln w="28440">
            <a:solidFill>
              <a:srgbClr val="FFFFFF"/>
            </a:solidFill>
            <a:round/>
            <a:tailEnd type="arrow" w="med" len="med"/>
          </a:ln>
        </p:spPr>
      </p:sp>
      <p:sp>
        <p:nvSpPr>
          <p:cNvPr id="13" name="CustomShape 9"/>
          <p:cNvSpPr/>
          <p:nvPr/>
        </p:nvSpPr>
        <p:spPr>
          <a:xfrm>
            <a:off x="5215541" y="5207640"/>
            <a:ext cx="215640" cy="364680"/>
          </a:xfrm>
          <a:prstGeom prst="rect">
            <a:avLst/>
          </a:prstGeom>
          <a:noFill/>
          <a:ln>
            <a:noFill/>
          </a:ln>
        </p:spPr>
        <p:txBody>
          <a:bodyPr lIns="90000" tIns="45000" rIns="90000" bIns="45000"/>
          <a:lstStyle/>
          <a:p>
            <a:pPr>
              <a:lnSpc>
                <a:spcPct val="100000"/>
              </a:lnSpc>
            </a:pPr>
            <a:r>
              <a:rPr lang="en-GB">
                <a:solidFill>
                  <a:srgbClr val="000000"/>
                </a:solidFill>
                <a:latin typeface="Verdana"/>
              </a:rPr>
              <a:t>I</a:t>
            </a:r>
            <a:endParaRPr/>
          </a:p>
        </p:txBody>
      </p:sp>
      <p:sp>
        <p:nvSpPr>
          <p:cNvPr id="14" name="CustomShape 10"/>
          <p:cNvSpPr/>
          <p:nvPr/>
        </p:nvSpPr>
        <p:spPr>
          <a:xfrm flipH="1">
            <a:off x="5105381" y="5615160"/>
            <a:ext cx="431640" cy="360"/>
          </a:xfrm>
          <a:prstGeom prst="straightConnector1">
            <a:avLst/>
          </a:prstGeom>
          <a:noFill/>
          <a:ln w="42480">
            <a:solidFill>
              <a:srgbClr val="000000"/>
            </a:solidFill>
            <a:round/>
            <a:tailEnd type="triangle" w="med" len="med"/>
          </a:ln>
        </p:spPr>
      </p:sp>
      <p:grpSp>
        <p:nvGrpSpPr>
          <p:cNvPr id="35" name="Groupe 34"/>
          <p:cNvGrpSpPr/>
          <p:nvPr/>
        </p:nvGrpSpPr>
        <p:grpSpPr>
          <a:xfrm>
            <a:off x="4858847" y="4734888"/>
            <a:ext cx="2102919" cy="1742571"/>
            <a:chOff x="4683397" y="4734888"/>
            <a:chExt cx="2102919" cy="1742571"/>
          </a:xfrm>
        </p:grpSpPr>
        <p:pic>
          <p:nvPicPr>
            <p:cNvPr id="16" name="Image 15"/>
            <p:cNvPicPr>
              <a:picLocks noChangeAspect="1"/>
            </p:cNvPicPr>
            <p:nvPr/>
          </p:nvPicPr>
          <p:blipFill rotWithShape="1">
            <a:blip r:embed="rId4" cstate="print">
              <a:extLst>
                <a:ext uri="{28A0092B-C50C-407E-A947-70E740481C1C}">
                  <a14:useLocalDpi xmlns:a14="http://schemas.microsoft.com/office/drawing/2010/main" val="0"/>
                </a:ext>
              </a:extLst>
            </a:blip>
            <a:srcRect l="26954" t="40997" r="43828" b="25933"/>
            <a:stretch/>
          </p:blipFill>
          <p:spPr>
            <a:xfrm>
              <a:off x="4683397" y="4734888"/>
              <a:ext cx="2102919" cy="1742571"/>
            </a:xfrm>
            <a:prstGeom prst="rect">
              <a:avLst/>
            </a:prstGeom>
          </p:spPr>
        </p:pic>
        <p:sp>
          <p:nvSpPr>
            <p:cNvPr id="19" name="ZoneTexte 18"/>
            <p:cNvSpPr txBox="1"/>
            <p:nvPr/>
          </p:nvSpPr>
          <p:spPr>
            <a:xfrm>
              <a:off x="4828598" y="6123687"/>
              <a:ext cx="1957718" cy="338554"/>
            </a:xfrm>
            <a:prstGeom prst="rect">
              <a:avLst/>
            </a:prstGeom>
            <a:solidFill>
              <a:srgbClr val="00B0F0">
                <a:alpha val="50196"/>
              </a:srgbClr>
            </a:solidFill>
          </p:spPr>
          <p:txBody>
            <a:bodyPr wrap="square" rtlCol="0">
              <a:spAutoFit/>
            </a:bodyPr>
            <a:lstStyle/>
            <a:p>
              <a:r>
                <a:rPr lang="fr-BE" sz="1600" dirty="0" smtClean="0">
                  <a:solidFill>
                    <a:schemeClr val="bg1"/>
                  </a:solidFill>
                </a:rPr>
                <a:t>Anti-</a:t>
              </a:r>
              <a:r>
                <a:rPr lang="fr-BE" sz="1600" dirty="0" err="1" smtClean="0">
                  <a:solidFill>
                    <a:schemeClr val="bg1"/>
                  </a:solidFill>
                </a:rPr>
                <a:t>Electromig</a:t>
              </a:r>
              <a:r>
                <a:rPr lang="fr-BE" sz="1600" dirty="0" smtClean="0">
                  <a:solidFill>
                    <a:schemeClr val="bg1"/>
                  </a:solidFill>
                </a:rPr>
                <a:t>.</a:t>
              </a:r>
              <a:endParaRPr lang="fr-BE" sz="1600" dirty="0">
                <a:solidFill>
                  <a:schemeClr val="bg1"/>
                </a:solidFill>
              </a:endParaRPr>
            </a:p>
          </p:txBody>
        </p:sp>
      </p:grpSp>
      <p:cxnSp>
        <p:nvCxnSpPr>
          <p:cNvPr id="21" name="Connecteur droit avec flèche 20"/>
          <p:cNvCxnSpPr/>
          <p:nvPr/>
        </p:nvCxnSpPr>
        <p:spPr>
          <a:xfrm>
            <a:off x="5936003" y="4902845"/>
            <a:ext cx="0" cy="34119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4" name="Groupe 33"/>
          <p:cNvGrpSpPr/>
          <p:nvPr/>
        </p:nvGrpSpPr>
        <p:grpSpPr>
          <a:xfrm>
            <a:off x="2473954" y="4734888"/>
            <a:ext cx="2182148" cy="1742571"/>
            <a:chOff x="2473954" y="4734888"/>
            <a:chExt cx="2182148" cy="1742571"/>
          </a:xfrm>
        </p:grpSpPr>
        <p:pic>
          <p:nvPicPr>
            <p:cNvPr id="6" name="Image 17"/>
            <p:cNvPicPr/>
            <p:nvPr/>
          </p:nvPicPr>
          <p:blipFill>
            <a:blip r:embed="rId5" cstate="print"/>
            <a:srcRect l="199586" t="410620" r="543019" b="293931"/>
            <a:stretch>
              <a:fillRect/>
            </a:stretch>
          </p:blipFill>
          <p:spPr>
            <a:xfrm>
              <a:off x="2474011" y="4734960"/>
              <a:ext cx="2181960" cy="1742040"/>
            </a:xfrm>
            <a:prstGeom prst="rect">
              <a:avLst/>
            </a:prstGeom>
            <a:ln>
              <a:noFill/>
            </a:ln>
          </p:spPr>
        </p:pic>
        <p:sp>
          <p:nvSpPr>
            <p:cNvPr id="7" name="CustomShape 3"/>
            <p:cNvSpPr/>
            <p:nvPr/>
          </p:nvSpPr>
          <p:spPr>
            <a:xfrm>
              <a:off x="2484091" y="4734960"/>
              <a:ext cx="1651680" cy="333720"/>
            </a:xfrm>
            <a:prstGeom prst="rect">
              <a:avLst/>
            </a:prstGeom>
            <a:solidFill>
              <a:srgbClr val="00B0F0"/>
            </a:solidFill>
            <a:ln>
              <a:noFill/>
            </a:ln>
          </p:spPr>
          <p:txBody>
            <a:bodyPr wrap="none" lIns="90000" tIns="45000" rIns="90000" bIns="45000"/>
            <a:lstStyle/>
            <a:p>
              <a:pPr>
                <a:lnSpc>
                  <a:spcPct val="100000"/>
                </a:lnSpc>
              </a:pPr>
              <a:r>
                <a:rPr lang="en-GB" sz="1600" dirty="0">
                  <a:solidFill>
                    <a:srgbClr val="FFFFFF"/>
                  </a:solidFill>
                  <a:latin typeface="Verdana"/>
                </a:rPr>
                <a:t>Before healing</a:t>
              </a:r>
              <a:endParaRPr dirty="0"/>
            </a:p>
          </p:txBody>
        </p:sp>
        <p:sp>
          <p:nvSpPr>
            <p:cNvPr id="9" name="CustomShape 5"/>
            <p:cNvSpPr/>
            <p:nvPr/>
          </p:nvSpPr>
          <p:spPr>
            <a:xfrm>
              <a:off x="3632491" y="5181000"/>
              <a:ext cx="360" cy="340920"/>
            </a:xfrm>
            <a:prstGeom prst="straightConnector1">
              <a:avLst/>
            </a:prstGeom>
            <a:noFill/>
            <a:ln w="28440">
              <a:solidFill>
                <a:srgbClr val="FFFFFF"/>
              </a:solidFill>
              <a:round/>
              <a:tailEnd type="arrow" w="med" len="med"/>
            </a:ln>
          </p:spPr>
        </p:sp>
        <p:sp>
          <p:nvSpPr>
            <p:cNvPr id="11" name="CustomShape 7"/>
            <p:cNvSpPr/>
            <p:nvPr/>
          </p:nvSpPr>
          <p:spPr>
            <a:xfrm>
              <a:off x="2622691" y="5752320"/>
              <a:ext cx="431640" cy="360"/>
            </a:xfrm>
            <a:prstGeom prst="straightConnector1">
              <a:avLst/>
            </a:prstGeom>
            <a:noFill/>
            <a:ln w="42480">
              <a:solidFill>
                <a:srgbClr val="000000"/>
              </a:solidFill>
              <a:round/>
              <a:tailEnd type="triangle" w="med" len="med"/>
            </a:ln>
          </p:spPr>
        </p:sp>
        <p:sp>
          <p:nvSpPr>
            <p:cNvPr id="12" name="CustomShape 8"/>
            <p:cNvSpPr/>
            <p:nvPr/>
          </p:nvSpPr>
          <p:spPr>
            <a:xfrm>
              <a:off x="2693251" y="5389800"/>
              <a:ext cx="215640" cy="364680"/>
            </a:xfrm>
            <a:prstGeom prst="rect">
              <a:avLst/>
            </a:prstGeom>
            <a:noFill/>
            <a:ln>
              <a:noFill/>
            </a:ln>
          </p:spPr>
          <p:txBody>
            <a:bodyPr lIns="90000" tIns="45000" rIns="90000" bIns="45000"/>
            <a:lstStyle/>
            <a:p>
              <a:pPr>
                <a:lnSpc>
                  <a:spcPct val="100000"/>
                </a:lnSpc>
              </a:pPr>
              <a:r>
                <a:rPr lang="en-GB">
                  <a:solidFill>
                    <a:srgbClr val="000000"/>
                  </a:solidFill>
                  <a:latin typeface="Verdana"/>
                </a:rPr>
                <a:t>I</a:t>
              </a:r>
              <a:endParaRPr/>
            </a:p>
          </p:txBody>
        </p:sp>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l="17290" t="35577" r="47036" b="25465"/>
            <a:stretch/>
          </p:blipFill>
          <p:spPr>
            <a:xfrm>
              <a:off x="2473954" y="4734888"/>
              <a:ext cx="2182148" cy="1742571"/>
            </a:xfrm>
            <a:prstGeom prst="rect">
              <a:avLst/>
            </a:prstGeom>
          </p:spPr>
        </p:pic>
        <p:sp>
          <p:nvSpPr>
            <p:cNvPr id="18" name="ZoneTexte 17"/>
            <p:cNvSpPr txBox="1"/>
            <p:nvPr/>
          </p:nvSpPr>
          <p:spPr>
            <a:xfrm>
              <a:off x="2473954" y="4734888"/>
              <a:ext cx="1877052" cy="338554"/>
            </a:xfrm>
            <a:prstGeom prst="rect">
              <a:avLst/>
            </a:prstGeom>
            <a:solidFill>
              <a:srgbClr val="00B0F0">
                <a:alpha val="50196"/>
              </a:srgbClr>
            </a:solidFill>
          </p:spPr>
          <p:txBody>
            <a:bodyPr wrap="none" rtlCol="0">
              <a:spAutoFit/>
            </a:bodyPr>
            <a:lstStyle/>
            <a:p>
              <a:r>
                <a:rPr lang="fr-BE" sz="1600" dirty="0" err="1" smtClean="0">
                  <a:solidFill>
                    <a:schemeClr val="bg1"/>
                  </a:solidFill>
                </a:rPr>
                <a:t>Electromigration</a:t>
              </a:r>
              <a:endParaRPr lang="fr-BE" sz="1600" dirty="0">
                <a:solidFill>
                  <a:schemeClr val="bg1"/>
                </a:solidFill>
              </a:endParaRPr>
            </a:p>
          </p:txBody>
        </p:sp>
        <p:cxnSp>
          <p:nvCxnSpPr>
            <p:cNvPr id="20" name="Connecteur droit avec flèche 19"/>
            <p:cNvCxnSpPr/>
            <p:nvPr/>
          </p:nvCxnSpPr>
          <p:spPr>
            <a:xfrm>
              <a:off x="3632508" y="5180902"/>
              <a:ext cx="0" cy="34119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2622551" y="5752160"/>
              <a:ext cx="4320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ZoneTexte 22"/>
            <p:cNvSpPr txBox="1"/>
            <p:nvPr/>
          </p:nvSpPr>
          <p:spPr>
            <a:xfrm>
              <a:off x="2693391" y="5389692"/>
              <a:ext cx="216024" cy="369332"/>
            </a:xfrm>
            <a:prstGeom prst="rect">
              <a:avLst/>
            </a:prstGeom>
            <a:noFill/>
          </p:spPr>
          <p:txBody>
            <a:bodyPr wrap="square" rtlCol="0">
              <a:spAutoFit/>
            </a:bodyPr>
            <a:lstStyle/>
            <a:p>
              <a:r>
                <a:rPr lang="fr-BE" dirty="0" smtClean="0"/>
                <a:t>I</a:t>
              </a:r>
              <a:endParaRPr lang="en-US" dirty="0"/>
            </a:p>
          </p:txBody>
        </p:sp>
      </p:grpSp>
      <p:sp>
        <p:nvSpPr>
          <p:cNvPr id="24" name="ZoneTexte 23"/>
          <p:cNvSpPr txBox="1"/>
          <p:nvPr/>
        </p:nvSpPr>
        <p:spPr>
          <a:xfrm>
            <a:off x="5215657" y="5207693"/>
            <a:ext cx="216024" cy="369332"/>
          </a:xfrm>
          <a:prstGeom prst="rect">
            <a:avLst/>
          </a:prstGeom>
          <a:noFill/>
        </p:spPr>
        <p:txBody>
          <a:bodyPr wrap="square" rtlCol="0">
            <a:spAutoFit/>
          </a:bodyPr>
          <a:lstStyle/>
          <a:p>
            <a:r>
              <a:rPr lang="fr-BE" dirty="0" smtClean="0"/>
              <a:t>I</a:t>
            </a:r>
            <a:endParaRPr lang="en-US" dirty="0"/>
          </a:p>
        </p:txBody>
      </p:sp>
      <p:cxnSp>
        <p:nvCxnSpPr>
          <p:cNvPr id="25" name="Connecteur droit avec flèche 24"/>
          <p:cNvCxnSpPr/>
          <p:nvPr/>
        </p:nvCxnSpPr>
        <p:spPr>
          <a:xfrm flipH="1">
            <a:off x="5107645" y="5615008"/>
            <a:ext cx="4320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ZoneTexte 25"/>
          <p:cNvSpPr txBox="1"/>
          <p:nvPr/>
        </p:nvSpPr>
        <p:spPr>
          <a:xfrm>
            <a:off x="367344" y="6544077"/>
            <a:ext cx="8934013" cy="307777"/>
          </a:xfrm>
          <a:prstGeom prst="rect">
            <a:avLst/>
          </a:prstGeom>
          <a:noFill/>
        </p:spPr>
        <p:txBody>
          <a:bodyPr wrap="square" rtlCol="0">
            <a:spAutoFit/>
          </a:bodyPr>
          <a:lstStyle/>
          <a:p>
            <a:r>
              <a:rPr lang="en-US" sz="1400" dirty="0" err="1">
                <a:solidFill>
                  <a:schemeClr val="bg1"/>
                </a:solidFill>
              </a:rPr>
              <a:t>Ittah</a:t>
            </a:r>
            <a:r>
              <a:rPr lang="en-US" sz="1400" dirty="0">
                <a:solidFill>
                  <a:schemeClr val="bg1"/>
                </a:solidFill>
              </a:rPr>
              <a:t> et al. Nano Letters (2008) | </a:t>
            </a:r>
            <a:r>
              <a:rPr lang="en-US" sz="1400" dirty="0" smtClean="0">
                <a:solidFill>
                  <a:schemeClr val="bg1"/>
                </a:solidFill>
              </a:rPr>
              <a:t>Xiang </a:t>
            </a:r>
            <a:r>
              <a:rPr lang="en-US" sz="1400" dirty="0">
                <a:solidFill>
                  <a:schemeClr val="bg1"/>
                </a:solidFill>
              </a:rPr>
              <a:t>et al. Nano Letters (2009)</a:t>
            </a:r>
            <a:endParaRPr lang="en-GB" sz="1400" dirty="0">
              <a:solidFill>
                <a:schemeClr val="bg1"/>
              </a:solidFill>
            </a:endParaRPr>
          </a:p>
        </p:txBody>
      </p:sp>
      <p:pic>
        <p:nvPicPr>
          <p:cNvPr id="31" name="Imag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70" y="1441399"/>
            <a:ext cx="4234468" cy="3212976"/>
          </a:xfrm>
          <a:prstGeom prst="rect">
            <a:avLst/>
          </a:prstGeom>
        </p:spPr>
      </p:pic>
      <p:grpSp>
        <p:nvGrpSpPr>
          <p:cNvPr id="38" name="Groupe 37"/>
          <p:cNvGrpSpPr/>
          <p:nvPr/>
        </p:nvGrpSpPr>
        <p:grpSpPr>
          <a:xfrm>
            <a:off x="905017" y="1534642"/>
            <a:ext cx="7735337" cy="2208901"/>
            <a:chOff x="905017" y="1534642"/>
            <a:chExt cx="7735337" cy="2208901"/>
          </a:xfrm>
        </p:grpSpPr>
        <p:pic>
          <p:nvPicPr>
            <p:cNvPr id="36" name="Imag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017" y="1534642"/>
              <a:ext cx="3435067" cy="2208901"/>
            </a:xfrm>
            <a:prstGeom prst="rect">
              <a:avLst/>
            </a:prstGeom>
          </p:spPr>
        </p:pic>
        <p:pic>
          <p:nvPicPr>
            <p:cNvPr id="37" name="Imag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076" y="2069287"/>
              <a:ext cx="2164278" cy="1359714"/>
            </a:xfrm>
            <a:prstGeom prst="rect">
              <a:avLst/>
            </a:prstGeom>
          </p:spPr>
        </p:pic>
      </p:grpSp>
      <p:grpSp>
        <p:nvGrpSpPr>
          <p:cNvPr id="41" name="Groupe 40"/>
          <p:cNvGrpSpPr/>
          <p:nvPr/>
        </p:nvGrpSpPr>
        <p:grpSpPr>
          <a:xfrm>
            <a:off x="1043608" y="1595433"/>
            <a:ext cx="7580734" cy="2496066"/>
            <a:chOff x="1043608" y="1595433"/>
            <a:chExt cx="7580734" cy="2496066"/>
          </a:xfrm>
        </p:grpSpPr>
        <p:pic>
          <p:nvPicPr>
            <p:cNvPr id="39" name="Imag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608" y="1721594"/>
              <a:ext cx="2679782" cy="2369905"/>
            </a:xfrm>
            <a:prstGeom prst="rect">
              <a:avLst/>
            </a:prstGeom>
          </p:spPr>
        </p:pic>
        <p:pic>
          <p:nvPicPr>
            <p:cNvPr id="40" name="Imag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4531" y="1595433"/>
              <a:ext cx="2889811" cy="2065273"/>
            </a:xfrm>
            <a:prstGeom prst="rect">
              <a:avLst/>
            </a:prstGeom>
          </p:spPr>
        </p:pic>
      </p:grpSp>
      <p:grpSp>
        <p:nvGrpSpPr>
          <p:cNvPr id="44" name="Groupe 43"/>
          <p:cNvGrpSpPr/>
          <p:nvPr/>
        </p:nvGrpSpPr>
        <p:grpSpPr>
          <a:xfrm>
            <a:off x="899592" y="1700808"/>
            <a:ext cx="7755116" cy="2088232"/>
            <a:chOff x="899592" y="1700808"/>
            <a:chExt cx="7755116" cy="2088232"/>
          </a:xfrm>
        </p:grpSpPr>
        <p:pic>
          <p:nvPicPr>
            <p:cNvPr id="42" name="Imag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92" y="1772800"/>
              <a:ext cx="2559256" cy="2016240"/>
            </a:xfrm>
            <a:prstGeom prst="rect">
              <a:avLst/>
            </a:prstGeom>
          </p:spPr>
        </p:pic>
        <p:pic>
          <p:nvPicPr>
            <p:cNvPr id="43" name="Imag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4248" y="1700808"/>
              <a:ext cx="1850460" cy="1866551"/>
            </a:xfrm>
            <a:prstGeom prst="rect">
              <a:avLst/>
            </a:prstGeom>
          </p:spPr>
        </p:pic>
      </p:grpSp>
      <p:sp>
        <p:nvSpPr>
          <p:cNvPr id="2" name="Rectangle 1"/>
          <p:cNvSpPr/>
          <p:nvPr/>
        </p:nvSpPr>
        <p:spPr>
          <a:xfrm>
            <a:off x="4858781" y="4654375"/>
            <a:ext cx="2102400" cy="1822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Espace réservé du numéro de diapositive 1"/>
          <p:cNvSpPr txBox="1">
            <a:spLocks/>
          </p:cNvSpPr>
          <p:nvPr/>
        </p:nvSpPr>
        <p:spPr>
          <a:xfrm>
            <a:off x="8348328" y="6111875"/>
            <a:ext cx="457200" cy="365125"/>
          </a:xfrm>
          <a:prstGeom prst="rect">
            <a:avLst/>
          </a:prstGeom>
        </p:spPr>
        <p:txBody>
          <a:bodyPr vert="horz" anchor="b"/>
          <a:lstStyle>
            <a:defPPr>
              <a:defRPr lang="en-US"/>
            </a:defPPr>
            <a:lvl1pPr marL="0" algn="r" defTabSz="914400" rtl="0" eaLnBrk="1" latinLnBrk="0" hangingPunct="1">
              <a:defRPr kumimoji="0" sz="1000" kern="1200">
                <a:solidFill>
                  <a:schemeClr val="bg2">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dirty="0" smtClean="0"/>
              <a:t>10</a:t>
            </a:r>
            <a:endParaRPr lang="fr-BE" dirty="0"/>
          </a:p>
        </p:txBody>
      </p:sp>
    </p:spTree>
    <p:extLst>
      <p:ext uri="{BB962C8B-B14F-4D97-AF65-F5344CB8AC3E}">
        <p14:creationId xmlns:p14="http://schemas.microsoft.com/office/powerpoint/2010/main" val="7900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6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4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11</a:t>
            </a:fld>
            <a:endParaRPr lang="fr-BE" dirty="0"/>
          </a:p>
        </p:txBody>
      </p:sp>
      <p:sp>
        <p:nvSpPr>
          <p:cNvPr id="32" name="Rectangle 31"/>
          <p:cNvSpPr/>
          <p:nvPr/>
        </p:nvSpPr>
        <p:spPr>
          <a:xfrm>
            <a:off x="791482" y="519657"/>
            <a:ext cx="7848872" cy="523220"/>
          </a:xfrm>
          <a:prstGeom prst="rect">
            <a:avLst/>
          </a:prstGeom>
        </p:spPr>
        <p:txBody>
          <a:bodyPr wrap="square">
            <a:spAutoFit/>
          </a:bodyPr>
          <a:lstStyle/>
          <a:p>
            <a:pPr algn="ctr"/>
            <a:r>
              <a:rPr lang="en-US" sz="2800" b="1" dirty="0" smtClean="0">
                <a:solidFill>
                  <a:srgbClr val="0070C0"/>
                </a:solidFill>
                <a:latin typeface="+mj-lt"/>
              </a:rPr>
              <a:t>Conclusion</a:t>
            </a:r>
            <a:endParaRPr lang="fr-BE" sz="2800" b="1" dirty="0">
              <a:solidFill>
                <a:srgbClr val="0070C0"/>
              </a:solidFill>
              <a:latin typeface="+mj-lt"/>
            </a:endParaRPr>
          </a:p>
        </p:txBody>
      </p:sp>
      <p:sp>
        <p:nvSpPr>
          <p:cNvPr id="6" name="ZoneTexte 5"/>
          <p:cNvSpPr txBox="1"/>
          <p:nvPr/>
        </p:nvSpPr>
        <p:spPr>
          <a:xfrm>
            <a:off x="1187624" y="851394"/>
            <a:ext cx="7056784" cy="2308324"/>
          </a:xfrm>
          <a:prstGeom prst="rect">
            <a:avLst/>
          </a:prstGeom>
          <a:noFill/>
        </p:spPr>
        <p:txBody>
          <a:bodyPr wrap="square" rtlCol="0">
            <a:spAutoFit/>
          </a:bodyPr>
          <a:lstStyle/>
          <a:p>
            <a:pPr marL="285750" indent="-285750">
              <a:buFont typeface="Arial" panose="020B0604020202020204" pitchFamily="34" charset="0"/>
              <a:buChar char="•"/>
            </a:pPr>
            <a:endParaRPr lang="fr-BE" dirty="0" smtClean="0"/>
          </a:p>
          <a:p>
            <a:pPr marL="285750" indent="-285750">
              <a:buFont typeface="Arial" panose="020B0604020202020204" pitchFamily="34" charset="0"/>
              <a:buChar char="•"/>
            </a:pPr>
            <a:r>
              <a:rPr lang="fr-BE" dirty="0" err="1" smtClean="0"/>
              <a:t>Electromigration</a:t>
            </a:r>
            <a:r>
              <a:rPr lang="fr-BE" dirty="0" smtClean="0"/>
              <a:t> </a:t>
            </a:r>
            <a:r>
              <a:rPr lang="fr-BE" dirty="0" err="1" smtClean="0"/>
              <a:t>is</a:t>
            </a:r>
            <a:r>
              <a:rPr lang="fr-BE" dirty="0" smtClean="0"/>
              <a:t> a </a:t>
            </a:r>
            <a:r>
              <a:rPr lang="fr-BE" dirty="0" err="1" smtClean="0"/>
              <a:t>promising</a:t>
            </a:r>
            <a:r>
              <a:rPr lang="fr-BE" dirty="0" smtClean="0"/>
              <a:t> </a:t>
            </a:r>
            <a:r>
              <a:rPr lang="fr-BE" dirty="0" err="1" smtClean="0"/>
              <a:t>method</a:t>
            </a:r>
            <a:r>
              <a:rPr lang="fr-BE" dirty="0" smtClean="0"/>
              <a:t> to </a:t>
            </a:r>
            <a:r>
              <a:rPr lang="fr-BE" dirty="0" err="1" smtClean="0"/>
              <a:t>create</a:t>
            </a:r>
            <a:r>
              <a:rPr lang="fr-BE" dirty="0" smtClean="0"/>
              <a:t> </a:t>
            </a:r>
            <a:r>
              <a:rPr lang="fr-BE" dirty="0" err="1" smtClean="0"/>
              <a:t>superconducting</a:t>
            </a:r>
            <a:r>
              <a:rPr lang="fr-BE" dirty="0" smtClean="0"/>
              <a:t> nanostructures </a:t>
            </a:r>
            <a:r>
              <a:rPr lang="fr-BE" dirty="0" err="1" smtClean="0"/>
              <a:t>beyond</a:t>
            </a:r>
            <a:r>
              <a:rPr lang="fr-BE" dirty="0" smtClean="0"/>
              <a:t> EBL </a:t>
            </a:r>
            <a:r>
              <a:rPr lang="fr-BE" dirty="0" err="1" smtClean="0"/>
              <a:t>resolution</a:t>
            </a:r>
            <a:endParaRPr lang="fr-BE" dirty="0" smtClean="0"/>
          </a:p>
          <a:p>
            <a:endParaRPr lang="fr-BE" dirty="0" smtClean="0"/>
          </a:p>
          <a:p>
            <a:pPr marL="285750" indent="-285750">
              <a:buFont typeface="Arial" panose="020B0604020202020204" pitchFamily="34" charset="0"/>
              <a:buChar char="•"/>
            </a:pPr>
            <a:r>
              <a:rPr lang="fr-BE" dirty="0" smtClean="0"/>
              <a:t>R(T) </a:t>
            </a:r>
            <a:r>
              <a:rPr lang="fr-BE" dirty="0" err="1" smtClean="0"/>
              <a:t>evidence</a:t>
            </a:r>
            <a:r>
              <a:rPr lang="fr-BE" dirty="0" smtClean="0"/>
              <a:t> the transition </a:t>
            </a:r>
            <a:r>
              <a:rPr lang="fr-BE" dirty="0" err="1" smtClean="0"/>
              <a:t>from</a:t>
            </a:r>
            <a:r>
              <a:rPr lang="fr-BE" dirty="0" smtClean="0"/>
              <a:t> TPS to QPS</a:t>
            </a:r>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err="1" smtClean="0"/>
              <a:t>Negative</a:t>
            </a:r>
            <a:r>
              <a:rPr lang="fr-BE" dirty="0" smtClean="0"/>
              <a:t> </a:t>
            </a:r>
            <a:r>
              <a:rPr lang="fr-BE" dirty="0" err="1" smtClean="0"/>
              <a:t>Magnetoresistance</a:t>
            </a:r>
            <a:r>
              <a:rPr lang="fr-BE" dirty="0"/>
              <a:t> </a:t>
            </a:r>
            <a:r>
              <a:rPr lang="fr-BE" dirty="0" smtClean="0"/>
              <a:t>as a </a:t>
            </a:r>
            <a:r>
              <a:rPr lang="fr-BE" dirty="0" err="1" smtClean="0"/>
              <a:t>side</a:t>
            </a:r>
            <a:r>
              <a:rPr lang="fr-BE" dirty="0" smtClean="0"/>
              <a:t> </a:t>
            </a:r>
            <a:r>
              <a:rPr lang="fr-BE" dirty="0" err="1" smtClean="0"/>
              <a:t>effect</a:t>
            </a:r>
            <a:r>
              <a:rPr lang="fr-BE" dirty="0" smtClean="0"/>
              <a:t> of </a:t>
            </a:r>
            <a:r>
              <a:rPr lang="fr-BE" dirty="0" err="1" smtClean="0"/>
              <a:t>different</a:t>
            </a:r>
            <a:r>
              <a:rPr lang="fr-BE" dirty="0" smtClean="0"/>
              <a:t> Tc of the contact leads</a:t>
            </a:r>
          </a:p>
        </p:txBody>
      </p:sp>
      <p:sp>
        <p:nvSpPr>
          <p:cNvPr id="8" name="Rectangle 7"/>
          <p:cNvSpPr/>
          <p:nvPr/>
        </p:nvSpPr>
        <p:spPr>
          <a:xfrm>
            <a:off x="1348940" y="5522950"/>
            <a:ext cx="6689864" cy="923330"/>
          </a:xfrm>
          <a:prstGeom prst="rect">
            <a:avLst/>
          </a:prstGeom>
        </p:spPr>
        <p:txBody>
          <a:bodyPr wrap="square">
            <a:spAutoFit/>
          </a:bodyPr>
          <a:lstStyle/>
          <a:p>
            <a:pPr marL="285750" indent="-285750">
              <a:buFont typeface="Arial" panose="020B0604020202020204" pitchFamily="34" charset="0"/>
              <a:buChar char="•"/>
            </a:pPr>
            <a:r>
              <a:rPr lang="fr-BE" dirty="0"/>
              <a:t>V(I)s </a:t>
            </a:r>
            <a:r>
              <a:rPr lang="fr-BE" dirty="0" err="1"/>
              <a:t>measurements</a:t>
            </a:r>
            <a:r>
              <a:rPr lang="fr-BE" dirty="0"/>
              <a:t> </a:t>
            </a:r>
            <a:r>
              <a:rPr lang="fr-BE" dirty="0" smtClean="0"/>
              <a:t>and the </a:t>
            </a:r>
            <a:r>
              <a:rPr lang="fr-BE" dirty="0" err="1" smtClean="0"/>
              <a:t>statistical</a:t>
            </a:r>
            <a:r>
              <a:rPr lang="fr-BE" dirty="0" smtClean="0"/>
              <a:t> distribution of </a:t>
            </a:r>
            <a:r>
              <a:rPr lang="fr-BE" dirty="0" err="1" smtClean="0"/>
              <a:t>critical</a:t>
            </a:r>
            <a:r>
              <a:rPr lang="fr-BE" dirty="0" smtClean="0"/>
              <a:t> </a:t>
            </a:r>
            <a:r>
              <a:rPr lang="fr-BE" dirty="0" err="1" smtClean="0"/>
              <a:t>current</a:t>
            </a:r>
            <a:r>
              <a:rPr lang="fr-BE" dirty="0" smtClean="0"/>
              <a:t> </a:t>
            </a:r>
            <a:r>
              <a:rPr lang="fr-BE" dirty="0" err="1" smtClean="0"/>
              <a:t>reinforce</a:t>
            </a:r>
            <a:r>
              <a:rPr lang="fr-BE" dirty="0" smtClean="0"/>
              <a:t> the </a:t>
            </a:r>
            <a:r>
              <a:rPr lang="fr-BE" dirty="0" err="1" smtClean="0"/>
              <a:t>evidence</a:t>
            </a:r>
            <a:r>
              <a:rPr lang="fr-BE" dirty="0" smtClean="0"/>
              <a:t> of TPS-QPS transition. </a:t>
            </a:r>
          </a:p>
        </p:txBody>
      </p:sp>
      <p:sp>
        <p:nvSpPr>
          <p:cNvPr id="9" name="Rectangle 8"/>
          <p:cNvSpPr/>
          <p:nvPr/>
        </p:nvSpPr>
        <p:spPr>
          <a:xfrm>
            <a:off x="826633" y="4999730"/>
            <a:ext cx="7848872" cy="523220"/>
          </a:xfrm>
          <a:prstGeom prst="rect">
            <a:avLst/>
          </a:prstGeom>
        </p:spPr>
        <p:txBody>
          <a:bodyPr wrap="square">
            <a:spAutoFit/>
          </a:bodyPr>
          <a:lstStyle/>
          <a:p>
            <a:pPr algn="ctr"/>
            <a:r>
              <a:rPr lang="en-US" sz="2800" b="1" dirty="0" smtClean="0">
                <a:solidFill>
                  <a:srgbClr val="0070C0"/>
                </a:solidFill>
                <a:latin typeface="+mj-lt"/>
              </a:rPr>
              <a:t>Upcoming</a:t>
            </a:r>
            <a:endParaRPr lang="fr-BE" sz="2800" b="1" dirty="0">
              <a:solidFill>
                <a:srgbClr val="0070C0"/>
              </a:solidFill>
              <a:latin typeface="+mj-lt"/>
            </a:endParaRPr>
          </a:p>
        </p:txBody>
      </p:sp>
      <p:pic>
        <p:nvPicPr>
          <p:cNvPr id="2" name="video_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9745" y="3250264"/>
            <a:ext cx="2908253" cy="1635892"/>
          </a:xfrm>
          <a:prstGeom prst="rect">
            <a:avLst/>
          </a:prstGeom>
          <a:ln w="28575">
            <a:solidFill>
              <a:schemeClr val="tx1"/>
            </a:solidFill>
          </a:ln>
        </p:spPr>
      </p:pic>
    </p:spTree>
    <p:extLst>
      <p:ext uri="{BB962C8B-B14F-4D97-AF65-F5344CB8AC3E}">
        <p14:creationId xmlns:p14="http://schemas.microsoft.com/office/powerpoint/2010/main" val="123719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http://www.fnrs.be/uploaddocs/images/COMMUNIQUER/FRS-FNRS_rose_trans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533" y="1503012"/>
            <a:ext cx="2289737" cy="145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http://www.kuleuven.be/inpac/cost/img/co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265" y="4653136"/>
            <a:ext cx="4824536" cy="170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SILHANEK\WEBPAGE\CRAP\LOGO-ULg.tiff"/>
          <p:cNvPicPr>
            <a:picLocks noChangeAspect="1" noChangeArrowheads="1"/>
          </p:cNvPicPr>
          <p:nvPr/>
        </p:nvPicPr>
        <p:blipFill>
          <a:blip r:embed="rId4">
            <a:extLst>
              <a:ext uri="{28A0092B-C50C-407E-A947-70E740481C1C}">
                <a14:useLocalDpi xmlns:a14="http://schemas.microsoft.com/office/drawing/2010/main" val="0"/>
              </a:ext>
            </a:extLst>
          </a:blip>
          <a:srcRect l="-359"/>
          <a:stretch>
            <a:fillRect/>
          </a:stretch>
        </p:blipFill>
        <p:spPr bwMode="auto">
          <a:xfrm>
            <a:off x="1804288" y="1365445"/>
            <a:ext cx="2376264" cy="17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79512" y="548680"/>
            <a:ext cx="8626016" cy="523220"/>
          </a:xfrm>
          <a:prstGeom prst="rect">
            <a:avLst/>
          </a:prstGeom>
        </p:spPr>
        <p:txBody>
          <a:bodyPr wrap="square">
            <a:spAutoFit/>
          </a:bodyPr>
          <a:lstStyle/>
          <a:p>
            <a:pPr algn="ctr"/>
            <a:r>
              <a:rPr lang="en-US" sz="2800" b="1" dirty="0" smtClean="0"/>
              <a:t>Acknowledgements</a:t>
            </a:r>
            <a:endParaRPr lang="fr-BE" sz="2800" b="1" dirty="0"/>
          </a:p>
        </p:txBody>
      </p:sp>
      <p:pic>
        <p:nvPicPr>
          <p:cNvPr id="2" name="Image 1"/>
          <p:cNvPicPr>
            <a:picLocks noChangeAspect="1"/>
          </p:cNvPicPr>
          <p:nvPr/>
        </p:nvPicPr>
        <p:blipFill>
          <a:blip r:embed="rId5"/>
          <a:stretch>
            <a:fillRect/>
          </a:stretch>
        </p:blipFill>
        <p:spPr>
          <a:xfrm>
            <a:off x="1187624" y="3361282"/>
            <a:ext cx="3220798" cy="1147838"/>
          </a:xfrm>
          <a:prstGeom prst="rect">
            <a:avLst/>
          </a:prstGeom>
        </p:spPr>
      </p:pic>
      <p:pic>
        <p:nvPicPr>
          <p:cNvPr id="5" name="Image 4"/>
          <p:cNvPicPr>
            <a:picLocks noChangeAspect="1"/>
          </p:cNvPicPr>
          <p:nvPr/>
        </p:nvPicPr>
        <p:blipFill>
          <a:blip r:embed="rId6"/>
          <a:stretch>
            <a:fillRect/>
          </a:stretch>
        </p:blipFill>
        <p:spPr>
          <a:xfrm>
            <a:off x="4729533" y="3332500"/>
            <a:ext cx="3511755" cy="1176619"/>
          </a:xfrm>
          <a:prstGeom prst="rect">
            <a:avLst/>
          </a:prstGeom>
        </p:spPr>
      </p:pic>
      <p:pic>
        <p:nvPicPr>
          <p:cNvPr id="6" name="Image 5"/>
          <p:cNvPicPr>
            <a:picLocks noChangeAspect="1"/>
          </p:cNvPicPr>
          <p:nvPr/>
        </p:nvPicPr>
        <p:blipFill>
          <a:blip r:embed="rId7"/>
          <a:stretch>
            <a:fillRect/>
          </a:stretch>
        </p:blipFill>
        <p:spPr>
          <a:xfrm>
            <a:off x="7308304" y="4606668"/>
            <a:ext cx="1237595" cy="1444877"/>
          </a:xfrm>
          <a:prstGeom prst="rect">
            <a:avLst/>
          </a:prstGeom>
        </p:spPr>
      </p:pic>
      <p:sp>
        <p:nvSpPr>
          <p:cNvPr id="9" name="Espace réservé du numéro de diapositive 1"/>
          <p:cNvSpPr>
            <a:spLocks noGrp="1"/>
          </p:cNvSpPr>
          <p:nvPr>
            <p:ph type="sldNum" sz="quarter" idx="12"/>
          </p:nvPr>
        </p:nvSpPr>
        <p:spPr>
          <a:xfrm>
            <a:off x="8348328" y="6111875"/>
            <a:ext cx="457200" cy="365125"/>
          </a:xfrm>
        </p:spPr>
        <p:txBody>
          <a:bodyPr/>
          <a:lstStyle/>
          <a:p>
            <a:r>
              <a:rPr lang="fr-BE" dirty="0" smtClean="0"/>
              <a:t>12</a:t>
            </a:r>
            <a:endParaRPr lang="fr-BE" dirty="0"/>
          </a:p>
        </p:txBody>
      </p:sp>
    </p:spTree>
    <p:extLst>
      <p:ext uri="{BB962C8B-B14F-4D97-AF65-F5344CB8AC3E}">
        <p14:creationId xmlns:p14="http://schemas.microsoft.com/office/powerpoint/2010/main" val="3123688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13</a:t>
            </a:fld>
            <a:endParaRPr lang="fr-BE"/>
          </a:p>
        </p:txBody>
      </p:sp>
      <p:grpSp>
        <p:nvGrpSpPr>
          <p:cNvPr id="29" name="Groupe 28"/>
          <p:cNvGrpSpPr/>
          <p:nvPr/>
        </p:nvGrpSpPr>
        <p:grpSpPr>
          <a:xfrm>
            <a:off x="1258037" y="423769"/>
            <a:ext cx="3963630" cy="4647070"/>
            <a:chOff x="1258037" y="423769"/>
            <a:chExt cx="3963630" cy="4647070"/>
          </a:xfrm>
        </p:grpSpPr>
        <p:pic>
          <p:nvPicPr>
            <p:cNvPr id="28" name="Imag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037" y="423769"/>
              <a:ext cx="3963630" cy="4647070"/>
            </a:xfrm>
            <a:prstGeom prst="ellipse">
              <a:avLst/>
            </a:prstGeom>
            <a:ln>
              <a:noFill/>
            </a:ln>
            <a:effectLst>
              <a:softEdge rad="112500"/>
            </a:effectLst>
          </p:spPr>
        </p:pic>
        <p:pic>
          <p:nvPicPr>
            <p:cNvPr id="3" name="Image 2"/>
            <p:cNvPicPr>
              <a:picLocks noChangeAspect="1"/>
            </p:cNvPicPr>
            <p:nvPr/>
          </p:nvPicPr>
          <p:blipFill rotWithShape="1">
            <a:blip r:embed="rId3"/>
            <a:srcRect l="31977" t="31994" r="40044" b="33345"/>
            <a:stretch/>
          </p:blipFill>
          <p:spPr>
            <a:xfrm>
              <a:off x="1835696" y="1484784"/>
              <a:ext cx="1008112" cy="936104"/>
            </a:xfrm>
            <a:prstGeom prst="rect">
              <a:avLst/>
            </a:prstGeom>
          </p:spPr>
        </p:pic>
        <p:pic>
          <p:nvPicPr>
            <p:cNvPr id="4" name="Image 3"/>
            <p:cNvPicPr>
              <a:picLocks noChangeAspect="1"/>
            </p:cNvPicPr>
            <p:nvPr/>
          </p:nvPicPr>
          <p:blipFill rotWithShape="1">
            <a:blip r:embed="rId3"/>
            <a:srcRect l="31977" t="31994" r="40044" b="33345"/>
            <a:stretch/>
          </p:blipFill>
          <p:spPr>
            <a:xfrm>
              <a:off x="3635896" y="1484784"/>
              <a:ext cx="1008112" cy="936104"/>
            </a:xfrm>
            <a:prstGeom prst="rect">
              <a:avLst/>
            </a:prstGeom>
          </p:spPr>
        </p:pic>
        <p:pic>
          <p:nvPicPr>
            <p:cNvPr id="5" name="Imag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0001" t="29337" r="11990" b="30659"/>
            <a:stretch/>
          </p:blipFill>
          <p:spPr>
            <a:xfrm>
              <a:off x="1835696" y="2852936"/>
              <a:ext cx="2808312" cy="1080120"/>
            </a:xfrm>
            <a:prstGeom prst="rect">
              <a:avLst/>
            </a:prstGeom>
          </p:spPr>
        </p:pic>
      </p:grpSp>
    </p:spTree>
    <p:extLst>
      <p:ext uri="{BB962C8B-B14F-4D97-AF65-F5344CB8AC3E}">
        <p14:creationId xmlns:p14="http://schemas.microsoft.com/office/powerpoint/2010/main" val="3050132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1"/>
          <p:cNvSpPr>
            <a:spLocks noGrp="1"/>
          </p:cNvSpPr>
          <p:nvPr>
            <p:ph type="sldNum" sz="quarter" idx="12"/>
          </p:nvPr>
        </p:nvSpPr>
        <p:spPr/>
        <p:txBody>
          <a:bodyPr/>
          <a:lstStyle/>
          <a:p>
            <a:r>
              <a:rPr lang="fr-BE" dirty="0"/>
              <a:t>9</a:t>
            </a:r>
          </a:p>
        </p:txBody>
      </p:sp>
      <p:sp>
        <p:nvSpPr>
          <p:cNvPr id="27" name="Rectangle 26"/>
          <p:cNvSpPr/>
          <p:nvPr/>
        </p:nvSpPr>
        <p:spPr>
          <a:xfrm>
            <a:off x="323528" y="6538746"/>
            <a:ext cx="7749690" cy="276999"/>
          </a:xfrm>
          <a:prstGeom prst="rect">
            <a:avLst/>
          </a:prstGeom>
          <a:noFill/>
          <a:ln>
            <a:noFill/>
          </a:ln>
        </p:spPr>
        <p:txBody>
          <a:bodyPr wrap="square">
            <a:spAutoFit/>
          </a:bodyPr>
          <a:lstStyle/>
          <a:p>
            <a:r>
              <a:rPr lang="en-US" sz="1200" dirty="0" smtClean="0">
                <a:solidFill>
                  <a:schemeClr val="bg1"/>
                </a:solidFill>
              </a:rPr>
              <a:t>X. D. A. </a:t>
            </a:r>
            <a:r>
              <a:rPr lang="en-US" sz="1200" dirty="0" err="1" smtClean="0">
                <a:solidFill>
                  <a:schemeClr val="bg1"/>
                </a:solidFill>
              </a:rPr>
              <a:t>Baumans</a:t>
            </a:r>
            <a:r>
              <a:rPr lang="en-US" sz="1200" dirty="0" smtClean="0">
                <a:solidFill>
                  <a:schemeClr val="bg1"/>
                </a:solidFill>
              </a:rPr>
              <a:t> </a:t>
            </a:r>
            <a:r>
              <a:rPr lang="en-US" sz="1200" i="1" dirty="0" smtClean="0">
                <a:solidFill>
                  <a:schemeClr val="bg1"/>
                </a:solidFill>
              </a:rPr>
              <a:t>et al.</a:t>
            </a:r>
            <a:r>
              <a:rPr lang="en-US" sz="1200" dirty="0" smtClean="0">
                <a:solidFill>
                  <a:schemeClr val="bg1"/>
                </a:solidFill>
              </a:rPr>
              <a:t>, Nat. </a:t>
            </a:r>
            <a:r>
              <a:rPr lang="en-US" sz="1200" dirty="0" err="1" smtClean="0">
                <a:solidFill>
                  <a:schemeClr val="bg1"/>
                </a:solidFill>
              </a:rPr>
              <a:t>Commun</a:t>
            </a:r>
            <a:r>
              <a:rPr lang="en-US" sz="1200" dirty="0" smtClean="0">
                <a:solidFill>
                  <a:schemeClr val="bg1"/>
                </a:solidFill>
              </a:rPr>
              <a:t>. </a:t>
            </a:r>
            <a:r>
              <a:rPr lang="en-US" sz="1200" b="1" dirty="0" smtClean="0">
                <a:solidFill>
                  <a:schemeClr val="bg1"/>
                </a:solidFill>
              </a:rPr>
              <a:t>7</a:t>
            </a:r>
            <a:r>
              <a:rPr lang="en-US" sz="1200" dirty="0" smtClean="0">
                <a:solidFill>
                  <a:schemeClr val="bg1"/>
                </a:solidFill>
              </a:rPr>
              <a:t>, 10560 (2016)</a:t>
            </a:r>
            <a:endParaRPr lang="en-US" sz="1200" dirty="0">
              <a:solidFill>
                <a:schemeClr val="bg1"/>
              </a:solidFill>
            </a:endParaRPr>
          </a:p>
        </p:txBody>
      </p:sp>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92" y="887253"/>
            <a:ext cx="7465629" cy="5589747"/>
          </a:xfrm>
          <a:prstGeom prst="rect">
            <a:avLst/>
          </a:prstGeom>
        </p:spPr>
      </p:pic>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1550" y="4324209"/>
            <a:ext cx="6461371" cy="1260062"/>
          </a:xfrm>
          <a:prstGeom prst="rect">
            <a:avLst/>
          </a:prstGeom>
        </p:spPr>
      </p:pic>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1028" y="4125252"/>
            <a:ext cx="6451893" cy="1459019"/>
          </a:xfrm>
          <a:prstGeom prst="rect">
            <a:avLst/>
          </a:prstGeom>
        </p:spPr>
      </p:pic>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028" y="3935769"/>
            <a:ext cx="6442423" cy="1648502"/>
          </a:xfrm>
          <a:prstGeom prst="rect">
            <a:avLst/>
          </a:prstGeom>
        </p:spPr>
      </p:pic>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1848" y="3367320"/>
            <a:ext cx="6461370" cy="2216951"/>
          </a:xfrm>
          <a:prstGeom prst="rect">
            <a:avLst/>
          </a:prstGeom>
        </p:spPr>
      </p:pic>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1028" y="2249206"/>
            <a:ext cx="6442421" cy="3249633"/>
          </a:xfrm>
          <a:prstGeom prst="rect">
            <a:avLst/>
          </a:prstGeom>
        </p:spPr>
      </p:pic>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1323" y="1118534"/>
            <a:ext cx="6442420" cy="4121254"/>
          </a:xfrm>
          <a:prstGeom prst="rect">
            <a:avLst/>
          </a:prstGeom>
        </p:spPr>
      </p:pic>
      <p:sp>
        <p:nvSpPr>
          <p:cNvPr id="14" name="Rectangle 13"/>
          <p:cNvSpPr/>
          <p:nvPr/>
        </p:nvSpPr>
        <p:spPr>
          <a:xfrm>
            <a:off x="323528" y="360601"/>
            <a:ext cx="8467628" cy="523220"/>
          </a:xfrm>
          <a:prstGeom prst="rect">
            <a:avLst/>
          </a:prstGeom>
        </p:spPr>
        <p:txBody>
          <a:bodyPr wrap="square">
            <a:spAutoFit/>
          </a:bodyPr>
          <a:lstStyle/>
          <a:p>
            <a:pPr algn="ctr"/>
            <a:r>
              <a:rPr lang="en-US" sz="2800" b="1" i="1" dirty="0" smtClean="0">
                <a:solidFill>
                  <a:srgbClr val="0070C0"/>
                </a:solidFill>
                <a:latin typeface="+mj-lt"/>
              </a:rPr>
              <a:t>R</a:t>
            </a:r>
            <a:r>
              <a:rPr lang="en-US" sz="2800" b="1" dirty="0" smtClean="0">
                <a:solidFill>
                  <a:srgbClr val="0070C0"/>
                </a:solidFill>
                <a:latin typeface="+mj-lt"/>
              </a:rPr>
              <a:t>(</a:t>
            </a:r>
            <a:r>
              <a:rPr lang="en-US" sz="2800" b="1" i="1" dirty="0" smtClean="0">
                <a:solidFill>
                  <a:srgbClr val="0070C0"/>
                </a:solidFill>
                <a:latin typeface="+mj-lt"/>
              </a:rPr>
              <a:t>B</a:t>
            </a:r>
            <a:r>
              <a:rPr lang="en-US" sz="2800" b="1" dirty="0" smtClean="0">
                <a:solidFill>
                  <a:srgbClr val="0070C0"/>
                </a:solidFill>
                <a:latin typeface="+mj-lt"/>
              </a:rPr>
              <a:t>): NMR and phase slips </a:t>
            </a:r>
            <a:endParaRPr lang="fr-BE" sz="2800" b="1" dirty="0">
              <a:solidFill>
                <a:srgbClr val="0070C0"/>
              </a:solidFill>
              <a:latin typeface="+mj-lt"/>
            </a:endParaRPr>
          </a:p>
        </p:txBody>
      </p:sp>
      <p:sp>
        <p:nvSpPr>
          <p:cNvPr id="3" name="Organigramme : Délai 2"/>
          <p:cNvSpPr/>
          <p:nvPr/>
        </p:nvSpPr>
        <p:spPr>
          <a:xfrm>
            <a:off x="3779912" y="1264741"/>
            <a:ext cx="1404736" cy="612648"/>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rganigramme : Délai 15"/>
          <p:cNvSpPr/>
          <p:nvPr/>
        </p:nvSpPr>
        <p:spPr>
          <a:xfrm rot="10800000">
            <a:off x="5004048" y="1268760"/>
            <a:ext cx="1404736" cy="612648"/>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Délai 16"/>
          <p:cNvSpPr/>
          <p:nvPr/>
        </p:nvSpPr>
        <p:spPr>
          <a:xfrm>
            <a:off x="3779912" y="2245187"/>
            <a:ext cx="1318299" cy="612648"/>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rganigramme : Délai 17"/>
          <p:cNvSpPr/>
          <p:nvPr/>
        </p:nvSpPr>
        <p:spPr>
          <a:xfrm rot="10800000">
            <a:off x="5072332" y="2249206"/>
            <a:ext cx="1336452" cy="612648"/>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rganigramme : Décision 3"/>
          <p:cNvSpPr/>
          <p:nvPr/>
        </p:nvSpPr>
        <p:spPr>
          <a:xfrm rot="16200000">
            <a:off x="4922447" y="1497757"/>
            <a:ext cx="355592" cy="151215"/>
          </a:xfrm>
          <a:prstGeom prst="flowChartDecision">
            <a:avLst/>
          </a:prstGeom>
          <a:solidFill>
            <a:srgbClr val="FF0000"/>
          </a:solidFill>
          <a:ln>
            <a:noFill/>
          </a:ln>
          <a:effectLst>
            <a:glow rad="228600">
              <a:srgbClr val="FFC000">
                <a:alpha val="52000"/>
              </a:srgbClr>
            </a:glo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rganigramme : Décision 19"/>
          <p:cNvSpPr/>
          <p:nvPr/>
        </p:nvSpPr>
        <p:spPr>
          <a:xfrm rot="16200000">
            <a:off x="4967238" y="2471963"/>
            <a:ext cx="240429" cy="162047"/>
          </a:xfrm>
          <a:prstGeom prst="flowChartDecision">
            <a:avLst/>
          </a:prstGeom>
          <a:solidFill>
            <a:srgbClr val="FF0000"/>
          </a:solidFill>
          <a:ln>
            <a:noFill/>
          </a:ln>
          <a:effectLst>
            <a:glow rad="228600">
              <a:srgbClr val="FFC000">
                <a:alpha val="52000"/>
              </a:srgbClr>
            </a:glo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2028692810"/>
              </p:ext>
            </p:extLst>
          </p:nvPr>
        </p:nvGraphicFramePr>
        <p:xfrm>
          <a:off x="4365625" y="3478213"/>
          <a:ext cx="1604963" cy="428625"/>
        </p:xfrm>
        <a:graphic>
          <a:graphicData uri="http://schemas.openxmlformats.org/presentationml/2006/ole">
            <mc:AlternateContent xmlns:mc="http://schemas.openxmlformats.org/markup-compatibility/2006">
              <mc:Choice xmlns:v="urn:schemas-microsoft-com:vml" Requires="v">
                <p:oleObj spid="_x0000_s10285" name="Équation" r:id="rId11" imgW="761760" imgH="203040" progId="Equation.3">
                  <p:embed/>
                </p:oleObj>
              </mc:Choice>
              <mc:Fallback>
                <p:oleObj name="Équation" r:id="rId11" imgW="761760" imgH="203040" progId="Equation.3">
                  <p:embed/>
                  <p:pic>
                    <p:nvPicPr>
                      <p:cNvPr id="0" name="Objet 22"/>
                      <p:cNvPicPr>
                        <a:picLocks noChangeAspect="1" noChangeArrowheads="1"/>
                      </p:cNvPicPr>
                      <p:nvPr/>
                    </p:nvPicPr>
                    <p:blipFill>
                      <a:blip r:embed="rId12"/>
                      <a:srcRect/>
                      <a:stretch>
                        <a:fillRect/>
                      </a:stretch>
                    </p:blipFill>
                    <p:spPr bwMode="auto">
                      <a:xfrm>
                        <a:off x="4365625" y="3478213"/>
                        <a:ext cx="16049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973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grpId="0" nodeType="clickEffect">
                                  <p:stCondLst>
                                    <p:cond delay="0"/>
                                  </p:stCondLst>
                                  <p:childTnLst>
                                    <p:anim calcmode="discrete" valueType="str">
                                      <p:cBhvr>
                                        <p:cTn id="6" dur="3000" fill="hold"/>
                                        <p:tgtEl>
                                          <p:spTgt spid="4"/>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5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rganigramme : Délai 24"/>
          <p:cNvSpPr/>
          <p:nvPr/>
        </p:nvSpPr>
        <p:spPr>
          <a:xfrm rot="10800000">
            <a:off x="6854101" y="3216520"/>
            <a:ext cx="1318299" cy="612648"/>
          </a:xfrm>
          <a:prstGeom prst="flowChartDelay">
            <a:avLst/>
          </a:prstGeom>
          <a:gradFill flip="none" rotWithShape="1">
            <a:gsLst>
              <a:gs pos="50000">
                <a:schemeClr val="tx1">
                  <a:lumMod val="65000"/>
                  <a:lumOff val="35000"/>
                </a:schemeClr>
              </a:gs>
              <a:gs pos="0">
                <a:schemeClr val="tx1"/>
              </a:gs>
              <a:gs pos="100000">
                <a:srgbClr val="0070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1"/>
          <p:cNvSpPr>
            <a:spLocks noGrp="1"/>
          </p:cNvSpPr>
          <p:nvPr>
            <p:ph type="sldNum" sz="quarter" idx="12"/>
          </p:nvPr>
        </p:nvSpPr>
        <p:spPr/>
        <p:txBody>
          <a:bodyPr/>
          <a:lstStyle/>
          <a:p>
            <a:r>
              <a:rPr lang="fr-BE" dirty="0"/>
              <a:t>9</a:t>
            </a:r>
          </a:p>
        </p:txBody>
      </p:sp>
      <p:sp>
        <p:nvSpPr>
          <p:cNvPr id="27" name="Rectangle 26"/>
          <p:cNvSpPr/>
          <p:nvPr/>
        </p:nvSpPr>
        <p:spPr>
          <a:xfrm>
            <a:off x="323528" y="6538746"/>
            <a:ext cx="7749690" cy="276999"/>
          </a:xfrm>
          <a:prstGeom prst="rect">
            <a:avLst/>
          </a:prstGeom>
          <a:noFill/>
          <a:ln>
            <a:noFill/>
          </a:ln>
        </p:spPr>
        <p:txBody>
          <a:bodyPr wrap="square">
            <a:spAutoFit/>
          </a:bodyPr>
          <a:lstStyle/>
          <a:p>
            <a:r>
              <a:rPr lang="en-US" sz="1200" dirty="0" smtClean="0">
                <a:solidFill>
                  <a:schemeClr val="bg1"/>
                </a:solidFill>
              </a:rPr>
              <a:t>X. D. A. </a:t>
            </a:r>
            <a:r>
              <a:rPr lang="en-US" sz="1200" dirty="0" err="1" smtClean="0">
                <a:solidFill>
                  <a:schemeClr val="bg1"/>
                </a:solidFill>
              </a:rPr>
              <a:t>Baumans</a:t>
            </a:r>
            <a:r>
              <a:rPr lang="en-US" sz="1200" dirty="0" smtClean="0">
                <a:solidFill>
                  <a:schemeClr val="bg1"/>
                </a:solidFill>
              </a:rPr>
              <a:t> </a:t>
            </a:r>
            <a:r>
              <a:rPr lang="en-US" sz="1200" i="1" dirty="0" smtClean="0">
                <a:solidFill>
                  <a:schemeClr val="bg1"/>
                </a:solidFill>
              </a:rPr>
              <a:t>et al.</a:t>
            </a:r>
            <a:r>
              <a:rPr lang="en-US" sz="1200" dirty="0" smtClean="0">
                <a:solidFill>
                  <a:schemeClr val="bg1"/>
                </a:solidFill>
              </a:rPr>
              <a:t>, Nat. </a:t>
            </a:r>
            <a:r>
              <a:rPr lang="en-US" sz="1200" dirty="0" err="1" smtClean="0">
                <a:solidFill>
                  <a:schemeClr val="bg1"/>
                </a:solidFill>
              </a:rPr>
              <a:t>Commun</a:t>
            </a:r>
            <a:r>
              <a:rPr lang="en-US" sz="1200" dirty="0" smtClean="0">
                <a:solidFill>
                  <a:schemeClr val="bg1"/>
                </a:solidFill>
              </a:rPr>
              <a:t>. </a:t>
            </a:r>
            <a:r>
              <a:rPr lang="en-US" sz="1200" b="1" dirty="0" smtClean="0">
                <a:solidFill>
                  <a:schemeClr val="bg1"/>
                </a:solidFill>
              </a:rPr>
              <a:t>7</a:t>
            </a:r>
            <a:r>
              <a:rPr lang="en-US" sz="1200" dirty="0" smtClean="0">
                <a:solidFill>
                  <a:schemeClr val="bg1"/>
                </a:solidFill>
              </a:rPr>
              <a:t>, 10560 (2016)</a:t>
            </a:r>
            <a:endParaRPr lang="en-US" sz="1200" dirty="0">
              <a:solidFill>
                <a:schemeClr val="bg1"/>
              </a:solidFill>
            </a:endParaRPr>
          </a:p>
        </p:txBody>
      </p:sp>
      <p:pic>
        <p:nvPicPr>
          <p:cNvPr id="34" name="Image 33"/>
          <p:cNvPicPr>
            <a:picLocks noChangeAspect="1"/>
          </p:cNvPicPr>
          <p:nvPr/>
        </p:nvPicPr>
        <p:blipFill rotWithShape="1">
          <a:blip r:embed="rId4" cstate="print">
            <a:extLst>
              <a:ext uri="{28A0092B-C50C-407E-A947-70E740481C1C}">
                <a14:useLocalDpi xmlns:a14="http://schemas.microsoft.com/office/drawing/2010/main" val="0"/>
              </a:ext>
            </a:extLst>
          </a:blip>
          <a:srcRect l="31122" t="79405" r="22855"/>
          <a:stretch/>
        </p:blipFill>
        <p:spPr>
          <a:xfrm>
            <a:off x="765635" y="3893613"/>
            <a:ext cx="7583414" cy="2170827"/>
          </a:xfrm>
          <a:prstGeom prst="rect">
            <a:avLst/>
          </a:prstGeom>
        </p:spPr>
      </p:pic>
      <p:sp>
        <p:nvSpPr>
          <p:cNvPr id="14" name="Rectangle 13"/>
          <p:cNvSpPr/>
          <p:nvPr/>
        </p:nvSpPr>
        <p:spPr>
          <a:xfrm>
            <a:off x="323528" y="360601"/>
            <a:ext cx="8467628" cy="523220"/>
          </a:xfrm>
          <a:prstGeom prst="rect">
            <a:avLst/>
          </a:prstGeom>
        </p:spPr>
        <p:txBody>
          <a:bodyPr wrap="square">
            <a:spAutoFit/>
          </a:bodyPr>
          <a:lstStyle/>
          <a:p>
            <a:pPr algn="ctr"/>
            <a:r>
              <a:rPr lang="en-US" sz="2800" b="1" i="1" dirty="0" smtClean="0">
                <a:solidFill>
                  <a:srgbClr val="0070C0"/>
                </a:solidFill>
                <a:latin typeface="+mj-lt"/>
              </a:rPr>
              <a:t>R</a:t>
            </a:r>
            <a:r>
              <a:rPr lang="en-US" sz="2800" b="1" dirty="0" smtClean="0">
                <a:solidFill>
                  <a:srgbClr val="0070C0"/>
                </a:solidFill>
                <a:latin typeface="+mj-lt"/>
              </a:rPr>
              <a:t>(</a:t>
            </a:r>
            <a:r>
              <a:rPr lang="en-US" sz="2800" b="1" i="1" dirty="0" smtClean="0">
                <a:solidFill>
                  <a:srgbClr val="0070C0"/>
                </a:solidFill>
                <a:latin typeface="+mj-lt"/>
              </a:rPr>
              <a:t>B</a:t>
            </a:r>
            <a:r>
              <a:rPr lang="en-US" sz="2800" b="1" dirty="0" smtClean="0">
                <a:solidFill>
                  <a:srgbClr val="0070C0"/>
                </a:solidFill>
                <a:latin typeface="+mj-lt"/>
              </a:rPr>
              <a:t>): NMR and phase slips </a:t>
            </a:r>
            <a:endParaRPr lang="fr-BE" sz="2800" b="1" dirty="0">
              <a:solidFill>
                <a:srgbClr val="0070C0"/>
              </a:solidFill>
              <a:latin typeface="+mj-lt"/>
            </a:endParaRPr>
          </a:p>
        </p:txBody>
      </p:sp>
      <p:sp>
        <p:nvSpPr>
          <p:cNvPr id="17" name="Organigramme : Délai 16"/>
          <p:cNvSpPr/>
          <p:nvPr/>
        </p:nvSpPr>
        <p:spPr>
          <a:xfrm>
            <a:off x="2171824" y="3205243"/>
            <a:ext cx="1318299" cy="612648"/>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rganigramme : Délai 17"/>
          <p:cNvSpPr/>
          <p:nvPr/>
        </p:nvSpPr>
        <p:spPr>
          <a:xfrm rot="10800000">
            <a:off x="3464244" y="3209262"/>
            <a:ext cx="1336452" cy="612648"/>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rganigramme : Décision 19"/>
          <p:cNvSpPr/>
          <p:nvPr/>
        </p:nvSpPr>
        <p:spPr>
          <a:xfrm rot="16200000">
            <a:off x="3359150" y="3432019"/>
            <a:ext cx="240429" cy="162047"/>
          </a:xfrm>
          <a:prstGeom prst="flowChartDecision">
            <a:avLst/>
          </a:prstGeom>
          <a:solidFill>
            <a:srgbClr val="FF0000"/>
          </a:solidFill>
          <a:ln>
            <a:noFill/>
          </a:ln>
          <a:effectLst>
            <a:glow rad="228600">
              <a:srgbClr val="FFC000">
                <a:alpha val="52000"/>
              </a:srgbClr>
            </a:glo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Organigramme : Délai 18"/>
          <p:cNvSpPr/>
          <p:nvPr/>
        </p:nvSpPr>
        <p:spPr>
          <a:xfrm>
            <a:off x="5583836" y="3216520"/>
            <a:ext cx="1318299" cy="612648"/>
          </a:xfrm>
          <a:prstGeom prst="flowChartDelay">
            <a:avLst/>
          </a:prstGeom>
          <a:gradFill flip="none" rotWithShape="1">
            <a:gsLst>
              <a:gs pos="0">
                <a:schemeClr val="tx1"/>
              </a:gs>
              <a:gs pos="50000">
                <a:schemeClr val="tx1">
                  <a:lumMod val="65000"/>
                  <a:lumOff val="35000"/>
                </a:schemeClr>
              </a:gs>
              <a:gs pos="100000">
                <a:srgbClr val="00B0F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Organigramme : Décision 21"/>
          <p:cNvSpPr/>
          <p:nvPr/>
        </p:nvSpPr>
        <p:spPr>
          <a:xfrm rot="16200000">
            <a:off x="6771162" y="3443296"/>
            <a:ext cx="240429" cy="162047"/>
          </a:xfrm>
          <a:prstGeom prst="flowChartDecision">
            <a:avLst/>
          </a:prstGeom>
          <a:solidFill>
            <a:srgbClr val="FF0000"/>
          </a:solidFill>
          <a:ln>
            <a:noFill/>
          </a:ln>
          <a:effectLst>
            <a:glow rad="228600">
              <a:srgbClr val="FFC000">
                <a:alpha val="52000"/>
              </a:srgbClr>
            </a:glo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a:off x="1331640" y="3505721"/>
            <a:ext cx="72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3081383" y="3068960"/>
            <a:ext cx="72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5034161" y="5419750"/>
            <a:ext cx="202437" cy="2024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a:stCxn id="7" idx="1"/>
          </p:cNvCxnSpPr>
          <p:nvPr/>
        </p:nvCxnSpPr>
        <p:spPr>
          <a:xfrm flipH="1" flipV="1">
            <a:off x="4198373" y="3817891"/>
            <a:ext cx="865434" cy="163150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Ellipse 34"/>
          <p:cNvSpPr/>
          <p:nvPr/>
        </p:nvSpPr>
        <p:spPr>
          <a:xfrm>
            <a:off x="5519936" y="5857900"/>
            <a:ext cx="202437" cy="2024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35"/>
          <p:cNvCxnSpPr>
            <a:stCxn id="35" idx="0"/>
          </p:cNvCxnSpPr>
          <p:nvPr/>
        </p:nvCxnSpPr>
        <p:spPr>
          <a:xfrm flipV="1">
            <a:off x="5621155" y="3829050"/>
            <a:ext cx="589145" cy="202885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99961" y="3093368"/>
            <a:ext cx="383438" cy="369332"/>
          </a:xfrm>
          <a:prstGeom prst="rect">
            <a:avLst/>
          </a:prstGeom>
          <a:noFill/>
        </p:spPr>
        <p:txBody>
          <a:bodyPr wrap="none" rtlCol="0">
            <a:spAutoFit/>
          </a:bodyPr>
          <a:lstStyle/>
          <a:p>
            <a:r>
              <a:rPr lang="fr-FR" i="1" dirty="0" err="1" smtClean="0"/>
              <a:t>J</a:t>
            </a:r>
            <a:r>
              <a:rPr lang="fr-FR" baseline="-25000" dirty="0" err="1" smtClean="0"/>
              <a:t>T</a:t>
            </a:r>
            <a:endParaRPr lang="fr-FR" baseline="-25000" dirty="0"/>
          </a:p>
        </p:txBody>
      </p:sp>
      <p:sp>
        <p:nvSpPr>
          <p:cNvPr id="37" name="ZoneTexte 36"/>
          <p:cNvSpPr txBox="1"/>
          <p:nvPr/>
        </p:nvSpPr>
        <p:spPr>
          <a:xfrm>
            <a:off x="3014332" y="2644924"/>
            <a:ext cx="930063" cy="369332"/>
          </a:xfrm>
          <a:prstGeom prst="rect">
            <a:avLst/>
          </a:prstGeom>
          <a:noFill/>
        </p:spPr>
        <p:txBody>
          <a:bodyPr wrap="none" rtlCol="0">
            <a:spAutoFit/>
          </a:bodyPr>
          <a:lstStyle/>
          <a:p>
            <a:r>
              <a:rPr lang="fr-FR" i="1" dirty="0" err="1" smtClean="0"/>
              <a:t>J</a:t>
            </a:r>
            <a:r>
              <a:rPr lang="fr-FR" baseline="-25000" dirty="0" err="1" smtClean="0"/>
              <a:t>S</a:t>
            </a:r>
            <a:r>
              <a:rPr lang="fr-FR" baseline="-25000" dirty="0" smtClean="0"/>
              <a:t> </a:t>
            </a:r>
            <a:r>
              <a:rPr lang="fr-FR" dirty="0" smtClean="0"/>
              <a:t>~ </a:t>
            </a:r>
            <a:r>
              <a:rPr lang="fr-FR" i="1" dirty="0" err="1" smtClean="0"/>
              <a:t>J</a:t>
            </a:r>
            <a:r>
              <a:rPr lang="fr-FR" baseline="-25000" dirty="0" err="1" smtClean="0"/>
              <a:t>T</a:t>
            </a:r>
            <a:endParaRPr lang="fr-FR" baseline="-25000" dirty="0"/>
          </a:p>
        </p:txBody>
      </p:sp>
      <p:cxnSp>
        <p:nvCxnSpPr>
          <p:cNvPr id="38" name="Connecteur droit avec flèche 37"/>
          <p:cNvCxnSpPr/>
          <p:nvPr/>
        </p:nvCxnSpPr>
        <p:spPr>
          <a:xfrm>
            <a:off x="6542095" y="3123001"/>
            <a:ext cx="72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475044" y="2698965"/>
            <a:ext cx="1107996" cy="369332"/>
          </a:xfrm>
          <a:prstGeom prst="rect">
            <a:avLst/>
          </a:prstGeom>
          <a:noFill/>
        </p:spPr>
        <p:txBody>
          <a:bodyPr wrap="none" rtlCol="0">
            <a:spAutoFit/>
          </a:bodyPr>
          <a:lstStyle/>
          <a:p>
            <a:r>
              <a:rPr lang="fr-FR" i="1" dirty="0" smtClean="0"/>
              <a:t>J</a:t>
            </a:r>
            <a:r>
              <a:rPr lang="fr-FR" baseline="-25000" dirty="0" smtClean="0"/>
              <a:t>S </a:t>
            </a:r>
            <a:r>
              <a:rPr lang="fr-FR" dirty="0" smtClean="0"/>
              <a:t>&lt;&lt; </a:t>
            </a:r>
            <a:r>
              <a:rPr lang="fr-FR" i="1" dirty="0" smtClean="0"/>
              <a:t>J</a:t>
            </a:r>
            <a:r>
              <a:rPr lang="fr-FR" baseline="-25000" dirty="0" smtClean="0"/>
              <a:t>T</a:t>
            </a:r>
            <a:endParaRPr lang="fr-FR" baseline="-25000" dirty="0"/>
          </a:p>
        </p:txBody>
      </p:sp>
      <p:graphicFrame>
        <p:nvGraphicFramePr>
          <p:cNvPr id="23" name="Objet 22"/>
          <p:cNvGraphicFramePr>
            <a:graphicFrameLocks noChangeAspect="1"/>
          </p:cNvGraphicFramePr>
          <p:nvPr>
            <p:extLst>
              <p:ext uri="{D42A27DB-BD31-4B8C-83A1-F6EECF244321}">
                <p14:modId xmlns:p14="http://schemas.microsoft.com/office/powerpoint/2010/main" val="414300395"/>
              </p:ext>
            </p:extLst>
          </p:nvPr>
        </p:nvGraphicFramePr>
        <p:xfrm>
          <a:off x="4406900" y="1341438"/>
          <a:ext cx="1096963" cy="482600"/>
        </p:xfrm>
        <a:graphic>
          <a:graphicData uri="http://schemas.openxmlformats.org/presentationml/2006/ole">
            <mc:AlternateContent xmlns:mc="http://schemas.openxmlformats.org/markup-compatibility/2006">
              <mc:Choice xmlns:v="urn:schemas-microsoft-com:vml" Requires="v">
                <p:oleObj spid="_x0000_s9262" name="Équation" r:id="rId5" imgW="520560" imgH="228600" progId="Equation.3">
                  <p:embed/>
                </p:oleObj>
              </mc:Choice>
              <mc:Fallback>
                <p:oleObj name="Équation" r:id="rId5" imgW="520560" imgH="228600" progId="Equation.3">
                  <p:embed/>
                  <p:pic>
                    <p:nvPicPr>
                      <p:cNvPr id="0" name="Objet 8"/>
                      <p:cNvPicPr>
                        <a:picLocks noChangeAspect="1" noChangeArrowheads="1"/>
                      </p:cNvPicPr>
                      <p:nvPr/>
                    </p:nvPicPr>
                    <p:blipFill>
                      <a:blip r:embed="rId6"/>
                      <a:srcRect/>
                      <a:stretch>
                        <a:fillRect/>
                      </a:stretch>
                    </p:blipFill>
                    <p:spPr bwMode="auto">
                      <a:xfrm>
                        <a:off x="4406900" y="1341438"/>
                        <a:ext cx="1096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04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500" fill="hold"/>
                                        <p:tgtEl>
                                          <p:spTgt spid="2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3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1"/>
          <p:cNvSpPr>
            <a:spLocks noGrp="1"/>
          </p:cNvSpPr>
          <p:nvPr>
            <p:ph type="sldNum" sz="quarter" idx="12"/>
          </p:nvPr>
        </p:nvSpPr>
        <p:spPr/>
        <p:txBody>
          <a:bodyPr/>
          <a:lstStyle/>
          <a:p>
            <a:r>
              <a:rPr lang="fr-BE" dirty="0"/>
              <a:t>9</a:t>
            </a:r>
          </a:p>
        </p:txBody>
      </p:sp>
      <p:sp>
        <p:nvSpPr>
          <p:cNvPr id="27" name="Rectangle 26"/>
          <p:cNvSpPr/>
          <p:nvPr/>
        </p:nvSpPr>
        <p:spPr>
          <a:xfrm>
            <a:off x="323528" y="6538746"/>
            <a:ext cx="7749690" cy="276999"/>
          </a:xfrm>
          <a:prstGeom prst="rect">
            <a:avLst/>
          </a:prstGeom>
          <a:noFill/>
          <a:ln>
            <a:noFill/>
          </a:ln>
        </p:spPr>
        <p:txBody>
          <a:bodyPr wrap="square">
            <a:spAutoFit/>
          </a:bodyPr>
          <a:lstStyle/>
          <a:p>
            <a:r>
              <a:rPr lang="en-US" sz="1200" dirty="0" smtClean="0">
                <a:solidFill>
                  <a:schemeClr val="bg1"/>
                </a:solidFill>
              </a:rPr>
              <a:t>X. D. A. </a:t>
            </a:r>
            <a:r>
              <a:rPr lang="en-US" sz="1200" dirty="0" err="1" smtClean="0">
                <a:solidFill>
                  <a:schemeClr val="bg1"/>
                </a:solidFill>
              </a:rPr>
              <a:t>Baumans</a:t>
            </a:r>
            <a:r>
              <a:rPr lang="en-US" sz="1200" dirty="0" smtClean="0">
                <a:solidFill>
                  <a:schemeClr val="bg1"/>
                </a:solidFill>
              </a:rPr>
              <a:t> </a:t>
            </a:r>
            <a:r>
              <a:rPr lang="en-US" sz="1200" i="1" dirty="0" smtClean="0">
                <a:solidFill>
                  <a:schemeClr val="bg1"/>
                </a:solidFill>
              </a:rPr>
              <a:t>et al.</a:t>
            </a:r>
            <a:r>
              <a:rPr lang="en-US" sz="1200" dirty="0" smtClean="0">
                <a:solidFill>
                  <a:schemeClr val="bg1"/>
                </a:solidFill>
              </a:rPr>
              <a:t>, Nat. </a:t>
            </a:r>
            <a:r>
              <a:rPr lang="en-US" sz="1200" dirty="0" err="1" smtClean="0">
                <a:solidFill>
                  <a:schemeClr val="bg1"/>
                </a:solidFill>
              </a:rPr>
              <a:t>Commun</a:t>
            </a:r>
            <a:r>
              <a:rPr lang="en-US" sz="1200" dirty="0" smtClean="0">
                <a:solidFill>
                  <a:schemeClr val="bg1"/>
                </a:solidFill>
              </a:rPr>
              <a:t>. </a:t>
            </a:r>
            <a:r>
              <a:rPr lang="en-US" sz="1200" b="1" dirty="0" smtClean="0">
                <a:solidFill>
                  <a:schemeClr val="bg1"/>
                </a:solidFill>
              </a:rPr>
              <a:t>7</a:t>
            </a:r>
            <a:r>
              <a:rPr lang="en-US" sz="1200" dirty="0" smtClean="0">
                <a:solidFill>
                  <a:schemeClr val="bg1"/>
                </a:solidFill>
              </a:rPr>
              <a:t>, 10560 (2016)</a:t>
            </a:r>
            <a:endParaRPr lang="en-US" sz="1200" dirty="0">
              <a:solidFill>
                <a:schemeClr val="bg1"/>
              </a:solidFill>
            </a:endParaRPr>
          </a:p>
        </p:txBody>
      </p:sp>
      <p:sp>
        <p:nvSpPr>
          <p:cNvPr id="14" name="Rectangle 13"/>
          <p:cNvSpPr/>
          <p:nvPr/>
        </p:nvSpPr>
        <p:spPr>
          <a:xfrm>
            <a:off x="323528" y="360601"/>
            <a:ext cx="8467628" cy="523220"/>
          </a:xfrm>
          <a:prstGeom prst="rect">
            <a:avLst/>
          </a:prstGeom>
        </p:spPr>
        <p:txBody>
          <a:bodyPr wrap="square">
            <a:spAutoFit/>
          </a:bodyPr>
          <a:lstStyle/>
          <a:p>
            <a:pPr algn="ctr"/>
            <a:r>
              <a:rPr lang="en-US" sz="2800" b="1" i="1" dirty="0" smtClean="0">
                <a:solidFill>
                  <a:srgbClr val="0070C0"/>
                </a:solidFill>
                <a:latin typeface="+mj-lt"/>
              </a:rPr>
              <a:t>R</a:t>
            </a:r>
            <a:r>
              <a:rPr lang="en-US" sz="2800" b="1" dirty="0" smtClean="0">
                <a:solidFill>
                  <a:srgbClr val="0070C0"/>
                </a:solidFill>
                <a:latin typeface="+mj-lt"/>
              </a:rPr>
              <a:t>(</a:t>
            </a:r>
            <a:r>
              <a:rPr lang="en-US" sz="2800" b="1" i="1" dirty="0" smtClean="0">
                <a:solidFill>
                  <a:srgbClr val="0070C0"/>
                </a:solidFill>
                <a:latin typeface="+mj-lt"/>
              </a:rPr>
              <a:t>B</a:t>
            </a:r>
            <a:r>
              <a:rPr lang="en-US" sz="2800" b="1" dirty="0" smtClean="0">
                <a:solidFill>
                  <a:srgbClr val="0070C0"/>
                </a:solidFill>
                <a:latin typeface="+mj-lt"/>
              </a:rPr>
              <a:t>): NMR and phase slips </a:t>
            </a:r>
            <a:endParaRPr lang="fr-BE" sz="2800" b="1" dirty="0">
              <a:solidFill>
                <a:srgbClr val="0070C0"/>
              </a:solidFill>
              <a:latin typeface="+mj-lt"/>
            </a:endParaRP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534" y="1035407"/>
            <a:ext cx="3490089" cy="2681625"/>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08" y="3829980"/>
            <a:ext cx="3575684" cy="2648241"/>
          </a:xfrm>
          <a:prstGeom prst="rect">
            <a:avLst/>
          </a:prstGeom>
        </p:spPr>
      </p:pic>
      <p:cxnSp>
        <p:nvCxnSpPr>
          <p:cNvPr id="16" name="Connecteur droit 15"/>
          <p:cNvCxnSpPr/>
          <p:nvPr/>
        </p:nvCxnSpPr>
        <p:spPr>
          <a:xfrm>
            <a:off x="1547664" y="4030410"/>
            <a:ext cx="2451559" cy="1895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843808" y="4424155"/>
            <a:ext cx="867383" cy="369332"/>
          </a:xfrm>
          <a:prstGeom prst="rect">
            <a:avLst/>
          </a:prstGeom>
          <a:noFill/>
        </p:spPr>
        <p:txBody>
          <a:bodyPr wrap="square" rtlCol="0">
            <a:spAutoFit/>
          </a:bodyPr>
          <a:lstStyle/>
          <a:p>
            <a:r>
              <a:rPr lang="fr-BE" b="1" dirty="0" smtClean="0">
                <a:solidFill>
                  <a:srgbClr val="FF0000"/>
                </a:solidFill>
              </a:rPr>
              <a:t>H</a:t>
            </a:r>
            <a:r>
              <a:rPr lang="fr-BE" b="1" baseline="-25000" dirty="0" smtClean="0">
                <a:solidFill>
                  <a:srgbClr val="FF0000"/>
                </a:solidFill>
              </a:rPr>
              <a:t>C2</a:t>
            </a:r>
            <a:endParaRPr lang="en-US" b="1" baseline="-25000" dirty="0">
              <a:solidFill>
                <a:srgbClr val="FF0000"/>
              </a:solidFill>
            </a:endParaRPr>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8223" y="4030410"/>
            <a:ext cx="3490105" cy="1879936"/>
          </a:xfrm>
          <a:prstGeom prst="rect">
            <a:avLst/>
          </a:prstGeom>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223" y="2282115"/>
            <a:ext cx="3439524" cy="1610169"/>
          </a:xfrm>
          <a:prstGeom prst="rect">
            <a:avLst/>
          </a:prstGeom>
        </p:spPr>
      </p:pic>
      <p:cxnSp>
        <p:nvCxnSpPr>
          <p:cNvPr id="22" name="Connecteur droit 21"/>
          <p:cNvCxnSpPr/>
          <p:nvPr/>
        </p:nvCxnSpPr>
        <p:spPr>
          <a:xfrm>
            <a:off x="5788918" y="2282115"/>
            <a:ext cx="0" cy="3326393"/>
          </a:xfrm>
          <a:prstGeom prst="line">
            <a:avLst/>
          </a:prstGeom>
          <a:ln w="22225">
            <a:solidFill>
              <a:schemeClr val="tx1"/>
            </a:solidFill>
            <a:prstDash val="dash"/>
          </a:ln>
        </p:spPr>
        <p:style>
          <a:lnRef idx="2">
            <a:schemeClr val="dk1"/>
          </a:lnRef>
          <a:fillRef idx="0">
            <a:schemeClr val="dk1"/>
          </a:fillRef>
          <a:effectRef idx="1">
            <a:schemeClr val="dk1"/>
          </a:effectRef>
          <a:fontRef idx="minor">
            <a:schemeClr val="tx1"/>
          </a:fontRef>
        </p:style>
      </p:cxnSp>
      <p:cxnSp>
        <p:nvCxnSpPr>
          <p:cNvPr id="23" name="Connecteur droit 22"/>
          <p:cNvCxnSpPr/>
          <p:nvPr/>
        </p:nvCxnSpPr>
        <p:spPr>
          <a:xfrm>
            <a:off x="7622827" y="2282115"/>
            <a:ext cx="0" cy="3326393"/>
          </a:xfrm>
          <a:prstGeom prst="line">
            <a:avLst/>
          </a:prstGeom>
          <a:ln w="22225">
            <a:solidFill>
              <a:schemeClr val="tx1"/>
            </a:solidFill>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45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1"/>
          <p:cNvSpPr>
            <a:spLocks noGrp="1"/>
          </p:cNvSpPr>
          <p:nvPr>
            <p:ph type="sldNum" sz="quarter" idx="12"/>
          </p:nvPr>
        </p:nvSpPr>
        <p:spPr/>
        <p:txBody>
          <a:bodyPr/>
          <a:lstStyle/>
          <a:p>
            <a:r>
              <a:rPr lang="fr-BE" dirty="0" smtClean="0"/>
              <a:t>10</a:t>
            </a:r>
            <a:endParaRPr lang="fr-BE" dirty="0"/>
          </a:p>
        </p:txBody>
      </p:sp>
      <p:sp>
        <p:nvSpPr>
          <p:cNvPr id="27" name="Rectangle 26"/>
          <p:cNvSpPr/>
          <p:nvPr/>
        </p:nvSpPr>
        <p:spPr>
          <a:xfrm>
            <a:off x="323528" y="6538746"/>
            <a:ext cx="7749690" cy="276999"/>
          </a:xfrm>
          <a:prstGeom prst="rect">
            <a:avLst/>
          </a:prstGeom>
          <a:noFill/>
          <a:ln>
            <a:noFill/>
          </a:ln>
        </p:spPr>
        <p:txBody>
          <a:bodyPr wrap="square">
            <a:spAutoFit/>
          </a:bodyPr>
          <a:lstStyle/>
          <a:p>
            <a:r>
              <a:rPr lang="en-US" sz="1200" dirty="0" smtClean="0">
                <a:solidFill>
                  <a:schemeClr val="bg1"/>
                </a:solidFill>
              </a:rPr>
              <a:t>X. D. A. </a:t>
            </a:r>
            <a:r>
              <a:rPr lang="en-US" sz="1200" dirty="0" err="1" smtClean="0">
                <a:solidFill>
                  <a:schemeClr val="bg1"/>
                </a:solidFill>
              </a:rPr>
              <a:t>Baumans</a:t>
            </a:r>
            <a:r>
              <a:rPr lang="en-US" sz="1200" dirty="0" smtClean="0">
                <a:solidFill>
                  <a:schemeClr val="bg1"/>
                </a:solidFill>
              </a:rPr>
              <a:t> </a:t>
            </a:r>
            <a:r>
              <a:rPr lang="en-US" sz="1200" i="1" dirty="0" smtClean="0">
                <a:solidFill>
                  <a:schemeClr val="bg1"/>
                </a:solidFill>
              </a:rPr>
              <a:t>et al.</a:t>
            </a:r>
            <a:r>
              <a:rPr lang="en-US" sz="1200" dirty="0" smtClean="0">
                <a:solidFill>
                  <a:schemeClr val="bg1"/>
                </a:solidFill>
              </a:rPr>
              <a:t>, Nat. </a:t>
            </a:r>
            <a:r>
              <a:rPr lang="en-US" sz="1200" dirty="0" err="1" smtClean="0">
                <a:solidFill>
                  <a:schemeClr val="bg1"/>
                </a:solidFill>
              </a:rPr>
              <a:t>Commun</a:t>
            </a:r>
            <a:r>
              <a:rPr lang="en-US" sz="1200" dirty="0" smtClean="0">
                <a:solidFill>
                  <a:schemeClr val="bg1"/>
                </a:solidFill>
              </a:rPr>
              <a:t>. </a:t>
            </a:r>
            <a:r>
              <a:rPr lang="en-US" sz="1200" b="1" dirty="0" smtClean="0">
                <a:solidFill>
                  <a:schemeClr val="bg1"/>
                </a:solidFill>
              </a:rPr>
              <a:t>7</a:t>
            </a:r>
            <a:r>
              <a:rPr lang="en-US" sz="1200" dirty="0" smtClean="0">
                <a:solidFill>
                  <a:schemeClr val="bg1"/>
                </a:solidFill>
              </a:rPr>
              <a:t>, 10560 (2016)</a:t>
            </a:r>
            <a:endParaRPr lang="en-US" sz="1200" dirty="0">
              <a:solidFill>
                <a:schemeClr val="bg1"/>
              </a:solidFill>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13" y="947450"/>
            <a:ext cx="7304720" cy="5515064"/>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910" y="1758789"/>
            <a:ext cx="6303655" cy="3399210"/>
          </a:xfrm>
          <a:prstGeom prst="rect">
            <a:avLst/>
          </a:prstGeom>
        </p:spPr>
      </p:pic>
      <p:sp>
        <p:nvSpPr>
          <p:cNvPr id="8" name="Rectangle 7"/>
          <p:cNvSpPr/>
          <p:nvPr/>
        </p:nvSpPr>
        <p:spPr>
          <a:xfrm>
            <a:off x="791482" y="424230"/>
            <a:ext cx="7848872" cy="523220"/>
          </a:xfrm>
          <a:prstGeom prst="rect">
            <a:avLst/>
          </a:prstGeom>
        </p:spPr>
        <p:txBody>
          <a:bodyPr wrap="square">
            <a:spAutoFit/>
          </a:bodyPr>
          <a:lstStyle/>
          <a:p>
            <a:pPr algn="ctr"/>
            <a:r>
              <a:rPr lang="en-US" sz="2800" b="1" dirty="0" smtClean="0">
                <a:solidFill>
                  <a:srgbClr val="0070C0"/>
                </a:solidFill>
                <a:latin typeface="+mj-lt"/>
              </a:rPr>
              <a:t>Quantum Point contact</a:t>
            </a:r>
            <a:endParaRPr lang="fr-BE" sz="2800" b="1" dirty="0">
              <a:solidFill>
                <a:srgbClr val="0070C0"/>
              </a:solidFill>
              <a:latin typeface="+mj-lt"/>
            </a:endParaRPr>
          </a:p>
        </p:txBody>
      </p:sp>
      <p:sp>
        <p:nvSpPr>
          <p:cNvPr id="6" name="Rectangle 5"/>
          <p:cNvSpPr/>
          <p:nvPr/>
        </p:nvSpPr>
        <p:spPr>
          <a:xfrm>
            <a:off x="1779105" y="1276542"/>
            <a:ext cx="4233055" cy="1754326"/>
          </a:xfrm>
          <a:prstGeom prst="rect">
            <a:avLst/>
          </a:prstGeom>
          <a:solidFill>
            <a:schemeClr val="bg2"/>
          </a:solidFill>
        </p:spPr>
        <p:txBody>
          <a:bodyPr wrap="square">
            <a:spAutoFit/>
          </a:bodyPr>
          <a:lstStyle/>
          <a:p>
            <a:r>
              <a:rPr lang="fr-BE" dirty="0" err="1" smtClean="0">
                <a:latin typeface="AdvPS81CF"/>
              </a:rPr>
              <a:t>Similar</a:t>
            </a:r>
            <a:r>
              <a:rPr lang="fr-BE" dirty="0" smtClean="0">
                <a:latin typeface="AdvPS81CF"/>
              </a:rPr>
              <a:t> </a:t>
            </a:r>
            <a:r>
              <a:rPr lang="fr-BE" dirty="0" err="1" smtClean="0">
                <a:latin typeface="AdvPS81CF"/>
              </a:rPr>
              <a:t>effects</a:t>
            </a:r>
            <a:r>
              <a:rPr lang="fr-BE" dirty="0" smtClean="0">
                <a:latin typeface="AdvPS81CF"/>
              </a:rPr>
              <a:t> </a:t>
            </a:r>
            <a:r>
              <a:rPr lang="fr-BE" dirty="0" err="1" smtClean="0">
                <a:latin typeface="AdvPS81CF"/>
              </a:rPr>
              <a:t>reported</a:t>
            </a:r>
            <a:r>
              <a:rPr lang="fr-BE" dirty="0" smtClean="0">
                <a:latin typeface="AdvPS81CF"/>
              </a:rPr>
              <a:t> by </a:t>
            </a:r>
          </a:p>
          <a:p>
            <a:r>
              <a:rPr lang="fr-BE" dirty="0" smtClean="0">
                <a:latin typeface="AdvPS81CF"/>
              </a:rPr>
              <a:t>A. </a:t>
            </a:r>
            <a:r>
              <a:rPr lang="fr-BE" dirty="0" err="1" smtClean="0">
                <a:latin typeface="AdvPS81CF"/>
              </a:rPr>
              <a:t>Bezryadin</a:t>
            </a:r>
            <a:r>
              <a:rPr lang="fr-BE" dirty="0">
                <a:latin typeface="AdvPS81CF"/>
              </a:rPr>
              <a:t>, C. N. Lau &amp; M. </a:t>
            </a:r>
            <a:r>
              <a:rPr lang="fr-BE" dirty="0" err="1" smtClean="0">
                <a:latin typeface="AdvPS81CF"/>
              </a:rPr>
              <a:t>Tinkham</a:t>
            </a:r>
            <a:endParaRPr lang="fr-BE" dirty="0" smtClean="0">
              <a:latin typeface="AdvPS81CF"/>
            </a:endParaRPr>
          </a:p>
          <a:p>
            <a:r>
              <a:rPr lang="fr-BE" dirty="0" smtClean="0">
                <a:latin typeface="AdvPS81CF"/>
              </a:rPr>
              <a:t>Nature (2000) in </a:t>
            </a:r>
            <a:r>
              <a:rPr lang="fr-BE" dirty="0" err="1" smtClean="0">
                <a:latin typeface="AdvPS81CF"/>
              </a:rPr>
              <a:t>MoGe</a:t>
            </a:r>
            <a:r>
              <a:rPr lang="fr-BE" dirty="0" smtClean="0">
                <a:latin typeface="AdvPS81CF"/>
              </a:rPr>
              <a:t> </a:t>
            </a:r>
            <a:r>
              <a:rPr lang="fr-BE" dirty="0" err="1" smtClean="0">
                <a:latin typeface="AdvPS81CF"/>
              </a:rPr>
              <a:t>nanowires</a:t>
            </a:r>
            <a:endParaRPr lang="fr-BE" dirty="0" smtClean="0">
              <a:latin typeface="AdvPS81CF"/>
            </a:endParaRPr>
          </a:p>
          <a:p>
            <a:endParaRPr lang="fr-BE" dirty="0">
              <a:latin typeface="AdvPS81CF"/>
            </a:endParaRPr>
          </a:p>
          <a:p>
            <a:r>
              <a:rPr lang="fr-BE" dirty="0" smtClean="0">
                <a:latin typeface="AdvPS81CF"/>
              </a:rPr>
              <a:t>Theory for JJ</a:t>
            </a:r>
          </a:p>
          <a:p>
            <a:r>
              <a:rPr lang="fr-BE" dirty="0" err="1" smtClean="0"/>
              <a:t>Penttilä</a:t>
            </a:r>
            <a:r>
              <a:rPr lang="fr-BE" dirty="0" smtClean="0"/>
              <a:t> et al. PRL (1999)</a:t>
            </a:r>
            <a:endParaRPr lang="fr-BE" dirty="0"/>
          </a:p>
        </p:txBody>
      </p:sp>
    </p:spTree>
    <p:extLst>
      <p:ext uri="{BB962C8B-B14F-4D97-AF65-F5344CB8AC3E}">
        <p14:creationId xmlns:p14="http://schemas.microsoft.com/office/powerpoint/2010/main" val="31601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18</a:t>
            </a:fld>
            <a:endParaRPr lang="fr-BE"/>
          </a:p>
        </p:txBody>
      </p:sp>
      <p:sp>
        <p:nvSpPr>
          <p:cNvPr id="32" name="Rectangle 31"/>
          <p:cNvSpPr/>
          <p:nvPr/>
        </p:nvSpPr>
        <p:spPr>
          <a:xfrm>
            <a:off x="791482" y="519657"/>
            <a:ext cx="7848872" cy="523220"/>
          </a:xfrm>
          <a:prstGeom prst="rect">
            <a:avLst/>
          </a:prstGeom>
        </p:spPr>
        <p:txBody>
          <a:bodyPr wrap="square">
            <a:spAutoFit/>
          </a:bodyPr>
          <a:lstStyle/>
          <a:p>
            <a:pPr algn="ctr"/>
            <a:r>
              <a:rPr lang="en-US" sz="2800" b="1" dirty="0" smtClean="0">
                <a:solidFill>
                  <a:srgbClr val="0070C0"/>
                </a:solidFill>
                <a:latin typeface="+mj-lt"/>
              </a:rPr>
              <a:t>Constant power </a:t>
            </a:r>
            <a:r>
              <a:rPr lang="en-US" sz="2800" b="1" dirty="0" err="1" smtClean="0">
                <a:solidFill>
                  <a:srgbClr val="0070C0"/>
                </a:solidFill>
                <a:latin typeface="+mj-lt"/>
              </a:rPr>
              <a:t>electromigration</a:t>
            </a:r>
            <a:endParaRPr lang="fr-BE" sz="2800" b="1" dirty="0">
              <a:solidFill>
                <a:srgbClr val="0070C0"/>
              </a:solidFill>
              <a:latin typeface="+mj-lt"/>
            </a:endParaRPr>
          </a:p>
        </p:txBody>
      </p:sp>
      <p:pic>
        <p:nvPicPr>
          <p:cNvPr id="3" name="Image 2"/>
          <p:cNvPicPr>
            <a:picLocks noChangeAspect="1"/>
          </p:cNvPicPr>
          <p:nvPr/>
        </p:nvPicPr>
        <p:blipFill>
          <a:blip r:embed="rId3"/>
          <a:stretch>
            <a:fillRect/>
          </a:stretch>
        </p:blipFill>
        <p:spPr>
          <a:xfrm>
            <a:off x="899592" y="1556792"/>
            <a:ext cx="6048672" cy="4328458"/>
          </a:xfrm>
          <a:prstGeom prst="rect">
            <a:avLst/>
          </a:prstGeom>
        </p:spPr>
      </p:pic>
    </p:spTree>
    <p:extLst>
      <p:ext uri="{BB962C8B-B14F-4D97-AF65-F5344CB8AC3E}">
        <p14:creationId xmlns:p14="http://schemas.microsoft.com/office/powerpoint/2010/main" val="2108843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19</a:t>
            </a:fld>
            <a:endParaRPr lang="fr-BE"/>
          </a:p>
        </p:txBody>
      </p:sp>
      <p:grpSp>
        <p:nvGrpSpPr>
          <p:cNvPr id="3" name="Groupe 2"/>
          <p:cNvGrpSpPr/>
          <p:nvPr/>
        </p:nvGrpSpPr>
        <p:grpSpPr>
          <a:xfrm>
            <a:off x="827584" y="1268760"/>
            <a:ext cx="7324985" cy="4265594"/>
            <a:chOff x="334232" y="2348487"/>
            <a:chExt cx="7324985" cy="4265594"/>
          </a:xfrm>
        </p:grpSpPr>
        <p:sp>
          <p:nvSpPr>
            <p:cNvPr id="24" name="Arc 23"/>
            <p:cNvSpPr/>
            <p:nvPr/>
          </p:nvSpPr>
          <p:spPr>
            <a:xfrm>
              <a:off x="2689924" y="4462297"/>
              <a:ext cx="646693" cy="595818"/>
            </a:xfrm>
            <a:prstGeom prst="arc">
              <a:avLst>
                <a:gd name="adj1" fmla="val 522957"/>
                <a:gd name="adj2" fmla="val 10094540"/>
              </a:avLst>
            </a:prstGeom>
            <a:ln w="1270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6" name="Forme libre 25"/>
            <p:cNvSpPr/>
            <p:nvPr/>
          </p:nvSpPr>
          <p:spPr>
            <a:xfrm>
              <a:off x="791206" y="2636519"/>
              <a:ext cx="1559096" cy="1490762"/>
            </a:xfrm>
            <a:custGeom>
              <a:avLst/>
              <a:gdLst>
                <a:gd name="connsiteX0" fmla="*/ 0 w 815340"/>
                <a:gd name="connsiteY0" fmla="*/ 1490762 h 1490762"/>
                <a:gd name="connsiteX1" fmla="*/ 99060 w 815340"/>
                <a:gd name="connsiteY1" fmla="*/ 934502 h 1490762"/>
                <a:gd name="connsiteX2" fmla="*/ 220980 w 815340"/>
                <a:gd name="connsiteY2" fmla="*/ 286802 h 1490762"/>
                <a:gd name="connsiteX3" fmla="*/ 342900 w 815340"/>
                <a:gd name="connsiteY3" fmla="*/ 42962 h 1490762"/>
                <a:gd name="connsiteX4" fmla="*/ 495300 w 815340"/>
                <a:gd name="connsiteY4" fmla="*/ 12482 h 1490762"/>
                <a:gd name="connsiteX5" fmla="*/ 617220 w 815340"/>
                <a:gd name="connsiteY5" fmla="*/ 180122 h 1490762"/>
                <a:gd name="connsiteX6" fmla="*/ 716280 w 815340"/>
                <a:gd name="connsiteY6" fmla="*/ 744002 h 1490762"/>
                <a:gd name="connsiteX7" fmla="*/ 815340 w 815340"/>
                <a:gd name="connsiteY7" fmla="*/ 1445042 h 149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40" h="1490762">
                  <a:moveTo>
                    <a:pt x="0" y="1490762"/>
                  </a:moveTo>
                  <a:cubicBezTo>
                    <a:pt x="31115" y="1312962"/>
                    <a:pt x="62230" y="1135162"/>
                    <a:pt x="99060" y="934502"/>
                  </a:cubicBezTo>
                  <a:cubicBezTo>
                    <a:pt x="135890" y="733842"/>
                    <a:pt x="180340" y="435392"/>
                    <a:pt x="220980" y="286802"/>
                  </a:cubicBezTo>
                  <a:cubicBezTo>
                    <a:pt x="261620" y="138212"/>
                    <a:pt x="297180" y="88682"/>
                    <a:pt x="342900" y="42962"/>
                  </a:cubicBezTo>
                  <a:cubicBezTo>
                    <a:pt x="388620" y="-2758"/>
                    <a:pt x="449580" y="-10378"/>
                    <a:pt x="495300" y="12482"/>
                  </a:cubicBezTo>
                  <a:cubicBezTo>
                    <a:pt x="541020" y="35342"/>
                    <a:pt x="580390" y="58202"/>
                    <a:pt x="617220" y="180122"/>
                  </a:cubicBezTo>
                  <a:cubicBezTo>
                    <a:pt x="654050" y="302042"/>
                    <a:pt x="683260" y="533182"/>
                    <a:pt x="716280" y="744002"/>
                  </a:cubicBezTo>
                  <a:cubicBezTo>
                    <a:pt x="749300" y="954822"/>
                    <a:pt x="782320" y="1199932"/>
                    <a:pt x="815340" y="1445042"/>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Forme libre 28"/>
            <p:cNvSpPr/>
            <p:nvPr/>
          </p:nvSpPr>
          <p:spPr>
            <a:xfrm rot="10800000">
              <a:off x="2277447" y="3741419"/>
              <a:ext cx="1559096" cy="1490762"/>
            </a:xfrm>
            <a:custGeom>
              <a:avLst/>
              <a:gdLst>
                <a:gd name="connsiteX0" fmla="*/ 0 w 815340"/>
                <a:gd name="connsiteY0" fmla="*/ 1490762 h 1490762"/>
                <a:gd name="connsiteX1" fmla="*/ 99060 w 815340"/>
                <a:gd name="connsiteY1" fmla="*/ 934502 h 1490762"/>
                <a:gd name="connsiteX2" fmla="*/ 220980 w 815340"/>
                <a:gd name="connsiteY2" fmla="*/ 286802 h 1490762"/>
                <a:gd name="connsiteX3" fmla="*/ 342900 w 815340"/>
                <a:gd name="connsiteY3" fmla="*/ 42962 h 1490762"/>
                <a:gd name="connsiteX4" fmla="*/ 495300 w 815340"/>
                <a:gd name="connsiteY4" fmla="*/ 12482 h 1490762"/>
                <a:gd name="connsiteX5" fmla="*/ 617220 w 815340"/>
                <a:gd name="connsiteY5" fmla="*/ 180122 h 1490762"/>
                <a:gd name="connsiteX6" fmla="*/ 716280 w 815340"/>
                <a:gd name="connsiteY6" fmla="*/ 744002 h 1490762"/>
                <a:gd name="connsiteX7" fmla="*/ 815340 w 815340"/>
                <a:gd name="connsiteY7" fmla="*/ 1445042 h 149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40" h="1490762">
                  <a:moveTo>
                    <a:pt x="0" y="1490762"/>
                  </a:moveTo>
                  <a:cubicBezTo>
                    <a:pt x="31115" y="1312962"/>
                    <a:pt x="62230" y="1135162"/>
                    <a:pt x="99060" y="934502"/>
                  </a:cubicBezTo>
                  <a:cubicBezTo>
                    <a:pt x="135890" y="733842"/>
                    <a:pt x="180340" y="435392"/>
                    <a:pt x="220980" y="286802"/>
                  </a:cubicBezTo>
                  <a:cubicBezTo>
                    <a:pt x="261620" y="138212"/>
                    <a:pt x="297180" y="88682"/>
                    <a:pt x="342900" y="42962"/>
                  </a:cubicBezTo>
                  <a:cubicBezTo>
                    <a:pt x="388620" y="-2758"/>
                    <a:pt x="449580" y="-10378"/>
                    <a:pt x="495300" y="12482"/>
                  </a:cubicBezTo>
                  <a:cubicBezTo>
                    <a:pt x="541020" y="35342"/>
                    <a:pt x="580390" y="58202"/>
                    <a:pt x="617220" y="180122"/>
                  </a:cubicBezTo>
                  <a:cubicBezTo>
                    <a:pt x="654050" y="302042"/>
                    <a:pt x="683260" y="533182"/>
                    <a:pt x="716280" y="744002"/>
                  </a:cubicBezTo>
                  <a:cubicBezTo>
                    <a:pt x="749300" y="954822"/>
                    <a:pt x="782320" y="1199932"/>
                    <a:pt x="815340" y="1445042"/>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Forme libre 29"/>
            <p:cNvSpPr/>
            <p:nvPr/>
          </p:nvSpPr>
          <p:spPr>
            <a:xfrm>
              <a:off x="3533603" y="3156108"/>
              <a:ext cx="1559096" cy="1490762"/>
            </a:xfrm>
            <a:custGeom>
              <a:avLst/>
              <a:gdLst>
                <a:gd name="connsiteX0" fmla="*/ 0 w 815340"/>
                <a:gd name="connsiteY0" fmla="*/ 1490762 h 1490762"/>
                <a:gd name="connsiteX1" fmla="*/ 99060 w 815340"/>
                <a:gd name="connsiteY1" fmla="*/ 934502 h 1490762"/>
                <a:gd name="connsiteX2" fmla="*/ 220980 w 815340"/>
                <a:gd name="connsiteY2" fmla="*/ 286802 h 1490762"/>
                <a:gd name="connsiteX3" fmla="*/ 342900 w 815340"/>
                <a:gd name="connsiteY3" fmla="*/ 42962 h 1490762"/>
                <a:gd name="connsiteX4" fmla="*/ 495300 w 815340"/>
                <a:gd name="connsiteY4" fmla="*/ 12482 h 1490762"/>
                <a:gd name="connsiteX5" fmla="*/ 617220 w 815340"/>
                <a:gd name="connsiteY5" fmla="*/ 180122 h 1490762"/>
                <a:gd name="connsiteX6" fmla="*/ 716280 w 815340"/>
                <a:gd name="connsiteY6" fmla="*/ 744002 h 1490762"/>
                <a:gd name="connsiteX7" fmla="*/ 815340 w 815340"/>
                <a:gd name="connsiteY7" fmla="*/ 1445042 h 149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40" h="1490762">
                  <a:moveTo>
                    <a:pt x="0" y="1490762"/>
                  </a:moveTo>
                  <a:cubicBezTo>
                    <a:pt x="31115" y="1312962"/>
                    <a:pt x="62230" y="1135162"/>
                    <a:pt x="99060" y="934502"/>
                  </a:cubicBezTo>
                  <a:cubicBezTo>
                    <a:pt x="135890" y="733842"/>
                    <a:pt x="180340" y="435392"/>
                    <a:pt x="220980" y="286802"/>
                  </a:cubicBezTo>
                  <a:cubicBezTo>
                    <a:pt x="261620" y="138212"/>
                    <a:pt x="297180" y="88682"/>
                    <a:pt x="342900" y="42962"/>
                  </a:cubicBezTo>
                  <a:cubicBezTo>
                    <a:pt x="388620" y="-2758"/>
                    <a:pt x="449580" y="-10378"/>
                    <a:pt x="495300" y="12482"/>
                  </a:cubicBezTo>
                  <a:cubicBezTo>
                    <a:pt x="541020" y="35342"/>
                    <a:pt x="580390" y="58202"/>
                    <a:pt x="617220" y="180122"/>
                  </a:cubicBezTo>
                  <a:cubicBezTo>
                    <a:pt x="654050" y="302042"/>
                    <a:pt x="683260" y="533182"/>
                    <a:pt x="716280" y="744002"/>
                  </a:cubicBezTo>
                  <a:cubicBezTo>
                    <a:pt x="749300" y="954822"/>
                    <a:pt x="782320" y="1199932"/>
                    <a:pt x="815340" y="1445042"/>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Forme libre 31"/>
            <p:cNvSpPr/>
            <p:nvPr/>
          </p:nvSpPr>
          <p:spPr>
            <a:xfrm rot="10800000">
              <a:off x="4988990" y="4160519"/>
              <a:ext cx="1559096" cy="1490762"/>
            </a:xfrm>
            <a:custGeom>
              <a:avLst/>
              <a:gdLst>
                <a:gd name="connsiteX0" fmla="*/ 0 w 815340"/>
                <a:gd name="connsiteY0" fmla="*/ 1490762 h 1490762"/>
                <a:gd name="connsiteX1" fmla="*/ 99060 w 815340"/>
                <a:gd name="connsiteY1" fmla="*/ 934502 h 1490762"/>
                <a:gd name="connsiteX2" fmla="*/ 220980 w 815340"/>
                <a:gd name="connsiteY2" fmla="*/ 286802 h 1490762"/>
                <a:gd name="connsiteX3" fmla="*/ 342900 w 815340"/>
                <a:gd name="connsiteY3" fmla="*/ 42962 h 1490762"/>
                <a:gd name="connsiteX4" fmla="*/ 495300 w 815340"/>
                <a:gd name="connsiteY4" fmla="*/ 12482 h 1490762"/>
                <a:gd name="connsiteX5" fmla="*/ 617220 w 815340"/>
                <a:gd name="connsiteY5" fmla="*/ 180122 h 1490762"/>
                <a:gd name="connsiteX6" fmla="*/ 716280 w 815340"/>
                <a:gd name="connsiteY6" fmla="*/ 744002 h 1490762"/>
                <a:gd name="connsiteX7" fmla="*/ 815340 w 815340"/>
                <a:gd name="connsiteY7" fmla="*/ 1445042 h 149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40" h="1490762">
                  <a:moveTo>
                    <a:pt x="0" y="1490762"/>
                  </a:moveTo>
                  <a:cubicBezTo>
                    <a:pt x="31115" y="1312962"/>
                    <a:pt x="62230" y="1135162"/>
                    <a:pt x="99060" y="934502"/>
                  </a:cubicBezTo>
                  <a:cubicBezTo>
                    <a:pt x="135890" y="733842"/>
                    <a:pt x="180340" y="435392"/>
                    <a:pt x="220980" y="286802"/>
                  </a:cubicBezTo>
                  <a:cubicBezTo>
                    <a:pt x="261620" y="138212"/>
                    <a:pt x="297180" y="88682"/>
                    <a:pt x="342900" y="42962"/>
                  </a:cubicBezTo>
                  <a:cubicBezTo>
                    <a:pt x="388620" y="-2758"/>
                    <a:pt x="449580" y="-10378"/>
                    <a:pt x="495300" y="12482"/>
                  </a:cubicBezTo>
                  <a:cubicBezTo>
                    <a:pt x="541020" y="35342"/>
                    <a:pt x="580390" y="58202"/>
                    <a:pt x="617220" y="180122"/>
                  </a:cubicBezTo>
                  <a:cubicBezTo>
                    <a:pt x="654050" y="302042"/>
                    <a:pt x="683260" y="533182"/>
                    <a:pt x="716280" y="744002"/>
                  </a:cubicBezTo>
                  <a:cubicBezTo>
                    <a:pt x="749300" y="954822"/>
                    <a:pt x="782320" y="1199932"/>
                    <a:pt x="815340" y="1445042"/>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Ellipse 35"/>
            <p:cNvSpPr/>
            <p:nvPr/>
          </p:nvSpPr>
          <p:spPr>
            <a:xfrm>
              <a:off x="2951446" y="5007422"/>
              <a:ext cx="77762" cy="77762"/>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9" name="Connecteur droit 38"/>
            <p:cNvCxnSpPr/>
            <p:nvPr/>
          </p:nvCxnSpPr>
          <p:spPr>
            <a:xfrm flipH="1">
              <a:off x="1863279" y="5236374"/>
              <a:ext cx="11270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a:off x="1855659" y="4915623"/>
              <a:ext cx="741819" cy="7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1169009" y="4796384"/>
              <a:ext cx="646331" cy="461665"/>
            </a:xfrm>
            <a:prstGeom prst="rect">
              <a:avLst/>
            </a:prstGeom>
            <a:noFill/>
          </p:spPr>
          <p:txBody>
            <a:bodyPr wrap="none" rtlCol="0">
              <a:spAutoFit/>
            </a:bodyPr>
            <a:lstStyle/>
            <a:p>
              <a:r>
                <a:rPr lang="fr-BE" sz="2400" dirty="0" err="1" smtClean="0">
                  <a:latin typeface="Times New Roman" panose="02020603050405020304" pitchFamily="18" charset="0"/>
                  <a:cs typeface="Times New Roman" panose="02020603050405020304" pitchFamily="18" charset="0"/>
                </a:rPr>
                <a:t>k</a:t>
              </a:r>
              <a:r>
                <a:rPr lang="fr-BE" sz="2400" baseline="-25000" dirty="0" err="1" smtClean="0">
                  <a:latin typeface="Times New Roman" panose="02020603050405020304" pitchFamily="18" charset="0"/>
                  <a:cs typeface="Times New Roman" panose="02020603050405020304" pitchFamily="18" charset="0"/>
                </a:rPr>
                <a:t>B</a:t>
              </a:r>
              <a:r>
                <a:rPr lang="fr-BE" sz="2400" i="1" dirty="0" err="1" smtClean="0">
                  <a:latin typeface="Times New Roman" panose="02020603050405020304" pitchFamily="18" charset="0"/>
                  <a:cs typeface="Times New Roman" panose="02020603050405020304" pitchFamily="18" charset="0"/>
                </a:rPr>
                <a:t>T</a:t>
              </a:r>
              <a:endParaRPr lang="fr-BE" sz="2400" i="1" dirty="0">
                <a:latin typeface="Times New Roman" panose="02020603050405020304" pitchFamily="18" charset="0"/>
                <a:cs typeface="Times New Roman" panose="02020603050405020304" pitchFamily="18" charset="0"/>
              </a:endParaRPr>
            </a:p>
          </p:txBody>
        </p:sp>
        <p:cxnSp>
          <p:nvCxnSpPr>
            <p:cNvPr id="43" name="Connecteur droit avec flèche 42"/>
            <p:cNvCxnSpPr/>
            <p:nvPr/>
          </p:nvCxnSpPr>
          <p:spPr>
            <a:xfrm>
              <a:off x="2015342" y="4646870"/>
              <a:ext cx="0" cy="25902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2012326" y="5232182"/>
              <a:ext cx="0" cy="25902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935222" y="6092903"/>
              <a:ext cx="669674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947995" y="2348487"/>
              <a:ext cx="0" cy="374441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7101051" y="6092903"/>
              <a:ext cx="558166" cy="461665"/>
            </a:xfrm>
            <a:prstGeom prst="rect">
              <a:avLst/>
            </a:prstGeom>
            <a:noFill/>
          </p:spPr>
          <p:txBody>
            <a:bodyPr wrap="none" rtlCol="0">
              <a:spAutoFit/>
            </a:bodyPr>
            <a:lstStyle/>
            <a:p>
              <a:r>
                <a:rPr lang="fr-BE" sz="2400" dirty="0" smtClean="0">
                  <a:latin typeface="Symbol" panose="05050102010706020507" pitchFamily="18" charset="2"/>
                  <a:cs typeface="Times New Roman" panose="02020603050405020304" pitchFamily="18" charset="0"/>
                </a:rPr>
                <a:t>D</a:t>
              </a:r>
              <a:r>
                <a:rPr lang="fr-BE" sz="2400" i="1" dirty="0" smtClean="0">
                  <a:latin typeface="Symbol" panose="05050102010706020507" pitchFamily="18" charset="2"/>
                  <a:cs typeface="Times New Roman" panose="02020603050405020304" pitchFamily="18" charset="0"/>
                </a:rPr>
                <a:t>j</a:t>
              </a:r>
              <a:endParaRPr lang="fr-BE" sz="2400" i="1" dirty="0">
                <a:latin typeface="Symbol" panose="05050102010706020507" pitchFamily="18" charset="2"/>
                <a:cs typeface="Times New Roman" panose="02020603050405020304" pitchFamily="18" charset="0"/>
              </a:endParaRPr>
            </a:p>
          </p:txBody>
        </p:sp>
        <p:cxnSp>
          <p:nvCxnSpPr>
            <p:cNvPr id="48" name="Connecteur droit 47"/>
            <p:cNvCxnSpPr/>
            <p:nvPr/>
          </p:nvCxnSpPr>
          <p:spPr>
            <a:xfrm>
              <a:off x="3029208" y="5884107"/>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5684474" y="5884107"/>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2879167" y="6152416"/>
              <a:ext cx="338554" cy="461665"/>
            </a:xfrm>
            <a:prstGeom prst="rect">
              <a:avLst/>
            </a:prstGeom>
            <a:noFill/>
          </p:spPr>
          <p:txBody>
            <a:bodyPr wrap="none" rtlCol="0">
              <a:spAutoFit/>
            </a:bodyPr>
            <a:lstStyle/>
            <a:p>
              <a:r>
                <a:rPr lang="fr-BE" sz="2400" dirty="0" smtClean="0">
                  <a:latin typeface="Times New Roman" panose="02020603050405020304" pitchFamily="18" charset="0"/>
                  <a:cs typeface="Times New Roman" panose="02020603050405020304" pitchFamily="18" charset="0"/>
                </a:rPr>
                <a:t>0</a:t>
              </a:r>
              <a:endParaRPr lang="fr-BE" sz="2400" i="1" dirty="0">
                <a:latin typeface="Times New Roman" panose="02020603050405020304" pitchFamily="18" charset="0"/>
                <a:cs typeface="Times New Roman" panose="02020603050405020304" pitchFamily="18" charset="0"/>
              </a:endParaRPr>
            </a:p>
          </p:txBody>
        </p:sp>
        <p:sp>
          <p:nvSpPr>
            <p:cNvPr id="51" name="ZoneTexte 50"/>
            <p:cNvSpPr txBox="1"/>
            <p:nvPr/>
          </p:nvSpPr>
          <p:spPr>
            <a:xfrm>
              <a:off x="5471726" y="6092903"/>
              <a:ext cx="506870" cy="461665"/>
            </a:xfrm>
            <a:prstGeom prst="rect">
              <a:avLst/>
            </a:prstGeom>
            <a:noFill/>
          </p:spPr>
          <p:txBody>
            <a:bodyPr wrap="none" rtlCol="0">
              <a:spAutoFit/>
            </a:bodyPr>
            <a:lstStyle/>
            <a:p>
              <a:r>
                <a:rPr lang="fr-BE" sz="2400" dirty="0" smtClean="0">
                  <a:latin typeface="Symbol" panose="05050102010706020507" pitchFamily="18" charset="2"/>
                  <a:cs typeface="Times New Roman" panose="02020603050405020304" pitchFamily="18" charset="0"/>
                </a:rPr>
                <a:t>2p</a:t>
              </a:r>
              <a:endParaRPr lang="fr-BE" i="1" dirty="0">
                <a:latin typeface="Symbol" panose="05050102010706020507" pitchFamily="18" charset="2"/>
                <a:cs typeface="Times New Roman" panose="02020603050405020304" pitchFamily="18" charset="0"/>
              </a:endParaRPr>
            </a:p>
          </p:txBody>
        </p:sp>
        <p:cxnSp>
          <p:nvCxnSpPr>
            <p:cNvPr id="52" name="Connecteur droit avec flèche 51"/>
            <p:cNvCxnSpPr/>
            <p:nvPr/>
          </p:nvCxnSpPr>
          <p:spPr>
            <a:xfrm>
              <a:off x="4391606" y="3156108"/>
              <a:ext cx="0" cy="2020053"/>
            </a:xfrm>
            <a:prstGeom prst="straightConnector1">
              <a:avLst/>
            </a:prstGeom>
            <a:ln w="12700">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4121178" y="4036029"/>
              <a:ext cx="559769" cy="461665"/>
            </a:xfrm>
            <a:prstGeom prst="rect">
              <a:avLst/>
            </a:prstGeom>
            <a:solidFill>
              <a:schemeClr val="bg1"/>
            </a:solidFill>
          </p:spPr>
          <p:txBody>
            <a:bodyPr wrap="none" rtlCol="0">
              <a:spAutoFit/>
            </a:bodyPr>
            <a:lstStyle/>
            <a:p>
              <a:r>
                <a:rPr lang="fr-BE" sz="2400" dirty="0" smtClean="0">
                  <a:latin typeface="Symbol" panose="05050102010706020507" pitchFamily="18" charset="2"/>
                  <a:cs typeface="Times New Roman" panose="02020603050405020304" pitchFamily="18" charset="0"/>
                </a:rPr>
                <a:t>D</a:t>
              </a:r>
              <a:r>
                <a:rPr lang="fr-BE" sz="2400" i="1" dirty="0" smtClean="0">
                  <a:latin typeface="Times New Roman" panose="02020603050405020304" pitchFamily="18" charset="0"/>
                  <a:cs typeface="Times New Roman" panose="02020603050405020304" pitchFamily="18" charset="0"/>
                </a:rPr>
                <a:t>F</a:t>
              </a:r>
              <a:endParaRPr lang="fr-BE" i="1" dirty="0">
                <a:latin typeface="Times New Roman" panose="02020603050405020304" pitchFamily="18" charset="0"/>
                <a:cs typeface="Times New Roman" panose="02020603050405020304" pitchFamily="18" charset="0"/>
              </a:endParaRPr>
            </a:p>
          </p:txBody>
        </p:sp>
        <p:sp>
          <p:nvSpPr>
            <p:cNvPr id="54" name="ZoneTexte 53"/>
            <p:cNvSpPr txBox="1"/>
            <p:nvPr/>
          </p:nvSpPr>
          <p:spPr>
            <a:xfrm rot="16200000">
              <a:off x="31489" y="4467772"/>
              <a:ext cx="1067152" cy="461665"/>
            </a:xfrm>
            <a:prstGeom prst="rect">
              <a:avLst/>
            </a:prstGeom>
            <a:noFill/>
          </p:spPr>
          <p:txBody>
            <a:bodyPr wrap="none" rtlCol="0">
              <a:spAutoFit/>
            </a:bodyPr>
            <a:lstStyle/>
            <a:p>
              <a:r>
                <a:rPr lang="fr-BE" sz="2400" dirty="0" err="1" smtClean="0">
                  <a:latin typeface="Times New Roman" panose="02020603050405020304" pitchFamily="18" charset="0"/>
                  <a:cs typeface="Times New Roman" panose="02020603050405020304" pitchFamily="18" charset="0"/>
                </a:rPr>
                <a:t>Energy</a:t>
              </a:r>
              <a:endParaRPr lang="fr-BE" sz="24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11245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2</a:t>
            </a:fld>
            <a:endParaRPr lang="fr-BE"/>
          </a:p>
        </p:txBody>
      </p:sp>
      <p:sp>
        <p:nvSpPr>
          <p:cNvPr id="5" name="Rectangle 4"/>
          <p:cNvSpPr/>
          <p:nvPr/>
        </p:nvSpPr>
        <p:spPr>
          <a:xfrm>
            <a:off x="684946" y="409957"/>
            <a:ext cx="7848872" cy="523220"/>
          </a:xfrm>
          <a:prstGeom prst="rect">
            <a:avLst/>
          </a:prstGeom>
        </p:spPr>
        <p:txBody>
          <a:bodyPr wrap="square">
            <a:spAutoFit/>
          </a:bodyPr>
          <a:lstStyle/>
          <a:p>
            <a:pPr algn="ctr"/>
            <a:r>
              <a:rPr lang="en-US" sz="2800" b="1" dirty="0" smtClean="0">
                <a:solidFill>
                  <a:srgbClr val="0070C0"/>
                </a:solidFill>
                <a:latin typeface="+mj-lt"/>
              </a:rPr>
              <a:t>Collaborators</a:t>
            </a:r>
            <a:endParaRPr lang="fr-BE" sz="2800" b="1" dirty="0">
              <a:solidFill>
                <a:srgbClr val="0070C0"/>
              </a:solidFill>
              <a:latin typeface="+mj-lt"/>
            </a:endParaRPr>
          </a:p>
        </p:txBody>
      </p:sp>
      <p:sp>
        <p:nvSpPr>
          <p:cNvPr id="10" name="Text Box 4"/>
          <p:cNvSpPr txBox="1">
            <a:spLocks noChangeArrowheads="1"/>
          </p:cNvSpPr>
          <p:nvPr/>
        </p:nvSpPr>
        <p:spPr bwMode="auto">
          <a:xfrm>
            <a:off x="539552" y="1268760"/>
            <a:ext cx="813966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000" dirty="0" smtClean="0">
                <a:latin typeface="+mn-lt"/>
              </a:rPr>
              <a:t>A. V. </a:t>
            </a:r>
            <a:r>
              <a:rPr lang="en-US" altLang="fr-FR" sz="2000" dirty="0" err="1" smtClean="0">
                <a:latin typeface="+mn-lt"/>
              </a:rPr>
              <a:t>Silhanek</a:t>
            </a:r>
            <a:r>
              <a:rPr lang="en-US" altLang="fr-FR" sz="2000" dirty="0" smtClean="0">
                <a:latin typeface="+mn-lt"/>
              </a:rPr>
              <a:t>, O.-A. </a:t>
            </a:r>
            <a:r>
              <a:rPr lang="en-US" altLang="fr-FR" sz="2000" dirty="0" err="1" smtClean="0">
                <a:latin typeface="+mn-lt"/>
              </a:rPr>
              <a:t>Adami</a:t>
            </a:r>
            <a:r>
              <a:rPr lang="en-US" altLang="fr-FR" sz="2000" dirty="0" smtClean="0">
                <a:latin typeface="+mn-lt"/>
              </a:rPr>
              <a:t> </a:t>
            </a:r>
            <a:r>
              <a:rPr lang="en-US" altLang="fr-FR" sz="2000" dirty="0" smtClean="0">
                <a:solidFill>
                  <a:srgbClr val="0070C0"/>
                </a:solidFill>
                <a:latin typeface="+mn-lt"/>
              </a:rPr>
              <a:t>(</a:t>
            </a:r>
            <a:r>
              <a:rPr lang="en-US" altLang="fr-FR" sz="2000" dirty="0" err="1">
                <a:solidFill>
                  <a:srgbClr val="0070C0"/>
                </a:solidFill>
                <a:latin typeface="+mn-lt"/>
              </a:rPr>
              <a:t>ULg</a:t>
            </a:r>
            <a:r>
              <a:rPr lang="en-US" altLang="fr-FR" sz="2000" dirty="0">
                <a:solidFill>
                  <a:srgbClr val="0070C0"/>
                </a:solidFill>
                <a:latin typeface="+mn-lt"/>
              </a:rPr>
              <a:t>, BE</a:t>
            </a:r>
            <a:r>
              <a:rPr lang="en-US" altLang="fr-FR" sz="2000" dirty="0" smtClean="0">
                <a:solidFill>
                  <a:srgbClr val="0070C0"/>
                </a:solidFill>
                <a:latin typeface="+mn-lt"/>
              </a:rPr>
              <a:t>)</a:t>
            </a:r>
          </a:p>
          <a:p>
            <a:pPr eaLnBrk="1" hangingPunct="1"/>
            <a:endParaRPr lang="en-US" altLang="fr-FR" sz="2000" dirty="0" smtClean="0">
              <a:latin typeface="+mn-lt"/>
            </a:endParaRPr>
          </a:p>
          <a:p>
            <a:r>
              <a:rPr lang="fr-FR" sz="2000" dirty="0" smtClean="0">
                <a:latin typeface="+mn-lt"/>
              </a:rPr>
              <a:t>V. S. </a:t>
            </a:r>
            <a:r>
              <a:rPr lang="fr-FR" sz="2000" dirty="0" err="1" smtClean="0">
                <a:latin typeface="+mn-lt"/>
              </a:rPr>
              <a:t>Zharinov</a:t>
            </a:r>
            <a:r>
              <a:rPr lang="fr-FR" sz="2000" dirty="0" smtClean="0">
                <a:latin typeface="+mn-lt"/>
              </a:rPr>
              <a:t>, D. </a:t>
            </a:r>
            <a:r>
              <a:rPr lang="fr-FR" sz="2000" dirty="0" err="1" smtClean="0">
                <a:latin typeface="+mn-lt"/>
              </a:rPr>
              <a:t>Cerbu</a:t>
            </a:r>
            <a:r>
              <a:rPr lang="fr-FR" sz="2000" dirty="0" smtClean="0">
                <a:latin typeface="+mn-lt"/>
              </a:rPr>
              <a:t>, N. </a:t>
            </a:r>
            <a:r>
              <a:rPr lang="fr-FR" sz="2000" dirty="0" err="1" smtClean="0">
                <a:latin typeface="+mn-lt"/>
              </a:rPr>
              <a:t>Verellen</a:t>
            </a:r>
            <a:r>
              <a:rPr lang="fr-FR" sz="2000" dirty="0" smtClean="0">
                <a:latin typeface="+mn-lt"/>
              </a:rPr>
              <a:t>, J. E. </a:t>
            </a:r>
            <a:r>
              <a:rPr lang="fr-FR" sz="2000" dirty="0" err="1" smtClean="0">
                <a:latin typeface="+mn-lt"/>
              </a:rPr>
              <a:t>Scheerder</a:t>
            </a:r>
            <a:r>
              <a:rPr lang="fr-FR" sz="2000" dirty="0" smtClean="0">
                <a:latin typeface="+mn-lt"/>
              </a:rPr>
              <a:t>, G. Zhang, V. V. </a:t>
            </a:r>
            <a:r>
              <a:rPr lang="fr-FR" sz="2000" dirty="0" err="1" smtClean="0">
                <a:latin typeface="+mn-lt"/>
              </a:rPr>
              <a:t>Moshchalkov</a:t>
            </a:r>
            <a:r>
              <a:rPr lang="fr-FR" sz="2000" dirty="0" smtClean="0">
                <a:latin typeface="+mn-lt"/>
              </a:rPr>
              <a:t>, J. Van de Vondel </a:t>
            </a:r>
            <a:r>
              <a:rPr lang="en-US" altLang="fr-FR" sz="2000" dirty="0" smtClean="0">
                <a:solidFill>
                  <a:srgbClr val="0070C0"/>
                </a:solidFill>
              </a:rPr>
              <a:t>(</a:t>
            </a:r>
            <a:r>
              <a:rPr lang="en-US" altLang="fr-FR" sz="2000" dirty="0" err="1" smtClean="0">
                <a:solidFill>
                  <a:srgbClr val="0070C0"/>
                </a:solidFill>
              </a:rPr>
              <a:t>KULeuven</a:t>
            </a:r>
            <a:r>
              <a:rPr lang="en-US" altLang="fr-FR" sz="2000" dirty="0" smtClean="0">
                <a:solidFill>
                  <a:srgbClr val="0070C0"/>
                </a:solidFill>
              </a:rPr>
              <a:t>, </a:t>
            </a:r>
            <a:r>
              <a:rPr lang="en-US" altLang="fr-FR" sz="2000" dirty="0">
                <a:solidFill>
                  <a:srgbClr val="0070C0"/>
                </a:solidFill>
              </a:rPr>
              <a:t>BE)</a:t>
            </a:r>
          </a:p>
          <a:p>
            <a:endParaRPr lang="en-US" altLang="fr-FR" sz="2000" dirty="0">
              <a:latin typeface="+mn-lt"/>
            </a:endParaRPr>
          </a:p>
          <a:p>
            <a:pPr eaLnBrk="1" hangingPunct="1"/>
            <a:r>
              <a:rPr lang="fr-FR" sz="2000" dirty="0">
                <a:latin typeface="+mn-lt"/>
              </a:rPr>
              <a:t>G. </a:t>
            </a:r>
            <a:r>
              <a:rPr lang="fr-FR" sz="2000" dirty="0" err="1">
                <a:latin typeface="+mn-lt"/>
              </a:rPr>
              <a:t>Papari</a:t>
            </a:r>
            <a:r>
              <a:rPr lang="fr-FR" sz="2000" dirty="0">
                <a:latin typeface="+mn-lt"/>
              </a:rPr>
              <a:t> </a:t>
            </a:r>
            <a:r>
              <a:rPr lang="en-US" altLang="fr-FR" sz="2000" dirty="0" smtClean="0">
                <a:solidFill>
                  <a:srgbClr val="0070C0"/>
                </a:solidFill>
              </a:rPr>
              <a:t>(U. Federico II and CNR-SPIN, Naples, IT)</a:t>
            </a:r>
            <a:endParaRPr lang="en-US" altLang="fr-FR" sz="2000" dirty="0">
              <a:solidFill>
                <a:srgbClr val="0070C0"/>
              </a:solidFill>
            </a:endParaRPr>
          </a:p>
        </p:txBody>
      </p:sp>
      <p:grpSp>
        <p:nvGrpSpPr>
          <p:cNvPr id="16" name="Groupe 15"/>
          <p:cNvGrpSpPr/>
          <p:nvPr/>
        </p:nvGrpSpPr>
        <p:grpSpPr>
          <a:xfrm>
            <a:off x="5508104" y="3703468"/>
            <a:ext cx="1601904" cy="2799238"/>
            <a:chOff x="4411519" y="3677762"/>
            <a:chExt cx="1601904" cy="2799238"/>
          </a:xfrm>
        </p:grpSpPr>
        <p:pic>
          <p:nvPicPr>
            <p:cNvPr id="8" name="Image 7"/>
            <p:cNvPicPr>
              <a:picLocks noChangeAspect="1"/>
            </p:cNvPicPr>
            <p:nvPr/>
          </p:nvPicPr>
          <p:blipFill>
            <a:blip r:embed="rId3"/>
            <a:stretch>
              <a:fillRect/>
            </a:stretch>
          </p:blipFill>
          <p:spPr>
            <a:xfrm>
              <a:off x="5656235" y="3677762"/>
              <a:ext cx="357188" cy="2624141"/>
            </a:xfrm>
            <a:prstGeom prst="rect">
              <a:avLst/>
            </a:prstGeom>
          </p:spPr>
        </p:pic>
        <p:pic>
          <p:nvPicPr>
            <p:cNvPr id="11" name="Image 10"/>
            <p:cNvPicPr>
              <a:picLocks noChangeAspect="1"/>
            </p:cNvPicPr>
            <p:nvPr/>
          </p:nvPicPr>
          <p:blipFill rotWithShape="1">
            <a:blip r:embed="rId4"/>
            <a:srcRect t="22722" r="75200"/>
            <a:stretch/>
          </p:blipFill>
          <p:spPr>
            <a:xfrm>
              <a:off x="4411519" y="3731953"/>
              <a:ext cx="1362296" cy="2745047"/>
            </a:xfrm>
            <a:prstGeom prst="rect">
              <a:avLst/>
            </a:prstGeom>
            <a:ln>
              <a:noFill/>
            </a:ln>
            <a:effectLst>
              <a:softEdge rad="112500"/>
            </a:effectLst>
          </p:spPr>
        </p:pic>
      </p:grpSp>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l="22204" r="25986" b="10717"/>
          <a:stretch/>
        </p:blipFill>
        <p:spPr>
          <a:xfrm>
            <a:off x="490321" y="3674743"/>
            <a:ext cx="2026891" cy="2619693"/>
          </a:xfrm>
          <a:prstGeom prst="rect">
            <a:avLst/>
          </a:prstGeom>
          <a:ln>
            <a:noFill/>
          </a:ln>
          <a:effectLst>
            <a:softEdge rad="112500"/>
          </a:effectLst>
        </p:spPr>
      </p:pic>
      <p:pic>
        <p:nvPicPr>
          <p:cNvPr id="14" name="Image 13"/>
          <p:cNvPicPr>
            <a:picLocks noChangeAspect="1"/>
          </p:cNvPicPr>
          <p:nvPr/>
        </p:nvPicPr>
        <p:blipFill rotWithShape="1">
          <a:blip r:embed="rId6"/>
          <a:srcRect l="46234" t="17822" r="27522" b="21365"/>
          <a:stretch/>
        </p:blipFill>
        <p:spPr>
          <a:xfrm>
            <a:off x="3075655" y="3674743"/>
            <a:ext cx="1909041" cy="2545387"/>
          </a:xfrm>
          <a:prstGeom prst="rect">
            <a:avLst/>
          </a:prstGeom>
          <a:ln>
            <a:noFill/>
          </a:ln>
          <a:effectLst>
            <a:softEdge rad="112500"/>
          </a:effectLst>
        </p:spPr>
      </p:pic>
      <p:pic>
        <p:nvPicPr>
          <p:cNvPr id="17" name="Image 16"/>
          <p:cNvPicPr>
            <a:picLocks noChangeAspect="1"/>
          </p:cNvPicPr>
          <p:nvPr/>
        </p:nvPicPr>
        <p:blipFill>
          <a:blip r:embed="rId7"/>
          <a:stretch>
            <a:fillRect/>
          </a:stretch>
        </p:blipFill>
        <p:spPr>
          <a:xfrm rot="16200000">
            <a:off x="6643140" y="4802805"/>
            <a:ext cx="2505697" cy="425464"/>
          </a:xfrm>
          <a:prstGeom prst="rect">
            <a:avLst/>
          </a:prstGeom>
        </p:spPr>
      </p:pic>
    </p:spTree>
    <p:extLst>
      <p:ext uri="{BB962C8B-B14F-4D97-AF65-F5344CB8AC3E}">
        <p14:creationId xmlns:p14="http://schemas.microsoft.com/office/powerpoint/2010/main" val="70939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pPr/>
              <a:t>20</a:t>
            </a:fld>
            <a:endParaRPr lang="fr-BE"/>
          </a:p>
        </p:txBody>
      </p:sp>
      <p:sp>
        <p:nvSpPr>
          <p:cNvPr id="18" name="Rectangle 17"/>
          <p:cNvSpPr/>
          <p:nvPr/>
        </p:nvSpPr>
        <p:spPr>
          <a:xfrm>
            <a:off x="349903" y="368852"/>
            <a:ext cx="2367956" cy="400110"/>
          </a:xfrm>
          <a:prstGeom prst="rect">
            <a:avLst/>
          </a:prstGeom>
        </p:spPr>
        <p:txBody>
          <a:bodyPr wrap="none">
            <a:spAutoFit/>
          </a:bodyPr>
          <a:lstStyle/>
          <a:p>
            <a:r>
              <a:rPr lang="fr-BE" sz="2000" b="1" dirty="0" smtClean="0"/>
              <a:t>I</a:t>
            </a:r>
            <a:r>
              <a:rPr lang="fr-BE" sz="2000" b="1" baseline="-25000" dirty="0" smtClean="0"/>
              <a:t>C</a:t>
            </a:r>
            <a:r>
              <a:rPr lang="fr-BE" sz="2000" b="1" dirty="0" smtClean="0"/>
              <a:t> distributions</a:t>
            </a:r>
            <a:endParaRPr lang="fr-BE" sz="2000" b="1" dirty="0"/>
          </a:p>
        </p:txBody>
      </p:sp>
      <p:pic>
        <p:nvPicPr>
          <p:cNvPr id="2050" name="Picture 2"/>
          <p:cNvPicPr>
            <a:picLocks noChangeAspect="1" noChangeArrowheads="1"/>
          </p:cNvPicPr>
          <p:nvPr/>
        </p:nvPicPr>
        <p:blipFill>
          <a:blip r:embed="rId2" cstate="print"/>
          <a:srcRect/>
          <a:stretch>
            <a:fillRect/>
          </a:stretch>
        </p:blipFill>
        <p:spPr bwMode="auto">
          <a:xfrm>
            <a:off x="1259632" y="980728"/>
            <a:ext cx="6610350" cy="5372100"/>
          </a:xfrm>
          <a:prstGeom prst="rect">
            <a:avLst/>
          </a:prstGeom>
          <a:noFill/>
          <a:ln w="9525">
            <a:noFill/>
            <a:miter lim="800000"/>
            <a:headEnd/>
            <a:tailEnd/>
          </a:ln>
        </p:spPr>
      </p:pic>
    </p:spTree>
    <p:extLst>
      <p:ext uri="{BB962C8B-B14F-4D97-AF65-F5344CB8AC3E}">
        <p14:creationId xmlns:p14="http://schemas.microsoft.com/office/powerpoint/2010/main" val="2911169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p:cNvGrpSpPr/>
          <p:nvPr/>
        </p:nvGrpSpPr>
        <p:grpSpPr>
          <a:xfrm>
            <a:off x="1435549" y="764704"/>
            <a:ext cx="5728739" cy="5356456"/>
            <a:chOff x="1435549" y="764704"/>
            <a:chExt cx="5728739" cy="5356456"/>
          </a:xfrm>
        </p:grpSpPr>
        <p:grpSp>
          <p:nvGrpSpPr>
            <p:cNvPr id="52" name="Groupe 51"/>
            <p:cNvGrpSpPr/>
            <p:nvPr/>
          </p:nvGrpSpPr>
          <p:grpSpPr>
            <a:xfrm>
              <a:off x="1435549" y="764704"/>
              <a:ext cx="5728739" cy="5356456"/>
              <a:chOff x="1435549" y="764704"/>
              <a:chExt cx="5728739" cy="5356456"/>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17713" t="11151" r="22438" b="15350"/>
              <a:stretch/>
            </p:blipFill>
            <p:spPr>
              <a:xfrm>
                <a:off x="1435549" y="764704"/>
                <a:ext cx="2736000" cy="2520000"/>
              </a:xfrm>
              <a:prstGeom prst="rect">
                <a:avLst/>
              </a:prstGeom>
              <a:ln w="28575">
                <a:solidFill>
                  <a:schemeClr val="tx1"/>
                </a:solidFill>
              </a:ln>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9593" r="14117" b="8440"/>
              <a:stretch/>
            </p:blipFill>
            <p:spPr>
              <a:xfrm>
                <a:off x="4347093" y="764704"/>
                <a:ext cx="2799593" cy="2520000"/>
              </a:xfrm>
              <a:prstGeom prst="rect">
                <a:avLst/>
              </a:prstGeom>
              <a:ln w="28575">
                <a:solidFill>
                  <a:schemeClr val="tx1"/>
                </a:solidFill>
              </a:ln>
            </p:spPr>
          </p:pic>
          <p:cxnSp>
            <p:nvCxnSpPr>
              <p:cNvPr id="15" name="Connecteur droit avec flèche 14"/>
              <p:cNvCxnSpPr/>
              <p:nvPr/>
            </p:nvCxnSpPr>
            <p:spPr>
              <a:xfrm>
                <a:off x="2493874" y="3120276"/>
                <a:ext cx="672672"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2289837" y="2750944"/>
                <a:ext cx="1080745" cy="369332"/>
              </a:xfrm>
              <a:prstGeom prst="rect">
                <a:avLst/>
              </a:prstGeom>
              <a:noFill/>
            </p:spPr>
            <p:txBody>
              <a:bodyPr wrap="none" rtlCol="0">
                <a:spAutoFit/>
              </a:bodyPr>
              <a:lstStyle/>
              <a:p>
                <a:r>
                  <a:rPr lang="fr-BE" dirty="0" smtClean="0"/>
                  <a:t>200 µm</a:t>
                </a:r>
                <a:endParaRPr lang="fr-BE" dirty="0"/>
              </a:p>
            </p:txBody>
          </p:sp>
          <p:cxnSp>
            <p:nvCxnSpPr>
              <p:cNvPr id="17" name="Connecteur droit avec flèche 16"/>
              <p:cNvCxnSpPr/>
              <p:nvPr/>
            </p:nvCxnSpPr>
            <p:spPr>
              <a:xfrm>
                <a:off x="5470845" y="3129568"/>
                <a:ext cx="672672"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342276" y="2760236"/>
                <a:ext cx="933269" cy="369332"/>
              </a:xfrm>
              <a:prstGeom prst="rect">
                <a:avLst/>
              </a:prstGeom>
              <a:noFill/>
            </p:spPr>
            <p:txBody>
              <a:bodyPr wrap="none" rtlCol="0">
                <a:spAutoFit/>
              </a:bodyPr>
              <a:lstStyle/>
              <a:p>
                <a:r>
                  <a:rPr lang="fr-BE" dirty="0" smtClean="0"/>
                  <a:t>20 µm</a:t>
                </a:r>
                <a:endParaRPr lang="fr-BE" dirty="0"/>
              </a:p>
            </p:txBody>
          </p:sp>
          <p:sp>
            <p:nvSpPr>
              <p:cNvPr id="38" name="ZoneTexte 37"/>
              <p:cNvSpPr txBox="1"/>
              <p:nvPr/>
            </p:nvSpPr>
            <p:spPr>
              <a:xfrm>
                <a:off x="1658150" y="2723809"/>
                <a:ext cx="409086" cy="369332"/>
              </a:xfrm>
              <a:prstGeom prst="rect">
                <a:avLst/>
              </a:prstGeom>
              <a:noFill/>
            </p:spPr>
            <p:txBody>
              <a:bodyPr wrap="none" rtlCol="0">
                <a:spAutoFit/>
              </a:bodyPr>
              <a:lstStyle/>
              <a:p>
                <a:r>
                  <a:rPr lang="fr-BE" dirty="0" smtClean="0">
                    <a:solidFill>
                      <a:srgbClr val="00B0F0"/>
                    </a:solidFill>
                  </a:rPr>
                  <a:t>I</a:t>
                </a:r>
                <a:r>
                  <a:rPr lang="fr-BE" baseline="30000" dirty="0" smtClean="0">
                    <a:solidFill>
                      <a:srgbClr val="00B0F0"/>
                    </a:solidFill>
                  </a:rPr>
                  <a:t>+</a:t>
                </a:r>
                <a:endParaRPr lang="fr-BE" baseline="30000" dirty="0">
                  <a:solidFill>
                    <a:srgbClr val="00B0F0"/>
                  </a:solidFill>
                </a:endParaRPr>
              </a:p>
            </p:txBody>
          </p:sp>
          <p:sp>
            <p:nvSpPr>
              <p:cNvPr id="39" name="ZoneTexte 38"/>
              <p:cNvSpPr txBox="1"/>
              <p:nvPr/>
            </p:nvSpPr>
            <p:spPr>
              <a:xfrm>
                <a:off x="3693714" y="2714020"/>
                <a:ext cx="349583" cy="369332"/>
              </a:xfrm>
              <a:prstGeom prst="rect">
                <a:avLst/>
              </a:prstGeom>
              <a:noFill/>
            </p:spPr>
            <p:txBody>
              <a:bodyPr wrap="none" rtlCol="0">
                <a:spAutoFit/>
              </a:bodyPr>
              <a:lstStyle/>
              <a:p>
                <a:r>
                  <a:rPr lang="fr-BE" dirty="0" smtClean="0">
                    <a:solidFill>
                      <a:srgbClr val="00B0F0"/>
                    </a:solidFill>
                  </a:rPr>
                  <a:t>I</a:t>
                </a:r>
                <a:r>
                  <a:rPr lang="fr-BE" baseline="30000" dirty="0">
                    <a:solidFill>
                      <a:srgbClr val="00B0F0"/>
                    </a:solidFill>
                  </a:rPr>
                  <a:t>-</a:t>
                </a:r>
              </a:p>
            </p:txBody>
          </p:sp>
          <p:sp>
            <p:nvSpPr>
              <p:cNvPr id="40" name="ZoneTexte 39"/>
              <p:cNvSpPr txBox="1"/>
              <p:nvPr/>
            </p:nvSpPr>
            <p:spPr>
              <a:xfrm>
                <a:off x="1659605" y="888028"/>
                <a:ext cx="468398" cy="369332"/>
              </a:xfrm>
              <a:prstGeom prst="rect">
                <a:avLst/>
              </a:prstGeom>
              <a:noFill/>
            </p:spPr>
            <p:txBody>
              <a:bodyPr wrap="none" rtlCol="0">
                <a:spAutoFit/>
              </a:bodyPr>
              <a:lstStyle/>
              <a:p>
                <a:r>
                  <a:rPr lang="fr-BE" dirty="0" smtClean="0">
                    <a:solidFill>
                      <a:srgbClr val="00B0F0"/>
                    </a:solidFill>
                  </a:rPr>
                  <a:t>V</a:t>
                </a:r>
                <a:r>
                  <a:rPr lang="fr-BE" baseline="30000" dirty="0" smtClean="0">
                    <a:solidFill>
                      <a:srgbClr val="00B0F0"/>
                    </a:solidFill>
                  </a:rPr>
                  <a:t>+</a:t>
                </a:r>
                <a:endParaRPr lang="fr-BE" baseline="30000" dirty="0">
                  <a:solidFill>
                    <a:srgbClr val="00B0F0"/>
                  </a:solidFill>
                </a:endParaRPr>
              </a:p>
            </p:txBody>
          </p:sp>
          <p:sp>
            <p:nvSpPr>
              <p:cNvPr id="41" name="ZoneTexte 40"/>
              <p:cNvSpPr txBox="1"/>
              <p:nvPr/>
            </p:nvSpPr>
            <p:spPr>
              <a:xfrm>
                <a:off x="3517155" y="867400"/>
                <a:ext cx="406650" cy="369332"/>
              </a:xfrm>
              <a:prstGeom prst="rect">
                <a:avLst/>
              </a:prstGeom>
              <a:noFill/>
            </p:spPr>
            <p:txBody>
              <a:bodyPr wrap="none" rtlCol="0">
                <a:spAutoFit/>
              </a:bodyPr>
              <a:lstStyle/>
              <a:p>
                <a:r>
                  <a:rPr lang="fr-BE" dirty="0" smtClean="0">
                    <a:solidFill>
                      <a:srgbClr val="00B0F0"/>
                    </a:solidFill>
                  </a:rPr>
                  <a:t>V</a:t>
                </a:r>
                <a:r>
                  <a:rPr lang="fr-BE" baseline="30000" dirty="0" smtClean="0">
                    <a:solidFill>
                      <a:srgbClr val="00B0F0"/>
                    </a:solidFill>
                  </a:rPr>
                  <a:t>-</a:t>
                </a:r>
                <a:endParaRPr lang="fr-BE" baseline="30000" dirty="0">
                  <a:solidFill>
                    <a:srgbClr val="00B0F0"/>
                  </a:solidFill>
                </a:endParaRPr>
              </a:p>
            </p:txBody>
          </p:sp>
          <p:grpSp>
            <p:nvGrpSpPr>
              <p:cNvPr id="47" name="Groupe 46"/>
              <p:cNvGrpSpPr/>
              <p:nvPr/>
            </p:nvGrpSpPr>
            <p:grpSpPr>
              <a:xfrm>
                <a:off x="1454126" y="3452684"/>
                <a:ext cx="2739131" cy="2520000"/>
                <a:chOff x="6338765" y="1145436"/>
                <a:chExt cx="2739131" cy="2520000"/>
              </a:xfrm>
            </p:grpSpPr>
            <p:pic>
              <p:nvPicPr>
                <p:cNvPr id="12" name="Image 1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1999" r="13001" b="8000"/>
                <a:stretch/>
              </p:blipFill>
              <p:spPr>
                <a:xfrm>
                  <a:off x="6338765" y="1145436"/>
                  <a:ext cx="2739131" cy="2520000"/>
                </a:xfrm>
                <a:prstGeom prst="rect">
                  <a:avLst/>
                </a:prstGeom>
                <a:ln w="28575">
                  <a:solidFill>
                    <a:schemeClr val="tx1"/>
                  </a:solidFill>
                </a:ln>
              </p:spPr>
            </p:pic>
            <p:cxnSp>
              <p:nvCxnSpPr>
                <p:cNvPr id="19" name="Connecteur droit avec flèche 18"/>
                <p:cNvCxnSpPr/>
                <p:nvPr/>
              </p:nvCxnSpPr>
              <p:spPr>
                <a:xfrm>
                  <a:off x="7464351" y="3519592"/>
                  <a:ext cx="672672"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386607" y="3150260"/>
                  <a:ext cx="785793" cy="369332"/>
                </a:xfrm>
                <a:prstGeom prst="rect">
                  <a:avLst/>
                </a:prstGeom>
                <a:noFill/>
              </p:spPr>
              <p:txBody>
                <a:bodyPr wrap="none" rtlCol="0">
                  <a:spAutoFit/>
                </a:bodyPr>
                <a:lstStyle/>
                <a:p>
                  <a:r>
                    <a:rPr lang="fr-BE" dirty="0" smtClean="0"/>
                    <a:t>1 µm</a:t>
                  </a:r>
                  <a:endParaRPr lang="fr-BE" dirty="0"/>
                </a:p>
              </p:txBody>
            </p:sp>
            <p:cxnSp>
              <p:nvCxnSpPr>
                <p:cNvPr id="43" name="Connecteur droit avec flèche 42"/>
                <p:cNvCxnSpPr/>
                <p:nvPr/>
              </p:nvCxnSpPr>
              <p:spPr>
                <a:xfrm flipV="1">
                  <a:off x="7688337" y="2564904"/>
                  <a:ext cx="0" cy="28803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7688337" y="2204864"/>
                  <a:ext cx="0" cy="28803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7242497" y="1898248"/>
                  <a:ext cx="931665" cy="369332"/>
                </a:xfrm>
                <a:prstGeom prst="rect">
                  <a:avLst/>
                </a:prstGeom>
                <a:noFill/>
              </p:spPr>
              <p:txBody>
                <a:bodyPr wrap="none" rtlCol="0">
                  <a:spAutoFit/>
                </a:bodyPr>
                <a:lstStyle/>
                <a:p>
                  <a:r>
                    <a:rPr lang="fr-BE" dirty="0" smtClean="0"/>
                    <a:t>50 </a:t>
                  </a:r>
                  <a:r>
                    <a:rPr lang="fr-BE" dirty="0"/>
                    <a:t>n</a:t>
                  </a:r>
                  <a:r>
                    <a:rPr lang="fr-BE" dirty="0" smtClean="0"/>
                    <a:t>m</a:t>
                  </a:r>
                  <a:endParaRPr lang="fr-BE" dirty="0"/>
                </a:p>
              </p:txBody>
            </p:sp>
          </p:grpSp>
          <p:pic>
            <p:nvPicPr>
              <p:cNvPr id="46" name="Image 45"/>
              <p:cNvPicPr>
                <a:picLocks noChangeAspect="1"/>
              </p:cNvPicPr>
              <p:nvPr/>
            </p:nvPicPr>
            <p:blipFill rotWithShape="1">
              <a:blip r:embed="rId7"/>
              <a:srcRect r="50000"/>
              <a:stretch/>
            </p:blipFill>
            <p:spPr>
              <a:xfrm>
                <a:off x="4347093" y="3496047"/>
                <a:ext cx="2817195" cy="2625113"/>
              </a:xfrm>
              <a:prstGeom prst="rect">
                <a:avLst/>
              </a:prstGeom>
            </p:spPr>
          </p:pic>
          <p:sp>
            <p:nvSpPr>
              <p:cNvPr id="48" name="ZoneTexte 47"/>
              <p:cNvSpPr txBox="1"/>
              <p:nvPr/>
            </p:nvSpPr>
            <p:spPr>
              <a:xfrm>
                <a:off x="2538091" y="824020"/>
                <a:ext cx="530915" cy="369332"/>
              </a:xfrm>
              <a:prstGeom prst="rect">
                <a:avLst/>
              </a:prstGeom>
              <a:noFill/>
            </p:spPr>
            <p:txBody>
              <a:bodyPr wrap="none" rtlCol="0">
                <a:spAutoFit/>
              </a:bodyPr>
              <a:lstStyle/>
              <a:p>
                <a:r>
                  <a:rPr lang="fr-BE" dirty="0" smtClean="0"/>
                  <a:t>(a)</a:t>
                </a:r>
                <a:endParaRPr lang="fr-BE" dirty="0"/>
              </a:p>
            </p:txBody>
          </p:sp>
          <p:sp>
            <p:nvSpPr>
              <p:cNvPr id="49" name="ZoneTexte 48"/>
              <p:cNvSpPr txBox="1"/>
              <p:nvPr/>
            </p:nvSpPr>
            <p:spPr>
              <a:xfrm>
                <a:off x="5478225" y="867400"/>
                <a:ext cx="537327" cy="369332"/>
              </a:xfrm>
              <a:prstGeom prst="rect">
                <a:avLst/>
              </a:prstGeom>
              <a:noFill/>
            </p:spPr>
            <p:txBody>
              <a:bodyPr wrap="none" rtlCol="0">
                <a:spAutoFit/>
              </a:bodyPr>
              <a:lstStyle/>
              <a:p>
                <a:r>
                  <a:rPr lang="fr-BE" dirty="0" smtClean="0"/>
                  <a:t>(b)</a:t>
                </a:r>
                <a:endParaRPr lang="fr-BE" dirty="0"/>
              </a:p>
            </p:txBody>
          </p:sp>
          <p:sp>
            <p:nvSpPr>
              <p:cNvPr id="50" name="ZoneTexte 49"/>
              <p:cNvSpPr txBox="1"/>
              <p:nvPr/>
            </p:nvSpPr>
            <p:spPr>
              <a:xfrm>
                <a:off x="2546907" y="3538840"/>
                <a:ext cx="513282" cy="369332"/>
              </a:xfrm>
              <a:prstGeom prst="rect">
                <a:avLst/>
              </a:prstGeom>
              <a:noFill/>
            </p:spPr>
            <p:txBody>
              <a:bodyPr wrap="none" rtlCol="0">
                <a:spAutoFit/>
              </a:bodyPr>
              <a:lstStyle/>
              <a:p>
                <a:r>
                  <a:rPr lang="fr-BE" dirty="0" smtClean="0"/>
                  <a:t>(c)</a:t>
                </a:r>
                <a:endParaRPr lang="fr-BE" dirty="0"/>
              </a:p>
            </p:txBody>
          </p:sp>
          <p:sp>
            <p:nvSpPr>
              <p:cNvPr id="51" name="ZoneTexte 50"/>
              <p:cNvSpPr txBox="1"/>
              <p:nvPr/>
            </p:nvSpPr>
            <p:spPr>
              <a:xfrm>
                <a:off x="5487026" y="3565465"/>
                <a:ext cx="537327" cy="369332"/>
              </a:xfrm>
              <a:prstGeom prst="rect">
                <a:avLst/>
              </a:prstGeom>
              <a:noFill/>
            </p:spPr>
            <p:txBody>
              <a:bodyPr wrap="none" rtlCol="0">
                <a:spAutoFit/>
              </a:bodyPr>
              <a:lstStyle/>
              <a:p>
                <a:r>
                  <a:rPr lang="fr-BE" dirty="0" smtClean="0"/>
                  <a:t>(d)</a:t>
                </a:r>
                <a:endParaRPr lang="fr-BE" dirty="0"/>
              </a:p>
            </p:txBody>
          </p:sp>
        </p:grpSp>
        <p:sp>
          <p:nvSpPr>
            <p:cNvPr id="53" name="ZoneTexte 52"/>
            <p:cNvSpPr txBox="1"/>
            <p:nvPr/>
          </p:nvSpPr>
          <p:spPr>
            <a:xfrm>
              <a:off x="4774940" y="1691153"/>
              <a:ext cx="405880" cy="369332"/>
            </a:xfrm>
            <a:prstGeom prst="rect">
              <a:avLst/>
            </a:prstGeom>
            <a:noFill/>
          </p:spPr>
          <p:txBody>
            <a:bodyPr wrap="none" rtlCol="0">
              <a:spAutoFit/>
            </a:bodyPr>
            <a:lstStyle/>
            <a:p>
              <a:r>
                <a:rPr lang="fr-BE" dirty="0" smtClean="0"/>
                <a:t>Si</a:t>
              </a:r>
              <a:endParaRPr lang="fr-BE" dirty="0"/>
            </a:p>
          </p:txBody>
        </p:sp>
        <p:sp>
          <p:nvSpPr>
            <p:cNvPr id="54" name="ZoneTexte 53"/>
            <p:cNvSpPr txBox="1"/>
            <p:nvPr/>
          </p:nvSpPr>
          <p:spPr>
            <a:xfrm>
              <a:off x="4774940" y="2241408"/>
              <a:ext cx="405880" cy="369332"/>
            </a:xfrm>
            <a:prstGeom prst="rect">
              <a:avLst/>
            </a:prstGeom>
            <a:noFill/>
          </p:spPr>
          <p:txBody>
            <a:bodyPr wrap="none" rtlCol="0">
              <a:spAutoFit/>
            </a:bodyPr>
            <a:lstStyle/>
            <a:p>
              <a:r>
                <a:rPr lang="fr-BE" dirty="0" smtClean="0">
                  <a:solidFill>
                    <a:srgbClr val="00B0F0"/>
                  </a:solidFill>
                </a:rPr>
                <a:t>Al</a:t>
              </a:r>
              <a:endParaRPr lang="fr-BE" dirty="0">
                <a:solidFill>
                  <a:srgbClr val="00B0F0"/>
                </a:solidFill>
              </a:endParaRPr>
            </a:p>
          </p:txBody>
        </p:sp>
      </p:grpSp>
      <p:sp>
        <p:nvSpPr>
          <p:cNvPr id="56" name="Forme libre 55"/>
          <p:cNvSpPr/>
          <p:nvPr/>
        </p:nvSpPr>
        <p:spPr>
          <a:xfrm>
            <a:off x="6015038" y="5037395"/>
            <a:ext cx="457200" cy="763330"/>
          </a:xfrm>
          <a:custGeom>
            <a:avLst/>
            <a:gdLst>
              <a:gd name="connsiteX0" fmla="*/ 0 w 457200"/>
              <a:gd name="connsiteY0" fmla="*/ 753805 h 763330"/>
              <a:gd name="connsiteX1" fmla="*/ 128587 w 457200"/>
              <a:gd name="connsiteY1" fmla="*/ 758568 h 763330"/>
              <a:gd name="connsiteX2" fmla="*/ 166687 w 457200"/>
              <a:gd name="connsiteY2" fmla="*/ 701418 h 763330"/>
              <a:gd name="connsiteX3" fmla="*/ 209550 w 457200"/>
              <a:gd name="connsiteY3" fmla="*/ 449005 h 763330"/>
              <a:gd name="connsiteX4" fmla="*/ 228600 w 457200"/>
              <a:gd name="connsiteY4" fmla="*/ 163255 h 763330"/>
              <a:gd name="connsiteX5" fmla="*/ 252412 w 457200"/>
              <a:gd name="connsiteY5" fmla="*/ 15618 h 763330"/>
              <a:gd name="connsiteX6" fmla="*/ 280987 w 457200"/>
              <a:gd name="connsiteY6" fmla="*/ 15618 h 763330"/>
              <a:gd name="connsiteX7" fmla="*/ 285750 w 457200"/>
              <a:gd name="connsiteY7" fmla="*/ 115630 h 763330"/>
              <a:gd name="connsiteX8" fmla="*/ 285750 w 457200"/>
              <a:gd name="connsiteY8" fmla="*/ 306130 h 763330"/>
              <a:gd name="connsiteX9" fmla="*/ 300037 w 457200"/>
              <a:gd name="connsiteY9" fmla="*/ 444243 h 763330"/>
              <a:gd name="connsiteX10" fmla="*/ 319087 w 457200"/>
              <a:gd name="connsiteY10" fmla="*/ 591880 h 763330"/>
              <a:gd name="connsiteX11" fmla="*/ 361950 w 457200"/>
              <a:gd name="connsiteY11" fmla="*/ 734755 h 763330"/>
              <a:gd name="connsiteX12" fmla="*/ 409575 w 457200"/>
              <a:gd name="connsiteY12" fmla="*/ 758568 h 763330"/>
              <a:gd name="connsiteX13" fmla="*/ 457200 w 457200"/>
              <a:gd name="connsiteY13" fmla="*/ 763330 h 76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763330">
                <a:moveTo>
                  <a:pt x="0" y="753805"/>
                </a:moveTo>
                <a:cubicBezTo>
                  <a:pt x="50403" y="760552"/>
                  <a:pt x="100806" y="767299"/>
                  <a:pt x="128587" y="758568"/>
                </a:cubicBezTo>
                <a:cubicBezTo>
                  <a:pt x="156368" y="749837"/>
                  <a:pt x="153193" y="753012"/>
                  <a:pt x="166687" y="701418"/>
                </a:cubicBezTo>
                <a:cubicBezTo>
                  <a:pt x="180181" y="649824"/>
                  <a:pt x="199231" y="538699"/>
                  <a:pt x="209550" y="449005"/>
                </a:cubicBezTo>
                <a:cubicBezTo>
                  <a:pt x="219869" y="359311"/>
                  <a:pt x="221456" y="235486"/>
                  <a:pt x="228600" y="163255"/>
                </a:cubicBezTo>
                <a:cubicBezTo>
                  <a:pt x="235744" y="91024"/>
                  <a:pt x="243681" y="40224"/>
                  <a:pt x="252412" y="15618"/>
                </a:cubicBezTo>
                <a:cubicBezTo>
                  <a:pt x="261143" y="-8988"/>
                  <a:pt x="275431" y="-1051"/>
                  <a:pt x="280987" y="15618"/>
                </a:cubicBezTo>
                <a:cubicBezTo>
                  <a:pt x="286543" y="32287"/>
                  <a:pt x="284956" y="67211"/>
                  <a:pt x="285750" y="115630"/>
                </a:cubicBezTo>
                <a:cubicBezTo>
                  <a:pt x="286544" y="164049"/>
                  <a:pt x="283369" y="251361"/>
                  <a:pt x="285750" y="306130"/>
                </a:cubicBezTo>
                <a:cubicBezTo>
                  <a:pt x="288131" y="360899"/>
                  <a:pt x="294481" y="396618"/>
                  <a:pt x="300037" y="444243"/>
                </a:cubicBezTo>
                <a:cubicBezTo>
                  <a:pt x="305593" y="491868"/>
                  <a:pt x="308768" y="543461"/>
                  <a:pt x="319087" y="591880"/>
                </a:cubicBezTo>
                <a:cubicBezTo>
                  <a:pt x="329406" y="640299"/>
                  <a:pt x="346869" y="706974"/>
                  <a:pt x="361950" y="734755"/>
                </a:cubicBezTo>
                <a:cubicBezTo>
                  <a:pt x="377031" y="762536"/>
                  <a:pt x="393700" y="753806"/>
                  <a:pt x="409575" y="758568"/>
                </a:cubicBezTo>
                <a:cubicBezTo>
                  <a:pt x="425450" y="763330"/>
                  <a:pt x="441325" y="763330"/>
                  <a:pt x="457200" y="763330"/>
                </a:cubicBezTo>
              </a:path>
            </a:pathLst>
          </a:custGeom>
          <a:noFill/>
          <a:ln w="1905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71011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1"/>
          <p:cNvSpPr>
            <a:spLocks noGrp="1"/>
          </p:cNvSpPr>
          <p:nvPr>
            <p:ph type="sldNum" sz="quarter" idx="12"/>
          </p:nvPr>
        </p:nvSpPr>
        <p:spPr/>
        <p:txBody>
          <a:bodyPr/>
          <a:lstStyle/>
          <a:p>
            <a:r>
              <a:rPr lang="fr-BE" dirty="0"/>
              <a:t>9</a:t>
            </a:r>
          </a:p>
        </p:txBody>
      </p:sp>
      <p:sp>
        <p:nvSpPr>
          <p:cNvPr id="27" name="Rectangle 26"/>
          <p:cNvSpPr/>
          <p:nvPr/>
        </p:nvSpPr>
        <p:spPr>
          <a:xfrm>
            <a:off x="323528" y="6538746"/>
            <a:ext cx="7749690" cy="276999"/>
          </a:xfrm>
          <a:prstGeom prst="rect">
            <a:avLst/>
          </a:prstGeom>
          <a:noFill/>
          <a:ln>
            <a:noFill/>
          </a:ln>
        </p:spPr>
        <p:txBody>
          <a:bodyPr wrap="square">
            <a:spAutoFit/>
          </a:bodyPr>
          <a:lstStyle/>
          <a:p>
            <a:r>
              <a:rPr lang="en-US" sz="1200" dirty="0" smtClean="0">
                <a:solidFill>
                  <a:schemeClr val="bg1"/>
                </a:solidFill>
              </a:rPr>
              <a:t>X. D. A. </a:t>
            </a:r>
            <a:r>
              <a:rPr lang="en-US" sz="1200" dirty="0" err="1" smtClean="0">
                <a:solidFill>
                  <a:schemeClr val="bg1"/>
                </a:solidFill>
              </a:rPr>
              <a:t>Baumans</a:t>
            </a:r>
            <a:r>
              <a:rPr lang="en-US" sz="1200" dirty="0" smtClean="0">
                <a:solidFill>
                  <a:schemeClr val="bg1"/>
                </a:solidFill>
              </a:rPr>
              <a:t> </a:t>
            </a:r>
            <a:r>
              <a:rPr lang="en-US" sz="1200" i="1" dirty="0" smtClean="0">
                <a:solidFill>
                  <a:schemeClr val="bg1"/>
                </a:solidFill>
              </a:rPr>
              <a:t>et al.</a:t>
            </a:r>
            <a:r>
              <a:rPr lang="en-US" sz="1200" dirty="0" smtClean="0">
                <a:solidFill>
                  <a:schemeClr val="bg1"/>
                </a:solidFill>
              </a:rPr>
              <a:t>, Nat. </a:t>
            </a:r>
            <a:r>
              <a:rPr lang="en-US" sz="1200" dirty="0" err="1" smtClean="0">
                <a:solidFill>
                  <a:schemeClr val="bg1"/>
                </a:solidFill>
              </a:rPr>
              <a:t>Commun</a:t>
            </a:r>
            <a:r>
              <a:rPr lang="en-US" sz="1200" dirty="0" smtClean="0">
                <a:solidFill>
                  <a:schemeClr val="bg1"/>
                </a:solidFill>
              </a:rPr>
              <a:t>. </a:t>
            </a:r>
            <a:r>
              <a:rPr lang="en-US" sz="1200" b="1" dirty="0" smtClean="0">
                <a:solidFill>
                  <a:schemeClr val="bg1"/>
                </a:solidFill>
              </a:rPr>
              <a:t>7</a:t>
            </a:r>
            <a:r>
              <a:rPr lang="en-US" sz="1200" dirty="0" smtClean="0">
                <a:solidFill>
                  <a:schemeClr val="bg1"/>
                </a:solidFill>
              </a:rPr>
              <a:t>, 10560 (2016)</a:t>
            </a:r>
            <a:endParaRPr lang="en-US" sz="1200" dirty="0">
              <a:solidFill>
                <a:schemeClr val="bg1"/>
              </a:solidFill>
            </a:endParaRPr>
          </a:p>
        </p:txBody>
      </p:sp>
      <p:sp>
        <p:nvSpPr>
          <p:cNvPr id="14" name="Rectangle 13"/>
          <p:cNvSpPr/>
          <p:nvPr/>
        </p:nvSpPr>
        <p:spPr>
          <a:xfrm>
            <a:off x="323528" y="360601"/>
            <a:ext cx="8467628" cy="523220"/>
          </a:xfrm>
          <a:prstGeom prst="rect">
            <a:avLst/>
          </a:prstGeom>
        </p:spPr>
        <p:txBody>
          <a:bodyPr wrap="square">
            <a:spAutoFit/>
          </a:bodyPr>
          <a:lstStyle/>
          <a:p>
            <a:pPr algn="ctr"/>
            <a:r>
              <a:rPr lang="en-US" sz="2800" b="1" i="1" dirty="0" smtClean="0">
                <a:solidFill>
                  <a:srgbClr val="0070C0"/>
                </a:solidFill>
                <a:latin typeface="+mj-lt"/>
              </a:rPr>
              <a:t>R</a:t>
            </a:r>
            <a:r>
              <a:rPr lang="en-US" sz="2800" b="1" dirty="0" smtClean="0">
                <a:solidFill>
                  <a:srgbClr val="0070C0"/>
                </a:solidFill>
                <a:latin typeface="+mj-lt"/>
              </a:rPr>
              <a:t>(</a:t>
            </a:r>
            <a:r>
              <a:rPr lang="en-US" sz="2800" b="1" i="1" dirty="0" smtClean="0">
                <a:solidFill>
                  <a:srgbClr val="0070C0"/>
                </a:solidFill>
                <a:latin typeface="+mj-lt"/>
              </a:rPr>
              <a:t>B</a:t>
            </a:r>
            <a:r>
              <a:rPr lang="en-US" sz="2800" b="1" dirty="0" smtClean="0">
                <a:solidFill>
                  <a:srgbClr val="0070C0"/>
                </a:solidFill>
                <a:latin typeface="+mj-lt"/>
              </a:rPr>
              <a:t>): NMR and phase slips </a:t>
            </a:r>
            <a:endParaRPr lang="fr-BE" sz="2800" b="1" dirty="0">
              <a:solidFill>
                <a:srgbClr val="0070C0"/>
              </a:solidFill>
              <a:latin typeface="+mj-lt"/>
            </a:endParaRP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534" y="1035407"/>
            <a:ext cx="3490089" cy="2681625"/>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08" y="3829980"/>
            <a:ext cx="3575684" cy="2648241"/>
          </a:xfrm>
          <a:prstGeom prst="rect">
            <a:avLst/>
          </a:prstGeom>
        </p:spPr>
      </p:pic>
      <p:cxnSp>
        <p:nvCxnSpPr>
          <p:cNvPr id="16" name="Connecteur droit 15"/>
          <p:cNvCxnSpPr/>
          <p:nvPr/>
        </p:nvCxnSpPr>
        <p:spPr>
          <a:xfrm>
            <a:off x="1547664" y="4030410"/>
            <a:ext cx="2451559" cy="1895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843808" y="4424155"/>
            <a:ext cx="867383" cy="369332"/>
          </a:xfrm>
          <a:prstGeom prst="rect">
            <a:avLst/>
          </a:prstGeom>
          <a:noFill/>
        </p:spPr>
        <p:txBody>
          <a:bodyPr wrap="square" rtlCol="0">
            <a:spAutoFit/>
          </a:bodyPr>
          <a:lstStyle/>
          <a:p>
            <a:r>
              <a:rPr lang="fr-BE" b="1" dirty="0" smtClean="0">
                <a:solidFill>
                  <a:srgbClr val="FF0000"/>
                </a:solidFill>
              </a:rPr>
              <a:t>H</a:t>
            </a:r>
            <a:r>
              <a:rPr lang="fr-BE" b="1" baseline="-25000" dirty="0" smtClean="0">
                <a:solidFill>
                  <a:srgbClr val="FF0000"/>
                </a:solidFill>
              </a:rPr>
              <a:t>C2</a:t>
            </a:r>
            <a:endParaRPr lang="en-US" b="1" baseline="-25000" dirty="0">
              <a:solidFill>
                <a:srgbClr val="FF0000"/>
              </a:solidFill>
            </a:endParaRPr>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4562281"/>
            <a:ext cx="3490105" cy="1879936"/>
          </a:xfrm>
          <a:prstGeom prst="rect">
            <a:avLst/>
          </a:prstGeom>
        </p:spPr>
      </p:pic>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1100466"/>
            <a:ext cx="3456384" cy="1618600"/>
          </a:xfrm>
          <a:prstGeom prst="rect">
            <a:avLst/>
          </a:prstGeom>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024" y="2813986"/>
            <a:ext cx="3439524" cy="1610169"/>
          </a:xfrm>
          <a:prstGeom prst="rect">
            <a:avLst/>
          </a:prstGeom>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5585" y="4615598"/>
            <a:ext cx="3141963" cy="1472138"/>
          </a:xfrm>
          <a:prstGeom prst="rect">
            <a:avLst/>
          </a:prstGeom>
        </p:spPr>
      </p:pic>
      <p:cxnSp>
        <p:nvCxnSpPr>
          <p:cNvPr id="22" name="Connecteur droit 21"/>
          <p:cNvCxnSpPr/>
          <p:nvPr/>
        </p:nvCxnSpPr>
        <p:spPr>
          <a:xfrm flipH="1">
            <a:off x="5718719" y="1100466"/>
            <a:ext cx="5038" cy="5039913"/>
          </a:xfrm>
          <a:prstGeom prst="line">
            <a:avLst/>
          </a:prstGeom>
          <a:ln w="22225">
            <a:solidFill>
              <a:schemeClr val="tx1"/>
            </a:solidFill>
            <a:prstDash val="dash"/>
          </a:ln>
        </p:spPr>
        <p:style>
          <a:lnRef idx="2">
            <a:schemeClr val="dk1"/>
          </a:lnRef>
          <a:fillRef idx="0">
            <a:schemeClr val="dk1"/>
          </a:fillRef>
          <a:effectRef idx="1">
            <a:schemeClr val="dk1"/>
          </a:effectRef>
          <a:fontRef idx="minor">
            <a:schemeClr val="tx1"/>
          </a:fontRef>
        </p:style>
      </p:cxnSp>
      <p:cxnSp>
        <p:nvCxnSpPr>
          <p:cNvPr id="23" name="Connecteur droit 22"/>
          <p:cNvCxnSpPr/>
          <p:nvPr/>
        </p:nvCxnSpPr>
        <p:spPr>
          <a:xfrm flipH="1">
            <a:off x="7552628" y="1100466"/>
            <a:ext cx="5038" cy="5039913"/>
          </a:xfrm>
          <a:prstGeom prst="line">
            <a:avLst/>
          </a:prstGeom>
          <a:ln w="22225">
            <a:solidFill>
              <a:schemeClr val="tx1"/>
            </a:solidFill>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069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p:cNvPicPr>
            <a:picLocks noChangeAspect="1"/>
          </p:cNvPicPr>
          <p:nvPr/>
        </p:nvPicPr>
        <p:blipFill rotWithShape="1">
          <a:blip r:embed="rId2"/>
          <a:srcRect r="50000"/>
          <a:stretch/>
        </p:blipFill>
        <p:spPr>
          <a:xfrm>
            <a:off x="996724" y="3387400"/>
            <a:ext cx="3350369" cy="3121934"/>
          </a:xfrm>
          <a:prstGeom prst="rect">
            <a:avLst/>
          </a:prstGeom>
        </p:spPr>
      </p:pic>
      <p:grpSp>
        <p:nvGrpSpPr>
          <p:cNvPr id="4" name="Groupe 3"/>
          <p:cNvGrpSpPr/>
          <p:nvPr/>
        </p:nvGrpSpPr>
        <p:grpSpPr>
          <a:xfrm>
            <a:off x="1435549" y="764704"/>
            <a:ext cx="2736000" cy="2520000"/>
            <a:chOff x="1435549" y="764704"/>
            <a:chExt cx="2736000" cy="252000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7713" t="11151" r="22438" b="15350"/>
            <a:stretch/>
          </p:blipFill>
          <p:spPr>
            <a:xfrm>
              <a:off x="1435549" y="764704"/>
              <a:ext cx="2736000" cy="2520000"/>
            </a:xfrm>
            <a:prstGeom prst="rect">
              <a:avLst/>
            </a:prstGeom>
            <a:ln w="28575">
              <a:solidFill>
                <a:schemeClr val="tx1"/>
              </a:solidFill>
            </a:ln>
          </p:spPr>
        </p:pic>
        <p:cxnSp>
          <p:nvCxnSpPr>
            <p:cNvPr id="15" name="Connecteur droit avec flèche 14"/>
            <p:cNvCxnSpPr/>
            <p:nvPr/>
          </p:nvCxnSpPr>
          <p:spPr>
            <a:xfrm>
              <a:off x="2493874" y="3120276"/>
              <a:ext cx="672672"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2289837" y="2750944"/>
              <a:ext cx="1080745" cy="369332"/>
            </a:xfrm>
            <a:prstGeom prst="rect">
              <a:avLst/>
            </a:prstGeom>
            <a:noFill/>
          </p:spPr>
          <p:txBody>
            <a:bodyPr wrap="none" rtlCol="0">
              <a:spAutoFit/>
            </a:bodyPr>
            <a:lstStyle/>
            <a:p>
              <a:r>
                <a:rPr lang="fr-BE" dirty="0" smtClean="0"/>
                <a:t>200 µm</a:t>
              </a:r>
              <a:endParaRPr lang="fr-BE" dirty="0"/>
            </a:p>
          </p:txBody>
        </p:sp>
        <p:sp>
          <p:nvSpPr>
            <p:cNvPr id="38" name="ZoneTexte 37"/>
            <p:cNvSpPr txBox="1"/>
            <p:nvPr/>
          </p:nvSpPr>
          <p:spPr>
            <a:xfrm>
              <a:off x="1658150" y="2723809"/>
              <a:ext cx="409086" cy="369332"/>
            </a:xfrm>
            <a:prstGeom prst="rect">
              <a:avLst/>
            </a:prstGeom>
            <a:noFill/>
          </p:spPr>
          <p:txBody>
            <a:bodyPr wrap="none" rtlCol="0">
              <a:spAutoFit/>
            </a:bodyPr>
            <a:lstStyle/>
            <a:p>
              <a:r>
                <a:rPr lang="fr-BE" dirty="0" smtClean="0">
                  <a:solidFill>
                    <a:srgbClr val="00B0F0"/>
                  </a:solidFill>
                </a:rPr>
                <a:t>I</a:t>
              </a:r>
              <a:r>
                <a:rPr lang="fr-BE" baseline="30000" dirty="0" smtClean="0">
                  <a:solidFill>
                    <a:srgbClr val="00B0F0"/>
                  </a:solidFill>
                </a:rPr>
                <a:t>+</a:t>
              </a:r>
              <a:endParaRPr lang="fr-BE" baseline="30000" dirty="0">
                <a:solidFill>
                  <a:srgbClr val="00B0F0"/>
                </a:solidFill>
              </a:endParaRPr>
            </a:p>
          </p:txBody>
        </p:sp>
        <p:sp>
          <p:nvSpPr>
            <p:cNvPr id="39" name="ZoneTexte 38"/>
            <p:cNvSpPr txBox="1"/>
            <p:nvPr/>
          </p:nvSpPr>
          <p:spPr>
            <a:xfrm>
              <a:off x="3693714" y="2714020"/>
              <a:ext cx="349583" cy="369332"/>
            </a:xfrm>
            <a:prstGeom prst="rect">
              <a:avLst/>
            </a:prstGeom>
            <a:noFill/>
          </p:spPr>
          <p:txBody>
            <a:bodyPr wrap="none" rtlCol="0">
              <a:spAutoFit/>
            </a:bodyPr>
            <a:lstStyle/>
            <a:p>
              <a:r>
                <a:rPr lang="fr-BE" dirty="0" smtClean="0">
                  <a:solidFill>
                    <a:srgbClr val="00B0F0"/>
                  </a:solidFill>
                </a:rPr>
                <a:t>I</a:t>
              </a:r>
              <a:r>
                <a:rPr lang="fr-BE" baseline="30000" dirty="0">
                  <a:solidFill>
                    <a:srgbClr val="00B0F0"/>
                  </a:solidFill>
                </a:rPr>
                <a:t>-</a:t>
              </a:r>
            </a:p>
          </p:txBody>
        </p:sp>
        <p:sp>
          <p:nvSpPr>
            <p:cNvPr id="40" name="ZoneTexte 39"/>
            <p:cNvSpPr txBox="1"/>
            <p:nvPr/>
          </p:nvSpPr>
          <p:spPr>
            <a:xfrm>
              <a:off x="1659605" y="888028"/>
              <a:ext cx="468398" cy="369332"/>
            </a:xfrm>
            <a:prstGeom prst="rect">
              <a:avLst/>
            </a:prstGeom>
            <a:noFill/>
          </p:spPr>
          <p:txBody>
            <a:bodyPr wrap="none" rtlCol="0">
              <a:spAutoFit/>
            </a:bodyPr>
            <a:lstStyle/>
            <a:p>
              <a:r>
                <a:rPr lang="fr-BE" dirty="0" smtClean="0">
                  <a:solidFill>
                    <a:srgbClr val="00B0F0"/>
                  </a:solidFill>
                </a:rPr>
                <a:t>V</a:t>
              </a:r>
              <a:r>
                <a:rPr lang="fr-BE" baseline="30000" dirty="0" smtClean="0">
                  <a:solidFill>
                    <a:srgbClr val="00B0F0"/>
                  </a:solidFill>
                </a:rPr>
                <a:t>+</a:t>
              </a:r>
              <a:endParaRPr lang="fr-BE" baseline="30000" dirty="0">
                <a:solidFill>
                  <a:srgbClr val="00B0F0"/>
                </a:solidFill>
              </a:endParaRPr>
            </a:p>
          </p:txBody>
        </p:sp>
        <p:sp>
          <p:nvSpPr>
            <p:cNvPr id="41" name="ZoneTexte 40"/>
            <p:cNvSpPr txBox="1"/>
            <p:nvPr/>
          </p:nvSpPr>
          <p:spPr>
            <a:xfrm>
              <a:off x="3517155" y="867400"/>
              <a:ext cx="406650" cy="369332"/>
            </a:xfrm>
            <a:prstGeom prst="rect">
              <a:avLst/>
            </a:prstGeom>
            <a:noFill/>
          </p:spPr>
          <p:txBody>
            <a:bodyPr wrap="none" rtlCol="0">
              <a:spAutoFit/>
            </a:bodyPr>
            <a:lstStyle/>
            <a:p>
              <a:r>
                <a:rPr lang="fr-BE" dirty="0" smtClean="0">
                  <a:solidFill>
                    <a:srgbClr val="00B0F0"/>
                  </a:solidFill>
                </a:rPr>
                <a:t>V</a:t>
              </a:r>
              <a:r>
                <a:rPr lang="fr-BE" baseline="30000" dirty="0" smtClean="0">
                  <a:solidFill>
                    <a:srgbClr val="00B0F0"/>
                  </a:solidFill>
                </a:rPr>
                <a:t>-</a:t>
              </a:r>
              <a:endParaRPr lang="fr-BE" baseline="30000" dirty="0">
                <a:solidFill>
                  <a:srgbClr val="00B0F0"/>
                </a:solidFill>
              </a:endParaRPr>
            </a:p>
          </p:txBody>
        </p:sp>
        <p:sp>
          <p:nvSpPr>
            <p:cNvPr id="48" name="ZoneTexte 47"/>
            <p:cNvSpPr txBox="1"/>
            <p:nvPr/>
          </p:nvSpPr>
          <p:spPr>
            <a:xfrm>
              <a:off x="2538091" y="824020"/>
              <a:ext cx="530915" cy="369332"/>
            </a:xfrm>
            <a:prstGeom prst="rect">
              <a:avLst/>
            </a:prstGeom>
            <a:noFill/>
          </p:spPr>
          <p:txBody>
            <a:bodyPr wrap="none" rtlCol="0">
              <a:spAutoFit/>
            </a:bodyPr>
            <a:lstStyle/>
            <a:p>
              <a:r>
                <a:rPr lang="fr-BE" dirty="0" smtClean="0"/>
                <a:t>(a)</a:t>
              </a:r>
              <a:endParaRPr lang="fr-BE" dirty="0"/>
            </a:p>
          </p:txBody>
        </p:sp>
      </p:grpSp>
      <p:grpSp>
        <p:nvGrpSpPr>
          <p:cNvPr id="47" name="Groupe 46"/>
          <p:cNvGrpSpPr/>
          <p:nvPr/>
        </p:nvGrpSpPr>
        <p:grpSpPr>
          <a:xfrm>
            <a:off x="7881541" y="764704"/>
            <a:ext cx="2739131" cy="2520000"/>
            <a:chOff x="6338765" y="1145436"/>
            <a:chExt cx="2739131" cy="2520000"/>
          </a:xfrm>
        </p:grpSpPr>
        <p:pic>
          <p:nvPicPr>
            <p:cNvPr id="12" name="Image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1999" r="13001" b="8000"/>
            <a:stretch/>
          </p:blipFill>
          <p:spPr>
            <a:xfrm>
              <a:off x="6338765" y="1145436"/>
              <a:ext cx="2739131" cy="2520000"/>
            </a:xfrm>
            <a:prstGeom prst="rect">
              <a:avLst/>
            </a:prstGeom>
            <a:ln w="28575">
              <a:solidFill>
                <a:schemeClr val="tx1"/>
              </a:solidFill>
            </a:ln>
          </p:spPr>
        </p:pic>
        <p:cxnSp>
          <p:nvCxnSpPr>
            <p:cNvPr id="19" name="Connecteur droit avec flèche 18"/>
            <p:cNvCxnSpPr/>
            <p:nvPr/>
          </p:nvCxnSpPr>
          <p:spPr>
            <a:xfrm>
              <a:off x="7464351" y="3519592"/>
              <a:ext cx="672672"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386607" y="3150260"/>
              <a:ext cx="785793" cy="369332"/>
            </a:xfrm>
            <a:prstGeom prst="rect">
              <a:avLst/>
            </a:prstGeom>
            <a:noFill/>
          </p:spPr>
          <p:txBody>
            <a:bodyPr wrap="none" rtlCol="0">
              <a:spAutoFit/>
            </a:bodyPr>
            <a:lstStyle/>
            <a:p>
              <a:r>
                <a:rPr lang="fr-BE" dirty="0" smtClean="0"/>
                <a:t>1 µm</a:t>
              </a:r>
              <a:endParaRPr lang="fr-BE" dirty="0"/>
            </a:p>
          </p:txBody>
        </p:sp>
        <p:cxnSp>
          <p:nvCxnSpPr>
            <p:cNvPr id="43" name="Connecteur droit avec flèche 42"/>
            <p:cNvCxnSpPr/>
            <p:nvPr/>
          </p:nvCxnSpPr>
          <p:spPr>
            <a:xfrm flipV="1">
              <a:off x="7688337" y="2564904"/>
              <a:ext cx="0" cy="28803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7688337" y="2204864"/>
              <a:ext cx="0" cy="28803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7242497" y="1898248"/>
              <a:ext cx="931665" cy="369332"/>
            </a:xfrm>
            <a:prstGeom prst="rect">
              <a:avLst/>
            </a:prstGeom>
            <a:noFill/>
          </p:spPr>
          <p:txBody>
            <a:bodyPr wrap="none" rtlCol="0">
              <a:spAutoFit/>
            </a:bodyPr>
            <a:lstStyle/>
            <a:p>
              <a:r>
                <a:rPr lang="fr-BE" dirty="0" smtClean="0"/>
                <a:t>50 </a:t>
              </a:r>
              <a:r>
                <a:rPr lang="fr-BE" dirty="0"/>
                <a:t>n</a:t>
              </a:r>
              <a:r>
                <a:rPr lang="fr-BE" dirty="0" smtClean="0"/>
                <a:t>m</a:t>
              </a:r>
              <a:endParaRPr lang="fr-BE" dirty="0"/>
            </a:p>
          </p:txBody>
        </p:sp>
      </p:grpSp>
      <p:sp>
        <p:nvSpPr>
          <p:cNvPr id="50" name="ZoneTexte 49"/>
          <p:cNvSpPr txBox="1"/>
          <p:nvPr/>
        </p:nvSpPr>
        <p:spPr>
          <a:xfrm>
            <a:off x="8974322" y="850860"/>
            <a:ext cx="513282" cy="369332"/>
          </a:xfrm>
          <a:prstGeom prst="rect">
            <a:avLst/>
          </a:prstGeom>
          <a:noFill/>
        </p:spPr>
        <p:txBody>
          <a:bodyPr wrap="none" rtlCol="0">
            <a:spAutoFit/>
          </a:bodyPr>
          <a:lstStyle/>
          <a:p>
            <a:r>
              <a:rPr lang="fr-BE" dirty="0" smtClean="0"/>
              <a:t>(c)</a:t>
            </a:r>
            <a:endParaRPr lang="fr-BE" dirty="0"/>
          </a:p>
        </p:txBody>
      </p:sp>
      <p:sp>
        <p:nvSpPr>
          <p:cNvPr id="51" name="ZoneTexte 50"/>
          <p:cNvSpPr txBox="1"/>
          <p:nvPr/>
        </p:nvSpPr>
        <p:spPr>
          <a:xfrm>
            <a:off x="2493874" y="3694168"/>
            <a:ext cx="537327" cy="369332"/>
          </a:xfrm>
          <a:prstGeom prst="rect">
            <a:avLst/>
          </a:prstGeom>
          <a:noFill/>
        </p:spPr>
        <p:txBody>
          <a:bodyPr wrap="none" rtlCol="0">
            <a:spAutoFit/>
          </a:bodyPr>
          <a:lstStyle/>
          <a:p>
            <a:r>
              <a:rPr lang="fr-BE" dirty="0" smtClean="0"/>
              <a:t>(d)</a:t>
            </a:r>
            <a:endParaRPr lang="fr-BE" dirty="0"/>
          </a:p>
        </p:txBody>
      </p:sp>
      <p:grpSp>
        <p:nvGrpSpPr>
          <p:cNvPr id="7" name="Groupe 6"/>
          <p:cNvGrpSpPr/>
          <p:nvPr/>
        </p:nvGrpSpPr>
        <p:grpSpPr>
          <a:xfrm>
            <a:off x="4652727" y="764704"/>
            <a:ext cx="2799593" cy="2520000"/>
            <a:chOff x="4652727" y="764704"/>
            <a:chExt cx="2799593" cy="2520000"/>
          </a:xfrm>
        </p:grpSpPr>
        <p:pic>
          <p:nvPicPr>
            <p:cNvPr id="11" name="Image 10"/>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9593" r="14117" b="8440"/>
            <a:stretch/>
          </p:blipFill>
          <p:spPr>
            <a:xfrm>
              <a:off x="4652727" y="764704"/>
              <a:ext cx="2799593" cy="2520000"/>
            </a:xfrm>
            <a:prstGeom prst="rect">
              <a:avLst/>
            </a:prstGeom>
            <a:ln w="28575">
              <a:solidFill>
                <a:schemeClr val="tx1"/>
              </a:solidFill>
            </a:ln>
          </p:spPr>
        </p:pic>
        <p:cxnSp>
          <p:nvCxnSpPr>
            <p:cNvPr id="17" name="Connecteur droit avec flèche 16"/>
            <p:cNvCxnSpPr/>
            <p:nvPr/>
          </p:nvCxnSpPr>
          <p:spPr>
            <a:xfrm>
              <a:off x="5776479" y="3129568"/>
              <a:ext cx="672672"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647910" y="2760236"/>
              <a:ext cx="933269" cy="369332"/>
            </a:xfrm>
            <a:prstGeom prst="rect">
              <a:avLst/>
            </a:prstGeom>
            <a:noFill/>
          </p:spPr>
          <p:txBody>
            <a:bodyPr wrap="none" rtlCol="0">
              <a:spAutoFit/>
            </a:bodyPr>
            <a:lstStyle/>
            <a:p>
              <a:r>
                <a:rPr lang="fr-BE" dirty="0" smtClean="0"/>
                <a:t>20 µm</a:t>
              </a:r>
              <a:endParaRPr lang="fr-BE" dirty="0"/>
            </a:p>
          </p:txBody>
        </p:sp>
        <p:sp>
          <p:nvSpPr>
            <p:cNvPr id="49" name="ZoneTexte 48"/>
            <p:cNvSpPr txBox="1"/>
            <p:nvPr/>
          </p:nvSpPr>
          <p:spPr>
            <a:xfrm>
              <a:off x="5783859" y="867400"/>
              <a:ext cx="537327" cy="369332"/>
            </a:xfrm>
            <a:prstGeom prst="rect">
              <a:avLst/>
            </a:prstGeom>
            <a:noFill/>
          </p:spPr>
          <p:txBody>
            <a:bodyPr wrap="none" rtlCol="0">
              <a:spAutoFit/>
            </a:bodyPr>
            <a:lstStyle/>
            <a:p>
              <a:r>
                <a:rPr lang="fr-BE" dirty="0" smtClean="0"/>
                <a:t>(b)</a:t>
              </a:r>
              <a:endParaRPr lang="fr-BE" dirty="0"/>
            </a:p>
          </p:txBody>
        </p:sp>
        <p:sp>
          <p:nvSpPr>
            <p:cNvPr id="53" name="ZoneTexte 52"/>
            <p:cNvSpPr txBox="1"/>
            <p:nvPr/>
          </p:nvSpPr>
          <p:spPr>
            <a:xfrm>
              <a:off x="5080574" y="1691153"/>
              <a:ext cx="405880" cy="369332"/>
            </a:xfrm>
            <a:prstGeom prst="rect">
              <a:avLst/>
            </a:prstGeom>
            <a:noFill/>
          </p:spPr>
          <p:txBody>
            <a:bodyPr wrap="none" rtlCol="0">
              <a:spAutoFit/>
            </a:bodyPr>
            <a:lstStyle/>
            <a:p>
              <a:r>
                <a:rPr lang="fr-BE" dirty="0" smtClean="0"/>
                <a:t>Si</a:t>
              </a:r>
              <a:endParaRPr lang="fr-BE" dirty="0"/>
            </a:p>
          </p:txBody>
        </p:sp>
        <p:sp>
          <p:nvSpPr>
            <p:cNvPr id="54" name="ZoneTexte 53"/>
            <p:cNvSpPr txBox="1"/>
            <p:nvPr/>
          </p:nvSpPr>
          <p:spPr>
            <a:xfrm>
              <a:off x="5080574" y="2241408"/>
              <a:ext cx="405880" cy="369332"/>
            </a:xfrm>
            <a:prstGeom prst="rect">
              <a:avLst/>
            </a:prstGeom>
            <a:noFill/>
          </p:spPr>
          <p:txBody>
            <a:bodyPr wrap="none" rtlCol="0">
              <a:spAutoFit/>
            </a:bodyPr>
            <a:lstStyle/>
            <a:p>
              <a:r>
                <a:rPr lang="fr-BE" dirty="0" smtClean="0">
                  <a:solidFill>
                    <a:srgbClr val="00B0F0"/>
                  </a:solidFill>
                </a:rPr>
                <a:t>Al</a:t>
              </a:r>
              <a:endParaRPr lang="fr-BE" dirty="0">
                <a:solidFill>
                  <a:srgbClr val="00B0F0"/>
                </a:solidFill>
              </a:endParaRPr>
            </a:p>
          </p:txBody>
        </p:sp>
      </p:grpSp>
      <p:pic>
        <p:nvPicPr>
          <p:cNvPr id="2" name="Image 1"/>
          <p:cNvPicPr>
            <a:picLocks noChangeAspect="1"/>
          </p:cNvPicPr>
          <p:nvPr/>
        </p:nvPicPr>
        <p:blipFill>
          <a:blip r:embed="rId8"/>
          <a:stretch>
            <a:fillRect/>
          </a:stretch>
        </p:blipFill>
        <p:spPr>
          <a:xfrm>
            <a:off x="4304886" y="3387400"/>
            <a:ext cx="3217555" cy="3109888"/>
          </a:xfrm>
          <a:prstGeom prst="rect">
            <a:avLst/>
          </a:prstGeom>
        </p:spPr>
      </p:pic>
      <p:pic>
        <p:nvPicPr>
          <p:cNvPr id="5" name="Image 4"/>
          <p:cNvPicPr>
            <a:picLocks noChangeAspect="1"/>
          </p:cNvPicPr>
          <p:nvPr/>
        </p:nvPicPr>
        <p:blipFill>
          <a:blip r:embed="rId9"/>
          <a:stretch>
            <a:fillRect/>
          </a:stretch>
        </p:blipFill>
        <p:spPr>
          <a:xfrm>
            <a:off x="7466408" y="3364418"/>
            <a:ext cx="3254778" cy="3132870"/>
          </a:xfrm>
          <a:prstGeom prst="rect">
            <a:avLst/>
          </a:prstGeom>
        </p:spPr>
      </p:pic>
      <p:sp>
        <p:nvSpPr>
          <p:cNvPr id="32" name="ZoneTexte 31"/>
          <p:cNvSpPr txBox="1"/>
          <p:nvPr/>
        </p:nvSpPr>
        <p:spPr>
          <a:xfrm>
            <a:off x="4748143" y="3669364"/>
            <a:ext cx="537327" cy="369332"/>
          </a:xfrm>
          <a:prstGeom prst="rect">
            <a:avLst/>
          </a:prstGeom>
          <a:noFill/>
        </p:spPr>
        <p:txBody>
          <a:bodyPr wrap="none" rtlCol="0">
            <a:spAutoFit/>
          </a:bodyPr>
          <a:lstStyle/>
          <a:p>
            <a:r>
              <a:rPr lang="fr-BE" dirty="0" smtClean="0"/>
              <a:t>(e)</a:t>
            </a:r>
            <a:endParaRPr lang="fr-BE" dirty="0"/>
          </a:p>
        </p:txBody>
      </p:sp>
      <p:sp>
        <p:nvSpPr>
          <p:cNvPr id="33" name="ZoneTexte 32"/>
          <p:cNvSpPr txBox="1"/>
          <p:nvPr/>
        </p:nvSpPr>
        <p:spPr>
          <a:xfrm>
            <a:off x="9972600" y="3713314"/>
            <a:ext cx="486095" cy="369332"/>
          </a:xfrm>
          <a:prstGeom prst="rect">
            <a:avLst/>
          </a:prstGeom>
          <a:noFill/>
        </p:spPr>
        <p:txBody>
          <a:bodyPr wrap="none" rtlCol="0">
            <a:spAutoFit/>
          </a:bodyPr>
          <a:lstStyle/>
          <a:p>
            <a:r>
              <a:rPr lang="fr-BE" dirty="0" smtClean="0"/>
              <a:t>(f)</a:t>
            </a:r>
            <a:endParaRPr lang="fr-BE" dirty="0"/>
          </a:p>
        </p:txBody>
      </p:sp>
    </p:spTree>
    <p:extLst>
      <p:ext uri="{BB962C8B-B14F-4D97-AF65-F5344CB8AC3E}">
        <p14:creationId xmlns:p14="http://schemas.microsoft.com/office/powerpoint/2010/main" val="604753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24</a:t>
            </a:fld>
            <a:endParaRPr lang="fr-BE"/>
          </a:p>
        </p:txBody>
      </p:sp>
      <p:grpSp>
        <p:nvGrpSpPr>
          <p:cNvPr id="14" name="Groupe 13"/>
          <p:cNvGrpSpPr/>
          <p:nvPr/>
        </p:nvGrpSpPr>
        <p:grpSpPr>
          <a:xfrm>
            <a:off x="1466491" y="615812"/>
            <a:ext cx="5841813" cy="5621499"/>
            <a:chOff x="1466491" y="615812"/>
            <a:chExt cx="5841813" cy="5621499"/>
          </a:xfrm>
        </p:grpSpPr>
        <p:pic>
          <p:nvPicPr>
            <p:cNvPr id="4" name="Imag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1999" r="13001" b="8000"/>
            <a:stretch/>
          </p:blipFill>
          <p:spPr>
            <a:xfrm>
              <a:off x="1475656" y="615812"/>
              <a:ext cx="5832648" cy="5621499"/>
            </a:xfrm>
            <a:prstGeom prst="rect">
              <a:avLst/>
            </a:prstGeom>
            <a:ln w="28575">
              <a:solidFill>
                <a:schemeClr val="tx1"/>
              </a:solidFill>
            </a:ln>
          </p:spPr>
        </p:pic>
        <p:sp>
          <p:nvSpPr>
            <p:cNvPr id="10" name="Forme libre 9"/>
            <p:cNvSpPr/>
            <p:nvPr/>
          </p:nvSpPr>
          <p:spPr>
            <a:xfrm>
              <a:off x="1466491" y="3726611"/>
              <a:ext cx="5840083" cy="2510287"/>
            </a:xfrm>
            <a:custGeom>
              <a:avLst/>
              <a:gdLst>
                <a:gd name="connsiteX0" fmla="*/ 8626 w 5840083"/>
                <a:gd name="connsiteY0" fmla="*/ 1621766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8626 w 5840083"/>
                <a:gd name="connsiteY9" fmla="*/ 1621766 h 251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0083" h="2510287">
                  <a:moveTo>
                    <a:pt x="8626" y="1621766"/>
                  </a:moveTo>
                  <a:lnTo>
                    <a:pt x="1923690" y="250166"/>
                  </a:lnTo>
                  <a:lnTo>
                    <a:pt x="2700067" y="0"/>
                  </a:lnTo>
                  <a:lnTo>
                    <a:pt x="2976113" y="8627"/>
                  </a:lnTo>
                  <a:lnTo>
                    <a:pt x="3390181" y="51759"/>
                  </a:lnTo>
                  <a:lnTo>
                    <a:pt x="3856007" y="172529"/>
                  </a:lnTo>
                  <a:lnTo>
                    <a:pt x="5840083" y="1561381"/>
                  </a:lnTo>
                  <a:lnTo>
                    <a:pt x="5840083" y="2510287"/>
                  </a:lnTo>
                  <a:lnTo>
                    <a:pt x="0" y="2501661"/>
                  </a:lnTo>
                  <a:cubicBezTo>
                    <a:pt x="2875" y="2208363"/>
                    <a:pt x="5751" y="1915064"/>
                    <a:pt x="8626" y="1621766"/>
                  </a:cubicBezTo>
                  <a:close/>
                </a:path>
              </a:pathLst>
            </a:custGeom>
            <a:solidFill>
              <a:schemeClr val="bg1">
                <a:lumMod val="85000"/>
              </a:schemeClr>
            </a:solidFill>
            <a:ln>
              <a:solidFill>
                <a:schemeClr val="bg1"/>
              </a:solidFill>
            </a:ln>
            <a:effectLst>
              <a:glow rad="101600">
                <a:schemeClr val="bg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rot="10800000">
              <a:off x="3036499" y="621416"/>
              <a:ext cx="2596222" cy="2941608"/>
            </a:xfrm>
            <a:custGeom>
              <a:avLst/>
              <a:gdLst>
                <a:gd name="connsiteX0" fmla="*/ 8626 w 5840083"/>
                <a:gd name="connsiteY0" fmla="*/ 1621766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8626 w 5840083"/>
                <a:gd name="connsiteY9" fmla="*/ 1621766 h 2510287"/>
                <a:gd name="connsiteX0" fmla="*/ 1639019 w 5840083"/>
                <a:gd name="connsiteY0" fmla="*/ 396815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1639019 w 5840083"/>
                <a:gd name="connsiteY9" fmla="*/ 396815 h 2510287"/>
                <a:gd name="connsiteX0" fmla="*/ 81 w 4201145"/>
                <a:gd name="connsiteY0" fmla="*/ 396815 h 2941608"/>
                <a:gd name="connsiteX1" fmla="*/ 284752 w 4201145"/>
                <a:gd name="connsiteY1" fmla="*/ 250166 h 2941608"/>
                <a:gd name="connsiteX2" fmla="*/ 1061129 w 4201145"/>
                <a:gd name="connsiteY2" fmla="*/ 0 h 2941608"/>
                <a:gd name="connsiteX3" fmla="*/ 1337175 w 4201145"/>
                <a:gd name="connsiteY3" fmla="*/ 8627 h 2941608"/>
                <a:gd name="connsiteX4" fmla="*/ 1751243 w 4201145"/>
                <a:gd name="connsiteY4" fmla="*/ 51759 h 2941608"/>
                <a:gd name="connsiteX5" fmla="*/ 2217069 w 4201145"/>
                <a:gd name="connsiteY5" fmla="*/ 172529 h 2941608"/>
                <a:gd name="connsiteX6" fmla="*/ 4201145 w 4201145"/>
                <a:gd name="connsiteY6" fmla="*/ 1561381 h 2941608"/>
                <a:gd name="connsiteX7" fmla="*/ 4201145 w 4201145"/>
                <a:gd name="connsiteY7" fmla="*/ 2510287 h 2941608"/>
                <a:gd name="connsiteX8" fmla="*/ 69093 w 4201145"/>
                <a:gd name="connsiteY8" fmla="*/ 2941608 h 2941608"/>
                <a:gd name="connsiteX9" fmla="*/ 81 w 4201145"/>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75308 w 4175308"/>
                <a:gd name="connsiteY6" fmla="*/ 1561381 h 2941608"/>
                <a:gd name="connsiteX7" fmla="*/ 4175308 w 4175308"/>
                <a:gd name="connsiteY7" fmla="*/ 2510287 h 2941608"/>
                <a:gd name="connsiteX8" fmla="*/ 43256 w 4175308"/>
                <a:gd name="connsiteY8" fmla="*/ 2941608 h 2941608"/>
                <a:gd name="connsiteX9" fmla="*/ 123 w 4175308"/>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75308 w 4175308"/>
                <a:gd name="connsiteY6" fmla="*/ 1561381 h 2941608"/>
                <a:gd name="connsiteX7" fmla="*/ 2510410 w 4175308"/>
                <a:gd name="connsiteY7" fmla="*/ 2932982 h 2941608"/>
                <a:gd name="connsiteX8" fmla="*/ 43256 w 4175308"/>
                <a:gd name="connsiteY8" fmla="*/ 2941608 h 2941608"/>
                <a:gd name="connsiteX9" fmla="*/ 123 w 4175308"/>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57604 w 4175308"/>
                <a:gd name="connsiteY6" fmla="*/ 1544443 h 2941608"/>
                <a:gd name="connsiteX7" fmla="*/ 4175308 w 4175308"/>
                <a:gd name="connsiteY7" fmla="*/ 1561381 h 2941608"/>
                <a:gd name="connsiteX8" fmla="*/ 2510410 w 4175308"/>
                <a:gd name="connsiteY8" fmla="*/ 2932982 h 2941608"/>
                <a:gd name="connsiteX9" fmla="*/ 43256 w 4175308"/>
                <a:gd name="connsiteY9" fmla="*/ 2941608 h 2941608"/>
                <a:gd name="connsiteX10" fmla="*/ 123 w 4175308"/>
                <a:gd name="connsiteY10" fmla="*/ 396815 h 2941608"/>
                <a:gd name="connsiteX0" fmla="*/ 123 w 4157604"/>
                <a:gd name="connsiteY0" fmla="*/ 396815 h 2941608"/>
                <a:gd name="connsiteX1" fmla="*/ 258915 w 4157604"/>
                <a:gd name="connsiteY1" fmla="*/ 250166 h 2941608"/>
                <a:gd name="connsiteX2" fmla="*/ 1035292 w 4157604"/>
                <a:gd name="connsiteY2" fmla="*/ 0 h 2941608"/>
                <a:gd name="connsiteX3" fmla="*/ 1311338 w 4157604"/>
                <a:gd name="connsiteY3" fmla="*/ 8627 h 2941608"/>
                <a:gd name="connsiteX4" fmla="*/ 1725406 w 4157604"/>
                <a:gd name="connsiteY4" fmla="*/ 51759 h 2941608"/>
                <a:gd name="connsiteX5" fmla="*/ 2191232 w 4157604"/>
                <a:gd name="connsiteY5" fmla="*/ 172529 h 2941608"/>
                <a:gd name="connsiteX6" fmla="*/ 4157604 w 4157604"/>
                <a:gd name="connsiteY6" fmla="*/ 1544443 h 2941608"/>
                <a:gd name="connsiteX7" fmla="*/ 2484531 w 4157604"/>
                <a:gd name="connsiteY7" fmla="*/ 1889184 h 2941608"/>
                <a:gd name="connsiteX8" fmla="*/ 2510410 w 4157604"/>
                <a:gd name="connsiteY8" fmla="*/ 2932982 h 2941608"/>
                <a:gd name="connsiteX9" fmla="*/ 43256 w 4157604"/>
                <a:gd name="connsiteY9" fmla="*/ 2941608 h 2941608"/>
                <a:gd name="connsiteX10" fmla="*/ 123 w 4157604"/>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484531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484531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10410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10410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36289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6222" h="2941608">
                  <a:moveTo>
                    <a:pt x="123" y="396815"/>
                  </a:moveTo>
                  <a:lnTo>
                    <a:pt x="258915" y="250166"/>
                  </a:lnTo>
                  <a:lnTo>
                    <a:pt x="1035292" y="0"/>
                  </a:lnTo>
                  <a:lnTo>
                    <a:pt x="1311338" y="8627"/>
                  </a:lnTo>
                  <a:lnTo>
                    <a:pt x="1725406" y="51759"/>
                  </a:lnTo>
                  <a:lnTo>
                    <a:pt x="2191232" y="172529"/>
                  </a:lnTo>
                  <a:lnTo>
                    <a:pt x="2596222" y="388503"/>
                  </a:lnTo>
                  <a:cubicBezTo>
                    <a:pt x="2481354" y="431530"/>
                    <a:pt x="2539013" y="1388957"/>
                    <a:pt x="2536289" y="1889184"/>
                  </a:cubicBezTo>
                  <a:lnTo>
                    <a:pt x="2510410" y="2932982"/>
                  </a:lnTo>
                  <a:lnTo>
                    <a:pt x="43256" y="2941608"/>
                  </a:lnTo>
                  <a:cubicBezTo>
                    <a:pt x="46131" y="2648310"/>
                    <a:pt x="-2752" y="690113"/>
                    <a:pt x="123" y="396815"/>
                  </a:cubicBezTo>
                  <a:close/>
                </a:path>
              </a:pathLst>
            </a:custGeom>
            <a:solidFill>
              <a:schemeClr val="bg1">
                <a:lumMod val="85000"/>
              </a:schemeClr>
            </a:solidFill>
            <a:ln>
              <a:solidFill>
                <a:schemeClr val="bg1"/>
              </a:solidFill>
            </a:ln>
            <a:effectLst>
              <a:glow rad="101600">
                <a:schemeClr val="bg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rot="10800000">
              <a:off x="1489422" y="630041"/>
              <a:ext cx="1070096" cy="2087593"/>
            </a:xfrm>
            <a:custGeom>
              <a:avLst/>
              <a:gdLst>
                <a:gd name="connsiteX0" fmla="*/ 8626 w 5840083"/>
                <a:gd name="connsiteY0" fmla="*/ 1621766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8626 w 5840083"/>
                <a:gd name="connsiteY9" fmla="*/ 1621766 h 2510287"/>
                <a:gd name="connsiteX0" fmla="*/ 1639019 w 5840083"/>
                <a:gd name="connsiteY0" fmla="*/ 396815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1639019 w 5840083"/>
                <a:gd name="connsiteY9" fmla="*/ 396815 h 2510287"/>
                <a:gd name="connsiteX0" fmla="*/ 81 w 4201145"/>
                <a:gd name="connsiteY0" fmla="*/ 396815 h 2941608"/>
                <a:gd name="connsiteX1" fmla="*/ 284752 w 4201145"/>
                <a:gd name="connsiteY1" fmla="*/ 250166 h 2941608"/>
                <a:gd name="connsiteX2" fmla="*/ 1061129 w 4201145"/>
                <a:gd name="connsiteY2" fmla="*/ 0 h 2941608"/>
                <a:gd name="connsiteX3" fmla="*/ 1337175 w 4201145"/>
                <a:gd name="connsiteY3" fmla="*/ 8627 h 2941608"/>
                <a:gd name="connsiteX4" fmla="*/ 1751243 w 4201145"/>
                <a:gd name="connsiteY4" fmla="*/ 51759 h 2941608"/>
                <a:gd name="connsiteX5" fmla="*/ 2217069 w 4201145"/>
                <a:gd name="connsiteY5" fmla="*/ 172529 h 2941608"/>
                <a:gd name="connsiteX6" fmla="*/ 4201145 w 4201145"/>
                <a:gd name="connsiteY6" fmla="*/ 1561381 h 2941608"/>
                <a:gd name="connsiteX7" fmla="*/ 4201145 w 4201145"/>
                <a:gd name="connsiteY7" fmla="*/ 2510287 h 2941608"/>
                <a:gd name="connsiteX8" fmla="*/ 69093 w 4201145"/>
                <a:gd name="connsiteY8" fmla="*/ 2941608 h 2941608"/>
                <a:gd name="connsiteX9" fmla="*/ 81 w 4201145"/>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75308 w 4175308"/>
                <a:gd name="connsiteY6" fmla="*/ 1561381 h 2941608"/>
                <a:gd name="connsiteX7" fmla="*/ 4175308 w 4175308"/>
                <a:gd name="connsiteY7" fmla="*/ 2510287 h 2941608"/>
                <a:gd name="connsiteX8" fmla="*/ 43256 w 4175308"/>
                <a:gd name="connsiteY8" fmla="*/ 2941608 h 2941608"/>
                <a:gd name="connsiteX9" fmla="*/ 123 w 4175308"/>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75308 w 4175308"/>
                <a:gd name="connsiteY6" fmla="*/ 1561381 h 2941608"/>
                <a:gd name="connsiteX7" fmla="*/ 2510410 w 4175308"/>
                <a:gd name="connsiteY7" fmla="*/ 2932982 h 2941608"/>
                <a:gd name="connsiteX8" fmla="*/ 43256 w 4175308"/>
                <a:gd name="connsiteY8" fmla="*/ 2941608 h 2941608"/>
                <a:gd name="connsiteX9" fmla="*/ 123 w 4175308"/>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57604 w 4175308"/>
                <a:gd name="connsiteY6" fmla="*/ 1544443 h 2941608"/>
                <a:gd name="connsiteX7" fmla="*/ 4175308 w 4175308"/>
                <a:gd name="connsiteY7" fmla="*/ 1561381 h 2941608"/>
                <a:gd name="connsiteX8" fmla="*/ 2510410 w 4175308"/>
                <a:gd name="connsiteY8" fmla="*/ 2932982 h 2941608"/>
                <a:gd name="connsiteX9" fmla="*/ 43256 w 4175308"/>
                <a:gd name="connsiteY9" fmla="*/ 2941608 h 2941608"/>
                <a:gd name="connsiteX10" fmla="*/ 123 w 4175308"/>
                <a:gd name="connsiteY10" fmla="*/ 396815 h 2941608"/>
                <a:gd name="connsiteX0" fmla="*/ 123 w 4157604"/>
                <a:gd name="connsiteY0" fmla="*/ 396815 h 2941608"/>
                <a:gd name="connsiteX1" fmla="*/ 258915 w 4157604"/>
                <a:gd name="connsiteY1" fmla="*/ 250166 h 2941608"/>
                <a:gd name="connsiteX2" fmla="*/ 1035292 w 4157604"/>
                <a:gd name="connsiteY2" fmla="*/ 0 h 2941608"/>
                <a:gd name="connsiteX3" fmla="*/ 1311338 w 4157604"/>
                <a:gd name="connsiteY3" fmla="*/ 8627 h 2941608"/>
                <a:gd name="connsiteX4" fmla="*/ 1725406 w 4157604"/>
                <a:gd name="connsiteY4" fmla="*/ 51759 h 2941608"/>
                <a:gd name="connsiteX5" fmla="*/ 2191232 w 4157604"/>
                <a:gd name="connsiteY5" fmla="*/ 172529 h 2941608"/>
                <a:gd name="connsiteX6" fmla="*/ 4157604 w 4157604"/>
                <a:gd name="connsiteY6" fmla="*/ 1544443 h 2941608"/>
                <a:gd name="connsiteX7" fmla="*/ 2484531 w 4157604"/>
                <a:gd name="connsiteY7" fmla="*/ 1889184 h 2941608"/>
                <a:gd name="connsiteX8" fmla="*/ 2510410 w 4157604"/>
                <a:gd name="connsiteY8" fmla="*/ 2932982 h 2941608"/>
                <a:gd name="connsiteX9" fmla="*/ 43256 w 4157604"/>
                <a:gd name="connsiteY9" fmla="*/ 2941608 h 2941608"/>
                <a:gd name="connsiteX10" fmla="*/ 123 w 4157604"/>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484531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484531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10410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10410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36289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5 w 2596104"/>
                <a:gd name="connsiteY0" fmla="*/ 396815 h 2932982"/>
                <a:gd name="connsiteX1" fmla="*/ 258797 w 2596104"/>
                <a:gd name="connsiteY1" fmla="*/ 250166 h 2932982"/>
                <a:gd name="connsiteX2" fmla="*/ 1035174 w 2596104"/>
                <a:gd name="connsiteY2" fmla="*/ 0 h 2932982"/>
                <a:gd name="connsiteX3" fmla="*/ 1311220 w 2596104"/>
                <a:gd name="connsiteY3" fmla="*/ 8627 h 2932982"/>
                <a:gd name="connsiteX4" fmla="*/ 1725288 w 2596104"/>
                <a:gd name="connsiteY4" fmla="*/ 51759 h 2932982"/>
                <a:gd name="connsiteX5" fmla="*/ 2191114 w 2596104"/>
                <a:gd name="connsiteY5" fmla="*/ 172529 h 2932982"/>
                <a:gd name="connsiteX6" fmla="*/ 2596104 w 2596104"/>
                <a:gd name="connsiteY6" fmla="*/ 388503 h 2932982"/>
                <a:gd name="connsiteX7" fmla="*/ 2536171 w 2596104"/>
                <a:gd name="connsiteY7" fmla="*/ 1889184 h 2932982"/>
                <a:gd name="connsiteX8" fmla="*/ 2510292 w 2596104"/>
                <a:gd name="connsiteY8" fmla="*/ 2932982 h 2932982"/>
                <a:gd name="connsiteX9" fmla="*/ 1449243 w 2596104"/>
                <a:gd name="connsiteY9" fmla="*/ 2932981 h 2932982"/>
                <a:gd name="connsiteX10" fmla="*/ 5 w 2596104"/>
                <a:gd name="connsiteY10" fmla="*/ 396815 h 2932982"/>
                <a:gd name="connsiteX0" fmla="*/ 1181820 w 2337307"/>
                <a:gd name="connsiteY0" fmla="*/ 845389 h 2932982"/>
                <a:gd name="connsiteX1" fmla="*/ 0 w 2337307"/>
                <a:gd name="connsiteY1" fmla="*/ 250166 h 2932982"/>
                <a:gd name="connsiteX2" fmla="*/ 776377 w 2337307"/>
                <a:gd name="connsiteY2" fmla="*/ 0 h 2932982"/>
                <a:gd name="connsiteX3" fmla="*/ 1052423 w 2337307"/>
                <a:gd name="connsiteY3" fmla="*/ 8627 h 2932982"/>
                <a:gd name="connsiteX4" fmla="*/ 1466491 w 2337307"/>
                <a:gd name="connsiteY4" fmla="*/ 51759 h 2932982"/>
                <a:gd name="connsiteX5" fmla="*/ 1932317 w 2337307"/>
                <a:gd name="connsiteY5" fmla="*/ 172529 h 2932982"/>
                <a:gd name="connsiteX6" fmla="*/ 2337307 w 2337307"/>
                <a:gd name="connsiteY6" fmla="*/ 388503 h 2932982"/>
                <a:gd name="connsiteX7" fmla="*/ 2277374 w 2337307"/>
                <a:gd name="connsiteY7" fmla="*/ 1889184 h 2932982"/>
                <a:gd name="connsiteX8" fmla="*/ 2251495 w 2337307"/>
                <a:gd name="connsiteY8" fmla="*/ 2932982 h 2932982"/>
                <a:gd name="connsiteX9" fmla="*/ 1190446 w 2337307"/>
                <a:gd name="connsiteY9" fmla="*/ 2932981 h 2932982"/>
                <a:gd name="connsiteX10" fmla="*/ 1181820 w 2337307"/>
                <a:gd name="connsiteY10" fmla="*/ 845389 h 2932982"/>
                <a:gd name="connsiteX0" fmla="*/ 405443 w 1560930"/>
                <a:gd name="connsiteY0" fmla="*/ 845389 h 2932982"/>
                <a:gd name="connsiteX1" fmla="*/ 0 w 1560930"/>
                <a:gd name="connsiteY1" fmla="*/ 0 h 2932982"/>
                <a:gd name="connsiteX2" fmla="*/ 276046 w 1560930"/>
                <a:gd name="connsiteY2" fmla="*/ 8627 h 2932982"/>
                <a:gd name="connsiteX3" fmla="*/ 690114 w 1560930"/>
                <a:gd name="connsiteY3" fmla="*/ 51759 h 2932982"/>
                <a:gd name="connsiteX4" fmla="*/ 1155940 w 1560930"/>
                <a:gd name="connsiteY4" fmla="*/ 172529 h 2932982"/>
                <a:gd name="connsiteX5" fmla="*/ 1560930 w 1560930"/>
                <a:gd name="connsiteY5" fmla="*/ 388503 h 2932982"/>
                <a:gd name="connsiteX6" fmla="*/ 1500997 w 1560930"/>
                <a:gd name="connsiteY6" fmla="*/ 1889184 h 2932982"/>
                <a:gd name="connsiteX7" fmla="*/ 1475118 w 1560930"/>
                <a:gd name="connsiteY7" fmla="*/ 2932982 h 2932982"/>
                <a:gd name="connsiteX8" fmla="*/ 414069 w 1560930"/>
                <a:gd name="connsiteY8" fmla="*/ 2932981 h 2932982"/>
                <a:gd name="connsiteX9" fmla="*/ 405443 w 1560930"/>
                <a:gd name="connsiteY9" fmla="*/ 845389 h 2932982"/>
                <a:gd name="connsiteX0" fmla="*/ 129397 w 1284884"/>
                <a:gd name="connsiteY0" fmla="*/ 836762 h 2924355"/>
                <a:gd name="connsiteX1" fmla="*/ 0 w 1284884"/>
                <a:gd name="connsiteY1" fmla="*/ 0 h 2924355"/>
                <a:gd name="connsiteX2" fmla="*/ 414068 w 1284884"/>
                <a:gd name="connsiteY2" fmla="*/ 43132 h 2924355"/>
                <a:gd name="connsiteX3" fmla="*/ 879894 w 1284884"/>
                <a:gd name="connsiteY3" fmla="*/ 163902 h 2924355"/>
                <a:gd name="connsiteX4" fmla="*/ 1284884 w 1284884"/>
                <a:gd name="connsiteY4" fmla="*/ 379876 h 2924355"/>
                <a:gd name="connsiteX5" fmla="*/ 1224951 w 1284884"/>
                <a:gd name="connsiteY5" fmla="*/ 1880557 h 2924355"/>
                <a:gd name="connsiteX6" fmla="*/ 1199072 w 1284884"/>
                <a:gd name="connsiteY6" fmla="*/ 2924355 h 2924355"/>
                <a:gd name="connsiteX7" fmla="*/ 138023 w 1284884"/>
                <a:gd name="connsiteY7" fmla="*/ 2924354 h 2924355"/>
                <a:gd name="connsiteX8" fmla="*/ 129397 w 1284884"/>
                <a:gd name="connsiteY8" fmla="*/ 836762 h 2924355"/>
                <a:gd name="connsiteX0" fmla="*/ 383 w 1155870"/>
                <a:gd name="connsiteY0" fmla="*/ 793630 h 2881223"/>
                <a:gd name="connsiteX1" fmla="*/ 190164 w 1155870"/>
                <a:gd name="connsiteY1" fmla="*/ 793631 h 2881223"/>
                <a:gd name="connsiteX2" fmla="*/ 285054 w 1155870"/>
                <a:gd name="connsiteY2" fmla="*/ 0 h 2881223"/>
                <a:gd name="connsiteX3" fmla="*/ 750880 w 1155870"/>
                <a:gd name="connsiteY3" fmla="*/ 120770 h 2881223"/>
                <a:gd name="connsiteX4" fmla="*/ 1155870 w 1155870"/>
                <a:gd name="connsiteY4" fmla="*/ 336744 h 2881223"/>
                <a:gd name="connsiteX5" fmla="*/ 1095937 w 1155870"/>
                <a:gd name="connsiteY5" fmla="*/ 1837425 h 2881223"/>
                <a:gd name="connsiteX6" fmla="*/ 1070058 w 1155870"/>
                <a:gd name="connsiteY6" fmla="*/ 2881223 h 2881223"/>
                <a:gd name="connsiteX7" fmla="*/ 9009 w 1155870"/>
                <a:gd name="connsiteY7" fmla="*/ 2881222 h 2881223"/>
                <a:gd name="connsiteX8" fmla="*/ 383 w 1155870"/>
                <a:gd name="connsiteY8" fmla="*/ 793630 h 2881223"/>
                <a:gd name="connsiteX0" fmla="*/ 383 w 1155870"/>
                <a:gd name="connsiteY0" fmla="*/ 672860 h 2760453"/>
                <a:gd name="connsiteX1" fmla="*/ 190164 w 1155870"/>
                <a:gd name="connsiteY1" fmla="*/ 672861 h 2760453"/>
                <a:gd name="connsiteX2" fmla="*/ 750880 w 1155870"/>
                <a:gd name="connsiteY2" fmla="*/ 0 h 2760453"/>
                <a:gd name="connsiteX3" fmla="*/ 1155870 w 1155870"/>
                <a:gd name="connsiteY3" fmla="*/ 215974 h 2760453"/>
                <a:gd name="connsiteX4" fmla="*/ 1095937 w 1155870"/>
                <a:gd name="connsiteY4" fmla="*/ 1716655 h 2760453"/>
                <a:gd name="connsiteX5" fmla="*/ 1070058 w 1155870"/>
                <a:gd name="connsiteY5" fmla="*/ 2760453 h 2760453"/>
                <a:gd name="connsiteX6" fmla="*/ 9009 w 1155870"/>
                <a:gd name="connsiteY6" fmla="*/ 2760452 h 2760453"/>
                <a:gd name="connsiteX7" fmla="*/ 383 w 1155870"/>
                <a:gd name="connsiteY7" fmla="*/ 672860 h 2760453"/>
                <a:gd name="connsiteX0" fmla="*/ 383 w 1155870"/>
                <a:gd name="connsiteY0" fmla="*/ 456886 h 2544479"/>
                <a:gd name="connsiteX1" fmla="*/ 190164 w 1155870"/>
                <a:gd name="connsiteY1" fmla="*/ 456887 h 2544479"/>
                <a:gd name="connsiteX2" fmla="*/ 1155870 w 1155870"/>
                <a:gd name="connsiteY2" fmla="*/ 0 h 2544479"/>
                <a:gd name="connsiteX3" fmla="*/ 1095937 w 1155870"/>
                <a:gd name="connsiteY3" fmla="*/ 1500681 h 2544479"/>
                <a:gd name="connsiteX4" fmla="*/ 1070058 w 1155870"/>
                <a:gd name="connsiteY4" fmla="*/ 2544479 h 2544479"/>
                <a:gd name="connsiteX5" fmla="*/ 9009 w 1155870"/>
                <a:gd name="connsiteY5" fmla="*/ 2544478 h 2544479"/>
                <a:gd name="connsiteX6" fmla="*/ 383 w 1155870"/>
                <a:gd name="connsiteY6" fmla="*/ 456886 h 2544479"/>
                <a:gd name="connsiteX0" fmla="*/ 383 w 1095969"/>
                <a:gd name="connsiteY0" fmla="*/ 0 h 2087593"/>
                <a:gd name="connsiteX1" fmla="*/ 190164 w 1095969"/>
                <a:gd name="connsiteY1" fmla="*/ 1 h 2087593"/>
                <a:gd name="connsiteX2" fmla="*/ 1043727 w 1095969"/>
                <a:gd name="connsiteY2" fmla="*/ 586910 h 2087593"/>
                <a:gd name="connsiteX3" fmla="*/ 1095937 w 1095969"/>
                <a:gd name="connsiteY3" fmla="*/ 1043795 h 2087593"/>
                <a:gd name="connsiteX4" fmla="*/ 1070058 w 1095969"/>
                <a:gd name="connsiteY4" fmla="*/ 2087593 h 2087593"/>
                <a:gd name="connsiteX5" fmla="*/ 9009 w 1095969"/>
                <a:gd name="connsiteY5" fmla="*/ 2087592 h 2087593"/>
                <a:gd name="connsiteX6" fmla="*/ 383 w 1095969"/>
                <a:gd name="connsiteY6" fmla="*/ 0 h 2087593"/>
                <a:gd name="connsiteX0" fmla="*/ 383 w 1070096"/>
                <a:gd name="connsiteY0" fmla="*/ 0 h 2087593"/>
                <a:gd name="connsiteX1" fmla="*/ 190164 w 1070096"/>
                <a:gd name="connsiteY1" fmla="*/ 1 h 2087593"/>
                <a:gd name="connsiteX2" fmla="*/ 1043727 w 1070096"/>
                <a:gd name="connsiteY2" fmla="*/ 586910 h 2087593"/>
                <a:gd name="connsiteX3" fmla="*/ 1070058 w 1070096"/>
                <a:gd name="connsiteY3" fmla="*/ 1035169 h 2087593"/>
                <a:gd name="connsiteX4" fmla="*/ 1070058 w 1070096"/>
                <a:gd name="connsiteY4" fmla="*/ 2087593 h 2087593"/>
                <a:gd name="connsiteX5" fmla="*/ 9009 w 1070096"/>
                <a:gd name="connsiteY5" fmla="*/ 2087592 h 2087593"/>
                <a:gd name="connsiteX6" fmla="*/ 383 w 1070096"/>
                <a:gd name="connsiteY6" fmla="*/ 0 h 208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096" h="2087593">
                  <a:moveTo>
                    <a:pt x="383" y="0"/>
                  </a:moveTo>
                  <a:lnTo>
                    <a:pt x="190164" y="1"/>
                  </a:lnTo>
                  <a:lnTo>
                    <a:pt x="1043727" y="586910"/>
                  </a:lnTo>
                  <a:cubicBezTo>
                    <a:pt x="928859" y="629937"/>
                    <a:pt x="1072782" y="534942"/>
                    <a:pt x="1070058" y="1035169"/>
                  </a:cubicBezTo>
                  <a:lnTo>
                    <a:pt x="1070058" y="2087593"/>
                  </a:lnTo>
                  <a:lnTo>
                    <a:pt x="9009" y="2087592"/>
                  </a:lnTo>
                  <a:cubicBezTo>
                    <a:pt x="11884" y="1794294"/>
                    <a:pt x="-2492" y="293298"/>
                    <a:pt x="383" y="0"/>
                  </a:cubicBezTo>
                  <a:close/>
                </a:path>
              </a:pathLst>
            </a:custGeom>
            <a:solidFill>
              <a:schemeClr val="bg1">
                <a:lumMod val="85000"/>
              </a:schemeClr>
            </a:solidFill>
            <a:ln>
              <a:solidFill>
                <a:schemeClr val="bg1"/>
              </a:solidFill>
            </a:ln>
            <a:effectLst>
              <a:glow rad="101600">
                <a:schemeClr val="bg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rot="10800000" flipH="1">
              <a:off x="6122065" y="620688"/>
              <a:ext cx="1184509" cy="2087593"/>
            </a:xfrm>
            <a:custGeom>
              <a:avLst/>
              <a:gdLst>
                <a:gd name="connsiteX0" fmla="*/ 8626 w 5840083"/>
                <a:gd name="connsiteY0" fmla="*/ 1621766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8626 w 5840083"/>
                <a:gd name="connsiteY9" fmla="*/ 1621766 h 2510287"/>
                <a:gd name="connsiteX0" fmla="*/ 1639019 w 5840083"/>
                <a:gd name="connsiteY0" fmla="*/ 396815 h 2510287"/>
                <a:gd name="connsiteX1" fmla="*/ 1923690 w 5840083"/>
                <a:gd name="connsiteY1" fmla="*/ 250166 h 2510287"/>
                <a:gd name="connsiteX2" fmla="*/ 2700067 w 5840083"/>
                <a:gd name="connsiteY2" fmla="*/ 0 h 2510287"/>
                <a:gd name="connsiteX3" fmla="*/ 2976113 w 5840083"/>
                <a:gd name="connsiteY3" fmla="*/ 8627 h 2510287"/>
                <a:gd name="connsiteX4" fmla="*/ 3390181 w 5840083"/>
                <a:gd name="connsiteY4" fmla="*/ 51759 h 2510287"/>
                <a:gd name="connsiteX5" fmla="*/ 3856007 w 5840083"/>
                <a:gd name="connsiteY5" fmla="*/ 172529 h 2510287"/>
                <a:gd name="connsiteX6" fmla="*/ 5840083 w 5840083"/>
                <a:gd name="connsiteY6" fmla="*/ 1561381 h 2510287"/>
                <a:gd name="connsiteX7" fmla="*/ 5840083 w 5840083"/>
                <a:gd name="connsiteY7" fmla="*/ 2510287 h 2510287"/>
                <a:gd name="connsiteX8" fmla="*/ 0 w 5840083"/>
                <a:gd name="connsiteY8" fmla="*/ 2501661 h 2510287"/>
                <a:gd name="connsiteX9" fmla="*/ 1639019 w 5840083"/>
                <a:gd name="connsiteY9" fmla="*/ 396815 h 2510287"/>
                <a:gd name="connsiteX0" fmla="*/ 81 w 4201145"/>
                <a:gd name="connsiteY0" fmla="*/ 396815 h 2941608"/>
                <a:gd name="connsiteX1" fmla="*/ 284752 w 4201145"/>
                <a:gd name="connsiteY1" fmla="*/ 250166 h 2941608"/>
                <a:gd name="connsiteX2" fmla="*/ 1061129 w 4201145"/>
                <a:gd name="connsiteY2" fmla="*/ 0 h 2941608"/>
                <a:gd name="connsiteX3" fmla="*/ 1337175 w 4201145"/>
                <a:gd name="connsiteY3" fmla="*/ 8627 h 2941608"/>
                <a:gd name="connsiteX4" fmla="*/ 1751243 w 4201145"/>
                <a:gd name="connsiteY4" fmla="*/ 51759 h 2941608"/>
                <a:gd name="connsiteX5" fmla="*/ 2217069 w 4201145"/>
                <a:gd name="connsiteY5" fmla="*/ 172529 h 2941608"/>
                <a:gd name="connsiteX6" fmla="*/ 4201145 w 4201145"/>
                <a:gd name="connsiteY6" fmla="*/ 1561381 h 2941608"/>
                <a:gd name="connsiteX7" fmla="*/ 4201145 w 4201145"/>
                <a:gd name="connsiteY7" fmla="*/ 2510287 h 2941608"/>
                <a:gd name="connsiteX8" fmla="*/ 69093 w 4201145"/>
                <a:gd name="connsiteY8" fmla="*/ 2941608 h 2941608"/>
                <a:gd name="connsiteX9" fmla="*/ 81 w 4201145"/>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75308 w 4175308"/>
                <a:gd name="connsiteY6" fmla="*/ 1561381 h 2941608"/>
                <a:gd name="connsiteX7" fmla="*/ 4175308 w 4175308"/>
                <a:gd name="connsiteY7" fmla="*/ 2510287 h 2941608"/>
                <a:gd name="connsiteX8" fmla="*/ 43256 w 4175308"/>
                <a:gd name="connsiteY8" fmla="*/ 2941608 h 2941608"/>
                <a:gd name="connsiteX9" fmla="*/ 123 w 4175308"/>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75308 w 4175308"/>
                <a:gd name="connsiteY6" fmla="*/ 1561381 h 2941608"/>
                <a:gd name="connsiteX7" fmla="*/ 2510410 w 4175308"/>
                <a:gd name="connsiteY7" fmla="*/ 2932982 h 2941608"/>
                <a:gd name="connsiteX8" fmla="*/ 43256 w 4175308"/>
                <a:gd name="connsiteY8" fmla="*/ 2941608 h 2941608"/>
                <a:gd name="connsiteX9" fmla="*/ 123 w 4175308"/>
                <a:gd name="connsiteY9" fmla="*/ 396815 h 2941608"/>
                <a:gd name="connsiteX0" fmla="*/ 123 w 4175308"/>
                <a:gd name="connsiteY0" fmla="*/ 396815 h 2941608"/>
                <a:gd name="connsiteX1" fmla="*/ 258915 w 4175308"/>
                <a:gd name="connsiteY1" fmla="*/ 250166 h 2941608"/>
                <a:gd name="connsiteX2" fmla="*/ 1035292 w 4175308"/>
                <a:gd name="connsiteY2" fmla="*/ 0 h 2941608"/>
                <a:gd name="connsiteX3" fmla="*/ 1311338 w 4175308"/>
                <a:gd name="connsiteY3" fmla="*/ 8627 h 2941608"/>
                <a:gd name="connsiteX4" fmla="*/ 1725406 w 4175308"/>
                <a:gd name="connsiteY4" fmla="*/ 51759 h 2941608"/>
                <a:gd name="connsiteX5" fmla="*/ 2191232 w 4175308"/>
                <a:gd name="connsiteY5" fmla="*/ 172529 h 2941608"/>
                <a:gd name="connsiteX6" fmla="*/ 4157604 w 4175308"/>
                <a:gd name="connsiteY6" fmla="*/ 1544443 h 2941608"/>
                <a:gd name="connsiteX7" fmla="*/ 4175308 w 4175308"/>
                <a:gd name="connsiteY7" fmla="*/ 1561381 h 2941608"/>
                <a:gd name="connsiteX8" fmla="*/ 2510410 w 4175308"/>
                <a:gd name="connsiteY8" fmla="*/ 2932982 h 2941608"/>
                <a:gd name="connsiteX9" fmla="*/ 43256 w 4175308"/>
                <a:gd name="connsiteY9" fmla="*/ 2941608 h 2941608"/>
                <a:gd name="connsiteX10" fmla="*/ 123 w 4175308"/>
                <a:gd name="connsiteY10" fmla="*/ 396815 h 2941608"/>
                <a:gd name="connsiteX0" fmla="*/ 123 w 4157604"/>
                <a:gd name="connsiteY0" fmla="*/ 396815 h 2941608"/>
                <a:gd name="connsiteX1" fmla="*/ 258915 w 4157604"/>
                <a:gd name="connsiteY1" fmla="*/ 250166 h 2941608"/>
                <a:gd name="connsiteX2" fmla="*/ 1035292 w 4157604"/>
                <a:gd name="connsiteY2" fmla="*/ 0 h 2941608"/>
                <a:gd name="connsiteX3" fmla="*/ 1311338 w 4157604"/>
                <a:gd name="connsiteY3" fmla="*/ 8627 h 2941608"/>
                <a:gd name="connsiteX4" fmla="*/ 1725406 w 4157604"/>
                <a:gd name="connsiteY4" fmla="*/ 51759 h 2941608"/>
                <a:gd name="connsiteX5" fmla="*/ 2191232 w 4157604"/>
                <a:gd name="connsiteY5" fmla="*/ 172529 h 2941608"/>
                <a:gd name="connsiteX6" fmla="*/ 4157604 w 4157604"/>
                <a:gd name="connsiteY6" fmla="*/ 1544443 h 2941608"/>
                <a:gd name="connsiteX7" fmla="*/ 2484531 w 4157604"/>
                <a:gd name="connsiteY7" fmla="*/ 1889184 h 2941608"/>
                <a:gd name="connsiteX8" fmla="*/ 2510410 w 4157604"/>
                <a:gd name="connsiteY8" fmla="*/ 2932982 h 2941608"/>
                <a:gd name="connsiteX9" fmla="*/ 43256 w 4157604"/>
                <a:gd name="connsiteY9" fmla="*/ 2941608 h 2941608"/>
                <a:gd name="connsiteX10" fmla="*/ 123 w 4157604"/>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484531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484531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10410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10410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123 w 2596222"/>
                <a:gd name="connsiteY0" fmla="*/ 396815 h 2941608"/>
                <a:gd name="connsiteX1" fmla="*/ 258915 w 2596222"/>
                <a:gd name="connsiteY1" fmla="*/ 250166 h 2941608"/>
                <a:gd name="connsiteX2" fmla="*/ 1035292 w 2596222"/>
                <a:gd name="connsiteY2" fmla="*/ 0 h 2941608"/>
                <a:gd name="connsiteX3" fmla="*/ 1311338 w 2596222"/>
                <a:gd name="connsiteY3" fmla="*/ 8627 h 2941608"/>
                <a:gd name="connsiteX4" fmla="*/ 1725406 w 2596222"/>
                <a:gd name="connsiteY4" fmla="*/ 51759 h 2941608"/>
                <a:gd name="connsiteX5" fmla="*/ 2191232 w 2596222"/>
                <a:gd name="connsiteY5" fmla="*/ 172529 h 2941608"/>
                <a:gd name="connsiteX6" fmla="*/ 2596222 w 2596222"/>
                <a:gd name="connsiteY6" fmla="*/ 388503 h 2941608"/>
                <a:gd name="connsiteX7" fmla="*/ 2536289 w 2596222"/>
                <a:gd name="connsiteY7" fmla="*/ 1889184 h 2941608"/>
                <a:gd name="connsiteX8" fmla="*/ 2510410 w 2596222"/>
                <a:gd name="connsiteY8" fmla="*/ 2932982 h 2941608"/>
                <a:gd name="connsiteX9" fmla="*/ 43256 w 2596222"/>
                <a:gd name="connsiteY9" fmla="*/ 2941608 h 2941608"/>
                <a:gd name="connsiteX10" fmla="*/ 123 w 2596222"/>
                <a:gd name="connsiteY10" fmla="*/ 396815 h 2941608"/>
                <a:gd name="connsiteX0" fmla="*/ 5 w 2596104"/>
                <a:gd name="connsiteY0" fmla="*/ 396815 h 2932982"/>
                <a:gd name="connsiteX1" fmla="*/ 258797 w 2596104"/>
                <a:gd name="connsiteY1" fmla="*/ 250166 h 2932982"/>
                <a:gd name="connsiteX2" fmla="*/ 1035174 w 2596104"/>
                <a:gd name="connsiteY2" fmla="*/ 0 h 2932982"/>
                <a:gd name="connsiteX3" fmla="*/ 1311220 w 2596104"/>
                <a:gd name="connsiteY3" fmla="*/ 8627 h 2932982"/>
                <a:gd name="connsiteX4" fmla="*/ 1725288 w 2596104"/>
                <a:gd name="connsiteY4" fmla="*/ 51759 h 2932982"/>
                <a:gd name="connsiteX5" fmla="*/ 2191114 w 2596104"/>
                <a:gd name="connsiteY5" fmla="*/ 172529 h 2932982"/>
                <a:gd name="connsiteX6" fmla="*/ 2596104 w 2596104"/>
                <a:gd name="connsiteY6" fmla="*/ 388503 h 2932982"/>
                <a:gd name="connsiteX7" fmla="*/ 2536171 w 2596104"/>
                <a:gd name="connsiteY7" fmla="*/ 1889184 h 2932982"/>
                <a:gd name="connsiteX8" fmla="*/ 2510292 w 2596104"/>
                <a:gd name="connsiteY8" fmla="*/ 2932982 h 2932982"/>
                <a:gd name="connsiteX9" fmla="*/ 1449243 w 2596104"/>
                <a:gd name="connsiteY9" fmla="*/ 2932981 h 2932982"/>
                <a:gd name="connsiteX10" fmla="*/ 5 w 2596104"/>
                <a:gd name="connsiteY10" fmla="*/ 396815 h 2932982"/>
                <a:gd name="connsiteX0" fmla="*/ 1181820 w 2337307"/>
                <a:gd name="connsiteY0" fmla="*/ 845389 h 2932982"/>
                <a:gd name="connsiteX1" fmla="*/ 0 w 2337307"/>
                <a:gd name="connsiteY1" fmla="*/ 250166 h 2932982"/>
                <a:gd name="connsiteX2" fmla="*/ 776377 w 2337307"/>
                <a:gd name="connsiteY2" fmla="*/ 0 h 2932982"/>
                <a:gd name="connsiteX3" fmla="*/ 1052423 w 2337307"/>
                <a:gd name="connsiteY3" fmla="*/ 8627 h 2932982"/>
                <a:gd name="connsiteX4" fmla="*/ 1466491 w 2337307"/>
                <a:gd name="connsiteY4" fmla="*/ 51759 h 2932982"/>
                <a:gd name="connsiteX5" fmla="*/ 1932317 w 2337307"/>
                <a:gd name="connsiteY5" fmla="*/ 172529 h 2932982"/>
                <a:gd name="connsiteX6" fmla="*/ 2337307 w 2337307"/>
                <a:gd name="connsiteY6" fmla="*/ 388503 h 2932982"/>
                <a:gd name="connsiteX7" fmla="*/ 2277374 w 2337307"/>
                <a:gd name="connsiteY7" fmla="*/ 1889184 h 2932982"/>
                <a:gd name="connsiteX8" fmla="*/ 2251495 w 2337307"/>
                <a:gd name="connsiteY8" fmla="*/ 2932982 h 2932982"/>
                <a:gd name="connsiteX9" fmla="*/ 1190446 w 2337307"/>
                <a:gd name="connsiteY9" fmla="*/ 2932981 h 2932982"/>
                <a:gd name="connsiteX10" fmla="*/ 1181820 w 2337307"/>
                <a:gd name="connsiteY10" fmla="*/ 845389 h 2932982"/>
                <a:gd name="connsiteX0" fmla="*/ 405443 w 1560930"/>
                <a:gd name="connsiteY0" fmla="*/ 845389 h 2932982"/>
                <a:gd name="connsiteX1" fmla="*/ 0 w 1560930"/>
                <a:gd name="connsiteY1" fmla="*/ 0 h 2932982"/>
                <a:gd name="connsiteX2" fmla="*/ 276046 w 1560930"/>
                <a:gd name="connsiteY2" fmla="*/ 8627 h 2932982"/>
                <a:gd name="connsiteX3" fmla="*/ 690114 w 1560930"/>
                <a:gd name="connsiteY3" fmla="*/ 51759 h 2932982"/>
                <a:gd name="connsiteX4" fmla="*/ 1155940 w 1560930"/>
                <a:gd name="connsiteY4" fmla="*/ 172529 h 2932982"/>
                <a:gd name="connsiteX5" fmla="*/ 1560930 w 1560930"/>
                <a:gd name="connsiteY5" fmla="*/ 388503 h 2932982"/>
                <a:gd name="connsiteX6" fmla="*/ 1500997 w 1560930"/>
                <a:gd name="connsiteY6" fmla="*/ 1889184 h 2932982"/>
                <a:gd name="connsiteX7" fmla="*/ 1475118 w 1560930"/>
                <a:gd name="connsiteY7" fmla="*/ 2932982 h 2932982"/>
                <a:gd name="connsiteX8" fmla="*/ 414069 w 1560930"/>
                <a:gd name="connsiteY8" fmla="*/ 2932981 h 2932982"/>
                <a:gd name="connsiteX9" fmla="*/ 405443 w 1560930"/>
                <a:gd name="connsiteY9" fmla="*/ 845389 h 2932982"/>
                <a:gd name="connsiteX0" fmla="*/ 129397 w 1284884"/>
                <a:gd name="connsiteY0" fmla="*/ 836762 h 2924355"/>
                <a:gd name="connsiteX1" fmla="*/ 0 w 1284884"/>
                <a:gd name="connsiteY1" fmla="*/ 0 h 2924355"/>
                <a:gd name="connsiteX2" fmla="*/ 414068 w 1284884"/>
                <a:gd name="connsiteY2" fmla="*/ 43132 h 2924355"/>
                <a:gd name="connsiteX3" fmla="*/ 879894 w 1284884"/>
                <a:gd name="connsiteY3" fmla="*/ 163902 h 2924355"/>
                <a:gd name="connsiteX4" fmla="*/ 1284884 w 1284884"/>
                <a:gd name="connsiteY4" fmla="*/ 379876 h 2924355"/>
                <a:gd name="connsiteX5" fmla="*/ 1224951 w 1284884"/>
                <a:gd name="connsiteY5" fmla="*/ 1880557 h 2924355"/>
                <a:gd name="connsiteX6" fmla="*/ 1199072 w 1284884"/>
                <a:gd name="connsiteY6" fmla="*/ 2924355 h 2924355"/>
                <a:gd name="connsiteX7" fmla="*/ 138023 w 1284884"/>
                <a:gd name="connsiteY7" fmla="*/ 2924354 h 2924355"/>
                <a:gd name="connsiteX8" fmla="*/ 129397 w 1284884"/>
                <a:gd name="connsiteY8" fmla="*/ 836762 h 2924355"/>
                <a:gd name="connsiteX0" fmla="*/ 383 w 1155870"/>
                <a:gd name="connsiteY0" fmla="*/ 793630 h 2881223"/>
                <a:gd name="connsiteX1" fmla="*/ 190164 w 1155870"/>
                <a:gd name="connsiteY1" fmla="*/ 793631 h 2881223"/>
                <a:gd name="connsiteX2" fmla="*/ 285054 w 1155870"/>
                <a:gd name="connsiteY2" fmla="*/ 0 h 2881223"/>
                <a:gd name="connsiteX3" fmla="*/ 750880 w 1155870"/>
                <a:gd name="connsiteY3" fmla="*/ 120770 h 2881223"/>
                <a:gd name="connsiteX4" fmla="*/ 1155870 w 1155870"/>
                <a:gd name="connsiteY4" fmla="*/ 336744 h 2881223"/>
                <a:gd name="connsiteX5" fmla="*/ 1095937 w 1155870"/>
                <a:gd name="connsiteY5" fmla="*/ 1837425 h 2881223"/>
                <a:gd name="connsiteX6" fmla="*/ 1070058 w 1155870"/>
                <a:gd name="connsiteY6" fmla="*/ 2881223 h 2881223"/>
                <a:gd name="connsiteX7" fmla="*/ 9009 w 1155870"/>
                <a:gd name="connsiteY7" fmla="*/ 2881222 h 2881223"/>
                <a:gd name="connsiteX8" fmla="*/ 383 w 1155870"/>
                <a:gd name="connsiteY8" fmla="*/ 793630 h 2881223"/>
                <a:gd name="connsiteX0" fmla="*/ 383 w 1155870"/>
                <a:gd name="connsiteY0" fmla="*/ 672860 h 2760453"/>
                <a:gd name="connsiteX1" fmla="*/ 190164 w 1155870"/>
                <a:gd name="connsiteY1" fmla="*/ 672861 h 2760453"/>
                <a:gd name="connsiteX2" fmla="*/ 750880 w 1155870"/>
                <a:gd name="connsiteY2" fmla="*/ 0 h 2760453"/>
                <a:gd name="connsiteX3" fmla="*/ 1155870 w 1155870"/>
                <a:gd name="connsiteY3" fmla="*/ 215974 h 2760453"/>
                <a:gd name="connsiteX4" fmla="*/ 1095937 w 1155870"/>
                <a:gd name="connsiteY4" fmla="*/ 1716655 h 2760453"/>
                <a:gd name="connsiteX5" fmla="*/ 1070058 w 1155870"/>
                <a:gd name="connsiteY5" fmla="*/ 2760453 h 2760453"/>
                <a:gd name="connsiteX6" fmla="*/ 9009 w 1155870"/>
                <a:gd name="connsiteY6" fmla="*/ 2760452 h 2760453"/>
                <a:gd name="connsiteX7" fmla="*/ 383 w 1155870"/>
                <a:gd name="connsiteY7" fmla="*/ 672860 h 2760453"/>
                <a:gd name="connsiteX0" fmla="*/ 383 w 1155870"/>
                <a:gd name="connsiteY0" fmla="*/ 456886 h 2544479"/>
                <a:gd name="connsiteX1" fmla="*/ 190164 w 1155870"/>
                <a:gd name="connsiteY1" fmla="*/ 456887 h 2544479"/>
                <a:gd name="connsiteX2" fmla="*/ 1155870 w 1155870"/>
                <a:gd name="connsiteY2" fmla="*/ 0 h 2544479"/>
                <a:gd name="connsiteX3" fmla="*/ 1095937 w 1155870"/>
                <a:gd name="connsiteY3" fmla="*/ 1500681 h 2544479"/>
                <a:gd name="connsiteX4" fmla="*/ 1070058 w 1155870"/>
                <a:gd name="connsiteY4" fmla="*/ 2544479 h 2544479"/>
                <a:gd name="connsiteX5" fmla="*/ 9009 w 1155870"/>
                <a:gd name="connsiteY5" fmla="*/ 2544478 h 2544479"/>
                <a:gd name="connsiteX6" fmla="*/ 383 w 1155870"/>
                <a:gd name="connsiteY6" fmla="*/ 456886 h 2544479"/>
                <a:gd name="connsiteX0" fmla="*/ 383 w 1095969"/>
                <a:gd name="connsiteY0" fmla="*/ 0 h 2087593"/>
                <a:gd name="connsiteX1" fmla="*/ 190164 w 1095969"/>
                <a:gd name="connsiteY1" fmla="*/ 1 h 2087593"/>
                <a:gd name="connsiteX2" fmla="*/ 1043727 w 1095969"/>
                <a:gd name="connsiteY2" fmla="*/ 586910 h 2087593"/>
                <a:gd name="connsiteX3" fmla="*/ 1095937 w 1095969"/>
                <a:gd name="connsiteY3" fmla="*/ 1043795 h 2087593"/>
                <a:gd name="connsiteX4" fmla="*/ 1070058 w 1095969"/>
                <a:gd name="connsiteY4" fmla="*/ 2087593 h 2087593"/>
                <a:gd name="connsiteX5" fmla="*/ 9009 w 1095969"/>
                <a:gd name="connsiteY5" fmla="*/ 2087592 h 2087593"/>
                <a:gd name="connsiteX6" fmla="*/ 383 w 1095969"/>
                <a:gd name="connsiteY6" fmla="*/ 0 h 2087593"/>
                <a:gd name="connsiteX0" fmla="*/ 383 w 1070096"/>
                <a:gd name="connsiteY0" fmla="*/ 0 h 2087593"/>
                <a:gd name="connsiteX1" fmla="*/ 190164 w 1070096"/>
                <a:gd name="connsiteY1" fmla="*/ 1 h 2087593"/>
                <a:gd name="connsiteX2" fmla="*/ 1043727 w 1070096"/>
                <a:gd name="connsiteY2" fmla="*/ 586910 h 2087593"/>
                <a:gd name="connsiteX3" fmla="*/ 1070058 w 1070096"/>
                <a:gd name="connsiteY3" fmla="*/ 1035169 h 2087593"/>
                <a:gd name="connsiteX4" fmla="*/ 1070058 w 1070096"/>
                <a:gd name="connsiteY4" fmla="*/ 2087593 h 2087593"/>
                <a:gd name="connsiteX5" fmla="*/ 9009 w 1070096"/>
                <a:gd name="connsiteY5" fmla="*/ 2087592 h 2087593"/>
                <a:gd name="connsiteX6" fmla="*/ 383 w 1070096"/>
                <a:gd name="connsiteY6" fmla="*/ 0 h 208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096" h="2087593">
                  <a:moveTo>
                    <a:pt x="383" y="0"/>
                  </a:moveTo>
                  <a:lnTo>
                    <a:pt x="190164" y="1"/>
                  </a:lnTo>
                  <a:lnTo>
                    <a:pt x="1043727" y="586910"/>
                  </a:lnTo>
                  <a:cubicBezTo>
                    <a:pt x="928859" y="629937"/>
                    <a:pt x="1072782" y="534942"/>
                    <a:pt x="1070058" y="1035169"/>
                  </a:cubicBezTo>
                  <a:lnTo>
                    <a:pt x="1070058" y="2087593"/>
                  </a:lnTo>
                  <a:lnTo>
                    <a:pt x="9009" y="2087592"/>
                  </a:lnTo>
                  <a:cubicBezTo>
                    <a:pt x="11884" y="1794294"/>
                    <a:pt x="-2492" y="293298"/>
                    <a:pt x="383" y="0"/>
                  </a:cubicBezTo>
                  <a:close/>
                </a:path>
              </a:pathLst>
            </a:custGeom>
            <a:solidFill>
              <a:schemeClr val="bg1">
                <a:lumMod val="85000"/>
              </a:schemeClr>
            </a:solidFill>
            <a:ln>
              <a:solidFill>
                <a:schemeClr val="bg1"/>
              </a:solidFill>
            </a:ln>
            <a:effectLst>
              <a:glow rad="101600">
                <a:schemeClr val="bg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1378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9552" y="4437112"/>
            <a:ext cx="4572000" cy="369332"/>
          </a:xfrm>
          <a:prstGeom prst="rect">
            <a:avLst/>
          </a:prstGeom>
        </p:spPr>
        <p:txBody>
          <a:bodyPr>
            <a:spAutoFit/>
          </a:bodyPr>
          <a:lstStyle/>
          <a:p>
            <a:endParaRPr lang="en-US" dirty="0"/>
          </a:p>
        </p:txBody>
      </p:sp>
      <p:sp>
        <p:nvSpPr>
          <p:cNvPr id="13" name="ZoneTexte 12"/>
          <p:cNvSpPr txBox="1"/>
          <p:nvPr/>
        </p:nvSpPr>
        <p:spPr>
          <a:xfrm>
            <a:off x="293856" y="-27176"/>
            <a:ext cx="2923796" cy="369332"/>
          </a:xfrm>
          <a:prstGeom prst="rect">
            <a:avLst/>
          </a:prstGeom>
          <a:noFill/>
        </p:spPr>
        <p:txBody>
          <a:bodyPr wrap="square" rtlCol="0">
            <a:spAutoFit/>
          </a:bodyPr>
          <a:lstStyle/>
          <a:p>
            <a:r>
              <a:rPr lang="fr-BE" b="1" dirty="0" err="1" smtClean="0">
                <a:solidFill>
                  <a:schemeClr val="bg1"/>
                </a:solidFill>
              </a:rPr>
              <a:t>Results</a:t>
            </a:r>
            <a:endParaRPr lang="en-US" b="1" dirty="0">
              <a:solidFill>
                <a:schemeClr val="bg1"/>
              </a:solidFill>
            </a:endParaRPr>
          </a:p>
        </p:txBody>
      </p:sp>
      <p:sp>
        <p:nvSpPr>
          <p:cNvPr id="3" name="Rectangle 2"/>
          <p:cNvSpPr/>
          <p:nvPr/>
        </p:nvSpPr>
        <p:spPr>
          <a:xfrm>
            <a:off x="4427984" y="1268760"/>
            <a:ext cx="4571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numéro de diapositive 1"/>
          <p:cNvSpPr>
            <a:spLocks noGrp="1"/>
          </p:cNvSpPr>
          <p:nvPr>
            <p:ph type="sldNum" sz="quarter" idx="12"/>
          </p:nvPr>
        </p:nvSpPr>
        <p:spPr/>
        <p:txBody>
          <a:bodyPr/>
          <a:lstStyle/>
          <a:p>
            <a:r>
              <a:rPr lang="fr-BE" dirty="0"/>
              <a:t>9</a:t>
            </a:r>
          </a:p>
        </p:txBody>
      </p:sp>
      <p:sp>
        <p:nvSpPr>
          <p:cNvPr id="9" name="Rectangle 8"/>
          <p:cNvSpPr/>
          <p:nvPr/>
        </p:nvSpPr>
        <p:spPr>
          <a:xfrm>
            <a:off x="349903" y="368852"/>
            <a:ext cx="3042821" cy="400110"/>
          </a:xfrm>
          <a:prstGeom prst="rect">
            <a:avLst/>
          </a:prstGeom>
        </p:spPr>
        <p:txBody>
          <a:bodyPr wrap="none">
            <a:spAutoFit/>
          </a:bodyPr>
          <a:lstStyle/>
          <a:p>
            <a:r>
              <a:rPr lang="fr-BE" sz="2000" b="1" dirty="0" smtClean="0"/>
              <a:t>Critical </a:t>
            </a:r>
            <a:r>
              <a:rPr lang="fr-BE" sz="2000" b="1" dirty="0" err="1" smtClean="0"/>
              <a:t>current</a:t>
            </a:r>
            <a:r>
              <a:rPr lang="fr-BE" sz="2000" b="1" dirty="0" smtClean="0"/>
              <a:t> (I</a:t>
            </a:r>
            <a:r>
              <a:rPr lang="fr-BE" sz="2000" b="1" baseline="-25000" dirty="0" smtClean="0"/>
              <a:t>C</a:t>
            </a:r>
            <a:r>
              <a:rPr lang="fr-BE" sz="2000" b="1" dirty="0" smtClean="0"/>
              <a:t>)</a:t>
            </a:r>
            <a:endParaRPr lang="fr-BE" sz="2000" b="1" dirty="0"/>
          </a:p>
        </p:txBody>
      </p:sp>
      <p:pic>
        <p:nvPicPr>
          <p:cNvPr id="10" name="Picture 2"/>
          <p:cNvPicPr>
            <a:picLocks noChangeAspect="1" noChangeArrowheads="1"/>
          </p:cNvPicPr>
          <p:nvPr/>
        </p:nvPicPr>
        <p:blipFill>
          <a:blip r:embed="rId3" cstate="print"/>
          <a:srcRect/>
          <a:stretch>
            <a:fillRect/>
          </a:stretch>
        </p:blipFill>
        <p:spPr bwMode="auto">
          <a:xfrm>
            <a:off x="427313" y="1628800"/>
            <a:ext cx="8047059" cy="3744416"/>
          </a:xfrm>
          <a:prstGeom prst="rect">
            <a:avLst/>
          </a:prstGeom>
          <a:noFill/>
          <a:ln w="9525">
            <a:noFill/>
            <a:miter lim="800000"/>
            <a:headEnd/>
            <a:tailEnd/>
          </a:ln>
        </p:spPr>
      </p:pic>
    </p:spTree>
    <p:extLst>
      <p:ext uri="{BB962C8B-B14F-4D97-AF65-F5344CB8AC3E}">
        <p14:creationId xmlns:p14="http://schemas.microsoft.com/office/powerpoint/2010/main" val="1514426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9552" y="4437112"/>
            <a:ext cx="4572000" cy="369332"/>
          </a:xfrm>
          <a:prstGeom prst="rect">
            <a:avLst/>
          </a:prstGeom>
        </p:spPr>
        <p:txBody>
          <a:bodyPr>
            <a:spAutoFit/>
          </a:bodyPr>
          <a:lstStyle/>
          <a:p>
            <a:endParaRPr lang="en-US" dirty="0"/>
          </a:p>
        </p:txBody>
      </p:sp>
      <p:sp>
        <p:nvSpPr>
          <p:cNvPr id="13" name="ZoneTexte 12"/>
          <p:cNvSpPr txBox="1"/>
          <p:nvPr/>
        </p:nvSpPr>
        <p:spPr>
          <a:xfrm>
            <a:off x="293856" y="-27176"/>
            <a:ext cx="2923796" cy="369332"/>
          </a:xfrm>
          <a:prstGeom prst="rect">
            <a:avLst/>
          </a:prstGeom>
          <a:noFill/>
        </p:spPr>
        <p:txBody>
          <a:bodyPr wrap="square" rtlCol="0">
            <a:spAutoFit/>
          </a:bodyPr>
          <a:lstStyle/>
          <a:p>
            <a:r>
              <a:rPr lang="fr-BE" b="1" dirty="0" err="1" smtClean="0">
                <a:solidFill>
                  <a:schemeClr val="bg1"/>
                </a:solidFill>
              </a:rPr>
              <a:t>Results</a:t>
            </a:r>
            <a:endParaRPr lang="en-US" b="1" dirty="0">
              <a:solidFill>
                <a:schemeClr val="bg1"/>
              </a:solidFill>
            </a:endParaRPr>
          </a:p>
        </p:txBody>
      </p:sp>
      <p:sp>
        <p:nvSpPr>
          <p:cNvPr id="10" name="Espace réservé du numéro de diapositive 1"/>
          <p:cNvSpPr>
            <a:spLocks noGrp="1"/>
          </p:cNvSpPr>
          <p:nvPr>
            <p:ph type="sldNum" sz="quarter" idx="12"/>
          </p:nvPr>
        </p:nvSpPr>
        <p:spPr/>
        <p:txBody>
          <a:bodyPr/>
          <a:lstStyle/>
          <a:p>
            <a:r>
              <a:rPr lang="fr-BE" dirty="0" smtClean="0"/>
              <a:t>11</a:t>
            </a:r>
            <a:endParaRPr lang="fr-BE" dirty="0"/>
          </a:p>
        </p:txBody>
      </p:sp>
      <p:pic>
        <p:nvPicPr>
          <p:cNvPr id="17" name="Image 16"/>
          <p:cNvPicPr>
            <a:picLocks noChangeAspect="1"/>
          </p:cNvPicPr>
          <p:nvPr/>
        </p:nvPicPr>
        <p:blipFill>
          <a:blip r:embed="rId3" cstate="print"/>
          <a:stretch>
            <a:fillRect/>
          </a:stretch>
        </p:blipFill>
        <p:spPr>
          <a:xfrm>
            <a:off x="349903" y="1628800"/>
            <a:ext cx="8184497" cy="3941104"/>
          </a:xfrm>
          <a:prstGeom prst="rect">
            <a:avLst/>
          </a:prstGeom>
        </p:spPr>
      </p:pic>
      <p:sp>
        <p:nvSpPr>
          <p:cNvPr id="18" name="Rectangle 17"/>
          <p:cNvSpPr/>
          <p:nvPr/>
        </p:nvSpPr>
        <p:spPr>
          <a:xfrm>
            <a:off x="349903" y="368852"/>
            <a:ext cx="7649851" cy="400110"/>
          </a:xfrm>
          <a:prstGeom prst="rect">
            <a:avLst/>
          </a:prstGeom>
        </p:spPr>
        <p:txBody>
          <a:bodyPr wrap="none">
            <a:spAutoFit/>
          </a:bodyPr>
          <a:lstStyle/>
          <a:p>
            <a:r>
              <a:rPr lang="fr-BE" sz="2000" b="1" dirty="0" smtClean="0"/>
              <a:t>I</a:t>
            </a:r>
            <a:r>
              <a:rPr lang="fr-BE" sz="2000" b="1" baseline="-25000" dirty="0" smtClean="0"/>
              <a:t>C</a:t>
            </a:r>
            <a:r>
              <a:rPr lang="fr-BE" sz="2000" b="1" dirty="0" smtClean="0"/>
              <a:t>(T): </a:t>
            </a:r>
            <a:r>
              <a:rPr lang="fr-BE" sz="2000" b="1" dirty="0" err="1" smtClean="0"/>
              <a:t>another</a:t>
            </a:r>
            <a:r>
              <a:rPr lang="fr-BE" sz="2000" b="1" dirty="0" smtClean="0"/>
              <a:t> point of </a:t>
            </a:r>
            <a:r>
              <a:rPr lang="fr-BE" sz="2000" b="1" dirty="0" err="1" smtClean="0"/>
              <a:t>view</a:t>
            </a:r>
            <a:r>
              <a:rPr lang="fr-BE" sz="2000" b="1" dirty="0" smtClean="0"/>
              <a:t> on TAPS/QPS </a:t>
            </a:r>
            <a:r>
              <a:rPr lang="fr-BE" sz="2000" b="1" dirty="0" err="1" smtClean="0"/>
              <a:t>crossover</a:t>
            </a:r>
            <a:endParaRPr lang="fr-BE" sz="2000" b="1" dirty="0"/>
          </a:p>
        </p:txBody>
      </p:sp>
    </p:spTree>
    <p:extLst>
      <p:ext uri="{BB962C8B-B14F-4D97-AF65-F5344CB8AC3E}">
        <p14:creationId xmlns:p14="http://schemas.microsoft.com/office/powerpoint/2010/main" val="1747946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27</a:t>
            </a:fld>
            <a:endParaRPr lang="fr-BE"/>
          </a:p>
        </p:txBody>
      </p:sp>
      <p:pic>
        <p:nvPicPr>
          <p:cNvPr id="3" name="Image 2"/>
          <p:cNvPicPr>
            <a:picLocks noChangeAspect="1"/>
          </p:cNvPicPr>
          <p:nvPr/>
        </p:nvPicPr>
        <p:blipFill>
          <a:blip r:embed="rId2"/>
          <a:stretch>
            <a:fillRect/>
          </a:stretch>
        </p:blipFill>
        <p:spPr>
          <a:xfrm>
            <a:off x="2635088" y="692696"/>
            <a:ext cx="3719532" cy="1822098"/>
          </a:xfrm>
          <a:prstGeom prst="rect">
            <a:avLst/>
          </a:prstGeom>
        </p:spPr>
      </p:pic>
      <p:pic>
        <p:nvPicPr>
          <p:cNvPr id="5" name="Image 4"/>
          <p:cNvPicPr>
            <a:picLocks noChangeAspect="1"/>
          </p:cNvPicPr>
          <p:nvPr/>
        </p:nvPicPr>
        <p:blipFill>
          <a:blip r:embed="rId3"/>
          <a:stretch>
            <a:fillRect/>
          </a:stretch>
        </p:blipFill>
        <p:spPr>
          <a:xfrm>
            <a:off x="1331640" y="3140968"/>
            <a:ext cx="6326428" cy="3205313"/>
          </a:xfrm>
          <a:prstGeom prst="rect">
            <a:avLst/>
          </a:prstGeom>
        </p:spPr>
      </p:pic>
    </p:spTree>
    <p:extLst>
      <p:ext uri="{BB962C8B-B14F-4D97-AF65-F5344CB8AC3E}">
        <p14:creationId xmlns:p14="http://schemas.microsoft.com/office/powerpoint/2010/main" val="3206288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28</a:t>
            </a:fld>
            <a:endParaRPr lang="fr-BE"/>
          </a:p>
        </p:txBody>
      </p:sp>
      <p:sp>
        <p:nvSpPr>
          <p:cNvPr id="3" name="Rectangle 2"/>
          <p:cNvSpPr/>
          <p:nvPr/>
        </p:nvSpPr>
        <p:spPr>
          <a:xfrm>
            <a:off x="683568" y="2551837"/>
            <a:ext cx="7920880" cy="923330"/>
          </a:xfrm>
          <a:prstGeom prst="rect">
            <a:avLst/>
          </a:prstGeom>
        </p:spPr>
        <p:txBody>
          <a:bodyPr wrap="square">
            <a:spAutoFit/>
          </a:bodyPr>
          <a:lstStyle/>
          <a:p>
            <a:r>
              <a:rPr lang="en-US" dirty="0">
                <a:latin typeface="AdvP6975"/>
              </a:rPr>
              <a:t>The PID controller has a </a:t>
            </a:r>
            <a:r>
              <a:rPr lang="en-US" dirty="0" smtClean="0">
                <a:latin typeface="AdvP6975"/>
              </a:rPr>
              <a:t>bandwidth of </a:t>
            </a:r>
            <a:r>
              <a:rPr lang="en-US" dirty="0">
                <a:latin typeface="AdvP6975"/>
              </a:rPr>
              <a:t>100 kHz, which allows for small corrections to the </a:t>
            </a:r>
            <a:r>
              <a:rPr lang="en-US" dirty="0" smtClean="0">
                <a:latin typeface="AdvP6975"/>
              </a:rPr>
              <a:t>device voltage </a:t>
            </a:r>
            <a:r>
              <a:rPr lang="en-US" dirty="0">
                <a:latin typeface="AdvP6975"/>
              </a:rPr>
              <a:t>at a rate much faster than what is provided by </a:t>
            </a:r>
            <a:r>
              <a:rPr lang="en-US" dirty="0" smtClean="0">
                <a:latin typeface="AdvP6975"/>
              </a:rPr>
              <a:t>the </a:t>
            </a:r>
            <a:r>
              <a:rPr lang="fr-BE" dirty="0" smtClean="0">
                <a:latin typeface="AdvP6975"/>
              </a:rPr>
              <a:t>software </a:t>
            </a:r>
            <a:r>
              <a:rPr lang="fr-BE" dirty="0">
                <a:latin typeface="AdvP6975"/>
              </a:rPr>
              <a:t>feedback.</a:t>
            </a:r>
            <a:endParaRPr lang="fr-BE" dirty="0"/>
          </a:p>
        </p:txBody>
      </p:sp>
      <p:sp>
        <p:nvSpPr>
          <p:cNvPr id="4" name="Rectangle 3"/>
          <p:cNvSpPr/>
          <p:nvPr/>
        </p:nvSpPr>
        <p:spPr>
          <a:xfrm>
            <a:off x="683568" y="510507"/>
            <a:ext cx="8064896" cy="1754326"/>
          </a:xfrm>
          <a:prstGeom prst="rect">
            <a:avLst/>
          </a:prstGeom>
        </p:spPr>
        <p:txBody>
          <a:bodyPr wrap="square">
            <a:spAutoFit/>
          </a:bodyPr>
          <a:lstStyle/>
          <a:p>
            <a:r>
              <a:rPr lang="en-US" dirty="0">
                <a:latin typeface="AdvP6975"/>
              </a:rPr>
              <a:t>The PID controller (SRS-SIM960) monitors the voltage across the</a:t>
            </a:r>
          </a:p>
          <a:p>
            <a:r>
              <a:rPr lang="en-US" dirty="0">
                <a:latin typeface="AdvP6975"/>
              </a:rPr>
              <a:t>point contact junction as measured with a differential amplifier (Signal </a:t>
            </a:r>
            <a:r>
              <a:rPr lang="en-US" dirty="0" smtClean="0">
                <a:latin typeface="AdvP6975"/>
              </a:rPr>
              <a:t>Recovery 5113 </a:t>
            </a:r>
            <a:r>
              <a:rPr lang="en-US" dirty="0">
                <a:latin typeface="AdvP6975"/>
              </a:rPr>
              <a:t>pre-amp) and adjusts its output to keep this voltage at a given</a:t>
            </a:r>
          </a:p>
          <a:p>
            <a:r>
              <a:rPr lang="en-US" dirty="0" err="1">
                <a:latin typeface="AdvP6975"/>
              </a:rPr>
              <a:t>setpoint</a:t>
            </a:r>
            <a:r>
              <a:rPr lang="en-US" dirty="0">
                <a:latin typeface="AdvP6975"/>
              </a:rPr>
              <a:t>. The voltage across the junction as well as the current through it are</a:t>
            </a:r>
          </a:p>
          <a:p>
            <a:r>
              <a:rPr lang="en-US" dirty="0">
                <a:latin typeface="AdvP6975"/>
              </a:rPr>
              <a:t>monitored </a:t>
            </a:r>
            <a:r>
              <a:rPr lang="en-US" dirty="0" smtClean="0">
                <a:latin typeface="AdvP6975"/>
              </a:rPr>
              <a:t>by </a:t>
            </a:r>
            <a:r>
              <a:rPr lang="en-US" dirty="0">
                <a:latin typeface="AdvP6975"/>
              </a:rPr>
              <a:t>a computer, which then </a:t>
            </a:r>
            <a:r>
              <a:rPr lang="en-US" dirty="0" smtClean="0">
                <a:latin typeface="AdvP6975"/>
              </a:rPr>
              <a:t>controls the </a:t>
            </a:r>
            <a:r>
              <a:rPr lang="en-US" dirty="0">
                <a:latin typeface="AdvP6975"/>
              </a:rPr>
              <a:t>PID </a:t>
            </a:r>
            <a:r>
              <a:rPr lang="en-US" dirty="0" err="1">
                <a:latin typeface="AdvP6975"/>
              </a:rPr>
              <a:t>setpoint</a:t>
            </a:r>
            <a:r>
              <a:rPr lang="en-US" dirty="0">
                <a:latin typeface="AdvP6975"/>
              </a:rPr>
              <a:t> according to the feedback algorithm.</a:t>
            </a:r>
            <a:endParaRPr lang="fr-BE" dirty="0"/>
          </a:p>
        </p:txBody>
      </p:sp>
    </p:spTree>
    <p:extLst>
      <p:ext uri="{BB962C8B-B14F-4D97-AF65-F5344CB8AC3E}">
        <p14:creationId xmlns:p14="http://schemas.microsoft.com/office/powerpoint/2010/main" val="385907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29</a:t>
            </a:fld>
            <a:endParaRPr lang="fr-BE"/>
          </a:p>
        </p:txBody>
      </p:sp>
      <p:pic>
        <p:nvPicPr>
          <p:cNvPr id="3" name="Image 2"/>
          <p:cNvPicPr>
            <a:picLocks noChangeAspect="1"/>
          </p:cNvPicPr>
          <p:nvPr/>
        </p:nvPicPr>
        <p:blipFill>
          <a:blip r:embed="rId2"/>
          <a:stretch>
            <a:fillRect/>
          </a:stretch>
        </p:blipFill>
        <p:spPr>
          <a:xfrm>
            <a:off x="539552" y="548680"/>
            <a:ext cx="7632848" cy="5871560"/>
          </a:xfrm>
          <a:prstGeom prst="rect">
            <a:avLst/>
          </a:prstGeom>
        </p:spPr>
      </p:pic>
    </p:spTree>
    <p:extLst>
      <p:ext uri="{BB962C8B-B14F-4D97-AF65-F5344CB8AC3E}">
        <p14:creationId xmlns:p14="http://schemas.microsoft.com/office/powerpoint/2010/main" val="2508155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1726" y="3293406"/>
            <a:ext cx="298785" cy="132999"/>
          </a:xfrm>
          <a:prstGeom prst="rect">
            <a:avLst/>
          </a:prstGeom>
          <a:scene3d>
            <a:camera prst="isometricOffAxis1Left"/>
            <a:lightRig rig="threePt" dir="t"/>
          </a:scene3d>
          <a:sp3d extrusionH="127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3</a:t>
            </a:fld>
            <a:endParaRPr lang="fr-BE"/>
          </a:p>
        </p:txBody>
      </p:sp>
      <p:sp>
        <p:nvSpPr>
          <p:cNvPr id="5" name="Rectangle 4"/>
          <p:cNvSpPr/>
          <p:nvPr/>
        </p:nvSpPr>
        <p:spPr>
          <a:xfrm>
            <a:off x="791482" y="519657"/>
            <a:ext cx="7848872" cy="523220"/>
          </a:xfrm>
          <a:prstGeom prst="rect">
            <a:avLst/>
          </a:prstGeom>
        </p:spPr>
        <p:txBody>
          <a:bodyPr wrap="square">
            <a:spAutoFit/>
          </a:bodyPr>
          <a:lstStyle/>
          <a:p>
            <a:pPr algn="ctr"/>
            <a:r>
              <a:rPr lang="en-US" sz="2800" b="1" dirty="0" smtClean="0">
                <a:solidFill>
                  <a:srgbClr val="0070C0"/>
                </a:solidFill>
                <a:latin typeface="+mj-lt"/>
              </a:rPr>
              <a:t>Context and Motivation</a:t>
            </a:r>
            <a:endParaRPr lang="fr-BE" sz="2800" b="1" dirty="0">
              <a:solidFill>
                <a:srgbClr val="0070C0"/>
              </a:solidFill>
              <a:latin typeface="+mj-lt"/>
            </a:endParaRPr>
          </a:p>
        </p:txBody>
      </p:sp>
      <p:cxnSp>
        <p:nvCxnSpPr>
          <p:cNvPr id="19" name="Connecteur droit avec flèche 18"/>
          <p:cNvCxnSpPr/>
          <p:nvPr/>
        </p:nvCxnSpPr>
        <p:spPr>
          <a:xfrm>
            <a:off x="816831" y="3068333"/>
            <a:ext cx="0" cy="2087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816831" y="3429531"/>
            <a:ext cx="0" cy="2087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ZoneTexte 20"/>
              <p:cNvSpPr txBox="1"/>
              <p:nvPr/>
            </p:nvSpPr>
            <p:spPr>
              <a:xfrm rot="10800000" flipV="1">
                <a:off x="816831" y="3499829"/>
                <a:ext cx="1202880" cy="276999"/>
              </a:xfrm>
              <a:prstGeom prst="rect">
                <a:avLst/>
              </a:prstGeom>
              <a:noFill/>
            </p:spPr>
            <p:txBody>
              <a:bodyPr wrap="square" rtlCol="0">
                <a:spAutoFit/>
              </a:bodyPr>
              <a:lstStyle/>
              <a:p>
                <a14:m>
                  <m:oMath xmlns:m="http://schemas.openxmlformats.org/officeDocument/2006/math">
                    <m:r>
                      <a:rPr lang="fr-BE" sz="1200" b="0" i="1" smtClean="0">
                        <a:latin typeface="Cambria Math" panose="02040503050406030204" pitchFamily="18" charset="0"/>
                        <a:ea typeface="Cambria Math" pitchFamily="18" charset="0"/>
                      </a:rPr>
                      <m:t>&lt;</m:t>
                    </m:r>
                  </m:oMath>
                </a14:m>
                <a:r>
                  <a:rPr lang="fr-BE" sz="1200" dirty="0" smtClean="0">
                    <a:latin typeface="Cambria Math" pitchFamily="18" charset="0"/>
                    <a:ea typeface="Cambria Math" pitchFamily="18" charset="0"/>
                  </a:rPr>
                  <a:t> </a:t>
                </a:r>
                <a14:m>
                  <m:oMath xmlns:m="http://schemas.openxmlformats.org/officeDocument/2006/math">
                    <m:r>
                      <a:rPr lang="fr-BE" sz="1200" b="0" i="1" smtClean="0">
                        <a:latin typeface="Cambria Math" pitchFamily="18" charset="0"/>
                        <a:ea typeface="Cambria Math" pitchFamily="18" charset="0"/>
                      </a:rPr>
                      <m:t>10</m:t>
                    </m:r>
                  </m:oMath>
                </a14:m>
                <a:r>
                  <a:rPr lang="fr-BE" sz="1200" dirty="0" smtClean="0">
                    <a:latin typeface="Cambria Math" pitchFamily="18" charset="0"/>
                    <a:ea typeface="Cambria Math" pitchFamily="18" charset="0"/>
                  </a:rPr>
                  <a:t> nm</a:t>
                </a:r>
                <a:endParaRPr lang="fr-BE" sz="1200" dirty="0">
                  <a:latin typeface="Cambria Math" pitchFamily="18" charset="0"/>
                  <a:ea typeface="Cambria Math" pitchFamily="18" charset="0"/>
                </a:endParaRPr>
              </a:p>
            </p:txBody>
          </p:sp>
        </mc:Choice>
        <mc:Fallback xmlns="">
          <p:sp>
            <p:nvSpPr>
              <p:cNvPr id="21" name="ZoneTexte 20"/>
              <p:cNvSpPr txBox="1">
                <a:spLocks noRot="1" noChangeAspect="1" noMove="1" noResize="1" noEditPoints="1" noAdjustHandles="1" noChangeArrowheads="1" noChangeShapeType="1" noTextEdit="1"/>
              </p:cNvSpPr>
              <p:nvPr/>
            </p:nvSpPr>
            <p:spPr>
              <a:xfrm rot="10800000" flipV="1">
                <a:off x="816831" y="3499829"/>
                <a:ext cx="1202880" cy="276999"/>
              </a:xfrm>
              <a:prstGeom prst="rect">
                <a:avLst/>
              </a:prstGeom>
              <a:blipFill rotWithShape="0">
                <a:blip r:embed="rId3"/>
                <a:stretch>
                  <a:fillRect b="-15217"/>
                </a:stretch>
              </a:blipFill>
            </p:spPr>
            <p:txBody>
              <a:bodyPr/>
              <a:lstStyle/>
              <a:p>
                <a:r>
                  <a:rPr lang="fr-BE">
                    <a:noFill/>
                  </a:rPr>
                  <a:t> </a:t>
                </a:r>
              </a:p>
            </p:txBody>
          </p:sp>
        </mc:Fallback>
      </mc:AlternateContent>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404" y="2662954"/>
            <a:ext cx="1814825" cy="1751425"/>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010" y="2636912"/>
            <a:ext cx="1850292" cy="1777467"/>
          </a:xfrm>
          <a:prstGeom prst="rect">
            <a:avLst/>
          </a:prstGeom>
        </p:spPr>
      </p:pic>
      <p:pic>
        <p:nvPicPr>
          <p:cNvPr id="24" name="Imag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0492" y="2553796"/>
            <a:ext cx="1855879" cy="1751470"/>
          </a:xfrm>
          <a:prstGeom prst="rect">
            <a:avLst/>
          </a:prstGeom>
        </p:spPr>
      </p:pic>
      <p:sp>
        <p:nvSpPr>
          <p:cNvPr id="25" name="Rectangle 24"/>
          <p:cNvSpPr/>
          <p:nvPr/>
        </p:nvSpPr>
        <p:spPr>
          <a:xfrm>
            <a:off x="6270492" y="4175122"/>
            <a:ext cx="576064" cy="2392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6753288" y="4045716"/>
            <a:ext cx="7200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ZoneTexte 26"/>
          <p:cNvSpPr txBox="1"/>
          <p:nvPr/>
        </p:nvSpPr>
        <p:spPr>
          <a:xfrm>
            <a:off x="8232452" y="3149406"/>
            <a:ext cx="573076" cy="307777"/>
          </a:xfrm>
          <a:prstGeom prst="rect">
            <a:avLst/>
          </a:prstGeom>
          <a:noFill/>
        </p:spPr>
        <p:txBody>
          <a:bodyPr wrap="square" rtlCol="0">
            <a:spAutoFit/>
          </a:bodyPr>
          <a:lstStyle/>
          <a:p>
            <a:r>
              <a:rPr lang="fr-BE" sz="1400" dirty="0" smtClean="0">
                <a:latin typeface="Cambria Math" pitchFamily="18" charset="0"/>
                <a:ea typeface="Cambria Math" pitchFamily="18" charset="0"/>
              </a:rPr>
              <a:t>[1]</a:t>
            </a:r>
            <a:endParaRPr lang="fr-BE" sz="1400" dirty="0">
              <a:latin typeface="Cambria Math" pitchFamily="18" charset="0"/>
              <a:ea typeface="Cambria Math" pitchFamily="18" charset="0"/>
            </a:endParaRPr>
          </a:p>
        </p:txBody>
      </p:sp>
      <p:sp>
        <p:nvSpPr>
          <p:cNvPr id="2" name="Rectangle 1"/>
          <p:cNvSpPr/>
          <p:nvPr/>
        </p:nvSpPr>
        <p:spPr>
          <a:xfrm>
            <a:off x="1670575" y="1422659"/>
            <a:ext cx="6704079" cy="400110"/>
          </a:xfrm>
          <a:prstGeom prst="rect">
            <a:avLst/>
          </a:prstGeom>
        </p:spPr>
        <p:txBody>
          <a:bodyPr wrap="none">
            <a:spAutoFit/>
          </a:bodyPr>
          <a:lstStyle/>
          <a:p>
            <a:r>
              <a:rPr lang="en-US" altLang="fr-FR" sz="2000" dirty="0" smtClean="0"/>
              <a:t>Promising future for nanoscale superconductors …</a:t>
            </a:r>
            <a:endParaRPr lang="fr-BE" sz="2000" dirty="0"/>
          </a:p>
        </p:txBody>
      </p:sp>
      <p:pic>
        <p:nvPicPr>
          <p:cNvPr id="2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4869160"/>
            <a:ext cx="1564087" cy="139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9" name="Rectangle 28"/>
              <p:cNvSpPr/>
              <p:nvPr/>
            </p:nvSpPr>
            <p:spPr>
              <a:xfrm>
                <a:off x="3342254" y="5555045"/>
                <a:ext cx="5112569" cy="646331"/>
              </a:xfrm>
              <a:prstGeom prst="rect">
                <a:avLst/>
              </a:prstGeom>
            </p:spPr>
            <p:txBody>
              <a:bodyPr wrap="square">
                <a:spAutoFit/>
              </a:bodyPr>
              <a:lstStyle/>
              <a:p>
                <a:r>
                  <a:rPr lang="fr-FR" dirty="0" smtClean="0">
                    <a:latin typeface="Cambria Math" pitchFamily="18" charset="0"/>
                    <a:ea typeface="Cambria Math" pitchFamily="18" charset="0"/>
                  </a:rPr>
                  <a:t>High </a:t>
                </a:r>
                <a:r>
                  <a:rPr lang="fr-FR" dirty="0" err="1" smtClean="0">
                    <a:latin typeface="Cambria Math" pitchFamily="18" charset="0"/>
                    <a:ea typeface="Cambria Math" pitchFamily="18" charset="0"/>
                  </a:rPr>
                  <a:t>temperature</a:t>
                </a:r>
                <a:r>
                  <a:rPr lang="fr-FR" dirty="0" smtClean="0">
                    <a:latin typeface="Cambria Math" pitchFamily="18" charset="0"/>
                    <a:ea typeface="Cambria Math" pitchFamily="18" charset="0"/>
                  </a:rPr>
                  <a:t> </a:t>
                </a:r>
                <a:r>
                  <a:rPr lang="en-US" dirty="0" smtClean="0">
                    <a:latin typeface="Cambria Math" pitchFamily="18" charset="0"/>
                    <a:ea typeface="Cambria Math" pitchFamily="18" charset="0"/>
                  </a:rPr>
                  <a:t>superconducting </a:t>
                </a:r>
                <a:r>
                  <a:rPr lang="en-US" dirty="0">
                    <a:latin typeface="Cambria Math" pitchFamily="18" charset="0"/>
                    <a:ea typeface="Cambria Math" pitchFamily="18" charset="0"/>
                  </a:rPr>
                  <a:t>state with </a:t>
                </a:r>
                <a:endParaRPr lang="en-US" dirty="0" smtClean="0">
                  <a:latin typeface="Cambria Math" pitchFamily="18" charset="0"/>
                  <a:ea typeface="Cambria Math" pitchFamily="18" charset="0"/>
                </a:endParaRPr>
              </a:p>
              <a:p>
                <a14:m>
                  <m:oMath xmlns:m="http://schemas.openxmlformats.org/officeDocument/2006/math">
                    <m:sSub>
                      <m:sSubPr>
                        <m:ctrlPr>
                          <a:rPr lang="fr-BE" b="0" i="1" smtClean="0">
                            <a:latin typeface="Cambria Math" panose="02040503050406030204" pitchFamily="18" charset="0"/>
                            <a:ea typeface="Cambria Math" pitchFamily="18" charset="0"/>
                          </a:rPr>
                        </m:ctrlPr>
                      </m:sSubPr>
                      <m:e>
                        <m:r>
                          <a:rPr lang="fr-BE" b="0" i="1" smtClean="0">
                            <a:latin typeface="Cambria Math"/>
                            <a:ea typeface="Cambria Math" pitchFamily="18" charset="0"/>
                          </a:rPr>
                          <m:t>𝑇</m:t>
                        </m:r>
                      </m:e>
                      <m:sub>
                        <m:r>
                          <a:rPr lang="fr-BE" b="0" i="1" smtClean="0">
                            <a:latin typeface="Cambria Math"/>
                            <a:ea typeface="Cambria Math" pitchFamily="18" charset="0"/>
                          </a:rPr>
                          <m:t>𝐶</m:t>
                        </m:r>
                      </m:sub>
                    </m:sSub>
                  </m:oMath>
                </a14:m>
                <a:r>
                  <a:rPr lang="en-US" dirty="0" smtClean="0">
                    <a:latin typeface="Cambria Math" pitchFamily="18" charset="0"/>
                    <a:ea typeface="Cambria Math" pitchFamily="18" charset="0"/>
                  </a:rPr>
                  <a:t>≳ </a:t>
                </a:r>
                <a:r>
                  <a:rPr lang="en-US" dirty="0">
                    <a:latin typeface="Cambria Math" pitchFamily="18" charset="0"/>
                    <a:ea typeface="Cambria Math" pitchFamily="18" charset="0"/>
                  </a:rPr>
                  <a:t>100 </a:t>
                </a:r>
                <a:r>
                  <a:rPr lang="en-US" dirty="0" smtClean="0">
                    <a:latin typeface="Cambria Math" pitchFamily="18" charset="0"/>
                    <a:ea typeface="Cambria Math" pitchFamily="18" charset="0"/>
                  </a:rPr>
                  <a:t>K in Al </a:t>
                </a:r>
                <a:r>
                  <a:rPr lang="en-US" dirty="0" err="1" smtClean="0">
                    <a:latin typeface="Cambria Math" pitchFamily="18" charset="0"/>
                    <a:ea typeface="Cambria Math" pitchFamily="18" charset="0"/>
                  </a:rPr>
                  <a:t>nanoclusters</a:t>
                </a:r>
                <a:r>
                  <a:rPr lang="en-US" dirty="0" smtClean="0">
                    <a:latin typeface="Cambria Math" pitchFamily="18" charset="0"/>
                    <a:ea typeface="Cambria Math" pitchFamily="18" charset="0"/>
                  </a:rPr>
                  <a:t> [2]</a:t>
                </a:r>
                <a:endParaRPr lang="fr-FR" dirty="0">
                  <a:latin typeface="Cambria Math" pitchFamily="18" charset="0"/>
                  <a:ea typeface="Cambria Math"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342254" y="5555045"/>
                <a:ext cx="5112569" cy="646331"/>
              </a:xfrm>
              <a:prstGeom prst="rect">
                <a:avLst/>
              </a:prstGeom>
              <a:blipFill rotWithShape="0">
                <a:blip r:embed="rId8"/>
                <a:stretch>
                  <a:fillRect l="-954" t="-5660" b="-13208"/>
                </a:stretch>
              </a:blipFill>
            </p:spPr>
            <p:txBody>
              <a:bodyPr/>
              <a:lstStyle/>
              <a:p>
                <a:r>
                  <a:rPr lang="fr-BE">
                    <a:noFill/>
                  </a:rPr>
                  <a:t> </a:t>
                </a:r>
              </a:p>
            </p:txBody>
          </p:sp>
        </mc:Fallback>
      </mc:AlternateContent>
      <p:cxnSp>
        <p:nvCxnSpPr>
          <p:cNvPr id="30" name="Connecteur droit avec flèche 29"/>
          <p:cNvCxnSpPr>
            <a:endCxn id="29" idx="1"/>
          </p:cNvCxnSpPr>
          <p:nvPr/>
        </p:nvCxnSpPr>
        <p:spPr>
          <a:xfrm>
            <a:off x="2679703" y="5878210"/>
            <a:ext cx="662551" cy="1"/>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378" y="6554924"/>
            <a:ext cx="9167094" cy="316407"/>
          </a:xfrm>
          <a:prstGeom prst="rect">
            <a:avLst/>
          </a:prstGeom>
        </p:spPr>
        <p:txBody>
          <a:bodyPr wrap="square">
            <a:spAutoFit/>
          </a:bodyPr>
          <a:lstStyle/>
          <a:p>
            <a:r>
              <a:rPr lang="en-US" sz="1400" dirty="0">
                <a:solidFill>
                  <a:schemeClr val="bg1"/>
                </a:solidFill>
              </a:rPr>
              <a:t>[1] </a:t>
            </a:r>
            <a:r>
              <a:rPr lang="en-US" sz="1400" dirty="0" err="1">
                <a:solidFill>
                  <a:schemeClr val="bg1"/>
                </a:solidFill>
              </a:rPr>
              <a:t>Croitoru</a:t>
            </a:r>
            <a:r>
              <a:rPr lang="en-US" sz="1400" dirty="0">
                <a:solidFill>
                  <a:schemeClr val="bg1"/>
                </a:solidFill>
              </a:rPr>
              <a:t> </a:t>
            </a:r>
            <a:r>
              <a:rPr lang="en-US" sz="1400" i="1" dirty="0">
                <a:solidFill>
                  <a:schemeClr val="bg1"/>
                </a:solidFill>
              </a:rPr>
              <a:t>et al.</a:t>
            </a:r>
            <a:r>
              <a:rPr lang="en-US" sz="1400" dirty="0">
                <a:solidFill>
                  <a:schemeClr val="bg1"/>
                </a:solidFill>
              </a:rPr>
              <a:t>, Phys. Rev. </a:t>
            </a:r>
            <a:r>
              <a:rPr lang="en-US" sz="1400" dirty="0" smtClean="0">
                <a:solidFill>
                  <a:schemeClr val="bg1"/>
                </a:solidFill>
              </a:rPr>
              <a:t>B 76, 024511 (2007</a:t>
            </a:r>
            <a:r>
              <a:rPr lang="en-US" sz="1400" dirty="0">
                <a:solidFill>
                  <a:schemeClr val="bg1"/>
                </a:solidFill>
              </a:rPr>
              <a:t>)</a:t>
            </a:r>
            <a:r>
              <a:rPr lang="fr-BE" sz="1400" dirty="0">
                <a:solidFill>
                  <a:schemeClr val="bg1"/>
                </a:solidFill>
              </a:rPr>
              <a:t> </a:t>
            </a:r>
            <a:r>
              <a:rPr lang="en-US" sz="1400" dirty="0">
                <a:solidFill>
                  <a:schemeClr val="bg1"/>
                </a:solidFill>
              </a:rPr>
              <a:t>| [2] </a:t>
            </a:r>
            <a:r>
              <a:rPr lang="fr-BE" sz="1400" dirty="0" err="1">
                <a:solidFill>
                  <a:schemeClr val="bg1"/>
                </a:solidFill>
              </a:rPr>
              <a:t>Halder</a:t>
            </a:r>
            <a:r>
              <a:rPr lang="en-US" sz="1400" dirty="0">
                <a:solidFill>
                  <a:schemeClr val="bg1"/>
                </a:solidFill>
              </a:rPr>
              <a:t> </a:t>
            </a:r>
            <a:r>
              <a:rPr lang="en-US" sz="1400" i="1" dirty="0">
                <a:solidFill>
                  <a:schemeClr val="bg1"/>
                </a:solidFill>
              </a:rPr>
              <a:t>et al.</a:t>
            </a:r>
            <a:r>
              <a:rPr lang="en-US" sz="1400" dirty="0">
                <a:solidFill>
                  <a:schemeClr val="bg1"/>
                </a:solidFill>
              </a:rPr>
              <a:t>, Nano Lett. </a:t>
            </a:r>
            <a:r>
              <a:rPr lang="en-US" sz="1400" dirty="0" smtClean="0">
                <a:solidFill>
                  <a:schemeClr val="bg1"/>
                </a:solidFill>
              </a:rPr>
              <a:t>15, 1410 (2015</a:t>
            </a:r>
            <a:r>
              <a:rPr lang="en-US" sz="1400" dirty="0">
                <a:solidFill>
                  <a:schemeClr val="bg1"/>
                </a:solidFill>
              </a:rPr>
              <a:t>) </a:t>
            </a:r>
            <a:endParaRPr lang="fr-FR" sz="1400" dirty="0">
              <a:solidFill>
                <a:schemeClr val="bg1"/>
              </a:solidFill>
            </a:endParaRPr>
          </a:p>
        </p:txBody>
      </p:sp>
      <p:pic>
        <p:nvPicPr>
          <p:cNvPr id="3" name="Image 2"/>
          <p:cNvPicPr>
            <a:picLocks noChangeAspect="1"/>
          </p:cNvPicPr>
          <p:nvPr/>
        </p:nvPicPr>
        <p:blipFill rotWithShape="1">
          <a:blip r:embed="rId9"/>
          <a:srcRect t="13844" r="51308" b="13844"/>
          <a:stretch/>
        </p:blipFill>
        <p:spPr>
          <a:xfrm>
            <a:off x="887392" y="1146352"/>
            <a:ext cx="706075" cy="1101267"/>
          </a:xfrm>
          <a:prstGeom prst="rect">
            <a:avLst/>
          </a:prstGeom>
        </p:spPr>
      </p:pic>
    </p:spTree>
    <p:extLst>
      <p:ext uri="{BB962C8B-B14F-4D97-AF65-F5344CB8AC3E}">
        <p14:creationId xmlns:p14="http://schemas.microsoft.com/office/powerpoint/2010/main" val="3858109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4</a:t>
            </a:fld>
            <a:endParaRPr lang="fr-BE"/>
          </a:p>
        </p:txBody>
      </p:sp>
      <p:sp>
        <p:nvSpPr>
          <p:cNvPr id="2" name="Rectangle 1"/>
          <p:cNvSpPr/>
          <p:nvPr/>
        </p:nvSpPr>
        <p:spPr>
          <a:xfrm>
            <a:off x="1733982" y="1366042"/>
            <a:ext cx="3689793" cy="400110"/>
          </a:xfrm>
          <a:prstGeom prst="rect">
            <a:avLst/>
          </a:prstGeom>
        </p:spPr>
        <p:txBody>
          <a:bodyPr wrap="none">
            <a:spAutoFit/>
          </a:bodyPr>
          <a:lstStyle/>
          <a:p>
            <a:r>
              <a:rPr lang="en-US" altLang="fr-FR" sz="2000" dirty="0" smtClean="0"/>
              <a:t>Threaten by fluctuations …</a:t>
            </a:r>
            <a:endParaRPr lang="fr-BE" sz="2000" dirty="0"/>
          </a:p>
        </p:txBody>
      </p:sp>
      <p:sp>
        <p:nvSpPr>
          <p:cNvPr id="31" name="Rectangle 30"/>
          <p:cNvSpPr/>
          <p:nvPr/>
        </p:nvSpPr>
        <p:spPr>
          <a:xfrm>
            <a:off x="301450" y="6554924"/>
            <a:ext cx="7110243" cy="307777"/>
          </a:xfrm>
          <a:prstGeom prst="rect">
            <a:avLst/>
          </a:prstGeom>
        </p:spPr>
        <p:txBody>
          <a:bodyPr wrap="square">
            <a:spAutoFit/>
          </a:bodyPr>
          <a:lstStyle/>
          <a:p>
            <a:r>
              <a:rPr lang="en-US" sz="1400" dirty="0" err="1" smtClean="0">
                <a:solidFill>
                  <a:schemeClr val="bg1"/>
                </a:solidFill>
              </a:rPr>
              <a:t>Arutyunov</a:t>
            </a:r>
            <a:r>
              <a:rPr lang="en-US" sz="1400" dirty="0" smtClean="0">
                <a:solidFill>
                  <a:schemeClr val="bg1"/>
                </a:solidFill>
              </a:rPr>
              <a:t>, </a:t>
            </a:r>
            <a:r>
              <a:rPr lang="en-US" sz="1400" dirty="0" err="1" smtClean="0">
                <a:solidFill>
                  <a:schemeClr val="bg1"/>
                </a:solidFill>
              </a:rPr>
              <a:t>Golubev</a:t>
            </a:r>
            <a:r>
              <a:rPr lang="en-US" sz="1400" dirty="0" smtClean="0">
                <a:solidFill>
                  <a:schemeClr val="bg1"/>
                </a:solidFill>
              </a:rPr>
              <a:t>, </a:t>
            </a:r>
            <a:r>
              <a:rPr lang="en-US" sz="1400" dirty="0" err="1" smtClean="0">
                <a:solidFill>
                  <a:schemeClr val="bg1"/>
                </a:solidFill>
              </a:rPr>
              <a:t>Zaikin</a:t>
            </a:r>
            <a:r>
              <a:rPr lang="en-US" sz="1400" dirty="0" smtClean="0">
                <a:solidFill>
                  <a:schemeClr val="bg1"/>
                </a:solidFill>
              </a:rPr>
              <a:t>, Physics Reports 464, 1 </a:t>
            </a:r>
            <a:r>
              <a:rPr lang="en-US" sz="1400" dirty="0">
                <a:solidFill>
                  <a:schemeClr val="bg1"/>
                </a:solidFill>
              </a:rPr>
              <a:t>(</a:t>
            </a:r>
            <a:r>
              <a:rPr lang="en-US" sz="1400" dirty="0" smtClean="0">
                <a:solidFill>
                  <a:schemeClr val="bg1"/>
                </a:solidFill>
              </a:rPr>
              <a:t>2008) </a:t>
            </a:r>
            <a:endParaRPr lang="fr-FR" sz="1400" dirty="0">
              <a:solidFill>
                <a:schemeClr val="bg1"/>
              </a:solidFill>
            </a:endParaRPr>
          </a:p>
        </p:txBody>
      </p:sp>
      <p:pic>
        <p:nvPicPr>
          <p:cNvPr id="3" name="Image 2"/>
          <p:cNvPicPr>
            <a:picLocks noChangeAspect="1"/>
          </p:cNvPicPr>
          <p:nvPr/>
        </p:nvPicPr>
        <p:blipFill rotWithShape="1">
          <a:blip r:embed="rId4"/>
          <a:srcRect l="48471" t="13844" r="-334" b="13844"/>
          <a:stretch/>
        </p:blipFill>
        <p:spPr>
          <a:xfrm>
            <a:off x="749565" y="1063266"/>
            <a:ext cx="752064" cy="1101267"/>
          </a:xfrm>
          <a:prstGeom prst="rect">
            <a:avLst/>
          </a:prstGeom>
        </p:spPr>
      </p:pic>
      <p:sp>
        <p:nvSpPr>
          <p:cNvPr id="32" name="Rectangle 31"/>
          <p:cNvSpPr/>
          <p:nvPr/>
        </p:nvSpPr>
        <p:spPr>
          <a:xfrm>
            <a:off x="791482" y="519657"/>
            <a:ext cx="7848872" cy="523220"/>
          </a:xfrm>
          <a:prstGeom prst="rect">
            <a:avLst/>
          </a:prstGeom>
        </p:spPr>
        <p:txBody>
          <a:bodyPr wrap="square">
            <a:spAutoFit/>
          </a:bodyPr>
          <a:lstStyle/>
          <a:p>
            <a:pPr algn="ctr"/>
            <a:r>
              <a:rPr lang="en-US" sz="2800" b="1" dirty="0" smtClean="0">
                <a:solidFill>
                  <a:srgbClr val="0070C0"/>
                </a:solidFill>
                <a:latin typeface="+mj-lt"/>
              </a:rPr>
              <a:t>Context and Motivation</a:t>
            </a:r>
            <a:endParaRPr lang="fr-BE" sz="2800" b="1" dirty="0">
              <a:solidFill>
                <a:srgbClr val="0070C0"/>
              </a:solidFill>
              <a:latin typeface="+mj-lt"/>
            </a:endParaRPr>
          </a:p>
        </p:txBody>
      </p:sp>
      <p:graphicFrame>
        <p:nvGraphicFramePr>
          <p:cNvPr id="54" name="Objet 53"/>
          <p:cNvGraphicFramePr>
            <a:graphicFrameLocks noChangeAspect="1"/>
          </p:cNvGraphicFramePr>
          <p:nvPr>
            <p:extLst>
              <p:ext uri="{D42A27DB-BD31-4B8C-83A1-F6EECF244321}">
                <p14:modId xmlns:p14="http://schemas.microsoft.com/office/powerpoint/2010/main" val="3434288379"/>
              </p:ext>
            </p:extLst>
          </p:nvPr>
        </p:nvGraphicFramePr>
        <p:xfrm>
          <a:off x="5762039" y="1298603"/>
          <a:ext cx="1309687" cy="534987"/>
        </p:xfrm>
        <a:graphic>
          <a:graphicData uri="http://schemas.openxmlformats.org/presentationml/2006/ole">
            <mc:AlternateContent xmlns:mc="http://schemas.openxmlformats.org/markup-compatibility/2006">
              <mc:Choice xmlns:v="urn:schemas-microsoft-com:vml" Requires="v">
                <p:oleObj spid="_x0000_s3414" name="Équation" r:id="rId5" imgW="622080" imgH="253800" progId="Equation.3">
                  <p:embed/>
                </p:oleObj>
              </mc:Choice>
              <mc:Fallback>
                <p:oleObj name="Équation" r:id="rId5" imgW="622080" imgH="253800" progId="Equation.3">
                  <p:embed/>
                  <p:pic>
                    <p:nvPicPr>
                      <p:cNvPr id="0" name=""/>
                      <p:cNvPicPr/>
                      <p:nvPr/>
                    </p:nvPicPr>
                    <p:blipFill>
                      <a:blip r:embed="rId6"/>
                      <a:stretch>
                        <a:fillRect/>
                      </a:stretch>
                    </p:blipFill>
                    <p:spPr>
                      <a:xfrm>
                        <a:off x="5762039" y="1298603"/>
                        <a:ext cx="1309687" cy="534987"/>
                      </a:xfrm>
                      <a:prstGeom prst="rect">
                        <a:avLst/>
                      </a:prstGeom>
                    </p:spPr>
                  </p:pic>
                </p:oleObj>
              </mc:Fallback>
            </mc:AlternateContent>
          </a:graphicData>
        </a:graphic>
      </p:graphicFrame>
      <p:graphicFrame>
        <p:nvGraphicFramePr>
          <p:cNvPr id="55" name="Objet 54"/>
          <p:cNvGraphicFramePr>
            <a:graphicFrameLocks noChangeAspect="1"/>
          </p:cNvGraphicFramePr>
          <p:nvPr>
            <p:extLst>
              <p:ext uri="{D42A27DB-BD31-4B8C-83A1-F6EECF244321}">
                <p14:modId xmlns:p14="http://schemas.microsoft.com/office/powerpoint/2010/main" val="2253280916"/>
              </p:ext>
            </p:extLst>
          </p:nvPr>
        </p:nvGraphicFramePr>
        <p:xfrm>
          <a:off x="7080517" y="3547605"/>
          <a:ext cx="1069975" cy="830263"/>
        </p:xfrm>
        <a:graphic>
          <a:graphicData uri="http://schemas.openxmlformats.org/presentationml/2006/ole">
            <mc:AlternateContent xmlns:mc="http://schemas.openxmlformats.org/markup-compatibility/2006">
              <mc:Choice xmlns:v="urn:schemas-microsoft-com:vml" Requires="v">
                <p:oleObj spid="_x0000_s3415" name="Équation" r:id="rId7" imgW="507960" imgH="393480" progId="Equation.3">
                  <p:embed/>
                </p:oleObj>
              </mc:Choice>
              <mc:Fallback>
                <p:oleObj name="Équation" r:id="rId7" imgW="507960" imgH="393480" progId="Equation.3">
                  <p:embed/>
                  <p:pic>
                    <p:nvPicPr>
                      <p:cNvPr id="0" name=""/>
                      <p:cNvPicPr/>
                      <p:nvPr/>
                    </p:nvPicPr>
                    <p:blipFill>
                      <a:blip r:embed="rId8"/>
                      <a:stretch>
                        <a:fillRect/>
                      </a:stretch>
                    </p:blipFill>
                    <p:spPr>
                      <a:xfrm>
                        <a:off x="7080517" y="3547605"/>
                        <a:ext cx="1069975" cy="830263"/>
                      </a:xfrm>
                      <a:prstGeom prst="rect">
                        <a:avLst/>
                      </a:prstGeom>
                    </p:spPr>
                  </p:pic>
                </p:oleObj>
              </mc:Fallback>
            </mc:AlternateContent>
          </a:graphicData>
        </a:graphic>
      </p:graphicFrame>
      <p:graphicFrame>
        <p:nvGraphicFramePr>
          <p:cNvPr id="57" name="Objet 56"/>
          <p:cNvGraphicFramePr>
            <a:graphicFrameLocks noChangeAspect="1"/>
          </p:cNvGraphicFramePr>
          <p:nvPr>
            <p:extLst>
              <p:ext uri="{D42A27DB-BD31-4B8C-83A1-F6EECF244321}">
                <p14:modId xmlns:p14="http://schemas.microsoft.com/office/powerpoint/2010/main" val="3326204186"/>
              </p:ext>
            </p:extLst>
          </p:nvPr>
        </p:nvGraphicFramePr>
        <p:xfrm>
          <a:off x="5423775" y="5733256"/>
          <a:ext cx="2779713" cy="427038"/>
        </p:xfrm>
        <a:graphic>
          <a:graphicData uri="http://schemas.openxmlformats.org/presentationml/2006/ole">
            <mc:AlternateContent xmlns:mc="http://schemas.openxmlformats.org/markup-compatibility/2006">
              <mc:Choice xmlns:v="urn:schemas-microsoft-com:vml" Requires="v">
                <p:oleObj spid="_x0000_s3416" name="Équation" r:id="rId9" imgW="1320480" imgH="203040" progId="Equation.3">
                  <p:embed/>
                </p:oleObj>
              </mc:Choice>
              <mc:Fallback>
                <p:oleObj name="Équation" r:id="rId9" imgW="1320480" imgH="203040" progId="Equation.3">
                  <p:embed/>
                  <p:pic>
                    <p:nvPicPr>
                      <p:cNvPr id="0" name=""/>
                      <p:cNvPicPr/>
                      <p:nvPr/>
                    </p:nvPicPr>
                    <p:blipFill>
                      <a:blip r:embed="rId10"/>
                      <a:stretch>
                        <a:fillRect/>
                      </a:stretch>
                    </p:blipFill>
                    <p:spPr>
                      <a:xfrm>
                        <a:off x="5423775" y="5733256"/>
                        <a:ext cx="2779713" cy="427038"/>
                      </a:xfrm>
                      <a:prstGeom prst="rect">
                        <a:avLst/>
                      </a:prstGeom>
                    </p:spPr>
                  </p:pic>
                </p:oleObj>
              </mc:Fallback>
            </mc:AlternateContent>
          </a:graphicData>
        </a:graphic>
      </p:graphicFrame>
      <p:grpSp>
        <p:nvGrpSpPr>
          <p:cNvPr id="12" name="Groupe 11"/>
          <p:cNvGrpSpPr/>
          <p:nvPr/>
        </p:nvGrpSpPr>
        <p:grpSpPr>
          <a:xfrm>
            <a:off x="487429" y="3885557"/>
            <a:ext cx="7767621" cy="2331742"/>
            <a:chOff x="487429" y="3885557"/>
            <a:chExt cx="7767621" cy="2331742"/>
          </a:xfrm>
        </p:grpSpPr>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429" y="3885557"/>
              <a:ext cx="3838502" cy="2331742"/>
            </a:xfrm>
            <a:prstGeom prst="rect">
              <a:avLst/>
            </a:prstGeom>
          </p:spPr>
        </p:pic>
        <p:graphicFrame>
          <p:nvGraphicFramePr>
            <p:cNvPr id="16" name="Objet 15"/>
            <p:cNvGraphicFramePr>
              <a:graphicFrameLocks noChangeAspect="1"/>
            </p:cNvGraphicFramePr>
            <p:nvPr>
              <p:extLst>
                <p:ext uri="{D42A27DB-BD31-4B8C-83A1-F6EECF244321}">
                  <p14:modId xmlns:p14="http://schemas.microsoft.com/office/powerpoint/2010/main" val="137824967"/>
                </p:ext>
              </p:extLst>
            </p:nvPr>
          </p:nvGraphicFramePr>
          <p:xfrm>
            <a:off x="5580112" y="4840157"/>
            <a:ext cx="2674938" cy="509587"/>
          </p:xfrm>
          <a:graphic>
            <a:graphicData uri="http://schemas.openxmlformats.org/presentationml/2006/ole">
              <mc:AlternateContent xmlns:mc="http://schemas.openxmlformats.org/markup-compatibility/2006">
                <mc:Choice xmlns:v="urn:schemas-microsoft-com:vml" Requires="v">
                  <p:oleObj spid="_x0000_s3417" name="Équation" r:id="rId12" imgW="1269720" imgH="241200" progId="Equation.3">
                    <p:embed/>
                  </p:oleObj>
                </mc:Choice>
                <mc:Fallback>
                  <p:oleObj name="Équation" r:id="rId12" imgW="1269720" imgH="241200" progId="Equation.3">
                    <p:embed/>
                    <p:pic>
                      <p:nvPicPr>
                        <p:cNvPr id="0" name=""/>
                        <p:cNvPicPr/>
                        <p:nvPr/>
                      </p:nvPicPr>
                      <p:blipFill>
                        <a:blip r:embed="rId13"/>
                        <a:stretch>
                          <a:fillRect/>
                        </a:stretch>
                      </p:blipFill>
                      <p:spPr>
                        <a:xfrm>
                          <a:off x="5580112" y="4840157"/>
                          <a:ext cx="2674938" cy="509587"/>
                        </a:xfrm>
                        <a:prstGeom prst="rect">
                          <a:avLst/>
                        </a:prstGeom>
                      </p:spPr>
                    </p:pic>
                  </p:oleObj>
                </mc:Fallback>
              </mc:AlternateContent>
            </a:graphicData>
          </a:graphic>
        </p:graphicFrame>
      </p:grpSp>
      <p:grpSp>
        <p:nvGrpSpPr>
          <p:cNvPr id="10" name="Groupe 9"/>
          <p:cNvGrpSpPr/>
          <p:nvPr/>
        </p:nvGrpSpPr>
        <p:grpSpPr>
          <a:xfrm>
            <a:off x="482534" y="2276872"/>
            <a:ext cx="8158823" cy="1082853"/>
            <a:chOff x="482534" y="2276872"/>
            <a:chExt cx="8158823" cy="1082853"/>
          </a:xfrm>
        </p:grpSpPr>
        <p:graphicFrame>
          <p:nvGraphicFramePr>
            <p:cNvPr id="56" name="Objet 55"/>
            <p:cNvGraphicFramePr>
              <a:graphicFrameLocks noChangeAspect="1"/>
            </p:cNvGraphicFramePr>
            <p:nvPr>
              <p:extLst>
                <p:ext uri="{D42A27DB-BD31-4B8C-83A1-F6EECF244321}">
                  <p14:modId xmlns:p14="http://schemas.microsoft.com/office/powerpoint/2010/main" val="3900734496"/>
                </p:ext>
              </p:extLst>
            </p:nvPr>
          </p:nvGraphicFramePr>
          <p:xfrm>
            <a:off x="6984007" y="2420888"/>
            <a:ext cx="1657350" cy="588963"/>
          </p:xfrm>
          <a:graphic>
            <a:graphicData uri="http://schemas.openxmlformats.org/presentationml/2006/ole">
              <mc:AlternateContent xmlns:mc="http://schemas.openxmlformats.org/markup-compatibility/2006">
                <mc:Choice xmlns:v="urn:schemas-microsoft-com:vml" Requires="v">
                  <p:oleObj spid="_x0000_s3418" name="Équation" r:id="rId14" imgW="787320" imgH="279360" progId="Equation.3">
                    <p:embed/>
                  </p:oleObj>
                </mc:Choice>
                <mc:Fallback>
                  <p:oleObj name="Équation" r:id="rId14" imgW="787320" imgH="279360" progId="Equation.3">
                    <p:embed/>
                    <p:pic>
                      <p:nvPicPr>
                        <p:cNvPr id="0" name=""/>
                        <p:cNvPicPr/>
                        <p:nvPr/>
                      </p:nvPicPr>
                      <p:blipFill>
                        <a:blip r:embed="rId15"/>
                        <a:stretch>
                          <a:fillRect/>
                        </a:stretch>
                      </p:blipFill>
                      <p:spPr>
                        <a:xfrm>
                          <a:off x="6984007" y="2420888"/>
                          <a:ext cx="1657350" cy="588963"/>
                        </a:xfrm>
                        <a:prstGeom prst="rect">
                          <a:avLst/>
                        </a:prstGeom>
                      </p:spPr>
                    </p:pic>
                  </p:oleObj>
                </mc:Fallback>
              </mc:AlternateContent>
            </a:graphicData>
          </a:graphic>
        </p:graphicFrame>
        <p:pic>
          <p:nvPicPr>
            <p:cNvPr id="3176" name="Picture 10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2534" y="2276872"/>
              <a:ext cx="6192688" cy="108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e 5"/>
          <p:cNvGrpSpPr/>
          <p:nvPr/>
        </p:nvGrpSpPr>
        <p:grpSpPr>
          <a:xfrm>
            <a:off x="1972799" y="3988147"/>
            <a:ext cx="1430473" cy="1601093"/>
            <a:chOff x="1972799" y="3988147"/>
            <a:chExt cx="1430473" cy="1601093"/>
          </a:xfrm>
        </p:grpSpPr>
        <p:sp>
          <p:nvSpPr>
            <p:cNvPr id="9" name="Forme libre 8"/>
            <p:cNvSpPr/>
            <p:nvPr/>
          </p:nvSpPr>
          <p:spPr>
            <a:xfrm>
              <a:off x="1972799" y="4221088"/>
              <a:ext cx="1231049" cy="1368152"/>
            </a:xfrm>
            <a:custGeom>
              <a:avLst/>
              <a:gdLst>
                <a:gd name="connsiteX0" fmla="*/ 0 w 1473958"/>
                <a:gd name="connsiteY0" fmla="*/ 1064692 h 1583307"/>
                <a:gd name="connsiteX1" fmla="*/ 232012 w 1473958"/>
                <a:gd name="connsiteY1" fmla="*/ 464190 h 1583307"/>
                <a:gd name="connsiteX2" fmla="*/ 450376 w 1473958"/>
                <a:gd name="connsiteY2" fmla="*/ 95701 h 1583307"/>
                <a:gd name="connsiteX3" fmla="*/ 709684 w 1473958"/>
                <a:gd name="connsiteY3" fmla="*/ 166 h 1583307"/>
                <a:gd name="connsiteX4" fmla="*/ 982639 w 1473958"/>
                <a:gd name="connsiteY4" fmla="*/ 109348 h 1583307"/>
                <a:gd name="connsiteX5" fmla="*/ 1132764 w 1473958"/>
                <a:gd name="connsiteY5" fmla="*/ 491486 h 1583307"/>
                <a:gd name="connsiteX6" fmla="*/ 1269242 w 1473958"/>
                <a:gd name="connsiteY6" fmla="*/ 955510 h 1583307"/>
                <a:gd name="connsiteX7" fmla="*/ 1473958 w 1473958"/>
                <a:gd name="connsiteY7" fmla="*/ 1583307 h 158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958" h="1583307">
                  <a:moveTo>
                    <a:pt x="0" y="1064692"/>
                  </a:moveTo>
                  <a:cubicBezTo>
                    <a:pt x="78474" y="845190"/>
                    <a:pt x="156949" y="625688"/>
                    <a:pt x="232012" y="464190"/>
                  </a:cubicBezTo>
                  <a:cubicBezTo>
                    <a:pt x="307075" y="302692"/>
                    <a:pt x="370764" y="173038"/>
                    <a:pt x="450376" y="95701"/>
                  </a:cubicBezTo>
                  <a:cubicBezTo>
                    <a:pt x="529988" y="18364"/>
                    <a:pt x="620974" y="-2108"/>
                    <a:pt x="709684" y="166"/>
                  </a:cubicBezTo>
                  <a:cubicBezTo>
                    <a:pt x="798394" y="2440"/>
                    <a:pt x="912126" y="27461"/>
                    <a:pt x="982639" y="109348"/>
                  </a:cubicBezTo>
                  <a:cubicBezTo>
                    <a:pt x="1053152" y="191235"/>
                    <a:pt x="1084997" y="350459"/>
                    <a:pt x="1132764" y="491486"/>
                  </a:cubicBezTo>
                  <a:cubicBezTo>
                    <a:pt x="1180531" y="632513"/>
                    <a:pt x="1212376" y="773540"/>
                    <a:pt x="1269242" y="955510"/>
                  </a:cubicBezTo>
                  <a:cubicBezTo>
                    <a:pt x="1326108" y="1137480"/>
                    <a:pt x="1400033" y="1360393"/>
                    <a:pt x="1473958" y="1583307"/>
                  </a:cubicBezTo>
                </a:path>
              </a:pathLst>
            </a:custGeom>
            <a:noFill/>
            <a:ln w="28575">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2728087" y="3988147"/>
              <a:ext cx="675185" cy="369332"/>
            </a:xfrm>
            <a:prstGeom prst="rect">
              <a:avLst/>
            </a:prstGeom>
            <a:noFill/>
          </p:spPr>
          <p:txBody>
            <a:bodyPr wrap="none" rtlCol="0">
              <a:spAutoFit/>
            </a:bodyPr>
            <a:lstStyle/>
            <a:p>
              <a:r>
                <a:rPr lang="fr-BE" b="1" dirty="0" smtClean="0"/>
                <a:t>TPS</a:t>
              </a:r>
              <a:endParaRPr lang="fr-BE" b="1" dirty="0"/>
            </a:p>
          </p:txBody>
        </p:sp>
      </p:grpSp>
      <p:grpSp>
        <p:nvGrpSpPr>
          <p:cNvPr id="7" name="Groupe 6"/>
          <p:cNvGrpSpPr/>
          <p:nvPr/>
        </p:nvGrpSpPr>
        <p:grpSpPr>
          <a:xfrm>
            <a:off x="1927499" y="5373216"/>
            <a:ext cx="1204341" cy="460059"/>
            <a:chOff x="1927499" y="5373216"/>
            <a:chExt cx="1204341" cy="460059"/>
          </a:xfrm>
        </p:grpSpPr>
        <p:cxnSp>
          <p:nvCxnSpPr>
            <p:cNvPr id="11" name="Connecteur droit avec flèche 10"/>
            <p:cNvCxnSpPr/>
            <p:nvPr/>
          </p:nvCxnSpPr>
          <p:spPr>
            <a:xfrm>
              <a:off x="1927499" y="5373216"/>
              <a:ext cx="1204341" cy="216024"/>
            </a:xfrm>
            <a:prstGeom prst="straightConnector1">
              <a:avLst/>
            </a:prstGeom>
            <a:ln w="38100">
              <a:solidFill>
                <a:schemeClr val="accent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004221" y="5463943"/>
              <a:ext cx="713657" cy="369332"/>
            </a:xfrm>
            <a:prstGeom prst="rect">
              <a:avLst/>
            </a:prstGeom>
            <a:noFill/>
          </p:spPr>
          <p:txBody>
            <a:bodyPr wrap="none" rtlCol="0">
              <a:spAutoFit/>
            </a:bodyPr>
            <a:lstStyle/>
            <a:p>
              <a:r>
                <a:rPr lang="fr-BE" b="1" dirty="0" smtClean="0"/>
                <a:t>QPS</a:t>
              </a:r>
              <a:endParaRPr lang="fr-BE" b="1" dirty="0"/>
            </a:p>
          </p:txBody>
        </p:sp>
      </p:grpSp>
    </p:spTree>
    <p:extLst>
      <p:ext uri="{BB962C8B-B14F-4D97-AF65-F5344CB8AC3E}">
        <p14:creationId xmlns:p14="http://schemas.microsoft.com/office/powerpoint/2010/main" val="19908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4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5</a:t>
            </a:fld>
            <a:endParaRPr lang="fr-BE"/>
          </a:p>
        </p:txBody>
      </p:sp>
      <p:sp>
        <p:nvSpPr>
          <p:cNvPr id="2" name="Rectangle 1"/>
          <p:cNvSpPr/>
          <p:nvPr/>
        </p:nvSpPr>
        <p:spPr>
          <a:xfrm>
            <a:off x="420540" y="384185"/>
            <a:ext cx="8261357" cy="707886"/>
          </a:xfrm>
          <a:prstGeom prst="rect">
            <a:avLst/>
          </a:prstGeom>
        </p:spPr>
        <p:txBody>
          <a:bodyPr wrap="square">
            <a:spAutoFit/>
          </a:bodyPr>
          <a:lstStyle/>
          <a:p>
            <a:r>
              <a:rPr lang="en-US" altLang="fr-FR" sz="2000" dirty="0" smtClean="0"/>
              <a:t>Evidence of TPS to QPS transition requires going beyond EBL resolution…</a:t>
            </a:r>
            <a:endParaRPr lang="fr-BE" sz="2000" dirty="0"/>
          </a:p>
        </p:txBody>
      </p:sp>
      <p:grpSp>
        <p:nvGrpSpPr>
          <p:cNvPr id="11" name="Groupe 10"/>
          <p:cNvGrpSpPr/>
          <p:nvPr/>
        </p:nvGrpSpPr>
        <p:grpSpPr>
          <a:xfrm>
            <a:off x="365939" y="3825753"/>
            <a:ext cx="4901216" cy="2615345"/>
            <a:chOff x="365939" y="3825753"/>
            <a:chExt cx="4901216" cy="2615345"/>
          </a:xfrm>
        </p:grpSpPr>
        <p:pic>
          <p:nvPicPr>
            <p:cNvPr id="6" name="Image 5"/>
            <p:cNvPicPr>
              <a:picLocks noChangeAspect="1"/>
            </p:cNvPicPr>
            <p:nvPr/>
          </p:nvPicPr>
          <p:blipFill>
            <a:blip r:embed="rId3"/>
            <a:stretch>
              <a:fillRect/>
            </a:stretch>
          </p:blipFill>
          <p:spPr>
            <a:xfrm>
              <a:off x="457318" y="3896578"/>
              <a:ext cx="3054980" cy="2311486"/>
            </a:xfrm>
            <a:prstGeom prst="rect">
              <a:avLst/>
            </a:prstGeom>
          </p:spPr>
        </p:pic>
        <p:sp>
          <p:nvSpPr>
            <p:cNvPr id="22" name="Rectangle à coins arrondis 21"/>
            <p:cNvSpPr/>
            <p:nvPr/>
          </p:nvSpPr>
          <p:spPr>
            <a:xfrm>
              <a:off x="365939" y="3825753"/>
              <a:ext cx="4901215" cy="26153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671426" y="6102544"/>
              <a:ext cx="4486574" cy="338554"/>
            </a:xfrm>
            <a:prstGeom prst="rect">
              <a:avLst/>
            </a:prstGeom>
          </p:spPr>
          <p:txBody>
            <a:bodyPr wrap="square">
              <a:spAutoFit/>
            </a:bodyPr>
            <a:lstStyle/>
            <a:p>
              <a:r>
                <a:rPr lang="en-US" sz="1600" dirty="0" err="1" smtClean="0"/>
                <a:t>Zgirski</a:t>
              </a:r>
              <a:r>
                <a:rPr lang="en-US" sz="1600" dirty="0" smtClean="0"/>
                <a:t> </a:t>
              </a:r>
              <a:r>
                <a:rPr lang="en-US" sz="1600" i="1" dirty="0" smtClean="0"/>
                <a:t>et al.</a:t>
              </a:r>
              <a:r>
                <a:rPr lang="en-US" sz="1600" dirty="0" smtClean="0"/>
                <a:t>, </a:t>
              </a:r>
              <a:r>
                <a:rPr lang="en-US" sz="1600" dirty="0" err="1" smtClean="0"/>
                <a:t>Nanoletters</a:t>
              </a:r>
              <a:r>
                <a:rPr lang="en-US" sz="1600" dirty="0" smtClean="0"/>
                <a:t> </a:t>
              </a:r>
              <a:r>
                <a:rPr lang="en-US" sz="1600" b="1" dirty="0" smtClean="0"/>
                <a:t>5</a:t>
              </a:r>
              <a:r>
                <a:rPr lang="en-US" sz="1600" dirty="0" smtClean="0"/>
                <a:t>, 1029 </a:t>
              </a:r>
              <a:r>
                <a:rPr lang="en-US" sz="1600" dirty="0"/>
                <a:t>(</a:t>
              </a:r>
              <a:r>
                <a:rPr lang="en-US" sz="1600" dirty="0" smtClean="0"/>
                <a:t>2005) </a:t>
              </a:r>
              <a:endParaRPr lang="fr-FR" sz="1600" dirty="0"/>
            </a:p>
          </p:txBody>
        </p:sp>
        <p:sp>
          <p:nvSpPr>
            <p:cNvPr id="5" name="Rectangle 4"/>
            <p:cNvSpPr/>
            <p:nvPr/>
          </p:nvSpPr>
          <p:spPr>
            <a:xfrm>
              <a:off x="3419873" y="3909134"/>
              <a:ext cx="1847282" cy="2062103"/>
            </a:xfrm>
            <a:prstGeom prst="rect">
              <a:avLst/>
            </a:prstGeom>
          </p:spPr>
          <p:txBody>
            <a:bodyPr wrap="square">
              <a:spAutoFit/>
            </a:bodyPr>
            <a:lstStyle/>
            <a:p>
              <a:r>
                <a:rPr lang="fr-BE" sz="1600" dirty="0"/>
                <a:t>Ar+ ion </a:t>
              </a:r>
              <a:r>
                <a:rPr lang="fr-BE" sz="1600" dirty="0" err="1"/>
                <a:t>sputtering</a:t>
              </a:r>
              <a:r>
                <a:rPr lang="fr-BE" sz="1600" dirty="0"/>
                <a:t> </a:t>
              </a:r>
              <a:r>
                <a:rPr lang="fr-BE" sz="1600" dirty="0" smtClean="0"/>
                <a:t>for </a:t>
              </a:r>
              <a:r>
                <a:rPr lang="en-US" sz="1600" dirty="0" smtClean="0"/>
                <a:t>progressive </a:t>
              </a:r>
              <a:r>
                <a:rPr lang="en-US" sz="1600" dirty="0"/>
                <a:t>reduction of </a:t>
              </a:r>
              <a:r>
                <a:rPr lang="en-US" sz="1600" dirty="0" smtClean="0"/>
                <a:t>an Al </a:t>
              </a:r>
              <a:r>
                <a:rPr lang="en-US" sz="1600" dirty="0"/>
                <a:t>nanowire effective cross </a:t>
              </a:r>
              <a:r>
                <a:rPr lang="en-US" sz="1600" dirty="0" smtClean="0"/>
                <a:t>section down to few nm</a:t>
              </a:r>
              <a:endParaRPr lang="fr-BE" sz="1600" dirty="0"/>
            </a:p>
          </p:txBody>
        </p:sp>
      </p:grpSp>
      <p:grpSp>
        <p:nvGrpSpPr>
          <p:cNvPr id="13" name="Groupe 12"/>
          <p:cNvGrpSpPr/>
          <p:nvPr/>
        </p:nvGrpSpPr>
        <p:grpSpPr>
          <a:xfrm>
            <a:off x="5355861" y="1172736"/>
            <a:ext cx="4688445" cy="5268362"/>
            <a:chOff x="5355861" y="1172736"/>
            <a:chExt cx="4688445" cy="5268362"/>
          </a:xfrm>
        </p:grpSpPr>
        <p:grpSp>
          <p:nvGrpSpPr>
            <p:cNvPr id="12" name="Groupe 11"/>
            <p:cNvGrpSpPr/>
            <p:nvPr/>
          </p:nvGrpSpPr>
          <p:grpSpPr>
            <a:xfrm>
              <a:off x="5355861" y="1172736"/>
              <a:ext cx="3978870" cy="5268362"/>
              <a:chOff x="5355861" y="1172736"/>
              <a:chExt cx="3978870" cy="5268362"/>
            </a:xfrm>
          </p:grpSpPr>
          <p:sp>
            <p:nvSpPr>
              <p:cNvPr id="10" name="Rectangle à coins arrondis 9"/>
              <p:cNvSpPr/>
              <p:nvPr/>
            </p:nvSpPr>
            <p:spPr>
              <a:xfrm>
                <a:off x="5355861" y="1172736"/>
                <a:ext cx="3449667" cy="52683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5533251" y="4030586"/>
                <a:ext cx="3801480" cy="1077218"/>
              </a:xfrm>
              <a:prstGeom prst="rect">
                <a:avLst/>
              </a:prstGeom>
            </p:spPr>
            <p:txBody>
              <a:bodyPr wrap="square">
                <a:spAutoFit/>
              </a:bodyPr>
              <a:lstStyle/>
              <a:p>
                <a:r>
                  <a:rPr lang="fr-BE" sz="1600" dirty="0" smtClean="0"/>
                  <a:t>Tape </a:t>
                </a:r>
                <a:r>
                  <a:rPr lang="fr-BE" sz="1600" dirty="0" err="1" smtClean="0"/>
                  <a:t>peel</a:t>
                </a:r>
                <a:r>
                  <a:rPr lang="fr-BE" sz="1600" dirty="0" smtClean="0"/>
                  <a:t>-off technique </a:t>
                </a:r>
              </a:p>
              <a:p>
                <a:r>
                  <a:rPr lang="fr-BE" sz="1600" dirty="0" smtClean="0"/>
                  <a:t>Al and </a:t>
                </a:r>
                <a:r>
                  <a:rPr lang="fr-BE" sz="1600" dirty="0" err="1" smtClean="0"/>
                  <a:t>MoGe</a:t>
                </a:r>
                <a:endParaRPr lang="fr-BE" sz="1600" dirty="0" smtClean="0"/>
              </a:p>
              <a:p>
                <a:endParaRPr lang="fr-BE" sz="1600" dirty="0"/>
              </a:p>
              <a:p>
                <a:r>
                  <a:rPr lang="fr-BE" sz="1600" dirty="0" smtClean="0"/>
                  <a:t>w=20 nm and L &gt; 80 nm</a:t>
                </a:r>
                <a:endParaRPr lang="fr-BE" sz="16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5457"/>
              <a:stretch/>
            </p:blipFill>
            <p:spPr bwMode="auto">
              <a:xfrm>
                <a:off x="5533251" y="1563525"/>
                <a:ext cx="1415013" cy="2333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953"/>
              <a:stretch/>
            </p:blipFill>
            <p:spPr bwMode="auto">
              <a:xfrm>
                <a:off x="7164288" y="1563524"/>
                <a:ext cx="1517609" cy="2333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Rectangle 22"/>
            <p:cNvSpPr/>
            <p:nvPr/>
          </p:nvSpPr>
          <p:spPr>
            <a:xfrm>
              <a:off x="5557732" y="5271285"/>
              <a:ext cx="4486574" cy="584775"/>
            </a:xfrm>
            <a:prstGeom prst="rect">
              <a:avLst/>
            </a:prstGeom>
          </p:spPr>
          <p:txBody>
            <a:bodyPr wrap="square">
              <a:spAutoFit/>
            </a:bodyPr>
            <a:lstStyle/>
            <a:p>
              <a:r>
                <a:rPr lang="en-US" sz="1600" dirty="0" smtClean="0"/>
                <a:t>Bae </a:t>
              </a:r>
              <a:r>
                <a:rPr lang="en-US" sz="1600" i="1" dirty="0" smtClean="0"/>
                <a:t>et al.</a:t>
              </a:r>
              <a:r>
                <a:rPr lang="en-US" sz="1600" dirty="0" smtClean="0"/>
                <a:t>, </a:t>
              </a:r>
            </a:p>
            <a:p>
              <a:r>
                <a:rPr lang="en-US" sz="1600" dirty="0" err="1" smtClean="0"/>
                <a:t>Nanoletters</a:t>
              </a:r>
              <a:r>
                <a:rPr lang="en-US" sz="1600" dirty="0" smtClean="0"/>
                <a:t> </a:t>
              </a:r>
              <a:r>
                <a:rPr lang="en-US" sz="1600" b="1" dirty="0" smtClean="0"/>
                <a:t>9</a:t>
              </a:r>
              <a:r>
                <a:rPr lang="en-US" sz="1600" dirty="0" smtClean="0"/>
                <a:t>, 1889 </a:t>
              </a:r>
              <a:r>
                <a:rPr lang="en-US" sz="1600" dirty="0"/>
                <a:t>(</a:t>
              </a:r>
              <a:r>
                <a:rPr lang="en-US" sz="1600" dirty="0" smtClean="0"/>
                <a:t>2009) </a:t>
              </a:r>
              <a:endParaRPr lang="fr-FR" sz="1600" dirty="0"/>
            </a:p>
          </p:txBody>
        </p:sp>
      </p:grpSp>
      <p:sp>
        <p:nvSpPr>
          <p:cNvPr id="3" name="Rectangle 2"/>
          <p:cNvSpPr/>
          <p:nvPr/>
        </p:nvSpPr>
        <p:spPr>
          <a:xfrm>
            <a:off x="323528" y="6550223"/>
            <a:ext cx="5820504" cy="307777"/>
          </a:xfrm>
          <a:prstGeom prst="rect">
            <a:avLst/>
          </a:prstGeom>
        </p:spPr>
        <p:txBody>
          <a:bodyPr wrap="none">
            <a:spAutoFit/>
          </a:bodyPr>
          <a:lstStyle/>
          <a:p>
            <a:r>
              <a:rPr lang="fr-BE" sz="1400" dirty="0" err="1" smtClean="0">
                <a:solidFill>
                  <a:schemeClr val="bg1"/>
                </a:solidFill>
              </a:rPr>
              <a:t>See</a:t>
            </a:r>
            <a:r>
              <a:rPr lang="fr-BE" sz="1400" dirty="0" smtClean="0">
                <a:solidFill>
                  <a:schemeClr val="bg1"/>
                </a:solidFill>
              </a:rPr>
              <a:t> </a:t>
            </a:r>
            <a:r>
              <a:rPr lang="fr-BE" sz="1400" dirty="0" err="1" smtClean="0">
                <a:solidFill>
                  <a:schemeClr val="bg1"/>
                </a:solidFill>
              </a:rPr>
              <a:t>also</a:t>
            </a:r>
            <a:r>
              <a:rPr lang="fr-BE" sz="1400" dirty="0" smtClean="0">
                <a:solidFill>
                  <a:schemeClr val="bg1"/>
                </a:solidFill>
              </a:rPr>
              <a:t> </a:t>
            </a:r>
            <a:r>
              <a:rPr lang="fr-BE" sz="1400" dirty="0" err="1" smtClean="0">
                <a:solidFill>
                  <a:schemeClr val="bg1"/>
                </a:solidFill>
              </a:rPr>
              <a:t>Altomare</a:t>
            </a:r>
            <a:r>
              <a:rPr lang="fr-BE" sz="1400" dirty="0" smtClean="0">
                <a:solidFill>
                  <a:schemeClr val="bg1"/>
                </a:solidFill>
              </a:rPr>
              <a:t> </a:t>
            </a:r>
            <a:r>
              <a:rPr lang="fr-BE" sz="1400" i="1" dirty="0" smtClean="0">
                <a:solidFill>
                  <a:schemeClr val="bg1"/>
                </a:solidFill>
              </a:rPr>
              <a:t>et al.</a:t>
            </a:r>
            <a:r>
              <a:rPr lang="fr-BE" sz="1400" dirty="0" smtClean="0">
                <a:solidFill>
                  <a:schemeClr val="bg1"/>
                </a:solidFill>
              </a:rPr>
              <a:t>, </a:t>
            </a:r>
            <a:r>
              <a:rPr lang="fr-BE" sz="1400" dirty="0" err="1" smtClean="0">
                <a:solidFill>
                  <a:schemeClr val="bg1"/>
                </a:solidFill>
              </a:rPr>
              <a:t>Appl</a:t>
            </a:r>
            <a:r>
              <a:rPr lang="fr-BE" sz="1400" dirty="0">
                <a:solidFill>
                  <a:schemeClr val="bg1"/>
                </a:solidFill>
              </a:rPr>
              <a:t>. Phys. </a:t>
            </a:r>
            <a:r>
              <a:rPr lang="fr-BE" sz="1400" dirty="0" err="1">
                <a:solidFill>
                  <a:schemeClr val="bg1"/>
                </a:solidFill>
              </a:rPr>
              <a:t>Lett</a:t>
            </a:r>
            <a:r>
              <a:rPr lang="fr-BE" sz="1400" dirty="0">
                <a:solidFill>
                  <a:schemeClr val="bg1"/>
                </a:solidFill>
              </a:rPr>
              <a:t>. </a:t>
            </a:r>
            <a:r>
              <a:rPr lang="fr-BE" sz="1400" b="1" dirty="0">
                <a:solidFill>
                  <a:schemeClr val="bg1"/>
                </a:solidFill>
              </a:rPr>
              <a:t>86</a:t>
            </a:r>
            <a:r>
              <a:rPr lang="fr-BE" sz="1400" dirty="0">
                <a:solidFill>
                  <a:schemeClr val="bg1"/>
                </a:solidFill>
              </a:rPr>
              <a:t>, 172501 (2005</a:t>
            </a:r>
            <a:r>
              <a:rPr lang="fr-BE" sz="1400" dirty="0" smtClean="0">
                <a:solidFill>
                  <a:schemeClr val="bg1"/>
                </a:solidFill>
              </a:rPr>
              <a:t>)</a:t>
            </a:r>
            <a:endParaRPr lang="fr-FR" sz="1400" dirty="0">
              <a:solidFill>
                <a:schemeClr val="bg1"/>
              </a:solidFill>
            </a:endParaRPr>
          </a:p>
        </p:txBody>
      </p:sp>
      <p:grpSp>
        <p:nvGrpSpPr>
          <p:cNvPr id="9" name="Groupe 8"/>
          <p:cNvGrpSpPr/>
          <p:nvPr/>
        </p:nvGrpSpPr>
        <p:grpSpPr>
          <a:xfrm>
            <a:off x="365939" y="1194928"/>
            <a:ext cx="4993271" cy="2538232"/>
            <a:chOff x="365939" y="1194928"/>
            <a:chExt cx="4993271" cy="2538232"/>
          </a:xfrm>
        </p:grpSpPr>
        <p:sp>
          <p:nvSpPr>
            <p:cNvPr id="14" name="Rectangle à coins arrondis 13"/>
            <p:cNvSpPr/>
            <p:nvPr/>
          </p:nvSpPr>
          <p:spPr>
            <a:xfrm>
              <a:off x="365939" y="1194928"/>
              <a:ext cx="4901215" cy="25382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 name="Image 7"/>
            <p:cNvPicPr>
              <a:picLocks noChangeAspect="1"/>
            </p:cNvPicPr>
            <p:nvPr/>
          </p:nvPicPr>
          <p:blipFill>
            <a:blip r:embed="rId5"/>
            <a:stretch>
              <a:fillRect/>
            </a:stretch>
          </p:blipFill>
          <p:spPr>
            <a:xfrm>
              <a:off x="949522" y="1287521"/>
              <a:ext cx="3728043" cy="2114450"/>
            </a:xfrm>
            <a:prstGeom prst="rect">
              <a:avLst/>
            </a:prstGeom>
          </p:spPr>
        </p:pic>
        <p:sp>
          <p:nvSpPr>
            <p:cNvPr id="16" name="Rectangle 15"/>
            <p:cNvSpPr/>
            <p:nvPr/>
          </p:nvSpPr>
          <p:spPr>
            <a:xfrm>
              <a:off x="512596" y="3339835"/>
              <a:ext cx="4846614" cy="338554"/>
            </a:xfrm>
            <a:prstGeom prst="rect">
              <a:avLst/>
            </a:prstGeom>
          </p:spPr>
          <p:txBody>
            <a:bodyPr wrap="square">
              <a:spAutoFit/>
            </a:bodyPr>
            <a:lstStyle/>
            <a:p>
              <a:r>
                <a:rPr lang="en-US" sz="1600" dirty="0" smtClean="0"/>
                <a:t>Giordano </a:t>
              </a:r>
              <a:r>
                <a:rPr lang="en-US" sz="1600" i="1" dirty="0" smtClean="0"/>
                <a:t>et al.</a:t>
              </a:r>
              <a:r>
                <a:rPr lang="en-US" sz="1600" dirty="0" smtClean="0"/>
                <a:t>, Phys. Rev. Lett. </a:t>
              </a:r>
              <a:r>
                <a:rPr lang="en-US" sz="1600" b="1" dirty="0" smtClean="0"/>
                <a:t>43</a:t>
              </a:r>
              <a:r>
                <a:rPr lang="en-US" sz="1600" dirty="0" smtClean="0"/>
                <a:t>, (1979) </a:t>
              </a:r>
              <a:endParaRPr lang="fr-FR" sz="1600" dirty="0"/>
            </a:p>
          </p:txBody>
        </p:sp>
      </p:grpSp>
    </p:spTree>
    <p:extLst>
      <p:ext uri="{BB962C8B-B14F-4D97-AF65-F5344CB8AC3E}">
        <p14:creationId xmlns:p14="http://schemas.microsoft.com/office/powerpoint/2010/main" val="144448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445374" y="3789040"/>
            <a:ext cx="8258912" cy="2321871"/>
            <a:chOff x="445374" y="3789040"/>
            <a:chExt cx="8258912" cy="2321871"/>
          </a:xfrm>
        </p:grpSpPr>
        <p:pic>
          <p:nvPicPr>
            <p:cNvPr id="5" name="Imag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53057" y="4347489"/>
              <a:ext cx="2351229" cy="1763422"/>
            </a:xfrm>
            <a:prstGeom prst="rect">
              <a:avLst/>
            </a:prstGeom>
          </p:spPr>
        </p:pic>
        <p:sp>
          <p:nvSpPr>
            <p:cNvPr id="11" name="Rectangle 10"/>
            <p:cNvSpPr/>
            <p:nvPr/>
          </p:nvSpPr>
          <p:spPr>
            <a:xfrm>
              <a:off x="2664139" y="3789040"/>
              <a:ext cx="4012261" cy="400110"/>
            </a:xfrm>
            <a:prstGeom prst="rect">
              <a:avLst/>
            </a:prstGeom>
          </p:spPr>
          <p:txBody>
            <a:bodyPr wrap="square">
              <a:spAutoFit/>
            </a:bodyPr>
            <a:lstStyle/>
            <a:p>
              <a:r>
                <a:rPr lang="en-US" altLang="fr-FR" sz="2000" dirty="0" smtClean="0"/>
                <a:t>Uncontrolled </a:t>
              </a:r>
              <a:r>
                <a:rPr lang="en-US" altLang="fr-FR" sz="2000" dirty="0" err="1" smtClean="0"/>
                <a:t>electromigration</a:t>
              </a:r>
              <a:endParaRPr lang="fr-BE" sz="2000" dirty="0"/>
            </a:p>
          </p:txBody>
        </p:sp>
        <p:pic>
          <p:nvPicPr>
            <p:cNvPr id="2" name="Image 1"/>
            <p:cNvPicPr>
              <a:picLocks noChangeAspect="1"/>
            </p:cNvPicPr>
            <p:nvPr/>
          </p:nvPicPr>
          <p:blipFill>
            <a:blip r:embed="rId8"/>
            <a:stretch>
              <a:fillRect/>
            </a:stretch>
          </p:blipFill>
          <p:spPr>
            <a:xfrm>
              <a:off x="445374" y="4365104"/>
              <a:ext cx="5493749" cy="1728192"/>
            </a:xfrm>
            <a:prstGeom prst="rect">
              <a:avLst/>
            </a:prstGeom>
          </p:spPr>
        </p:pic>
      </p:grpSp>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6</a:t>
            </a:fld>
            <a:endParaRPr lang="fr-BE"/>
          </a:p>
        </p:txBody>
      </p:sp>
      <p:sp>
        <p:nvSpPr>
          <p:cNvPr id="32" name="Rectangle 31"/>
          <p:cNvSpPr/>
          <p:nvPr/>
        </p:nvSpPr>
        <p:spPr>
          <a:xfrm>
            <a:off x="791482" y="519657"/>
            <a:ext cx="7848872" cy="954107"/>
          </a:xfrm>
          <a:prstGeom prst="rect">
            <a:avLst/>
          </a:prstGeom>
        </p:spPr>
        <p:txBody>
          <a:bodyPr wrap="square">
            <a:spAutoFit/>
          </a:bodyPr>
          <a:lstStyle/>
          <a:p>
            <a:pPr algn="ctr"/>
            <a:r>
              <a:rPr lang="en-US" sz="2800" b="1" dirty="0" smtClean="0">
                <a:solidFill>
                  <a:srgbClr val="0070C0"/>
                </a:solidFill>
                <a:latin typeface="+mj-lt"/>
              </a:rPr>
              <a:t>An alternative technique: </a:t>
            </a:r>
            <a:r>
              <a:rPr lang="en-US" sz="2800" b="1" dirty="0" err="1" smtClean="0">
                <a:solidFill>
                  <a:srgbClr val="0070C0"/>
                </a:solidFill>
                <a:latin typeface="+mj-lt"/>
              </a:rPr>
              <a:t>electromigration</a:t>
            </a:r>
            <a:endParaRPr lang="fr-BE" sz="2800" b="1" dirty="0">
              <a:solidFill>
                <a:srgbClr val="0070C0"/>
              </a:solidFill>
              <a:latin typeface="+mj-lt"/>
            </a:endParaRPr>
          </a:p>
        </p:txBody>
      </p:sp>
      <p:grpSp>
        <p:nvGrpSpPr>
          <p:cNvPr id="13" name="Groupe 12"/>
          <p:cNvGrpSpPr/>
          <p:nvPr/>
        </p:nvGrpSpPr>
        <p:grpSpPr>
          <a:xfrm>
            <a:off x="3491880" y="1482891"/>
            <a:ext cx="2709833" cy="1976589"/>
            <a:chOff x="795527" y="3500621"/>
            <a:chExt cx="4101213" cy="3069945"/>
          </a:xfrm>
        </p:grpSpPr>
        <p:sp>
          <p:nvSpPr>
            <p:cNvPr id="14" name="Ellipse 13"/>
            <p:cNvSpPr/>
            <p:nvPr/>
          </p:nvSpPr>
          <p:spPr>
            <a:xfrm>
              <a:off x="1661102" y="3823787"/>
              <a:ext cx="2568223" cy="25353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15" name="ZoneTexte 14"/>
            <p:cNvSpPr txBox="1"/>
            <p:nvPr/>
          </p:nvSpPr>
          <p:spPr>
            <a:xfrm>
              <a:off x="2238983" y="3500621"/>
              <a:ext cx="1412461" cy="717036"/>
            </a:xfrm>
            <a:prstGeom prst="rect">
              <a:avLst/>
            </a:prstGeom>
            <a:solidFill>
              <a:schemeClr val="bg1"/>
            </a:solidFill>
          </p:spPr>
          <p:txBody>
            <a:bodyPr wrap="none" rtlCol="0">
              <a:spAutoFit/>
            </a:bodyPr>
            <a:lstStyle/>
            <a:p>
              <a:pPr algn="ctr"/>
              <a:r>
                <a:rPr lang="fr-BE" sz="1200" dirty="0" err="1" smtClean="0"/>
                <a:t>voids</a:t>
              </a:r>
              <a:endParaRPr lang="fr-BE" sz="1200" dirty="0"/>
            </a:p>
            <a:p>
              <a:pPr algn="ctr"/>
              <a:r>
                <a:rPr lang="fr-BE" sz="1200" dirty="0" smtClean="0"/>
                <a:t>formation</a:t>
              </a:r>
              <a:endParaRPr lang="fr-BE" sz="1200" dirty="0"/>
            </a:p>
          </p:txBody>
        </p:sp>
        <p:sp>
          <p:nvSpPr>
            <p:cNvPr id="16" name="ZoneTexte 15"/>
            <p:cNvSpPr txBox="1"/>
            <p:nvPr/>
          </p:nvSpPr>
          <p:spPr>
            <a:xfrm>
              <a:off x="2728241" y="6140344"/>
              <a:ext cx="573848" cy="430222"/>
            </a:xfrm>
            <a:prstGeom prst="rect">
              <a:avLst/>
            </a:prstGeom>
            <a:solidFill>
              <a:schemeClr val="bg1"/>
            </a:solidFill>
          </p:spPr>
          <p:txBody>
            <a:bodyPr wrap="square" rtlCol="0">
              <a:spAutoFit/>
            </a:bodyPr>
            <a:lstStyle/>
            <a:p>
              <a:r>
                <a:rPr lang="fr-BE" sz="1200" i="1" dirty="0" smtClean="0"/>
                <a:t>T       </a:t>
              </a:r>
              <a:endParaRPr lang="fr-BE" sz="1200" i="1" dirty="0"/>
            </a:p>
          </p:txBody>
        </p:sp>
        <p:cxnSp>
          <p:nvCxnSpPr>
            <p:cNvPr id="17" name="Connecteur droit avec flèche 16"/>
            <p:cNvCxnSpPr/>
            <p:nvPr/>
          </p:nvCxnSpPr>
          <p:spPr>
            <a:xfrm flipV="1">
              <a:off x="3172991" y="6174621"/>
              <a:ext cx="0" cy="360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795527" y="4930960"/>
              <a:ext cx="1117745" cy="430222"/>
            </a:xfrm>
            <a:prstGeom prst="rect">
              <a:avLst/>
            </a:prstGeom>
            <a:solidFill>
              <a:schemeClr val="bg1"/>
            </a:solidFill>
          </p:spPr>
          <p:txBody>
            <a:bodyPr wrap="square" rtlCol="0">
              <a:spAutoFit/>
            </a:bodyPr>
            <a:lstStyle/>
            <a:p>
              <a:pPr algn="ctr"/>
              <a:r>
                <a:rPr lang="fr-BE" sz="1200" i="1" dirty="0" err="1" smtClean="0"/>
                <a:t>dR</a:t>
              </a:r>
              <a:r>
                <a:rPr lang="fr-BE" sz="1200" i="1" dirty="0" smtClean="0"/>
                <a:t>/</a:t>
              </a:r>
              <a:r>
                <a:rPr lang="fr-BE" sz="1200" i="1" dirty="0" err="1" smtClean="0"/>
                <a:t>dt</a:t>
              </a:r>
              <a:r>
                <a:rPr lang="fr-BE" sz="1200" i="1" dirty="0" smtClean="0"/>
                <a:t> </a:t>
              </a:r>
              <a:endParaRPr lang="fr-BE" sz="1200" i="1" dirty="0"/>
            </a:p>
          </p:txBody>
        </p:sp>
        <p:cxnSp>
          <p:nvCxnSpPr>
            <p:cNvPr id="20" name="Connecteur droit avec flèche 19"/>
            <p:cNvCxnSpPr/>
            <p:nvPr/>
          </p:nvCxnSpPr>
          <p:spPr>
            <a:xfrm flipV="1">
              <a:off x="1859730" y="4940173"/>
              <a:ext cx="0" cy="3600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riangle isocèle 20"/>
            <p:cNvSpPr/>
            <p:nvPr/>
          </p:nvSpPr>
          <p:spPr>
            <a:xfrm rot="2567857">
              <a:off x="1981501" y="4099950"/>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4" name="Triangle isocèle 23"/>
            <p:cNvSpPr/>
            <p:nvPr/>
          </p:nvSpPr>
          <p:spPr>
            <a:xfrm rot="7941985">
              <a:off x="3797071" y="4128610"/>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5" name="Triangle isocèle 24"/>
            <p:cNvSpPr/>
            <p:nvPr/>
          </p:nvSpPr>
          <p:spPr>
            <a:xfrm rot="13280967">
              <a:off x="3880058" y="5790558"/>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6" name="Triangle isocèle 25"/>
            <p:cNvSpPr/>
            <p:nvPr/>
          </p:nvSpPr>
          <p:spPr>
            <a:xfrm rot="19303934">
              <a:off x="1843731" y="5752294"/>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7" name="ZoneTexte 26"/>
            <p:cNvSpPr txBox="1"/>
            <p:nvPr/>
          </p:nvSpPr>
          <p:spPr>
            <a:xfrm>
              <a:off x="3561914" y="4696087"/>
              <a:ext cx="1334826" cy="717036"/>
            </a:xfrm>
            <a:prstGeom prst="rect">
              <a:avLst/>
            </a:prstGeom>
            <a:solidFill>
              <a:schemeClr val="bg1"/>
            </a:solidFill>
          </p:spPr>
          <p:txBody>
            <a:bodyPr wrap="none" rtlCol="0">
              <a:spAutoFit/>
            </a:bodyPr>
            <a:lstStyle/>
            <a:p>
              <a:pPr algn="ctr"/>
              <a:r>
                <a:rPr lang="fr-BE" sz="1200" dirty="0" err="1" smtClean="0"/>
                <a:t>current</a:t>
              </a:r>
              <a:endParaRPr lang="fr-BE" sz="1200" dirty="0" smtClean="0"/>
            </a:p>
            <a:p>
              <a:pPr algn="ctr"/>
              <a:r>
                <a:rPr lang="fr-BE" sz="1200" dirty="0" err="1" smtClean="0"/>
                <a:t>crowding</a:t>
              </a:r>
              <a:endParaRPr lang="fr-BE" sz="1200" dirty="0"/>
            </a:p>
          </p:txBody>
        </p:sp>
      </p:grpSp>
      <p:grpSp>
        <p:nvGrpSpPr>
          <p:cNvPr id="3" name="Groupe 2"/>
          <p:cNvGrpSpPr/>
          <p:nvPr/>
        </p:nvGrpSpPr>
        <p:grpSpPr>
          <a:xfrm>
            <a:off x="6301688" y="1707263"/>
            <a:ext cx="2498881" cy="1887637"/>
            <a:chOff x="6301688" y="1707263"/>
            <a:chExt cx="2498881" cy="1887637"/>
          </a:xfrm>
        </p:grpSpPr>
        <p:graphicFrame>
          <p:nvGraphicFramePr>
            <p:cNvPr id="35" name="Objet 34"/>
            <p:cNvGraphicFramePr>
              <a:graphicFrameLocks noChangeAspect="1"/>
            </p:cNvGraphicFramePr>
            <p:nvPr>
              <p:extLst>
                <p:ext uri="{D42A27DB-BD31-4B8C-83A1-F6EECF244321}">
                  <p14:modId xmlns:p14="http://schemas.microsoft.com/office/powerpoint/2010/main" val="2752923174"/>
                </p:ext>
              </p:extLst>
            </p:nvPr>
          </p:nvGraphicFramePr>
          <p:xfrm>
            <a:off x="6788878" y="1961062"/>
            <a:ext cx="1282700" cy="650875"/>
          </p:xfrm>
          <a:graphic>
            <a:graphicData uri="http://schemas.openxmlformats.org/presentationml/2006/ole">
              <mc:AlternateContent xmlns:mc="http://schemas.openxmlformats.org/markup-compatibility/2006">
                <mc:Choice xmlns:v="urn:schemas-microsoft-com:vml" Requires="v">
                  <p:oleObj spid="_x0000_s11292" name="Équation" r:id="rId9" imgW="825480" imgH="419040" progId="Equation.3">
                    <p:embed/>
                  </p:oleObj>
                </mc:Choice>
                <mc:Fallback>
                  <p:oleObj name="Équation" r:id="rId9" imgW="825480" imgH="419040" progId="Equation.3">
                    <p:embed/>
                    <p:pic>
                      <p:nvPicPr>
                        <p:cNvPr id="0" name=""/>
                        <p:cNvPicPr/>
                        <p:nvPr/>
                      </p:nvPicPr>
                      <p:blipFill>
                        <a:blip r:embed="rId10"/>
                        <a:stretch>
                          <a:fillRect/>
                        </a:stretch>
                      </p:blipFill>
                      <p:spPr>
                        <a:xfrm>
                          <a:off x="6788878" y="1961062"/>
                          <a:ext cx="1282700" cy="650875"/>
                        </a:xfrm>
                        <a:prstGeom prst="rect">
                          <a:avLst/>
                        </a:prstGeom>
                      </p:spPr>
                    </p:pic>
                  </p:oleObj>
                </mc:Fallback>
              </mc:AlternateContent>
            </a:graphicData>
          </a:graphic>
        </p:graphicFrame>
        <p:grpSp>
          <p:nvGrpSpPr>
            <p:cNvPr id="37" name="Groupe 36"/>
            <p:cNvGrpSpPr/>
            <p:nvPr/>
          </p:nvGrpSpPr>
          <p:grpSpPr>
            <a:xfrm>
              <a:off x="6301688" y="1707263"/>
              <a:ext cx="2498881" cy="1887637"/>
              <a:chOff x="1346368" y="3461743"/>
              <a:chExt cx="3217248" cy="2455926"/>
            </a:xfrm>
          </p:grpSpPr>
          <p:cxnSp>
            <p:nvCxnSpPr>
              <p:cNvPr id="10" name="Connecteur droit avec flèche 9"/>
              <p:cNvCxnSpPr/>
              <p:nvPr/>
            </p:nvCxnSpPr>
            <p:spPr>
              <a:xfrm flipV="1">
                <a:off x="1835696" y="3470149"/>
                <a:ext cx="0" cy="204708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1835696" y="5508847"/>
                <a:ext cx="2727920" cy="838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rot="16200000">
                <a:off x="802564" y="4295562"/>
                <a:ext cx="1483864" cy="396255"/>
              </a:xfrm>
              <a:prstGeom prst="rect">
                <a:avLst/>
              </a:prstGeom>
              <a:noFill/>
            </p:spPr>
            <p:txBody>
              <a:bodyPr wrap="none" rtlCol="0">
                <a:spAutoFit/>
              </a:bodyPr>
              <a:lstStyle/>
              <a:p>
                <a:r>
                  <a:rPr lang="fr-BE" sz="1400" dirty="0" err="1" smtClean="0"/>
                  <a:t>Resistance</a:t>
                </a:r>
                <a:endParaRPr lang="fr-BE" sz="1200" dirty="0"/>
              </a:p>
            </p:txBody>
          </p:sp>
          <p:sp>
            <p:nvSpPr>
              <p:cNvPr id="33" name="ZoneTexte 32"/>
              <p:cNvSpPr txBox="1"/>
              <p:nvPr/>
            </p:nvSpPr>
            <p:spPr>
              <a:xfrm>
                <a:off x="2509027" y="5517233"/>
                <a:ext cx="1119008" cy="400436"/>
              </a:xfrm>
              <a:prstGeom prst="rect">
                <a:avLst/>
              </a:prstGeom>
              <a:noFill/>
            </p:spPr>
            <p:txBody>
              <a:bodyPr wrap="none" rtlCol="0">
                <a:spAutoFit/>
              </a:bodyPr>
              <a:lstStyle/>
              <a:p>
                <a:r>
                  <a:rPr lang="fr-BE" sz="1400" dirty="0" err="1" smtClean="0"/>
                  <a:t>Current</a:t>
                </a:r>
                <a:endParaRPr lang="fr-BE" sz="1200" dirty="0"/>
              </a:p>
            </p:txBody>
          </p:sp>
          <p:sp>
            <p:nvSpPr>
              <p:cNvPr id="34" name="Forme libre 33"/>
              <p:cNvSpPr/>
              <p:nvPr/>
            </p:nvSpPr>
            <p:spPr>
              <a:xfrm>
                <a:off x="1838430" y="4390211"/>
                <a:ext cx="2194560" cy="1097280"/>
              </a:xfrm>
              <a:custGeom>
                <a:avLst/>
                <a:gdLst>
                  <a:gd name="connsiteX0" fmla="*/ 0 w 2194560"/>
                  <a:gd name="connsiteY0" fmla="*/ 1097280 h 1097280"/>
                  <a:gd name="connsiteX1" fmla="*/ 604911 w 2194560"/>
                  <a:gd name="connsiteY1" fmla="*/ 1055077 h 1097280"/>
                  <a:gd name="connsiteX2" fmla="*/ 1125415 w 2194560"/>
                  <a:gd name="connsiteY2" fmla="*/ 956603 h 1097280"/>
                  <a:gd name="connsiteX3" fmla="*/ 1716258 w 2194560"/>
                  <a:gd name="connsiteY3" fmla="*/ 675249 h 1097280"/>
                  <a:gd name="connsiteX4" fmla="*/ 2039815 w 2194560"/>
                  <a:gd name="connsiteY4" fmla="*/ 337625 h 1097280"/>
                  <a:gd name="connsiteX5" fmla="*/ 2194560 w 2194560"/>
                  <a:gd name="connsiteY5"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560" h="1097280">
                    <a:moveTo>
                      <a:pt x="0" y="1097280"/>
                    </a:moveTo>
                    <a:cubicBezTo>
                      <a:pt x="208671" y="1087901"/>
                      <a:pt x="417342" y="1078523"/>
                      <a:pt x="604911" y="1055077"/>
                    </a:cubicBezTo>
                    <a:cubicBezTo>
                      <a:pt x="792480" y="1031631"/>
                      <a:pt x="940191" y="1019908"/>
                      <a:pt x="1125415" y="956603"/>
                    </a:cubicBezTo>
                    <a:cubicBezTo>
                      <a:pt x="1310640" y="893298"/>
                      <a:pt x="1563858" y="778412"/>
                      <a:pt x="1716258" y="675249"/>
                    </a:cubicBezTo>
                    <a:cubicBezTo>
                      <a:pt x="1868658" y="572086"/>
                      <a:pt x="1960098" y="450166"/>
                      <a:pt x="2039815" y="337625"/>
                    </a:cubicBezTo>
                    <a:cubicBezTo>
                      <a:pt x="2119532" y="225084"/>
                      <a:pt x="2157046" y="112542"/>
                      <a:pt x="2194560" y="0"/>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cxnSp>
            <p:nvCxnSpPr>
              <p:cNvPr id="36" name="Connecteur droit avec flèche 35"/>
              <p:cNvCxnSpPr>
                <a:stCxn id="34" idx="5"/>
              </p:cNvCxnSpPr>
              <p:nvPr/>
            </p:nvCxnSpPr>
            <p:spPr>
              <a:xfrm flipV="1">
                <a:off x="4032989" y="3461743"/>
                <a:ext cx="0" cy="92846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31" name="ZoneTexte 30"/>
          <p:cNvSpPr txBox="1"/>
          <p:nvPr/>
        </p:nvSpPr>
        <p:spPr>
          <a:xfrm>
            <a:off x="334150" y="6540868"/>
            <a:ext cx="5533994" cy="307777"/>
          </a:xfrm>
          <a:prstGeom prst="rect">
            <a:avLst/>
          </a:prstGeom>
          <a:noFill/>
        </p:spPr>
        <p:txBody>
          <a:bodyPr wrap="square" rtlCol="0">
            <a:spAutoFit/>
          </a:bodyPr>
          <a:lstStyle/>
          <a:p>
            <a:r>
              <a:rPr lang="en-GB" sz="1400" dirty="0" err="1" smtClean="0">
                <a:solidFill>
                  <a:schemeClr val="bg1"/>
                </a:solidFill>
              </a:rPr>
              <a:t>Ho</a:t>
            </a:r>
            <a:r>
              <a:rPr lang="en-GB" sz="1400" dirty="0" smtClean="0">
                <a:solidFill>
                  <a:schemeClr val="bg1"/>
                </a:solidFill>
              </a:rPr>
              <a:t> </a:t>
            </a:r>
            <a:r>
              <a:rPr lang="en-GB" sz="1400" dirty="0">
                <a:solidFill>
                  <a:schemeClr val="bg1"/>
                </a:solidFill>
              </a:rPr>
              <a:t>&amp; Kwok, Rep. </a:t>
            </a:r>
            <a:r>
              <a:rPr lang="en-GB" sz="1400" dirty="0" err="1">
                <a:solidFill>
                  <a:schemeClr val="bg1"/>
                </a:solidFill>
              </a:rPr>
              <a:t>Prog</a:t>
            </a:r>
            <a:r>
              <a:rPr lang="en-GB" sz="1400" dirty="0">
                <a:solidFill>
                  <a:schemeClr val="bg1"/>
                </a:solidFill>
              </a:rPr>
              <a:t>. Phys (1981</a:t>
            </a:r>
            <a:r>
              <a:rPr lang="en-US" sz="1400" dirty="0" smtClean="0">
                <a:solidFill>
                  <a:schemeClr val="bg1"/>
                </a:solidFill>
              </a:rPr>
              <a:t>)</a:t>
            </a:r>
            <a:endParaRPr lang="en-GB" sz="1400" dirty="0">
              <a:solidFill>
                <a:schemeClr val="bg1"/>
              </a:solidFill>
            </a:endParaRPr>
          </a:p>
        </p:txBody>
      </p:sp>
      <p:pic>
        <p:nvPicPr>
          <p:cNvPr id="6" name="test0100-056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378757" y="1645129"/>
            <a:ext cx="3015713" cy="1696339"/>
          </a:xfrm>
          <a:prstGeom prst="rect">
            <a:avLst/>
          </a:prstGeom>
        </p:spPr>
      </p:pic>
    </p:spTree>
    <p:extLst>
      <p:ext uri="{BB962C8B-B14F-4D97-AF65-F5344CB8AC3E}">
        <p14:creationId xmlns:p14="http://schemas.microsoft.com/office/powerpoint/2010/main" val="6401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19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48328" y="6111875"/>
            <a:ext cx="457200" cy="365125"/>
          </a:xfrm>
          <a:prstGeom prst="rect">
            <a:avLst/>
          </a:prstGeom>
        </p:spPr>
        <p:txBody>
          <a:bodyPr/>
          <a:lstStyle/>
          <a:p>
            <a:fld id="{F0600282-F811-4349-AB9E-5EC3A04EA695}" type="slidenum">
              <a:rPr lang="fr-BE" smtClean="0"/>
              <a:pPr/>
              <a:t>7</a:t>
            </a:fld>
            <a:endParaRPr lang="fr-BE"/>
          </a:p>
        </p:txBody>
      </p:sp>
      <p:sp>
        <p:nvSpPr>
          <p:cNvPr id="32" name="Rectangle 31"/>
          <p:cNvSpPr/>
          <p:nvPr/>
        </p:nvSpPr>
        <p:spPr>
          <a:xfrm>
            <a:off x="791482" y="519657"/>
            <a:ext cx="7848872" cy="523220"/>
          </a:xfrm>
          <a:prstGeom prst="rect">
            <a:avLst/>
          </a:prstGeom>
        </p:spPr>
        <p:txBody>
          <a:bodyPr wrap="square">
            <a:spAutoFit/>
          </a:bodyPr>
          <a:lstStyle/>
          <a:p>
            <a:pPr algn="ctr"/>
            <a:r>
              <a:rPr lang="en-US" sz="2800" b="1" dirty="0" smtClean="0">
                <a:solidFill>
                  <a:srgbClr val="0070C0"/>
                </a:solidFill>
                <a:latin typeface="+mj-lt"/>
              </a:rPr>
              <a:t>Controlled </a:t>
            </a:r>
            <a:r>
              <a:rPr lang="en-US" sz="2800" b="1" dirty="0" err="1" smtClean="0">
                <a:solidFill>
                  <a:srgbClr val="0070C0"/>
                </a:solidFill>
                <a:latin typeface="+mj-lt"/>
              </a:rPr>
              <a:t>electromigration</a:t>
            </a:r>
            <a:endParaRPr lang="fr-BE" sz="2800" b="1" dirty="0">
              <a:solidFill>
                <a:srgbClr val="0070C0"/>
              </a:solidFill>
              <a:latin typeface="+mj-lt"/>
            </a:endParaRPr>
          </a:p>
        </p:txBody>
      </p:sp>
      <p:grpSp>
        <p:nvGrpSpPr>
          <p:cNvPr id="19" name="Groupe 18"/>
          <p:cNvGrpSpPr/>
          <p:nvPr/>
        </p:nvGrpSpPr>
        <p:grpSpPr>
          <a:xfrm>
            <a:off x="6274259" y="1448461"/>
            <a:ext cx="2392346" cy="1847715"/>
            <a:chOff x="1336939" y="3460695"/>
            <a:chExt cx="3226677" cy="2467563"/>
          </a:xfrm>
        </p:grpSpPr>
        <p:cxnSp>
          <p:nvCxnSpPr>
            <p:cNvPr id="22" name="Connecteur droit avec flèche 21"/>
            <p:cNvCxnSpPr/>
            <p:nvPr/>
          </p:nvCxnSpPr>
          <p:spPr>
            <a:xfrm flipV="1">
              <a:off x="1835696" y="3470149"/>
              <a:ext cx="0" cy="204708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1835696" y="5508847"/>
              <a:ext cx="2727920" cy="838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rot="16200000">
              <a:off x="782942" y="4286132"/>
              <a:ext cx="1523107" cy="415114"/>
            </a:xfrm>
            <a:prstGeom prst="rect">
              <a:avLst/>
            </a:prstGeom>
            <a:noFill/>
          </p:spPr>
          <p:txBody>
            <a:bodyPr wrap="none" rtlCol="0">
              <a:spAutoFit/>
            </a:bodyPr>
            <a:lstStyle/>
            <a:p>
              <a:r>
                <a:rPr lang="fr-BE" sz="1400" dirty="0" err="1" smtClean="0"/>
                <a:t>Resistance</a:t>
              </a:r>
              <a:endParaRPr lang="fr-BE" sz="1200" dirty="0"/>
            </a:p>
          </p:txBody>
        </p:sp>
        <p:sp>
          <p:nvSpPr>
            <p:cNvPr id="29" name="ZoneTexte 28"/>
            <p:cNvSpPr txBox="1"/>
            <p:nvPr/>
          </p:nvSpPr>
          <p:spPr>
            <a:xfrm>
              <a:off x="2509027" y="5517232"/>
              <a:ext cx="1172265" cy="411026"/>
            </a:xfrm>
            <a:prstGeom prst="rect">
              <a:avLst/>
            </a:prstGeom>
            <a:noFill/>
          </p:spPr>
          <p:txBody>
            <a:bodyPr wrap="none" rtlCol="0">
              <a:spAutoFit/>
            </a:bodyPr>
            <a:lstStyle/>
            <a:p>
              <a:r>
                <a:rPr lang="fr-BE" sz="1400" dirty="0" err="1" smtClean="0"/>
                <a:t>Current</a:t>
              </a:r>
              <a:endParaRPr lang="fr-BE" sz="1200" dirty="0"/>
            </a:p>
          </p:txBody>
        </p:sp>
        <p:sp>
          <p:nvSpPr>
            <p:cNvPr id="30" name="Forme libre 29"/>
            <p:cNvSpPr/>
            <p:nvPr/>
          </p:nvSpPr>
          <p:spPr>
            <a:xfrm>
              <a:off x="1828800" y="4389164"/>
              <a:ext cx="2194559" cy="1097280"/>
            </a:xfrm>
            <a:custGeom>
              <a:avLst/>
              <a:gdLst>
                <a:gd name="connsiteX0" fmla="*/ 0 w 2194560"/>
                <a:gd name="connsiteY0" fmla="*/ 1097280 h 1097280"/>
                <a:gd name="connsiteX1" fmla="*/ 604911 w 2194560"/>
                <a:gd name="connsiteY1" fmla="*/ 1055077 h 1097280"/>
                <a:gd name="connsiteX2" fmla="*/ 1125415 w 2194560"/>
                <a:gd name="connsiteY2" fmla="*/ 956603 h 1097280"/>
                <a:gd name="connsiteX3" fmla="*/ 1716258 w 2194560"/>
                <a:gd name="connsiteY3" fmla="*/ 675249 h 1097280"/>
                <a:gd name="connsiteX4" fmla="*/ 2039815 w 2194560"/>
                <a:gd name="connsiteY4" fmla="*/ 337625 h 1097280"/>
                <a:gd name="connsiteX5" fmla="*/ 2194560 w 2194560"/>
                <a:gd name="connsiteY5"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560" h="1097280">
                  <a:moveTo>
                    <a:pt x="0" y="1097280"/>
                  </a:moveTo>
                  <a:cubicBezTo>
                    <a:pt x="208671" y="1087901"/>
                    <a:pt x="417342" y="1078523"/>
                    <a:pt x="604911" y="1055077"/>
                  </a:cubicBezTo>
                  <a:cubicBezTo>
                    <a:pt x="792480" y="1031631"/>
                    <a:pt x="940191" y="1019908"/>
                    <a:pt x="1125415" y="956603"/>
                  </a:cubicBezTo>
                  <a:cubicBezTo>
                    <a:pt x="1310640" y="893298"/>
                    <a:pt x="1563858" y="778412"/>
                    <a:pt x="1716258" y="675249"/>
                  </a:cubicBezTo>
                  <a:cubicBezTo>
                    <a:pt x="1868658" y="572086"/>
                    <a:pt x="1960098" y="450166"/>
                    <a:pt x="2039815" y="337625"/>
                  </a:cubicBezTo>
                  <a:cubicBezTo>
                    <a:pt x="2119532" y="225084"/>
                    <a:pt x="2157046" y="112542"/>
                    <a:pt x="2194560" y="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cxnSp>
          <p:nvCxnSpPr>
            <p:cNvPr id="31" name="Connecteur droit avec flèche 30"/>
            <p:cNvCxnSpPr>
              <a:stCxn id="30" idx="5"/>
            </p:cNvCxnSpPr>
            <p:nvPr/>
          </p:nvCxnSpPr>
          <p:spPr>
            <a:xfrm flipV="1">
              <a:off x="4023361" y="3460695"/>
              <a:ext cx="0" cy="928468"/>
            </a:xfrm>
            <a:prstGeom prst="straightConnector1">
              <a:avLst/>
            </a:prstGeom>
            <a:ln w="381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Forme libre 44"/>
            <p:cNvSpPr/>
            <p:nvPr/>
          </p:nvSpPr>
          <p:spPr>
            <a:xfrm rot="1601101" flipH="1">
              <a:off x="2648197" y="3731210"/>
              <a:ext cx="1512455" cy="339782"/>
            </a:xfrm>
            <a:custGeom>
              <a:avLst/>
              <a:gdLst>
                <a:gd name="connsiteX0" fmla="*/ 0 w 2194560"/>
                <a:gd name="connsiteY0" fmla="*/ 1097280 h 1097280"/>
                <a:gd name="connsiteX1" fmla="*/ 604911 w 2194560"/>
                <a:gd name="connsiteY1" fmla="*/ 1055077 h 1097280"/>
                <a:gd name="connsiteX2" fmla="*/ 1125415 w 2194560"/>
                <a:gd name="connsiteY2" fmla="*/ 956603 h 1097280"/>
                <a:gd name="connsiteX3" fmla="*/ 1716258 w 2194560"/>
                <a:gd name="connsiteY3" fmla="*/ 675249 h 1097280"/>
                <a:gd name="connsiteX4" fmla="*/ 2039815 w 2194560"/>
                <a:gd name="connsiteY4" fmla="*/ 337625 h 1097280"/>
                <a:gd name="connsiteX5" fmla="*/ 2194560 w 2194560"/>
                <a:gd name="connsiteY5"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560" h="1097280">
                  <a:moveTo>
                    <a:pt x="0" y="1097280"/>
                  </a:moveTo>
                  <a:cubicBezTo>
                    <a:pt x="208671" y="1087901"/>
                    <a:pt x="417342" y="1078523"/>
                    <a:pt x="604911" y="1055077"/>
                  </a:cubicBezTo>
                  <a:cubicBezTo>
                    <a:pt x="792480" y="1031631"/>
                    <a:pt x="940191" y="1019908"/>
                    <a:pt x="1125415" y="956603"/>
                  </a:cubicBezTo>
                  <a:cubicBezTo>
                    <a:pt x="1310640" y="893298"/>
                    <a:pt x="1563858" y="778412"/>
                    <a:pt x="1716258" y="675249"/>
                  </a:cubicBezTo>
                  <a:cubicBezTo>
                    <a:pt x="1868658" y="572086"/>
                    <a:pt x="1960098" y="450166"/>
                    <a:pt x="2039815" y="337625"/>
                  </a:cubicBezTo>
                  <a:cubicBezTo>
                    <a:pt x="2119532" y="225084"/>
                    <a:pt x="2157046" y="112542"/>
                    <a:pt x="2194560" y="0"/>
                  </a:cubicBezTo>
                </a:path>
              </a:pathLst>
            </a:custGeom>
            <a:noFill/>
            <a:ln w="28575">
              <a:solidFill>
                <a:srgbClr val="0070C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grpSp>
      <p:grpSp>
        <p:nvGrpSpPr>
          <p:cNvPr id="33" name="Groupe 32"/>
          <p:cNvGrpSpPr/>
          <p:nvPr/>
        </p:nvGrpSpPr>
        <p:grpSpPr>
          <a:xfrm>
            <a:off x="3005434" y="1280613"/>
            <a:ext cx="2923018" cy="2035056"/>
            <a:chOff x="610760" y="3500621"/>
            <a:chExt cx="4261480" cy="3062440"/>
          </a:xfrm>
        </p:grpSpPr>
        <p:sp>
          <p:nvSpPr>
            <p:cNvPr id="34" name="Ellipse 33"/>
            <p:cNvSpPr/>
            <p:nvPr/>
          </p:nvSpPr>
          <p:spPr>
            <a:xfrm>
              <a:off x="1661102" y="3823787"/>
              <a:ext cx="2568223" cy="25353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35" name="ZoneTexte 34"/>
            <p:cNvSpPr txBox="1"/>
            <p:nvPr/>
          </p:nvSpPr>
          <p:spPr>
            <a:xfrm>
              <a:off x="2264904" y="3500621"/>
              <a:ext cx="1360617" cy="694733"/>
            </a:xfrm>
            <a:prstGeom prst="rect">
              <a:avLst/>
            </a:prstGeom>
            <a:solidFill>
              <a:schemeClr val="bg1"/>
            </a:solidFill>
          </p:spPr>
          <p:txBody>
            <a:bodyPr wrap="none" rtlCol="0">
              <a:spAutoFit/>
            </a:bodyPr>
            <a:lstStyle/>
            <a:p>
              <a:pPr algn="ctr"/>
              <a:r>
                <a:rPr lang="fr-BE" sz="1200" dirty="0" err="1" smtClean="0"/>
                <a:t>voids</a:t>
              </a:r>
              <a:endParaRPr lang="fr-BE" sz="1200" dirty="0"/>
            </a:p>
            <a:p>
              <a:pPr algn="ctr"/>
              <a:r>
                <a:rPr lang="fr-BE" sz="1200" dirty="0" smtClean="0"/>
                <a:t>formation</a:t>
              </a:r>
              <a:endParaRPr lang="fr-BE" sz="1200" dirty="0"/>
            </a:p>
          </p:txBody>
        </p:sp>
        <p:sp>
          <p:nvSpPr>
            <p:cNvPr id="36" name="ZoneTexte 35"/>
            <p:cNvSpPr txBox="1"/>
            <p:nvPr/>
          </p:nvSpPr>
          <p:spPr>
            <a:xfrm>
              <a:off x="2724441" y="6146221"/>
              <a:ext cx="590144" cy="416840"/>
            </a:xfrm>
            <a:prstGeom prst="rect">
              <a:avLst/>
            </a:prstGeom>
            <a:solidFill>
              <a:schemeClr val="bg1"/>
            </a:solidFill>
          </p:spPr>
          <p:txBody>
            <a:bodyPr wrap="square" rtlCol="0">
              <a:spAutoFit/>
            </a:bodyPr>
            <a:lstStyle/>
            <a:p>
              <a:r>
                <a:rPr lang="fr-BE" sz="1200" i="1" dirty="0" smtClean="0"/>
                <a:t>T</a:t>
              </a:r>
              <a:endParaRPr lang="fr-BE" sz="1200" i="1" dirty="0"/>
            </a:p>
          </p:txBody>
        </p:sp>
        <p:cxnSp>
          <p:nvCxnSpPr>
            <p:cNvPr id="37" name="Connecteur droit avec flèche 36"/>
            <p:cNvCxnSpPr/>
            <p:nvPr/>
          </p:nvCxnSpPr>
          <p:spPr>
            <a:xfrm flipV="1">
              <a:off x="3153615" y="6134542"/>
              <a:ext cx="0" cy="360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610760" y="4942111"/>
              <a:ext cx="2211741" cy="416840"/>
            </a:xfrm>
            <a:prstGeom prst="rect">
              <a:avLst/>
            </a:prstGeom>
            <a:solidFill>
              <a:schemeClr val="bg1"/>
            </a:solidFill>
          </p:spPr>
          <p:txBody>
            <a:bodyPr wrap="square" rtlCol="0">
              <a:spAutoFit/>
            </a:bodyPr>
            <a:lstStyle/>
            <a:p>
              <a:pPr algn="ctr"/>
              <a:r>
                <a:rPr lang="fr-BE" sz="1200" i="1" dirty="0" err="1" smtClean="0">
                  <a:solidFill>
                    <a:srgbClr val="0070C0"/>
                  </a:solidFill>
                </a:rPr>
                <a:t>dR</a:t>
              </a:r>
              <a:r>
                <a:rPr lang="fr-BE" sz="1200" i="1" dirty="0" smtClean="0">
                  <a:solidFill>
                    <a:srgbClr val="0070C0"/>
                  </a:solidFill>
                </a:rPr>
                <a:t>/</a:t>
              </a:r>
              <a:r>
                <a:rPr lang="fr-BE" sz="1200" i="1" dirty="0" err="1" smtClean="0">
                  <a:solidFill>
                    <a:srgbClr val="0070C0"/>
                  </a:solidFill>
                </a:rPr>
                <a:t>dt</a:t>
              </a:r>
              <a:r>
                <a:rPr lang="fr-BE" sz="1200" i="1" dirty="0" smtClean="0">
                  <a:solidFill>
                    <a:srgbClr val="0070C0"/>
                  </a:solidFill>
                </a:rPr>
                <a:t> ~ </a:t>
              </a:r>
              <a:r>
                <a:rPr lang="fr-BE" sz="1200" i="1" dirty="0" err="1" smtClean="0">
                  <a:solidFill>
                    <a:srgbClr val="0070C0"/>
                  </a:solidFill>
                </a:rPr>
                <a:t>const</a:t>
              </a:r>
              <a:r>
                <a:rPr lang="fr-BE" sz="1200" i="1" dirty="0" smtClean="0">
                  <a:solidFill>
                    <a:srgbClr val="0070C0"/>
                  </a:solidFill>
                </a:rPr>
                <a:t>.</a:t>
              </a:r>
              <a:endParaRPr lang="fr-BE" sz="1200" i="1" dirty="0">
                <a:solidFill>
                  <a:srgbClr val="0070C0"/>
                </a:solidFill>
              </a:endParaRPr>
            </a:p>
          </p:txBody>
        </p:sp>
        <p:sp>
          <p:nvSpPr>
            <p:cNvPr id="40" name="Triangle isocèle 39"/>
            <p:cNvSpPr/>
            <p:nvPr/>
          </p:nvSpPr>
          <p:spPr>
            <a:xfrm rot="2567857">
              <a:off x="1981501" y="4099950"/>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41" name="Triangle isocèle 40"/>
            <p:cNvSpPr/>
            <p:nvPr/>
          </p:nvSpPr>
          <p:spPr>
            <a:xfrm rot="7941985">
              <a:off x="3797071" y="4128610"/>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42" name="Triangle isocèle 41"/>
            <p:cNvSpPr/>
            <p:nvPr/>
          </p:nvSpPr>
          <p:spPr>
            <a:xfrm rot="13280967">
              <a:off x="3880058" y="5790558"/>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43" name="Triangle isocèle 42"/>
            <p:cNvSpPr/>
            <p:nvPr/>
          </p:nvSpPr>
          <p:spPr>
            <a:xfrm rot="19303934">
              <a:off x="1843731" y="5752294"/>
              <a:ext cx="144016" cy="1787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44" name="ZoneTexte 43"/>
            <p:cNvSpPr txBox="1"/>
            <p:nvPr/>
          </p:nvSpPr>
          <p:spPr>
            <a:xfrm>
              <a:off x="3586409" y="4696086"/>
              <a:ext cx="1285831" cy="694733"/>
            </a:xfrm>
            <a:prstGeom prst="rect">
              <a:avLst/>
            </a:prstGeom>
            <a:solidFill>
              <a:schemeClr val="bg1"/>
            </a:solidFill>
          </p:spPr>
          <p:txBody>
            <a:bodyPr wrap="none" rtlCol="0">
              <a:spAutoFit/>
            </a:bodyPr>
            <a:lstStyle/>
            <a:p>
              <a:pPr algn="ctr"/>
              <a:r>
                <a:rPr lang="fr-BE" sz="1200" dirty="0" err="1" smtClean="0"/>
                <a:t>current</a:t>
              </a:r>
              <a:endParaRPr lang="fr-BE" sz="1200" dirty="0" smtClean="0"/>
            </a:p>
            <a:p>
              <a:pPr algn="ctr"/>
              <a:r>
                <a:rPr lang="fr-BE" sz="1200" dirty="0" err="1" smtClean="0"/>
                <a:t>crowding</a:t>
              </a:r>
              <a:endParaRPr lang="fr-BE" sz="1200" dirty="0"/>
            </a:p>
          </p:txBody>
        </p:sp>
      </p:grpSp>
      <p:pic>
        <p:nvPicPr>
          <p:cNvPr id="8" name="Image 7"/>
          <p:cNvPicPr>
            <a:picLocks noChangeAspect="1"/>
          </p:cNvPicPr>
          <p:nvPr/>
        </p:nvPicPr>
        <p:blipFill>
          <a:blip r:embed="rId3"/>
          <a:stretch>
            <a:fillRect/>
          </a:stretch>
        </p:blipFill>
        <p:spPr>
          <a:xfrm>
            <a:off x="6127192" y="3483893"/>
            <a:ext cx="2650597" cy="2915117"/>
          </a:xfrm>
          <a:prstGeom prst="rect">
            <a:avLst/>
          </a:prstGeom>
        </p:spPr>
      </p:pic>
      <p:grpSp>
        <p:nvGrpSpPr>
          <p:cNvPr id="3" name="Groupe 2"/>
          <p:cNvGrpSpPr/>
          <p:nvPr/>
        </p:nvGrpSpPr>
        <p:grpSpPr>
          <a:xfrm>
            <a:off x="323528" y="1217644"/>
            <a:ext cx="2594673" cy="2283364"/>
            <a:chOff x="323528" y="1217644"/>
            <a:chExt cx="2594673" cy="2283364"/>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217644"/>
              <a:ext cx="2522665" cy="224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3180179"/>
              <a:ext cx="288032" cy="320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p:cNvGrpSpPr/>
          <p:nvPr/>
        </p:nvGrpSpPr>
        <p:grpSpPr>
          <a:xfrm>
            <a:off x="395536" y="3617598"/>
            <a:ext cx="2808312" cy="2690954"/>
            <a:chOff x="395536" y="3617598"/>
            <a:chExt cx="2978046" cy="2690954"/>
          </a:xfrm>
        </p:grpSpPr>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617598"/>
              <a:ext cx="2978046" cy="269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6"/>
            <p:cNvSpPr txBox="1"/>
            <p:nvPr/>
          </p:nvSpPr>
          <p:spPr>
            <a:xfrm>
              <a:off x="395536" y="3617598"/>
              <a:ext cx="1111130" cy="553998"/>
            </a:xfrm>
            <a:prstGeom prst="rect">
              <a:avLst/>
            </a:prstGeom>
            <a:solidFill>
              <a:srgbClr val="00B0F0">
                <a:alpha val="41961"/>
              </a:srgbClr>
            </a:solidFill>
          </p:spPr>
          <p:txBody>
            <a:bodyPr wrap="square" rtlCol="0">
              <a:spAutoFit/>
            </a:bodyPr>
            <a:lstStyle/>
            <a:p>
              <a:r>
                <a:rPr lang="nl-BE" sz="1000" dirty="0" smtClean="0">
                  <a:solidFill>
                    <a:schemeClr val="bg1"/>
                  </a:solidFill>
                </a:rPr>
                <a:t>Z = 2 </a:t>
              </a:r>
              <a:r>
                <a:rPr lang="nl-BE" sz="1000" dirty="0" smtClean="0">
                  <a:solidFill>
                    <a:schemeClr val="bg1"/>
                  </a:solidFill>
                  <a:latin typeface="Symbol" panose="05050102010706020507" pitchFamily="18" charset="2"/>
                </a:rPr>
                <a:t>m</a:t>
              </a:r>
              <a:r>
                <a:rPr lang="nl-BE" sz="1000" dirty="0" smtClean="0">
                  <a:solidFill>
                    <a:schemeClr val="bg1"/>
                  </a:solidFill>
                </a:rPr>
                <a:t>m</a:t>
              </a:r>
            </a:p>
            <a:p>
              <a:r>
                <a:rPr lang="nl-BE" sz="1000" dirty="0" smtClean="0">
                  <a:solidFill>
                    <a:schemeClr val="bg1"/>
                  </a:solidFill>
                </a:rPr>
                <a:t>W</a:t>
              </a:r>
              <a:r>
                <a:rPr lang="nl-BE" sz="1000" baseline="-25000" dirty="0" smtClean="0">
                  <a:solidFill>
                    <a:schemeClr val="bg1"/>
                  </a:solidFill>
                </a:rPr>
                <a:t>1</a:t>
              </a:r>
              <a:r>
                <a:rPr lang="nl-BE" sz="1000" dirty="0" smtClean="0">
                  <a:solidFill>
                    <a:schemeClr val="bg1"/>
                  </a:solidFill>
                </a:rPr>
                <a:t>= 150 nm</a:t>
              </a:r>
            </a:p>
            <a:p>
              <a:r>
                <a:rPr lang="nl-BE" sz="1000" dirty="0" smtClean="0">
                  <a:solidFill>
                    <a:schemeClr val="bg1"/>
                  </a:solidFill>
                </a:rPr>
                <a:t>W</a:t>
              </a:r>
              <a:r>
                <a:rPr lang="nl-BE" sz="1000" baseline="-25000" dirty="0" smtClean="0">
                  <a:solidFill>
                    <a:schemeClr val="bg1"/>
                  </a:solidFill>
                </a:rPr>
                <a:t>0</a:t>
              </a:r>
              <a:r>
                <a:rPr lang="nl-BE" sz="1000" dirty="0" smtClean="0">
                  <a:solidFill>
                    <a:schemeClr val="bg1"/>
                  </a:solidFill>
                </a:rPr>
                <a:t> = 50 nm</a:t>
              </a:r>
              <a:endParaRPr lang="nl-BE" sz="1000" dirty="0">
                <a:solidFill>
                  <a:schemeClr val="bg1"/>
                </a:solidFill>
              </a:endParaRPr>
            </a:p>
          </p:txBody>
        </p:sp>
      </p:grpSp>
      <p:grpSp>
        <p:nvGrpSpPr>
          <p:cNvPr id="6" name="Groupe 5"/>
          <p:cNvGrpSpPr/>
          <p:nvPr/>
        </p:nvGrpSpPr>
        <p:grpSpPr>
          <a:xfrm>
            <a:off x="3203848" y="3242967"/>
            <a:ext cx="2923344" cy="3065585"/>
            <a:chOff x="3203848" y="3242967"/>
            <a:chExt cx="2923344" cy="3065585"/>
          </a:xfrm>
        </p:grpSpPr>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2692" y="5700256"/>
              <a:ext cx="2874499" cy="60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e 8"/>
            <p:cNvGrpSpPr/>
            <p:nvPr/>
          </p:nvGrpSpPr>
          <p:grpSpPr>
            <a:xfrm>
              <a:off x="3203848" y="3242967"/>
              <a:ext cx="2923344" cy="2407335"/>
              <a:chOff x="3203848" y="3242967"/>
              <a:chExt cx="2923344" cy="2407335"/>
            </a:xfrm>
          </p:grpSpPr>
          <p:pic>
            <p:nvPicPr>
              <p:cNvPr id="61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400" y="3372240"/>
                <a:ext cx="2888792" cy="22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3203848" y="3242967"/>
                <a:ext cx="288032" cy="320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0" name="Rectangle 9"/>
          <p:cNvSpPr/>
          <p:nvPr/>
        </p:nvSpPr>
        <p:spPr>
          <a:xfrm>
            <a:off x="307549" y="6525343"/>
            <a:ext cx="8454253" cy="276999"/>
          </a:xfrm>
          <a:prstGeom prst="rect">
            <a:avLst/>
          </a:prstGeom>
        </p:spPr>
        <p:txBody>
          <a:bodyPr wrap="square">
            <a:spAutoFit/>
          </a:bodyPr>
          <a:lstStyle/>
          <a:p>
            <a:r>
              <a:rPr lang="en-US" sz="1200" dirty="0" smtClean="0">
                <a:solidFill>
                  <a:schemeClr val="bg1"/>
                </a:solidFill>
              </a:rPr>
              <a:t>See Campbell</a:t>
            </a:r>
            <a:r>
              <a:rPr lang="en-US" sz="1200" dirty="0">
                <a:solidFill>
                  <a:schemeClr val="bg1"/>
                </a:solidFill>
              </a:rPr>
              <a:t>, J. M. &amp; </a:t>
            </a:r>
            <a:r>
              <a:rPr lang="en-US" sz="1200" dirty="0" err="1">
                <a:solidFill>
                  <a:schemeClr val="bg1"/>
                </a:solidFill>
              </a:rPr>
              <a:t>Knobel</a:t>
            </a:r>
            <a:r>
              <a:rPr lang="en-US" sz="1200" dirty="0">
                <a:solidFill>
                  <a:schemeClr val="bg1"/>
                </a:solidFill>
              </a:rPr>
              <a:t>, R. G. </a:t>
            </a:r>
            <a:r>
              <a:rPr lang="en-US" sz="1200" dirty="0" smtClean="0">
                <a:solidFill>
                  <a:schemeClr val="bg1"/>
                </a:solidFill>
              </a:rPr>
              <a:t>Appl</a:t>
            </a:r>
            <a:r>
              <a:rPr lang="en-US" sz="1200" dirty="0">
                <a:solidFill>
                  <a:schemeClr val="bg1"/>
                </a:solidFill>
              </a:rPr>
              <a:t>. Phys. Lett. </a:t>
            </a:r>
            <a:r>
              <a:rPr lang="en-US" sz="1200" b="1" dirty="0">
                <a:solidFill>
                  <a:schemeClr val="bg1"/>
                </a:solidFill>
              </a:rPr>
              <a:t>102</a:t>
            </a:r>
            <a:r>
              <a:rPr lang="en-US" sz="1200" dirty="0">
                <a:solidFill>
                  <a:schemeClr val="bg1"/>
                </a:solidFill>
              </a:rPr>
              <a:t>, 023105 (2013</a:t>
            </a:r>
            <a:r>
              <a:rPr lang="en-US" sz="1200" dirty="0" smtClean="0">
                <a:solidFill>
                  <a:schemeClr val="bg1"/>
                </a:solidFill>
              </a:rPr>
              <a:t>)</a:t>
            </a:r>
            <a:endParaRPr lang="fr-FR" sz="1200" dirty="0">
              <a:solidFill>
                <a:schemeClr val="bg1"/>
              </a:solidFill>
            </a:endParaRPr>
          </a:p>
        </p:txBody>
      </p:sp>
    </p:spTree>
    <p:extLst>
      <p:ext uri="{BB962C8B-B14F-4D97-AF65-F5344CB8AC3E}">
        <p14:creationId xmlns:p14="http://schemas.microsoft.com/office/powerpoint/2010/main" val="123943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858" y="2156552"/>
            <a:ext cx="5760298" cy="4379788"/>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858" y="2156552"/>
            <a:ext cx="5760298" cy="4379788"/>
          </a:xfrm>
          <a:prstGeom prst="rect">
            <a:avLst/>
          </a:prstGeom>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0858" y="2121438"/>
            <a:ext cx="5760298" cy="4379788"/>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0858" y="2156552"/>
            <a:ext cx="5760298" cy="4379788"/>
          </a:xfrm>
          <a:prstGeom prst="rect">
            <a:avLst/>
          </a:prstGeom>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8717" y="2156552"/>
            <a:ext cx="5760298" cy="4379788"/>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8717" y="2156552"/>
            <a:ext cx="5760298" cy="4379788"/>
          </a:xfrm>
          <a:prstGeom prst="rect">
            <a:avLst/>
          </a:prstGeom>
        </p:spPr>
      </p:pic>
      <p:sp>
        <p:nvSpPr>
          <p:cNvPr id="2" name="Espace réservé du numéro de diapositive 1"/>
          <p:cNvSpPr>
            <a:spLocks noGrp="1"/>
          </p:cNvSpPr>
          <p:nvPr>
            <p:ph type="sldNum" sz="quarter" idx="12"/>
          </p:nvPr>
        </p:nvSpPr>
        <p:spPr>
          <a:xfrm>
            <a:off x="8475839" y="6237312"/>
            <a:ext cx="315317" cy="218611"/>
          </a:xfrm>
        </p:spPr>
        <p:txBody>
          <a:bodyPr/>
          <a:lstStyle/>
          <a:p>
            <a:fld id="{CF4668DC-857F-487D-BFFA-8C0CA5037977}" type="slidenum">
              <a:rPr lang="fr-BE" smtClean="0"/>
              <a:pPr/>
              <a:t>8</a:t>
            </a:fld>
            <a:endParaRPr lang="fr-BE"/>
          </a:p>
        </p:txBody>
      </p:sp>
      <p:pic>
        <p:nvPicPr>
          <p:cNvPr id="3" name="Image 2"/>
          <p:cNvPicPr>
            <a:picLocks noChangeAspect="1"/>
          </p:cNvPicPr>
          <p:nvPr/>
        </p:nvPicPr>
        <p:blipFill>
          <a:blip r:embed="rId10" cstate="print"/>
          <a:stretch>
            <a:fillRect/>
          </a:stretch>
        </p:blipFill>
        <p:spPr>
          <a:xfrm>
            <a:off x="540349" y="1199798"/>
            <a:ext cx="2821603" cy="1934723"/>
          </a:xfrm>
          <a:prstGeom prst="rect">
            <a:avLst/>
          </a:prstGeom>
        </p:spPr>
      </p:pic>
      <p:grpSp>
        <p:nvGrpSpPr>
          <p:cNvPr id="22" name="Groupe 21"/>
          <p:cNvGrpSpPr/>
          <p:nvPr/>
        </p:nvGrpSpPr>
        <p:grpSpPr>
          <a:xfrm>
            <a:off x="1836493" y="1196752"/>
            <a:ext cx="444872" cy="1440160"/>
            <a:chOff x="1911664" y="810804"/>
            <a:chExt cx="444872" cy="1440160"/>
          </a:xfrm>
        </p:grpSpPr>
        <p:cxnSp>
          <p:nvCxnSpPr>
            <p:cNvPr id="20" name="Connecteur droit avec flèche 19"/>
            <p:cNvCxnSpPr/>
            <p:nvPr/>
          </p:nvCxnSpPr>
          <p:spPr>
            <a:xfrm>
              <a:off x="1979712" y="810804"/>
              <a:ext cx="0" cy="144016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1" name="ZoneTexte 20"/>
            <p:cNvSpPr txBox="1"/>
            <p:nvPr/>
          </p:nvSpPr>
          <p:spPr>
            <a:xfrm>
              <a:off x="1911664" y="1409595"/>
              <a:ext cx="444872" cy="369332"/>
            </a:xfrm>
            <a:prstGeom prst="rect">
              <a:avLst/>
            </a:prstGeom>
            <a:noFill/>
          </p:spPr>
          <p:txBody>
            <a:bodyPr wrap="square" rtlCol="0">
              <a:spAutoFit/>
            </a:bodyPr>
            <a:lstStyle/>
            <a:p>
              <a:r>
                <a:rPr lang="el-GR" dirty="0" smtClean="0">
                  <a:latin typeface="Calibri" panose="020F0502020204030204" pitchFamily="34" charset="0"/>
                </a:rPr>
                <a:t>Δ</a:t>
              </a:r>
              <a:r>
                <a:rPr lang="fr-BE" dirty="0" smtClean="0">
                  <a:latin typeface="Calibri" panose="020F0502020204030204" pitchFamily="34" charset="0"/>
                </a:rPr>
                <a:t>F</a:t>
              </a:r>
              <a:endParaRPr lang="en-US" dirty="0"/>
            </a:p>
          </p:txBody>
        </p:sp>
      </p:grpSp>
      <p:sp>
        <p:nvSpPr>
          <p:cNvPr id="4" name="Ellipse 3"/>
          <p:cNvSpPr/>
          <p:nvPr/>
        </p:nvSpPr>
        <p:spPr>
          <a:xfrm>
            <a:off x="1044405" y="2376311"/>
            <a:ext cx="125658" cy="1341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 5"/>
          <p:cNvPicPr>
            <a:picLocks/>
          </p:cNvPicPr>
          <p:nvPr/>
        </p:nvPicPr>
        <p:blipFill>
          <a:blip r:embed="rId11" cstate="print"/>
          <a:stretch>
            <a:fillRect/>
          </a:stretch>
        </p:blipFill>
        <p:spPr>
          <a:xfrm>
            <a:off x="539552" y="1199798"/>
            <a:ext cx="2822400" cy="1933200"/>
          </a:xfrm>
          <a:prstGeom prst="rect">
            <a:avLst/>
          </a:prstGeom>
          <a:noFill/>
        </p:spPr>
      </p:pic>
      <p:sp>
        <p:nvSpPr>
          <p:cNvPr id="17" name="Ellipse 16"/>
          <p:cNvSpPr/>
          <p:nvPr/>
        </p:nvSpPr>
        <p:spPr>
          <a:xfrm>
            <a:off x="1170063" y="2374788"/>
            <a:ext cx="125658" cy="1341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Image 11"/>
          <p:cNvPicPr>
            <a:picLocks/>
          </p:cNvPicPr>
          <p:nvPr/>
        </p:nvPicPr>
        <p:blipFill>
          <a:blip r:embed="rId12" cstate="print"/>
          <a:stretch>
            <a:fillRect/>
          </a:stretch>
        </p:blipFill>
        <p:spPr>
          <a:xfrm>
            <a:off x="539552" y="1198275"/>
            <a:ext cx="2822400" cy="1933200"/>
          </a:xfrm>
          <a:prstGeom prst="rect">
            <a:avLst/>
          </a:prstGeom>
        </p:spPr>
      </p:pic>
      <p:sp>
        <p:nvSpPr>
          <p:cNvPr id="18" name="Ellipse 17"/>
          <p:cNvSpPr/>
          <p:nvPr/>
        </p:nvSpPr>
        <p:spPr>
          <a:xfrm>
            <a:off x="1295721" y="2374788"/>
            <a:ext cx="125658" cy="1341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Image 12"/>
          <p:cNvPicPr>
            <a:picLocks/>
          </p:cNvPicPr>
          <p:nvPr/>
        </p:nvPicPr>
        <p:blipFill>
          <a:blip r:embed="rId13" cstate="print"/>
          <a:stretch>
            <a:fillRect/>
          </a:stretch>
        </p:blipFill>
        <p:spPr>
          <a:xfrm>
            <a:off x="539552" y="1198275"/>
            <a:ext cx="2822400" cy="1933200"/>
          </a:xfrm>
          <a:prstGeom prst="rect">
            <a:avLst/>
          </a:prstGeom>
        </p:spPr>
      </p:pic>
      <p:pic>
        <p:nvPicPr>
          <p:cNvPr id="23" name="Imag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8717" y="2156552"/>
            <a:ext cx="5760298" cy="4379788"/>
          </a:xfrm>
          <a:prstGeom prst="rect">
            <a:avLst/>
          </a:prstGeom>
        </p:spPr>
      </p:pic>
      <p:sp>
        <p:nvSpPr>
          <p:cNvPr id="5" name="Rectangle 4"/>
          <p:cNvSpPr/>
          <p:nvPr/>
        </p:nvSpPr>
        <p:spPr>
          <a:xfrm>
            <a:off x="2533393" y="3131475"/>
            <a:ext cx="387312" cy="1593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p:cNvSpPr/>
          <p:nvPr/>
        </p:nvSpPr>
        <p:spPr>
          <a:xfrm>
            <a:off x="2533393" y="3115668"/>
            <a:ext cx="387312" cy="1593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323528" y="6538746"/>
            <a:ext cx="7749690" cy="276999"/>
          </a:xfrm>
          <a:prstGeom prst="rect">
            <a:avLst/>
          </a:prstGeom>
          <a:noFill/>
          <a:ln>
            <a:noFill/>
          </a:ln>
        </p:spPr>
        <p:txBody>
          <a:bodyPr wrap="square">
            <a:spAutoFit/>
          </a:bodyPr>
          <a:lstStyle/>
          <a:p>
            <a:r>
              <a:rPr lang="en-US" sz="1200" dirty="0" smtClean="0">
                <a:solidFill>
                  <a:schemeClr val="bg1"/>
                </a:solidFill>
              </a:rPr>
              <a:t>X. D. A. </a:t>
            </a:r>
            <a:r>
              <a:rPr lang="en-US" sz="1200" dirty="0" err="1" smtClean="0">
                <a:solidFill>
                  <a:schemeClr val="bg1"/>
                </a:solidFill>
              </a:rPr>
              <a:t>Baumans</a:t>
            </a:r>
            <a:r>
              <a:rPr lang="en-US" sz="1200" dirty="0" smtClean="0">
                <a:solidFill>
                  <a:schemeClr val="bg1"/>
                </a:solidFill>
              </a:rPr>
              <a:t> </a:t>
            </a:r>
            <a:r>
              <a:rPr lang="en-US" sz="1200" i="1" dirty="0" smtClean="0">
                <a:solidFill>
                  <a:schemeClr val="bg1"/>
                </a:solidFill>
              </a:rPr>
              <a:t>et al.</a:t>
            </a:r>
            <a:r>
              <a:rPr lang="en-US" sz="1200" dirty="0" smtClean="0">
                <a:solidFill>
                  <a:schemeClr val="bg1"/>
                </a:solidFill>
              </a:rPr>
              <a:t>, Nat. </a:t>
            </a:r>
            <a:r>
              <a:rPr lang="en-US" sz="1200" dirty="0" err="1" smtClean="0">
                <a:solidFill>
                  <a:schemeClr val="bg1"/>
                </a:solidFill>
              </a:rPr>
              <a:t>Commun</a:t>
            </a:r>
            <a:r>
              <a:rPr lang="en-US" sz="1200" dirty="0" smtClean="0">
                <a:solidFill>
                  <a:schemeClr val="bg1"/>
                </a:solidFill>
              </a:rPr>
              <a:t>. </a:t>
            </a:r>
            <a:r>
              <a:rPr lang="en-US" sz="1200" b="1" dirty="0" smtClean="0">
                <a:solidFill>
                  <a:schemeClr val="bg1"/>
                </a:solidFill>
              </a:rPr>
              <a:t>7</a:t>
            </a:r>
            <a:r>
              <a:rPr lang="en-US" sz="1200" dirty="0" smtClean="0">
                <a:solidFill>
                  <a:schemeClr val="bg1"/>
                </a:solidFill>
              </a:rPr>
              <a:t>, 10560 (2016)</a:t>
            </a:r>
            <a:endParaRPr lang="en-US" sz="1200" dirty="0">
              <a:solidFill>
                <a:schemeClr val="bg1"/>
              </a:solidFill>
            </a:endParaRPr>
          </a:p>
        </p:txBody>
      </p:sp>
      <p:sp>
        <p:nvSpPr>
          <p:cNvPr id="7" name="TextBox 6"/>
          <p:cNvSpPr txBox="1"/>
          <p:nvPr/>
        </p:nvSpPr>
        <p:spPr>
          <a:xfrm>
            <a:off x="913759" y="2825995"/>
            <a:ext cx="386950" cy="369332"/>
          </a:xfrm>
          <a:prstGeom prst="rect">
            <a:avLst/>
          </a:prstGeom>
          <a:noFill/>
        </p:spPr>
        <p:txBody>
          <a:bodyPr wrap="square" rtlCol="0">
            <a:spAutoFit/>
          </a:bodyPr>
          <a:lstStyle/>
          <a:p>
            <a:r>
              <a:rPr lang="el-GR" dirty="0" smtClean="0"/>
              <a:t>Φ</a:t>
            </a:r>
            <a:endParaRPr lang="nl-BE" dirty="0"/>
          </a:p>
        </p:txBody>
      </p:sp>
      <p:sp>
        <p:nvSpPr>
          <p:cNvPr id="8" name="TextBox 7"/>
          <p:cNvSpPr txBox="1"/>
          <p:nvPr/>
        </p:nvSpPr>
        <p:spPr>
          <a:xfrm>
            <a:off x="2434740" y="3382057"/>
            <a:ext cx="971929" cy="646331"/>
          </a:xfrm>
          <a:prstGeom prst="rect">
            <a:avLst/>
          </a:prstGeom>
          <a:noFill/>
        </p:spPr>
        <p:txBody>
          <a:bodyPr wrap="square" rtlCol="0">
            <a:spAutoFit/>
          </a:bodyPr>
          <a:lstStyle/>
          <a:p>
            <a:r>
              <a:rPr lang="el-GR" dirty="0"/>
              <a:t>Φ</a:t>
            </a:r>
            <a:r>
              <a:rPr lang="nl-BE" dirty="0"/>
              <a:t>+2</a:t>
            </a:r>
            <a:r>
              <a:rPr lang="el-GR" dirty="0"/>
              <a:t>π</a:t>
            </a:r>
            <a:endParaRPr lang="nl-BE" dirty="0"/>
          </a:p>
          <a:p>
            <a:endParaRPr lang="nl-BE" dirty="0"/>
          </a:p>
        </p:txBody>
      </p:sp>
      <p:cxnSp>
        <p:nvCxnSpPr>
          <p:cNvPr id="10" name="Straight Connector 9"/>
          <p:cNvCxnSpPr/>
          <p:nvPr/>
        </p:nvCxnSpPr>
        <p:spPr>
          <a:xfrm>
            <a:off x="1107234" y="2636912"/>
            <a:ext cx="0" cy="195443"/>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2804181" y="3186572"/>
            <a:ext cx="0" cy="195443"/>
          </a:xfrm>
          <a:prstGeom prst="line">
            <a:avLst/>
          </a:prstGeom>
        </p:spPr>
        <p:style>
          <a:lnRef idx="1">
            <a:schemeClr val="dk1"/>
          </a:lnRef>
          <a:fillRef idx="0">
            <a:schemeClr val="dk1"/>
          </a:fillRef>
          <a:effectRef idx="0">
            <a:schemeClr val="dk1"/>
          </a:effectRef>
          <a:fontRef idx="minor">
            <a:schemeClr val="tx1"/>
          </a:fontRef>
        </p:style>
      </p:cxnSp>
      <p:sp>
        <p:nvSpPr>
          <p:cNvPr id="32" name="Rectangle 31"/>
          <p:cNvSpPr/>
          <p:nvPr/>
        </p:nvSpPr>
        <p:spPr>
          <a:xfrm>
            <a:off x="323528" y="360601"/>
            <a:ext cx="8467628" cy="523220"/>
          </a:xfrm>
          <a:prstGeom prst="rect">
            <a:avLst/>
          </a:prstGeom>
        </p:spPr>
        <p:txBody>
          <a:bodyPr wrap="square">
            <a:spAutoFit/>
          </a:bodyPr>
          <a:lstStyle/>
          <a:p>
            <a:pPr algn="ctr"/>
            <a:r>
              <a:rPr lang="en-US" sz="2800" b="1" i="1" dirty="0" smtClean="0">
                <a:solidFill>
                  <a:srgbClr val="0070C0"/>
                </a:solidFill>
                <a:latin typeface="+mj-lt"/>
              </a:rPr>
              <a:t>R</a:t>
            </a:r>
            <a:r>
              <a:rPr lang="en-US" sz="2800" b="1" dirty="0" smtClean="0">
                <a:solidFill>
                  <a:srgbClr val="0070C0"/>
                </a:solidFill>
                <a:latin typeface="+mj-lt"/>
              </a:rPr>
              <a:t>(</a:t>
            </a:r>
            <a:r>
              <a:rPr lang="en-US" sz="2800" b="1" i="1" dirty="0" smtClean="0">
                <a:solidFill>
                  <a:srgbClr val="0070C0"/>
                </a:solidFill>
                <a:latin typeface="+mj-lt"/>
              </a:rPr>
              <a:t>T</a:t>
            </a:r>
            <a:r>
              <a:rPr lang="en-US" sz="2800" b="1" dirty="0" smtClean="0">
                <a:solidFill>
                  <a:srgbClr val="0070C0"/>
                </a:solidFill>
                <a:latin typeface="+mj-lt"/>
              </a:rPr>
              <a:t>) evidence the </a:t>
            </a:r>
            <a:r>
              <a:rPr lang="en-US" sz="2800" b="1" dirty="0" err="1" smtClean="0">
                <a:solidFill>
                  <a:srgbClr val="0070C0"/>
                </a:solidFill>
                <a:latin typeface="+mj-lt"/>
              </a:rPr>
              <a:t>TPS</a:t>
            </a:r>
            <a:r>
              <a:rPr lang="en-US" sz="2800" b="1" dirty="0" smtClean="0">
                <a:solidFill>
                  <a:srgbClr val="0070C0"/>
                </a:solidFill>
                <a:latin typeface="+mj-lt"/>
              </a:rPr>
              <a:t> to </a:t>
            </a:r>
            <a:r>
              <a:rPr lang="en-US" sz="2800" b="1" dirty="0" err="1" smtClean="0">
                <a:solidFill>
                  <a:srgbClr val="0070C0"/>
                </a:solidFill>
                <a:latin typeface="+mj-lt"/>
              </a:rPr>
              <a:t>QPS</a:t>
            </a:r>
            <a:r>
              <a:rPr lang="en-US" sz="2800" b="1" dirty="0" smtClean="0">
                <a:solidFill>
                  <a:srgbClr val="0070C0"/>
                </a:solidFill>
                <a:latin typeface="+mj-lt"/>
              </a:rPr>
              <a:t> transition</a:t>
            </a:r>
            <a:endParaRPr lang="fr-BE" sz="2800" b="1" dirty="0">
              <a:solidFill>
                <a:srgbClr val="0070C0"/>
              </a:solidFill>
              <a:latin typeface="+mj-lt"/>
            </a:endParaRPr>
          </a:p>
        </p:txBody>
      </p:sp>
      <p:graphicFrame>
        <p:nvGraphicFramePr>
          <p:cNvPr id="9" name="Objet 8"/>
          <p:cNvGraphicFramePr>
            <a:graphicFrameLocks noChangeAspect="1"/>
          </p:cNvGraphicFramePr>
          <p:nvPr>
            <p:extLst>
              <p:ext uri="{D42A27DB-BD31-4B8C-83A1-F6EECF244321}">
                <p14:modId xmlns:p14="http://schemas.microsoft.com/office/powerpoint/2010/main" val="309443320"/>
              </p:ext>
            </p:extLst>
          </p:nvPr>
        </p:nvGraphicFramePr>
        <p:xfrm>
          <a:off x="5004048" y="1285956"/>
          <a:ext cx="2674937" cy="509587"/>
        </p:xfrm>
        <a:graphic>
          <a:graphicData uri="http://schemas.openxmlformats.org/presentationml/2006/ole">
            <mc:AlternateContent xmlns:mc="http://schemas.openxmlformats.org/markup-compatibility/2006">
              <mc:Choice xmlns:v="urn:schemas-microsoft-com:vml" Requires="v">
                <p:oleObj spid="_x0000_s7215" name="Équation" r:id="rId15" imgW="1269720" imgH="241200" progId="Equation.3">
                  <p:embed/>
                </p:oleObj>
              </mc:Choice>
              <mc:Fallback>
                <p:oleObj name="Équation" r:id="rId15" imgW="1269720" imgH="241200" progId="Equation.3">
                  <p:embed/>
                  <p:pic>
                    <p:nvPicPr>
                      <p:cNvPr id="0" name="Obje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4048" y="1285956"/>
                        <a:ext cx="267493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6799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grpId="0" nodeType="clickEffect">
                                  <p:stCondLst>
                                    <p:cond delay="0"/>
                                  </p:stCondLst>
                                  <p:childTnLst>
                                    <p:animMotion origin="layout" path="M 0.00087 -7.40741E-7 L 0.02187 -0.04097 L -0.00052 0.0044 L -0.0191 -0.03796 L 0.00156 0.00648 L 0.02795 -0.06551 L -0.00018 0.00718 L -0.02587 -0.06157 L 0.00156 0.00579 L 0.0342 -0.09398 L -0.00104 0.00718 L -0.03438 -0.08981 L 0.00087 0.00532 L 0.04253 -0.12593 L -0.00104 0.00648 L -0.04045 -0.11829 L 0.00052 0.00648 L 0.05173 -0.15972 L 0.07517 -0.20764 L 0.09635 -0.20787 L 0.10868 -0.18518 L 0.13125 -0.1162 L 0.15451 -0.01713 L 0.18107 0.08241 L 0.18212 0.08102 " pathEditMode="relative" rAng="0" ptsTypes="AAAAAAAAAAAAAAAAAAAAAAAAA">
                                      <p:cBhvr>
                                        <p:cTn id="10" dur="5000" fill="hold"/>
                                        <p:tgtEl>
                                          <p:spTgt spid="4"/>
                                        </p:tgtEl>
                                        <p:attrNameLst>
                                          <p:attrName>ppt_x</p:attrName>
                                          <p:attrName>ppt_y</p:attrName>
                                        </p:attrNameLst>
                                      </p:cBhvr>
                                      <p:rCtr x="6997" y="-6273"/>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fill="hold" grpId="0" nodeType="clickEffect">
                                  <p:stCondLst>
                                    <p:cond delay="0"/>
                                  </p:stCondLst>
                                  <p:childTnLst>
                                    <p:animMotion origin="layout" path="M 0.00643 7.40741E-7 L 0.02431 -0.03241 L 0.00521 0.00347 L -0.01059 -0.03009 L 0.00712 0.00532 L 0.02934 -0.05232 L 0.00556 0.00579 L -0.01632 -0.04907 L 0.00712 0.0044 L 0.03472 -0.075 L 0.00469 0.00579 L -0.02361 -0.07153 L 0.00643 0.0044 L 0.04167 -0.1 L 0.00469 0.00532 L -0.02847 -0.09421 L 0.00608 0.00532 L 0.04948 -0.12708 L 0.06962 -0.16505 L 0.0875 -0.16505 L 0.09792 -0.14722 L 0.11702 -0.09236 L 0.13681 -0.01366 L 0.15938 0.06574 L 0.16042 0.06435 " pathEditMode="relative" rAng="0" ptsTypes="AAAAAAAAAAAAAAAAAAAAAAAAA">
                                      <p:cBhvr>
                                        <p:cTn id="28" dur="5000" fill="hold"/>
                                        <p:tgtEl>
                                          <p:spTgt spid="17"/>
                                        </p:tgtEl>
                                        <p:attrNameLst>
                                          <p:attrName>ppt_x</p:attrName>
                                          <p:attrName>ppt_y</p:attrName>
                                        </p:attrNameLst>
                                      </p:cBhvr>
                                      <p:rCtr x="5955" y="-4977"/>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fill="remove" grpId="0" nodeType="clickEffect">
                                  <p:stCondLst>
                                    <p:cond delay="0"/>
                                  </p:stCondLst>
                                  <p:childTnLst>
                                    <p:animMotion origin="layout" path="M 2.5E-6 7.40741E-7 L 0.01562 -0.03009 L -0.00087 0.00347 L -0.01476 -0.02801 L 0.00069 0.00486 L 0.02014 -0.04838 L -0.00052 0.00555 L -0.01979 -0.04537 L 0.00069 0.00417 L 0.02482 -0.06945 L -0.00122 0.00555 L -0.02604 -0.0662 L 2.5E-6 0.00393 L 0.03107 -0.09306 L -0.00122 0.00486 L -0.03021 -0.08727 L -0.00018 0.00486 L 0.03784 -0.11782 L 0.05521 -0.15324 L 0.07083 -0.15324 L 0.08003 -0.13681 L 0.09687 -0.08588 L 0.11406 -0.01273 L 0.13385 0.06134 L 0.13507 0.05995 " pathEditMode="relative" rAng="0" ptsTypes="AAAAAAAAAAAAAAAAAAAAAAAAA">
                                      <p:cBhvr>
                                        <p:cTn id="45" dur="5000" fill="hold"/>
                                        <p:tgtEl>
                                          <p:spTgt spid="18"/>
                                        </p:tgtEl>
                                        <p:attrNameLst>
                                          <p:attrName>ppt_x</p:attrName>
                                          <p:attrName>ppt_y</p:attrName>
                                        </p:attrNameLst>
                                      </p:cBhvr>
                                      <p:rCtr x="5243" y="-4606"/>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mph" presetSubtype="0" grpId="3" nodeType="clickEffect">
                                  <p:stCondLst>
                                    <p:cond delay="0"/>
                                  </p:stCondLst>
                                  <p:childTnLst>
                                    <p:set>
                                      <p:cBhvr rctx="PPT">
                                        <p:cTn id="54" dur="indefinite"/>
                                        <p:tgtEl>
                                          <p:spTgt spid="18"/>
                                        </p:tgtEl>
                                        <p:attrNameLst>
                                          <p:attrName>style.opacity</p:attrName>
                                        </p:attrNameLst>
                                      </p:cBhvr>
                                      <p:to>
                                        <p:strVal val="0.5"/>
                                      </p:to>
                                    </p:set>
                                    <p:animEffect filter="image" prLst="opacity: 0.5">
                                      <p:cBhvr rctx="IE">
                                        <p:cTn id="55" dur="indefinite"/>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2" nodeType="clickEffect">
                                  <p:stCondLst>
                                    <p:cond delay="0"/>
                                  </p:stCondLst>
                                  <p:childTnLst>
                                    <p:animMotion origin="layout" path="M 2.5E-6 7.40741E-7 L 0.13107 0.05347 " pathEditMode="relative" rAng="0" ptsTypes="AA">
                                      <p:cBhvr>
                                        <p:cTn id="59" dur="2000" fill="hold"/>
                                        <p:tgtEl>
                                          <p:spTgt spid="18"/>
                                        </p:tgtEl>
                                        <p:attrNameLst>
                                          <p:attrName>ppt_x</p:attrName>
                                          <p:attrName>ppt_y</p:attrName>
                                        </p:attrNameLst>
                                      </p:cBhvr>
                                      <p:rCtr x="6545" y="2662"/>
                                    </p:animMotion>
                                  </p:childTnLst>
                                </p:cTn>
                              </p:par>
                            </p:childTnLst>
                          </p:cTn>
                        </p:par>
                        <p:par>
                          <p:cTn id="60" fill="hold">
                            <p:stCondLst>
                              <p:cond delay="2000"/>
                            </p:stCondLst>
                            <p:childTnLst>
                              <p:par>
                                <p:cTn id="61" presetID="9" presetClass="emph" presetSubtype="0" grpId="4" nodeType="afterEffect">
                                  <p:stCondLst>
                                    <p:cond delay="0"/>
                                  </p:stCondLst>
                                  <p:childTnLst>
                                    <p:set>
                                      <p:cBhvr rctx="PPT">
                                        <p:cTn id="62" dur="indefinite"/>
                                        <p:tgtEl>
                                          <p:spTgt spid="18"/>
                                        </p:tgtEl>
                                        <p:attrNameLst>
                                          <p:attrName>style.opacity</p:attrName>
                                        </p:attrNameLst>
                                      </p:cBhvr>
                                      <p:to>
                                        <p:strVal val="1"/>
                                      </p:to>
                                    </p:set>
                                    <p:animEffect filter="image" prLst="opacity: 1">
                                      <p:cBhvr rctx="IE">
                                        <p:cTn id="63" dur="indefinite"/>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7" grpId="1" animBg="1"/>
      <p:bldP spid="18" grpId="0" animBg="1"/>
      <p:bldP spid="18" grpId="1" animBg="1"/>
      <p:bldP spid="18" grpId="2" animBg="1"/>
      <p:bldP spid="18" grpId="3" animBg="1"/>
      <p:bldP spid="18"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0600282-F811-4349-AB9E-5EC3A04EA695}" type="slidenum">
              <a:rPr lang="fr-BE" smtClean="0"/>
              <a:pPr/>
              <a:t>9</a:t>
            </a:fld>
            <a:endParaRPr lang="fr-BE"/>
          </a:p>
        </p:txBody>
      </p:sp>
      <p:sp>
        <p:nvSpPr>
          <p:cNvPr id="3" name="Rectangle 2"/>
          <p:cNvSpPr/>
          <p:nvPr/>
        </p:nvSpPr>
        <p:spPr>
          <a:xfrm>
            <a:off x="323528" y="360601"/>
            <a:ext cx="8467628" cy="523220"/>
          </a:xfrm>
          <a:prstGeom prst="rect">
            <a:avLst/>
          </a:prstGeom>
        </p:spPr>
        <p:txBody>
          <a:bodyPr wrap="square">
            <a:spAutoFit/>
          </a:bodyPr>
          <a:lstStyle/>
          <a:p>
            <a:pPr algn="ctr"/>
            <a:r>
              <a:rPr lang="en-US" sz="2800" b="1" i="1" dirty="0" smtClean="0">
                <a:solidFill>
                  <a:srgbClr val="0070C0"/>
                </a:solidFill>
                <a:latin typeface="+mj-lt"/>
              </a:rPr>
              <a:t>R</a:t>
            </a:r>
            <a:r>
              <a:rPr lang="en-US" sz="2800" b="1" dirty="0" smtClean="0">
                <a:solidFill>
                  <a:srgbClr val="0070C0"/>
                </a:solidFill>
                <a:latin typeface="+mj-lt"/>
              </a:rPr>
              <a:t>(</a:t>
            </a:r>
            <a:r>
              <a:rPr lang="en-US" sz="2800" b="1" i="1" dirty="0" smtClean="0">
                <a:solidFill>
                  <a:srgbClr val="0070C0"/>
                </a:solidFill>
                <a:latin typeface="+mj-lt"/>
              </a:rPr>
              <a:t>T</a:t>
            </a:r>
            <a:r>
              <a:rPr lang="en-US" sz="2800" b="1" dirty="0" smtClean="0">
                <a:solidFill>
                  <a:srgbClr val="0070C0"/>
                </a:solidFill>
                <a:latin typeface="+mj-lt"/>
              </a:rPr>
              <a:t>) evidence the </a:t>
            </a:r>
            <a:r>
              <a:rPr lang="en-US" sz="2800" b="1" dirty="0" err="1" smtClean="0">
                <a:solidFill>
                  <a:srgbClr val="0070C0"/>
                </a:solidFill>
                <a:latin typeface="+mj-lt"/>
              </a:rPr>
              <a:t>TPS</a:t>
            </a:r>
            <a:r>
              <a:rPr lang="en-US" sz="2800" b="1" dirty="0" smtClean="0">
                <a:solidFill>
                  <a:srgbClr val="0070C0"/>
                </a:solidFill>
                <a:latin typeface="+mj-lt"/>
              </a:rPr>
              <a:t> to </a:t>
            </a:r>
            <a:r>
              <a:rPr lang="en-US" sz="2800" b="1" dirty="0" err="1" smtClean="0">
                <a:solidFill>
                  <a:srgbClr val="0070C0"/>
                </a:solidFill>
                <a:latin typeface="+mj-lt"/>
              </a:rPr>
              <a:t>QPS</a:t>
            </a:r>
            <a:r>
              <a:rPr lang="en-US" sz="2800" b="1" dirty="0" smtClean="0">
                <a:solidFill>
                  <a:srgbClr val="0070C0"/>
                </a:solidFill>
                <a:latin typeface="+mj-lt"/>
              </a:rPr>
              <a:t> transition</a:t>
            </a:r>
            <a:endParaRPr lang="fr-BE" sz="2800" b="1" dirty="0">
              <a:solidFill>
                <a:srgbClr val="0070C0"/>
              </a:solidFill>
              <a:latin typeface="+mj-lt"/>
            </a:endParaRPr>
          </a:p>
        </p:txBody>
      </p:sp>
      <p:pic>
        <p:nvPicPr>
          <p:cNvPr id="4" name="Image 3"/>
          <p:cNvPicPr>
            <a:picLocks noChangeAspect="1"/>
          </p:cNvPicPr>
          <p:nvPr/>
        </p:nvPicPr>
        <p:blipFill>
          <a:blip r:embed="rId2"/>
          <a:stretch>
            <a:fillRect/>
          </a:stretch>
        </p:blipFill>
        <p:spPr>
          <a:xfrm>
            <a:off x="971600" y="1097420"/>
            <a:ext cx="6749927" cy="5352256"/>
          </a:xfrm>
          <a:prstGeom prst="rect">
            <a:avLst/>
          </a:prstGeom>
        </p:spPr>
      </p:pic>
      <p:sp>
        <p:nvSpPr>
          <p:cNvPr id="5" name="Rectangle 4"/>
          <p:cNvSpPr/>
          <p:nvPr/>
        </p:nvSpPr>
        <p:spPr>
          <a:xfrm>
            <a:off x="971600" y="883821"/>
            <a:ext cx="360040" cy="456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576040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28826</TotalTime>
  <Words>1088</Words>
  <Application>Microsoft Office PowerPoint</Application>
  <PresentationFormat>Affichage à l'écran (4:3)</PresentationFormat>
  <Paragraphs>208</Paragraphs>
  <Slides>29</Slides>
  <Notes>18</Notes>
  <HiddenSlides>1</HiddenSlides>
  <MMClips>2</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42" baseType="lpstr">
      <vt:lpstr>AdvP6975</vt:lpstr>
      <vt:lpstr>AdvPS81CF</vt:lpstr>
      <vt:lpstr>AdvPS94BA</vt:lpstr>
      <vt:lpstr>Arial</vt:lpstr>
      <vt:lpstr>Calibri</vt:lpstr>
      <vt:lpstr>Cambria Math</vt:lpstr>
      <vt:lpstr>Symbol</vt:lpstr>
      <vt:lpstr>Times New Roman</vt:lpstr>
      <vt:lpstr>Verdana</vt:lpstr>
      <vt:lpstr>Wingdings</vt:lpstr>
      <vt:lpstr>Wingdings 2</vt:lpstr>
      <vt:lpstr>Aspect</vt:lpstr>
      <vt:lpstr>Équation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VSM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VSM411</dc:creator>
  <cp:lastModifiedBy>PRIMINFO</cp:lastModifiedBy>
  <cp:revision>470</cp:revision>
  <cp:lastPrinted>2013-05-15T11:39:52Z</cp:lastPrinted>
  <dcterms:created xsi:type="dcterms:W3CDTF">2013-04-29T14:04:55Z</dcterms:created>
  <dcterms:modified xsi:type="dcterms:W3CDTF">2016-09-01T13:18:34Z</dcterms:modified>
</cp:coreProperties>
</file>