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2" r:id="rId6"/>
    <p:sldId id="263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81" r:id="rId17"/>
    <p:sldId id="282" r:id="rId18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8E25EB4D-C4A2-4FC2-BAE0-021EA1516AB2}">
      <dgm:prSet phldrT="[Texte]" custT="1"/>
      <dgm:spPr>
        <a:xfrm>
          <a:off x="3510881" y="1098700"/>
          <a:ext cx="177944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Pump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A69A8A-2DC3-444B-A8BA-2A725BC1A6BD}" type="parTrans" cxnId="{35C03A4D-FEFC-49D2-8BA5-66FB4B5FA522}">
      <dgm:prSet/>
      <dgm:spPr/>
      <dgm:t>
        <a:bodyPr/>
        <a:lstStyle/>
        <a:p>
          <a:endParaRPr lang="en-US"/>
        </a:p>
      </dgm:t>
    </dgm:pt>
    <dgm:pt modelId="{8FA7610D-FD61-409A-B3EB-28BFA3F863B9}" type="sibTrans" cxnId="{35C03A4D-FEFC-49D2-8BA5-66FB4B5FA522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Heat exchangers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Expander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3518" custLinFactNeighborY="-1223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5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AEBF4CC3-DBC6-4EBA-B526-E04AB3E470B9}" type="pres">
      <dgm:prSet presAssocID="{8E25EB4D-C4A2-4FC2-BAE0-021EA1516AB2}" presName="textNode" presStyleLbl="node1" presStyleIdx="2" presStyleCnt="5" custScaleX="12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6E803D-B379-4654-8E48-58C913E5E13C}" type="pres">
      <dgm:prSet presAssocID="{8FA7610D-FD61-409A-B3EB-28BFA3F863B9}" presName="sibTrans" presStyleCnt="0"/>
      <dgm:spPr/>
    </dgm:pt>
    <dgm:pt modelId="{7896860C-709A-4270-A0B7-9DE1BDDC5039}" type="pres">
      <dgm:prSet presAssocID="{4A00455D-1BE0-4008-95C6-A2E2443A4710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4" presStyleCnt="5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34C61AF-7D84-4C31-9633-B3CEC8B367C8}" type="presOf" srcId="{C5CD6027-2A3C-459B-BDF1-A713C6538CEA}" destId="{A7730CC3-7D0F-45D7-A3A2-4B2E1B6C2E78}" srcOrd="0" destOrd="0" presId="urn:microsoft.com/office/officeart/2005/8/layout/hProcess9"/>
    <dgm:cxn modelId="{4D520A61-A8F8-44BD-89E4-707A7E67CA20}" srcId="{3F6A4C0B-B0C2-402F-B1EC-07B9E85D436F}" destId="{4A00455D-1BE0-4008-95C6-A2E2443A4710}" srcOrd="3" destOrd="0" parTransId="{91CD4AAE-07C5-406D-BBC2-68106855A8BA}" sibTransId="{94AF6C61-13AF-48BF-897D-7CF265583DA2}"/>
    <dgm:cxn modelId="{C8222ABC-9295-4BE0-8CB6-7516C8220DB2}" srcId="{3F6A4C0B-B0C2-402F-B1EC-07B9E85D436F}" destId="{050AA26F-D6CD-490C-98B5-7ABD8E99F8F5}" srcOrd="4" destOrd="0" parTransId="{2B742ADC-B03B-4BC1-A801-8ACD3986D8DD}" sibTransId="{AE0D0023-9066-49E6-BA77-5D98221AF09E}"/>
    <dgm:cxn modelId="{6A20A494-3000-4DFE-BE4E-C0606395B73B}" type="presOf" srcId="{99AB7A0A-8BCE-4E54-8040-3BD97815667A}" destId="{98AFF399-3032-40B3-8B35-60CA96E0B2C7}" srcOrd="0" destOrd="0" presId="urn:microsoft.com/office/officeart/2005/8/layout/hProcess9"/>
    <dgm:cxn modelId="{E209695B-2D40-4E47-86AC-D63D1AAF7EB8}" type="presOf" srcId="{8E25EB4D-C4A2-4FC2-BAE0-021EA1516AB2}" destId="{AEBF4CC3-DBC6-4EBA-B526-E04AB3E470B9}" srcOrd="0" destOrd="0" presId="urn:microsoft.com/office/officeart/2005/8/layout/hProcess9"/>
    <dgm:cxn modelId="{9B7D5BE1-D29B-41F7-887C-98C533065222}" type="presOf" srcId="{050AA26F-D6CD-490C-98B5-7ABD8E99F8F5}" destId="{8A298F97-FDFA-475F-8F65-07053002E41B}" srcOrd="0" destOrd="0" presId="urn:microsoft.com/office/officeart/2005/8/layout/hProcess9"/>
    <dgm:cxn modelId="{35C03A4D-FEFC-49D2-8BA5-66FB4B5FA522}" srcId="{3F6A4C0B-B0C2-402F-B1EC-07B9E85D436F}" destId="{8E25EB4D-C4A2-4FC2-BAE0-021EA1516AB2}" srcOrd="2" destOrd="0" parTransId="{DCA69A8A-2DC3-444B-A8BA-2A725BC1A6BD}" sibTransId="{8FA7610D-FD61-409A-B3EB-28BFA3F863B9}"/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5145727C-58C5-4599-A376-10F2162600D8}" type="presOf" srcId="{3F6A4C0B-B0C2-402F-B1EC-07B9E85D436F}" destId="{FE7E759B-1E6C-4210-9D4B-4AE68E1BC883}" srcOrd="0" destOrd="0" presId="urn:microsoft.com/office/officeart/2005/8/layout/hProcess9"/>
    <dgm:cxn modelId="{78F75C95-C8F4-4AA6-8313-82E2BD429F57}" type="presOf" srcId="{4A00455D-1BE0-4008-95C6-A2E2443A4710}" destId="{7896860C-709A-4270-A0B7-9DE1BDDC5039}" srcOrd="0" destOrd="0" presId="urn:microsoft.com/office/officeart/2005/8/layout/hProcess9"/>
    <dgm:cxn modelId="{860C19E6-7A62-46AD-A447-83242952F03B}" type="presParOf" srcId="{FE7E759B-1E6C-4210-9D4B-4AE68E1BC883}" destId="{F2BF8E08-B9A6-4045-81F4-EA02402667F3}" srcOrd="0" destOrd="0" presId="urn:microsoft.com/office/officeart/2005/8/layout/hProcess9"/>
    <dgm:cxn modelId="{FA114A50-3333-45DE-B63C-F5B263D1733A}" type="presParOf" srcId="{FE7E759B-1E6C-4210-9D4B-4AE68E1BC883}" destId="{94FD8E10-F211-4620-93E7-27D13EFE1FAE}" srcOrd="1" destOrd="0" presId="urn:microsoft.com/office/officeart/2005/8/layout/hProcess9"/>
    <dgm:cxn modelId="{743171B1-4131-4EE0-94C5-47BC77E8FD38}" type="presParOf" srcId="{94FD8E10-F211-4620-93E7-27D13EFE1FAE}" destId="{98AFF399-3032-40B3-8B35-60CA96E0B2C7}" srcOrd="0" destOrd="0" presId="urn:microsoft.com/office/officeart/2005/8/layout/hProcess9"/>
    <dgm:cxn modelId="{E10CF7CD-5621-41C5-A86B-343F43E72DD7}" type="presParOf" srcId="{94FD8E10-F211-4620-93E7-27D13EFE1FAE}" destId="{18F54F58-6FBD-40C7-BCE0-7E0F92D86CD8}" srcOrd="1" destOrd="0" presId="urn:microsoft.com/office/officeart/2005/8/layout/hProcess9"/>
    <dgm:cxn modelId="{D5E91A63-9495-4AB8-9626-C32F3FC8E381}" type="presParOf" srcId="{94FD8E10-F211-4620-93E7-27D13EFE1FAE}" destId="{A7730CC3-7D0F-45D7-A3A2-4B2E1B6C2E78}" srcOrd="2" destOrd="0" presId="urn:microsoft.com/office/officeart/2005/8/layout/hProcess9"/>
    <dgm:cxn modelId="{1FA84450-4057-4A29-B6EA-C674C898705A}" type="presParOf" srcId="{94FD8E10-F211-4620-93E7-27D13EFE1FAE}" destId="{F8E15741-F9C2-4510-8527-9C9ADAEF4B58}" srcOrd="3" destOrd="0" presId="urn:microsoft.com/office/officeart/2005/8/layout/hProcess9"/>
    <dgm:cxn modelId="{BEF2A1F8-927A-4BB7-AE9F-5BA6E4A94204}" type="presParOf" srcId="{94FD8E10-F211-4620-93E7-27D13EFE1FAE}" destId="{AEBF4CC3-DBC6-4EBA-B526-E04AB3E470B9}" srcOrd="4" destOrd="0" presId="urn:microsoft.com/office/officeart/2005/8/layout/hProcess9"/>
    <dgm:cxn modelId="{685FD9EB-F637-46F8-9256-AD142AA495FA}" type="presParOf" srcId="{94FD8E10-F211-4620-93E7-27D13EFE1FAE}" destId="{1E6E803D-B379-4654-8E48-58C913E5E13C}" srcOrd="5" destOrd="0" presId="urn:microsoft.com/office/officeart/2005/8/layout/hProcess9"/>
    <dgm:cxn modelId="{86586BF5-F84E-404E-A94A-BC9F540C9BFB}" type="presParOf" srcId="{94FD8E10-F211-4620-93E7-27D13EFE1FAE}" destId="{7896860C-709A-4270-A0B7-9DE1BDDC5039}" srcOrd="6" destOrd="0" presId="urn:microsoft.com/office/officeart/2005/8/layout/hProcess9"/>
    <dgm:cxn modelId="{2FB839AF-AC30-491B-A5A5-DF4432CDB010}" type="presParOf" srcId="{94FD8E10-F211-4620-93E7-27D13EFE1FAE}" destId="{3093280B-7311-400C-AC61-6D6D359A20F0}" srcOrd="7" destOrd="0" presId="urn:microsoft.com/office/officeart/2005/8/layout/hProcess9"/>
    <dgm:cxn modelId="{22F89E2E-49BD-40D5-A34C-7C14BEDB610B}" type="presParOf" srcId="{94FD8E10-F211-4620-93E7-27D13EFE1FAE}" destId="{8A298F97-FDFA-475F-8F65-07053002E4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8E25EB4D-C4A2-4FC2-BAE0-021EA1516AB2}">
      <dgm:prSet phldrT="[Texte]" custT="1"/>
      <dgm:spPr>
        <a:xfrm>
          <a:off x="3510881" y="1098700"/>
          <a:ext cx="177944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Pump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A69A8A-2DC3-444B-A8BA-2A725BC1A6BD}" type="parTrans" cxnId="{35C03A4D-FEFC-49D2-8BA5-66FB4B5FA522}">
      <dgm:prSet/>
      <dgm:spPr/>
      <dgm:t>
        <a:bodyPr/>
        <a:lstStyle/>
        <a:p>
          <a:endParaRPr lang="en-US"/>
        </a:p>
      </dgm:t>
    </dgm:pt>
    <dgm:pt modelId="{8FA7610D-FD61-409A-B3EB-28BFA3F863B9}" type="sibTrans" cxnId="{35C03A4D-FEFC-49D2-8BA5-66FB4B5FA522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Heat exchangers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Expander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24697" custLinFactNeighborY="8662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5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5" custScaleX="1151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AEBF4CC3-DBC6-4EBA-B526-E04AB3E470B9}" type="pres">
      <dgm:prSet presAssocID="{8E25EB4D-C4A2-4FC2-BAE0-021EA1516AB2}" presName="textNode" presStyleLbl="node1" presStyleIdx="2" presStyleCnt="5" custScaleX="12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6E803D-B379-4654-8E48-58C913E5E13C}" type="pres">
      <dgm:prSet presAssocID="{8FA7610D-FD61-409A-B3EB-28BFA3F863B9}" presName="sibTrans" presStyleCnt="0"/>
      <dgm:spPr/>
    </dgm:pt>
    <dgm:pt modelId="{7896860C-709A-4270-A0B7-9DE1BDDC5039}" type="pres">
      <dgm:prSet presAssocID="{4A00455D-1BE0-4008-95C6-A2E2443A4710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4" presStyleCnt="5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9665456-54C7-4940-ABBA-6E9C49FFA86C}" type="presOf" srcId="{99AB7A0A-8BCE-4E54-8040-3BD97815667A}" destId="{98AFF399-3032-40B3-8B35-60CA96E0B2C7}" srcOrd="0" destOrd="0" presId="urn:microsoft.com/office/officeart/2005/8/layout/hProcess9"/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6C670D5D-AACE-4D2F-B96C-DFEBACC70477}" type="presOf" srcId="{C5CD6027-2A3C-459B-BDF1-A713C6538CEA}" destId="{A7730CC3-7D0F-45D7-A3A2-4B2E1B6C2E78}" srcOrd="0" destOrd="0" presId="urn:microsoft.com/office/officeart/2005/8/layout/hProcess9"/>
    <dgm:cxn modelId="{58ACFE0A-E092-40FF-A110-340EBBB007F5}" type="presOf" srcId="{050AA26F-D6CD-490C-98B5-7ABD8E99F8F5}" destId="{8A298F97-FDFA-475F-8F65-07053002E41B}" srcOrd="0" destOrd="0" presId="urn:microsoft.com/office/officeart/2005/8/layout/hProcess9"/>
    <dgm:cxn modelId="{4D520A61-A8F8-44BD-89E4-707A7E67CA20}" srcId="{3F6A4C0B-B0C2-402F-B1EC-07B9E85D436F}" destId="{4A00455D-1BE0-4008-95C6-A2E2443A4710}" srcOrd="3" destOrd="0" parTransId="{91CD4AAE-07C5-406D-BBC2-68106855A8BA}" sibTransId="{94AF6C61-13AF-48BF-897D-7CF265583DA2}"/>
    <dgm:cxn modelId="{35C03A4D-FEFC-49D2-8BA5-66FB4B5FA522}" srcId="{3F6A4C0B-B0C2-402F-B1EC-07B9E85D436F}" destId="{8E25EB4D-C4A2-4FC2-BAE0-021EA1516AB2}" srcOrd="2" destOrd="0" parTransId="{DCA69A8A-2DC3-444B-A8BA-2A725BC1A6BD}" sibTransId="{8FA7610D-FD61-409A-B3EB-28BFA3F863B9}"/>
    <dgm:cxn modelId="{C8222ABC-9295-4BE0-8CB6-7516C8220DB2}" srcId="{3F6A4C0B-B0C2-402F-B1EC-07B9E85D436F}" destId="{050AA26F-D6CD-490C-98B5-7ABD8E99F8F5}" srcOrd="4" destOrd="0" parTransId="{2B742ADC-B03B-4BC1-A801-8ACD3986D8DD}" sibTransId="{AE0D0023-9066-49E6-BA77-5D98221AF09E}"/>
    <dgm:cxn modelId="{B0FD6D1D-F7CA-4C19-996A-DCE9C92A936A}" type="presOf" srcId="{8E25EB4D-C4A2-4FC2-BAE0-021EA1516AB2}" destId="{AEBF4CC3-DBC6-4EBA-B526-E04AB3E470B9}" srcOrd="0" destOrd="0" presId="urn:microsoft.com/office/officeart/2005/8/layout/hProcess9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8F4D4C72-A451-46E5-B043-B60344B56111}" type="presOf" srcId="{4A00455D-1BE0-4008-95C6-A2E2443A4710}" destId="{7896860C-709A-4270-A0B7-9DE1BDDC5039}" srcOrd="0" destOrd="0" presId="urn:microsoft.com/office/officeart/2005/8/layout/hProcess9"/>
    <dgm:cxn modelId="{0482EF9B-34D5-4927-803E-9053D86C0B8C}" type="presOf" srcId="{3F6A4C0B-B0C2-402F-B1EC-07B9E85D436F}" destId="{FE7E759B-1E6C-4210-9D4B-4AE68E1BC883}" srcOrd="0" destOrd="0" presId="urn:microsoft.com/office/officeart/2005/8/layout/hProcess9"/>
    <dgm:cxn modelId="{07AE01D3-859E-4DC7-8680-74A64CD95D9A}" type="presParOf" srcId="{FE7E759B-1E6C-4210-9D4B-4AE68E1BC883}" destId="{F2BF8E08-B9A6-4045-81F4-EA02402667F3}" srcOrd="0" destOrd="0" presId="urn:microsoft.com/office/officeart/2005/8/layout/hProcess9"/>
    <dgm:cxn modelId="{0F077FFE-364E-42CD-9E12-40D7DA4601AE}" type="presParOf" srcId="{FE7E759B-1E6C-4210-9D4B-4AE68E1BC883}" destId="{94FD8E10-F211-4620-93E7-27D13EFE1FAE}" srcOrd="1" destOrd="0" presId="urn:microsoft.com/office/officeart/2005/8/layout/hProcess9"/>
    <dgm:cxn modelId="{F19E9FFA-454E-4B1F-B41E-0374004449F4}" type="presParOf" srcId="{94FD8E10-F211-4620-93E7-27D13EFE1FAE}" destId="{98AFF399-3032-40B3-8B35-60CA96E0B2C7}" srcOrd="0" destOrd="0" presId="urn:microsoft.com/office/officeart/2005/8/layout/hProcess9"/>
    <dgm:cxn modelId="{D4CAED70-687F-4D4D-9734-015EDA737054}" type="presParOf" srcId="{94FD8E10-F211-4620-93E7-27D13EFE1FAE}" destId="{18F54F58-6FBD-40C7-BCE0-7E0F92D86CD8}" srcOrd="1" destOrd="0" presId="urn:microsoft.com/office/officeart/2005/8/layout/hProcess9"/>
    <dgm:cxn modelId="{21368F25-9E39-4413-96A4-B65AB93D0754}" type="presParOf" srcId="{94FD8E10-F211-4620-93E7-27D13EFE1FAE}" destId="{A7730CC3-7D0F-45D7-A3A2-4B2E1B6C2E78}" srcOrd="2" destOrd="0" presId="urn:microsoft.com/office/officeart/2005/8/layout/hProcess9"/>
    <dgm:cxn modelId="{CD733880-E5DE-46FC-954E-A76E4602F277}" type="presParOf" srcId="{94FD8E10-F211-4620-93E7-27D13EFE1FAE}" destId="{F8E15741-F9C2-4510-8527-9C9ADAEF4B58}" srcOrd="3" destOrd="0" presId="urn:microsoft.com/office/officeart/2005/8/layout/hProcess9"/>
    <dgm:cxn modelId="{F2631519-E188-4257-9984-7FD2F5A5E609}" type="presParOf" srcId="{94FD8E10-F211-4620-93E7-27D13EFE1FAE}" destId="{AEBF4CC3-DBC6-4EBA-B526-E04AB3E470B9}" srcOrd="4" destOrd="0" presId="urn:microsoft.com/office/officeart/2005/8/layout/hProcess9"/>
    <dgm:cxn modelId="{47CE6D09-0283-467E-9B3F-74801531DC11}" type="presParOf" srcId="{94FD8E10-F211-4620-93E7-27D13EFE1FAE}" destId="{1E6E803D-B379-4654-8E48-58C913E5E13C}" srcOrd="5" destOrd="0" presId="urn:microsoft.com/office/officeart/2005/8/layout/hProcess9"/>
    <dgm:cxn modelId="{07FE19FD-102D-4B35-9080-BE5284A234F6}" type="presParOf" srcId="{94FD8E10-F211-4620-93E7-27D13EFE1FAE}" destId="{7896860C-709A-4270-A0B7-9DE1BDDC5039}" srcOrd="6" destOrd="0" presId="urn:microsoft.com/office/officeart/2005/8/layout/hProcess9"/>
    <dgm:cxn modelId="{AD510611-AA79-4634-AD5B-6F4E70F573D7}" type="presParOf" srcId="{94FD8E10-F211-4620-93E7-27D13EFE1FAE}" destId="{3093280B-7311-400C-AC61-6D6D359A20F0}" srcOrd="7" destOrd="0" presId="urn:microsoft.com/office/officeart/2005/8/layout/hProcess9"/>
    <dgm:cxn modelId="{34231DAE-B1EF-4975-B7D0-CE6C6FA8D759}" type="presParOf" srcId="{94FD8E10-F211-4620-93E7-27D13EFE1FAE}" destId="{8A298F97-FDFA-475F-8F65-07053002E4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8E25EB4D-C4A2-4FC2-BAE0-021EA1516AB2}">
      <dgm:prSet phldrT="[Texte]" custT="1"/>
      <dgm:spPr>
        <a:xfrm>
          <a:off x="3510881" y="1098700"/>
          <a:ext cx="177944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Pump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A69A8A-2DC3-444B-A8BA-2A725BC1A6BD}" type="parTrans" cxnId="{35C03A4D-FEFC-49D2-8BA5-66FB4B5FA522}">
      <dgm:prSet/>
      <dgm:spPr/>
      <dgm:t>
        <a:bodyPr/>
        <a:lstStyle/>
        <a:p>
          <a:endParaRPr lang="en-US"/>
        </a:p>
      </dgm:t>
    </dgm:pt>
    <dgm:pt modelId="{8FA7610D-FD61-409A-B3EB-28BFA3F863B9}" type="sibTrans" cxnId="{35C03A4D-FEFC-49D2-8BA5-66FB4B5FA522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Heat exchangers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Expander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742" custLinFactNeighborY="55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5" custScaleX="110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5" custScaleX="1151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AEBF4CC3-DBC6-4EBA-B526-E04AB3E470B9}" type="pres">
      <dgm:prSet presAssocID="{8E25EB4D-C4A2-4FC2-BAE0-021EA1516AB2}" presName="textNode" presStyleLbl="node1" presStyleIdx="2" presStyleCnt="5" custScaleX="12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6E803D-B379-4654-8E48-58C913E5E13C}" type="pres">
      <dgm:prSet presAssocID="{8FA7610D-FD61-409A-B3EB-28BFA3F863B9}" presName="sibTrans" presStyleCnt="0"/>
      <dgm:spPr/>
    </dgm:pt>
    <dgm:pt modelId="{7896860C-709A-4270-A0B7-9DE1BDDC5039}" type="pres">
      <dgm:prSet presAssocID="{4A00455D-1BE0-4008-95C6-A2E2443A4710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4" presStyleCnt="5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042E9FD2-12F2-4C8A-80DD-0ACB5CF55639}" type="presOf" srcId="{99AB7A0A-8BCE-4E54-8040-3BD97815667A}" destId="{98AFF399-3032-40B3-8B35-60CA96E0B2C7}" srcOrd="0" destOrd="0" presId="urn:microsoft.com/office/officeart/2005/8/layout/hProcess9"/>
    <dgm:cxn modelId="{89B80A51-FAA2-4108-BAB4-E24CF18265EF}" type="presOf" srcId="{8E25EB4D-C4A2-4FC2-BAE0-021EA1516AB2}" destId="{AEBF4CC3-DBC6-4EBA-B526-E04AB3E470B9}" srcOrd="0" destOrd="0" presId="urn:microsoft.com/office/officeart/2005/8/layout/hProcess9"/>
    <dgm:cxn modelId="{4D520A61-A8F8-44BD-89E4-707A7E67CA20}" srcId="{3F6A4C0B-B0C2-402F-B1EC-07B9E85D436F}" destId="{4A00455D-1BE0-4008-95C6-A2E2443A4710}" srcOrd="3" destOrd="0" parTransId="{91CD4AAE-07C5-406D-BBC2-68106855A8BA}" sibTransId="{94AF6C61-13AF-48BF-897D-7CF265583DA2}"/>
    <dgm:cxn modelId="{35C03A4D-FEFC-49D2-8BA5-66FB4B5FA522}" srcId="{3F6A4C0B-B0C2-402F-B1EC-07B9E85D436F}" destId="{8E25EB4D-C4A2-4FC2-BAE0-021EA1516AB2}" srcOrd="2" destOrd="0" parTransId="{DCA69A8A-2DC3-444B-A8BA-2A725BC1A6BD}" sibTransId="{8FA7610D-FD61-409A-B3EB-28BFA3F863B9}"/>
    <dgm:cxn modelId="{F255D029-85F0-4EAE-8C6A-9A8638A103AE}" type="presOf" srcId="{C5CD6027-2A3C-459B-BDF1-A713C6538CEA}" destId="{A7730CC3-7D0F-45D7-A3A2-4B2E1B6C2E78}" srcOrd="0" destOrd="0" presId="urn:microsoft.com/office/officeart/2005/8/layout/hProcess9"/>
    <dgm:cxn modelId="{C8222ABC-9295-4BE0-8CB6-7516C8220DB2}" srcId="{3F6A4C0B-B0C2-402F-B1EC-07B9E85D436F}" destId="{050AA26F-D6CD-490C-98B5-7ABD8E99F8F5}" srcOrd="4" destOrd="0" parTransId="{2B742ADC-B03B-4BC1-A801-8ACD3986D8DD}" sibTransId="{AE0D0023-9066-49E6-BA77-5D98221AF09E}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E425D925-DA46-428B-BE1F-D335DEB305F0}" type="presOf" srcId="{4A00455D-1BE0-4008-95C6-A2E2443A4710}" destId="{7896860C-709A-4270-A0B7-9DE1BDDC5039}" srcOrd="0" destOrd="0" presId="urn:microsoft.com/office/officeart/2005/8/layout/hProcess9"/>
    <dgm:cxn modelId="{46F3AE38-AB52-4F71-99A6-ABD11C0D01BA}" type="presOf" srcId="{3F6A4C0B-B0C2-402F-B1EC-07B9E85D436F}" destId="{FE7E759B-1E6C-4210-9D4B-4AE68E1BC883}" srcOrd="0" destOrd="0" presId="urn:microsoft.com/office/officeart/2005/8/layout/hProcess9"/>
    <dgm:cxn modelId="{5E0FBD9E-AA3B-4478-8143-997FEEEF61C8}" type="presOf" srcId="{050AA26F-D6CD-490C-98B5-7ABD8E99F8F5}" destId="{8A298F97-FDFA-475F-8F65-07053002E41B}" srcOrd="0" destOrd="0" presId="urn:microsoft.com/office/officeart/2005/8/layout/hProcess9"/>
    <dgm:cxn modelId="{C182D253-B525-4F33-AD75-BAA911676361}" type="presParOf" srcId="{FE7E759B-1E6C-4210-9D4B-4AE68E1BC883}" destId="{F2BF8E08-B9A6-4045-81F4-EA02402667F3}" srcOrd="0" destOrd="0" presId="urn:microsoft.com/office/officeart/2005/8/layout/hProcess9"/>
    <dgm:cxn modelId="{FC695DEB-D6A5-455E-AEFE-D0DD49B4DEBE}" type="presParOf" srcId="{FE7E759B-1E6C-4210-9D4B-4AE68E1BC883}" destId="{94FD8E10-F211-4620-93E7-27D13EFE1FAE}" srcOrd="1" destOrd="0" presId="urn:microsoft.com/office/officeart/2005/8/layout/hProcess9"/>
    <dgm:cxn modelId="{A3BD4292-D0CB-44C6-B194-2CB494AF8163}" type="presParOf" srcId="{94FD8E10-F211-4620-93E7-27D13EFE1FAE}" destId="{98AFF399-3032-40B3-8B35-60CA96E0B2C7}" srcOrd="0" destOrd="0" presId="urn:microsoft.com/office/officeart/2005/8/layout/hProcess9"/>
    <dgm:cxn modelId="{3558FE87-707C-402C-8230-E412B101EB58}" type="presParOf" srcId="{94FD8E10-F211-4620-93E7-27D13EFE1FAE}" destId="{18F54F58-6FBD-40C7-BCE0-7E0F92D86CD8}" srcOrd="1" destOrd="0" presId="urn:microsoft.com/office/officeart/2005/8/layout/hProcess9"/>
    <dgm:cxn modelId="{7C00E7AC-F174-462F-8E6D-388F8A929B51}" type="presParOf" srcId="{94FD8E10-F211-4620-93E7-27D13EFE1FAE}" destId="{A7730CC3-7D0F-45D7-A3A2-4B2E1B6C2E78}" srcOrd="2" destOrd="0" presId="urn:microsoft.com/office/officeart/2005/8/layout/hProcess9"/>
    <dgm:cxn modelId="{4663353A-7C19-4AA7-8510-0677069FF47B}" type="presParOf" srcId="{94FD8E10-F211-4620-93E7-27D13EFE1FAE}" destId="{F8E15741-F9C2-4510-8527-9C9ADAEF4B58}" srcOrd="3" destOrd="0" presId="urn:microsoft.com/office/officeart/2005/8/layout/hProcess9"/>
    <dgm:cxn modelId="{908C7598-DACF-459B-B7B0-02E85E683E25}" type="presParOf" srcId="{94FD8E10-F211-4620-93E7-27D13EFE1FAE}" destId="{AEBF4CC3-DBC6-4EBA-B526-E04AB3E470B9}" srcOrd="4" destOrd="0" presId="urn:microsoft.com/office/officeart/2005/8/layout/hProcess9"/>
    <dgm:cxn modelId="{888B9EDD-0E79-40E1-9414-7460B1F4EEA0}" type="presParOf" srcId="{94FD8E10-F211-4620-93E7-27D13EFE1FAE}" destId="{1E6E803D-B379-4654-8E48-58C913E5E13C}" srcOrd="5" destOrd="0" presId="urn:microsoft.com/office/officeart/2005/8/layout/hProcess9"/>
    <dgm:cxn modelId="{FEC18FF4-0724-4EA2-99B6-E7D51B8D43DA}" type="presParOf" srcId="{94FD8E10-F211-4620-93E7-27D13EFE1FAE}" destId="{7896860C-709A-4270-A0B7-9DE1BDDC5039}" srcOrd="6" destOrd="0" presId="urn:microsoft.com/office/officeart/2005/8/layout/hProcess9"/>
    <dgm:cxn modelId="{1CC77612-F9A4-4C20-BB37-327A7F554355}" type="presParOf" srcId="{94FD8E10-F211-4620-93E7-27D13EFE1FAE}" destId="{3093280B-7311-400C-AC61-6D6D359A20F0}" srcOrd="7" destOrd="0" presId="urn:microsoft.com/office/officeart/2005/8/layout/hProcess9"/>
    <dgm:cxn modelId="{523B618E-543B-442B-8916-0E9260A61520}" type="presParOf" srcId="{94FD8E10-F211-4620-93E7-27D13EFE1FAE}" destId="{8A298F97-FDFA-475F-8F65-07053002E4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8E25EB4D-C4A2-4FC2-BAE0-021EA1516AB2}">
      <dgm:prSet phldrT="[Texte]" custT="1"/>
      <dgm:spPr>
        <a:xfrm>
          <a:off x="3510881" y="1098700"/>
          <a:ext cx="177944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Pump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A69A8A-2DC3-444B-A8BA-2A725BC1A6BD}" type="parTrans" cxnId="{35C03A4D-FEFC-49D2-8BA5-66FB4B5FA522}">
      <dgm:prSet/>
      <dgm:spPr/>
      <dgm:t>
        <a:bodyPr/>
        <a:lstStyle/>
        <a:p>
          <a:endParaRPr lang="en-US"/>
        </a:p>
      </dgm:t>
    </dgm:pt>
    <dgm:pt modelId="{8FA7610D-FD61-409A-B3EB-28BFA3F863B9}" type="sibTrans" cxnId="{35C03A4D-FEFC-49D2-8BA5-66FB4B5FA522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Heat exchangers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Expander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742" custLinFactNeighborY="55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5" custScaleX="1193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5" custScaleX="1151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AEBF4CC3-DBC6-4EBA-B526-E04AB3E470B9}" type="pres">
      <dgm:prSet presAssocID="{8E25EB4D-C4A2-4FC2-BAE0-021EA1516AB2}" presName="textNode" presStyleLbl="node1" presStyleIdx="2" presStyleCnt="5" custScaleX="12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6E803D-B379-4654-8E48-58C913E5E13C}" type="pres">
      <dgm:prSet presAssocID="{8FA7610D-FD61-409A-B3EB-28BFA3F863B9}" presName="sibTrans" presStyleCnt="0"/>
      <dgm:spPr/>
    </dgm:pt>
    <dgm:pt modelId="{7896860C-709A-4270-A0B7-9DE1BDDC5039}" type="pres">
      <dgm:prSet presAssocID="{4A00455D-1BE0-4008-95C6-A2E2443A4710}" presName="textNode" presStyleLbl="node1" presStyleIdx="3" presStyleCnt="5" custScaleX="112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4" presStyleCnt="5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4D520A61-A8F8-44BD-89E4-707A7E67CA20}" srcId="{3F6A4C0B-B0C2-402F-B1EC-07B9E85D436F}" destId="{4A00455D-1BE0-4008-95C6-A2E2443A4710}" srcOrd="3" destOrd="0" parTransId="{91CD4AAE-07C5-406D-BBC2-68106855A8BA}" sibTransId="{94AF6C61-13AF-48BF-897D-7CF265583DA2}"/>
    <dgm:cxn modelId="{35C03A4D-FEFC-49D2-8BA5-66FB4B5FA522}" srcId="{3F6A4C0B-B0C2-402F-B1EC-07B9E85D436F}" destId="{8E25EB4D-C4A2-4FC2-BAE0-021EA1516AB2}" srcOrd="2" destOrd="0" parTransId="{DCA69A8A-2DC3-444B-A8BA-2A725BC1A6BD}" sibTransId="{8FA7610D-FD61-409A-B3EB-28BFA3F863B9}"/>
    <dgm:cxn modelId="{1C1BF030-235F-4420-97BB-FF0A423A20EE}" type="presOf" srcId="{050AA26F-D6CD-490C-98B5-7ABD8E99F8F5}" destId="{8A298F97-FDFA-475F-8F65-07053002E41B}" srcOrd="0" destOrd="0" presId="urn:microsoft.com/office/officeart/2005/8/layout/hProcess9"/>
    <dgm:cxn modelId="{CD55FA5D-4527-4E07-87D5-A4A1914365E3}" type="presOf" srcId="{99AB7A0A-8BCE-4E54-8040-3BD97815667A}" destId="{98AFF399-3032-40B3-8B35-60CA96E0B2C7}" srcOrd="0" destOrd="0" presId="urn:microsoft.com/office/officeart/2005/8/layout/hProcess9"/>
    <dgm:cxn modelId="{C8222ABC-9295-4BE0-8CB6-7516C8220DB2}" srcId="{3F6A4C0B-B0C2-402F-B1EC-07B9E85D436F}" destId="{050AA26F-D6CD-490C-98B5-7ABD8E99F8F5}" srcOrd="4" destOrd="0" parTransId="{2B742ADC-B03B-4BC1-A801-8ACD3986D8DD}" sibTransId="{AE0D0023-9066-49E6-BA77-5D98221AF09E}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65DE69CE-1BA0-4918-BF79-28BE32ECEE7C}" type="presOf" srcId="{C5CD6027-2A3C-459B-BDF1-A713C6538CEA}" destId="{A7730CC3-7D0F-45D7-A3A2-4B2E1B6C2E78}" srcOrd="0" destOrd="0" presId="urn:microsoft.com/office/officeart/2005/8/layout/hProcess9"/>
    <dgm:cxn modelId="{52BB8880-E4D5-42CE-8BB6-652A750AA417}" type="presOf" srcId="{8E25EB4D-C4A2-4FC2-BAE0-021EA1516AB2}" destId="{AEBF4CC3-DBC6-4EBA-B526-E04AB3E470B9}" srcOrd="0" destOrd="0" presId="urn:microsoft.com/office/officeart/2005/8/layout/hProcess9"/>
    <dgm:cxn modelId="{B6C2AAC4-5889-4AE1-8B3D-F4316FEDEF2A}" type="presOf" srcId="{4A00455D-1BE0-4008-95C6-A2E2443A4710}" destId="{7896860C-709A-4270-A0B7-9DE1BDDC5039}" srcOrd="0" destOrd="0" presId="urn:microsoft.com/office/officeart/2005/8/layout/hProcess9"/>
    <dgm:cxn modelId="{05EB4C95-CDC4-41BF-B393-63F91B57A01E}" type="presOf" srcId="{3F6A4C0B-B0C2-402F-B1EC-07B9E85D436F}" destId="{FE7E759B-1E6C-4210-9D4B-4AE68E1BC883}" srcOrd="0" destOrd="0" presId="urn:microsoft.com/office/officeart/2005/8/layout/hProcess9"/>
    <dgm:cxn modelId="{6517A900-6B51-4765-89B3-5D559791A8E5}" type="presParOf" srcId="{FE7E759B-1E6C-4210-9D4B-4AE68E1BC883}" destId="{F2BF8E08-B9A6-4045-81F4-EA02402667F3}" srcOrd="0" destOrd="0" presId="urn:microsoft.com/office/officeart/2005/8/layout/hProcess9"/>
    <dgm:cxn modelId="{5CF8F988-F9A7-4F21-AFDD-E12EDC1601D1}" type="presParOf" srcId="{FE7E759B-1E6C-4210-9D4B-4AE68E1BC883}" destId="{94FD8E10-F211-4620-93E7-27D13EFE1FAE}" srcOrd="1" destOrd="0" presId="urn:microsoft.com/office/officeart/2005/8/layout/hProcess9"/>
    <dgm:cxn modelId="{B433CD7F-D33B-4D27-955D-BF913C0A4927}" type="presParOf" srcId="{94FD8E10-F211-4620-93E7-27D13EFE1FAE}" destId="{98AFF399-3032-40B3-8B35-60CA96E0B2C7}" srcOrd="0" destOrd="0" presId="urn:microsoft.com/office/officeart/2005/8/layout/hProcess9"/>
    <dgm:cxn modelId="{8C235123-EA43-4150-A1A4-485198793837}" type="presParOf" srcId="{94FD8E10-F211-4620-93E7-27D13EFE1FAE}" destId="{18F54F58-6FBD-40C7-BCE0-7E0F92D86CD8}" srcOrd="1" destOrd="0" presId="urn:microsoft.com/office/officeart/2005/8/layout/hProcess9"/>
    <dgm:cxn modelId="{CF615E05-FB09-4CEA-A903-8DB295C36DD8}" type="presParOf" srcId="{94FD8E10-F211-4620-93E7-27D13EFE1FAE}" destId="{A7730CC3-7D0F-45D7-A3A2-4B2E1B6C2E78}" srcOrd="2" destOrd="0" presId="urn:microsoft.com/office/officeart/2005/8/layout/hProcess9"/>
    <dgm:cxn modelId="{F16E9A09-D6F9-46DA-8BDC-61B4441C3140}" type="presParOf" srcId="{94FD8E10-F211-4620-93E7-27D13EFE1FAE}" destId="{F8E15741-F9C2-4510-8527-9C9ADAEF4B58}" srcOrd="3" destOrd="0" presId="urn:microsoft.com/office/officeart/2005/8/layout/hProcess9"/>
    <dgm:cxn modelId="{BEFF3FFF-00F6-4C04-B056-60D07A8ED468}" type="presParOf" srcId="{94FD8E10-F211-4620-93E7-27D13EFE1FAE}" destId="{AEBF4CC3-DBC6-4EBA-B526-E04AB3E470B9}" srcOrd="4" destOrd="0" presId="urn:microsoft.com/office/officeart/2005/8/layout/hProcess9"/>
    <dgm:cxn modelId="{28637B7E-C0E6-4A8D-A2A4-5ED924094220}" type="presParOf" srcId="{94FD8E10-F211-4620-93E7-27D13EFE1FAE}" destId="{1E6E803D-B379-4654-8E48-58C913E5E13C}" srcOrd="5" destOrd="0" presId="urn:microsoft.com/office/officeart/2005/8/layout/hProcess9"/>
    <dgm:cxn modelId="{CE9E9AD4-0ACC-4C3B-89CE-31FBF4A368A5}" type="presParOf" srcId="{94FD8E10-F211-4620-93E7-27D13EFE1FAE}" destId="{7896860C-709A-4270-A0B7-9DE1BDDC5039}" srcOrd="6" destOrd="0" presId="urn:microsoft.com/office/officeart/2005/8/layout/hProcess9"/>
    <dgm:cxn modelId="{C02C38C8-13AC-436C-AF6B-E4E00B8D00F4}" type="presParOf" srcId="{94FD8E10-F211-4620-93E7-27D13EFE1FAE}" destId="{3093280B-7311-400C-AC61-6D6D359A20F0}" srcOrd="7" destOrd="0" presId="urn:microsoft.com/office/officeart/2005/8/layout/hProcess9"/>
    <dgm:cxn modelId="{E13B59F1-FE57-48D3-A1A4-C53C4ED600EB}" type="presParOf" srcId="{94FD8E10-F211-4620-93E7-27D13EFE1FAE}" destId="{8A298F97-FDFA-475F-8F65-07053002E4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A4C0B-B0C2-402F-B1EC-07B9E85D436F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9AB7A0A-8BCE-4E54-8040-3BD97815667A}">
      <dgm:prSet phldrT="[Texte]" custT="1"/>
      <dgm:spPr>
        <a:xfrm>
          <a:off x="1773" y="1098700"/>
          <a:ext cx="1590826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Introduction</a:t>
          </a:r>
        </a:p>
      </dgm:t>
    </dgm:pt>
    <dgm:pt modelId="{59229345-B275-45EE-B9C4-9BEB96AE6035}" type="parTrans" cxnId="{809F8F06-4FA8-450C-A540-08EFACEC26AA}">
      <dgm:prSet/>
      <dgm:spPr/>
      <dgm:t>
        <a:bodyPr/>
        <a:lstStyle/>
        <a:p>
          <a:endParaRPr lang="en-US"/>
        </a:p>
      </dgm:t>
    </dgm:pt>
    <dgm:pt modelId="{C810A1E8-19C9-44C9-A043-3B13C8BDB258}" type="sibTrans" cxnId="{809F8F06-4FA8-450C-A540-08EFACEC26AA}">
      <dgm:prSet/>
      <dgm:spPr/>
      <dgm:t>
        <a:bodyPr/>
        <a:lstStyle/>
        <a:p>
          <a:endParaRPr lang="en-US"/>
        </a:p>
      </dgm:t>
    </dgm:pt>
    <dgm:pt modelId="{8E25EB4D-C4A2-4FC2-BAE0-021EA1516AB2}">
      <dgm:prSet phldrT="[Texte]" custT="1"/>
      <dgm:spPr>
        <a:xfrm>
          <a:off x="3510881" y="1098700"/>
          <a:ext cx="177944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Pump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CA69A8A-2DC3-444B-A8BA-2A725BC1A6BD}" type="parTrans" cxnId="{35C03A4D-FEFC-49D2-8BA5-66FB4B5FA522}">
      <dgm:prSet/>
      <dgm:spPr/>
      <dgm:t>
        <a:bodyPr/>
        <a:lstStyle/>
        <a:p>
          <a:endParaRPr lang="en-US"/>
        </a:p>
      </dgm:t>
    </dgm:pt>
    <dgm:pt modelId="{8FA7610D-FD61-409A-B3EB-28BFA3F863B9}" type="sibTrans" cxnId="{35C03A4D-FEFC-49D2-8BA5-66FB4B5FA522}">
      <dgm:prSet/>
      <dgm:spPr/>
      <dgm:t>
        <a:bodyPr/>
        <a:lstStyle/>
        <a:p>
          <a:endParaRPr lang="en-US"/>
        </a:p>
      </dgm:t>
    </dgm:pt>
    <dgm:pt modelId="{050AA26F-D6CD-490C-98B5-7ABD8E99F8F5}">
      <dgm:prSet phldrT="[Texte]" custT="1"/>
      <dgm:spPr>
        <a:xfrm>
          <a:off x="7208604" y="1098700"/>
          <a:ext cx="1574597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fr-BE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Conclusions and prospects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742ADC-B03B-4BC1-A801-8ACD3986D8DD}" type="parTrans" cxnId="{C8222ABC-9295-4BE0-8CB6-7516C8220DB2}">
      <dgm:prSet/>
      <dgm:spPr/>
      <dgm:t>
        <a:bodyPr/>
        <a:lstStyle/>
        <a:p>
          <a:endParaRPr lang="en-US"/>
        </a:p>
      </dgm:t>
    </dgm:pt>
    <dgm:pt modelId="{AE0D0023-9066-49E6-BA77-5D98221AF09E}" type="sibTrans" cxnId="{C8222ABC-9295-4BE0-8CB6-7516C8220DB2}">
      <dgm:prSet/>
      <dgm:spPr/>
      <dgm:t>
        <a:bodyPr/>
        <a:lstStyle/>
        <a:p>
          <a:endParaRPr lang="en-US"/>
        </a:p>
      </dgm:t>
    </dgm:pt>
    <dgm:pt modelId="{C5CD6027-2A3C-459B-BDF1-A713C6538CEA}">
      <dgm:prSet phldrT="[Texte]" custT="1"/>
      <dgm:spPr>
        <a:xfrm>
          <a:off x="1832384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Heat exchangers</a:t>
          </a:r>
          <a:endParaRPr lang="en-US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2725CC-AF3B-4CA3-9514-CE3A7C7C2A38}" type="sibTrans" cxnId="{7CDECE81-776B-4F91-AECD-C4C319153F3B}">
      <dgm:prSet/>
      <dgm:spPr/>
      <dgm:t>
        <a:bodyPr/>
        <a:lstStyle/>
        <a:p>
          <a:endParaRPr lang="en-US"/>
        </a:p>
      </dgm:t>
    </dgm:pt>
    <dgm:pt modelId="{61CA44DF-9530-4CD6-AA3C-BF9736336799}" type="parTrans" cxnId="{7CDECE81-776B-4F91-AECD-C4C319153F3B}">
      <dgm:prSet/>
      <dgm:spPr/>
      <dgm:t>
        <a:bodyPr/>
        <a:lstStyle/>
        <a:p>
          <a:endParaRPr lang="en-US"/>
        </a:p>
      </dgm:t>
    </dgm:pt>
    <dgm:pt modelId="{4A00455D-1BE0-4008-95C6-A2E2443A4710}">
      <dgm:prSet phldrT="[Texte]" custT="1"/>
      <dgm:spPr>
        <a:xfrm>
          <a:off x="5530108" y="1098700"/>
          <a:ext cx="1438711" cy="146493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Expander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CD4AAE-07C5-406D-BBC2-68106855A8BA}" type="parTrans" cxnId="{4D520A61-A8F8-44BD-89E4-707A7E67CA20}">
      <dgm:prSet/>
      <dgm:spPr/>
      <dgm:t>
        <a:bodyPr/>
        <a:lstStyle/>
        <a:p>
          <a:endParaRPr lang="fr-BE"/>
        </a:p>
      </dgm:t>
    </dgm:pt>
    <dgm:pt modelId="{94AF6C61-13AF-48BF-897D-7CF265583DA2}" type="sibTrans" cxnId="{4D520A61-A8F8-44BD-89E4-707A7E67CA20}">
      <dgm:prSet/>
      <dgm:spPr/>
      <dgm:t>
        <a:bodyPr/>
        <a:lstStyle/>
        <a:p>
          <a:endParaRPr lang="fr-BE"/>
        </a:p>
      </dgm:t>
    </dgm:pt>
    <dgm:pt modelId="{FE7E759B-1E6C-4210-9D4B-4AE68E1BC883}" type="pres">
      <dgm:prSet presAssocID="{3F6A4C0B-B0C2-402F-B1EC-07B9E85D436F}" presName="CompostProcess" presStyleCnt="0">
        <dgm:presLayoutVars>
          <dgm:dir/>
          <dgm:resizeHandles val="exact"/>
        </dgm:presLayoutVars>
      </dgm:prSet>
      <dgm:spPr/>
    </dgm:pt>
    <dgm:pt modelId="{F2BF8E08-B9A6-4045-81F4-EA02402667F3}" type="pres">
      <dgm:prSet presAssocID="{3F6A4C0B-B0C2-402F-B1EC-07B9E85D436F}" presName="arrow" presStyleLbl="bgShp" presStyleIdx="0" presStyleCnt="1" custScaleX="117647" custLinFactNeighborX="742" custLinFactNeighborY="55"/>
      <dgm:spPr>
        <a:xfrm>
          <a:off x="4" y="0"/>
          <a:ext cx="8784971" cy="3662335"/>
        </a:xfrm>
        <a:prstGeom prst="rightArrow">
          <a:avLst/>
        </a:prstGeom>
        <a:gradFill rotWithShape="0">
          <a:gsLst>
            <a:gs pos="0">
              <a:srgbClr val="4F81B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4FD8E10-F211-4620-93E7-27D13EFE1FAE}" type="pres">
      <dgm:prSet presAssocID="{3F6A4C0B-B0C2-402F-B1EC-07B9E85D436F}" presName="linearProcess" presStyleCnt="0"/>
      <dgm:spPr/>
    </dgm:pt>
    <dgm:pt modelId="{98AFF399-3032-40B3-8B35-60CA96E0B2C7}" type="pres">
      <dgm:prSet presAssocID="{99AB7A0A-8BCE-4E54-8040-3BD97815667A}" presName="textNode" presStyleLbl="node1" presStyleIdx="0" presStyleCnt="5" custScaleX="1193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8F54F58-6FBD-40C7-BCE0-7E0F92D86CD8}" type="pres">
      <dgm:prSet presAssocID="{C810A1E8-19C9-44C9-A043-3B13C8BDB258}" presName="sibTrans" presStyleCnt="0"/>
      <dgm:spPr/>
    </dgm:pt>
    <dgm:pt modelId="{A7730CC3-7D0F-45D7-A3A2-4B2E1B6C2E78}" type="pres">
      <dgm:prSet presAssocID="{C5CD6027-2A3C-459B-BDF1-A713C6538CEA}" presName="textNode" presStyleLbl="node1" presStyleIdx="1" presStyleCnt="5" custScaleX="1151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E15741-F9C2-4510-8527-9C9ADAEF4B58}" type="pres">
      <dgm:prSet presAssocID="{3F2725CC-AF3B-4CA3-9514-CE3A7C7C2A38}" presName="sibTrans" presStyleCnt="0"/>
      <dgm:spPr/>
    </dgm:pt>
    <dgm:pt modelId="{AEBF4CC3-DBC6-4EBA-B526-E04AB3E470B9}" type="pres">
      <dgm:prSet presAssocID="{8E25EB4D-C4A2-4FC2-BAE0-021EA1516AB2}" presName="textNode" presStyleLbl="node1" presStyleIdx="2" presStyleCnt="5" custScaleX="12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6E803D-B379-4654-8E48-58C913E5E13C}" type="pres">
      <dgm:prSet presAssocID="{8FA7610D-FD61-409A-B3EB-28BFA3F863B9}" presName="sibTrans" presStyleCnt="0"/>
      <dgm:spPr/>
    </dgm:pt>
    <dgm:pt modelId="{7896860C-709A-4270-A0B7-9DE1BDDC5039}" type="pres">
      <dgm:prSet presAssocID="{4A00455D-1BE0-4008-95C6-A2E2443A4710}" presName="textNode" presStyleLbl="node1" presStyleIdx="3" presStyleCnt="5" custScaleX="1121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3093280B-7311-400C-AC61-6D6D359A20F0}" type="pres">
      <dgm:prSet presAssocID="{94AF6C61-13AF-48BF-897D-7CF265583DA2}" presName="sibTrans" presStyleCnt="0"/>
      <dgm:spPr/>
    </dgm:pt>
    <dgm:pt modelId="{8A298F97-FDFA-475F-8F65-07053002E41B}" type="pres">
      <dgm:prSet presAssocID="{050AA26F-D6CD-490C-98B5-7ABD8E99F8F5}" presName="textNode" presStyleLbl="node1" presStyleIdx="4" presStyleCnt="5" custScaleX="1094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DECE81-776B-4F91-AECD-C4C319153F3B}" srcId="{3F6A4C0B-B0C2-402F-B1EC-07B9E85D436F}" destId="{C5CD6027-2A3C-459B-BDF1-A713C6538CEA}" srcOrd="1" destOrd="0" parTransId="{61CA44DF-9530-4CD6-AA3C-BF9736336799}" sibTransId="{3F2725CC-AF3B-4CA3-9514-CE3A7C7C2A38}"/>
    <dgm:cxn modelId="{4D520A61-A8F8-44BD-89E4-707A7E67CA20}" srcId="{3F6A4C0B-B0C2-402F-B1EC-07B9E85D436F}" destId="{4A00455D-1BE0-4008-95C6-A2E2443A4710}" srcOrd="3" destOrd="0" parTransId="{91CD4AAE-07C5-406D-BBC2-68106855A8BA}" sibTransId="{94AF6C61-13AF-48BF-897D-7CF265583DA2}"/>
    <dgm:cxn modelId="{35C03A4D-FEFC-49D2-8BA5-66FB4B5FA522}" srcId="{3F6A4C0B-B0C2-402F-B1EC-07B9E85D436F}" destId="{8E25EB4D-C4A2-4FC2-BAE0-021EA1516AB2}" srcOrd="2" destOrd="0" parTransId="{DCA69A8A-2DC3-444B-A8BA-2A725BC1A6BD}" sibTransId="{8FA7610D-FD61-409A-B3EB-28BFA3F863B9}"/>
    <dgm:cxn modelId="{7D8BD4BF-17EC-425E-869E-4804BF3044EB}" type="presOf" srcId="{8E25EB4D-C4A2-4FC2-BAE0-021EA1516AB2}" destId="{AEBF4CC3-DBC6-4EBA-B526-E04AB3E470B9}" srcOrd="0" destOrd="0" presId="urn:microsoft.com/office/officeart/2005/8/layout/hProcess9"/>
    <dgm:cxn modelId="{9216436B-2385-435F-9A3E-3E3D7B093555}" type="presOf" srcId="{4A00455D-1BE0-4008-95C6-A2E2443A4710}" destId="{7896860C-709A-4270-A0B7-9DE1BDDC5039}" srcOrd="0" destOrd="0" presId="urn:microsoft.com/office/officeart/2005/8/layout/hProcess9"/>
    <dgm:cxn modelId="{C8222ABC-9295-4BE0-8CB6-7516C8220DB2}" srcId="{3F6A4C0B-B0C2-402F-B1EC-07B9E85D436F}" destId="{050AA26F-D6CD-490C-98B5-7ABD8E99F8F5}" srcOrd="4" destOrd="0" parTransId="{2B742ADC-B03B-4BC1-A801-8ACD3986D8DD}" sibTransId="{AE0D0023-9066-49E6-BA77-5D98221AF09E}"/>
    <dgm:cxn modelId="{E1C53365-2A4E-4248-BF5D-32336846751D}" type="presOf" srcId="{3F6A4C0B-B0C2-402F-B1EC-07B9E85D436F}" destId="{FE7E759B-1E6C-4210-9D4B-4AE68E1BC883}" srcOrd="0" destOrd="0" presId="urn:microsoft.com/office/officeart/2005/8/layout/hProcess9"/>
    <dgm:cxn modelId="{809F8F06-4FA8-450C-A540-08EFACEC26AA}" srcId="{3F6A4C0B-B0C2-402F-B1EC-07B9E85D436F}" destId="{99AB7A0A-8BCE-4E54-8040-3BD97815667A}" srcOrd="0" destOrd="0" parTransId="{59229345-B275-45EE-B9C4-9BEB96AE6035}" sibTransId="{C810A1E8-19C9-44C9-A043-3B13C8BDB258}"/>
    <dgm:cxn modelId="{35808854-BCD1-456F-91D3-B6FEF4CC2248}" type="presOf" srcId="{050AA26F-D6CD-490C-98B5-7ABD8E99F8F5}" destId="{8A298F97-FDFA-475F-8F65-07053002E41B}" srcOrd="0" destOrd="0" presId="urn:microsoft.com/office/officeart/2005/8/layout/hProcess9"/>
    <dgm:cxn modelId="{B6399613-4423-4147-A013-F48DAF1A9E15}" type="presOf" srcId="{C5CD6027-2A3C-459B-BDF1-A713C6538CEA}" destId="{A7730CC3-7D0F-45D7-A3A2-4B2E1B6C2E78}" srcOrd="0" destOrd="0" presId="urn:microsoft.com/office/officeart/2005/8/layout/hProcess9"/>
    <dgm:cxn modelId="{5CEB8B9E-4ED2-495F-B273-AB4DEA70C8F0}" type="presOf" srcId="{99AB7A0A-8BCE-4E54-8040-3BD97815667A}" destId="{98AFF399-3032-40B3-8B35-60CA96E0B2C7}" srcOrd="0" destOrd="0" presId="urn:microsoft.com/office/officeart/2005/8/layout/hProcess9"/>
    <dgm:cxn modelId="{D1AE8D30-0B87-4DDC-946C-D11CFCCD2205}" type="presParOf" srcId="{FE7E759B-1E6C-4210-9D4B-4AE68E1BC883}" destId="{F2BF8E08-B9A6-4045-81F4-EA02402667F3}" srcOrd="0" destOrd="0" presId="urn:microsoft.com/office/officeart/2005/8/layout/hProcess9"/>
    <dgm:cxn modelId="{120CE326-3AE6-44E4-A51E-6AF6072C13A7}" type="presParOf" srcId="{FE7E759B-1E6C-4210-9D4B-4AE68E1BC883}" destId="{94FD8E10-F211-4620-93E7-27D13EFE1FAE}" srcOrd="1" destOrd="0" presId="urn:microsoft.com/office/officeart/2005/8/layout/hProcess9"/>
    <dgm:cxn modelId="{4AC16314-94C8-4C38-9CD6-44278325A7ED}" type="presParOf" srcId="{94FD8E10-F211-4620-93E7-27D13EFE1FAE}" destId="{98AFF399-3032-40B3-8B35-60CA96E0B2C7}" srcOrd="0" destOrd="0" presId="urn:microsoft.com/office/officeart/2005/8/layout/hProcess9"/>
    <dgm:cxn modelId="{8B7B217B-B646-4EBC-9E33-C4375219BC95}" type="presParOf" srcId="{94FD8E10-F211-4620-93E7-27D13EFE1FAE}" destId="{18F54F58-6FBD-40C7-BCE0-7E0F92D86CD8}" srcOrd="1" destOrd="0" presId="urn:microsoft.com/office/officeart/2005/8/layout/hProcess9"/>
    <dgm:cxn modelId="{0E9B2FF5-C9CD-4AE9-A971-0750AACFCA6A}" type="presParOf" srcId="{94FD8E10-F211-4620-93E7-27D13EFE1FAE}" destId="{A7730CC3-7D0F-45D7-A3A2-4B2E1B6C2E78}" srcOrd="2" destOrd="0" presId="urn:microsoft.com/office/officeart/2005/8/layout/hProcess9"/>
    <dgm:cxn modelId="{DB03648F-41B8-4BC6-AF1E-B00BC92FA59D}" type="presParOf" srcId="{94FD8E10-F211-4620-93E7-27D13EFE1FAE}" destId="{F8E15741-F9C2-4510-8527-9C9ADAEF4B58}" srcOrd="3" destOrd="0" presId="urn:microsoft.com/office/officeart/2005/8/layout/hProcess9"/>
    <dgm:cxn modelId="{A212F9EC-F4B8-4AAA-9606-B052D917D1B1}" type="presParOf" srcId="{94FD8E10-F211-4620-93E7-27D13EFE1FAE}" destId="{AEBF4CC3-DBC6-4EBA-B526-E04AB3E470B9}" srcOrd="4" destOrd="0" presId="urn:microsoft.com/office/officeart/2005/8/layout/hProcess9"/>
    <dgm:cxn modelId="{A2260D5A-A19B-4A6A-85F3-53FED0648511}" type="presParOf" srcId="{94FD8E10-F211-4620-93E7-27D13EFE1FAE}" destId="{1E6E803D-B379-4654-8E48-58C913E5E13C}" srcOrd="5" destOrd="0" presId="urn:microsoft.com/office/officeart/2005/8/layout/hProcess9"/>
    <dgm:cxn modelId="{82C3EC50-4250-494A-80E5-6D946168E685}" type="presParOf" srcId="{94FD8E10-F211-4620-93E7-27D13EFE1FAE}" destId="{7896860C-709A-4270-A0B7-9DE1BDDC5039}" srcOrd="6" destOrd="0" presId="urn:microsoft.com/office/officeart/2005/8/layout/hProcess9"/>
    <dgm:cxn modelId="{DAFF806B-A58E-4896-8BEA-4E519CA7E0D5}" type="presParOf" srcId="{94FD8E10-F211-4620-93E7-27D13EFE1FAE}" destId="{3093280B-7311-400C-AC61-6D6D359A20F0}" srcOrd="7" destOrd="0" presId="urn:microsoft.com/office/officeart/2005/8/layout/hProcess9"/>
    <dgm:cxn modelId="{F56296FD-266E-469D-8030-AA61EAFC1A33}" type="presParOf" srcId="{94FD8E10-F211-4620-93E7-27D13EFE1FAE}" destId="{8A298F97-FDFA-475F-8F65-07053002E41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F2518-EFCE-420E-BCBA-769B6DFF16A7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E6EE-828A-4423-8FE6-FD90706DCE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59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18E28-41F2-4B02-8358-571462AD9D11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80AD-6EC9-4BFD-A897-B4ACC86A5B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6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3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0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4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36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86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8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1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2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2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9B69-FA3D-49B3-8441-0B3AF1AECC62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1FD5-9D1F-4E8C-818A-55E8FF4575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6.pn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png"/><Relationship Id="rId4" Type="http://schemas.openxmlformats.org/officeDocument/2006/relationships/diagramData" Target="../diagrams/data5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6" descr="logo_coul_texte_cadre_30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043" y="149172"/>
            <a:ext cx="1078995" cy="68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5" descr="thermodynamiqu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60492"/>
            <a:ext cx="1001116" cy="70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96498" y="1742784"/>
            <a:ext cx="8785775" cy="1324724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+mn-lt"/>
              </a:rPr>
              <a:t>EXPERIMENTAL INVESTIGATIONS OF THE VALORIZATION OF THE EXHAUST WASTE HEAT OF A GASOLINE ENGINE BASED ON A RANKINE CYCLE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0" y="4107386"/>
            <a:ext cx="8987245" cy="1752600"/>
          </a:xfrm>
        </p:spPr>
        <p:txBody>
          <a:bodyPr>
            <a:normAutofit/>
          </a:bodyPr>
          <a:lstStyle/>
          <a:p>
            <a:r>
              <a:rPr lang="en-US" b="1" dirty="0"/>
              <a:t>Olivier </a:t>
            </a:r>
            <a:r>
              <a:rPr lang="en-US" b="1" dirty="0" err="1"/>
              <a:t>Dumont</a:t>
            </a:r>
            <a:r>
              <a:rPr lang="en-US" b="1" baseline="30000" dirty="0" err="1"/>
              <a:t>a</a:t>
            </a:r>
            <a:r>
              <a:rPr lang="en-US" b="1" dirty="0" smtClean="0"/>
              <a:t>, Arnaud </a:t>
            </a:r>
            <a:r>
              <a:rPr lang="en-US" b="1" dirty="0" err="1" smtClean="0"/>
              <a:t>Legros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, </a:t>
            </a:r>
            <a:r>
              <a:rPr lang="en-US" b="1" dirty="0" err="1"/>
              <a:t>Mouad</a:t>
            </a:r>
            <a:r>
              <a:rPr lang="en-US" b="1" dirty="0"/>
              <a:t> </a:t>
            </a:r>
            <a:r>
              <a:rPr lang="en-US" b="1" dirty="0" err="1"/>
              <a:t>Diny</a:t>
            </a:r>
            <a:r>
              <a:rPr lang="en-US" b="1" baseline="30000" dirty="0" err="1"/>
              <a:t>b</a:t>
            </a:r>
            <a:r>
              <a:rPr lang="en-US" b="1" dirty="0"/>
              <a:t> &amp; Vincent </a:t>
            </a:r>
            <a:r>
              <a:rPr lang="en-US" b="1" dirty="0" err="1"/>
              <a:t>lemort</a:t>
            </a:r>
            <a:r>
              <a:rPr lang="en-US" b="1" baseline="30000" dirty="0" err="1"/>
              <a:t>a</a:t>
            </a:r>
            <a:endParaRPr lang="en-US" baseline="30000" dirty="0"/>
          </a:p>
          <a:p>
            <a:r>
              <a:rPr lang="en-US" sz="1800" baseline="30000" dirty="0"/>
              <a:t>a </a:t>
            </a:r>
            <a:r>
              <a:rPr lang="en-US" sz="1800" dirty="0"/>
              <a:t>University of Liege (Belgium)</a:t>
            </a:r>
          </a:p>
          <a:p>
            <a:r>
              <a:rPr lang="en-US" sz="1800" baseline="30000" dirty="0"/>
              <a:t>b </a:t>
            </a:r>
            <a:r>
              <a:rPr lang="en-US" sz="1800" dirty="0"/>
              <a:t>PSA </a:t>
            </a:r>
            <a:r>
              <a:rPr lang="en-US" sz="1800" dirty="0" err="1" smtClean="0"/>
              <a:t>Groupe</a:t>
            </a:r>
            <a:r>
              <a:rPr lang="en-US" sz="1800" dirty="0" smtClean="0"/>
              <a:t>, </a:t>
            </a:r>
            <a:r>
              <a:rPr lang="en-US" sz="1800" dirty="0"/>
              <a:t>Direction </a:t>
            </a:r>
            <a:r>
              <a:rPr lang="en-US" sz="1800" dirty="0" err="1"/>
              <a:t>Recherche</a:t>
            </a:r>
            <a:r>
              <a:rPr lang="en-US" sz="1800" dirty="0"/>
              <a:t> et </a:t>
            </a:r>
            <a:r>
              <a:rPr lang="en-US" sz="1800" dirty="0" err="1"/>
              <a:t>Dévelopement</a:t>
            </a:r>
            <a:r>
              <a:rPr lang="en-US" sz="1800" dirty="0"/>
              <a:t> (France)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412" y="5814472"/>
            <a:ext cx="4800600" cy="8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6658" y="122665"/>
            <a:ext cx="2758224" cy="798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8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Pump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Performance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46553" y="6459702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374" y="1163586"/>
            <a:ext cx="83455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Maximum isentropic efficiency = 45%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Maximum volumetric efficiency = 90%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395" y="2192430"/>
            <a:ext cx="6019749" cy="4119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74" y="2088107"/>
            <a:ext cx="6823634" cy="42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711558" y="113863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Table of content</a:t>
            </a:r>
            <a:br>
              <a:rPr lang="en-US" sz="4000" dirty="0" smtClean="0">
                <a:latin typeface="+mn-lt"/>
              </a:rPr>
            </a:br>
            <a:r>
              <a:rPr lang="en-US" sz="3200" i="1" dirty="0" smtClean="0">
                <a:latin typeface="+mn-lt"/>
              </a:rPr>
              <a:t>Expander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38330" y="6393673"/>
            <a:ext cx="2895600" cy="365125"/>
          </a:xfrm>
        </p:spPr>
        <p:txBody>
          <a:bodyPr/>
          <a:lstStyle/>
          <a:p>
            <a:r>
              <a:rPr lang="fr-FR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4206183346"/>
              </p:ext>
            </p:extLst>
          </p:nvPr>
        </p:nvGraphicFramePr>
        <p:xfrm>
          <a:off x="368160" y="1403797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dre 8"/>
          <p:cNvSpPr/>
          <p:nvPr/>
        </p:nvSpPr>
        <p:spPr>
          <a:xfrm>
            <a:off x="3731955" y="2485212"/>
            <a:ext cx="1680090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836" y="4323575"/>
            <a:ext cx="3263974" cy="195838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Image 1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6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19184 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Expander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>
                <a:latin typeface="+mn-lt"/>
              </a:rPr>
              <a:t>D</a:t>
            </a:r>
            <a:r>
              <a:rPr lang="en-US" sz="3200" i="1" dirty="0" smtClean="0">
                <a:latin typeface="+mn-lt"/>
              </a:rPr>
              <a:t>escription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76775" y="6393672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374" y="1163586"/>
            <a:ext cx="83455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H</a:t>
            </a:r>
            <a:r>
              <a:rPr lang="en-US" sz="2000" u="sng" dirty="0" smtClean="0"/>
              <a:t>ermetic oil-free scroll expander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Taylor-made with a deterministic model of scroll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Pockets of fluid, leakages, friction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Optimization of the geometry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ased on a normalized cycle</a:t>
            </a: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Imag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049" y="2691760"/>
            <a:ext cx="2557123" cy="153427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63550"/>
              </p:ext>
            </p:extLst>
          </p:nvPr>
        </p:nvGraphicFramePr>
        <p:xfrm>
          <a:off x="1287645" y="4332206"/>
          <a:ext cx="6096000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Parameter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Value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Swept</a:t>
                      </a:r>
                      <a:r>
                        <a:rPr lang="fr-BE" dirty="0" smtClean="0"/>
                        <a:t> volume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8 cm</a:t>
                      </a:r>
                      <a:r>
                        <a:rPr lang="fr-BE" baseline="30000" dirty="0" smtClean="0"/>
                        <a:t>3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Max. </a:t>
                      </a:r>
                      <a:r>
                        <a:rPr lang="fr-BE" dirty="0" err="1" smtClean="0"/>
                        <a:t>rotational</a:t>
                      </a:r>
                      <a:r>
                        <a:rPr lang="fr-BE" dirty="0" smtClean="0"/>
                        <a:t> speed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15 000 RPM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Max. </a:t>
                      </a:r>
                      <a:r>
                        <a:rPr lang="fr-BE" dirty="0" err="1" smtClean="0"/>
                        <a:t>temperature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250°C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74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Pressure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Up</a:t>
                      </a:r>
                      <a:r>
                        <a:rPr lang="fr-BE" baseline="0" dirty="0" smtClean="0"/>
                        <a:t> to </a:t>
                      </a:r>
                      <a:r>
                        <a:rPr lang="fr-BE" dirty="0" smtClean="0"/>
                        <a:t>20 bars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9346" t="3205" b="-1"/>
          <a:stretch/>
        </p:blipFill>
        <p:spPr>
          <a:xfrm>
            <a:off x="6894984" y="2211937"/>
            <a:ext cx="1570374" cy="1489574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99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Expander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Performance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29325" y="6443274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374" y="1163586"/>
            <a:ext cx="83455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H</a:t>
            </a:r>
            <a:r>
              <a:rPr lang="en-US" sz="2000" u="sng" dirty="0" smtClean="0"/>
              <a:t>ermetic oil-free scroll expander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Isentropic efficiency and Filling factor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V1 and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V2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(20% reduced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lateral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clearance)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2">
                    <a:lumMod val="75000"/>
                  </a:schemeClr>
                </a:solidFill>
              </a:rPr>
              <a:t>Electrical power ~ 1kW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30" y="2615851"/>
            <a:ext cx="6636229" cy="3737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07" y="2562672"/>
            <a:ext cx="7144985" cy="383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8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Global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Performance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29325" y="6443274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374" y="1163586"/>
            <a:ext cx="8345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74" y="1463714"/>
            <a:ext cx="7818145" cy="4901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86008" y="4220562"/>
                <a:ext cx="1734934" cy="1140755"/>
              </a:xfrm>
              <a:prstGeom prst="roundRect">
                <a:avLst>
                  <a:gd name="adj" fmla="val 25042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u="sng" dirty="0" smtClean="0"/>
                  <a:t>Pump</a:t>
                </a:r>
              </a:p>
              <a:p>
                <a:pPr algn="ctr"/>
                <a:r>
                  <a:rPr lang="fr-BE" dirty="0" smtClean="0"/>
                  <a:t>65 W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B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BE" b="0" i="1" dirty="0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fr-BE" dirty="0" smtClean="0"/>
                  <a:t> = 35%</a:t>
                </a:r>
                <a:endParaRPr lang="fr-FR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8" y="4220562"/>
                <a:ext cx="1734934" cy="1140755"/>
              </a:xfrm>
              <a:prstGeom prst="roundRect">
                <a:avLst>
                  <a:gd name="adj" fmla="val 25042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3626886" y="1570444"/>
            <a:ext cx="1734934" cy="1140755"/>
          </a:xfrm>
          <a:prstGeom prst="roundRect">
            <a:avLst>
              <a:gd name="adj" fmla="val 250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 dirty="0" err="1" smtClean="0"/>
              <a:t>Evaporator</a:t>
            </a:r>
            <a:endParaRPr lang="fr-BE" u="sng" dirty="0" smtClean="0"/>
          </a:p>
          <a:p>
            <a:pPr algn="ctr"/>
            <a:r>
              <a:rPr lang="fr-BE" dirty="0" smtClean="0"/>
              <a:t>15000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859874" y="3532555"/>
                <a:ext cx="1734934" cy="1140755"/>
              </a:xfrm>
              <a:prstGeom prst="roundRect">
                <a:avLst>
                  <a:gd name="adj" fmla="val 25042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u="sng" dirty="0" err="1" smtClean="0"/>
                  <a:t>Expander</a:t>
                </a:r>
                <a:endParaRPr lang="fr-BE" u="sng" dirty="0" smtClean="0"/>
              </a:p>
              <a:p>
                <a:pPr algn="ctr"/>
                <a:r>
                  <a:rPr lang="fr-BE" dirty="0" smtClean="0"/>
                  <a:t>950 W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B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fr-BE" i="1" dirty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fr-BE" dirty="0"/>
                  <a:t> = </a:t>
                </a:r>
                <a:r>
                  <a:rPr lang="fr-BE" dirty="0" smtClean="0"/>
                  <a:t>25%</a:t>
                </a:r>
                <a:endParaRPr lang="fr-FR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74" y="3532555"/>
                <a:ext cx="1734934" cy="1140755"/>
              </a:xfrm>
              <a:prstGeom prst="roundRect">
                <a:avLst>
                  <a:gd name="adj" fmla="val 25042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671614" y="3890550"/>
            <a:ext cx="2339221" cy="1140755"/>
          </a:xfrm>
          <a:prstGeom prst="roundRect">
            <a:avLst>
              <a:gd name="adj" fmla="val 250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Efficiency</a:t>
            </a:r>
            <a:r>
              <a:rPr lang="fr-BE" dirty="0" smtClean="0"/>
              <a:t>=5.9%</a:t>
            </a:r>
          </a:p>
          <a:p>
            <a:pPr algn="ctr"/>
            <a:r>
              <a:rPr lang="fr-BE" dirty="0" smtClean="0"/>
              <a:t>Net power = 885 W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30417" y="5331433"/>
            <a:ext cx="1645302" cy="737813"/>
          </a:xfrm>
          <a:prstGeom prst="roundRect">
            <a:avLst>
              <a:gd name="adj" fmla="val 2504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&gt; 600W</a:t>
            </a:r>
          </a:p>
        </p:txBody>
      </p:sp>
    </p:spTree>
    <p:extLst>
      <p:ext uri="{BB962C8B-B14F-4D97-AF65-F5344CB8AC3E}">
        <p14:creationId xmlns:p14="http://schemas.microsoft.com/office/powerpoint/2010/main" val="14859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711558" y="113863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Table of content</a:t>
            </a:r>
            <a:br>
              <a:rPr lang="en-US" sz="4000" dirty="0" smtClean="0">
                <a:latin typeface="+mn-lt"/>
              </a:rPr>
            </a:br>
            <a:r>
              <a:rPr lang="en-US" sz="3200" i="1" dirty="0" smtClean="0">
                <a:latin typeface="+mn-lt"/>
              </a:rPr>
              <a:t>Expander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70021" y="6342949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2411580753"/>
              </p:ext>
            </p:extLst>
          </p:nvPr>
        </p:nvGraphicFramePr>
        <p:xfrm>
          <a:off x="368160" y="1403797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dre 8"/>
          <p:cNvSpPr/>
          <p:nvPr/>
        </p:nvSpPr>
        <p:spPr>
          <a:xfrm>
            <a:off x="5497447" y="2493082"/>
            <a:ext cx="1656723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460" y="4590594"/>
            <a:ext cx="2835683" cy="1520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2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8281 -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Conclusion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62975" y="6437522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806" y="1243786"/>
            <a:ext cx="89623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Experimental investigation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Volumetric gear pump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Taylor-made scroll expander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Evaporator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Evaluation of the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Rankine cycle steady-state model calibrated based on the experimentation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Possibility of CO2 emissions reduction of 6.7 g/km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Reduction of </a:t>
            </a:r>
            <a:r>
              <a:rPr lang="en-US" sz="2000" dirty="0" smtClean="0">
                <a:solidFill>
                  <a:schemeClr val="accent3"/>
                </a:solidFill>
              </a:rPr>
              <a:t> BSFC (Brake Specific Fuel Consumption) up to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Perspectives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Fluids : water mixture with ethanol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Layout: cooling engine + R245fa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3"/>
                </a:solidFill>
              </a:rPr>
              <a:t>Scroll V3 + turbine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 smtClean="0">
              <a:solidFill>
                <a:schemeClr val="accent3"/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Imag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55" y="1202724"/>
            <a:ext cx="1313949" cy="78836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3" name="Picture 2" descr="https://i.ytimg.com/vi/c6gwU7IHtlo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3973" r="34521" b="4691"/>
          <a:stretch/>
        </p:blipFill>
        <p:spPr bwMode="auto">
          <a:xfrm rot="16200000">
            <a:off x="7422483" y="1163555"/>
            <a:ext cx="883348" cy="11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85"/>
          <p:cNvGrpSpPr/>
          <p:nvPr/>
        </p:nvGrpSpPr>
        <p:grpSpPr>
          <a:xfrm>
            <a:off x="5295054" y="2067873"/>
            <a:ext cx="1986196" cy="622476"/>
            <a:chOff x="68236" y="1499133"/>
            <a:chExt cx="9021171" cy="2666353"/>
          </a:xfrm>
        </p:grpSpPr>
        <p:grpSp>
          <p:nvGrpSpPr>
            <p:cNvPr id="18" name="Groupe 86"/>
            <p:cNvGrpSpPr/>
            <p:nvPr/>
          </p:nvGrpSpPr>
          <p:grpSpPr>
            <a:xfrm>
              <a:off x="2692851" y="2758036"/>
              <a:ext cx="4010099" cy="522533"/>
              <a:chOff x="2692851" y="2758036"/>
              <a:chExt cx="4010099" cy="522533"/>
            </a:xfrm>
          </p:grpSpPr>
          <p:grpSp>
            <p:nvGrpSpPr>
              <p:cNvPr id="64" name="Groupe 132"/>
              <p:cNvGrpSpPr/>
              <p:nvPr/>
            </p:nvGrpSpPr>
            <p:grpSpPr>
              <a:xfrm>
                <a:off x="2692851" y="2758036"/>
                <a:ext cx="4010099" cy="521684"/>
                <a:chOff x="2692851" y="2758036"/>
                <a:chExt cx="4010099" cy="521684"/>
              </a:xfrm>
            </p:grpSpPr>
            <p:grpSp>
              <p:nvGrpSpPr>
                <p:cNvPr id="66" name="Groupe 134"/>
                <p:cNvGrpSpPr/>
                <p:nvPr/>
              </p:nvGrpSpPr>
              <p:grpSpPr>
                <a:xfrm>
                  <a:off x="2692851" y="2758036"/>
                  <a:ext cx="4010099" cy="521684"/>
                  <a:chOff x="2692851" y="2758036"/>
                  <a:chExt cx="4010099" cy="521684"/>
                </a:xfrm>
              </p:grpSpPr>
              <p:cxnSp>
                <p:nvCxnSpPr>
                  <p:cNvPr id="68" name="Connecteur droit 136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Connecteur droit 137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" name="Connecteur droit 138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" name="Connecteur droit 139"/>
                  <p:cNvCxnSpPr/>
                  <p:nvPr/>
                </p:nvCxnSpPr>
                <p:spPr>
                  <a:xfrm flipH="1">
                    <a:off x="6702237" y="2758036"/>
                    <a:ext cx="713" cy="2707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" name="Connecteur droit 140"/>
                  <p:cNvCxnSpPr/>
                  <p:nvPr/>
                </p:nvCxnSpPr>
                <p:spPr>
                  <a:xfrm flipH="1">
                    <a:off x="4889305" y="3018366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" name="Connecteur droit 141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" name="Connecteur droit 142"/>
                  <p:cNvCxnSpPr/>
                  <p:nvPr/>
                </p:nvCxnSpPr>
                <p:spPr>
                  <a:xfrm>
                    <a:off x="2692851" y="2773487"/>
                    <a:ext cx="259899" cy="36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" name="Connecteur droit 143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" name="Connecteur droit 144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" name="Connecteur droit 145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" name="Connecteur droit 146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Connecteur droit 147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" name="Connecteur droit 148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1" name="Connecteur droit 149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2" name="Connecteur droit 150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3" name="Connecteur droit 151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4" name="Connecteur droit 152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" name="Connecteur droit 153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" name="Connecteur droit 154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" name="Connecteur droit 155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8" name="Connecteur droit 156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9" name="Connecteur droit 157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" name="Connecteur droit 158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67" name="Connecteur droit 135"/>
                <p:cNvCxnSpPr/>
                <p:nvPr/>
              </p:nvCxnSpPr>
              <p:spPr>
                <a:xfrm flipV="1">
                  <a:off x="2699059" y="2764386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65" name="Connecteur droit 133"/>
              <p:cNvCxnSpPr/>
              <p:nvPr/>
            </p:nvCxnSpPr>
            <p:spPr>
              <a:xfrm flipV="1">
                <a:off x="4888592" y="301038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9" name="Groupe 87"/>
            <p:cNvGrpSpPr/>
            <p:nvPr/>
          </p:nvGrpSpPr>
          <p:grpSpPr>
            <a:xfrm>
              <a:off x="2692851" y="3323670"/>
              <a:ext cx="4009386" cy="532666"/>
              <a:chOff x="2692851" y="3323670"/>
              <a:chExt cx="4009386" cy="532666"/>
            </a:xfrm>
          </p:grpSpPr>
          <p:grpSp>
            <p:nvGrpSpPr>
              <p:cNvPr id="37" name="Groupe 105"/>
              <p:cNvGrpSpPr/>
              <p:nvPr/>
            </p:nvGrpSpPr>
            <p:grpSpPr>
              <a:xfrm>
                <a:off x="2692851" y="3328016"/>
                <a:ext cx="4009386" cy="528320"/>
                <a:chOff x="2692851" y="3328016"/>
                <a:chExt cx="4009386" cy="528320"/>
              </a:xfrm>
            </p:grpSpPr>
            <p:grpSp>
              <p:nvGrpSpPr>
                <p:cNvPr id="39" name="Groupe 107"/>
                <p:cNvGrpSpPr/>
                <p:nvPr/>
              </p:nvGrpSpPr>
              <p:grpSpPr>
                <a:xfrm flipV="1">
                  <a:off x="2692851" y="3328016"/>
                  <a:ext cx="4009386" cy="528320"/>
                  <a:chOff x="2693564" y="2758036"/>
                  <a:chExt cx="4009386" cy="521684"/>
                </a:xfrm>
              </p:grpSpPr>
              <p:cxnSp>
                <p:nvCxnSpPr>
                  <p:cNvPr id="41" name="Connecteur droit 109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" name="Connecteur droit 110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" name="Connecteur droit 111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" name="Connecteur droit 112"/>
                  <p:cNvCxnSpPr/>
                  <p:nvPr/>
                </p:nvCxnSpPr>
                <p:spPr>
                  <a:xfrm>
                    <a:off x="6702950" y="2758036"/>
                    <a:ext cx="0" cy="2634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Connecteur droit 113"/>
                  <p:cNvCxnSpPr/>
                  <p:nvPr/>
                </p:nvCxnSpPr>
                <p:spPr>
                  <a:xfrm flipH="1">
                    <a:off x="4889305" y="3021524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Connecteur droit 114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" name="Connecteur droit 115"/>
                  <p:cNvCxnSpPr/>
                  <p:nvPr/>
                </p:nvCxnSpPr>
                <p:spPr>
                  <a:xfrm>
                    <a:off x="2693564" y="2770681"/>
                    <a:ext cx="259186" cy="317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" name="Connecteur droit 116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" name="Connecteur droit 117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" name="Connecteur droit 118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Connecteur droit 119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Connecteur droit 120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Connecteur droit 121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" name="Connecteur droit 122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Connecteur droit 123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" name="Connecteur droit 124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7" name="Connecteur droit 125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8" name="Connecteur droit 126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9" name="Connecteur droit 127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Connecteur droit 128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1" name="Connecteur droit 129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2" name="Connecteur droit 130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3" name="Connecteur droit 131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40" name="Connecteur droit 108"/>
                <p:cNvCxnSpPr/>
                <p:nvPr/>
              </p:nvCxnSpPr>
              <p:spPr>
                <a:xfrm flipV="1">
                  <a:off x="2702685" y="3341291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8" name="Connecteur droit 106"/>
              <p:cNvCxnSpPr/>
              <p:nvPr/>
            </p:nvCxnSpPr>
            <p:spPr>
              <a:xfrm flipV="1">
                <a:off x="4888696" y="332367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0" name="Rectangle 19"/>
            <p:cNvSpPr/>
            <p:nvPr/>
          </p:nvSpPr>
          <p:spPr>
            <a:xfrm>
              <a:off x="2292821" y="2688610"/>
              <a:ext cx="4599296" cy="1241946"/>
            </a:xfrm>
            <a:prstGeom prst="rect">
              <a:avLst/>
            </a:prstGeom>
            <a:solidFill>
              <a:sysClr val="window" lastClr="FFFFFF">
                <a:lumMod val="50000"/>
                <a:alpha val="3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apèze 89"/>
            <p:cNvSpPr/>
            <p:nvPr/>
          </p:nvSpPr>
          <p:spPr>
            <a:xfrm rot="5400000">
              <a:off x="6851176" y="2729554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rapèze 90"/>
            <p:cNvSpPr/>
            <p:nvPr/>
          </p:nvSpPr>
          <p:spPr>
            <a:xfrm rot="16200000">
              <a:off x="1091820" y="2729551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lèche droite 91"/>
            <p:cNvSpPr/>
            <p:nvPr/>
          </p:nvSpPr>
          <p:spPr>
            <a:xfrm rot="10800000">
              <a:off x="6823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lèche droite 92"/>
            <p:cNvSpPr/>
            <p:nvPr/>
          </p:nvSpPr>
          <p:spPr>
            <a:xfrm rot="10800000">
              <a:off x="812041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lèche droite 93"/>
            <p:cNvSpPr/>
            <p:nvPr/>
          </p:nvSpPr>
          <p:spPr>
            <a:xfrm rot="5400000">
              <a:off x="2208356" y="1819856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lèche droite 94"/>
            <p:cNvSpPr/>
            <p:nvPr/>
          </p:nvSpPr>
          <p:spPr>
            <a:xfrm rot="16200000">
              <a:off x="4406474" y="1819857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e 95"/>
            <p:cNvGrpSpPr/>
            <p:nvPr/>
          </p:nvGrpSpPr>
          <p:grpSpPr>
            <a:xfrm>
              <a:off x="2512852" y="2444047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Secteurs 103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Secteurs 104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Ellipse 96"/>
            <p:cNvSpPr/>
            <p:nvPr/>
          </p:nvSpPr>
          <p:spPr>
            <a:xfrm>
              <a:off x="2512852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e 97"/>
            <p:cNvGrpSpPr/>
            <p:nvPr/>
          </p:nvGrpSpPr>
          <p:grpSpPr>
            <a:xfrm>
              <a:off x="4709305" y="2440130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ecteurs 100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ecteurs 101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Ellipse 98"/>
            <p:cNvSpPr/>
            <p:nvPr/>
          </p:nvSpPr>
          <p:spPr>
            <a:xfrm>
              <a:off x="4709305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17" y="4290893"/>
            <a:ext cx="3259247" cy="1964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70" y="4688957"/>
            <a:ext cx="2829679" cy="195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663" y="4484837"/>
            <a:ext cx="4046530" cy="2169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3" name="Image 9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6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810" y="170328"/>
            <a:ext cx="3019439" cy="68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Conclusion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62975" y="6437522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3311" y="2376065"/>
            <a:ext cx="749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/>
              <a:t>Thank</a:t>
            </a:r>
            <a:r>
              <a:rPr lang="fr-BE" sz="3600" dirty="0" smtClean="0"/>
              <a:t> </a:t>
            </a:r>
            <a:r>
              <a:rPr lang="fr-BE" sz="3600" dirty="0" err="1" smtClean="0"/>
              <a:t>you</a:t>
            </a:r>
            <a:r>
              <a:rPr lang="fr-BE" sz="3600" dirty="0" smtClean="0"/>
              <a:t> for </a:t>
            </a:r>
            <a:r>
              <a:rPr lang="fr-BE" sz="3600" dirty="0" err="1" smtClean="0"/>
              <a:t>your</a:t>
            </a:r>
            <a:r>
              <a:rPr lang="fr-BE" sz="3600" dirty="0" smtClean="0"/>
              <a:t> attention!</a:t>
            </a:r>
            <a:endParaRPr lang="fr-FR" sz="3600" dirty="0"/>
          </a:p>
        </p:txBody>
      </p:sp>
      <p:pic>
        <p:nvPicPr>
          <p:cNvPr id="1026" name="Picture 2" descr="https://encrypted-tbn0.gstatic.com/images?q=tbn:ANd9GcTBk9lM1DSqh1NUw0XunYxerV1jaDVct3KR1gLCY8wUafNBZh9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82" y="3863087"/>
            <a:ext cx="1463734" cy="173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5" descr="thermodynamiqu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83" y="4162623"/>
            <a:ext cx="1606909" cy="1134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0880" y="5953320"/>
            <a:ext cx="34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Olivier.dumont@ulg.ac.be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7458" y="-3247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Introduction</a:t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Table of content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4104" y="6405558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259535716"/>
              </p:ext>
            </p:extLst>
          </p:nvPr>
        </p:nvGraphicFramePr>
        <p:xfrm>
          <a:off x="374881" y="1195285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dre 8"/>
          <p:cNvSpPr/>
          <p:nvPr/>
        </p:nvSpPr>
        <p:spPr>
          <a:xfrm>
            <a:off x="265175" y="2284570"/>
            <a:ext cx="1680090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6686" y="998299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4081" y="4270451"/>
            <a:ext cx="2440919" cy="202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8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Introduction</a:t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Context</a:t>
            </a:r>
            <a:endParaRPr lang="en-US" sz="4800" i="1" dirty="0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2" y="3132175"/>
            <a:ext cx="8407113" cy="238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928" y="2523696"/>
            <a:ext cx="4625180" cy="3837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34" y="2997262"/>
            <a:ext cx="7172325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03939" y="1192808"/>
            <a:ext cx="83455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u="sng" dirty="0" err="1"/>
              <a:t>Energy</a:t>
            </a:r>
            <a:r>
              <a:rPr lang="fr-BE" sz="2000" u="sng" dirty="0"/>
              <a:t> transition in the transport </a:t>
            </a:r>
            <a:r>
              <a:rPr lang="fr-BE" sz="2000" u="sng" dirty="0" err="1"/>
              <a:t>sector</a:t>
            </a:r>
            <a:endParaRPr lang="fr-BE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World convergence on CO2 </a:t>
            </a:r>
            <a:r>
              <a:rPr lang="fr-BE" sz="2000" dirty="0" err="1">
                <a:solidFill>
                  <a:schemeClr val="bg2">
                    <a:lumMod val="75000"/>
                  </a:schemeClr>
                </a:solidFill>
              </a:rPr>
              <a:t>emissions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bg2">
                    <a:lumMod val="75000"/>
                  </a:schemeClr>
                </a:solidFill>
              </a:rPr>
              <a:t>Decrease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BE" sz="2000" dirty="0" err="1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 polluants </a:t>
            </a:r>
            <a:r>
              <a:rPr lang="fr-BE" sz="2000" dirty="0" err="1" smtClean="0">
                <a:solidFill>
                  <a:schemeClr val="bg2">
                    <a:lumMod val="75000"/>
                  </a:schemeClr>
                </a:solidFill>
              </a:rPr>
              <a:t>emissions</a:t>
            </a:r>
            <a:r>
              <a:rPr lang="fr-BE" sz="2000" dirty="0" smtClean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CO, HC, </a:t>
            </a:r>
            <a:r>
              <a:rPr lang="fr-BE" sz="2000" dirty="0" err="1">
                <a:solidFill>
                  <a:schemeClr val="bg2">
                    <a:lumMod val="75000"/>
                  </a:schemeClr>
                </a:solidFill>
              </a:rPr>
              <a:t>NOx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bg2">
                    <a:lumMod val="75000"/>
                  </a:schemeClr>
                </a:solidFill>
              </a:rPr>
              <a:t>Interest</a:t>
            </a:r>
            <a:r>
              <a:rPr lang="fr-BE" sz="2000" dirty="0">
                <a:solidFill>
                  <a:schemeClr val="bg2">
                    <a:lumMod val="75000"/>
                  </a:schemeClr>
                </a:solidFill>
              </a:rPr>
              <a:t> for the Rankine </a:t>
            </a:r>
            <a:r>
              <a:rPr lang="fr-BE" sz="2000" dirty="0" smtClean="0">
                <a:solidFill>
                  <a:schemeClr val="bg2">
                    <a:lumMod val="75000"/>
                  </a:schemeClr>
                </a:solidFill>
              </a:rPr>
              <a:t>cycle</a:t>
            </a: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Imag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136" y="6411911"/>
            <a:ext cx="867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[] </a:t>
            </a:r>
            <a:r>
              <a:rPr lang="fr-FR" sz="1200" dirty="0" err="1" smtClean="0">
                <a:latin typeface="+mj-lt"/>
              </a:rPr>
              <a:t>Energies;ISSN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>
                <a:latin typeface="+mj-lt"/>
              </a:rPr>
              <a:t>1996-1073 </a:t>
            </a:r>
            <a:r>
              <a:rPr lang="fr-FR" sz="1200" dirty="0" smtClean="0">
                <a:latin typeface="+mj-lt"/>
              </a:rPr>
              <a:t>4, </a:t>
            </a:r>
            <a:r>
              <a:rPr lang="fr-FR" sz="1200" dirty="0" err="1" smtClean="0">
                <a:latin typeface="+mj-lt"/>
              </a:rPr>
              <a:t>Comparison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>
                <a:latin typeface="+mj-lt"/>
              </a:rPr>
              <a:t>and impact of </a:t>
            </a:r>
            <a:r>
              <a:rPr lang="fr-FR" sz="1200" dirty="0" err="1">
                <a:latin typeface="+mj-lt"/>
              </a:rPr>
              <a:t>waste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heat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recovery</a:t>
            </a:r>
            <a:r>
              <a:rPr lang="fr-FR" sz="1200" dirty="0">
                <a:latin typeface="+mj-lt"/>
              </a:rPr>
              <a:t> technologies on 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passenger</a:t>
            </a:r>
            <a:r>
              <a:rPr lang="fr-FR" sz="1200" dirty="0">
                <a:latin typeface="+mj-lt"/>
              </a:rPr>
              <a:t> car fuel </a:t>
            </a:r>
            <a:r>
              <a:rPr lang="fr-FR" sz="1200" dirty="0" err="1">
                <a:latin typeface="+mj-lt"/>
              </a:rPr>
              <a:t>consumption</a:t>
            </a:r>
            <a:r>
              <a:rPr lang="fr-FR" sz="1200" dirty="0">
                <a:latin typeface="+mj-lt"/>
              </a:rPr>
              <a:t> on a </a:t>
            </a:r>
            <a:r>
              <a:rPr lang="fr-FR" sz="1200" dirty="0" err="1">
                <a:latin typeface="+mj-lt"/>
              </a:rPr>
              <a:t>normalized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driving</a:t>
            </a:r>
            <a:r>
              <a:rPr lang="fr-FR" sz="1200" dirty="0">
                <a:latin typeface="+mj-lt"/>
              </a:rPr>
              <a:t> cycle. </a:t>
            </a:r>
            <a:r>
              <a:rPr lang="fr-FR" sz="1200" dirty="0" smtClean="0">
                <a:latin typeface="+mj-lt"/>
              </a:rPr>
              <a:t>8 Legros </a:t>
            </a:r>
            <a:r>
              <a:rPr lang="fr-FR" sz="1200" dirty="0">
                <a:latin typeface="+mj-lt"/>
              </a:rPr>
              <a:t>Arnaud 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>
                <a:latin typeface="+mj-lt"/>
              </a:rPr>
              <a:t>Guillaume Ludovic </a:t>
            </a:r>
            <a:r>
              <a:rPr lang="fr-FR" sz="1200" dirty="0" smtClean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Diny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err="1">
                <a:latin typeface="+mj-lt"/>
              </a:rPr>
              <a:t>Mouad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Zaïdi</a:t>
            </a:r>
            <a:r>
              <a:rPr lang="fr-FR" sz="1200" dirty="0">
                <a:latin typeface="+mj-lt"/>
              </a:rPr>
              <a:t> Hamid </a:t>
            </a:r>
            <a:r>
              <a:rPr lang="fr-FR" sz="1200" dirty="0" smtClean="0">
                <a:latin typeface="+mj-lt"/>
              </a:rPr>
              <a:t>and  </a:t>
            </a:r>
            <a:r>
              <a:rPr lang="fr-FR" sz="1200" dirty="0" err="1">
                <a:latin typeface="+mj-lt"/>
              </a:rPr>
              <a:t>Lemort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Vincent</a:t>
            </a: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0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1791" y="502276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Introduction</a:t>
            </a:r>
            <a:br>
              <a:rPr lang="en-US" sz="4000" dirty="0">
                <a:latin typeface="+mn-lt"/>
              </a:rPr>
            </a:br>
            <a:r>
              <a:rPr lang="en-US" sz="3200" i="1" dirty="0">
                <a:latin typeface="+mn-lt"/>
              </a:rPr>
              <a:t>T</a:t>
            </a:r>
            <a:r>
              <a:rPr lang="en-US" sz="3200" i="1" dirty="0" smtClean="0">
                <a:latin typeface="+mn-lt"/>
              </a:rPr>
              <a:t>est-rig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38330" y="6393673"/>
            <a:ext cx="2895600" cy="365125"/>
          </a:xfrm>
        </p:spPr>
        <p:txBody>
          <a:bodyPr/>
          <a:lstStyle/>
          <a:p>
            <a:r>
              <a:rPr lang="fr-FR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0" y="1202724"/>
                <a:ext cx="8345511" cy="1917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 smtClean="0"/>
                  <a:t>Test-rig of an open-loop Rankine cycle with exhaust gas waste heat recovery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Gasoline engine (115 kW) </a:t>
                </a:r>
                <a:r>
                  <a:rPr lang="en-US" sz="2000" dirty="0" smtClean="0">
                    <a:solidFill>
                      <a:schemeClr val="bg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𝑇_</a:t>
                </a:r>
                <a:r>
                  <a:rPr lang="en-US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𝑔𝑎𝑧 ∈ [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</a:rPr>
                  <a:t>400,800] °C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𝑃</a:t>
                </a:r>
                <a:r>
                  <a:rPr lang="fr-BE" sz="2000" dirty="0">
                    <a:solidFill>
                      <a:schemeClr val="bg2">
                        <a:lumMod val="75000"/>
                      </a:schemeClr>
                    </a:solidFill>
                  </a:rPr>
                  <a:t>_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𝑒𝑣 ∈[1,20</a:t>
                </a:r>
                <a:r>
                  <a:rPr lang="fr-BE" sz="2000" dirty="0">
                    <a:solidFill>
                      <a:schemeClr val="bg2">
                        <a:lumMod val="75000"/>
                      </a:schemeClr>
                    </a:solidFill>
                  </a:rPr>
                  <a:t>] bar &amp;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BE" sz="20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BE" sz="2000" b="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𝑤 ∈</a:t>
                </a:r>
                <a:r>
                  <a:rPr lang="fr-BE" sz="2000" dirty="0">
                    <a:solidFill>
                      <a:schemeClr val="bg2">
                        <a:lumMod val="75000"/>
                      </a:schemeClr>
                    </a:solidFill>
                  </a:rPr>
                  <a:t>[0,20] 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g/s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BE" sz="2000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Fully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r>
                  <a:rPr lang="fr-BE" sz="2000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instrumented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 (t°, P, </a:t>
                </a:r>
                <a:r>
                  <a:rPr lang="fr-BE" sz="2000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flows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, power, </a:t>
                </a:r>
                <a:r>
                  <a:rPr lang="fr-BE" sz="2000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internal</a:t>
                </a:r>
                <a:r>
                  <a:rPr lang="fr-BE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 pressure…)</a:t>
                </a:r>
                <a:endParaRPr lang="fr-BE" sz="2000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BE" sz="2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endParaRPr lang="fr-FR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0" y="1202724"/>
                <a:ext cx="8345511" cy="1917961"/>
              </a:xfrm>
              <a:prstGeom prst="rect">
                <a:avLst/>
              </a:prstGeom>
              <a:blipFill rotWithShape="0">
                <a:blip r:embed="rId4"/>
                <a:stretch>
                  <a:fillRect l="-804" t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265" y="2534318"/>
            <a:ext cx="5098176" cy="422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onut 6"/>
          <p:cNvSpPr/>
          <p:nvPr/>
        </p:nvSpPr>
        <p:spPr>
          <a:xfrm>
            <a:off x="2202842" y="4816700"/>
            <a:ext cx="1029755" cy="1081825"/>
          </a:xfrm>
          <a:prstGeom prst="donut">
            <a:avLst>
              <a:gd name="adj" fmla="val 5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717719" y="3635673"/>
            <a:ext cx="2459588" cy="1081825"/>
          </a:xfrm>
          <a:prstGeom prst="donut">
            <a:avLst>
              <a:gd name="adj" fmla="val 5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3369955" y="4796860"/>
            <a:ext cx="1029755" cy="1081825"/>
          </a:xfrm>
          <a:prstGeom prst="donut">
            <a:avLst>
              <a:gd name="adj" fmla="val 5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156865" y="5639822"/>
            <a:ext cx="1029755" cy="1081825"/>
          </a:xfrm>
          <a:prstGeom prst="donut">
            <a:avLst>
              <a:gd name="adj" fmla="val 594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2846" y="4616576"/>
            <a:ext cx="325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Electricity</a:t>
            </a:r>
            <a:r>
              <a:rPr lang="fr-BE" dirty="0" smtClean="0"/>
              <a:t> </a:t>
            </a:r>
            <a:r>
              <a:rPr lang="fr-BE" dirty="0" err="1" smtClean="0"/>
              <a:t>generation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scroll </a:t>
            </a:r>
            <a:r>
              <a:rPr lang="fr-BE" dirty="0" err="1" smtClean="0"/>
              <a:t>expander</a:t>
            </a:r>
            <a:r>
              <a:rPr lang="fr-BE" dirty="0" smtClean="0"/>
              <a:t> to the </a:t>
            </a:r>
            <a:r>
              <a:rPr lang="fr-BE" dirty="0" err="1" smtClean="0"/>
              <a:t>battery</a:t>
            </a:r>
            <a:r>
              <a:rPr lang="fr-BE" dirty="0" smtClean="0"/>
              <a:t> </a:t>
            </a:r>
            <a:endParaRPr lang="fr-FR" dirty="0"/>
          </a:p>
        </p:txBody>
      </p:sp>
      <p:pic>
        <p:nvPicPr>
          <p:cNvPr id="18" name="Image 5" descr="thermodynamique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12" y="4089951"/>
            <a:ext cx="1001116" cy="70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7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Table of content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Introduction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38330" y="6393673"/>
            <a:ext cx="2895600" cy="365125"/>
          </a:xfrm>
        </p:spPr>
        <p:txBody>
          <a:bodyPr/>
          <a:lstStyle/>
          <a:p>
            <a:r>
              <a:rPr lang="fr-FR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641549727"/>
              </p:ext>
            </p:extLst>
          </p:nvPr>
        </p:nvGraphicFramePr>
        <p:xfrm>
          <a:off x="368160" y="1403797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dre 8"/>
          <p:cNvSpPr/>
          <p:nvPr/>
        </p:nvSpPr>
        <p:spPr>
          <a:xfrm>
            <a:off x="256199" y="2493082"/>
            <a:ext cx="1680090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e 85"/>
          <p:cNvGrpSpPr/>
          <p:nvPr/>
        </p:nvGrpSpPr>
        <p:grpSpPr>
          <a:xfrm>
            <a:off x="2178962" y="4606123"/>
            <a:ext cx="4313366" cy="1274886"/>
            <a:chOff x="68236" y="1499133"/>
            <a:chExt cx="9021171" cy="2666353"/>
          </a:xfrm>
        </p:grpSpPr>
        <p:grpSp>
          <p:nvGrpSpPr>
            <p:cNvPr id="13" name="Groupe 86"/>
            <p:cNvGrpSpPr/>
            <p:nvPr/>
          </p:nvGrpSpPr>
          <p:grpSpPr>
            <a:xfrm>
              <a:off x="2692851" y="2758036"/>
              <a:ext cx="4010099" cy="522533"/>
              <a:chOff x="2692851" y="2758036"/>
              <a:chExt cx="4010099" cy="522533"/>
            </a:xfrm>
          </p:grpSpPr>
          <p:grpSp>
            <p:nvGrpSpPr>
              <p:cNvPr id="61" name="Groupe 132"/>
              <p:cNvGrpSpPr/>
              <p:nvPr/>
            </p:nvGrpSpPr>
            <p:grpSpPr>
              <a:xfrm>
                <a:off x="2692851" y="2758036"/>
                <a:ext cx="4010099" cy="521684"/>
                <a:chOff x="2692851" y="2758036"/>
                <a:chExt cx="4010099" cy="521684"/>
              </a:xfrm>
            </p:grpSpPr>
            <p:grpSp>
              <p:nvGrpSpPr>
                <p:cNvPr id="63" name="Groupe 134"/>
                <p:cNvGrpSpPr/>
                <p:nvPr/>
              </p:nvGrpSpPr>
              <p:grpSpPr>
                <a:xfrm>
                  <a:off x="2692851" y="2758036"/>
                  <a:ext cx="4010099" cy="521684"/>
                  <a:chOff x="2692851" y="2758036"/>
                  <a:chExt cx="4010099" cy="521684"/>
                </a:xfrm>
              </p:grpSpPr>
              <p:cxnSp>
                <p:nvCxnSpPr>
                  <p:cNvPr id="65" name="Connecteur droit 136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6" name="Connecteur droit 137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7" name="Connecteur droit 138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8" name="Connecteur droit 139"/>
                  <p:cNvCxnSpPr/>
                  <p:nvPr/>
                </p:nvCxnSpPr>
                <p:spPr>
                  <a:xfrm flipH="1">
                    <a:off x="6702237" y="2758036"/>
                    <a:ext cx="713" cy="2707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Connecteur droit 140"/>
                  <p:cNvCxnSpPr/>
                  <p:nvPr/>
                </p:nvCxnSpPr>
                <p:spPr>
                  <a:xfrm flipH="1">
                    <a:off x="4889305" y="3018366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" name="Connecteur droit 141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" name="Connecteur droit 142"/>
                  <p:cNvCxnSpPr/>
                  <p:nvPr/>
                </p:nvCxnSpPr>
                <p:spPr>
                  <a:xfrm>
                    <a:off x="2692851" y="2773487"/>
                    <a:ext cx="259899" cy="36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" name="Connecteur droit 143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" name="Connecteur droit 144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" name="Connecteur droit 145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" name="Connecteur droit 146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" name="Connecteur droit 147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" name="Connecteur droit 148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" name="Connecteur droit 149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Connecteur droit 150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" name="Connecteur droit 151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1" name="Connecteur droit 152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2" name="Connecteur droit 153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3" name="Connecteur droit 154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4" name="Connecteur droit 155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" name="Connecteur droit 156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" name="Connecteur droit 157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" name="Connecteur droit 158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64" name="Connecteur droit 135"/>
                <p:cNvCxnSpPr/>
                <p:nvPr/>
              </p:nvCxnSpPr>
              <p:spPr>
                <a:xfrm flipV="1">
                  <a:off x="2699059" y="2764386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62" name="Connecteur droit 133"/>
              <p:cNvCxnSpPr/>
              <p:nvPr/>
            </p:nvCxnSpPr>
            <p:spPr>
              <a:xfrm flipV="1">
                <a:off x="4888592" y="301038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" name="Groupe 87"/>
            <p:cNvGrpSpPr/>
            <p:nvPr/>
          </p:nvGrpSpPr>
          <p:grpSpPr>
            <a:xfrm>
              <a:off x="2692851" y="3323670"/>
              <a:ext cx="4009386" cy="532666"/>
              <a:chOff x="2692851" y="3323670"/>
              <a:chExt cx="4009386" cy="532666"/>
            </a:xfrm>
          </p:grpSpPr>
          <p:grpSp>
            <p:nvGrpSpPr>
              <p:cNvPr id="34" name="Groupe 105"/>
              <p:cNvGrpSpPr/>
              <p:nvPr/>
            </p:nvGrpSpPr>
            <p:grpSpPr>
              <a:xfrm>
                <a:off x="2692851" y="3328016"/>
                <a:ext cx="4009386" cy="528320"/>
                <a:chOff x="2692851" y="3328016"/>
                <a:chExt cx="4009386" cy="528320"/>
              </a:xfrm>
            </p:grpSpPr>
            <p:grpSp>
              <p:nvGrpSpPr>
                <p:cNvPr id="36" name="Groupe 107"/>
                <p:cNvGrpSpPr/>
                <p:nvPr/>
              </p:nvGrpSpPr>
              <p:grpSpPr>
                <a:xfrm flipV="1">
                  <a:off x="2692851" y="3328016"/>
                  <a:ext cx="4009386" cy="528320"/>
                  <a:chOff x="2693564" y="2758036"/>
                  <a:chExt cx="4009386" cy="521684"/>
                </a:xfrm>
              </p:grpSpPr>
              <p:cxnSp>
                <p:nvCxnSpPr>
                  <p:cNvPr id="38" name="Connecteur droit 109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9" name="Connecteur droit 110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" name="Connecteur droit 111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" name="Connecteur droit 112"/>
                  <p:cNvCxnSpPr/>
                  <p:nvPr/>
                </p:nvCxnSpPr>
                <p:spPr>
                  <a:xfrm>
                    <a:off x="6702950" y="2758036"/>
                    <a:ext cx="0" cy="2634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" name="Connecteur droit 113"/>
                  <p:cNvCxnSpPr/>
                  <p:nvPr/>
                </p:nvCxnSpPr>
                <p:spPr>
                  <a:xfrm flipH="1">
                    <a:off x="4889305" y="3021524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" name="Connecteur droit 114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" name="Connecteur droit 115"/>
                  <p:cNvCxnSpPr/>
                  <p:nvPr/>
                </p:nvCxnSpPr>
                <p:spPr>
                  <a:xfrm>
                    <a:off x="2693564" y="2770681"/>
                    <a:ext cx="259186" cy="317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Connecteur droit 116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Connecteur droit 117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" name="Connecteur droit 118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" name="Connecteur droit 119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" name="Connecteur droit 120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" name="Connecteur droit 121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Connecteur droit 122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Connecteur droit 123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Connecteur droit 124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" name="Connecteur droit 125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Connecteur droit 126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" name="Connecteur droit 127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7" name="Connecteur droit 128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8" name="Connecteur droit 129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9" name="Connecteur droit 130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Connecteur droit 131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7" name="Connecteur droit 108"/>
                <p:cNvCxnSpPr/>
                <p:nvPr/>
              </p:nvCxnSpPr>
              <p:spPr>
                <a:xfrm flipV="1">
                  <a:off x="2702685" y="3341291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5" name="Connecteur droit 106"/>
              <p:cNvCxnSpPr/>
              <p:nvPr/>
            </p:nvCxnSpPr>
            <p:spPr>
              <a:xfrm flipV="1">
                <a:off x="4888696" y="332367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>
            <a:xfrm>
              <a:off x="2292821" y="2688610"/>
              <a:ext cx="4599296" cy="1241946"/>
            </a:xfrm>
            <a:prstGeom prst="rect">
              <a:avLst/>
            </a:prstGeom>
            <a:solidFill>
              <a:sysClr val="window" lastClr="FFFFFF">
                <a:lumMod val="50000"/>
                <a:alpha val="3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rapèze 89"/>
            <p:cNvSpPr/>
            <p:nvPr/>
          </p:nvSpPr>
          <p:spPr>
            <a:xfrm rot="5400000">
              <a:off x="6851176" y="2729554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èze 90"/>
            <p:cNvSpPr/>
            <p:nvPr/>
          </p:nvSpPr>
          <p:spPr>
            <a:xfrm rot="16200000">
              <a:off x="1091820" y="2729551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lèche droite 91"/>
            <p:cNvSpPr/>
            <p:nvPr/>
          </p:nvSpPr>
          <p:spPr>
            <a:xfrm rot="10800000">
              <a:off x="6823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lèche droite 92"/>
            <p:cNvSpPr/>
            <p:nvPr/>
          </p:nvSpPr>
          <p:spPr>
            <a:xfrm rot="10800000">
              <a:off x="812041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lèche droite 93"/>
            <p:cNvSpPr/>
            <p:nvPr/>
          </p:nvSpPr>
          <p:spPr>
            <a:xfrm rot="5400000">
              <a:off x="2208356" y="1819856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lèche droite 94"/>
            <p:cNvSpPr/>
            <p:nvPr/>
          </p:nvSpPr>
          <p:spPr>
            <a:xfrm rot="16200000">
              <a:off x="4406474" y="1819857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e 95"/>
            <p:cNvGrpSpPr/>
            <p:nvPr/>
          </p:nvGrpSpPr>
          <p:grpSpPr>
            <a:xfrm>
              <a:off x="2512852" y="2444047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Secteurs 103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ecteurs 104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Ellipse 96"/>
            <p:cNvSpPr/>
            <p:nvPr/>
          </p:nvSpPr>
          <p:spPr>
            <a:xfrm>
              <a:off x="2512852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e 97"/>
            <p:cNvGrpSpPr/>
            <p:nvPr/>
          </p:nvGrpSpPr>
          <p:grpSpPr>
            <a:xfrm>
              <a:off x="4709305" y="2440130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Secteurs 100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ecteurs 101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Ellipse 98"/>
            <p:cNvSpPr/>
            <p:nvPr/>
          </p:nvSpPr>
          <p:spPr>
            <a:xfrm>
              <a:off x="4709305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8" name="Image 8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3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18733 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3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Evaporator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>
                <a:latin typeface="+mn-lt"/>
              </a:rPr>
              <a:t>D</a:t>
            </a:r>
            <a:r>
              <a:rPr lang="en-US" sz="3200" i="1" dirty="0" smtClean="0">
                <a:latin typeface="+mn-lt"/>
              </a:rPr>
              <a:t>escription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50210" y="6427128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090" y="1202724"/>
            <a:ext cx="83455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Spiral counter-flow evaporator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Evaporator efficiency: pressure drop and pinch point into account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376" y="2266469"/>
            <a:ext cx="4248150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274" y="3377908"/>
            <a:ext cx="5472741" cy="2799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95261"/>
              </p:ext>
            </p:extLst>
          </p:nvPr>
        </p:nvGraphicFramePr>
        <p:xfrm>
          <a:off x="1446353" y="4355792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Parameter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Value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Mass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3.7 kg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Volume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2.34</a:t>
                      </a:r>
                      <a:r>
                        <a:rPr lang="fr-BE" baseline="0" dirty="0" smtClean="0"/>
                        <a:t> dm</a:t>
                      </a:r>
                      <a:r>
                        <a:rPr lang="fr-BE" baseline="30000" dirty="0" smtClean="0"/>
                        <a:t>3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Water exchange area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0.708</a:t>
                      </a:r>
                      <a:r>
                        <a:rPr lang="fr-BE" baseline="0" dirty="0" smtClean="0"/>
                        <a:t> m</a:t>
                      </a:r>
                      <a:r>
                        <a:rPr lang="fr-BE" baseline="30000" dirty="0" smtClean="0"/>
                        <a:t>2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Compacity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302.6 m</a:t>
                      </a:r>
                      <a:r>
                        <a:rPr lang="fr-BE" baseline="30000" dirty="0" smtClean="0"/>
                        <a:t>2</a:t>
                      </a:r>
                      <a:r>
                        <a:rPr lang="fr-BE" dirty="0" smtClean="0"/>
                        <a:t>/m</a:t>
                      </a:r>
                      <a:r>
                        <a:rPr lang="fr-BE" baseline="30000" dirty="0" smtClean="0"/>
                        <a:t>3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Imag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e 85"/>
          <p:cNvGrpSpPr/>
          <p:nvPr/>
        </p:nvGrpSpPr>
        <p:grpSpPr>
          <a:xfrm>
            <a:off x="2441327" y="2266469"/>
            <a:ext cx="4313366" cy="1274886"/>
            <a:chOff x="68236" y="1499133"/>
            <a:chExt cx="9021171" cy="2666353"/>
          </a:xfrm>
        </p:grpSpPr>
        <p:grpSp>
          <p:nvGrpSpPr>
            <p:cNvPr id="14" name="Groupe 86"/>
            <p:cNvGrpSpPr/>
            <p:nvPr/>
          </p:nvGrpSpPr>
          <p:grpSpPr>
            <a:xfrm>
              <a:off x="2692851" y="2758036"/>
              <a:ext cx="4010099" cy="522533"/>
              <a:chOff x="2692851" y="2758036"/>
              <a:chExt cx="4010099" cy="522533"/>
            </a:xfrm>
          </p:grpSpPr>
          <p:grpSp>
            <p:nvGrpSpPr>
              <p:cNvPr id="62" name="Groupe 132"/>
              <p:cNvGrpSpPr/>
              <p:nvPr/>
            </p:nvGrpSpPr>
            <p:grpSpPr>
              <a:xfrm>
                <a:off x="2692851" y="2758036"/>
                <a:ext cx="4010099" cy="521684"/>
                <a:chOff x="2692851" y="2758036"/>
                <a:chExt cx="4010099" cy="521684"/>
              </a:xfrm>
            </p:grpSpPr>
            <p:grpSp>
              <p:nvGrpSpPr>
                <p:cNvPr id="64" name="Groupe 134"/>
                <p:cNvGrpSpPr/>
                <p:nvPr/>
              </p:nvGrpSpPr>
              <p:grpSpPr>
                <a:xfrm>
                  <a:off x="2692851" y="2758036"/>
                  <a:ext cx="4010099" cy="521684"/>
                  <a:chOff x="2692851" y="2758036"/>
                  <a:chExt cx="4010099" cy="521684"/>
                </a:xfrm>
              </p:grpSpPr>
              <p:cxnSp>
                <p:nvCxnSpPr>
                  <p:cNvPr id="66" name="Connecteur droit 136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7" name="Connecteur droit 137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8" name="Connecteur droit 138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9" name="Connecteur droit 139"/>
                  <p:cNvCxnSpPr/>
                  <p:nvPr/>
                </p:nvCxnSpPr>
                <p:spPr>
                  <a:xfrm flipH="1">
                    <a:off x="6702237" y="2758036"/>
                    <a:ext cx="713" cy="270702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0" name="Connecteur droit 140"/>
                  <p:cNvCxnSpPr/>
                  <p:nvPr/>
                </p:nvCxnSpPr>
                <p:spPr>
                  <a:xfrm flipH="1">
                    <a:off x="4889305" y="3018366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1" name="Connecteur droit 141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" name="Connecteur droit 142"/>
                  <p:cNvCxnSpPr/>
                  <p:nvPr/>
                </p:nvCxnSpPr>
                <p:spPr>
                  <a:xfrm>
                    <a:off x="2692851" y="2773487"/>
                    <a:ext cx="259899" cy="369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" name="Connecteur droit 143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" name="Connecteur droit 144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" name="Connecteur droit 145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" name="Connecteur droit 146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" name="Connecteur droit 147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" name="Connecteur droit 148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Connecteur droit 149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" name="Connecteur droit 150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1" name="Connecteur droit 151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2" name="Connecteur droit 152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3" name="Connecteur droit 153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4" name="Connecteur droit 154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5" name="Connecteur droit 155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6" name="Connecteur droit 156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7" name="Connecteur droit 157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8" name="Connecteur droit 158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65" name="Connecteur droit 135"/>
                <p:cNvCxnSpPr/>
                <p:nvPr/>
              </p:nvCxnSpPr>
              <p:spPr>
                <a:xfrm flipV="1">
                  <a:off x="2699059" y="2764386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63" name="Connecteur droit 133"/>
              <p:cNvCxnSpPr/>
              <p:nvPr/>
            </p:nvCxnSpPr>
            <p:spPr>
              <a:xfrm flipV="1">
                <a:off x="4888592" y="301038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" name="Groupe 87"/>
            <p:cNvGrpSpPr/>
            <p:nvPr/>
          </p:nvGrpSpPr>
          <p:grpSpPr>
            <a:xfrm>
              <a:off x="2692851" y="3323670"/>
              <a:ext cx="4009386" cy="532666"/>
              <a:chOff x="2692851" y="3323670"/>
              <a:chExt cx="4009386" cy="532666"/>
            </a:xfrm>
          </p:grpSpPr>
          <p:grpSp>
            <p:nvGrpSpPr>
              <p:cNvPr id="35" name="Groupe 105"/>
              <p:cNvGrpSpPr/>
              <p:nvPr/>
            </p:nvGrpSpPr>
            <p:grpSpPr>
              <a:xfrm>
                <a:off x="2692851" y="3328016"/>
                <a:ext cx="4009386" cy="528320"/>
                <a:chOff x="2692851" y="3328016"/>
                <a:chExt cx="4009386" cy="528320"/>
              </a:xfrm>
            </p:grpSpPr>
            <p:grpSp>
              <p:nvGrpSpPr>
                <p:cNvPr id="37" name="Groupe 107"/>
                <p:cNvGrpSpPr/>
                <p:nvPr/>
              </p:nvGrpSpPr>
              <p:grpSpPr>
                <a:xfrm flipV="1">
                  <a:off x="2692851" y="3328016"/>
                  <a:ext cx="4009386" cy="528320"/>
                  <a:chOff x="2693564" y="2758036"/>
                  <a:chExt cx="4009386" cy="521684"/>
                </a:xfrm>
              </p:grpSpPr>
              <p:cxnSp>
                <p:nvCxnSpPr>
                  <p:cNvPr id="39" name="Connecteur droit 109"/>
                  <p:cNvCxnSpPr/>
                  <p:nvPr/>
                </p:nvCxnSpPr>
                <p:spPr>
                  <a:xfrm>
                    <a:off x="29527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" name="Connecteur droit 110"/>
                  <p:cNvCxnSpPr/>
                  <p:nvPr/>
                </p:nvCxnSpPr>
                <p:spPr>
                  <a:xfrm flipV="1">
                    <a:off x="3152633" y="2778125"/>
                    <a:ext cx="3317" cy="50122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" name="Connecteur droit 111"/>
                  <p:cNvCxnSpPr/>
                  <p:nvPr/>
                </p:nvCxnSpPr>
                <p:spPr>
                  <a:xfrm flipV="1">
                    <a:off x="4667250" y="2758037"/>
                    <a:ext cx="2035700" cy="73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" name="Connecteur droit 112"/>
                  <p:cNvCxnSpPr/>
                  <p:nvPr/>
                </p:nvCxnSpPr>
                <p:spPr>
                  <a:xfrm>
                    <a:off x="6702950" y="2758036"/>
                    <a:ext cx="0" cy="26348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" name="Connecteur droit 113"/>
                  <p:cNvCxnSpPr/>
                  <p:nvPr/>
                </p:nvCxnSpPr>
                <p:spPr>
                  <a:xfrm flipH="1">
                    <a:off x="4889305" y="3021524"/>
                    <a:ext cx="181364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" name="Connecteur droit 114"/>
                  <p:cNvCxnSpPr/>
                  <p:nvPr/>
                </p:nvCxnSpPr>
                <p:spPr>
                  <a:xfrm flipV="1">
                    <a:off x="296213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Connecteur droit 115"/>
                  <p:cNvCxnSpPr/>
                  <p:nvPr/>
                </p:nvCxnSpPr>
                <p:spPr>
                  <a:xfrm>
                    <a:off x="2693564" y="2770681"/>
                    <a:ext cx="259186" cy="317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Connecteur droit 116"/>
                  <p:cNvCxnSpPr/>
                  <p:nvPr/>
                </p:nvCxnSpPr>
                <p:spPr>
                  <a:xfrm>
                    <a:off x="3346450" y="3269826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7" name="Connecteur droit 117"/>
                  <p:cNvCxnSpPr/>
                  <p:nvPr/>
                </p:nvCxnSpPr>
                <p:spPr>
                  <a:xfrm flipV="1">
                    <a:off x="3536808" y="275803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8" name="Connecteur droit 118"/>
                  <p:cNvCxnSpPr/>
                  <p:nvPr/>
                </p:nvCxnSpPr>
                <p:spPr>
                  <a:xfrm flipV="1">
                    <a:off x="3336783" y="2767930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9" name="Connecteur droit 119"/>
                  <p:cNvCxnSpPr/>
                  <p:nvPr/>
                </p:nvCxnSpPr>
                <p:spPr>
                  <a:xfrm>
                    <a:off x="3146567" y="277068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0" name="Connecteur droit 120"/>
                  <p:cNvCxnSpPr/>
                  <p:nvPr/>
                </p:nvCxnSpPr>
                <p:spPr>
                  <a:xfrm>
                    <a:off x="3724275" y="3266651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1" name="Connecteur droit 121"/>
                  <p:cNvCxnSpPr/>
                  <p:nvPr/>
                </p:nvCxnSpPr>
                <p:spPr>
                  <a:xfrm flipV="1">
                    <a:off x="39273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2" name="Connecteur droit 122"/>
                  <p:cNvCxnSpPr/>
                  <p:nvPr/>
                </p:nvCxnSpPr>
                <p:spPr>
                  <a:xfrm flipV="1">
                    <a:off x="3733658" y="2758405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3" name="Connecteur droit 123"/>
                  <p:cNvCxnSpPr/>
                  <p:nvPr/>
                </p:nvCxnSpPr>
                <p:spPr>
                  <a:xfrm>
                    <a:off x="3536808" y="2769218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4" name="Connecteur droit 124"/>
                  <p:cNvCxnSpPr/>
                  <p:nvPr/>
                </p:nvCxnSpPr>
                <p:spPr>
                  <a:xfrm>
                    <a:off x="4133850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5" name="Connecteur droit 125"/>
                  <p:cNvCxnSpPr/>
                  <p:nvPr/>
                </p:nvCxnSpPr>
                <p:spPr>
                  <a:xfrm flipV="1">
                    <a:off x="4330558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6" name="Connecteur droit 126"/>
                  <p:cNvCxnSpPr/>
                  <p:nvPr/>
                </p:nvCxnSpPr>
                <p:spPr>
                  <a:xfrm flipV="1">
                    <a:off x="4130533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7" name="Connecteur droit 127"/>
                  <p:cNvCxnSpPr/>
                  <p:nvPr/>
                </p:nvCxnSpPr>
                <p:spPr>
                  <a:xfrm>
                    <a:off x="3924442" y="2773487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8" name="Connecteur droit 128"/>
                  <p:cNvCxnSpPr/>
                  <p:nvPr/>
                </p:nvCxnSpPr>
                <p:spPr>
                  <a:xfrm>
                    <a:off x="4479925" y="3266282"/>
                    <a:ext cx="1998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59" name="Connecteur droit 129"/>
                  <p:cNvCxnSpPr/>
                  <p:nvPr/>
                </p:nvCxnSpPr>
                <p:spPr>
                  <a:xfrm flipV="1">
                    <a:off x="4676633" y="2764017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0" name="Connecteur droit 130"/>
                  <p:cNvCxnSpPr/>
                  <p:nvPr/>
                </p:nvCxnSpPr>
                <p:spPr>
                  <a:xfrm flipV="1">
                    <a:off x="4476608" y="2764386"/>
                    <a:ext cx="0" cy="51179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61" name="Connecteur droit 131"/>
                  <p:cNvCxnSpPr/>
                  <p:nvPr/>
                </p:nvCxnSpPr>
                <p:spPr>
                  <a:xfrm>
                    <a:off x="4334017" y="2773487"/>
                    <a:ext cx="149083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38" name="Connecteur droit 108"/>
                <p:cNvCxnSpPr/>
                <p:nvPr/>
              </p:nvCxnSpPr>
              <p:spPr>
                <a:xfrm flipV="1">
                  <a:off x="2702685" y="3341291"/>
                  <a:ext cx="0" cy="51179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36" name="Connecteur droit 106"/>
              <p:cNvCxnSpPr/>
              <p:nvPr/>
            </p:nvCxnSpPr>
            <p:spPr>
              <a:xfrm flipV="1">
                <a:off x="4888696" y="3323670"/>
                <a:ext cx="2398" cy="270189"/>
              </a:xfrm>
              <a:prstGeom prst="line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>
            <a:xfrm>
              <a:off x="2292821" y="2688610"/>
              <a:ext cx="4599296" cy="1241946"/>
            </a:xfrm>
            <a:prstGeom prst="rect">
              <a:avLst/>
            </a:prstGeom>
            <a:solidFill>
              <a:sysClr val="window" lastClr="FFFFFF">
                <a:lumMod val="50000"/>
                <a:alpha val="3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rapèze 89"/>
            <p:cNvSpPr/>
            <p:nvPr/>
          </p:nvSpPr>
          <p:spPr>
            <a:xfrm rot="5400000">
              <a:off x="6851176" y="2729554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èze 90"/>
            <p:cNvSpPr/>
            <p:nvPr/>
          </p:nvSpPr>
          <p:spPr>
            <a:xfrm rot="16200000">
              <a:off x="1091820" y="2729551"/>
              <a:ext cx="1241942" cy="1160060"/>
            </a:xfrm>
            <a:prstGeom prst="trapezoid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lèche droite 91"/>
            <p:cNvSpPr/>
            <p:nvPr/>
          </p:nvSpPr>
          <p:spPr>
            <a:xfrm rot="10800000">
              <a:off x="6823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lèche droite 92"/>
            <p:cNvSpPr/>
            <p:nvPr/>
          </p:nvSpPr>
          <p:spPr>
            <a:xfrm rot="10800000">
              <a:off x="8120416" y="3145808"/>
              <a:ext cx="968991" cy="327546"/>
            </a:xfrm>
            <a:prstGeom prst="rightArrow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lèche droite 93"/>
            <p:cNvSpPr/>
            <p:nvPr/>
          </p:nvSpPr>
          <p:spPr>
            <a:xfrm rot="5400000">
              <a:off x="2208356" y="1819856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lèche droite 94"/>
            <p:cNvSpPr/>
            <p:nvPr/>
          </p:nvSpPr>
          <p:spPr>
            <a:xfrm rot="16200000">
              <a:off x="4406474" y="1819857"/>
              <a:ext cx="968991" cy="327546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e 95"/>
            <p:cNvGrpSpPr/>
            <p:nvPr/>
          </p:nvGrpSpPr>
          <p:grpSpPr>
            <a:xfrm>
              <a:off x="2512852" y="2444047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32" name="Rectangle 31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ecteurs 103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Secteurs 104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Ellipse 96"/>
            <p:cNvSpPr/>
            <p:nvPr/>
          </p:nvSpPr>
          <p:spPr>
            <a:xfrm>
              <a:off x="2512852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e 97"/>
            <p:cNvGrpSpPr/>
            <p:nvPr/>
          </p:nvGrpSpPr>
          <p:grpSpPr>
            <a:xfrm>
              <a:off x="4709305" y="2440130"/>
              <a:ext cx="360000" cy="1721439"/>
              <a:chOff x="2512852" y="2444047"/>
              <a:chExt cx="360000" cy="1721439"/>
            </a:xfrm>
            <a:solidFill>
              <a:sysClr val="window" lastClr="FFFFFF">
                <a:lumMod val="50000"/>
                <a:alpha val="60000"/>
              </a:sys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512852" y="2600325"/>
                <a:ext cx="360000" cy="141851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Secteurs 100"/>
              <p:cNvSpPr/>
              <p:nvPr/>
            </p:nvSpPr>
            <p:spPr>
              <a:xfrm>
                <a:off x="2512852" y="2444047"/>
                <a:ext cx="360000" cy="319120"/>
              </a:xfrm>
              <a:prstGeom prst="pie">
                <a:avLst>
                  <a:gd name="adj1" fmla="val 10800000"/>
                  <a:gd name="adj2" fmla="val 2158996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Secteurs 101"/>
              <p:cNvSpPr/>
              <p:nvPr/>
            </p:nvSpPr>
            <p:spPr>
              <a:xfrm rot="10800000">
                <a:off x="2512852" y="3846366"/>
                <a:ext cx="360000" cy="319120"/>
              </a:xfrm>
              <a:prstGeom prst="pie">
                <a:avLst>
                  <a:gd name="adj1" fmla="val 10800000"/>
                  <a:gd name="adj2" fmla="val 70773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Ellipse 98"/>
            <p:cNvSpPr/>
            <p:nvPr/>
          </p:nvSpPr>
          <p:spPr>
            <a:xfrm>
              <a:off x="4709305" y="3129581"/>
              <a:ext cx="360000" cy="36000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0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3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Evaporator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 smtClean="0">
                <a:latin typeface="+mn-lt"/>
              </a:rPr>
              <a:t>Performance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87845" y="6492875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9090" y="1202724"/>
            <a:ext cx="83455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Rather constant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High pressure drop on the water side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47" y="2247446"/>
            <a:ext cx="6080962" cy="3723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47" y="2247446"/>
            <a:ext cx="6057636" cy="368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14" y="2254125"/>
            <a:ext cx="6203627" cy="376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20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Table of content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Pump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36561" y="6455468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graphicFrame>
        <p:nvGraphicFramePr>
          <p:cNvPr id="8" name="Diagramme 3"/>
          <p:cNvGraphicFramePr/>
          <p:nvPr>
            <p:extLst>
              <p:ext uri="{D42A27DB-BD31-4B8C-83A1-F6EECF244321}">
                <p14:modId xmlns:p14="http://schemas.microsoft.com/office/powerpoint/2010/main" val="137241933"/>
              </p:ext>
            </p:extLst>
          </p:nvPr>
        </p:nvGraphicFramePr>
        <p:xfrm>
          <a:off x="368160" y="1403797"/>
          <a:ext cx="8299322" cy="369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dre 8"/>
          <p:cNvSpPr/>
          <p:nvPr/>
        </p:nvSpPr>
        <p:spPr>
          <a:xfrm>
            <a:off x="1970399" y="2507232"/>
            <a:ext cx="1680090" cy="1521372"/>
          </a:xfrm>
          <a:prstGeom prst="frame">
            <a:avLst>
              <a:gd name="adj1" fmla="val 8684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s://i.ytimg.com/vi/c6gwU7IHtlo/maxresdefaul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3973" r="34521" b="4691"/>
          <a:stretch/>
        </p:blipFill>
        <p:spPr bwMode="auto">
          <a:xfrm rot="16200000">
            <a:off x="3740232" y="4017014"/>
            <a:ext cx="1888258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01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9688 -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73" y="0"/>
            <a:ext cx="9144000" cy="6858000"/>
          </a:xfrm>
          <a:prstGeom prst="rect">
            <a:avLst/>
          </a:prstGeom>
          <a:blipFill dpi="0" rotWithShape="1">
            <a:blip r:embed="rId2">
              <a:alphaModFix amt="22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t="-10508" b="-136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" y="122665"/>
            <a:ext cx="2414882" cy="71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85800" y="24054"/>
            <a:ext cx="10042890" cy="9468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Pump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3200" i="1" dirty="0">
                <a:latin typeface="+mn-lt"/>
              </a:rPr>
              <a:t>D</a:t>
            </a:r>
            <a:r>
              <a:rPr lang="en-US" sz="3200" i="1" dirty="0" smtClean="0">
                <a:latin typeface="+mn-lt"/>
              </a:rPr>
              <a:t>escription</a:t>
            </a:r>
            <a:endParaRPr lang="en-US" sz="4800" i="1" dirty="0">
              <a:latin typeface="+mn-lt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729" y="6406663"/>
            <a:ext cx="2895600" cy="365125"/>
          </a:xfrm>
        </p:spPr>
        <p:txBody>
          <a:bodyPr/>
          <a:lstStyle/>
          <a:p>
            <a:r>
              <a:rPr lang="fr-FR" dirty="0" smtClean="0"/>
              <a:t>3rd EORC workshop, Belfast, 2016</a:t>
            </a:r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6498" y="1086804"/>
            <a:ext cx="8795711" cy="2"/>
          </a:xfrm>
          <a:prstGeom prst="line">
            <a:avLst/>
          </a:prstGeom>
          <a:ln>
            <a:solidFill>
              <a:srgbClr val="00206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3374" y="1163586"/>
            <a:ext cx="83455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ear pump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Volumetric efficiency and isentropic efficiency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fr-BE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19583"/>
              </p:ext>
            </p:extLst>
          </p:nvPr>
        </p:nvGraphicFramePr>
        <p:xfrm>
          <a:off x="1459529" y="4384255"/>
          <a:ext cx="6096000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Parameter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Value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Swept</a:t>
                      </a:r>
                      <a:r>
                        <a:rPr lang="fr-BE" dirty="0" smtClean="0"/>
                        <a:t> volume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0.5 cm</a:t>
                      </a:r>
                      <a:r>
                        <a:rPr lang="fr-BE" baseline="30000" dirty="0" smtClean="0"/>
                        <a:t>3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Max. pressure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 bar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Max. mass</a:t>
                      </a:r>
                      <a:r>
                        <a:rPr lang="fr-BE" baseline="0" dirty="0" smtClean="0"/>
                        <a:t> flow (3000 RPM)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20 g/s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74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Max. power </a:t>
                      </a:r>
                      <a:r>
                        <a:rPr lang="fr-BE" dirty="0" err="1" smtClean="0"/>
                        <a:t>consumption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105 W</a:t>
                      </a:r>
                      <a:endParaRPr lang="fr-FR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s://i.ytimg.com/vi/c6gwU7IHtlo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3973" r="34521" b="4691"/>
          <a:stretch/>
        </p:blipFill>
        <p:spPr bwMode="auto">
          <a:xfrm rot="16200000">
            <a:off x="3537716" y="1724283"/>
            <a:ext cx="1888258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3076" y="4942176"/>
                <a:ext cx="2960746" cy="7332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𝑒𝑥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𝑝𝑝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6" y="4942176"/>
                <a:ext cx="2960746" cy="7332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0835" y="4942176"/>
                <a:ext cx="1964384" cy="74193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𝑣𝑜𝑙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835" y="4942176"/>
                <a:ext cx="1964384" cy="7419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0835" y="64454"/>
            <a:ext cx="2739558" cy="7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9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</TotalTime>
  <Words>573</Words>
  <Application>Microsoft Office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EXPERIMENTAL INVESTIGATIONS OF THE VALORIZATION OF THE EXHAUST WASTE HEAT OF A GASOLINE ENGINE BASED ON A RANKINE CYCLE</vt:lpstr>
      <vt:lpstr>Introduction Table of content</vt:lpstr>
      <vt:lpstr>Introduction Context</vt:lpstr>
      <vt:lpstr>Introduction Test-rig</vt:lpstr>
      <vt:lpstr>Table of content Introduction</vt:lpstr>
      <vt:lpstr>Evaporator Description</vt:lpstr>
      <vt:lpstr>Evaporator Performance</vt:lpstr>
      <vt:lpstr>Table of content Pump</vt:lpstr>
      <vt:lpstr>Pump Description</vt:lpstr>
      <vt:lpstr>Pump Performance</vt:lpstr>
      <vt:lpstr>Table of content Expander</vt:lpstr>
      <vt:lpstr>Expander Description</vt:lpstr>
      <vt:lpstr>Expander Performance</vt:lpstr>
      <vt:lpstr>Global Performance</vt:lpstr>
      <vt:lpstr>Table of content Expander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 dumont</dc:creator>
  <cp:lastModifiedBy>olivier dumont</cp:lastModifiedBy>
  <cp:revision>65</cp:revision>
  <cp:lastPrinted>2016-08-31T12:34:08Z</cp:lastPrinted>
  <dcterms:created xsi:type="dcterms:W3CDTF">2016-07-28T14:40:32Z</dcterms:created>
  <dcterms:modified xsi:type="dcterms:W3CDTF">2016-09-14T16:35:41Z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1699093571</vt:i4>
  </property>
  <property fmtid="{D5CDD505-2E9C-101B-9397-08002B2CF9AE}" pid="3" name="_NewReviewCycle">
    <vt:lpwstr/>
  </property>
  <property fmtid="{D5CDD505-2E9C-101B-9397-08002B2CF9AE}" pid="4" name="_EmailSubject">
    <vt:lpwstr>Présentation EORRC</vt:lpwstr>
  </property>
  <property fmtid="{D5CDD505-2E9C-101B-9397-08002B2CF9AE}" pid="5" name="_AuthorEmail">
    <vt:lpwstr>mouad.diny@mpsa.com</vt:lpwstr>
  </property>
  <property fmtid="{D5CDD505-2E9C-101B-9397-08002B2CF9AE}" pid="6" name="_AuthorEmailDisplayName">
    <vt:lpwstr>MOUAD DINY - U226484</vt:lpwstr>
  </property>
</Properties>
</file>