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8" r:id="rId8"/>
    <p:sldId id="269" r:id="rId9"/>
    <p:sldId id="270" r:id="rId10"/>
    <p:sldId id="260" r:id="rId11"/>
    <p:sldId id="271" r:id="rId12"/>
    <p:sldId id="272" r:id="rId13"/>
    <p:sldId id="273" r:id="rId14"/>
    <p:sldId id="276" r:id="rId15"/>
    <p:sldId id="296" r:id="rId16"/>
    <p:sldId id="297" r:id="rId17"/>
    <p:sldId id="264" r:id="rId18"/>
    <p:sldId id="261" r:id="rId19"/>
    <p:sldId id="274" r:id="rId20"/>
    <p:sldId id="262"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63" r:id="rId41"/>
    <p:sldId id="299" r:id="rId42"/>
    <p:sldId id="300" r:id="rId43"/>
    <p:sldId id="298" r:id="rId44"/>
    <p:sldId id="265"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60"/>
  </p:normalViewPr>
  <p:slideViewPr>
    <p:cSldViewPr>
      <p:cViewPr varScale="1">
        <p:scale>
          <a:sx n="86" d="100"/>
          <a:sy n="86" d="100"/>
        </p:scale>
        <p:origin x="15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12/09/2016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12/09/2016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12/09/2016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12/09/2016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12/09/2016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12/09/2016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12/09/2016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BE" sz="3500" b="1" dirty="0">
                <a:latin typeface="Georgia" panose="02040502050405020303" pitchFamily="18" charset="0"/>
              </a:rPr>
              <a:t>Quarante ans après la fusion des communes :</a:t>
            </a:r>
            <a:r>
              <a:rPr lang="fr-BE" sz="3500" dirty="0">
                <a:latin typeface="Georgia" panose="02040502050405020303" pitchFamily="18" charset="0"/>
              </a:rPr>
              <a:t/>
            </a:r>
            <a:br>
              <a:rPr lang="fr-BE" sz="3500" dirty="0">
                <a:latin typeface="Georgia" panose="02040502050405020303" pitchFamily="18" charset="0"/>
              </a:rPr>
            </a:br>
            <a:r>
              <a:rPr lang="fr-BE" sz="3000" b="1" dirty="0">
                <a:latin typeface="Georgia" panose="02040502050405020303" pitchFamily="18" charset="0"/>
              </a:rPr>
              <a:t>retour sur </a:t>
            </a:r>
            <a:r>
              <a:rPr lang="fr-BE" sz="3000" b="1" dirty="0" smtClean="0">
                <a:latin typeface="Georgia" panose="02040502050405020303" pitchFamily="18" charset="0"/>
              </a:rPr>
              <a:t>une opération qui ne pouvait être neutre</a:t>
            </a:r>
            <a:r>
              <a:rPr lang="fr-BE" sz="3500" b="1" dirty="0" smtClean="0">
                <a:latin typeface="Georgia" panose="02040502050405020303" pitchFamily="18" charset="0"/>
              </a:rPr>
              <a:t/>
            </a:r>
            <a:br>
              <a:rPr lang="fr-BE" sz="3500" b="1" dirty="0" smtClean="0">
                <a:latin typeface="Georgia" panose="02040502050405020303" pitchFamily="18" charset="0"/>
              </a:rPr>
            </a:br>
            <a:r>
              <a:rPr lang="fr-BE" sz="3500" b="1" dirty="0" smtClean="0">
                <a:latin typeface="Georgia" panose="02040502050405020303" pitchFamily="18" charset="0"/>
              </a:rPr>
              <a:t/>
            </a:r>
            <a:br>
              <a:rPr lang="fr-BE" sz="3500" b="1" dirty="0" smtClean="0">
                <a:latin typeface="Georgia" panose="02040502050405020303" pitchFamily="18" charset="0"/>
              </a:rPr>
            </a:br>
            <a:r>
              <a:rPr lang="fr-BE" sz="2400" b="1" dirty="0" smtClean="0">
                <a:latin typeface="Georgia" panose="02040502050405020303" pitchFamily="18" charset="0"/>
              </a:rPr>
              <a:t>Frédéric BOUHON</a:t>
            </a:r>
            <a:br>
              <a:rPr lang="fr-BE" sz="2400" b="1" dirty="0" smtClean="0">
                <a:latin typeface="Georgia" panose="02040502050405020303" pitchFamily="18" charset="0"/>
              </a:rPr>
            </a:br>
            <a:r>
              <a:rPr lang="fr-BE" sz="2400" b="1" dirty="0" smtClean="0">
                <a:latin typeface="Georgia" panose="02040502050405020303" pitchFamily="18" charset="0"/>
              </a:rPr>
              <a:t>chargé de cours à </a:t>
            </a:r>
            <a:r>
              <a:rPr lang="fr-BE" sz="2400" b="1" dirty="0" err="1" smtClean="0">
                <a:latin typeface="Georgia" panose="02040502050405020303" pitchFamily="18" charset="0"/>
              </a:rPr>
              <a:t>l’ULg</a:t>
            </a:r>
            <a:endParaRPr lang="fr-BE" sz="3500" dirty="0">
              <a:latin typeface="Georgia" panose="02040502050405020303" pitchFamily="18" charset="0"/>
            </a:endParaRPr>
          </a:p>
        </p:txBody>
      </p:sp>
      <p:sp>
        <p:nvSpPr>
          <p:cNvPr id="3" name="Sous-titre 2"/>
          <p:cNvSpPr>
            <a:spLocks noGrp="1"/>
          </p:cNvSpPr>
          <p:nvPr>
            <p:ph type="subTitle" idx="1"/>
          </p:nvPr>
        </p:nvSpPr>
        <p:spPr/>
        <p:txBody>
          <a:bodyPr>
            <a:normAutofit/>
          </a:bodyPr>
          <a:lstStyle/>
          <a:p>
            <a:endParaRPr lang="fr-BE"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69" y="5013176"/>
            <a:ext cx="2182642" cy="158417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644" y="5013176"/>
            <a:ext cx="2216799" cy="1639242"/>
          </a:xfrm>
          <a:prstGeom prst="rect">
            <a:avLst/>
          </a:prstGeom>
        </p:spPr>
      </p:pic>
    </p:spTree>
    <p:extLst>
      <p:ext uri="{BB962C8B-B14F-4D97-AF65-F5344CB8AC3E}">
        <p14:creationId xmlns:p14="http://schemas.microsoft.com/office/powerpoint/2010/main" val="174706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II. Repères historiques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7755969"/>
          </a:xfrm>
          <a:prstGeom prst="rect">
            <a:avLst/>
          </a:prstGeom>
          <a:noFill/>
        </p:spPr>
        <p:txBody>
          <a:bodyPr wrap="square" rtlCol="0">
            <a:spAutoFit/>
          </a:bodyPr>
          <a:lstStyle/>
          <a:p>
            <a:r>
              <a:rPr lang="fr-BE" sz="2800" i="1" dirty="0" smtClean="0">
                <a:latin typeface="Georgia" panose="02040502050405020303" pitchFamily="18" charset="0"/>
              </a:rPr>
              <a:t>De 1830 à 1961</a:t>
            </a:r>
          </a:p>
          <a:p>
            <a:endParaRPr lang="fr-BE" sz="2800" dirty="0" smtClean="0">
              <a:latin typeface="Georgia" panose="02040502050405020303" pitchFamily="18" charset="0"/>
            </a:endParaRPr>
          </a:p>
          <a:p>
            <a:r>
              <a:rPr lang="fr-BE" sz="2800" dirty="0" smtClean="0">
                <a:latin typeface="Georgia" panose="02040502050405020303" pitchFamily="18" charset="0"/>
              </a:rPr>
              <a:t>1830 : 2.492 communes</a:t>
            </a:r>
          </a:p>
          <a:p>
            <a:endParaRPr lang="fr-BE" sz="1000" dirty="0" smtClean="0">
              <a:latin typeface="Georgia" panose="02040502050405020303" pitchFamily="18" charset="0"/>
            </a:endParaRPr>
          </a:p>
          <a:p>
            <a:r>
              <a:rPr lang="fr-BE" sz="2800" dirty="0" smtClean="0">
                <a:latin typeface="Georgia" panose="02040502050405020303" pitchFamily="18" charset="0"/>
              </a:rPr>
              <a:t>1839 : traité des XXIV articles</a:t>
            </a:r>
          </a:p>
          <a:p>
            <a:endParaRPr lang="fr-BE" sz="1000" dirty="0" smtClean="0">
              <a:latin typeface="Georgia" panose="02040502050405020303" pitchFamily="18" charset="0"/>
            </a:endParaRPr>
          </a:p>
          <a:p>
            <a:r>
              <a:rPr lang="fr-BE" sz="2800" dirty="0" smtClean="0">
                <a:latin typeface="Georgia" panose="02040502050405020303" pitchFamily="18" charset="0"/>
              </a:rPr>
              <a:t>1919 : traité de Versailles</a:t>
            </a:r>
          </a:p>
          <a:p>
            <a:endParaRPr lang="fr-BE" sz="1000" dirty="0" smtClean="0">
              <a:latin typeface="Georgia" panose="02040502050405020303" pitchFamily="18" charset="0"/>
            </a:endParaRPr>
          </a:p>
          <a:p>
            <a:r>
              <a:rPr lang="fr-BE" sz="2800" dirty="0" smtClean="0">
                <a:latin typeface="Georgia" panose="02040502050405020303" pitchFamily="18" charset="0"/>
              </a:rPr>
              <a:t>1940-45 : annexion allemande</a:t>
            </a:r>
          </a:p>
          <a:p>
            <a:endParaRPr lang="fr-BE" sz="1000" dirty="0" smtClean="0">
              <a:latin typeface="Georgia" panose="02040502050405020303" pitchFamily="18" charset="0"/>
            </a:endParaRPr>
          </a:p>
          <a:p>
            <a:r>
              <a:rPr lang="fr-BE" sz="2800" dirty="0" smtClean="0">
                <a:latin typeface="Georgia" panose="02040502050405020303" pitchFamily="18" charset="0"/>
              </a:rPr>
              <a:t>1830-1961 : cas isolés de séparation et de fusion</a:t>
            </a:r>
          </a:p>
          <a:p>
            <a:endParaRPr lang="fr-BE" sz="1000" dirty="0" smtClean="0">
              <a:latin typeface="Georgia" panose="02040502050405020303" pitchFamily="18" charset="0"/>
            </a:endParaRPr>
          </a:p>
          <a:p>
            <a:r>
              <a:rPr lang="fr-BE" sz="2800" dirty="0" smtClean="0">
                <a:latin typeface="Georgia" panose="02040502050405020303" pitchFamily="18" charset="0"/>
              </a:rPr>
              <a:t>1928 : 2.675 communes (maximum historique)</a:t>
            </a:r>
          </a:p>
          <a:p>
            <a:endParaRPr lang="fr-BE" sz="1000" dirty="0" smtClean="0">
              <a:latin typeface="Georgia" panose="02040502050405020303" pitchFamily="18" charset="0"/>
            </a:endParaRPr>
          </a:p>
          <a:p>
            <a:r>
              <a:rPr lang="fr-BE" sz="2800" dirty="0" smtClean="0">
                <a:latin typeface="Georgia" panose="02040502050405020303" pitchFamily="18" charset="0"/>
              </a:rPr>
              <a:t>1961 : 2.663 communes </a:t>
            </a:r>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p:txBody>
      </p:sp>
    </p:spTree>
    <p:extLst>
      <p:ext uri="{BB962C8B-B14F-4D97-AF65-F5344CB8AC3E}">
        <p14:creationId xmlns:p14="http://schemas.microsoft.com/office/powerpoint/2010/main" val="238649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II. Repères historiques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8063746"/>
          </a:xfrm>
          <a:prstGeom prst="rect">
            <a:avLst/>
          </a:prstGeom>
          <a:noFill/>
        </p:spPr>
        <p:txBody>
          <a:bodyPr wrap="square" rtlCol="0">
            <a:spAutoFit/>
          </a:bodyPr>
          <a:lstStyle/>
          <a:p>
            <a:r>
              <a:rPr lang="fr-BE" sz="2800" i="1" dirty="0" smtClean="0">
                <a:latin typeface="Georgia" panose="02040502050405020303" pitchFamily="18" charset="0"/>
              </a:rPr>
              <a:t>À partir de 1961 : premières vagues de fusion</a:t>
            </a:r>
          </a:p>
          <a:p>
            <a:endParaRPr lang="fr-BE" sz="1200" dirty="0" smtClean="0">
              <a:latin typeface="Georgia" panose="02040502050405020303" pitchFamily="18" charset="0"/>
            </a:endParaRPr>
          </a:p>
          <a:p>
            <a:r>
              <a:rPr lang="fr-BE" sz="2800" dirty="0" smtClean="0">
                <a:latin typeface="Georgia" panose="02040502050405020303" pitchFamily="18" charset="0"/>
              </a:rPr>
              <a:t>Constat d’inadéquation des limites communales :</a:t>
            </a:r>
          </a:p>
          <a:p>
            <a:r>
              <a:rPr lang="fr-BE" sz="2800" dirty="0">
                <a:latin typeface="Georgia" panose="02040502050405020303" pitchFamily="18" charset="0"/>
              </a:rPr>
              <a:t>	</a:t>
            </a:r>
            <a:r>
              <a:rPr lang="fr-BE" sz="2800" dirty="0" smtClean="0">
                <a:latin typeface="Georgia" panose="02040502050405020303" pitchFamily="18" charset="0"/>
              </a:rPr>
              <a:t>500 communes de moins de 500 hab.</a:t>
            </a:r>
          </a:p>
          <a:p>
            <a:r>
              <a:rPr lang="fr-BE" sz="2800" dirty="0">
                <a:latin typeface="Georgia" panose="02040502050405020303" pitchFamily="18" charset="0"/>
              </a:rPr>
              <a:t>	</a:t>
            </a:r>
            <a:r>
              <a:rPr lang="fr-BE" sz="2800" dirty="0" err="1" smtClean="0">
                <a:latin typeface="Georgia" panose="02040502050405020303" pitchFamily="18" charset="0"/>
              </a:rPr>
              <a:t>Freloux</a:t>
            </a:r>
            <a:r>
              <a:rPr lang="fr-BE" sz="2800" dirty="0" smtClean="0">
                <a:latin typeface="Georgia" panose="02040502050405020303" pitchFamily="18" charset="0"/>
              </a:rPr>
              <a:t> : 54 hab.</a:t>
            </a:r>
          </a:p>
          <a:p>
            <a:r>
              <a:rPr lang="fr-BE" sz="2800" dirty="0">
                <a:latin typeface="Georgia" panose="02040502050405020303" pitchFamily="18" charset="0"/>
              </a:rPr>
              <a:t>	</a:t>
            </a:r>
            <a:r>
              <a:rPr lang="fr-BE" sz="2800" dirty="0" smtClean="0">
                <a:latin typeface="Georgia" panose="02040502050405020303" pitchFamily="18" charset="0"/>
              </a:rPr>
              <a:t>Charleroi : 27.000 hab.</a:t>
            </a:r>
          </a:p>
          <a:p>
            <a:endParaRPr lang="fr-BE" sz="1000" dirty="0" smtClean="0">
              <a:latin typeface="Georgia" panose="02040502050405020303" pitchFamily="18" charset="0"/>
            </a:endParaRPr>
          </a:p>
          <a:p>
            <a:r>
              <a:rPr lang="fr-BE" sz="2800" dirty="0" smtClean="0">
                <a:latin typeface="Georgia" panose="02040502050405020303" pitchFamily="18" charset="0"/>
              </a:rPr>
              <a:t>Loi unique du 14 février 1961 : art. 91 à 95</a:t>
            </a:r>
          </a:p>
          <a:p>
            <a:endParaRPr lang="fr-BE" sz="1000" dirty="0" smtClean="0">
              <a:latin typeface="Georgia" panose="02040502050405020303" pitchFamily="18" charset="0"/>
            </a:endParaRPr>
          </a:p>
          <a:p>
            <a:r>
              <a:rPr lang="fr-BE" sz="2800" dirty="0" smtClean="0">
                <a:latin typeface="Georgia" panose="02040502050405020303" pitchFamily="18" charset="0"/>
              </a:rPr>
              <a:t>1961 : 2.663 communes </a:t>
            </a:r>
          </a:p>
          <a:p>
            <a:r>
              <a:rPr lang="fr-BE" sz="2800" dirty="0" smtClean="0">
                <a:latin typeface="Georgia" panose="02040502050405020303" pitchFamily="18" charset="0"/>
              </a:rPr>
              <a:t>1965 : 2.586 communes (- 77)</a:t>
            </a:r>
          </a:p>
          <a:p>
            <a:r>
              <a:rPr lang="fr-BE" sz="2800" dirty="0" smtClean="0">
                <a:latin typeface="Georgia" panose="02040502050405020303" pitchFamily="18" charset="0"/>
              </a:rPr>
              <a:t>1971 : 2.359 communes (- 227)</a:t>
            </a:r>
          </a:p>
          <a:p>
            <a:r>
              <a:rPr lang="fr-BE" sz="2800" dirty="0" smtClean="0">
                <a:latin typeface="Georgia" panose="02040502050405020303" pitchFamily="18" charset="0"/>
              </a:rPr>
              <a:t>Total : 304 communes en moins (11,5 %)</a:t>
            </a:r>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p:txBody>
      </p:sp>
    </p:spTree>
    <p:extLst>
      <p:ext uri="{BB962C8B-B14F-4D97-AF65-F5344CB8AC3E}">
        <p14:creationId xmlns:p14="http://schemas.microsoft.com/office/powerpoint/2010/main" val="308486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II. Repères historiques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5232202"/>
          </a:xfrm>
          <a:prstGeom prst="rect">
            <a:avLst/>
          </a:prstGeom>
          <a:noFill/>
        </p:spPr>
        <p:txBody>
          <a:bodyPr wrap="square" rtlCol="0">
            <a:spAutoFit/>
          </a:bodyPr>
          <a:lstStyle/>
          <a:p>
            <a:r>
              <a:rPr lang="fr-BE" sz="2800" i="1" dirty="0" smtClean="0">
                <a:latin typeface="Georgia" panose="02040502050405020303" pitchFamily="18" charset="0"/>
              </a:rPr>
              <a:t>À partir de 1971 : plan général de fusion</a:t>
            </a:r>
          </a:p>
          <a:p>
            <a:endParaRPr lang="fr-BE" sz="1200" dirty="0" smtClean="0">
              <a:latin typeface="Georgia" panose="02040502050405020303" pitchFamily="18" charset="0"/>
            </a:endParaRPr>
          </a:p>
          <a:p>
            <a:r>
              <a:rPr lang="fr-BE" sz="2800" dirty="0" smtClean="0">
                <a:latin typeface="Georgia" panose="02040502050405020303" pitchFamily="18" charset="0"/>
              </a:rPr>
              <a:t>Loi du 23 juillet 1971</a:t>
            </a:r>
          </a:p>
          <a:p>
            <a:endParaRPr lang="fr-BE" sz="1000" dirty="0" smtClean="0">
              <a:latin typeface="Georgia" panose="02040502050405020303" pitchFamily="18" charset="0"/>
            </a:endParaRPr>
          </a:p>
          <a:p>
            <a:r>
              <a:rPr lang="fr-BE" sz="2800" dirty="0" smtClean="0">
                <a:latin typeface="Georgia" panose="02040502050405020303" pitchFamily="18" charset="0"/>
              </a:rPr>
              <a:t>1972 : </a:t>
            </a:r>
            <a:r>
              <a:rPr lang="fr-BE" sz="2800" dirty="0">
                <a:latin typeface="Georgia" panose="02040502050405020303" pitchFamily="18" charset="0"/>
              </a:rPr>
              <a:t>p</a:t>
            </a:r>
            <a:r>
              <a:rPr lang="fr-BE" sz="2800" dirty="0" smtClean="0">
                <a:latin typeface="Georgia" panose="02040502050405020303" pitchFamily="18" charset="0"/>
              </a:rPr>
              <a:t>lan Costard</a:t>
            </a:r>
          </a:p>
          <a:p>
            <a:endParaRPr lang="fr-BE" sz="1000" dirty="0" smtClean="0">
              <a:latin typeface="Georgia" panose="02040502050405020303" pitchFamily="18" charset="0"/>
            </a:endParaRPr>
          </a:p>
          <a:p>
            <a:r>
              <a:rPr lang="fr-BE" sz="2800" dirty="0" smtClean="0">
                <a:latin typeface="Georgia" panose="02040502050405020303" pitchFamily="18" charset="0"/>
              </a:rPr>
              <a:t>12 juin 1974 : déclaration </a:t>
            </a:r>
            <a:r>
              <a:rPr lang="fr-BE" sz="2800" i="1" dirty="0" smtClean="0">
                <a:latin typeface="Georgia" panose="02040502050405020303" pitchFamily="18" charset="0"/>
              </a:rPr>
              <a:t>Tindemans II</a:t>
            </a:r>
            <a:endParaRPr lang="fr-BE" sz="2800" i="1" dirty="0">
              <a:latin typeface="Georgia" panose="02040502050405020303" pitchFamily="18" charset="0"/>
            </a:endParaRPr>
          </a:p>
          <a:p>
            <a:endParaRPr lang="fr-BE" sz="2800" dirty="0" smtClean="0">
              <a:latin typeface="Georgia" panose="02040502050405020303" pitchFamily="18" charset="0"/>
            </a:endParaRP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537" y="3861048"/>
            <a:ext cx="3508555" cy="2621137"/>
          </a:xfrm>
          <a:prstGeom prst="rect">
            <a:avLst/>
          </a:prstGeom>
        </p:spPr>
      </p:pic>
    </p:spTree>
    <p:extLst>
      <p:ext uri="{BB962C8B-B14F-4D97-AF65-F5344CB8AC3E}">
        <p14:creationId xmlns:p14="http://schemas.microsoft.com/office/powerpoint/2010/main" val="39644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II. Repères historiques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8156079"/>
          </a:xfrm>
          <a:prstGeom prst="rect">
            <a:avLst/>
          </a:prstGeom>
          <a:noFill/>
        </p:spPr>
        <p:txBody>
          <a:bodyPr wrap="square" rtlCol="0">
            <a:spAutoFit/>
          </a:bodyPr>
          <a:lstStyle/>
          <a:p>
            <a:r>
              <a:rPr lang="fr-BE" sz="2800" i="1" dirty="0" smtClean="0">
                <a:latin typeface="Georgia" panose="02040502050405020303" pitchFamily="18" charset="0"/>
              </a:rPr>
              <a:t>À partir de 1971 : plan général de fusion</a:t>
            </a:r>
          </a:p>
          <a:p>
            <a:endParaRPr lang="fr-BE" sz="1200" dirty="0" smtClean="0">
              <a:latin typeface="Georgia" panose="02040502050405020303" pitchFamily="18" charset="0"/>
            </a:endParaRPr>
          </a:p>
          <a:p>
            <a:r>
              <a:rPr lang="fr-BE" sz="2800" dirty="0" smtClean="0">
                <a:latin typeface="Georgia" panose="02040502050405020303" pitchFamily="18" charset="0"/>
              </a:rPr>
              <a:t>Loi du 23 juillet 1971</a:t>
            </a:r>
          </a:p>
          <a:p>
            <a:endParaRPr lang="fr-BE" sz="1000" dirty="0" smtClean="0">
              <a:latin typeface="Georgia" panose="02040502050405020303" pitchFamily="18" charset="0"/>
            </a:endParaRPr>
          </a:p>
          <a:p>
            <a:r>
              <a:rPr lang="fr-BE" sz="2800" dirty="0" smtClean="0">
                <a:latin typeface="Georgia" panose="02040502050405020303" pitchFamily="18" charset="0"/>
              </a:rPr>
              <a:t>1972 : </a:t>
            </a:r>
            <a:r>
              <a:rPr lang="fr-BE" sz="2800" dirty="0">
                <a:latin typeface="Georgia" panose="02040502050405020303" pitchFamily="18" charset="0"/>
              </a:rPr>
              <a:t>p</a:t>
            </a:r>
            <a:r>
              <a:rPr lang="fr-BE" sz="2800" dirty="0" smtClean="0">
                <a:latin typeface="Georgia" panose="02040502050405020303" pitchFamily="18" charset="0"/>
              </a:rPr>
              <a:t>lan Costard</a:t>
            </a:r>
          </a:p>
          <a:p>
            <a:endParaRPr lang="fr-BE" sz="1000" dirty="0" smtClean="0">
              <a:latin typeface="Georgia" panose="02040502050405020303" pitchFamily="18" charset="0"/>
            </a:endParaRPr>
          </a:p>
          <a:p>
            <a:r>
              <a:rPr lang="fr-BE" sz="2800" dirty="0" smtClean="0">
                <a:latin typeface="Georgia" panose="02040502050405020303" pitchFamily="18" charset="0"/>
              </a:rPr>
              <a:t>12 juin 1974 : déclaration </a:t>
            </a:r>
            <a:r>
              <a:rPr lang="fr-BE" sz="2800" i="1" dirty="0" smtClean="0">
                <a:latin typeface="Georgia" panose="02040502050405020303" pitchFamily="18" charset="0"/>
              </a:rPr>
              <a:t>Tindemans II</a:t>
            </a:r>
          </a:p>
          <a:p>
            <a:endParaRPr lang="fr-BE" sz="1000" i="1" dirty="0" smtClean="0">
              <a:latin typeface="Georgia" panose="02040502050405020303" pitchFamily="18" charset="0"/>
            </a:endParaRPr>
          </a:p>
          <a:p>
            <a:r>
              <a:rPr lang="fr-BE" sz="2800" dirty="0">
                <a:latin typeface="Georgia" panose="02040502050405020303" pitchFamily="18" charset="0"/>
              </a:rPr>
              <a:t>AR du 17 </a:t>
            </a:r>
            <a:r>
              <a:rPr lang="fr-BE" sz="2800" dirty="0" smtClean="0">
                <a:latin typeface="Georgia" panose="02040502050405020303" pitchFamily="18" charset="0"/>
              </a:rPr>
              <a:t>sept. 1975 + loi </a:t>
            </a:r>
            <a:r>
              <a:rPr lang="fr-BE" sz="2800" dirty="0">
                <a:latin typeface="Georgia" panose="02040502050405020303" pitchFamily="18" charset="0"/>
              </a:rPr>
              <a:t>du 30 </a:t>
            </a:r>
            <a:r>
              <a:rPr lang="fr-BE" sz="2800" dirty="0" smtClean="0">
                <a:latin typeface="Georgia" panose="02040502050405020303" pitchFamily="18" charset="0"/>
              </a:rPr>
              <a:t>déc</a:t>
            </a:r>
            <a:r>
              <a:rPr lang="fr-BE" sz="2800" dirty="0">
                <a:latin typeface="Georgia" panose="02040502050405020303" pitchFamily="18" charset="0"/>
              </a:rPr>
              <a:t>.</a:t>
            </a:r>
            <a:r>
              <a:rPr lang="fr-BE" sz="2800" dirty="0" smtClean="0">
                <a:latin typeface="Georgia" panose="02040502050405020303" pitchFamily="18" charset="0"/>
              </a:rPr>
              <a:t> </a:t>
            </a:r>
            <a:r>
              <a:rPr lang="fr-BE" sz="2800" dirty="0">
                <a:latin typeface="Georgia" panose="02040502050405020303" pitchFamily="18" charset="0"/>
              </a:rPr>
              <a:t>1975 </a:t>
            </a:r>
            <a:endParaRPr lang="fr-BE" sz="2800" dirty="0" smtClean="0">
              <a:latin typeface="Georgia" panose="02040502050405020303" pitchFamily="18" charset="0"/>
            </a:endParaRPr>
          </a:p>
          <a:p>
            <a:endParaRPr lang="fr-BE" sz="1000" i="1" dirty="0">
              <a:latin typeface="Georgia" panose="02040502050405020303" pitchFamily="18" charset="0"/>
            </a:endParaRPr>
          </a:p>
          <a:p>
            <a:r>
              <a:rPr lang="fr-BE" sz="2800" dirty="0" smtClean="0">
                <a:latin typeface="Georgia" panose="02040502050405020303" pitchFamily="18" charset="0"/>
              </a:rPr>
              <a:t>2.359 </a:t>
            </a:r>
            <a:r>
              <a:rPr lang="fr-BE" sz="2800" dirty="0" smtClean="0">
                <a:latin typeface="Georgia" panose="02040502050405020303" pitchFamily="18" charset="0"/>
                <a:sym typeface="Wingdings" panose="05000000000000000000" pitchFamily="2" charset="2"/>
              </a:rPr>
              <a:t> 596 communes</a:t>
            </a:r>
          </a:p>
          <a:p>
            <a:endParaRPr lang="fr-BE" sz="1000" dirty="0">
              <a:latin typeface="Georgia" panose="02040502050405020303" pitchFamily="18" charset="0"/>
              <a:sym typeface="Wingdings" panose="05000000000000000000" pitchFamily="2" charset="2"/>
            </a:endParaRPr>
          </a:p>
          <a:p>
            <a:r>
              <a:rPr lang="fr-BE" sz="2800" dirty="0" smtClean="0">
                <a:latin typeface="Georgia" panose="02040502050405020303" pitchFamily="18" charset="0"/>
                <a:sym typeface="Wingdings" panose="05000000000000000000" pitchFamily="2" charset="2"/>
              </a:rPr>
              <a:t>10 octobre 1976 : élections communales</a:t>
            </a:r>
          </a:p>
          <a:p>
            <a:endParaRPr lang="fr-BE" sz="1000" dirty="0" smtClean="0">
              <a:latin typeface="Georgia" panose="02040502050405020303" pitchFamily="18" charset="0"/>
            </a:endParaRPr>
          </a:p>
          <a:p>
            <a:r>
              <a:rPr lang="fr-BE" sz="2800" dirty="0" smtClean="0">
                <a:latin typeface="Georgia" panose="02040502050405020303" pitchFamily="18" charset="0"/>
              </a:rPr>
              <a:t>1</a:t>
            </a:r>
            <a:r>
              <a:rPr lang="fr-BE" sz="2800" baseline="30000" dirty="0" smtClean="0">
                <a:latin typeface="Georgia" panose="02040502050405020303" pitchFamily="18" charset="0"/>
              </a:rPr>
              <a:t>er</a:t>
            </a:r>
            <a:r>
              <a:rPr lang="fr-BE" sz="2800" dirty="0" smtClean="0">
                <a:latin typeface="Georgia" panose="02040502050405020303" pitchFamily="18" charset="0"/>
              </a:rPr>
              <a:t> janvier 1977 : entrée en vigueur</a:t>
            </a:r>
          </a:p>
          <a:p>
            <a:endParaRPr lang="fr-BE" sz="1000" dirty="0">
              <a:latin typeface="Georgia" panose="02040502050405020303" pitchFamily="18" charset="0"/>
            </a:endParaRPr>
          </a:p>
          <a:p>
            <a:r>
              <a:rPr lang="fr-BE" sz="2800" dirty="0" smtClean="0">
                <a:latin typeface="Georgia" panose="02040502050405020303" pitchFamily="18" charset="0"/>
              </a:rPr>
              <a:t>1</a:t>
            </a:r>
            <a:r>
              <a:rPr lang="fr-BE" sz="2800" baseline="30000" dirty="0" smtClean="0">
                <a:latin typeface="Georgia" panose="02040502050405020303" pitchFamily="18" charset="0"/>
              </a:rPr>
              <a:t>er</a:t>
            </a:r>
            <a:r>
              <a:rPr lang="fr-BE" sz="2800" dirty="0" smtClean="0">
                <a:latin typeface="Georgia" panose="02040502050405020303" pitchFamily="18" charset="0"/>
              </a:rPr>
              <a:t> janvier 1983 : fusion anversoise (589)</a:t>
            </a:r>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p:txBody>
      </p:sp>
    </p:spTree>
    <p:extLst>
      <p:ext uri="{BB962C8B-B14F-4D97-AF65-F5344CB8AC3E}">
        <p14:creationId xmlns:p14="http://schemas.microsoft.com/office/powerpoint/2010/main" val="520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II. Repères historiques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3016210"/>
          </a:xfrm>
          <a:prstGeom prst="rect">
            <a:avLst/>
          </a:prstGeom>
          <a:noFill/>
        </p:spPr>
        <p:txBody>
          <a:bodyPr wrap="square" rtlCol="0">
            <a:spAutoFit/>
          </a:bodyPr>
          <a:lstStyle/>
          <a:p>
            <a:endParaRPr lang="fr-BE" sz="2800" dirty="0" smtClean="0">
              <a:latin typeface="Georgia" panose="02040502050405020303" pitchFamily="18" charset="0"/>
            </a:endParaRP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340768"/>
            <a:ext cx="5127694" cy="5157192"/>
          </a:xfrm>
          <a:prstGeom prst="rect">
            <a:avLst/>
          </a:prstGeom>
        </p:spPr>
      </p:pic>
    </p:spTree>
    <p:extLst>
      <p:ext uri="{BB962C8B-B14F-4D97-AF65-F5344CB8AC3E}">
        <p14:creationId xmlns:p14="http://schemas.microsoft.com/office/powerpoint/2010/main" val="225714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000" y="180000"/>
            <a:ext cx="8053107" cy="6516000"/>
          </a:xfrm>
        </p:spPr>
      </p:pic>
    </p:spTree>
    <p:extLst>
      <p:ext uri="{BB962C8B-B14F-4D97-AF65-F5344CB8AC3E}">
        <p14:creationId xmlns:p14="http://schemas.microsoft.com/office/powerpoint/2010/main" val="749617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000" y="180000"/>
            <a:ext cx="8064234" cy="6516000"/>
          </a:xfrm>
        </p:spPr>
      </p:pic>
    </p:spTree>
    <p:extLst>
      <p:ext uri="{BB962C8B-B14F-4D97-AF65-F5344CB8AC3E}">
        <p14:creationId xmlns:p14="http://schemas.microsoft.com/office/powerpoint/2010/main" val="2836025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III. Objectifs et craintes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7733"/>
            <a:ext cx="8136904" cy="5570756"/>
          </a:xfrm>
          <a:prstGeom prst="rect">
            <a:avLst/>
          </a:prstGeom>
          <a:noFill/>
        </p:spPr>
        <p:txBody>
          <a:bodyPr wrap="square" numCol="2" spcCol="432000" rtlCol="0">
            <a:spAutoFit/>
          </a:bodyPr>
          <a:lstStyle/>
          <a:p>
            <a:r>
              <a:rPr lang="fr-BE" sz="2400" i="1" dirty="0" smtClean="0">
                <a:latin typeface="Georgia" panose="02040502050405020303" pitchFamily="18" charset="0"/>
              </a:rPr>
              <a:t>Objectifs</a:t>
            </a:r>
          </a:p>
          <a:p>
            <a:endParaRPr lang="fr-BE" sz="2000" dirty="0" smtClean="0">
              <a:latin typeface="Georgia" panose="02040502050405020303" pitchFamily="18" charset="0"/>
            </a:endParaRPr>
          </a:p>
          <a:p>
            <a:r>
              <a:rPr lang="fr-BE" sz="2000" dirty="0" smtClean="0">
                <a:latin typeface="Georgia" panose="02040502050405020303" pitchFamily="18" charset="0"/>
              </a:rPr>
              <a:t>Adaptation aux moyens de communication modernes</a:t>
            </a:r>
          </a:p>
          <a:p>
            <a:endParaRPr lang="fr-BE" sz="2000" dirty="0" smtClean="0">
              <a:latin typeface="Georgia" panose="02040502050405020303" pitchFamily="18" charset="0"/>
            </a:endParaRPr>
          </a:p>
          <a:p>
            <a:r>
              <a:rPr lang="fr-BE" sz="2000" dirty="0" smtClean="0">
                <a:latin typeface="Georgia" panose="02040502050405020303" pitchFamily="18" charset="0"/>
              </a:rPr>
              <a:t>Adaptation à l’augmentation des services publics locaux</a:t>
            </a:r>
          </a:p>
          <a:p>
            <a:endParaRPr lang="fr-BE" sz="2000" dirty="0">
              <a:latin typeface="Georgia" panose="02040502050405020303" pitchFamily="18" charset="0"/>
            </a:endParaRPr>
          </a:p>
          <a:p>
            <a:r>
              <a:rPr lang="fr-BE" sz="2000" dirty="0" smtClean="0">
                <a:latin typeface="Georgia" panose="02040502050405020303" pitchFamily="18" charset="0"/>
              </a:rPr>
              <a:t>Rationalisation et économies d’échelle</a:t>
            </a:r>
          </a:p>
          <a:p>
            <a:endParaRPr lang="fr-BE" sz="2000" dirty="0">
              <a:latin typeface="Georgia" panose="02040502050405020303" pitchFamily="18" charset="0"/>
            </a:endParaRPr>
          </a:p>
          <a:p>
            <a:r>
              <a:rPr lang="fr-BE" sz="2000" dirty="0" smtClean="0">
                <a:latin typeface="Georgia" panose="02040502050405020303" pitchFamily="18" charset="0"/>
              </a:rPr>
              <a:t>Répartition équitable de l’effort contributif</a:t>
            </a:r>
          </a:p>
          <a:p>
            <a:endParaRPr lang="fr-BE" sz="2000" dirty="0" smtClean="0">
              <a:latin typeface="Georgia" panose="02040502050405020303" pitchFamily="18" charset="0"/>
            </a:endParaRPr>
          </a:p>
          <a:p>
            <a:r>
              <a:rPr lang="fr-BE" sz="2000" dirty="0" smtClean="0">
                <a:latin typeface="Georgia" panose="02040502050405020303" pitchFamily="18" charset="0"/>
              </a:rPr>
              <a:t>Amélioration du recrutement du personnel politique et administratif</a:t>
            </a:r>
          </a:p>
          <a:p>
            <a:r>
              <a:rPr lang="fr-BE" sz="2400" i="1" dirty="0" smtClean="0">
                <a:latin typeface="Georgia" panose="02040502050405020303" pitchFamily="18" charset="0"/>
              </a:rPr>
              <a:t>Craintes</a:t>
            </a:r>
          </a:p>
          <a:p>
            <a:endParaRPr lang="fr-BE" sz="2000" dirty="0">
              <a:latin typeface="Georgia" panose="02040502050405020303" pitchFamily="18" charset="0"/>
            </a:endParaRPr>
          </a:p>
          <a:p>
            <a:r>
              <a:rPr lang="fr-BE" sz="2000" dirty="0" smtClean="0">
                <a:latin typeface="Georgia" panose="02040502050405020303" pitchFamily="18" charset="0"/>
              </a:rPr>
              <a:t>Avenir des membres du personnel communal</a:t>
            </a:r>
          </a:p>
          <a:p>
            <a:endParaRPr lang="fr-BE" sz="2000" dirty="0">
              <a:latin typeface="Georgia" panose="02040502050405020303" pitchFamily="18" charset="0"/>
            </a:endParaRPr>
          </a:p>
          <a:p>
            <a:r>
              <a:rPr lang="fr-BE" sz="2000" dirty="0" smtClean="0">
                <a:latin typeface="Georgia" panose="02040502050405020303" pitchFamily="18" charset="0"/>
              </a:rPr>
              <a:t>« Charcutage électoral »</a:t>
            </a:r>
          </a:p>
          <a:p>
            <a:endParaRPr lang="fr-BE" sz="2000" dirty="0">
              <a:latin typeface="Georgia" panose="02040502050405020303" pitchFamily="18" charset="0"/>
            </a:endParaRPr>
          </a:p>
          <a:p>
            <a:endParaRPr lang="fr-BE" sz="2000" dirty="0" smtClean="0">
              <a:latin typeface="Georgia" panose="02040502050405020303" pitchFamily="18" charset="0"/>
            </a:endParaRPr>
          </a:p>
          <a:p>
            <a:r>
              <a:rPr lang="fr-BE" sz="2000" dirty="0" smtClean="0">
                <a:latin typeface="Georgia" panose="02040502050405020303" pitchFamily="18" charset="0"/>
              </a:rPr>
              <a:t>Altération de la vie politique locale au profit des grands partis</a:t>
            </a:r>
          </a:p>
          <a:p>
            <a:endParaRPr lang="fr-BE" sz="2000" dirty="0">
              <a:latin typeface="Georgia" panose="02040502050405020303" pitchFamily="18" charset="0"/>
            </a:endParaRPr>
          </a:p>
          <a:p>
            <a:r>
              <a:rPr lang="fr-BE" sz="2000" dirty="0" smtClean="0">
                <a:latin typeface="Georgia" panose="02040502050405020303" pitchFamily="18" charset="0"/>
              </a:rPr>
              <a:t>Perte de l’autonomie communale?</a:t>
            </a:r>
            <a:endParaRPr lang="fr-BE" sz="2000" dirty="0">
              <a:latin typeface="Georgia" panose="02040502050405020303" pitchFamily="18" charset="0"/>
            </a:endParaRPr>
          </a:p>
          <a:p>
            <a:endParaRPr lang="fr-BE" dirty="0" smtClean="0"/>
          </a:p>
          <a:p>
            <a:endParaRPr lang="fr-BE" dirty="0"/>
          </a:p>
        </p:txBody>
      </p:sp>
    </p:spTree>
    <p:extLst>
      <p:ext uri="{BB962C8B-B14F-4D97-AF65-F5344CB8AC3E}">
        <p14:creationId xmlns:p14="http://schemas.microsoft.com/office/powerpoint/2010/main" val="66367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fade">
                                      <p:cBhvr>
                                        <p:cTn id="40" dur="1000"/>
                                        <p:tgtEl>
                                          <p:spTgt spid="7">
                                            <p:txEl>
                                              <p:pRg st="11" end="11"/>
                                            </p:txEl>
                                          </p:spTgt>
                                        </p:tgtEl>
                                      </p:cBhvr>
                                    </p:animEffect>
                                    <p:anim calcmode="lin" valueType="num">
                                      <p:cBhvr>
                                        <p:cTn id="41"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200" dirty="0" smtClean="0">
                <a:latin typeface="Georgia" panose="02040502050405020303" pitchFamily="18" charset="0"/>
              </a:rPr>
              <a:t>IV. Processus de la fusion des communes</a:t>
            </a:r>
            <a:endParaRPr lang="fr-BE" sz="32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1231106"/>
          </a:xfrm>
          <a:prstGeom prst="rect">
            <a:avLst/>
          </a:prstGeom>
          <a:noFill/>
        </p:spPr>
        <p:txBody>
          <a:bodyPr wrap="square" rtlCol="0">
            <a:spAutoFit/>
          </a:bodyPr>
          <a:lstStyle/>
          <a:p>
            <a:pPr marL="342900" indent="-342900">
              <a:buAutoNum type="arabicParenR"/>
            </a:pPr>
            <a:r>
              <a:rPr lang="fr-BE" sz="2800" dirty="0" smtClean="0">
                <a:latin typeface="Georgia" panose="02040502050405020303" pitchFamily="18" charset="0"/>
              </a:rPr>
              <a:t>Initiative gouvernementale</a:t>
            </a:r>
          </a:p>
          <a:p>
            <a:pPr marL="342900" indent="-342900">
              <a:buAutoNum type="arabicParenR"/>
            </a:pPr>
            <a:endParaRPr lang="fr-BE" sz="2800" dirty="0" smtClean="0">
              <a:latin typeface="Georgia" panose="02040502050405020303" pitchFamily="18" charset="0"/>
            </a:endParaRP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953008"/>
            <a:ext cx="3514079" cy="4568303"/>
          </a:xfrm>
          <a:prstGeom prst="rect">
            <a:avLst/>
          </a:prstGeom>
        </p:spPr>
      </p:pic>
    </p:spTree>
    <p:extLst>
      <p:ext uri="{BB962C8B-B14F-4D97-AF65-F5344CB8AC3E}">
        <p14:creationId xmlns:p14="http://schemas.microsoft.com/office/powerpoint/2010/main" val="28035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200" dirty="0" smtClean="0">
                <a:latin typeface="Georgia" panose="02040502050405020303" pitchFamily="18" charset="0"/>
              </a:rPr>
              <a:t>IV. Processus de la fusion des communes</a:t>
            </a:r>
            <a:endParaRPr lang="fr-BE" sz="32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2523768"/>
          </a:xfrm>
          <a:prstGeom prst="rect">
            <a:avLst/>
          </a:prstGeom>
          <a:noFill/>
        </p:spPr>
        <p:txBody>
          <a:bodyPr wrap="square" rtlCol="0">
            <a:spAutoFit/>
          </a:bodyPr>
          <a:lstStyle/>
          <a:p>
            <a:pPr marL="342900" indent="-342900">
              <a:buAutoNum type="arabicParenR"/>
            </a:pPr>
            <a:r>
              <a:rPr lang="fr-BE" sz="2800" dirty="0" smtClean="0">
                <a:latin typeface="Georgia" panose="02040502050405020303" pitchFamily="18" charset="0"/>
              </a:rPr>
              <a:t>Initiative gouvernementale</a:t>
            </a:r>
          </a:p>
          <a:p>
            <a:pPr marL="342900" indent="-342900">
              <a:buAutoNum type="arabicParenR"/>
            </a:pPr>
            <a:endParaRPr lang="fr-BE" sz="2800" dirty="0" smtClean="0">
              <a:latin typeface="Georgia" panose="02040502050405020303" pitchFamily="18" charset="0"/>
            </a:endParaRPr>
          </a:p>
          <a:p>
            <a:pPr marL="342900" indent="-342900">
              <a:buAutoNum type="arabicParenR"/>
            </a:pPr>
            <a:r>
              <a:rPr lang="fr-BE" sz="2800" dirty="0" smtClean="0">
                <a:latin typeface="Georgia" panose="02040502050405020303" pitchFamily="18" charset="0"/>
              </a:rPr>
              <a:t>Consultation locale</a:t>
            </a:r>
          </a:p>
          <a:p>
            <a:pPr marL="342900" indent="-342900">
              <a:buAutoNum type="arabicParenR"/>
            </a:pPr>
            <a:endParaRPr lang="fr-BE" sz="2800" dirty="0" smtClean="0">
              <a:latin typeface="Georgia" panose="02040502050405020303" pitchFamily="18" charset="0"/>
            </a:endParaRPr>
          </a:p>
          <a:p>
            <a:pPr marL="342900" indent="-342900">
              <a:buAutoNum type="arabicParenR"/>
            </a:pPr>
            <a:r>
              <a:rPr lang="fr-BE" sz="2800" dirty="0" smtClean="0">
                <a:latin typeface="Georgia" panose="02040502050405020303" pitchFamily="18" charset="0"/>
              </a:rPr>
              <a:t>Ratification législative</a:t>
            </a:r>
          </a:p>
          <a:p>
            <a:endParaRPr lang="fr-BE" dirty="0"/>
          </a:p>
        </p:txBody>
      </p:sp>
    </p:spTree>
    <p:extLst>
      <p:ext uri="{BB962C8B-B14F-4D97-AF65-F5344CB8AC3E}">
        <p14:creationId xmlns:p14="http://schemas.microsoft.com/office/powerpoint/2010/main" val="200246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lstStyle/>
          <a:p>
            <a:endParaRPr lang="fr-BE"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764704"/>
            <a:ext cx="3312368" cy="282164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902" y="2780928"/>
            <a:ext cx="3332185" cy="2495922"/>
          </a:xfrm>
          <a:prstGeom prst="rect">
            <a:avLst/>
          </a:prstGeom>
        </p:spPr>
      </p:pic>
    </p:spTree>
    <p:extLst>
      <p:ext uri="{BB962C8B-B14F-4D97-AF65-F5344CB8AC3E}">
        <p14:creationId xmlns:p14="http://schemas.microsoft.com/office/powerpoint/2010/main" val="9201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3539430"/>
          </a:xfrm>
          <a:prstGeom prst="rect">
            <a:avLst/>
          </a:prstGeom>
          <a:noFill/>
        </p:spPr>
        <p:txBody>
          <a:bodyPr wrap="square" rtlCol="0">
            <a:spAutoFit/>
          </a:bodyPr>
          <a:lstStyle/>
          <a:p>
            <a:r>
              <a:rPr lang="fr-BE" sz="2800" i="1" dirty="0" smtClean="0">
                <a:latin typeface="Georgia" panose="02040502050405020303" pitchFamily="18" charset="0"/>
              </a:rPr>
              <a:t>Critères officieux</a:t>
            </a:r>
          </a:p>
          <a:p>
            <a:endParaRPr lang="fr-BE" sz="2800" dirty="0">
              <a:latin typeface="Georgia" panose="02040502050405020303" pitchFamily="18" charset="0"/>
            </a:endParaRPr>
          </a:p>
          <a:p>
            <a:r>
              <a:rPr lang="fr-BE" sz="2800" dirty="0" smtClean="0">
                <a:latin typeface="Georgia" panose="02040502050405020303" pitchFamily="18" charset="0"/>
              </a:rPr>
              <a:t>Au moins 5.000 habitants</a:t>
            </a:r>
          </a:p>
          <a:p>
            <a:r>
              <a:rPr lang="fr-BE" sz="2800" dirty="0" smtClean="0">
                <a:latin typeface="Georgia" panose="02040502050405020303" pitchFamily="18" charset="0"/>
              </a:rPr>
              <a:t>Au moins 3.000 hectares (30 km²)</a:t>
            </a:r>
          </a:p>
          <a:p>
            <a:r>
              <a:rPr lang="fr-BE" sz="2800" dirty="0" smtClean="0">
                <a:latin typeface="Georgia" panose="02040502050405020303" pitchFamily="18" charset="0"/>
              </a:rPr>
              <a:t>À tout le moins un de ces deux critères</a:t>
            </a:r>
          </a:p>
          <a:p>
            <a:endParaRPr lang="fr-BE" sz="2800" dirty="0">
              <a:latin typeface="Georgia" panose="02040502050405020303" pitchFamily="18" charset="0"/>
            </a:endParaRPr>
          </a:p>
          <a:p>
            <a:r>
              <a:rPr lang="fr-BE" sz="2800" dirty="0" smtClean="0">
                <a:latin typeface="Georgia" panose="02040502050405020303" pitchFamily="18" charset="0"/>
              </a:rPr>
              <a:t>Toucher le moins possible aux limites provinciales</a:t>
            </a:r>
          </a:p>
          <a:p>
            <a:endParaRPr lang="fr-BE" sz="2800" dirty="0">
              <a:latin typeface="Georgia" panose="02040502050405020303" pitchFamily="18" charset="0"/>
            </a:endParaRPr>
          </a:p>
        </p:txBody>
      </p:sp>
    </p:spTree>
    <p:extLst>
      <p:ext uri="{BB962C8B-B14F-4D97-AF65-F5344CB8AC3E}">
        <p14:creationId xmlns:p14="http://schemas.microsoft.com/office/powerpoint/2010/main" val="421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3539430"/>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Loi du 23 juillet 1971 : des considérations d’ordre</a:t>
            </a:r>
          </a:p>
          <a:p>
            <a:r>
              <a:rPr lang="fr-BE" sz="2800" dirty="0">
                <a:latin typeface="Georgia" panose="02040502050405020303" pitchFamily="18" charset="0"/>
              </a:rPr>
              <a:t>	</a:t>
            </a:r>
            <a:r>
              <a:rPr lang="fr-BE" sz="2800" dirty="0" smtClean="0">
                <a:latin typeface="Georgia" panose="02040502050405020303" pitchFamily="18" charset="0"/>
              </a:rPr>
              <a:t>- géographique</a:t>
            </a:r>
          </a:p>
          <a:p>
            <a:r>
              <a:rPr lang="fr-BE" sz="2800" dirty="0">
                <a:latin typeface="Georgia" panose="02040502050405020303" pitchFamily="18" charset="0"/>
              </a:rPr>
              <a:t>	</a:t>
            </a:r>
            <a:r>
              <a:rPr lang="fr-BE" sz="2800" dirty="0" smtClean="0">
                <a:latin typeface="Georgia" panose="02040502050405020303" pitchFamily="18" charset="0"/>
              </a:rPr>
              <a:t>- économique </a:t>
            </a:r>
          </a:p>
          <a:p>
            <a:r>
              <a:rPr lang="fr-BE" sz="2800" dirty="0">
                <a:latin typeface="Georgia" panose="02040502050405020303" pitchFamily="18" charset="0"/>
              </a:rPr>
              <a:t>	</a:t>
            </a:r>
            <a:r>
              <a:rPr lang="fr-BE" sz="2800" dirty="0" smtClean="0">
                <a:latin typeface="Georgia" panose="02040502050405020303" pitchFamily="18" charset="0"/>
              </a:rPr>
              <a:t>- social</a:t>
            </a:r>
          </a:p>
          <a:p>
            <a:r>
              <a:rPr lang="fr-BE" sz="2800" dirty="0">
                <a:latin typeface="Georgia" panose="02040502050405020303" pitchFamily="18" charset="0"/>
              </a:rPr>
              <a:t>	</a:t>
            </a:r>
            <a:r>
              <a:rPr lang="fr-BE" sz="2800" dirty="0" smtClean="0">
                <a:latin typeface="Georgia" panose="02040502050405020303" pitchFamily="18" charset="0"/>
              </a:rPr>
              <a:t>- culturel ou</a:t>
            </a:r>
          </a:p>
          <a:p>
            <a:r>
              <a:rPr lang="fr-BE" sz="2800" dirty="0">
                <a:latin typeface="Georgia" panose="02040502050405020303" pitchFamily="18" charset="0"/>
              </a:rPr>
              <a:t>	</a:t>
            </a:r>
            <a:r>
              <a:rPr lang="fr-BE" sz="2800" dirty="0" smtClean="0">
                <a:latin typeface="Georgia" panose="02040502050405020303" pitchFamily="18" charset="0"/>
              </a:rPr>
              <a:t>- financier</a:t>
            </a:r>
            <a:endParaRPr lang="fr-BE" sz="2800" dirty="0">
              <a:latin typeface="Georgia" panose="02040502050405020303" pitchFamily="18" charset="0"/>
            </a:endParaRPr>
          </a:p>
        </p:txBody>
      </p:sp>
    </p:spTree>
    <p:extLst>
      <p:ext uri="{BB962C8B-B14F-4D97-AF65-F5344CB8AC3E}">
        <p14:creationId xmlns:p14="http://schemas.microsoft.com/office/powerpoint/2010/main" val="5013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5693866"/>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lvl="0" algn="just"/>
            <a:r>
              <a:rPr lang="fr-BE" sz="2800" b="1" dirty="0" smtClean="0">
                <a:latin typeface="Georgia" panose="02040502050405020303" pitchFamily="18" charset="0"/>
              </a:rPr>
              <a:t>1. </a:t>
            </a:r>
            <a:r>
              <a:rPr lang="fr-BE" sz="2800" dirty="0" smtClean="0">
                <a:latin typeface="Georgia" panose="02040502050405020303" pitchFamily="18" charset="0"/>
              </a:rPr>
              <a:t>On </a:t>
            </a:r>
            <a:r>
              <a:rPr lang="fr-BE" sz="2800" dirty="0">
                <a:latin typeface="Georgia" panose="02040502050405020303" pitchFamily="18" charset="0"/>
              </a:rPr>
              <a:t>a veillé à </a:t>
            </a:r>
            <a:r>
              <a:rPr lang="fr-BE" sz="2800" u="sng" dirty="0">
                <a:latin typeface="Georgia" panose="02040502050405020303" pitchFamily="18" charset="0"/>
              </a:rPr>
              <a:t>regrouper</a:t>
            </a:r>
            <a:r>
              <a:rPr lang="fr-BE" sz="2800" dirty="0">
                <a:latin typeface="Georgia" panose="02040502050405020303" pitchFamily="18" charset="0"/>
              </a:rPr>
              <a:t> au sein d’une même commune </a:t>
            </a:r>
            <a:r>
              <a:rPr lang="fr-BE" sz="2800" u="sng" dirty="0">
                <a:latin typeface="Georgia" panose="02040502050405020303" pitchFamily="18" charset="0"/>
              </a:rPr>
              <a:t>tout ce qui aggloméré ou quasi-aggloméré</a:t>
            </a:r>
            <a:r>
              <a:rPr lang="fr-BE" sz="2800" dirty="0">
                <a:latin typeface="Georgia" panose="02040502050405020303" pitchFamily="18" charset="0"/>
              </a:rPr>
              <a:t>, qu’il s’agisse de communes entières ou de parties de communes, ainsi que les territoires qui, situés à une certaine distance, sont placés dans la zone d’attraction de ces agglomérations.</a:t>
            </a: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15661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5693866"/>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lvl="0" algn="just"/>
            <a:r>
              <a:rPr lang="fr-BE" sz="2800" b="1" dirty="0" smtClean="0">
                <a:latin typeface="Georgia" panose="02040502050405020303" pitchFamily="18" charset="0"/>
              </a:rPr>
              <a:t>1. </a:t>
            </a:r>
            <a:r>
              <a:rPr lang="fr-BE" sz="2800" dirty="0" smtClean="0">
                <a:latin typeface="Georgia" panose="02040502050405020303" pitchFamily="18" charset="0"/>
              </a:rPr>
              <a:t>On </a:t>
            </a:r>
            <a:r>
              <a:rPr lang="fr-BE" sz="2800" dirty="0">
                <a:latin typeface="Georgia" panose="02040502050405020303" pitchFamily="18" charset="0"/>
              </a:rPr>
              <a:t>a veillé à regrouper au sein d’une même commune tout ce qui </a:t>
            </a:r>
            <a:r>
              <a:rPr lang="fr-BE" sz="2800" dirty="0" smtClean="0">
                <a:latin typeface="Georgia" panose="02040502050405020303" pitchFamily="18" charset="0"/>
              </a:rPr>
              <a:t>est aggloméré </a:t>
            </a:r>
            <a:r>
              <a:rPr lang="fr-BE" sz="2800" dirty="0">
                <a:latin typeface="Georgia" panose="02040502050405020303" pitchFamily="18" charset="0"/>
              </a:rPr>
              <a:t>ou quasi-aggloméré, qu’il s’agisse de communes entières ou de parties de communes, ainsi que les </a:t>
            </a:r>
            <a:r>
              <a:rPr lang="fr-BE" sz="2800" u="sng" dirty="0">
                <a:latin typeface="Georgia" panose="02040502050405020303" pitchFamily="18" charset="0"/>
              </a:rPr>
              <a:t>territoires</a:t>
            </a:r>
            <a:r>
              <a:rPr lang="fr-BE" sz="2800" dirty="0">
                <a:latin typeface="Georgia" panose="02040502050405020303" pitchFamily="18" charset="0"/>
              </a:rPr>
              <a:t> qui, situés à une certaine distance, sont </a:t>
            </a:r>
            <a:r>
              <a:rPr lang="fr-BE" sz="2800" u="sng" dirty="0">
                <a:latin typeface="Georgia" panose="02040502050405020303" pitchFamily="18" charset="0"/>
              </a:rPr>
              <a:t>placés dans la zone d’attraction de ces agglomérations</a:t>
            </a:r>
            <a:r>
              <a:rPr lang="fr-BE" sz="2800" dirty="0">
                <a:latin typeface="Georgia" panose="02040502050405020303" pitchFamily="18" charset="0"/>
              </a:rPr>
              <a:t>.</a:t>
            </a: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246036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6124754"/>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lvl="0" algn="just"/>
            <a:r>
              <a:rPr lang="fr-BE" sz="2800" b="1" dirty="0" smtClean="0">
                <a:latin typeface="Georgia" panose="02040502050405020303" pitchFamily="18" charset="0"/>
              </a:rPr>
              <a:t>2. </a:t>
            </a:r>
            <a:r>
              <a:rPr lang="fr-BE" sz="2800" dirty="0">
                <a:latin typeface="Georgia" panose="02040502050405020303" pitchFamily="18" charset="0"/>
              </a:rPr>
              <a:t>L</a:t>
            </a:r>
            <a:r>
              <a:rPr lang="fr-BE" sz="2800" dirty="0" smtClean="0">
                <a:latin typeface="Georgia" panose="02040502050405020303" pitchFamily="18" charset="0"/>
              </a:rPr>
              <a:t>es </a:t>
            </a:r>
            <a:r>
              <a:rPr lang="fr-BE" sz="2800" u="sng" dirty="0">
                <a:latin typeface="Georgia" panose="02040502050405020303" pitchFamily="18" charset="0"/>
              </a:rPr>
              <a:t>facteurs géographiques</a:t>
            </a:r>
            <a:r>
              <a:rPr lang="fr-BE" sz="2800" dirty="0">
                <a:latin typeface="Georgia" panose="02040502050405020303" pitchFamily="18" charset="0"/>
              </a:rPr>
              <a:t> sont intervenus largement : distance par rapport au futur centre municipal, voies de communication, moyens de transport, relief du sol, bassins hydrographiques, zones boisées, ainsi que des données récentes qui marquent le paysage, comme les autoroutes et les canaux.</a:t>
            </a: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66205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3970318"/>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algn="just"/>
            <a:r>
              <a:rPr lang="fr-BE" sz="2800" b="1" dirty="0">
                <a:latin typeface="Georgia" panose="02040502050405020303" pitchFamily="18" charset="0"/>
              </a:rPr>
              <a:t>3</a:t>
            </a:r>
            <a:r>
              <a:rPr lang="fr-BE" sz="2800" b="1" dirty="0" smtClean="0">
                <a:latin typeface="Georgia" panose="02040502050405020303" pitchFamily="18" charset="0"/>
              </a:rPr>
              <a:t>. </a:t>
            </a:r>
            <a:r>
              <a:rPr lang="fr-BE" sz="2800" dirty="0">
                <a:latin typeface="Georgia" panose="02040502050405020303" pitchFamily="18" charset="0"/>
              </a:rPr>
              <a:t>L</a:t>
            </a:r>
            <a:r>
              <a:rPr lang="fr-BE" sz="2800" dirty="0" smtClean="0">
                <a:latin typeface="Georgia" panose="02040502050405020303" pitchFamily="18" charset="0"/>
              </a:rPr>
              <a:t>es </a:t>
            </a:r>
            <a:r>
              <a:rPr lang="fr-BE" sz="2800" u="sng" dirty="0">
                <a:latin typeface="Georgia" panose="02040502050405020303" pitchFamily="18" charset="0"/>
              </a:rPr>
              <a:t>centres de services</a:t>
            </a:r>
            <a:r>
              <a:rPr lang="fr-BE" sz="2800" dirty="0">
                <a:latin typeface="Georgia" panose="02040502050405020303" pitchFamily="18" charset="0"/>
              </a:rPr>
              <a:t> ont servi de </a:t>
            </a:r>
            <a:r>
              <a:rPr lang="fr-BE" sz="2800" u="sng" dirty="0">
                <a:latin typeface="Georgia" panose="02040502050405020303" pitchFamily="18" charset="0"/>
              </a:rPr>
              <a:t>pôles de regroupement</a:t>
            </a:r>
            <a:r>
              <a:rPr lang="fr-BE" sz="2800" dirty="0">
                <a:latin typeface="Georgia" panose="02040502050405020303" pitchFamily="18" charset="0"/>
              </a:rPr>
              <a:t>, ainsi que la logique le </a:t>
            </a:r>
            <a:r>
              <a:rPr lang="fr-BE" sz="2800" dirty="0" smtClean="0">
                <a:latin typeface="Georgia" panose="02040502050405020303" pitchFamily="18" charset="0"/>
              </a:rPr>
              <a:t>commande.</a:t>
            </a:r>
            <a:endParaRPr lang="fr-BE" sz="2800" dirty="0">
              <a:latin typeface="Georgia" panose="02040502050405020303" pitchFamily="18" charset="0"/>
            </a:endParaRPr>
          </a:p>
          <a:p>
            <a:pPr lvl="0" algn="just"/>
            <a:r>
              <a:rPr lang="fr-BE" sz="2800" b="1" dirty="0" smtClean="0">
                <a:latin typeface="Georgia" panose="02040502050405020303" pitchFamily="18" charset="0"/>
              </a:rPr>
              <a:t> </a:t>
            </a:r>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9943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832092"/>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lvl="0" algn="just"/>
            <a:r>
              <a:rPr lang="fr-BE" sz="2800" b="1" dirty="0" smtClean="0">
                <a:latin typeface="Georgia" panose="02040502050405020303" pitchFamily="18" charset="0"/>
              </a:rPr>
              <a:t>4. </a:t>
            </a:r>
            <a:r>
              <a:rPr lang="fr-BE" sz="2800" dirty="0">
                <a:latin typeface="Georgia" panose="02040502050405020303" pitchFamily="18" charset="0"/>
              </a:rPr>
              <a:t>Comme les </a:t>
            </a:r>
            <a:r>
              <a:rPr lang="fr-BE" sz="2800" u="sng" dirty="0">
                <a:latin typeface="Georgia" panose="02040502050405020303" pitchFamily="18" charset="0"/>
              </a:rPr>
              <a:t>données économiques</a:t>
            </a:r>
            <a:r>
              <a:rPr lang="fr-BE" sz="2800" dirty="0">
                <a:latin typeface="Georgia" panose="02040502050405020303" pitchFamily="18" charset="0"/>
              </a:rPr>
              <a:t> constituent un facteur important, on a pris en considération l’implantation des </a:t>
            </a:r>
            <a:r>
              <a:rPr lang="fr-BE" sz="2800" u="sng" dirty="0">
                <a:latin typeface="Georgia" panose="02040502050405020303" pitchFamily="18" charset="0"/>
              </a:rPr>
              <a:t>aires industrielles</a:t>
            </a:r>
            <a:r>
              <a:rPr lang="fr-BE" sz="2800" dirty="0">
                <a:latin typeface="Georgia" panose="02040502050405020303" pitchFamily="18" charset="0"/>
              </a:rPr>
              <a:t> et les </a:t>
            </a:r>
            <a:r>
              <a:rPr lang="fr-BE" sz="2800" u="sng" dirty="0">
                <a:latin typeface="Georgia" panose="02040502050405020303" pitchFamily="18" charset="0"/>
              </a:rPr>
              <a:t>courants </a:t>
            </a:r>
            <a:r>
              <a:rPr lang="fr-BE" sz="2800" u="sng" dirty="0" smtClean="0">
                <a:latin typeface="Georgia" panose="02040502050405020303" pitchFamily="18" charset="0"/>
              </a:rPr>
              <a:t>commerciaux.</a:t>
            </a:r>
            <a:endParaRPr lang="fr-BE" sz="2800" u="sng"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30923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5693866"/>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algn="just"/>
            <a:r>
              <a:rPr lang="fr-BE" sz="2800" b="1" dirty="0">
                <a:latin typeface="Georgia" panose="02040502050405020303" pitchFamily="18" charset="0"/>
              </a:rPr>
              <a:t>5</a:t>
            </a:r>
            <a:r>
              <a:rPr lang="fr-BE" sz="2800" b="1" dirty="0" smtClean="0">
                <a:latin typeface="Georgia" panose="02040502050405020303" pitchFamily="18" charset="0"/>
              </a:rPr>
              <a:t>. </a:t>
            </a:r>
            <a:r>
              <a:rPr lang="fr-BE" sz="2800" dirty="0">
                <a:latin typeface="Georgia" panose="02040502050405020303" pitchFamily="18" charset="0"/>
              </a:rPr>
              <a:t>On a attaché une importance toute spéciale aux </a:t>
            </a:r>
            <a:r>
              <a:rPr lang="fr-BE" sz="2800" u="sng" dirty="0">
                <a:latin typeface="Georgia" panose="02040502050405020303" pitchFamily="18" charset="0"/>
              </a:rPr>
              <a:t>affinités</a:t>
            </a:r>
            <a:r>
              <a:rPr lang="fr-BE" sz="2800" dirty="0">
                <a:latin typeface="Georgia" panose="02040502050405020303" pitchFamily="18" charset="0"/>
              </a:rPr>
              <a:t> : </a:t>
            </a:r>
            <a:r>
              <a:rPr lang="fr-BE" sz="2800" u="sng" dirty="0">
                <a:latin typeface="Georgia" panose="02040502050405020303" pitchFamily="18" charset="0"/>
              </a:rPr>
              <a:t>l’homme devant rester le centre des préoccupations</a:t>
            </a:r>
            <a:r>
              <a:rPr lang="fr-BE" sz="2800" dirty="0">
                <a:latin typeface="Georgia" panose="02040502050405020303" pitchFamily="18" charset="0"/>
              </a:rPr>
              <a:t>, les </a:t>
            </a:r>
            <a:r>
              <a:rPr lang="fr-BE" sz="2800" u="sng" dirty="0">
                <a:latin typeface="Georgia" panose="02040502050405020303" pitchFamily="18" charset="0"/>
              </a:rPr>
              <a:t>mentalités</a:t>
            </a:r>
            <a:r>
              <a:rPr lang="fr-BE" sz="2800" dirty="0">
                <a:latin typeface="Georgia" panose="02040502050405020303" pitchFamily="18" charset="0"/>
              </a:rPr>
              <a:t> et la </a:t>
            </a:r>
            <a:r>
              <a:rPr lang="fr-BE" sz="2800" u="sng" dirty="0">
                <a:latin typeface="Georgia" panose="02040502050405020303" pitchFamily="18" charset="0"/>
              </a:rPr>
              <a:t>manière de vivre</a:t>
            </a:r>
            <a:r>
              <a:rPr lang="fr-BE" sz="2800" dirty="0">
                <a:latin typeface="Georgia" panose="02040502050405020303" pitchFamily="18" charset="0"/>
              </a:rPr>
              <a:t> ont été déterminantes pour le choix des fusions, </a:t>
            </a:r>
            <a:r>
              <a:rPr lang="fr-BE" sz="2800" dirty="0" smtClean="0">
                <a:latin typeface="Georgia" panose="02040502050405020303" pitchFamily="18" charset="0"/>
              </a:rPr>
              <a:t>celles-ci </a:t>
            </a:r>
            <a:r>
              <a:rPr lang="fr-BE" sz="2800" dirty="0">
                <a:latin typeface="Georgia" panose="02040502050405020303" pitchFamily="18" charset="0"/>
              </a:rPr>
              <a:t>ne pouvant constituer une fin en </a:t>
            </a:r>
            <a:r>
              <a:rPr lang="fr-BE" sz="2800" dirty="0" smtClean="0">
                <a:latin typeface="Georgia" panose="02040502050405020303" pitchFamily="18" charset="0"/>
              </a:rPr>
              <a:t>soi.</a:t>
            </a:r>
            <a:endParaRPr lang="fr-BE" sz="2800" dirty="0">
              <a:latin typeface="Georgia" panose="02040502050405020303" pitchFamily="18" charset="0"/>
            </a:endParaRPr>
          </a:p>
          <a:p>
            <a:pPr lvl="0"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14398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832092"/>
          </a:xfrm>
          <a:prstGeom prst="rect">
            <a:avLst/>
          </a:prstGeom>
          <a:noFill/>
        </p:spPr>
        <p:txBody>
          <a:bodyPr wrap="square" rtlCol="0">
            <a:spAutoFit/>
          </a:bodyPr>
          <a:lstStyle/>
          <a:p>
            <a:r>
              <a:rPr lang="fr-BE" sz="2800" i="1" dirty="0" smtClean="0">
                <a:latin typeface="Georgia" panose="02040502050405020303" pitchFamily="18" charset="0"/>
              </a:rPr>
              <a:t>Critères officiels</a:t>
            </a:r>
          </a:p>
          <a:p>
            <a:endParaRPr lang="fr-BE" sz="2800" dirty="0">
              <a:latin typeface="Georgia" panose="02040502050405020303" pitchFamily="18" charset="0"/>
            </a:endParaRPr>
          </a:p>
          <a:p>
            <a:r>
              <a:rPr lang="fr-BE" sz="2800" dirty="0" smtClean="0">
                <a:latin typeface="Georgia" panose="02040502050405020303" pitchFamily="18" charset="0"/>
              </a:rPr>
              <a:t>Rapport au Roi qui précède l’AR du 17 sept. 1975 :</a:t>
            </a:r>
          </a:p>
          <a:p>
            <a:endParaRPr lang="fr-BE" sz="2800" dirty="0">
              <a:latin typeface="Georgia" panose="02040502050405020303" pitchFamily="18" charset="0"/>
            </a:endParaRPr>
          </a:p>
          <a:p>
            <a:pPr lvl="0" algn="just"/>
            <a:r>
              <a:rPr lang="fr-BE" sz="2800" b="1" dirty="0" smtClean="0">
                <a:latin typeface="Georgia" panose="02040502050405020303" pitchFamily="18" charset="0"/>
              </a:rPr>
              <a:t>6. </a:t>
            </a:r>
            <a:r>
              <a:rPr lang="fr-BE" sz="2800" dirty="0">
                <a:latin typeface="Georgia" panose="02040502050405020303" pitchFamily="18" charset="0"/>
              </a:rPr>
              <a:t>On a veillé à assurer la </a:t>
            </a:r>
            <a:r>
              <a:rPr lang="fr-BE" sz="2800" u="sng" dirty="0">
                <a:latin typeface="Georgia" panose="02040502050405020303" pitchFamily="18" charset="0"/>
              </a:rPr>
              <a:t>viabilité</a:t>
            </a:r>
            <a:r>
              <a:rPr lang="fr-BE" sz="2800" dirty="0">
                <a:latin typeface="Georgia" panose="02040502050405020303" pitchFamily="18" charset="0"/>
              </a:rPr>
              <a:t> des communes nouvelles grâce à un </a:t>
            </a:r>
            <a:r>
              <a:rPr lang="fr-BE" sz="2800" u="sng" dirty="0">
                <a:latin typeface="Georgia" panose="02040502050405020303" pitchFamily="18" charset="0"/>
              </a:rPr>
              <a:t>nombre suffisant d’habitants</a:t>
            </a:r>
            <a:r>
              <a:rPr lang="fr-BE" sz="2800" dirty="0">
                <a:latin typeface="Georgia" panose="02040502050405020303" pitchFamily="18" charset="0"/>
              </a:rPr>
              <a:t>, à une </a:t>
            </a:r>
            <a:r>
              <a:rPr lang="fr-BE" sz="2800" u="sng" dirty="0">
                <a:latin typeface="Georgia" panose="02040502050405020303" pitchFamily="18" charset="0"/>
              </a:rPr>
              <a:t>superficie adéquate</a:t>
            </a:r>
            <a:r>
              <a:rPr lang="fr-BE" sz="2800" dirty="0">
                <a:latin typeface="Georgia" panose="02040502050405020303" pitchFamily="18" charset="0"/>
              </a:rPr>
              <a:t> et à des </a:t>
            </a:r>
            <a:r>
              <a:rPr lang="fr-BE" sz="2800" u="sng" dirty="0">
                <a:latin typeface="Georgia" panose="02040502050405020303" pitchFamily="18" charset="0"/>
              </a:rPr>
              <a:t>moyens financiers </a:t>
            </a:r>
            <a:r>
              <a:rPr lang="fr-BE" sz="2800" u="sng" dirty="0" smtClean="0">
                <a:latin typeface="Georgia" panose="02040502050405020303" pitchFamily="18" charset="0"/>
              </a:rPr>
              <a:t>appropriés</a:t>
            </a:r>
            <a:r>
              <a:rPr lang="fr-BE" sz="2800" dirty="0" smtClean="0">
                <a:latin typeface="Georgia" panose="02040502050405020303" pitchFamily="18" charset="0"/>
              </a:rPr>
              <a:t>.</a:t>
            </a:r>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9924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832092"/>
          </a:xfrm>
          <a:prstGeom prst="rect">
            <a:avLst/>
          </a:prstGeom>
          <a:noFill/>
        </p:spPr>
        <p:txBody>
          <a:bodyPr wrap="square" rtlCol="0">
            <a:spAutoFit/>
          </a:bodyPr>
          <a:lstStyle/>
          <a:p>
            <a:r>
              <a:rPr lang="fr-BE" sz="2800" i="1" dirty="0" smtClean="0">
                <a:latin typeface="Georgia" panose="02040502050405020303" pitchFamily="18" charset="0"/>
              </a:rPr>
              <a:t>Vision macroscopique : grande variabilité selon les parties du Royaume</a:t>
            </a:r>
          </a:p>
          <a:p>
            <a:endParaRPr lang="fr-BE" sz="2800" dirty="0">
              <a:latin typeface="Georgia" panose="02040502050405020303" pitchFamily="18" charset="0"/>
            </a:endParaRPr>
          </a:p>
          <a:p>
            <a:r>
              <a:rPr lang="fr-BE" sz="2800" dirty="0" smtClean="0">
                <a:latin typeface="Georgia" panose="02040502050405020303" pitchFamily="18" charset="0"/>
              </a:rPr>
              <a:t>Critères généraux, mais…</a:t>
            </a:r>
          </a:p>
          <a:p>
            <a:endParaRPr lang="fr-BE" sz="2800" dirty="0">
              <a:latin typeface="Georgia" panose="02040502050405020303" pitchFamily="18" charset="0"/>
            </a:endParaRPr>
          </a:p>
          <a:p>
            <a:r>
              <a:rPr lang="fr-BE" sz="2800" dirty="0" smtClean="0">
                <a:latin typeface="Georgia" panose="02040502050405020303" pitchFamily="18" charset="0"/>
              </a:rPr>
              <a:t>308 communes en Région flamande</a:t>
            </a:r>
          </a:p>
          <a:p>
            <a:r>
              <a:rPr lang="fr-BE" sz="2800" dirty="0" smtClean="0">
                <a:latin typeface="Georgia" panose="02040502050405020303" pitchFamily="18" charset="0"/>
              </a:rPr>
              <a:t>262 communes en Région wallonne</a:t>
            </a:r>
          </a:p>
          <a:p>
            <a:r>
              <a:rPr lang="fr-BE" sz="2800" dirty="0" smtClean="0">
                <a:latin typeface="Georgia" panose="02040502050405020303" pitchFamily="18" charset="0"/>
              </a:rPr>
              <a:t>19 communes en  Région de Bruxelles-Capitale</a:t>
            </a:r>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20870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lstStyle/>
          <a:p>
            <a:r>
              <a:rPr lang="fr-BE" dirty="0" smtClean="0">
                <a:latin typeface="Georgia" panose="02040502050405020303" pitchFamily="18" charset="0"/>
              </a:rPr>
              <a:t>Plan de l’exposé</a:t>
            </a:r>
            <a:endParaRPr lang="fr-BE"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355038"/>
          </a:xfrm>
          <a:prstGeom prst="rect">
            <a:avLst/>
          </a:prstGeom>
          <a:noFill/>
        </p:spPr>
        <p:txBody>
          <a:bodyPr wrap="square" rtlCol="0">
            <a:spAutoFit/>
          </a:bodyPr>
          <a:lstStyle/>
          <a:p>
            <a:pPr marL="400050" lvl="0" indent="-400050">
              <a:spcAft>
                <a:spcPts val="600"/>
              </a:spcAft>
              <a:buAutoNum type="romanUcPeriod"/>
            </a:pPr>
            <a:r>
              <a:rPr lang="fr-BE" sz="2800" dirty="0" smtClean="0">
                <a:latin typeface="Georgia" panose="02040502050405020303" pitchFamily="18" charset="0"/>
              </a:rPr>
              <a:t>Enjeux </a:t>
            </a:r>
            <a:r>
              <a:rPr lang="fr-BE" sz="2800" dirty="0">
                <a:latin typeface="Georgia" panose="02040502050405020303" pitchFamily="18" charset="0"/>
              </a:rPr>
              <a:t>de la division politico-administrative du </a:t>
            </a:r>
            <a:r>
              <a:rPr lang="fr-BE" sz="2800" dirty="0" smtClean="0">
                <a:latin typeface="Georgia" panose="02040502050405020303" pitchFamily="18" charset="0"/>
              </a:rPr>
              <a:t>territoire</a:t>
            </a:r>
          </a:p>
          <a:p>
            <a:pPr marL="400050" lvl="0" indent="-400050">
              <a:spcAft>
                <a:spcPts val="600"/>
              </a:spcAft>
              <a:buAutoNum type="romanUcPeriod"/>
            </a:pPr>
            <a:r>
              <a:rPr lang="fr-BE" sz="2800" dirty="0" smtClean="0">
                <a:latin typeface="Georgia" panose="02040502050405020303" pitchFamily="18" charset="0"/>
              </a:rPr>
              <a:t> Repères historiques</a:t>
            </a:r>
          </a:p>
          <a:p>
            <a:pPr marL="400050" lvl="0" indent="-400050">
              <a:spcAft>
                <a:spcPts val="600"/>
              </a:spcAft>
              <a:buAutoNum type="romanUcPeriod"/>
            </a:pPr>
            <a:r>
              <a:rPr lang="fr-BE" sz="2800" dirty="0" smtClean="0">
                <a:latin typeface="Georgia" panose="02040502050405020303" pitchFamily="18" charset="0"/>
              </a:rPr>
              <a:t> Objectifs </a:t>
            </a:r>
            <a:r>
              <a:rPr lang="fr-BE" sz="2800" dirty="0">
                <a:latin typeface="Georgia" panose="02040502050405020303" pitchFamily="18" charset="0"/>
              </a:rPr>
              <a:t>et </a:t>
            </a:r>
            <a:r>
              <a:rPr lang="fr-BE" sz="2800" dirty="0" smtClean="0">
                <a:latin typeface="Georgia" panose="02040502050405020303" pitchFamily="18" charset="0"/>
              </a:rPr>
              <a:t>craintes</a:t>
            </a:r>
          </a:p>
          <a:p>
            <a:pPr marL="400050" lvl="0" indent="-400050">
              <a:spcAft>
                <a:spcPts val="600"/>
              </a:spcAft>
              <a:buAutoNum type="romanUcPeriod"/>
            </a:pPr>
            <a:r>
              <a:rPr lang="fr-BE" sz="2800" dirty="0" smtClean="0">
                <a:latin typeface="Georgia" panose="02040502050405020303" pitchFamily="18" charset="0"/>
              </a:rPr>
              <a:t> Processus </a:t>
            </a:r>
            <a:r>
              <a:rPr lang="fr-BE" sz="2800" dirty="0">
                <a:latin typeface="Georgia" panose="02040502050405020303" pitchFamily="18" charset="0"/>
              </a:rPr>
              <a:t>de la fusion des </a:t>
            </a:r>
            <a:r>
              <a:rPr lang="fr-BE" sz="2800" dirty="0" smtClean="0">
                <a:latin typeface="Georgia" panose="02040502050405020303" pitchFamily="18" charset="0"/>
              </a:rPr>
              <a:t>communes</a:t>
            </a:r>
          </a:p>
          <a:p>
            <a:pPr marL="400050" lvl="0" indent="-400050">
              <a:spcAft>
                <a:spcPts val="600"/>
              </a:spcAft>
              <a:buAutoNum type="romanUcPeriod"/>
            </a:pPr>
            <a:r>
              <a:rPr lang="fr-BE" sz="2800" dirty="0" smtClean="0">
                <a:latin typeface="Georgia" panose="02040502050405020303" pitchFamily="18" charset="0"/>
              </a:rPr>
              <a:t>Modalités </a:t>
            </a:r>
            <a:r>
              <a:rPr lang="fr-BE" sz="2800" dirty="0">
                <a:latin typeface="Georgia" panose="02040502050405020303" pitchFamily="18" charset="0"/>
              </a:rPr>
              <a:t>de la fusion des </a:t>
            </a:r>
            <a:r>
              <a:rPr lang="fr-BE" sz="2800" dirty="0" smtClean="0">
                <a:latin typeface="Georgia" panose="02040502050405020303" pitchFamily="18" charset="0"/>
              </a:rPr>
              <a:t>communes</a:t>
            </a:r>
          </a:p>
          <a:p>
            <a:pPr marL="400050" lvl="0" indent="-400050">
              <a:spcAft>
                <a:spcPts val="600"/>
              </a:spcAft>
              <a:buAutoNum type="romanUcPeriod"/>
            </a:pPr>
            <a:r>
              <a:rPr lang="fr-BE" sz="2800" dirty="0" smtClean="0">
                <a:latin typeface="Georgia" panose="02040502050405020303" pitchFamily="18" charset="0"/>
              </a:rPr>
              <a:t> Principaux </a:t>
            </a:r>
            <a:r>
              <a:rPr lang="fr-BE" sz="2800" dirty="0">
                <a:latin typeface="Georgia" panose="02040502050405020303" pitchFamily="18" charset="0"/>
              </a:rPr>
              <a:t>effets de la fusion des </a:t>
            </a:r>
            <a:r>
              <a:rPr lang="fr-BE" sz="2800" dirty="0" smtClean="0">
                <a:latin typeface="Georgia" panose="02040502050405020303" pitchFamily="18" charset="0"/>
              </a:rPr>
              <a:t>communes</a:t>
            </a:r>
          </a:p>
          <a:p>
            <a:pPr marL="400050" lvl="0" indent="-400050">
              <a:spcAft>
                <a:spcPts val="600"/>
              </a:spcAft>
              <a:buAutoNum type="romanUcPeriod"/>
            </a:pPr>
            <a:r>
              <a:rPr lang="fr-BE" sz="2800" dirty="0" smtClean="0">
                <a:latin typeface="Georgia" panose="02040502050405020303" pitchFamily="18" charset="0"/>
              </a:rPr>
              <a:t> Observations </a:t>
            </a:r>
            <a:r>
              <a:rPr lang="fr-BE" sz="2800" dirty="0">
                <a:latin typeface="Georgia" panose="02040502050405020303" pitchFamily="18" charset="0"/>
              </a:rPr>
              <a:t>critiques et bilan</a:t>
            </a:r>
          </a:p>
          <a:p>
            <a:endParaRPr lang="fr-BE" dirty="0"/>
          </a:p>
        </p:txBody>
      </p:sp>
    </p:spTree>
    <p:extLst>
      <p:ext uri="{BB962C8B-B14F-4D97-AF65-F5344CB8AC3E}">
        <p14:creationId xmlns:p14="http://schemas.microsoft.com/office/powerpoint/2010/main" val="14584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sp>
        <p:nvSpPr>
          <p:cNvPr id="7" name="ZoneTexte 6"/>
          <p:cNvSpPr txBox="1"/>
          <p:nvPr/>
        </p:nvSpPr>
        <p:spPr>
          <a:xfrm>
            <a:off x="539552" y="1340768"/>
            <a:ext cx="8136904" cy="3108543"/>
          </a:xfrm>
          <a:prstGeom prst="rect">
            <a:avLst/>
          </a:prstGeom>
          <a:noFill/>
        </p:spPr>
        <p:txBody>
          <a:bodyPr wrap="square" rtlCol="0">
            <a:spAutoFit/>
          </a:bodyPr>
          <a:lstStyle/>
          <a:p>
            <a:r>
              <a:rPr lang="fr-BE" sz="2800" i="1" dirty="0" smtClean="0">
                <a:latin typeface="Georgia" panose="02040502050405020303" pitchFamily="18" charset="0"/>
              </a:rPr>
              <a:t>Vision macroscopique : grande variabilité selon les parties du Royaume</a:t>
            </a:r>
          </a:p>
          <a:p>
            <a:endParaRPr lang="fr-BE" sz="2800" dirty="0">
              <a:latin typeface="Georgia" panose="02040502050405020303" pitchFamily="18" charset="0"/>
            </a:endParaRPr>
          </a:p>
          <a:p>
            <a:r>
              <a:rPr lang="fr-BE" sz="2800" dirty="0" smtClean="0">
                <a:latin typeface="Georgia" panose="02040502050405020303" pitchFamily="18" charset="0"/>
              </a:rPr>
              <a:t>Critères généraux, mais…</a:t>
            </a: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
        <p:nvSpPr>
          <p:cNvPr id="5" name="Espace réservé du contenu 4"/>
          <p:cNvSpPr>
            <a:spLocks noGrp="1"/>
          </p:cNvSpPr>
          <p:nvPr>
            <p:ph idx="1"/>
          </p:nvPr>
        </p:nvSpPr>
        <p:spPr/>
        <p:txBody>
          <a:bodyPr/>
          <a:lstStyle/>
          <a:p>
            <a:endParaRPr lang="fr-BE" dirty="0"/>
          </a:p>
        </p:txBody>
      </p:sp>
      <p:graphicFrame>
        <p:nvGraphicFramePr>
          <p:cNvPr id="3" name="Tableau 2"/>
          <p:cNvGraphicFramePr>
            <a:graphicFrameLocks noGrp="1"/>
          </p:cNvGraphicFramePr>
          <p:nvPr>
            <p:extLst>
              <p:ext uri="{D42A27DB-BD31-4B8C-83A1-F6EECF244321}">
                <p14:modId xmlns:p14="http://schemas.microsoft.com/office/powerpoint/2010/main" val="2407551471"/>
              </p:ext>
            </p:extLst>
          </p:nvPr>
        </p:nvGraphicFramePr>
        <p:xfrm>
          <a:off x="359532" y="3140968"/>
          <a:ext cx="6249818" cy="2880321"/>
        </p:xfrm>
        <a:graphic>
          <a:graphicData uri="http://schemas.openxmlformats.org/drawingml/2006/table">
            <a:tbl>
              <a:tblPr firstRow="1" bandRow="1">
                <a:tableStyleId>{5C22544A-7EE6-4342-B048-85BDC9FD1C3A}</a:tableStyleId>
              </a:tblPr>
              <a:tblGrid>
                <a:gridCol w="2124236">
                  <a:extLst>
                    <a:ext uri="{9D8B030D-6E8A-4147-A177-3AD203B41FA5}">
                      <a16:colId xmlns:a16="http://schemas.microsoft.com/office/drawing/2014/main" val="20000"/>
                    </a:ext>
                  </a:extLst>
                </a:gridCol>
                <a:gridCol w="2018902">
                  <a:extLst>
                    <a:ext uri="{9D8B030D-6E8A-4147-A177-3AD203B41FA5}">
                      <a16:colId xmlns:a16="http://schemas.microsoft.com/office/drawing/2014/main" val="20001"/>
                    </a:ext>
                  </a:extLst>
                </a:gridCol>
                <a:gridCol w="2106680">
                  <a:extLst>
                    <a:ext uri="{9D8B030D-6E8A-4147-A177-3AD203B41FA5}">
                      <a16:colId xmlns:a16="http://schemas.microsoft.com/office/drawing/2014/main" val="20002"/>
                    </a:ext>
                  </a:extLst>
                </a:gridCol>
              </a:tblGrid>
              <a:tr h="511305">
                <a:tc>
                  <a:txBody>
                    <a:bodyPr/>
                    <a:lstStyle/>
                    <a:p>
                      <a:r>
                        <a:rPr lang="fr-BE" sz="2000" dirty="0" smtClean="0">
                          <a:latin typeface="Georgia" panose="02040502050405020303" pitchFamily="18" charset="0"/>
                        </a:rPr>
                        <a:t>Royaume</a:t>
                      </a:r>
                      <a:endParaRPr lang="fr-BE" sz="2000" dirty="0">
                        <a:latin typeface="Georgia" panose="02040502050405020303" pitchFamily="18" charset="0"/>
                      </a:endParaRPr>
                    </a:p>
                  </a:txBody>
                  <a:tcPr/>
                </a:tc>
                <a:tc>
                  <a:txBody>
                    <a:bodyPr/>
                    <a:lstStyle/>
                    <a:p>
                      <a:r>
                        <a:rPr lang="fr-BE" sz="2000" smtClean="0">
                          <a:latin typeface="Georgia" panose="02040502050405020303" pitchFamily="18" charset="0"/>
                        </a:rPr>
                        <a:t>Surface moy.</a:t>
                      </a:r>
                      <a:endParaRPr lang="fr-BE" sz="2000" dirty="0">
                        <a:latin typeface="Georgia" panose="02040502050405020303" pitchFamily="18" charset="0"/>
                      </a:endParaRPr>
                    </a:p>
                  </a:txBody>
                  <a:tcPr/>
                </a:tc>
                <a:tc>
                  <a:txBody>
                    <a:bodyPr/>
                    <a:lstStyle/>
                    <a:p>
                      <a:r>
                        <a:rPr lang="fr-BE" sz="2000" dirty="0" err="1" smtClean="0">
                          <a:latin typeface="Georgia" panose="02040502050405020303" pitchFamily="18" charset="0"/>
                        </a:rPr>
                        <a:t>Popul</a:t>
                      </a:r>
                      <a:r>
                        <a:rPr lang="fr-BE" sz="2000" dirty="0" smtClean="0">
                          <a:latin typeface="Georgia" panose="02040502050405020303" pitchFamily="18" charset="0"/>
                        </a:rPr>
                        <a:t>.</a:t>
                      </a:r>
                      <a:r>
                        <a:rPr lang="fr-BE" sz="2000" baseline="0" dirty="0" smtClean="0">
                          <a:latin typeface="Georgia" panose="02040502050405020303" pitchFamily="18" charset="0"/>
                        </a:rPr>
                        <a:t> </a:t>
                      </a:r>
                      <a:r>
                        <a:rPr lang="fr-BE" sz="2000" baseline="0" dirty="0" err="1" smtClean="0">
                          <a:latin typeface="Georgia" panose="02040502050405020303" pitchFamily="18" charset="0"/>
                        </a:rPr>
                        <a:t>moy</a:t>
                      </a:r>
                      <a:r>
                        <a:rPr lang="fr-BE" sz="2000" baseline="0" dirty="0" smtClean="0">
                          <a:latin typeface="Georgia" panose="02040502050405020303" pitchFamily="18" charset="0"/>
                        </a:rPr>
                        <a:t>.</a:t>
                      </a:r>
                      <a:endParaRPr lang="fr-BE" sz="2000" dirty="0">
                        <a:latin typeface="Georgia" panose="02040502050405020303" pitchFamily="18" charset="0"/>
                      </a:endParaRPr>
                    </a:p>
                  </a:txBody>
                  <a:tcPr/>
                </a:tc>
                <a:extLst>
                  <a:ext uri="{0D108BD9-81ED-4DB2-BD59-A6C34878D82A}">
                    <a16:rowId xmlns:a16="http://schemas.microsoft.com/office/drawing/2014/main" val="10000"/>
                  </a:ext>
                </a:extLst>
              </a:tr>
              <a:tr h="789672">
                <a:tc>
                  <a:txBody>
                    <a:bodyPr/>
                    <a:lstStyle/>
                    <a:p>
                      <a:r>
                        <a:rPr lang="fr-BE" sz="2600" dirty="0" err="1" smtClean="0">
                          <a:latin typeface="Georgia" panose="02040502050405020303" pitchFamily="18" charset="0"/>
                        </a:rPr>
                        <a:t>Rég</a:t>
                      </a:r>
                      <a:r>
                        <a:rPr lang="fr-BE" sz="2600" dirty="0" smtClean="0">
                          <a:latin typeface="Georgia" panose="02040502050405020303" pitchFamily="18" charset="0"/>
                        </a:rPr>
                        <a:t>.</a:t>
                      </a:r>
                      <a:r>
                        <a:rPr lang="fr-BE" sz="2600" baseline="0" dirty="0" smtClean="0">
                          <a:latin typeface="Georgia" panose="02040502050405020303" pitchFamily="18" charset="0"/>
                        </a:rPr>
                        <a:t> </a:t>
                      </a:r>
                      <a:r>
                        <a:rPr lang="fr-BE" sz="2600" baseline="0" dirty="0" err="1" smtClean="0">
                          <a:latin typeface="Georgia" panose="02040502050405020303" pitchFamily="18" charset="0"/>
                        </a:rPr>
                        <a:t>flam</a:t>
                      </a:r>
                      <a:r>
                        <a:rPr lang="fr-BE" sz="2600" baseline="0" dirty="0" smtClean="0">
                          <a:latin typeface="Georgia" panose="02040502050405020303" pitchFamily="18" charset="0"/>
                        </a:rPr>
                        <a:t>.</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43,9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21.013</a:t>
                      </a:r>
                      <a:r>
                        <a:rPr lang="fr-BE" sz="2600" baseline="0" dirty="0" smtClean="0">
                          <a:latin typeface="Georgia" panose="02040502050405020303" pitchFamily="18" charset="0"/>
                        </a:rPr>
                        <a:t> hab.</a:t>
                      </a:r>
                      <a:endParaRPr lang="fr-BE" sz="2600" dirty="0">
                        <a:latin typeface="Georgia" panose="02040502050405020303" pitchFamily="18" charset="0"/>
                      </a:endParaRPr>
                    </a:p>
                  </a:txBody>
                  <a:tcPr/>
                </a:tc>
                <a:extLst>
                  <a:ext uri="{0D108BD9-81ED-4DB2-BD59-A6C34878D82A}">
                    <a16:rowId xmlns:a16="http://schemas.microsoft.com/office/drawing/2014/main" val="10001"/>
                  </a:ext>
                </a:extLst>
              </a:tr>
              <a:tr h="789672">
                <a:tc>
                  <a:txBody>
                    <a:bodyPr/>
                    <a:lstStyle/>
                    <a:p>
                      <a:r>
                        <a:rPr lang="fr-BE" sz="2600" dirty="0" err="1" smtClean="0">
                          <a:latin typeface="Georgia" panose="02040502050405020303" pitchFamily="18" charset="0"/>
                        </a:rPr>
                        <a:t>Rég</a:t>
                      </a:r>
                      <a:r>
                        <a:rPr lang="fr-BE" sz="2600" dirty="0" smtClean="0">
                          <a:latin typeface="Georgia" panose="02040502050405020303" pitchFamily="18" charset="0"/>
                        </a:rPr>
                        <a:t>. </a:t>
                      </a:r>
                      <a:r>
                        <a:rPr lang="fr-BE" sz="2600" dirty="0" err="1" smtClean="0">
                          <a:latin typeface="Georgia" panose="02040502050405020303" pitchFamily="18" charset="0"/>
                        </a:rPr>
                        <a:t>wall</a:t>
                      </a:r>
                      <a:r>
                        <a:rPr lang="fr-BE" sz="2600" dirty="0" smtClean="0">
                          <a:latin typeface="Georgia" panose="02040502050405020303" pitchFamily="18" charset="0"/>
                        </a:rPr>
                        <a:t>.</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64,3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13.733</a:t>
                      </a:r>
                      <a:r>
                        <a:rPr lang="fr-BE" sz="2600" baseline="0" dirty="0" smtClean="0">
                          <a:latin typeface="Georgia" panose="02040502050405020303" pitchFamily="18" charset="0"/>
                        </a:rPr>
                        <a:t> hab.</a:t>
                      </a:r>
                      <a:endParaRPr lang="fr-BE" sz="2600" dirty="0">
                        <a:latin typeface="Georgia" panose="02040502050405020303" pitchFamily="18" charset="0"/>
                      </a:endParaRPr>
                    </a:p>
                  </a:txBody>
                  <a:tcPr/>
                </a:tc>
                <a:extLst>
                  <a:ext uri="{0D108BD9-81ED-4DB2-BD59-A6C34878D82A}">
                    <a16:rowId xmlns:a16="http://schemas.microsoft.com/office/drawing/2014/main" val="10002"/>
                  </a:ext>
                </a:extLst>
              </a:tr>
              <a:tr h="789672">
                <a:tc>
                  <a:txBody>
                    <a:bodyPr/>
                    <a:lstStyle/>
                    <a:p>
                      <a:r>
                        <a:rPr lang="fr-BE" sz="2600" dirty="0" err="1" smtClean="0">
                          <a:latin typeface="Georgia" panose="02040502050405020303" pitchFamily="18" charset="0"/>
                        </a:rPr>
                        <a:t>Rég</a:t>
                      </a:r>
                      <a:r>
                        <a:rPr lang="fr-BE" sz="2600" dirty="0" smtClean="0">
                          <a:latin typeface="Georgia" panose="02040502050405020303" pitchFamily="18" charset="0"/>
                        </a:rPr>
                        <a:t>.</a:t>
                      </a:r>
                      <a:r>
                        <a:rPr lang="fr-BE" sz="2600" baseline="0" dirty="0" smtClean="0">
                          <a:latin typeface="Georgia" panose="02040502050405020303" pitchFamily="18" charset="0"/>
                        </a:rPr>
                        <a:t> </a:t>
                      </a:r>
                      <a:r>
                        <a:rPr lang="fr-BE" sz="2600" baseline="0" dirty="0" err="1" smtClean="0">
                          <a:latin typeface="Georgia" panose="02040502050405020303" pitchFamily="18" charset="0"/>
                        </a:rPr>
                        <a:t>Bxl</a:t>
                      </a:r>
                      <a:r>
                        <a:rPr lang="fr-BE" sz="2600" baseline="0" dirty="0" smtClean="0">
                          <a:latin typeface="Georgia" panose="02040502050405020303" pitchFamily="18" charset="0"/>
                        </a:rPr>
                        <a:t>-C.</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8,5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62.811</a:t>
                      </a:r>
                      <a:r>
                        <a:rPr lang="fr-BE" sz="2600" baseline="0" dirty="0" smtClean="0">
                          <a:latin typeface="Georgia" panose="02040502050405020303" pitchFamily="18" charset="0"/>
                        </a:rPr>
                        <a:t> hab.</a:t>
                      </a:r>
                      <a:endParaRPr lang="fr-BE" sz="2600" dirty="0">
                        <a:latin typeface="Georgia" panose="02040502050405020303" pitchFamily="18" charset="0"/>
                      </a:endParaRPr>
                    </a:p>
                  </a:txBody>
                  <a:tcPr/>
                </a:tc>
                <a:extLst>
                  <a:ext uri="{0D108BD9-81ED-4DB2-BD59-A6C34878D82A}">
                    <a16:rowId xmlns:a16="http://schemas.microsoft.com/office/drawing/2014/main" val="10003"/>
                  </a:ext>
                </a:extLst>
              </a:tr>
            </a:tbl>
          </a:graphicData>
        </a:graphic>
      </p:graphicFrame>
      <p:pic>
        <p:nvPicPr>
          <p:cNvPr id="9"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a:prstGeom prst="rect">
            <a:avLst/>
          </a:prstGeom>
        </p:spPr>
      </p:pic>
    </p:spTree>
    <p:extLst>
      <p:ext uri="{BB962C8B-B14F-4D97-AF65-F5344CB8AC3E}">
        <p14:creationId xmlns:p14="http://schemas.microsoft.com/office/powerpoint/2010/main" val="336251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sp>
        <p:nvSpPr>
          <p:cNvPr id="7" name="ZoneTexte 6"/>
          <p:cNvSpPr txBox="1"/>
          <p:nvPr/>
        </p:nvSpPr>
        <p:spPr>
          <a:xfrm>
            <a:off x="539552" y="1340768"/>
            <a:ext cx="8136904" cy="3108543"/>
          </a:xfrm>
          <a:prstGeom prst="rect">
            <a:avLst/>
          </a:prstGeom>
          <a:noFill/>
        </p:spPr>
        <p:txBody>
          <a:bodyPr wrap="square" rtlCol="0">
            <a:spAutoFit/>
          </a:bodyPr>
          <a:lstStyle/>
          <a:p>
            <a:r>
              <a:rPr lang="fr-BE" sz="2800" i="1" dirty="0" smtClean="0">
                <a:latin typeface="Georgia" panose="02040502050405020303" pitchFamily="18" charset="0"/>
              </a:rPr>
              <a:t>Vision macroscopique : grande variabilité selon les parties du Royaume</a:t>
            </a:r>
          </a:p>
          <a:p>
            <a:endParaRPr lang="fr-BE" sz="2800" dirty="0">
              <a:latin typeface="Georgia" panose="02040502050405020303" pitchFamily="18" charset="0"/>
            </a:endParaRPr>
          </a:p>
          <a:p>
            <a:r>
              <a:rPr lang="fr-BE" sz="2800" dirty="0" smtClean="0">
                <a:latin typeface="Georgia" panose="02040502050405020303" pitchFamily="18" charset="0"/>
              </a:rPr>
              <a:t>Critères généraux, mais…</a:t>
            </a: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
        <p:nvSpPr>
          <p:cNvPr id="5" name="Espace réservé du contenu 4"/>
          <p:cNvSpPr>
            <a:spLocks noGrp="1"/>
          </p:cNvSpPr>
          <p:nvPr>
            <p:ph idx="1"/>
          </p:nvPr>
        </p:nvSpPr>
        <p:spPr/>
        <p:txBody>
          <a:bodyPr/>
          <a:lstStyle/>
          <a:p>
            <a:endParaRPr lang="fr-BE" dirty="0"/>
          </a:p>
        </p:txBody>
      </p:sp>
      <p:graphicFrame>
        <p:nvGraphicFramePr>
          <p:cNvPr id="3" name="Tableau 2"/>
          <p:cNvGraphicFramePr>
            <a:graphicFrameLocks noGrp="1"/>
          </p:cNvGraphicFramePr>
          <p:nvPr>
            <p:extLst>
              <p:ext uri="{D42A27DB-BD31-4B8C-83A1-F6EECF244321}">
                <p14:modId xmlns:p14="http://schemas.microsoft.com/office/powerpoint/2010/main" val="2725259311"/>
              </p:ext>
            </p:extLst>
          </p:nvPr>
        </p:nvGraphicFramePr>
        <p:xfrm>
          <a:off x="359532" y="3140968"/>
          <a:ext cx="6249818" cy="3669993"/>
        </p:xfrm>
        <a:graphic>
          <a:graphicData uri="http://schemas.openxmlformats.org/drawingml/2006/table">
            <a:tbl>
              <a:tblPr firstRow="1" bandRow="1">
                <a:tableStyleId>{5C22544A-7EE6-4342-B048-85BDC9FD1C3A}</a:tableStyleId>
              </a:tblPr>
              <a:tblGrid>
                <a:gridCol w="2124236">
                  <a:extLst>
                    <a:ext uri="{9D8B030D-6E8A-4147-A177-3AD203B41FA5}">
                      <a16:colId xmlns:a16="http://schemas.microsoft.com/office/drawing/2014/main" val="20000"/>
                    </a:ext>
                  </a:extLst>
                </a:gridCol>
                <a:gridCol w="2018902">
                  <a:extLst>
                    <a:ext uri="{9D8B030D-6E8A-4147-A177-3AD203B41FA5}">
                      <a16:colId xmlns:a16="http://schemas.microsoft.com/office/drawing/2014/main" val="20001"/>
                    </a:ext>
                  </a:extLst>
                </a:gridCol>
                <a:gridCol w="2106680">
                  <a:extLst>
                    <a:ext uri="{9D8B030D-6E8A-4147-A177-3AD203B41FA5}">
                      <a16:colId xmlns:a16="http://schemas.microsoft.com/office/drawing/2014/main" val="20002"/>
                    </a:ext>
                  </a:extLst>
                </a:gridCol>
              </a:tblGrid>
              <a:tr h="511305">
                <a:tc>
                  <a:txBody>
                    <a:bodyPr/>
                    <a:lstStyle/>
                    <a:p>
                      <a:r>
                        <a:rPr lang="fr-BE" sz="2000" dirty="0" smtClean="0">
                          <a:latin typeface="Georgia" panose="02040502050405020303" pitchFamily="18" charset="0"/>
                        </a:rPr>
                        <a:t>Royaume</a:t>
                      </a:r>
                      <a:endParaRPr lang="fr-BE" sz="2000" dirty="0">
                        <a:latin typeface="Georgia" panose="02040502050405020303" pitchFamily="18" charset="0"/>
                      </a:endParaRPr>
                    </a:p>
                  </a:txBody>
                  <a:tcPr/>
                </a:tc>
                <a:tc>
                  <a:txBody>
                    <a:bodyPr/>
                    <a:lstStyle/>
                    <a:p>
                      <a:r>
                        <a:rPr lang="fr-BE" sz="2000" smtClean="0">
                          <a:latin typeface="Georgia" panose="02040502050405020303" pitchFamily="18" charset="0"/>
                        </a:rPr>
                        <a:t>Surface moy.</a:t>
                      </a:r>
                      <a:endParaRPr lang="fr-BE" sz="2000" dirty="0">
                        <a:latin typeface="Georgia" panose="02040502050405020303" pitchFamily="18" charset="0"/>
                      </a:endParaRPr>
                    </a:p>
                  </a:txBody>
                  <a:tcPr/>
                </a:tc>
                <a:tc>
                  <a:txBody>
                    <a:bodyPr/>
                    <a:lstStyle/>
                    <a:p>
                      <a:r>
                        <a:rPr lang="fr-BE" sz="2000" dirty="0" err="1" smtClean="0">
                          <a:latin typeface="Georgia" panose="02040502050405020303" pitchFamily="18" charset="0"/>
                        </a:rPr>
                        <a:t>Popul</a:t>
                      </a:r>
                      <a:r>
                        <a:rPr lang="fr-BE" sz="2000" dirty="0" smtClean="0">
                          <a:latin typeface="Georgia" panose="02040502050405020303" pitchFamily="18" charset="0"/>
                        </a:rPr>
                        <a:t>.</a:t>
                      </a:r>
                      <a:r>
                        <a:rPr lang="fr-BE" sz="2000" baseline="0" dirty="0" smtClean="0">
                          <a:latin typeface="Georgia" panose="02040502050405020303" pitchFamily="18" charset="0"/>
                        </a:rPr>
                        <a:t> </a:t>
                      </a:r>
                      <a:r>
                        <a:rPr lang="fr-BE" sz="2000" baseline="0" dirty="0" err="1" smtClean="0">
                          <a:latin typeface="Georgia" panose="02040502050405020303" pitchFamily="18" charset="0"/>
                        </a:rPr>
                        <a:t>moy</a:t>
                      </a:r>
                      <a:r>
                        <a:rPr lang="fr-BE" sz="2000" baseline="0" dirty="0" smtClean="0">
                          <a:latin typeface="Georgia" panose="02040502050405020303" pitchFamily="18" charset="0"/>
                        </a:rPr>
                        <a:t>.</a:t>
                      </a:r>
                      <a:endParaRPr lang="fr-BE" sz="2000" dirty="0">
                        <a:latin typeface="Georgia" panose="02040502050405020303" pitchFamily="18" charset="0"/>
                      </a:endParaRPr>
                    </a:p>
                  </a:txBody>
                  <a:tcPr/>
                </a:tc>
                <a:extLst>
                  <a:ext uri="{0D108BD9-81ED-4DB2-BD59-A6C34878D82A}">
                    <a16:rowId xmlns:a16="http://schemas.microsoft.com/office/drawing/2014/main" val="10000"/>
                  </a:ext>
                </a:extLst>
              </a:tr>
              <a:tr h="789672">
                <a:tc>
                  <a:txBody>
                    <a:bodyPr/>
                    <a:lstStyle/>
                    <a:p>
                      <a:r>
                        <a:rPr lang="fr-BE" sz="2600" dirty="0" err="1" smtClean="0">
                          <a:latin typeface="Georgia" panose="02040502050405020303" pitchFamily="18" charset="0"/>
                        </a:rPr>
                        <a:t>Rég</a:t>
                      </a:r>
                      <a:r>
                        <a:rPr lang="fr-BE" sz="2600" dirty="0" smtClean="0">
                          <a:latin typeface="Georgia" panose="02040502050405020303" pitchFamily="18" charset="0"/>
                        </a:rPr>
                        <a:t>.</a:t>
                      </a:r>
                      <a:r>
                        <a:rPr lang="fr-BE" sz="2600" baseline="0" dirty="0" smtClean="0">
                          <a:latin typeface="Georgia" panose="02040502050405020303" pitchFamily="18" charset="0"/>
                        </a:rPr>
                        <a:t> </a:t>
                      </a:r>
                      <a:r>
                        <a:rPr lang="fr-BE" sz="2600" baseline="0" dirty="0" err="1" smtClean="0">
                          <a:latin typeface="Georgia" panose="02040502050405020303" pitchFamily="18" charset="0"/>
                        </a:rPr>
                        <a:t>flam</a:t>
                      </a:r>
                      <a:r>
                        <a:rPr lang="fr-BE" sz="2600" baseline="0" dirty="0" smtClean="0">
                          <a:latin typeface="Georgia" panose="02040502050405020303" pitchFamily="18" charset="0"/>
                        </a:rPr>
                        <a:t>.</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43,9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21.013</a:t>
                      </a:r>
                      <a:r>
                        <a:rPr lang="fr-BE" sz="2600" baseline="0" dirty="0" smtClean="0">
                          <a:latin typeface="Georgia" panose="02040502050405020303" pitchFamily="18" charset="0"/>
                        </a:rPr>
                        <a:t> hab.</a:t>
                      </a:r>
                      <a:endParaRPr lang="fr-BE" sz="2600" dirty="0">
                        <a:latin typeface="Georgia" panose="02040502050405020303" pitchFamily="18" charset="0"/>
                      </a:endParaRPr>
                    </a:p>
                  </a:txBody>
                  <a:tcPr/>
                </a:tc>
                <a:extLst>
                  <a:ext uri="{0D108BD9-81ED-4DB2-BD59-A6C34878D82A}">
                    <a16:rowId xmlns:a16="http://schemas.microsoft.com/office/drawing/2014/main" val="10001"/>
                  </a:ext>
                </a:extLst>
              </a:tr>
              <a:tr h="789672">
                <a:tc>
                  <a:txBody>
                    <a:bodyPr/>
                    <a:lstStyle/>
                    <a:p>
                      <a:r>
                        <a:rPr lang="fr-BE" sz="2600" dirty="0" err="1" smtClean="0">
                          <a:latin typeface="Georgia" panose="02040502050405020303" pitchFamily="18" charset="0"/>
                        </a:rPr>
                        <a:t>Rég</a:t>
                      </a:r>
                      <a:r>
                        <a:rPr lang="fr-BE" sz="2600" dirty="0" smtClean="0">
                          <a:latin typeface="Georgia" panose="02040502050405020303" pitchFamily="18" charset="0"/>
                        </a:rPr>
                        <a:t>. </a:t>
                      </a:r>
                      <a:r>
                        <a:rPr lang="fr-BE" sz="2600" dirty="0" err="1" smtClean="0">
                          <a:latin typeface="Georgia" panose="02040502050405020303" pitchFamily="18" charset="0"/>
                        </a:rPr>
                        <a:t>wall</a:t>
                      </a:r>
                      <a:r>
                        <a:rPr lang="fr-BE" sz="2600" dirty="0" smtClean="0">
                          <a:latin typeface="Georgia" panose="02040502050405020303" pitchFamily="18" charset="0"/>
                        </a:rPr>
                        <a:t>.</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64,3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13.733</a:t>
                      </a:r>
                      <a:r>
                        <a:rPr lang="fr-BE" sz="2600" baseline="0" dirty="0" smtClean="0">
                          <a:latin typeface="Georgia" panose="02040502050405020303" pitchFamily="18" charset="0"/>
                        </a:rPr>
                        <a:t> hab.</a:t>
                      </a:r>
                      <a:endParaRPr lang="fr-BE" sz="2600" dirty="0">
                        <a:latin typeface="Georgia" panose="02040502050405020303" pitchFamily="18" charset="0"/>
                      </a:endParaRPr>
                    </a:p>
                  </a:txBody>
                  <a:tcPr/>
                </a:tc>
                <a:extLst>
                  <a:ext uri="{0D108BD9-81ED-4DB2-BD59-A6C34878D82A}">
                    <a16:rowId xmlns:a16="http://schemas.microsoft.com/office/drawing/2014/main" val="10002"/>
                  </a:ext>
                </a:extLst>
              </a:tr>
              <a:tr h="789672">
                <a:tc>
                  <a:txBody>
                    <a:bodyPr/>
                    <a:lstStyle/>
                    <a:p>
                      <a:r>
                        <a:rPr lang="fr-BE" sz="2600" dirty="0" err="1" smtClean="0">
                          <a:latin typeface="Georgia" panose="02040502050405020303" pitchFamily="18" charset="0"/>
                        </a:rPr>
                        <a:t>Rég</a:t>
                      </a:r>
                      <a:r>
                        <a:rPr lang="fr-BE" sz="2600" dirty="0" smtClean="0">
                          <a:latin typeface="Georgia" panose="02040502050405020303" pitchFamily="18" charset="0"/>
                        </a:rPr>
                        <a:t>.</a:t>
                      </a:r>
                      <a:r>
                        <a:rPr lang="fr-BE" sz="2600" baseline="0" dirty="0" smtClean="0">
                          <a:latin typeface="Georgia" panose="02040502050405020303" pitchFamily="18" charset="0"/>
                        </a:rPr>
                        <a:t> </a:t>
                      </a:r>
                      <a:r>
                        <a:rPr lang="fr-BE" sz="2600" baseline="0" dirty="0" err="1" smtClean="0">
                          <a:latin typeface="Georgia" panose="02040502050405020303" pitchFamily="18" charset="0"/>
                        </a:rPr>
                        <a:t>Bxl</a:t>
                      </a:r>
                      <a:r>
                        <a:rPr lang="fr-BE" sz="2600" baseline="0" dirty="0" smtClean="0">
                          <a:latin typeface="Georgia" panose="02040502050405020303" pitchFamily="18" charset="0"/>
                        </a:rPr>
                        <a:t>-C.</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8,5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62.811</a:t>
                      </a:r>
                      <a:r>
                        <a:rPr lang="fr-BE" sz="2600" baseline="0" dirty="0" smtClean="0">
                          <a:latin typeface="Georgia" panose="02040502050405020303" pitchFamily="18" charset="0"/>
                        </a:rPr>
                        <a:t> hab.</a:t>
                      </a:r>
                      <a:endParaRPr lang="fr-BE" sz="2600" dirty="0">
                        <a:latin typeface="Georgia" panose="02040502050405020303" pitchFamily="18" charset="0"/>
                      </a:endParaRPr>
                    </a:p>
                  </a:txBody>
                  <a:tcPr/>
                </a:tc>
                <a:extLst>
                  <a:ext uri="{0D108BD9-81ED-4DB2-BD59-A6C34878D82A}">
                    <a16:rowId xmlns:a16="http://schemas.microsoft.com/office/drawing/2014/main" val="10003"/>
                  </a:ext>
                </a:extLst>
              </a:tr>
              <a:tr h="789672">
                <a:tc>
                  <a:txBody>
                    <a:bodyPr/>
                    <a:lstStyle/>
                    <a:p>
                      <a:r>
                        <a:rPr lang="fr-BE" sz="2600" b="1" baseline="0" dirty="0" smtClean="0">
                          <a:latin typeface="Georgia" panose="02040502050405020303" pitchFamily="18" charset="0"/>
                        </a:rPr>
                        <a:t>Waremme</a:t>
                      </a:r>
                      <a:endParaRPr lang="fr-BE" sz="2600" b="1"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27,87 km²</a:t>
                      </a:r>
                      <a:endParaRPr lang="fr-BE" sz="2600" dirty="0">
                        <a:latin typeface="Georgia" panose="02040502050405020303" pitchFamily="18" charset="0"/>
                      </a:endParaRPr>
                    </a:p>
                  </a:txBody>
                  <a:tcPr/>
                </a:tc>
                <a:tc>
                  <a:txBody>
                    <a:bodyPr/>
                    <a:lstStyle/>
                    <a:p>
                      <a:pPr algn="ctr"/>
                      <a:r>
                        <a:rPr lang="fr-BE" sz="2600" dirty="0" smtClean="0">
                          <a:latin typeface="Georgia" panose="02040502050405020303" pitchFamily="18" charset="0"/>
                        </a:rPr>
                        <a:t>5.399 hab.</a:t>
                      </a:r>
                      <a:endParaRPr lang="fr-BE" sz="2600" dirty="0">
                        <a:latin typeface="Georgia" panose="02040502050405020303" pitchFamily="18" charset="0"/>
                      </a:endParaRPr>
                    </a:p>
                  </a:txBody>
                  <a:tcPr/>
                </a:tc>
                <a:extLst>
                  <a:ext uri="{0D108BD9-81ED-4DB2-BD59-A6C34878D82A}">
                    <a16:rowId xmlns:a16="http://schemas.microsoft.com/office/drawing/2014/main" val="10004"/>
                  </a:ext>
                </a:extLst>
              </a:tr>
            </a:tbl>
          </a:graphicData>
        </a:graphic>
      </p:graphicFrame>
      <p:pic>
        <p:nvPicPr>
          <p:cNvPr id="6"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a:prstGeom prst="rect">
            <a:avLst/>
          </a:prstGeom>
        </p:spPr>
      </p:pic>
    </p:spTree>
    <p:extLst>
      <p:ext uri="{BB962C8B-B14F-4D97-AF65-F5344CB8AC3E}">
        <p14:creationId xmlns:p14="http://schemas.microsoft.com/office/powerpoint/2010/main" val="612239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832092"/>
          </a:xfrm>
          <a:prstGeom prst="rect">
            <a:avLst/>
          </a:prstGeom>
          <a:noFill/>
        </p:spPr>
        <p:txBody>
          <a:bodyPr wrap="square" rtlCol="0">
            <a:spAutoFit/>
          </a:bodyPr>
          <a:lstStyle/>
          <a:p>
            <a:r>
              <a:rPr lang="fr-BE" sz="2800" i="1" dirty="0" smtClean="0">
                <a:latin typeface="Georgia" panose="02040502050405020303" pitchFamily="18" charset="0"/>
              </a:rPr>
              <a:t>Vision microscopique: quelques cas choisis en province de Liège</a:t>
            </a:r>
          </a:p>
          <a:p>
            <a:endParaRPr lang="fr-BE" sz="2800" dirty="0">
              <a:latin typeface="Georgia" panose="02040502050405020303" pitchFamily="18" charset="0"/>
            </a:endParaRPr>
          </a:p>
          <a:p>
            <a:r>
              <a:rPr lang="fr-BE" sz="2800" dirty="0" smtClean="0">
                <a:latin typeface="Georgia" panose="02040502050405020303" pitchFamily="18" charset="0"/>
              </a:rPr>
              <a:t>Grande variabilité quant au </a:t>
            </a:r>
            <a:r>
              <a:rPr lang="fr-BE" sz="2800" i="1" dirty="0" smtClean="0">
                <a:latin typeface="Georgia" panose="02040502050405020303" pitchFamily="18" charset="0"/>
              </a:rPr>
              <a:t>nombre</a:t>
            </a:r>
            <a:r>
              <a:rPr lang="fr-BE" sz="2800" dirty="0" smtClean="0">
                <a:latin typeface="Georgia" panose="02040502050405020303" pitchFamily="18" charset="0"/>
              </a:rPr>
              <a:t> d’anciennes communes dans chaque nouvelle entité : </a:t>
            </a:r>
          </a:p>
          <a:p>
            <a:r>
              <a:rPr lang="fr-BE" sz="2800" dirty="0">
                <a:latin typeface="Georgia" panose="02040502050405020303" pitchFamily="18" charset="0"/>
              </a:rPr>
              <a:t>	</a:t>
            </a:r>
            <a:r>
              <a:rPr lang="fr-BE" sz="2800" dirty="0" smtClean="0">
                <a:latin typeface="Georgia" panose="02040502050405020303" pitchFamily="18" charset="0"/>
              </a:rPr>
              <a:t>entre 1 et 30.</a:t>
            </a:r>
          </a:p>
          <a:p>
            <a:endParaRPr lang="fr-BE" sz="2800"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24398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sp>
        <p:nvSpPr>
          <p:cNvPr id="7" name="ZoneTexte 6"/>
          <p:cNvSpPr txBox="1"/>
          <p:nvPr/>
        </p:nvSpPr>
        <p:spPr>
          <a:xfrm>
            <a:off x="539552" y="1340768"/>
            <a:ext cx="8136904" cy="6986528"/>
          </a:xfrm>
          <a:prstGeom prst="rect">
            <a:avLst/>
          </a:prstGeom>
          <a:noFill/>
        </p:spPr>
        <p:txBody>
          <a:bodyPr wrap="square" rtlCol="0">
            <a:spAutoFit/>
          </a:bodyPr>
          <a:lstStyle/>
          <a:p>
            <a:r>
              <a:rPr lang="fr-BE" sz="2800" i="1" dirty="0" smtClean="0">
                <a:latin typeface="Georgia" panose="02040502050405020303" pitchFamily="18" charset="0"/>
              </a:rPr>
              <a:t>Vision microscopique: quelques cas choisis en province de Liège</a:t>
            </a:r>
          </a:p>
          <a:p>
            <a:endParaRPr lang="fr-BE" sz="1200" dirty="0">
              <a:latin typeface="Georgia" panose="02040502050405020303" pitchFamily="18" charset="0"/>
            </a:endParaRPr>
          </a:p>
          <a:p>
            <a:r>
              <a:rPr lang="fr-BE" sz="2800" dirty="0" smtClean="0">
                <a:latin typeface="Georgia" panose="02040502050405020303" pitchFamily="18" charset="0"/>
              </a:rPr>
              <a:t>Motivations spécifiques, commune par commune :</a:t>
            </a:r>
          </a:p>
          <a:p>
            <a:endParaRPr lang="fr-BE" sz="600" dirty="0">
              <a:latin typeface="Georgia" panose="02040502050405020303" pitchFamily="18" charset="0"/>
            </a:endParaRPr>
          </a:p>
          <a:p>
            <a:pPr algn="just"/>
            <a:r>
              <a:rPr lang="fr-BE" dirty="0" smtClean="0">
                <a:latin typeface="Georgia" panose="02040502050405020303" pitchFamily="18" charset="0"/>
              </a:rPr>
              <a:t>« La </a:t>
            </a:r>
            <a:r>
              <a:rPr lang="fr-BE" dirty="0">
                <a:latin typeface="Georgia" panose="02040502050405020303" pitchFamily="18" charset="0"/>
              </a:rPr>
              <a:t>ville de </a:t>
            </a:r>
            <a:r>
              <a:rPr lang="fr-BE" b="1" dirty="0">
                <a:latin typeface="Georgia" panose="02040502050405020303" pitchFamily="18" charset="0"/>
              </a:rPr>
              <a:t>Liège</a:t>
            </a:r>
            <a:r>
              <a:rPr lang="fr-BE" dirty="0">
                <a:latin typeface="Georgia" panose="02040502050405020303" pitchFamily="18" charset="0"/>
              </a:rPr>
              <a:t> a de tout temps polarisé l’ensemble de son agglomération. Pourtant, au sein de celle-ci, plusieurs groupes de communes possèdent leur vie propre, centrée notamment sur Seraing, les deux Flémalle ou encore Herstal</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Ces communautés de vie sont donc appelées à former des ensembles distincts de la ville de Liège</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On a veillé à assurer à Liège un chiffre de population qui, sans être démesuré et inhumain, en fasse une ville de taille suffisante pour animer la région fort peuplée sur laquelle elle exerce son influence</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C’est surtout </a:t>
            </a:r>
            <a:r>
              <a:rPr lang="fr-BE" dirty="0" err="1">
                <a:latin typeface="Georgia" panose="02040502050405020303" pitchFamily="18" charset="0"/>
              </a:rPr>
              <a:t>Jupille</a:t>
            </a:r>
            <a:r>
              <a:rPr lang="fr-BE" dirty="0">
                <a:latin typeface="Georgia" panose="02040502050405020303" pitchFamily="18" charset="0"/>
              </a:rPr>
              <a:t>-</a:t>
            </a:r>
            <a:r>
              <a:rPr lang="fr-BE" dirty="0" err="1">
                <a:latin typeface="Georgia" panose="02040502050405020303" pitchFamily="18" charset="0"/>
              </a:rPr>
              <a:t>sur-Meuse</a:t>
            </a:r>
            <a:r>
              <a:rPr lang="fr-BE" dirty="0">
                <a:latin typeface="Georgia" panose="02040502050405020303" pitchFamily="18" charset="0"/>
              </a:rPr>
              <a:t> et Wandre qui, par leurs industries, apporteront à la nouvelle ville un support économique de première </a:t>
            </a:r>
            <a:r>
              <a:rPr lang="fr-BE" dirty="0" smtClean="0">
                <a:latin typeface="Georgia" panose="02040502050405020303" pitchFamily="18" charset="0"/>
              </a:rPr>
              <a:t>importance (…)</a:t>
            </a:r>
            <a:endParaRPr lang="fr-BE"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
        <p:nvSpPr>
          <p:cNvPr id="3" name="Espace réservé du contenu 2"/>
          <p:cNvSpPr>
            <a:spLocks noGrp="1"/>
          </p:cNvSpPr>
          <p:nvPr>
            <p:ph idx="1"/>
          </p:nvPr>
        </p:nvSpPr>
        <p:spPr/>
        <p:txBody>
          <a:bodyPr/>
          <a:lstStyle/>
          <a:p>
            <a:endParaRPr lang="fr-BE"/>
          </a:p>
        </p:txBody>
      </p:sp>
    </p:spTree>
    <p:extLst>
      <p:ext uri="{BB962C8B-B14F-4D97-AF65-F5344CB8AC3E}">
        <p14:creationId xmlns:p14="http://schemas.microsoft.com/office/powerpoint/2010/main" val="25075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6063198"/>
          </a:xfrm>
          <a:prstGeom prst="rect">
            <a:avLst/>
          </a:prstGeom>
          <a:noFill/>
        </p:spPr>
        <p:txBody>
          <a:bodyPr wrap="square" rtlCol="0">
            <a:spAutoFit/>
          </a:bodyPr>
          <a:lstStyle/>
          <a:p>
            <a:r>
              <a:rPr lang="fr-BE" sz="2800" i="1" dirty="0" smtClean="0">
                <a:latin typeface="Georgia" panose="02040502050405020303" pitchFamily="18" charset="0"/>
              </a:rPr>
              <a:t>Vision microscopique: quelques cas choisis en province de Liège</a:t>
            </a:r>
          </a:p>
          <a:p>
            <a:endParaRPr lang="fr-BE" sz="1200" dirty="0">
              <a:latin typeface="Georgia" panose="02040502050405020303" pitchFamily="18" charset="0"/>
            </a:endParaRPr>
          </a:p>
          <a:p>
            <a:r>
              <a:rPr lang="fr-BE" sz="2800" dirty="0" smtClean="0">
                <a:latin typeface="Georgia" panose="02040502050405020303" pitchFamily="18" charset="0"/>
              </a:rPr>
              <a:t>Motivations spécifiques, commune par commune :</a:t>
            </a:r>
          </a:p>
          <a:p>
            <a:endParaRPr lang="fr-BE" sz="600" dirty="0">
              <a:latin typeface="Georgia" panose="02040502050405020303" pitchFamily="18" charset="0"/>
            </a:endParaRPr>
          </a:p>
          <a:p>
            <a:r>
              <a:rPr lang="fr-BE" dirty="0" smtClean="0">
                <a:latin typeface="Georgia" panose="02040502050405020303" pitchFamily="18" charset="0"/>
              </a:rPr>
              <a:t>(…)</a:t>
            </a:r>
          </a:p>
          <a:p>
            <a:pPr algn="just"/>
            <a:r>
              <a:rPr lang="fr-BE" dirty="0" smtClean="0">
                <a:latin typeface="Georgia" panose="02040502050405020303" pitchFamily="18" charset="0"/>
              </a:rPr>
              <a:t>On </a:t>
            </a:r>
            <a:r>
              <a:rPr lang="fr-BE" dirty="0">
                <a:latin typeface="Georgia" panose="02040502050405020303" pitchFamily="18" charset="0"/>
              </a:rPr>
              <a:t>a rassemblé également sur le territoire de la nouvelle ville la totalité du site universitaire du Sart-</a:t>
            </a:r>
            <a:r>
              <a:rPr lang="fr-BE" dirty="0" err="1">
                <a:latin typeface="Georgia" panose="02040502050405020303" pitchFamily="18" charset="0"/>
              </a:rPr>
              <a:t>Tilman</a:t>
            </a:r>
            <a:r>
              <a:rPr lang="fr-BE" dirty="0">
                <a:latin typeface="Georgia" panose="02040502050405020303" pitchFamily="18" charset="0"/>
              </a:rPr>
              <a:t>. Cette opération est indispensable et justifie l’incorporation d’</a:t>
            </a:r>
            <a:r>
              <a:rPr lang="fr-BE" dirty="0" err="1">
                <a:latin typeface="Georgia" panose="02040502050405020303" pitchFamily="18" charset="0"/>
              </a:rPr>
              <a:t>Angleur</a:t>
            </a:r>
            <a:r>
              <a:rPr lang="fr-BE" dirty="0">
                <a:latin typeface="Georgia" panose="02040502050405020303" pitchFamily="18" charset="0"/>
              </a:rPr>
              <a:t> et de la partie haute d’Ougrée, ainsi que d’une rectification de limite sur Tilff et </a:t>
            </a:r>
            <a:r>
              <a:rPr lang="fr-BE" dirty="0" err="1">
                <a:latin typeface="Georgia" panose="02040502050405020303" pitchFamily="18" charset="0"/>
              </a:rPr>
              <a:t>Embourg</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err="1">
                <a:latin typeface="Georgia" panose="02040502050405020303" pitchFamily="18" charset="0"/>
              </a:rPr>
              <a:t>Rocourt</a:t>
            </a:r>
            <a:r>
              <a:rPr lang="fr-BE" dirty="0">
                <a:latin typeface="Georgia" panose="02040502050405020303" pitchFamily="18" charset="0"/>
              </a:rPr>
              <a:t> assure à la ville un support commercial non négligeable</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Les autres communes et parties de communes sont celles qui vivent dans la zone d’attraction immédiate de Liège, dont elles dépendent à de nombreux points de </a:t>
            </a:r>
            <a:r>
              <a:rPr lang="fr-BE" dirty="0" smtClean="0">
                <a:latin typeface="Georgia" panose="02040502050405020303" pitchFamily="18" charset="0"/>
              </a:rPr>
              <a:t>vue ».</a:t>
            </a:r>
            <a:endParaRPr lang="fr-BE"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2288709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sp>
        <p:nvSpPr>
          <p:cNvPr id="3" name="Espace réservé du contenu 2"/>
          <p:cNvSpPr>
            <a:spLocks noGrp="1"/>
          </p:cNvSpPr>
          <p:nvPr>
            <p:ph idx="1"/>
          </p:nvPr>
        </p:nvSpPr>
        <p:spPr/>
        <p:txBody>
          <a:bodyPr/>
          <a:lstStyle/>
          <a:p>
            <a:endParaRPr lang="fr-BE" dirty="0"/>
          </a:p>
        </p:txBody>
      </p:sp>
      <p:sp>
        <p:nvSpPr>
          <p:cNvPr id="7" name="ZoneTexte 6"/>
          <p:cNvSpPr txBox="1"/>
          <p:nvPr/>
        </p:nvSpPr>
        <p:spPr>
          <a:xfrm>
            <a:off x="539552" y="1340768"/>
            <a:ext cx="8136904" cy="6432530"/>
          </a:xfrm>
          <a:prstGeom prst="rect">
            <a:avLst/>
          </a:prstGeom>
          <a:noFill/>
        </p:spPr>
        <p:txBody>
          <a:bodyPr wrap="square" rtlCol="0">
            <a:spAutoFit/>
          </a:bodyPr>
          <a:lstStyle/>
          <a:p>
            <a:r>
              <a:rPr lang="fr-BE" sz="2800" i="1" dirty="0" smtClean="0">
                <a:latin typeface="Georgia" panose="02040502050405020303" pitchFamily="18" charset="0"/>
              </a:rPr>
              <a:t>Vision microscopique: quelques cas choisis en province de Liège</a:t>
            </a:r>
          </a:p>
          <a:p>
            <a:endParaRPr lang="fr-BE" sz="1200" dirty="0">
              <a:latin typeface="Georgia" panose="02040502050405020303" pitchFamily="18" charset="0"/>
            </a:endParaRPr>
          </a:p>
          <a:p>
            <a:r>
              <a:rPr lang="fr-BE" sz="2800" dirty="0" smtClean="0">
                <a:latin typeface="Georgia" panose="02040502050405020303" pitchFamily="18" charset="0"/>
              </a:rPr>
              <a:t>Motivations spécifiques, commune par commune :</a:t>
            </a:r>
          </a:p>
          <a:p>
            <a:endParaRPr lang="fr-BE" sz="600" dirty="0">
              <a:latin typeface="Georgia" panose="02040502050405020303" pitchFamily="18" charset="0"/>
            </a:endParaRPr>
          </a:p>
          <a:p>
            <a:pPr algn="just"/>
            <a:r>
              <a:rPr lang="fr-BE" dirty="0">
                <a:latin typeface="Georgia" panose="02040502050405020303" pitchFamily="18" charset="0"/>
              </a:rPr>
              <a:t>« Centre dynamique et attractif, </a:t>
            </a:r>
            <a:r>
              <a:rPr lang="fr-BE" b="1" dirty="0">
                <a:latin typeface="Georgia" panose="02040502050405020303" pitchFamily="18" charset="0"/>
              </a:rPr>
              <a:t>Hannut</a:t>
            </a:r>
            <a:r>
              <a:rPr lang="fr-BE" dirty="0">
                <a:latin typeface="Georgia" panose="02040502050405020303" pitchFamily="18" charset="0"/>
              </a:rPr>
              <a:t> doit s’étendre afin d’éviter le déclin de ses forces de travail internes et le plafonnement de ses activités économiques</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Il y a lieu d’y incorporer </a:t>
            </a:r>
            <a:r>
              <a:rPr lang="fr-BE" dirty="0" err="1">
                <a:latin typeface="Georgia" panose="02040502050405020303" pitchFamily="18" charset="0"/>
              </a:rPr>
              <a:t>Trognée</a:t>
            </a:r>
            <a:r>
              <a:rPr lang="fr-BE" dirty="0">
                <a:latin typeface="Georgia" panose="02040502050405020303" pitchFamily="18" charset="0"/>
              </a:rPr>
              <a:t>, commune qu’elle enclave presque entièrement</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Selon leur souhait, les communes d’</a:t>
            </a:r>
            <a:r>
              <a:rPr lang="fr-BE" dirty="0" err="1">
                <a:latin typeface="Georgia" panose="02040502050405020303" pitchFamily="18" charset="0"/>
              </a:rPr>
              <a:t>Avin</a:t>
            </a:r>
            <a:r>
              <a:rPr lang="fr-BE" dirty="0">
                <a:latin typeface="Georgia" panose="02040502050405020303" pitchFamily="18" charset="0"/>
              </a:rPr>
              <a:t>, Grand-</a:t>
            </a:r>
            <a:r>
              <a:rPr lang="fr-BE" dirty="0" err="1">
                <a:latin typeface="Georgia" panose="02040502050405020303" pitchFamily="18" charset="0"/>
              </a:rPr>
              <a:t>Hallet</a:t>
            </a:r>
            <a:r>
              <a:rPr lang="fr-BE" dirty="0">
                <a:latin typeface="Georgia" panose="02040502050405020303" pitchFamily="18" charset="0"/>
              </a:rPr>
              <a:t>, </a:t>
            </a:r>
            <a:r>
              <a:rPr lang="fr-BE" dirty="0" err="1">
                <a:latin typeface="Georgia" panose="02040502050405020303" pitchFamily="18" charset="0"/>
              </a:rPr>
              <a:t>Merdorp</a:t>
            </a:r>
            <a:r>
              <a:rPr lang="fr-BE" dirty="0">
                <a:latin typeface="Georgia" panose="02040502050405020303" pitchFamily="18" charset="0"/>
              </a:rPr>
              <a:t> et </a:t>
            </a:r>
            <a:r>
              <a:rPr lang="fr-BE" dirty="0" err="1">
                <a:latin typeface="Georgia" panose="02040502050405020303" pitchFamily="18" charset="0"/>
              </a:rPr>
              <a:t>Thisnes</a:t>
            </a:r>
            <a:r>
              <a:rPr lang="fr-BE" dirty="0">
                <a:latin typeface="Georgia" panose="02040502050405020303" pitchFamily="18" charset="0"/>
              </a:rPr>
              <a:t> rejoindront également Hannut</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L’éloignement relatif des communes comme </a:t>
            </a:r>
            <a:r>
              <a:rPr lang="fr-BE" dirty="0" err="1">
                <a:latin typeface="Georgia" panose="02040502050405020303" pitchFamily="18" charset="0"/>
              </a:rPr>
              <a:t>Avin</a:t>
            </a:r>
            <a:r>
              <a:rPr lang="fr-BE" dirty="0">
                <a:latin typeface="Georgia" panose="02040502050405020303" pitchFamily="18" charset="0"/>
              </a:rPr>
              <a:t> et </a:t>
            </a:r>
            <a:r>
              <a:rPr lang="fr-BE" dirty="0" err="1">
                <a:latin typeface="Georgia" panose="02040502050405020303" pitchFamily="18" charset="0"/>
              </a:rPr>
              <a:t>Merdorp</a:t>
            </a:r>
            <a:r>
              <a:rPr lang="fr-BE" dirty="0">
                <a:latin typeface="Georgia" panose="02040502050405020303" pitchFamily="18" charset="0"/>
              </a:rPr>
              <a:t> est compensé par des liaisons routières directes qui convergent toutes sur le centre d’Hannut ».</a:t>
            </a: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331284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sp>
        <p:nvSpPr>
          <p:cNvPr id="3" name="Espace réservé du contenu 2"/>
          <p:cNvSpPr>
            <a:spLocks noGrp="1"/>
          </p:cNvSpPr>
          <p:nvPr>
            <p:ph idx="1"/>
          </p:nvPr>
        </p:nvSpPr>
        <p:spPr/>
        <p:txBody>
          <a:bodyPr/>
          <a:lstStyle/>
          <a:p>
            <a:pPr marL="0" indent="0">
              <a:buNone/>
            </a:pPr>
            <a:endParaRPr lang="fr-BE" dirty="0"/>
          </a:p>
        </p:txBody>
      </p:sp>
      <p:sp>
        <p:nvSpPr>
          <p:cNvPr id="7" name="ZoneTexte 6"/>
          <p:cNvSpPr txBox="1"/>
          <p:nvPr/>
        </p:nvSpPr>
        <p:spPr>
          <a:xfrm>
            <a:off x="539552" y="1340768"/>
            <a:ext cx="8136904" cy="5047536"/>
          </a:xfrm>
          <a:prstGeom prst="rect">
            <a:avLst/>
          </a:prstGeom>
          <a:noFill/>
        </p:spPr>
        <p:txBody>
          <a:bodyPr wrap="square" rtlCol="0">
            <a:spAutoFit/>
          </a:bodyPr>
          <a:lstStyle/>
          <a:p>
            <a:r>
              <a:rPr lang="fr-BE" sz="2800" i="1" dirty="0" smtClean="0">
                <a:latin typeface="Georgia" panose="02040502050405020303" pitchFamily="18" charset="0"/>
              </a:rPr>
              <a:t>Vision microscopique: quelques cas choisis en province de Liège</a:t>
            </a:r>
          </a:p>
          <a:p>
            <a:endParaRPr lang="fr-BE" sz="1200" dirty="0">
              <a:latin typeface="Georgia" panose="02040502050405020303" pitchFamily="18" charset="0"/>
            </a:endParaRPr>
          </a:p>
          <a:p>
            <a:r>
              <a:rPr lang="fr-BE" sz="2800" dirty="0" smtClean="0">
                <a:latin typeface="Georgia" panose="02040502050405020303" pitchFamily="18" charset="0"/>
              </a:rPr>
              <a:t>Motivations spécifiques, commune par commune :</a:t>
            </a:r>
          </a:p>
          <a:p>
            <a:endParaRPr lang="fr-BE" sz="600" dirty="0">
              <a:latin typeface="Georgia" panose="02040502050405020303" pitchFamily="18" charset="0"/>
            </a:endParaRPr>
          </a:p>
          <a:p>
            <a:pPr algn="just"/>
            <a:r>
              <a:rPr lang="fr-BE" dirty="0">
                <a:latin typeface="Georgia" panose="02040502050405020303" pitchFamily="18" charset="0"/>
              </a:rPr>
              <a:t>« La fusion de </a:t>
            </a:r>
            <a:r>
              <a:rPr lang="fr-BE" b="1" dirty="0">
                <a:latin typeface="Georgia" panose="02040502050405020303" pitchFamily="18" charset="0"/>
              </a:rPr>
              <a:t>Braives</a:t>
            </a:r>
            <a:r>
              <a:rPr lang="fr-BE" dirty="0">
                <a:latin typeface="Georgia" panose="02040502050405020303" pitchFamily="18" charset="0"/>
              </a:rPr>
              <a:t> est centrée sur le noyau aggloméré de Braives et </a:t>
            </a:r>
            <a:r>
              <a:rPr lang="fr-BE" dirty="0" err="1">
                <a:latin typeface="Georgia" panose="02040502050405020303" pitchFamily="18" charset="0"/>
              </a:rPr>
              <a:t>Latinne</a:t>
            </a:r>
            <a:r>
              <a:rPr lang="fr-BE" dirty="0">
                <a:latin typeface="Georgia" panose="02040502050405020303" pitchFamily="18" charset="0"/>
              </a:rPr>
              <a:t>, dont les autres communes participantes ne sont guère éloignées</a:t>
            </a:r>
            <a:r>
              <a:rPr lang="fr-BE" dirty="0" smtClean="0">
                <a:latin typeface="Georgia" panose="02040502050405020303" pitchFamily="18" charset="0"/>
              </a:rPr>
              <a:t>.</a:t>
            </a:r>
          </a:p>
          <a:p>
            <a:pPr algn="just"/>
            <a:endParaRPr lang="fr-BE" sz="600" dirty="0">
              <a:latin typeface="Georgia" panose="02040502050405020303" pitchFamily="18" charset="0"/>
            </a:endParaRPr>
          </a:p>
          <a:p>
            <a:pPr algn="just"/>
            <a:r>
              <a:rPr lang="fr-BE" dirty="0">
                <a:latin typeface="Georgia" panose="02040502050405020303" pitchFamily="18" charset="0"/>
              </a:rPr>
              <a:t>Un même mode de vie imprègne et unit toutes ces communes qui sont, par ailleurs, reliées par de bonnes voies de communication ».</a:t>
            </a:r>
          </a:p>
          <a:p>
            <a:pPr algn="just"/>
            <a:endParaRPr lang="fr-BE"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302104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5262979"/>
          </a:xfrm>
          <a:prstGeom prst="rect">
            <a:avLst/>
          </a:prstGeom>
          <a:noFill/>
        </p:spPr>
        <p:txBody>
          <a:bodyPr wrap="square" rtlCol="0">
            <a:spAutoFit/>
          </a:bodyPr>
          <a:lstStyle/>
          <a:p>
            <a:r>
              <a:rPr lang="fr-BE" sz="2800" i="1" dirty="0" smtClean="0">
                <a:latin typeface="Georgia" panose="02040502050405020303" pitchFamily="18" charset="0"/>
              </a:rPr>
              <a:t>Cohérence dans l’application des critères?</a:t>
            </a:r>
          </a:p>
          <a:p>
            <a:endParaRPr lang="fr-BE" sz="2800" i="1" dirty="0">
              <a:latin typeface="Georgia" panose="02040502050405020303" pitchFamily="18" charset="0"/>
            </a:endParaRPr>
          </a:p>
          <a:p>
            <a:pPr marL="457200" indent="-457200">
              <a:buFontTx/>
              <a:buChar char="-"/>
            </a:pPr>
            <a:r>
              <a:rPr lang="fr-BE" sz="2800" dirty="0" smtClean="0">
                <a:latin typeface="Georgia" panose="02040502050405020303" pitchFamily="18" charset="0"/>
              </a:rPr>
              <a:t>Dimension des communes parfois en deçà des objectifs</a:t>
            </a:r>
          </a:p>
          <a:p>
            <a:endParaRPr lang="fr-BE" sz="2800" dirty="0" smtClean="0">
              <a:latin typeface="Georgia" panose="02040502050405020303" pitchFamily="18" charset="0"/>
            </a:endParaRPr>
          </a:p>
          <a:p>
            <a:pPr marL="457200" indent="-457200">
              <a:buFontTx/>
              <a:buChar char="-"/>
            </a:pPr>
            <a:r>
              <a:rPr lang="fr-BE" sz="2800" dirty="0" smtClean="0">
                <a:latin typeface="Georgia" panose="02040502050405020303" pitchFamily="18" charset="0"/>
              </a:rPr>
              <a:t>Contradictions dans les motivations</a:t>
            </a:r>
          </a:p>
          <a:p>
            <a:pPr marL="457200" indent="-457200">
              <a:buFontTx/>
              <a:buChar char="-"/>
            </a:pPr>
            <a:endParaRPr lang="fr-BE" sz="2800" dirty="0">
              <a:latin typeface="Georgia" panose="02040502050405020303" pitchFamily="18" charset="0"/>
            </a:endParaRPr>
          </a:p>
          <a:p>
            <a:pPr marL="457200" indent="-457200">
              <a:buFontTx/>
              <a:buChar char="-"/>
            </a:pPr>
            <a:r>
              <a:rPr lang="fr-BE" sz="2800" dirty="0" smtClean="0">
                <a:latin typeface="Georgia" panose="02040502050405020303" pitchFamily="18" charset="0"/>
              </a:rPr>
              <a:t>Cas des grandes villes</a:t>
            </a:r>
            <a:endParaRPr lang="fr-BE"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spTree>
    <p:extLst>
      <p:ext uri="{BB962C8B-B14F-4D97-AF65-F5344CB8AC3E}">
        <p14:creationId xmlns:p14="http://schemas.microsoft.com/office/powerpoint/2010/main" val="28382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2677656"/>
          </a:xfrm>
          <a:prstGeom prst="rect">
            <a:avLst/>
          </a:prstGeom>
          <a:noFill/>
        </p:spPr>
        <p:txBody>
          <a:bodyPr wrap="square" rtlCol="0">
            <a:spAutoFit/>
          </a:bodyPr>
          <a:lstStyle/>
          <a:p>
            <a:r>
              <a:rPr lang="fr-BE" sz="2800" i="1" dirty="0" smtClean="0">
                <a:latin typeface="Georgia" panose="02040502050405020303" pitchFamily="18" charset="0"/>
              </a:rPr>
              <a:t>Cohérence dans l’application des critères?</a:t>
            </a:r>
          </a:p>
          <a:p>
            <a:endParaRPr lang="fr-BE" sz="2800" i="1"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916832"/>
            <a:ext cx="5787453" cy="4581128"/>
          </a:xfrm>
          <a:prstGeom prst="rect">
            <a:avLst/>
          </a:prstGeom>
        </p:spPr>
      </p:pic>
    </p:spTree>
    <p:extLst>
      <p:ext uri="{BB962C8B-B14F-4D97-AF65-F5344CB8AC3E}">
        <p14:creationId xmlns:p14="http://schemas.microsoft.com/office/powerpoint/2010/main" val="3575064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 Modalités de la fusion des communes</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2677656"/>
          </a:xfrm>
          <a:prstGeom prst="rect">
            <a:avLst/>
          </a:prstGeom>
          <a:noFill/>
        </p:spPr>
        <p:txBody>
          <a:bodyPr wrap="square" rtlCol="0">
            <a:spAutoFit/>
          </a:bodyPr>
          <a:lstStyle/>
          <a:p>
            <a:r>
              <a:rPr lang="fr-BE" sz="2800" i="1" dirty="0" smtClean="0">
                <a:latin typeface="Georgia" panose="02040502050405020303" pitchFamily="18" charset="0"/>
              </a:rPr>
              <a:t>Cohérence dans l’application des critères?</a:t>
            </a:r>
          </a:p>
          <a:p>
            <a:endParaRPr lang="fr-BE" sz="2800" i="1" dirty="0">
              <a:latin typeface="Georgia" panose="02040502050405020303" pitchFamily="18" charset="0"/>
            </a:endParaRPr>
          </a:p>
          <a:p>
            <a:endParaRPr lang="fr-BE" sz="2800" dirty="0">
              <a:latin typeface="Georgia" panose="02040502050405020303" pitchFamily="18" charset="0"/>
            </a:endParaRPr>
          </a:p>
          <a:p>
            <a:pPr algn="just"/>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82187"/>
            <a:ext cx="4824536" cy="4787137"/>
          </a:xfrm>
          <a:prstGeom prst="rect">
            <a:avLst/>
          </a:prstGeom>
        </p:spPr>
      </p:pic>
    </p:spTree>
    <p:extLst>
      <p:ext uri="{BB962C8B-B14F-4D97-AF65-F5344CB8AC3E}">
        <p14:creationId xmlns:p14="http://schemas.microsoft.com/office/powerpoint/2010/main" val="262599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 Enjeux </a:t>
            </a:r>
            <a:r>
              <a:rPr lang="fr-BE" sz="3500" dirty="0">
                <a:latin typeface="Georgia" panose="02040502050405020303" pitchFamily="18" charset="0"/>
              </a:rPr>
              <a:t>de la division politico-administrative du </a:t>
            </a:r>
            <a:r>
              <a:rPr lang="fr-BE" sz="3500" dirty="0" smtClean="0">
                <a:latin typeface="Georgia" panose="02040502050405020303" pitchFamily="18" charset="0"/>
              </a:rPr>
              <a:t>territoire</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755148"/>
          </a:xfrm>
          <a:prstGeom prst="rect">
            <a:avLst/>
          </a:prstGeom>
          <a:noFill/>
        </p:spPr>
        <p:txBody>
          <a:bodyPr wrap="square" rtlCol="0">
            <a:spAutoFit/>
          </a:bodyPr>
          <a:lstStyle/>
          <a:p>
            <a:pPr marL="400050" lvl="0" indent="-400050">
              <a:spcAft>
                <a:spcPts val="600"/>
              </a:spcAft>
              <a:buAutoNum type="romanUcPeriod"/>
            </a:pPr>
            <a:endParaRPr lang="fr-BE" sz="2800" dirty="0" smtClean="0">
              <a:latin typeface="Georgia" panose="02040502050405020303" pitchFamily="18" charset="0"/>
            </a:endParaRPr>
          </a:p>
          <a:p>
            <a:r>
              <a:rPr lang="fr-BE" sz="2800" i="1" dirty="0" smtClean="0">
                <a:latin typeface="Georgia" panose="02040502050405020303" pitchFamily="18" charset="0"/>
              </a:rPr>
              <a:t>Les frontières de la démocratie : </a:t>
            </a:r>
          </a:p>
          <a:p>
            <a:endParaRPr lang="fr-BE" sz="2800" dirty="0">
              <a:latin typeface="Georgia" panose="02040502050405020303" pitchFamily="18" charset="0"/>
            </a:endParaRPr>
          </a:p>
          <a:p>
            <a:r>
              <a:rPr lang="fr-BE" sz="2800" dirty="0" smtClean="0">
                <a:latin typeface="Georgia" panose="02040502050405020303" pitchFamily="18" charset="0"/>
              </a:rPr>
              <a:t>avec qui former une communauté politique ?</a:t>
            </a:r>
          </a:p>
          <a:p>
            <a:endParaRPr lang="fr-BE" sz="2800" dirty="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439886"/>
            <a:ext cx="2105025" cy="21717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04" y="3479543"/>
            <a:ext cx="2523170" cy="2092385"/>
          </a:xfrm>
          <a:prstGeom prst="rect">
            <a:avLst/>
          </a:prstGeom>
        </p:spPr>
      </p:pic>
    </p:spTree>
    <p:extLst>
      <p:ext uri="{BB962C8B-B14F-4D97-AF65-F5344CB8AC3E}">
        <p14:creationId xmlns:p14="http://schemas.microsoft.com/office/powerpoint/2010/main" val="27010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400" dirty="0" smtClean="0">
                <a:latin typeface="Georgia" panose="02040502050405020303" pitchFamily="18" charset="0"/>
              </a:rPr>
              <a:t>VI. Principaux effets de la fusion des communes</a:t>
            </a:r>
            <a:endParaRPr lang="fr-BE" sz="34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1938992"/>
          </a:xfrm>
          <a:prstGeom prst="rect">
            <a:avLst/>
          </a:prstGeom>
          <a:noFill/>
        </p:spPr>
        <p:txBody>
          <a:bodyPr wrap="square" rtlCol="0">
            <a:spAutoFit/>
          </a:bodyPr>
          <a:lstStyle/>
          <a:p>
            <a:endParaRPr lang="fr-BE" i="1" dirty="0" smtClean="0"/>
          </a:p>
          <a:p>
            <a:endParaRPr lang="fr-BE" i="1" dirty="0" smtClean="0"/>
          </a:p>
          <a:p>
            <a:pPr marL="457200" indent="-457200">
              <a:buFontTx/>
              <a:buChar char="-"/>
            </a:pPr>
            <a:endParaRPr lang="fr-BE" sz="1000" dirty="0" smtClean="0">
              <a:latin typeface="Georgia" panose="02040502050405020303" pitchFamily="18" charset="0"/>
            </a:endParaRPr>
          </a:p>
          <a:p>
            <a:endParaRPr lang="fr-BE" sz="2800" i="1" dirty="0">
              <a:latin typeface="Georgia" panose="02040502050405020303" pitchFamily="18" charset="0"/>
            </a:endParaRPr>
          </a:p>
          <a:p>
            <a:r>
              <a:rPr lang="fr-BE" sz="2800" i="1" dirty="0" smtClean="0"/>
              <a:t> </a:t>
            </a:r>
          </a:p>
          <a:p>
            <a:endParaRPr lang="fr-BE" dirty="0"/>
          </a:p>
        </p:txBody>
      </p:sp>
    </p:spTree>
    <p:extLst>
      <p:ext uri="{BB962C8B-B14F-4D97-AF65-F5344CB8AC3E}">
        <p14:creationId xmlns:p14="http://schemas.microsoft.com/office/powerpoint/2010/main" val="114370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000" y="180000"/>
            <a:ext cx="8053107" cy="6516000"/>
          </a:xfrm>
        </p:spPr>
      </p:pic>
    </p:spTree>
    <p:extLst>
      <p:ext uri="{BB962C8B-B14F-4D97-AF65-F5344CB8AC3E}">
        <p14:creationId xmlns:p14="http://schemas.microsoft.com/office/powerpoint/2010/main" val="4260645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000" y="180000"/>
            <a:ext cx="8064234" cy="6516000"/>
          </a:xfrm>
        </p:spPr>
      </p:pic>
    </p:spTree>
    <p:extLst>
      <p:ext uri="{BB962C8B-B14F-4D97-AF65-F5344CB8AC3E}">
        <p14:creationId xmlns:p14="http://schemas.microsoft.com/office/powerpoint/2010/main" val="2298340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400" dirty="0" smtClean="0">
                <a:latin typeface="Georgia" panose="02040502050405020303" pitchFamily="18" charset="0"/>
              </a:rPr>
              <a:t>VI. Principaux effets de la fusion des communes</a:t>
            </a:r>
            <a:endParaRPr lang="fr-BE" sz="34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5139869"/>
          </a:xfrm>
          <a:prstGeom prst="rect">
            <a:avLst/>
          </a:prstGeom>
          <a:noFill/>
        </p:spPr>
        <p:txBody>
          <a:bodyPr wrap="square" rtlCol="0">
            <a:spAutoFit/>
          </a:bodyPr>
          <a:lstStyle/>
          <a:p>
            <a:endParaRPr lang="fr-BE" i="1" dirty="0" smtClean="0"/>
          </a:p>
          <a:p>
            <a:endParaRPr lang="fr-BE" i="1" dirty="0" smtClean="0"/>
          </a:p>
          <a:p>
            <a:pPr marL="457200" indent="-457200">
              <a:buFontTx/>
              <a:buChar char="-"/>
            </a:pPr>
            <a:r>
              <a:rPr lang="fr-BE" sz="2800" dirty="0" smtClean="0">
                <a:latin typeface="Georgia" panose="02040502050405020303" pitchFamily="18" charset="0"/>
              </a:rPr>
              <a:t>Sur les </a:t>
            </a:r>
            <a:r>
              <a:rPr lang="fr-BE" sz="2800" i="1" dirty="0" smtClean="0">
                <a:latin typeface="Georgia" panose="02040502050405020303" pitchFamily="18" charset="0"/>
              </a:rPr>
              <a:t>compétences</a:t>
            </a:r>
            <a:r>
              <a:rPr lang="fr-BE" sz="2800" dirty="0" smtClean="0">
                <a:latin typeface="Georgia" panose="02040502050405020303" pitchFamily="18" charset="0"/>
              </a:rPr>
              <a:t> communales</a:t>
            </a:r>
          </a:p>
          <a:p>
            <a:pPr marL="457200" indent="-457200">
              <a:buFontTx/>
              <a:buChar char="-"/>
            </a:pPr>
            <a:endParaRPr lang="fr-BE" sz="1000" dirty="0" smtClean="0">
              <a:latin typeface="Georgia" panose="02040502050405020303" pitchFamily="18" charset="0"/>
            </a:endParaRPr>
          </a:p>
          <a:p>
            <a:pPr marL="457200" indent="-457200">
              <a:buFontTx/>
              <a:buChar char="-"/>
            </a:pPr>
            <a:r>
              <a:rPr lang="fr-BE" sz="2800" dirty="0" smtClean="0">
                <a:latin typeface="Georgia" panose="02040502050405020303" pitchFamily="18" charset="0"/>
              </a:rPr>
              <a:t>Sur les </a:t>
            </a:r>
            <a:r>
              <a:rPr lang="fr-BE" sz="2800" i="1" dirty="0" smtClean="0">
                <a:latin typeface="Georgia" panose="02040502050405020303" pitchFamily="18" charset="0"/>
              </a:rPr>
              <a:t>institutions</a:t>
            </a:r>
            <a:r>
              <a:rPr lang="fr-BE" sz="2800" dirty="0" smtClean="0">
                <a:latin typeface="Georgia" panose="02040502050405020303" pitchFamily="18" charset="0"/>
              </a:rPr>
              <a:t> communales</a:t>
            </a:r>
          </a:p>
          <a:p>
            <a:pPr marL="457200" indent="-457200">
              <a:buFontTx/>
              <a:buChar char="-"/>
            </a:pPr>
            <a:endParaRPr lang="fr-BE" sz="1000" dirty="0" smtClean="0">
              <a:latin typeface="Georgia" panose="02040502050405020303" pitchFamily="18" charset="0"/>
            </a:endParaRPr>
          </a:p>
          <a:p>
            <a:pPr marL="457200" indent="-457200">
              <a:buFontTx/>
              <a:buChar char="-"/>
            </a:pPr>
            <a:r>
              <a:rPr lang="fr-BE" sz="2800" dirty="0" smtClean="0">
                <a:latin typeface="Georgia" panose="02040502050405020303" pitchFamily="18" charset="0"/>
              </a:rPr>
              <a:t>Sur le </a:t>
            </a:r>
            <a:r>
              <a:rPr lang="fr-BE" sz="2800" i="1" dirty="0" smtClean="0">
                <a:latin typeface="Georgia" panose="02040502050405020303" pitchFamily="18" charset="0"/>
              </a:rPr>
              <a:t>personnel</a:t>
            </a:r>
            <a:r>
              <a:rPr lang="fr-BE" sz="2800" dirty="0" smtClean="0">
                <a:latin typeface="Georgia" panose="02040502050405020303" pitchFamily="18" charset="0"/>
              </a:rPr>
              <a:t> communal</a:t>
            </a:r>
          </a:p>
          <a:p>
            <a:pPr marL="457200" indent="-457200">
              <a:buFontTx/>
              <a:buChar char="-"/>
            </a:pPr>
            <a:endParaRPr lang="fr-BE" sz="1000" dirty="0" smtClean="0">
              <a:latin typeface="Georgia" panose="02040502050405020303" pitchFamily="18" charset="0"/>
            </a:endParaRPr>
          </a:p>
          <a:p>
            <a:pPr marL="457200" indent="-457200">
              <a:buFontTx/>
              <a:buChar char="-"/>
            </a:pPr>
            <a:r>
              <a:rPr lang="fr-BE" sz="2800" dirty="0" smtClean="0">
                <a:latin typeface="Georgia" panose="02040502050405020303" pitchFamily="18" charset="0"/>
              </a:rPr>
              <a:t>Sur les </a:t>
            </a:r>
            <a:r>
              <a:rPr lang="fr-BE" sz="2800" i="1" dirty="0" smtClean="0">
                <a:latin typeface="Georgia" panose="02040502050405020303" pitchFamily="18" charset="0"/>
              </a:rPr>
              <a:t>finances</a:t>
            </a:r>
            <a:r>
              <a:rPr lang="fr-BE" sz="2800" dirty="0" smtClean="0">
                <a:latin typeface="Georgia" panose="02040502050405020303" pitchFamily="18" charset="0"/>
              </a:rPr>
              <a:t> communales</a:t>
            </a:r>
          </a:p>
          <a:p>
            <a:pPr marL="457200" indent="-457200">
              <a:buFontTx/>
              <a:buChar char="-"/>
            </a:pPr>
            <a:endParaRPr lang="fr-BE" sz="1000" dirty="0" smtClean="0">
              <a:latin typeface="Georgia" panose="02040502050405020303" pitchFamily="18" charset="0"/>
            </a:endParaRPr>
          </a:p>
          <a:p>
            <a:pPr marL="457200" indent="-457200">
              <a:buFontTx/>
              <a:buChar char="-"/>
            </a:pPr>
            <a:r>
              <a:rPr lang="fr-BE" sz="2800" dirty="0" smtClean="0">
                <a:latin typeface="Georgia" panose="02040502050405020303" pitchFamily="18" charset="0"/>
              </a:rPr>
              <a:t>Sur le </a:t>
            </a:r>
            <a:r>
              <a:rPr lang="fr-BE" sz="2800" i="1" dirty="0" smtClean="0">
                <a:latin typeface="Georgia" panose="02040502050405020303" pitchFamily="18" charset="0"/>
              </a:rPr>
              <a:t>nom</a:t>
            </a:r>
            <a:r>
              <a:rPr lang="fr-BE" sz="2800" dirty="0" smtClean="0">
                <a:latin typeface="Georgia" panose="02040502050405020303" pitchFamily="18" charset="0"/>
              </a:rPr>
              <a:t> des communes</a:t>
            </a:r>
          </a:p>
          <a:p>
            <a:pPr marL="457200" indent="-457200">
              <a:buFontTx/>
              <a:buChar char="-"/>
            </a:pPr>
            <a:endParaRPr lang="fr-BE" sz="1000" dirty="0" smtClean="0">
              <a:latin typeface="Georgia" panose="02040502050405020303" pitchFamily="18" charset="0"/>
            </a:endParaRPr>
          </a:p>
          <a:p>
            <a:pPr marL="457200" indent="-457200">
              <a:buFontTx/>
              <a:buChar char="-"/>
            </a:pPr>
            <a:r>
              <a:rPr lang="fr-BE" sz="2800" dirty="0" smtClean="0">
                <a:latin typeface="Georgia" panose="02040502050405020303" pitchFamily="18" charset="0"/>
              </a:rPr>
              <a:t>Sur le </a:t>
            </a:r>
            <a:r>
              <a:rPr lang="fr-BE" sz="2800" i="1" dirty="0" smtClean="0">
                <a:latin typeface="Georgia" panose="02040502050405020303" pitchFamily="18" charset="0"/>
              </a:rPr>
              <a:t>folklore</a:t>
            </a:r>
            <a:r>
              <a:rPr lang="fr-BE" sz="2800" dirty="0" smtClean="0">
                <a:latin typeface="Georgia" panose="02040502050405020303" pitchFamily="18" charset="0"/>
              </a:rPr>
              <a:t> et les </a:t>
            </a:r>
            <a:r>
              <a:rPr lang="fr-BE" sz="2800" i="1" dirty="0" smtClean="0">
                <a:latin typeface="Georgia" panose="02040502050405020303" pitchFamily="18" charset="0"/>
              </a:rPr>
              <a:t>traditions</a:t>
            </a:r>
            <a:r>
              <a:rPr lang="fr-BE" sz="2800" dirty="0" smtClean="0">
                <a:latin typeface="Georgia" panose="02040502050405020303" pitchFamily="18" charset="0"/>
              </a:rPr>
              <a:t> locales</a:t>
            </a:r>
          </a:p>
          <a:p>
            <a:endParaRPr lang="fr-BE" sz="2800" i="1" dirty="0">
              <a:latin typeface="Georgia" panose="02040502050405020303" pitchFamily="18" charset="0"/>
            </a:endParaRPr>
          </a:p>
          <a:p>
            <a:r>
              <a:rPr lang="fr-BE" sz="2800" i="1" dirty="0" smtClean="0"/>
              <a:t> </a:t>
            </a:r>
          </a:p>
          <a:p>
            <a:endParaRPr lang="fr-BE" dirty="0"/>
          </a:p>
        </p:txBody>
      </p:sp>
    </p:spTree>
    <p:extLst>
      <p:ext uri="{BB962C8B-B14F-4D97-AF65-F5344CB8AC3E}">
        <p14:creationId xmlns:p14="http://schemas.microsoft.com/office/powerpoint/2010/main" val="247338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1000"/>
                                        <p:tgtEl>
                                          <p:spTgt spid="7">
                                            <p:txEl>
                                              <p:pRg st="8" end="8"/>
                                            </p:txEl>
                                          </p:spTgt>
                                        </p:tgtEl>
                                      </p:cBhvr>
                                    </p:animEffect>
                                    <p:anim calcmode="lin" valueType="num">
                                      <p:cBhvr>
                                        <p:cTn id="2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anim calcmode="lin" valueType="num">
                                      <p:cBhvr>
                                        <p:cTn id="3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fade">
                                      <p:cBhvr>
                                        <p:cTn id="42" dur="1000"/>
                                        <p:tgtEl>
                                          <p:spTgt spid="7">
                                            <p:txEl>
                                              <p:pRg st="12" end="12"/>
                                            </p:txEl>
                                          </p:spTgt>
                                        </p:tgtEl>
                                      </p:cBhvr>
                                    </p:animEffect>
                                    <p:anim calcmode="lin" valueType="num">
                                      <p:cBhvr>
                                        <p:cTn id="43"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VII. Observations critiques et bilan</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801314"/>
          </a:xfrm>
          <a:prstGeom prst="rect">
            <a:avLst/>
          </a:prstGeom>
          <a:noFill/>
        </p:spPr>
        <p:txBody>
          <a:bodyPr wrap="square" rtlCol="0">
            <a:spAutoFit/>
          </a:bodyPr>
          <a:lstStyle/>
          <a:p>
            <a:pPr lvl="5"/>
            <a:endParaRPr lang="fr-BE" sz="2800" dirty="0" smtClean="0">
              <a:latin typeface="Georgia" panose="02040502050405020303" pitchFamily="18" charset="0"/>
            </a:endParaRPr>
          </a:p>
          <a:p>
            <a:pPr lvl="5"/>
            <a:endParaRPr lang="fr-BE" sz="2800" dirty="0">
              <a:latin typeface="Georgia" panose="02040502050405020303" pitchFamily="18" charset="0"/>
            </a:endParaRPr>
          </a:p>
          <a:p>
            <a:pPr lvl="5"/>
            <a:r>
              <a:rPr lang="fr-BE" sz="2800" dirty="0" smtClean="0">
                <a:latin typeface="Georgia" panose="02040502050405020303" pitchFamily="18" charset="0"/>
              </a:rPr>
              <a:t>«</a:t>
            </a:r>
            <a:r>
              <a:rPr lang="fr-BE" sz="2800" dirty="0">
                <a:latin typeface="Georgia" panose="02040502050405020303" pitchFamily="18" charset="0"/>
              </a:rPr>
              <a:t> la fusion ne mérite ni un excès d’honneur, ni un excès d’imprécations ou de négativisme » </a:t>
            </a:r>
          </a:p>
          <a:p>
            <a:pPr lvl="5"/>
            <a:endParaRPr lang="fr-BE" sz="2800" dirty="0" smtClean="0">
              <a:latin typeface="Georgia" panose="02040502050405020303" pitchFamily="18" charset="0"/>
            </a:endParaRPr>
          </a:p>
          <a:p>
            <a:pPr lvl="5"/>
            <a:r>
              <a:rPr lang="fr-BE" dirty="0" smtClean="0">
                <a:latin typeface="Georgia" panose="02040502050405020303" pitchFamily="18" charset="0"/>
              </a:rPr>
              <a:t>(G. LATOUR, « Bilan des fusions des communes », </a:t>
            </a:r>
            <a:r>
              <a:rPr lang="fr-BE" i="1" dirty="0">
                <a:latin typeface="Georgia" panose="02040502050405020303" pitchFamily="18" charset="0"/>
              </a:rPr>
              <a:t>Mouvement communal</a:t>
            </a:r>
            <a:r>
              <a:rPr lang="fr-BE" dirty="0">
                <a:latin typeface="Georgia" panose="02040502050405020303" pitchFamily="18" charset="0"/>
              </a:rPr>
              <a:t>, 1982, p. 363</a:t>
            </a:r>
            <a:r>
              <a:rPr lang="fr-BE" dirty="0" smtClean="0">
                <a:latin typeface="Georgia" panose="02040502050405020303" pitchFamily="18" charset="0"/>
              </a:rPr>
              <a:t>).</a:t>
            </a:r>
          </a:p>
          <a:p>
            <a:pPr lvl="5"/>
            <a:endParaRPr lang="fr-BE" dirty="0">
              <a:latin typeface="Georgia" panose="02040502050405020303" pitchFamily="18" charset="0"/>
            </a:endParaRPr>
          </a:p>
          <a:p>
            <a:pPr lvl="5"/>
            <a:endParaRPr lang="fr-BE" dirty="0" smtClean="0">
              <a:latin typeface="Georgia" panose="02040502050405020303" pitchFamily="18" charset="0"/>
            </a:endParaRPr>
          </a:p>
          <a:p>
            <a:pPr lvl="5"/>
            <a:r>
              <a:rPr lang="fr-BE" sz="2400" b="1" dirty="0" smtClean="0">
                <a:latin typeface="Georgia" panose="02040502050405020303" pitchFamily="18" charset="0"/>
              </a:rPr>
              <a:t>Adresse électronique : </a:t>
            </a:r>
            <a:r>
              <a:rPr lang="fr-BE" sz="2400" dirty="0" smtClean="0">
                <a:latin typeface="Georgia" panose="02040502050405020303" pitchFamily="18" charset="0"/>
              </a:rPr>
              <a:t>f.bouhon@ulg.ac.be</a:t>
            </a:r>
          </a:p>
          <a:p>
            <a:pPr lvl="5"/>
            <a:endParaRPr lang="fr-BE" dirty="0" smtClean="0">
              <a:latin typeface="Georgia" panose="02040502050405020303" pitchFamily="18" charset="0"/>
            </a:endParaRPr>
          </a:p>
        </p:txBody>
      </p:sp>
    </p:spTree>
    <p:extLst>
      <p:ext uri="{BB962C8B-B14F-4D97-AF65-F5344CB8AC3E}">
        <p14:creationId xmlns:p14="http://schemas.microsoft.com/office/powerpoint/2010/main" val="16524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ircle(in)">
                                      <p:cBhvr>
                                        <p:cTn id="13" dur="3000"/>
                                        <p:tgtEl>
                                          <p:spTgt spid="7">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circle(in)">
                                      <p:cBhvr>
                                        <p:cTn id="16" dur="30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fade">
                                      <p:cBhvr>
                                        <p:cTn id="21" dur="12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 Enjeux </a:t>
            </a:r>
            <a:r>
              <a:rPr lang="fr-BE" sz="3500" dirty="0">
                <a:latin typeface="Georgia" panose="02040502050405020303" pitchFamily="18" charset="0"/>
              </a:rPr>
              <a:t>de la division politico-administrative du </a:t>
            </a:r>
            <a:r>
              <a:rPr lang="fr-BE" sz="3500" dirty="0" smtClean="0">
                <a:latin typeface="Georgia" panose="02040502050405020303" pitchFamily="18" charset="0"/>
              </a:rPr>
              <a:t>territoire</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755148"/>
          </a:xfrm>
          <a:prstGeom prst="rect">
            <a:avLst/>
          </a:prstGeom>
          <a:noFill/>
        </p:spPr>
        <p:txBody>
          <a:bodyPr wrap="square" rtlCol="0">
            <a:spAutoFit/>
          </a:bodyPr>
          <a:lstStyle/>
          <a:p>
            <a:pPr marL="400050" lvl="0" indent="-400050">
              <a:spcAft>
                <a:spcPts val="600"/>
              </a:spcAft>
              <a:buAutoNum type="romanUcPeriod"/>
            </a:pPr>
            <a:endParaRPr lang="fr-BE" sz="2800" dirty="0" smtClean="0">
              <a:latin typeface="Georgia" panose="02040502050405020303" pitchFamily="18" charset="0"/>
            </a:endParaRPr>
          </a:p>
          <a:p>
            <a:r>
              <a:rPr lang="fr-BE" sz="2800" i="1" dirty="0" smtClean="0">
                <a:latin typeface="Georgia" panose="02040502050405020303" pitchFamily="18" charset="0"/>
              </a:rPr>
              <a:t>Les frontières de la démocratie : </a:t>
            </a:r>
          </a:p>
          <a:p>
            <a:endParaRPr lang="fr-BE" sz="2800" dirty="0">
              <a:latin typeface="Georgia" panose="02040502050405020303" pitchFamily="18" charset="0"/>
            </a:endParaRPr>
          </a:p>
          <a:p>
            <a:r>
              <a:rPr lang="fr-BE" sz="2800" dirty="0" smtClean="0">
                <a:latin typeface="Georgia" panose="02040502050405020303" pitchFamily="18" charset="0"/>
              </a:rPr>
              <a:t>avec qui former une communauté politique ?</a:t>
            </a:r>
          </a:p>
          <a:p>
            <a:endParaRPr lang="fr-BE" sz="2800" dirty="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4" y="3479543"/>
            <a:ext cx="2523170" cy="209238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78" y="3508697"/>
            <a:ext cx="2755070" cy="2008535"/>
          </a:xfrm>
          <a:prstGeom prst="rect">
            <a:avLst/>
          </a:prstGeom>
        </p:spPr>
      </p:pic>
      <p:sp>
        <p:nvSpPr>
          <p:cNvPr id="12" name="Flèche droite 11"/>
          <p:cNvSpPr/>
          <p:nvPr/>
        </p:nvSpPr>
        <p:spPr>
          <a:xfrm>
            <a:off x="6732240" y="4525735"/>
            <a:ext cx="978408" cy="2423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vers le bas 12"/>
          <p:cNvSpPr/>
          <p:nvPr/>
        </p:nvSpPr>
        <p:spPr>
          <a:xfrm>
            <a:off x="5748431" y="4869160"/>
            <a:ext cx="242316"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vers le bas 13"/>
          <p:cNvSpPr/>
          <p:nvPr/>
        </p:nvSpPr>
        <p:spPr>
          <a:xfrm flipV="1">
            <a:off x="5748431" y="3250290"/>
            <a:ext cx="242316" cy="936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4453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 Enjeux </a:t>
            </a:r>
            <a:r>
              <a:rPr lang="fr-BE" sz="3500" dirty="0">
                <a:latin typeface="Georgia" panose="02040502050405020303" pitchFamily="18" charset="0"/>
              </a:rPr>
              <a:t>de la division politico-administrative du </a:t>
            </a:r>
            <a:r>
              <a:rPr lang="fr-BE" sz="3500" dirty="0" smtClean="0">
                <a:latin typeface="Georgia" panose="02040502050405020303" pitchFamily="18" charset="0"/>
              </a:rPr>
              <a:t>territoire</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755148"/>
          </a:xfrm>
          <a:prstGeom prst="rect">
            <a:avLst/>
          </a:prstGeom>
          <a:noFill/>
        </p:spPr>
        <p:txBody>
          <a:bodyPr wrap="square" rtlCol="0">
            <a:spAutoFit/>
          </a:bodyPr>
          <a:lstStyle/>
          <a:p>
            <a:pPr marL="400050" lvl="0" indent="-400050">
              <a:spcAft>
                <a:spcPts val="600"/>
              </a:spcAft>
              <a:buAutoNum type="romanUcPeriod"/>
            </a:pPr>
            <a:endParaRPr lang="fr-BE" sz="2800" dirty="0" smtClean="0">
              <a:latin typeface="Georgia" panose="02040502050405020303" pitchFamily="18" charset="0"/>
            </a:endParaRPr>
          </a:p>
          <a:p>
            <a:r>
              <a:rPr lang="fr-BE" sz="2800" i="1" dirty="0" smtClean="0">
                <a:latin typeface="Georgia" panose="02040502050405020303" pitchFamily="18" charset="0"/>
              </a:rPr>
              <a:t>Les frontières de la démocratie : </a:t>
            </a:r>
          </a:p>
          <a:p>
            <a:endParaRPr lang="fr-BE" sz="2800" dirty="0">
              <a:latin typeface="Georgia" panose="02040502050405020303" pitchFamily="18" charset="0"/>
            </a:endParaRPr>
          </a:p>
          <a:p>
            <a:r>
              <a:rPr lang="fr-BE" sz="2800" dirty="0" smtClean="0">
                <a:latin typeface="Georgia" panose="02040502050405020303" pitchFamily="18" charset="0"/>
              </a:rPr>
              <a:t>avec qui former une communauté politique ?</a:t>
            </a:r>
          </a:p>
          <a:p>
            <a:endParaRPr lang="fr-BE" sz="2800" dirty="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501008"/>
            <a:ext cx="3156175" cy="2364085"/>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484117"/>
            <a:ext cx="2524070" cy="2397866"/>
          </a:xfrm>
          <a:prstGeom prst="rect">
            <a:avLst/>
          </a:prstGeom>
        </p:spPr>
      </p:pic>
      <p:sp>
        <p:nvSpPr>
          <p:cNvPr id="15" name="Flèche vers le bas 14"/>
          <p:cNvSpPr/>
          <p:nvPr/>
        </p:nvSpPr>
        <p:spPr>
          <a:xfrm flipV="1">
            <a:off x="5853475" y="4678247"/>
            <a:ext cx="242316" cy="936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vers le bas 15"/>
          <p:cNvSpPr/>
          <p:nvPr/>
        </p:nvSpPr>
        <p:spPr>
          <a:xfrm>
            <a:off x="5853475" y="3229138"/>
            <a:ext cx="242316"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flipH="1">
            <a:off x="6588224" y="4442927"/>
            <a:ext cx="864096" cy="2423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0798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 Enjeux </a:t>
            </a:r>
            <a:r>
              <a:rPr lang="fr-BE" sz="3500" dirty="0">
                <a:latin typeface="Georgia" panose="02040502050405020303" pitchFamily="18" charset="0"/>
              </a:rPr>
              <a:t>de la division politico-administrative du </a:t>
            </a:r>
            <a:r>
              <a:rPr lang="fr-BE" sz="3500" dirty="0" smtClean="0">
                <a:latin typeface="Georgia" panose="02040502050405020303" pitchFamily="18" charset="0"/>
              </a:rPr>
              <a:t>territoire</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4755148"/>
          </a:xfrm>
          <a:prstGeom prst="rect">
            <a:avLst/>
          </a:prstGeom>
          <a:noFill/>
        </p:spPr>
        <p:txBody>
          <a:bodyPr wrap="square" rtlCol="0">
            <a:spAutoFit/>
          </a:bodyPr>
          <a:lstStyle/>
          <a:p>
            <a:pPr marL="400050" lvl="0" indent="-400050">
              <a:spcAft>
                <a:spcPts val="600"/>
              </a:spcAft>
              <a:buAutoNum type="romanUcPeriod"/>
            </a:pPr>
            <a:endParaRPr lang="fr-BE" sz="2800" dirty="0" smtClean="0">
              <a:latin typeface="Georgia" panose="02040502050405020303" pitchFamily="18" charset="0"/>
            </a:endParaRPr>
          </a:p>
          <a:p>
            <a:r>
              <a:rPr lang="fr-BE" sz="2800" i="1" dirty="0" smtClean="0">
                <a:latin typeface="Georgia" panose="02040502050405020303" pitchFamily="18" charset="0"/>
              </a:rPr>
              <a:t>Les frontières de la démocratie : </a:t>
            </a:r>
          </a:p>
          <a:p>
            <a:endParaRPr lang="fr-BE" sz="2800" dirty="0">
              <a:latin typeface="Georgia" panose="02040502050405020303" pitchFamily="18" charset="0"/>
            </a:endParaRPr>
          </a:p>
          <a:p>
            <a:r>
              <a:rPr lang="fr-BE" sz="2800" dirty="0" smtClean="0">
                <a:latin typeface="Georgia" panose="02040502050405020303" pitchFamily="18" charset="0"/>
              </a:rPr>
              <a:t>avec qui former une communauté politique ?</a:t>
            </a:r>
          </a:p>
          <a:p>
            <a:endParaRPr lang="fr-BE" sz="2800" dirty="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501008"/>
            <a:ext cx="3156175" cy="2364085"/>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484117"/>
            <a:ext cx="2524070" cy="2397866"/>
          </a:xfrm>
          <a:prstGeom prst="rect">
            <a:avLst/>
          </a:prstGeom>
        </p:spPr>
      </p:pic>
      <p:sp>
        <p:nvSpPr>
          <p:cNvPr id="15" name="Flèche vers le bas 14"/>
          <p:cNvSpPr/>
          <p:nvPr/>
        </p:nvSpPr>
        <p:spPr>
          <a:xfrm flipV="1">
            <a:off x="5883734" y="3250290"/>
            <a:ext cx="242316" cy="936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vers le bas 15"/>
          <p:cNvSpPr/>
          <p:nvPr/>
        </p:nvSpPr>
        <p:spPr>
          <a:xfrm>
            <a:off x="5879712" y="4683050"/>
            <a:ext cx="242316"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a:off x="6809933" y="4442927"/>
            <a:ext cx="1004322" cy="2401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432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 Enjeux </a:t>
            </a:r>
            <a:r>
              <a:rPr lang="fr-BE" sz="3500" dirty="0">
                <a:latin typeface="Georgia" panose="02040502050405020303" pitchFamily="18" charset="0"/>
              </a:rPr>
              <a:t>de la division politico-administrative du </a:t>
            </a:r>
            <a:r>
              <a:rPr lang="fr-BE" sz="3500" dirty="0" smtClean="0">
                <a:latin typeface="Georgia" panose="02040502050405020303" pitchFamily="18" charset="0"/>
              </a:rPr>
              <a:t>territoire</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7771358"/>
          </a:xfrm>
          <a:prstGeom prst="rect">
            <a:avLst/>
          </a:prstGeom>
          <a:noFill/>
        </p:spPr>
        <p:txBody>
          <a:bodyPr wrap="square" rtlCol="0">
            <a:spAutoFit/>
          </a:bodyPr>
          <a:lstStyle/>
          <a:p>
            <a:pPr marL="400050" lvl="0" indent="-400050">
              <a:spcAft>
                <a:spcPts val="600"/>
              </a:spcAft>
              <a:buAutoNum type="romanUcPeriod"/>
            </a:pPr>
            <a:endParaRPr lang="fr-BE" sz="2800" dirty="0" smtClean="0">
              <a:latin typeface="Georgia" panose="02040502050405020303" pitchFamily="18" charset="0"/>
            </a:endParaRPr>
          </a:p>
          <a:p>
            <a:r>
              <a:rPr lang="fr-BE" sz="2800" i="1" dirty="0" smtClean="0">
                <a:latin typeface="Georgia" panose="02040502050405020303" pitchFamily="18" charset="0"/>
              </a:rPr>
              <a:t>Situation à l’étranger </a:t>
            </a:r>
          </a:p>
          <a:p>
            <a:endParaRPr lang="fr-BE" sz="2800" dirty="0">
              <a:latin typeface="Georgia" panose="02040502050405020303" pitchFamily="18" charset="0"/>
            </a:endParaRPr>
          </a:p>
          <a:p>
            <a:r>
              <a:rPr lang="fr-BE" sz="2800" dirty="0" smtClean="0">
                <a:latin typeface="Georgia" panose="02040502050405020303" pitchFamily="18" charset="0"/>
              </a:rPr>
              <a:t>Le cas de la Norvège : communes vastes et peu nombreuses</a:t>
            </a:r>
          </a:p>
          <a:p>
            <a:endParaRPr lang="fr-BE" sz="2800" dirty="0">
              <a:latin typeface="Georgia" panose="02040502050405020303" pitchFamily="18" charset="0"/>
            </a:endParaRPr>
          </a:p>
          <a:p>
            <a:r>
              <a:rPr lang="fr-BE" sz="2800" dirty="0" smtClean="0">
                <a:latin typeface="Georgia" panose="02040502050405020303" pitchFamily="18" charset="0"/>
              </a:rPr>
              <a:t>	428 communes pour 385.000 km²</a:t>
            </a:r>
          </a:p>
          <a:p>
            <a:endParaRPr lang="fr-BE" sz="2800" dirty="0">
              <a:latin typeface="Georgia" panose="02040502050405020303" pitchFamily="18" charset="0"/>
            </a:endParaRPr>
          </a:p>
          <a:p>
            <a:r>
              <a:rPr lang="fr-BE" sz="2800" dirty="0" smtClean="0">
                <a:latin typeface="Georgia" panose="02040502050405020303" pitchFamily="18" charset="0"/>
              </a:rPr>
              <a:t>	</a:t>
            </a:r>
            <a:r>
              <a:rPr lang="fr-BE" sz="2800" dirty="0" err="1">
                <a:latin typeface="Georgia" panose="02040502050405020303" pitchFamily="18" charset="0"/>
              </a:rPr>
              <a:t>Kautokeino</a:t>
            </a:r>
            <a:r>
              <a:rPr lang="fr-BE" sz="2800" dirty="0">
                <a:latin typeface="Georgia" panose="02040502050405020303" pitchFamily="18" charset="0"/>
              </a:rPr>
              <a:t> </a:t>
            </a:r>
            <a:r>
              <a:rPr lang="fr-BE" sz="2800" dirty="0" smtClean="0">
                <a:latin typeface="Georgia" panose="02040502050405020303" pitchFamily="18" charset="0"/>
              </a:rPr>
              <a:t>: 9.708 km²</a:t>
            </a: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dirty="0"/>
          </a:p>
        </p:txBody>
      </p:sp>
    </p:spTree>
    <p:extLst>
      <p:ext uri="{BB962C8B-B14F-4D97-AF65-F5344CB8AC3E}">
        <p14:creationId xmlns:p14="http://schemas.microsoft.com/office/powerpoint/2010/main" val="388716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lvl="0"/>
            <a:r>
              <a:rPr lang="fr-BE" sz="3500" dirty="0" smtClean="0">
                <a:latin typeface="Georgia" panose="02040502050405020303" pitchFamily="18" charset="0"/>
              </a:rPr>
              <a:t>I. Enjeux </a:t>
            </a:r>
            <a:r>
              <a:rPr lang="fr-BE" sz="3500" dirty="0">
                <a:latin typeface="Georgia" panose="02040502050405020303" pitchFamily="18" charset="0"/>
              </a:rPr>
              <a:t>de la division politico-administrative du </a:t>
            </a:r>
            <a:r>
              <a:rPr lang="fr-BE" sz="3500" dirty="0" smtClean="0">
                <a:latin typeface="Georgia" panose="02040502050405020303" pitchFamily="18" charset="0"/>
              </a:rPr>
              <a:t>territoire</a:t>
            </a:r>
            <a:endParaRPr lang="fr-BE" sz="3500" dirty="0">
              <a:latin typeface="Georgia" panose="020405020504050203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045" y="5517232"/>
            <a:ext cx="1643196" cy="1215083"/>
          </a:xfrm>
        </p:spPr>
      </p:pic>
      <p:sp>
        <p:nvSpPr>
          <p:cNvPr id="7" name="ZoneTexte 6"/>
          <p:cNvSpPr txBox="1"/>
          <p:nvPr/>
        </p:nvSpPr>
        <p:spPr>
          <a:xfrm>
            <a:off x="539552" y="1340768"/>
            <a:ext cx="8136904" cy="7278916"/>
          </a:xfrm>
          <a:prstGeom prst="rect">
            <a:avLst/>
          </a:prstGeom>
          <a:noFill/>
        </p:spPr>
        <p:txBody>
          <a:bodyPr wrap="square" rtlCol="0">
            <a:spAutoFit/>
          </a:bodyPr>
          <a:lstStyle/>
          <a:p>
            <a:pPr marL="400050" lvl="0" indent="-400050">
              <a:spcAft>
                <a:spcPts val="600"/>
              </a:spcAft>
              <a:buAutoNum type="romanUcPeriod"/>
            </a:pPr>
            <a:endParaRPr lang="fr-BE" sz="2800" dirty="0" smtClean="0">
              <a:latin typeface="Georgia" panose="02040502050405020303" pitchFamily="18" charset="0"/>
            </a:endParaRPr>
          </a:p>
          <a:p>
            <a:r>
              <a:rPr lang="fr-BE" sz="2800" i="1" dirty="0" smtClean="0">
                <a:latin typeface="Georgia" panose="02040502050405020303" pitchFamily="18" charset="0"/>
              </a:rPr>
              <a:t>Situation à l’étranger </a:t>
            </a:r>
          </a:p>
          <a:p>
            <a:endParaRPr lang="fr-BE" sz="2800" dirty="0">
              <a:latin typeface="Georgia" panose="02040502050405020303" pitchFamily="18" charset="0"/>
            </a:endParaRPr>
          </a:p>
          <a:p>
            <a:r>
              <a:rPr lang="fr-BE" sz="2800" dirty="0" smtClean="0">
                <a:latin typeface="Georgia" panose="02040502050405020303" pitchFamily="18" charset="0"/>
              </a:rPr>
              <a:t>Le cas de la France : communes étroites et très nombreuses</a:t>
            </a:r>
          </a:p>
          <a:p>
            <a:endParaRPr lang="fr-BE" sz="1200" dirty="0">
              <a:latin typeface="Georgia" panose="02040502050405020303" pitchFamily="18" charset="0"/>
            </a:endParaRPr>
          </a:p>
          <a:p>
            <a:r>
              <a:rPr lang="fr-BE" sz="2800" dirty="0" smtClean="0">
                <a:latin typeface="Georgia" panose="02040502050405020303" pitchFamily="18" charset="0"/>
              </a:rPr>
              <a:t>	35.000 communes pour 675.000 km²</a:t>
            </a:r>
          </a:p>
          <a:p>
            <a:endParaRPr lang="fr-BE" sz="1200" dirty="0">
              <a:latin typeface="Georgia" panose="02040502050405020303" pitchFamily="18" charset="0"/>
            </a:endParaRPr>
          </a:p>
          <a:p>
            <a:r>
              <a:rPr lang="fr-BE" sz="2800" dirty="0" smtClean="0">
                <a:latin typeface="Georgia" panose="02040502050405020303" pitchFamily="18" charset="0"/>
              </a:rPr>
              <a:t>	19 communes de moins de 8 habitants</a:t>
            </a:r>
          </a:p>
          <a:p>
            <a:endParaRPr lang="fr-BE" sz="1200" dirty="0">
              <a:latin typeface="Georgia" panose="02040502050405020303" pitchFamily="18" charset="0"/>
            </a:endParaRPr>
          </a:p>
          <a:p>
            <a:r>
              <a:rPr lang="fr-BE" sz="2800" dirty="0" smtClean="0">
                <a:latin typeface="Georgia" panose="02040502050405020303" pitchFamily="18" charset="0"/>
              </a:rPr>
              <a:t>	27.000 communes de moins de 1000 hab</a:t>
            </a:r>
            <a:r>
              <a:rPr lang="fr-BE" sz="2800" dirty="0">
                <a:latin typeface="Georgia" panose="02040502050405020303" pitchFamily="18" charset="0"/>
              </a:rPr>
              <a:t>.</a:t>
            </a:r>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sz="2800" dirty="0" smtClean="0">
              <a:latin typeface="Georgia" panose="02040502050405020303" pitchFamily="18" charset="0"/>
            </a:endParaRPr>
          </a:p>
          <a:p>
            <a:endParaRPr lang="fr-BE" sz="2800" dirty="0">
              <a:latin typeface="Georgia" panose="02040502050405020303" pitchFamily="18" charset="0"/>
            </a:endParaRPr>
          </a:p>
          <a:p>
            <a:endParaRPr lang="fr-BE" dirty="0"/>
          </a:p>
        </p:txBody>
      </p:sp>
    </p:spTree>
    <p:extLst>
      <p:ext uri="{BB962C8B-B14F-4D97-AF65-F5344CB8AC3E}">
        <p14:creationId xmlns:p14="http://schemas.microsoft.com/office/powerpoint/2010/main" val="7563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1297</Words>
  <Application>Microsoft Office PowerPoint</Application>
  <PresentationFormat>Affichage à l'écran (4:3)</PresentationFormat>
  <Paragraphs>431</Paragraphs>
  <Slides>44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Georgia</vt:lpstr>
      <vt:lpstr>Wingdings</vt:lpstr>
      <vt:lpstr>Thème Office</vt:lpstr>
      <vt:lpstr>Quarante ans après la fusion des communes : retour sur une opération qui ne pouvait être neutre  Frédéric BOUHON chargé de cours à l’ULg</vt:lpstr>
      <vt:lpstr>Présentation PowerPoint</vt:lpstr>
      <vt:lpstr>Plan de l’exposé</vt:lpstr>
      <vt:lpstr>I. Enjeux de la division politico-administrative du territoire</vt:lpstr>
      <vt:lpstr>I. Enjeux de la division politico-administrative du territoire</vt:lpstr>
      <vt:lpstr>I. Enjeux de la division politico-administrative du territoire</vt:lpstr>
      <vt:lpstr>I. Enjeux de la division politico-administrative du territoire</vt:lpstr>
      <vt:lpstr>I. Enjeux de la division politico-administrative du territoire</vt:lpstr>
      <vt:lpstr>I. Enjeux de la division politico-administrative du territoire</vt:lpstr>
      <vt:lpstr>II. Repères historiques</vt:lpstr>
      <vt:lpstr>II. Repères historiques</vt:lpstr>
      <vt:lpstr>II. Repères historiques</vt:lpstr>
      <vt:lpstr>II. Repères historiques</vt:lpstr>
      <vt:lpstr>II. Repères historiques</vt:lpstr>
      <vt:lpstr>Présentation PowerPoint</vt:lpstr>
      <vt:lpstr>Présentation PowerPoint</vt:lpstr>
      <vt:lpstr>III. Objectifs et craintes</vt:lpstr>
      <vt:lpstr>IV. Processus de la fusion des communes</vt:lpstr>
      <vt:lpstr>IV. Processus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 Modalités de la fusion des communes</vt:lpstr>
      <vt:lpstr>VI. Principaux effets de la fusion des communes</vt:lpstr>
      <vt:lpstr>Présentation PowerPoint</vt:lpstr>
      <vt:lpstr>Présentation PowerPoint</vt:lpstr>
      <vt:lpstr>VI. Principaux effets de la fusion des communes</vt:lpstr>
      <vt:lpstr>VII. Observations critiques et bilan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Quarante ans après la fusion des communes : retour sur l’impossibilité d’un projet neutre  Frédéric BOUHON chargé de cours à l’ULg</dc:title>
  <dc:creator>Bouhon Frédéric</dc:creator>
  <cp:lastModifiedBy>Bouhon Frédéric</cp:lastModifiedBy>
  <cp:revision>32</cp:revision>
  <dcterms:created xsi:type="dcterms:W3CDTF">2016-05-23T15:19:51Z</dcterms:created>
  <dcterms:modified xsi:type="dcterms:W3CDTF">2016-09-12T12:25:59Z</dcterms:modified>
</cp:coreProperties>
</file>