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6" r:id="rId2"/>
    <p:sldId id="334" r:id="rId3"/>
    <p:sldId id="264" r:id="rId4"/>
    <p:sldId id="332" r:id="rId5"/>
    <p:sldId id="270" r:id="rId6"/>
    <p:sldId id="261" r:id="rId7"/>
    <p:sldId id="262" r:id="rId8"/>
    <p:sldId id="268" r:id="rId9"/>
    <p:sldId id="327" r:id="rId10"/>
    <p:sldId id="326" r:id="rId11"/>
    <p:sldId id="335" r:id="rId12"/>
    <p:sldId id="269" r:id="rId13"/>
    <p:sldId id="331" r:id="rId14"/>
    <p:sldId id="336" r:id="rId15"/>
    <p:sldId id="280" r:id="rId16"/>
    <p:sldId id="274" r:id="rId17"/>
    <p:sldId id="266" r:id="rId18"/>
    <p:sldId id="265" r:id="rId19"/>
    <p:sldId id="275" r:id="rId20"/>
    <p:sldId id="277" r:id="rId21"/>
    <p:sldId id="276" r:id="rId22"/>
    <p:sldId id="278" r:id="rId23"/>
    <p:sldId id="284" r:id="rId24"/>
    <p:sldId id="285" r:id="rId25"/>
    <p:sldId id="337" r:id="rId26"/>
    <p:sldId id="338" r:id="rId27"/>
    <p:sldId id="283" r:id="rId28"/>
    <p:sldId id="339" r:id="rId29"/>
    <p:sldId id="329" r:id="rId30"/>
    <p:sldId id="330" r:id="rId31"/>
    <p:sldId id="308" r:id="rId32"/>
    <p:sldId id="310" r:id="rId33"/>
    <p:sldId id="311" r:id="rId34"/>
    <p:sldId id="312" r:id="rId35"/>
    <p:sldId id="313" r:id="rId36"/>
    <p:sldId id="314" r:id="rId37"/>
    <p:sldId id="315" r:id="rId38"/>
    <p:sldId id="316" r:id="rId39"/>
    <p:sldId id="305" r:id="rId40"/>
    <p:sldId id="306" r:id="rId41"/>
    <p:sldId id="307" r:id="rId42"/>
    <p:sldId id="320" r:id="rId43"/>
    <p:sldId id="318" r:id="rId44"/>
    <p:sldId id="340" r:id="rId45"/>
    <p:sldId id="303" r:id="rId46"/>
    <p:sldId id="324" r:id="rId47"/>
    <p:sldId id="341" r:id="rId48"/>
    <p:sldId id="342" r:id="rId49"/>
    <p:sldId id="325" r:id="rId50"/>
    <p:sldId id="345" r:id="rId51"/>
    <p:sldId id="344" r:id="rId52"/>
    <p:sldId id="271" r:id="rId53"/>
  </p:sldIdLst>
  <p:sldSz cx="12192000" cy="6858000"/>
  <p:notesSz cx="6858000" cy="9144000"/>
  <p:custDataLst>
    <p:tags r:id="rId5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5B9BD5"/>
    <a:srgbClr val="FFFF00"/>
    <a:srgbClr val="548235"/>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01" autoAdjust="0"/>
    <p:restoredTop sz="93536" autoAdjust="0"/>
  </p:normalViewPr>
  <p:slideViewPr>
    <p:cSldViewPr snapToGrid="0">
      <p:cViewPr varScale="1">
        <p:scale>
          <a:sx n="81" d="100"/>
          <a:sy n="81" d="100"/>
        </p:scale>
        <p:origin x="197" y="67"/>
      </p:cViewPr>
      <p:guideLst>
        <p:guide orient="horz" pos="2160"/>
        <p:guide pos="3840"/>
      </p:guideLst>
    </p:cSldViewPr>
  </p:slideViewPr>
  <p:notesTextViewPr>
    <p:cViewPr>
      <p:scale>
        <a:sx n="1" d="1"/>
        <a:sy n="1" d="1"/>
      </p:scale>
      <p:origin x="0" y="0"/>
    </p:cViewPr>
  </p:notesTextViewPr>
  <p:sorterViewPr>
    <p:cViewPr>
      <p:scale>
        <a:sx n="100" d="100"/>
        <a:sy n="100" d="100"/>
      </p:scale>
      <p:origin x="0" y="-514"/>
    </p:cViewPr>
  </p:sorterViewPr>
  <p:notesViewPr>
    <p:cSldViewPr snapToGrid="0">
      <p:cViewPr varScale="1">
        <p:scale>
          <a:sx n="62" d="100"/>
          <a:sy n="62" d="100"/>
        </p:scale>
        <p:origin x="2822"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2" Type="http://schemas.openxmlformats.org/officeDocument/2006/relationships/package" Target="../embeddings/Feuille_de_calcul_Microsoft_Excel5.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Feuille_de_calcul_Microsoft_Excel6.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de_calcul_Microsoft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Feuil1!$I$3</c:f>
              <c:strCache>
                <c:ptCount val="1"/>
                <c:pt idx="0">
                  <c:v>2013</c:v>
                </c:pt>
              </c:strCache>
            </c:strRef>
          </c:tx>
          <c:spPr>
            <a:solidFill>
              <a:schemeClr val="accent6">
                <a:lumMod val="50000"/>
              </a:schemeClr>
            </a:solidFill>
            <a:scene3d>
              <a:camera prst="orthographicFront"/>
              <a:lightRig rig="threePt" dir="t"/>
            </a:scene3d>
            <a:sp3d prstMaterial="dkEdge">
              <a:bevelT w="165100" prst="coolSlant"/>
              <a:bevelB w="165100" prst="coolSlant"/>
            </a:sp3d>
          </c:spPr>
          <c:invertIfNegative val="0"/>
          <c:cat>
            <c:strRef>
              <c:f>Feuil1!$H$4:$H$9</c:f>
              <c:strCache>
                <c:ptCount val="6"/>
                <c:pt idx="0">
                  <c:v>Dairy cows</c:v>
                </c:pt>
                <c:pt idx="1">
                  <c:v>Buffaloes</c:v>
                </c:pt>
                <c:pt idx="2">
                  <c:v>Goats</c:v>
                </c:pt>
                <c:pt idx="3">
                  <c:v>Ewe</c:v>
                </c:pt>
                <c:pt idx="4">
                  <c:v>Others</c:v>
                </c:pt>
                <c:pt idx="5">
                  <c:v>TOTAL</c:v>
                </c:pt>
              </c:strCache>
            </c:strRef>
          </c:cat>
          <c:val>
            <c:numRef>
              <c:f>Feuil1!$I$4:$I$9</c:f>
              <c:numCache>
                <c:formatCode>General</c:formatCode>
                <c:ptCount val="6"/>
                <c:pt idx="0">
                  <c:v>646.1</c:v>
                </c:pt>
                <c:pt idx="1">
                  <c:v>103.1</c:v>
                </c:pt>
                <c:pt idx="2">
                  <c:v>18.7</c:v>
                </c:pt>
                <c:pt idx="3">
                  <c:v>10.1</c:v>
                </c:pt>
                <c:pt idx="4">
                  <c:v>3.7</c:v>
                </c:pt>
                <c:pt idx="5">
                  <c:v>781.9</c:v>
                </c:pt>
              </c:numCache>
            </c:numRef>
          </c:val>
        </c:ser>
        <c:dLbls>
          <c:showLegendKey val="0"/>
          <c:showVal val="0"/>
          <c:showCatName val="0"/>
          <c:showSerName val="0"/>
          <c:showPercent val="0"/>
          <c:showBubbleSize val="0"/>
        </c:dLbls>
        <c:gapWidth val="150"/>
        <c:axId val="2021941232"/>
        <c:axId val="2021937424"/>
      </c:barChart>
      <c:catAx>
        <c:axId val="2021941232"/>
        <c:scaling>
          <c:orientation val="minMax"/>
        </c:scaling>
        <c:delete val="0"/>
        <c:axPos val="b"/>
        <c:numFmt formatCode="General" sourceLinked="0"/>
        <c:majorTickMark val="none"/>
        <c:minorTickMark val="none"/>
        <c:tickLblPos val="nextTo"/>
        <c:crossAx val="2021937424"/>
        <c:crosses val="autoZero"/>
        <c:auto val="1"/>
        <c:lblAlgn val="ctr"/>
        <c:lblOffset val="100"/>
        <c:noMultiLvlLbl val="0"/>
      </c:catAx>
      <c:valAx>
        <c:axId val="2021937424"/>
        <c:scaling>
          <c:orientation val="minMax"/>
          <c:max val="800"/>
        </c:scaling>
        <c:delete val="0"/>
        <c:axPos val="l"/>
        <c:majorGridlines/>
        <c:numFmt formatCode="General" sourceLinked="1"/>
        <c:majorTickMark val="none"/>
        <c:minorTickMark val="none"/>
        <c:tickLblPos val="nextTo"/>
        <c:txPr>
          <a:bodyPr/>
          <a:lstStyle/>
          <a:p>
            <a:pPr>
              <a:defRPr sz="1400"/>
            </a:pPr>
            <a:endParaRPr lang="fr-FR"/>
          </a:p>
        </c:txPr>
        <c:crossAx val="2021941232"/>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Feuil1!$B$86</c:f>
              <c:strCache>
                <c:ptCount val="1"/>
                <c:pt idx="0">
                  <c:v>% dairy cow</c:v>
                </c:pt>
              </c:strCache>
            </c:strRef>
          </c:tx>
          <c:spPr>
            <a:solidFill>
              <a:schemeClr val="accent5">
                <a:lumMod val="75000"/>
              </a:schemeClr>
            </a:solidFill>
            <a:scene3d>
              <a:camera prst="orthographicFront"/>
              <a:lightRig rig="threePt" dir="t"/>
            </a:scene3d>
            <a:sp3d prstMaterial="dkEdge">
              <a:bevelT w="165100" prst="coolSlant"/>
              <a:bevelB/>
            </a:sp3d>
          </c:spPr>
          <c:invertIfNegative val="0"/>
          <c:cat>
            <c:strRef>
              <c:f>Feuil1!$A$87:$A$93</c:f>
              <c:strCache>
                <c:ptCount val="7"/>
                <c:pt idx="0">
                  <c:v>Asia</c:v>
                </c:pt>
                <c:pt idx="1">
                  <c:v>Africa</c:v>
                </c:pt>
                <c:pt idx="2">
                  <c:v>South America</c:v>
                </c:pt>
                <c:pt idx="3">
                  <c:v>European Union 28</c:v>
                </c:pt>
                <c:pt idx="4">
                  <c:v>Central and North America</c:v>
                </c:pt>
                <c:pt idx="5">
                  <c:v>Oceania</c:v>
                </c:pt>
                <c:pt idx="6">
                  <c:v>Russia Ukrenia</c:v>
                </c:pt>
              </c:strCache>
            </c:strRef>
          </c:cat>
          <c:val>
            <c:numRef>
              <c:f>Feuil1!$B$87:$B$93</c:f>
              <c:numCache>
                <c:formatCode>0.0</c:formatCode>
                <c:ptCount val="7"/>
                <c:pt idx="0">
                  <c:v>40.076078743732992</c:v>
                </c:pt>
                <c:pt idx="1">
                  <c:v>24.380185283750638</c:v>
                </c:pt>
                <c:pt idx="2">
                  <c:v>12.465152287759288</c:v>
                </c:pt>
                <c:pt idx="3">
                  <c:v>8.6511655605968691</c:v>
                </c:pt>
                <c:pt idx="4">
                  <c:v>6.4082570002493773</c:v>
                </c:pt>
                <c:pt idx="5">
                  <c:v>2.4334776248841514</c:v>
                </c:pt>
                <c:pt idx="6">
                  <c:v>4.1940082406232202</c:v>
                </c:pt>
              </c:numCache>
            </c:numRef>
          </c:val>
        </c:ser>
        <c:ser>
          <c:idx val="1"/>
          <c:order val="1"/>
          <c:tx>
            <c:strRef>
              <c:f>Feuil1!$C$86</c:f>
              <c:strCache>
                <c:ptCount val="1"/>
                <c:pt idx="0">
                  <c:v>% Production</c:v>
                </c:pt>
              </c:strCache>
            </c:strRef>
          </c:tx>
          <c:spPr>
            <a:solidFill>
              <a:schemeClr val="accent6">
                <a:lumMod val="50000"/>
              </a:schemeClr>
            </a:solidFill>
            <a:scene3d>
              <a:camera prst="orthographicFront"/>
              <a:lightRig rig="threePt" dir="t"/>
            </a:scene3d>
            <a:sp3d prstMaterial="dkEdge">
              <a:bevelT w="165100" prst="coolSlant"/>
              <a:bevelB w="165100" prst="coolSlant"/>
            </a:sp3d>
          </c:spPr>
          <c:invertIfNegative val="0"/>
          <c:cat>
            <c:strRef>
              <c:f>Feuil1!$A$87:$A$93</c:f>
              <c:strCache>
                <c:ptCount val="7"/>
                <c:pt idx="0">
                  <c:v>Asia</c:v>
                </c:pt>
                <c:pt idx="1">
                  <c:v>Africa</c:v>
                </c:pt>
                <c:pt idx="2">
                  <c:v>South America</c:v>
                </c:pt>
                <c:pt idx="3">
                  <c:v>European Union 28</c:v>
                </c:pt>
                <c:pt idx="4">
                  <c:v>Central and North America</c:v>
                </c:pt>
                <c:pt idx="5">
                  <c:v>Oceania</c:v>
                </c:pt>
                <c:pt idx="6">
                  <c:v>Russia Ukrenia</c:v>
                </c:pt>
              </c:strCache>
            </c:strRef>
          </c:cat>
          <c:val>
            <c:numRef>
              <c:f>Feuil1!$C$87:$C$93</c:f>
              <c:numCache>
                <c:formatCode>0.0</c:formatCode>
                <c:ptCount val="7"/>
                <c:pt idx="0">
                  <c:v>28.401176288500231</c:v>
                </c:pt>
                <c:pt idx="1">
                  <c:v>5.2778207707785167</c:v>
                </c:pt>
                <c:pt idx="2">
                  <c:v>10.849713666615074</c:v>
                </c:pt>
                <c:pt idx="3">
                  <c:v>23.835319609967495</c:v>
                </c:pt>
                <c:pt idx="4">
                  <c:v>18.046741990403962</c:v>
                </c:pt>
                <c:pt idx="5">
                  <c:v>4.6122891193313729</c:v>
                </c:pt>
                <c:pt idx="6">
                  <c:v>6.4231543104782549</c:v>
                </c:pt>
              </c:numCache>
            </c:numRef>
          </c:val>
        </c:ser>
        <c:dLbls>
          <c:showLegendKey val="0"/>
          <c:showVal val="0"/>
          <c:showCatName val="0"/>
          <c:showSerName val="0"/>
          <c:showPercent val="0"/>
          <c:showBubbleSize val="0"/>
        </c:dLbls>
        <c:gapWidth val="150"/>
        <c:axId val="2021935792"/>
        <c:axId val="2021934160"/>
      </c:barChart>
      <c:catAx>
        <c:axId val="2021935792"/>
        <c:scaling>
          <c:orientation val="minMax"/>
        </c:scaling>
        <c:delete val="0"/>
        <c:axPos val="b"/>
        <c:numFmt formatCode="General" sourceLinked="0"/>
        <c:majorTickMark val="none"/>
        <c:minorTickMark val="none"/>
        <c:tickLblPos val="nextTo"/>
        <c:crossAx val="2021934160"/>
        <c:crosses val="autoZero"/>
        <c:auto val="1"/>
        <c:lblAlgn val="ctr"/>
        <c:lblOffset val="100"/>
        <c:noMultiLvlLbl val="0"/>
      </c:catAx>
      <c:valAx>
        <c:axId val="2021934160"/>
        <c:scaling>
          <c:orientation val="minMax"/>
        </c:scaling>
        <c:delete val="0"/>
        <c:axPos val="l"/>
        <c:majorGridlines/>
        <c:numFmt formatCode="0.0" sourceLinked="1"/>
        <c:majorTickMark val="none"/>
        <c:minorTickMark val="none"/>
        <c:tickLblPos val="nextTo"/>
        <c:txPr>
          <a:bodyPr/>
          <a:lstStyle/>
          <a:p>
            <a:pPr>
              <a:defRPr sz="1600"/>
            </a:pPr>
            <a:endParaRPr lang="fr-FR"/>
          </a:p>
        </c:txPr>
        <c:crossAx val="2021935792"/>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Feuil1!$P$35</c:f>
              <c:strCache>
                <c:ptCount val="1"/>
                <c:pt idx="0">
                  <c:v>2013</c:v>
                </c:pt>
              </c:strCache>
            </c:strRef>
          </c:tx>
          <c:spPr>
            <a:solidFill>
              <a:schemeClr val="accent6">
                <a:lumMod val="50000"/>
              </a:schemeClr>
            </a:solidFill>
            <a:scene3d>
              <a:camera prst="orthographicFront"/>
              <a:lightRig rig="threePt" dir="t"/>
            </a:scene3d>
            <a:sp3d prstMaterial="dkEdge">
              <a:bevelT w="165100" prst="coolSlant"/>
            </a:sp3d>
          </c:spPr>
          <c:invertIfNegative val="0"/>
          <c:dPt>
            <c:idx val="1"/>
            <c:invertIfNegative val="0"/>
            <c:bubble3D val="0"/>
            <c:spPr>
              <a:solidFill>
                <a:schemeClr val="accent5">
                  <a:lumMod val="75000"/>
                </a:schemeClr>
              </a:solidFill>
              <a:scene3d>
                <a:camera prst="orthographicFront"/>
                <a:lightRig rig="threePt" dir="t"/>
              </a:scene3d>
              <a:sp3d prstMaterial="dkEdge">
                <a:bevelT w="165100" prst="coolSlant"/>
              </a:sp3d>
            </c:spPr>
          </c:dPt>
          <c:dPt>
            <c:idx val="2"/>
            <c:invertIfNegative val="0"/>
            <c:bubble3D val="0"/>
            <c:spPr>
              <a:solidFill>
                <a:schemeClr val="accent5">
                  <a:lumMod val="75000"/>
                </a:schemeClr>
              </a:solidFill>
              <a:scene3d>
                <a:camera prst="orthographicFront"/>
                <a:lightRig rig="threePt" dir="t"/>
              </a:scene3d>
              <a:sp3d prstMaterial="dkEdge">
                <a:bevelT w="165100" prst="coolSlant"/>
              </a:sp3d>
            </c:spPr>
          </c:dPt>
          <c:dPt>
            <c:idx val="6"/>
            <c:invertIfNegative val="0"/>
            <c:bubble3D val="0"/>
            <c:spPr>
              <a:solidFill>
                <a:srgbClr val="FF0000"/>
              </a:solidFill>
              <a:scene3d>
                <a:camera prst="orthographicFront"/>
                <a:lightRig rig="threePt" dir="t"/>
              </a:scene3d>
              <a:sp3d prstMaterial="dkEdge">
                <a:bevelT w="165100" prst="coolSlant"/>
              </a:sp3d>
            </c:spPr>
          </c:dPt>
          <c:cat>
            <c:strRef>
              <c:f>Feuil1!$O$36:$O$42</c:f>
              <c:strCache>
                <c:ptCount val="7"/>
                <c:pt idx="0">
                  <c:v>World</c:v>
                </c:pt>
                <c:pt idx="1">
                  <c:v>Central and North America</c:v>
                </c:pt>
                <c:pt idx="2">
                  <c:v>  European Union (28)</c:v>
                </c:pt>
                <c:pt idx="3">
                  <c:v>New Zealand</c:v>
                </c:pt>
                <c:pt idx="4">
                  <c:v>South America</c:v>
                </c:pt>
                <c:pt idx="5">
                  <c:v>Asia</c:v>
                </c:pt>
                <c:pt idx="6">
                  <c:v>Africa</c:v>
                </c:pt>
              </c:strCache>
            </c:strRef>
          </c:cat>
          <c:val>
            <c:numRef>
              <c:f>Feuil1!$P$36:$P$42</c:f>
              <c:numCache>
                <c:formatCode>General</c:formatCode>
                <c:ptCount val="7"/>
                <c:pt idx="0">
                  <c:v>2405</c:v>
                </c:pt>
                <c:pt idx="1">
                  <c:v>6772</c:v>
                </c:pt>
                <c:pt idx="2">
                  <c:v>6627</c:v>
                </c:pt>
                <c:pt idx="3">
                  <c:v>4222</c:v>
                </c:pt>
                <c:pt idx="4">
                  <c:v>2093</c:v>
                </c:pt>
                <c:pt idx="5">
                  <c:v>1704</c:v>
                </c:pt>
                <c:pt idx="6">
                  <c:v>520</c:v>
                </c:pt>
              </c:numCache>
            </c:numRef>
          </c:val>
        </c:ser>
        <c:dLbls>
          <c:showLegendKey val="0"/>
          <c:showVal val="0"/>
          <c:showCatName val="0"/>
          <c:showSerName val="0"/>
          <c:showPercent val="0"/>
          <c:showBubbleSize val="0"/>
        </c:dLbls>
        <c:gapWidth val="150"/>
        <c:axId val="2021942864"/>
        <c:axId val="2021941776"/>
      </c:barChart>
      <c:catAx>
        <c:axId val="2021942864"/>
        <c:scaling>
          <c:orientation val="minMax"/>
        </c:scaling>
        <c:delete val="0"/>
        <c:axPos val="b"/>
        <c:numFmt formatCode="General" sourceLinked="0"/>
        <c:majorTickMark val="none"/>
        <c:minorTickMark val="none"/>
        <c:tickLblPos val="nextTo"/>
        <c:crossAx val="2021941776"/>
        <c:crosses val="autoZero"/>
        <c:auto val="1"/>
        <c:lblAlgn val="ctr"/>
        <c:lblOffset val="100"/>
        <c:noMultiLvlLbl val="0"/>
      </c:catAx>
      <c:valAx>
        <c:axId val="2021941776"/>
        <c:scaling>
          <c:orientation val="minMax"/>
        </c:scaling>
        <c:delete val="0"/>
        <c:axPos val="l"/>
        <c:majorGridlines/>
        <c:numFmt formatCode="General" sourceLinked="1"/>
        <c:majorTickMark val="none"/>
        <c:minorTickMark val="none"/>
        <c:tickLblPos val="nextTo"/>
        <c:crossAx val="2021942864"/>
        <c:crosses val="autoZero"/>
        <c:crossBetween val="between"/>
      </c:valAx>
      <c:dTable>
        <c:showHorzBorder val="1"/>
        <c:showVertBorder val="1"/>
        <c:showOutline val="1"/>
        <c:showKeys val="1"/>
      </c:dTable>
    </c:plotArea>
    <c:plotVisOnly val="1"/>
    <c:dispBlanksAs val="gap"/>
    <c:showDLblsOverMax val="0"/>
  </c:chart>
  <c:txPr>
    <a:bodyPr/>
    <a:lstStyle/>
    <a:p>
      <a:pPr>
        <a:defRPr sz="16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Per cow per year (kg)</c:v>
                </c:pt>
              </c:strCache>
            </c:strRef>
          </c:tx>
          <c:spPr>
            <a:solidFill>
              <a:schemeClr val="accent6">
                <a:lumMod val="50000"/>
              </a:schemeClr>
            </a:solidFill>
            <a:scene3d>
              <a:camera prst="orthographicFront"/>
              <a:lightRig rig="threePt" dir="t"/>
            </a:scene3d>
            <a:sp3d prstMaterial="dkEdge">
              <a:bevelT w="165100" prst="coolSlant"/>
              <a:bevelB w="165100" prst="coolSlant"/>
            </a:sp3d>
          </c:spPr>
          <c:invertIfNegative val="0"/>
          <c:dPt>
            <c:idx val="0"/>
            <c:invertIfNegative val="0"/>
            <c:bubble3D val="0"/>
            <c:spPr>
              <a:solidFill>
                <a:schemeClr val="accent4">
                  <a:lumMod val="60000"/>
                  <a:lumOff val="40000"/>
                </a:schemeClr>
              </a:solidFill>
              <a:scene3d>
                <a:camera prst="orthographicFront"/>
                <a:lightRig rig="threePt" dir="t"/>
              </a:scene3d>
              <a:sp3d prstMaterial="dkEdge">
                <a:bevelT w="165100" prst="coolSlant"/>
                <a:bevelB w="165100" prst="coolSlant"/>
              </a:sp3d>
            </c:spPr>
          </c:dPt>
          <c:dPt>
            <c:idx val="21"/>
            <c:invertIfNegative val="0"/>
            <c:bubble3D val="0"/>
            <c:spPr>
              <a:solidFill>
                <a:srgbClr val="FF0000"/>
              </a:solidFill>
              <a:scene3d>
                <a:camera prst="orthographicFront"/>
                <a:lightRig rig="threePt" dir="t"/>
              </a:scene3d>
              <a:sp3d prstMaterial="dkEdge">
                <a:bevelT w="165100" prst="coolSlant"/>
                <a:bevelB w="165100" prst="coolSlant"/>
              </a:sp3d>
            </c:spPr>
          </c:dPt>
          <c:cat>
            <c:strRef>
              <c:f>Feuil1!$A$2:$A$23</c:f>
              <c:strCache>
                <c:ptCount val="22"/>
                <c:pt idx="0">
                  <c:v>India</c:v>
                </c:pt>
                <c:pt idx="1">
                  <c:v>New Zealand </c:v>
                </c:pt>
                <c:pt idx="2">
                  <c:v>Ireland</c:v>
                </c:pt>
                <c:pt idx="3">
                  <c:v>Uruguay </c:v>
                </c:pt>
                <c:pt idx="4">
                  <c:v>Australia </c:v>
                </c:pt>
                <c:pt idx="5">
                  <c:v>Switzerland</c:v>
                </c:pt>
                <c:pt idx="6">
                  <c:v>Poland</c:v>
                </c:pt>
                <c:pt idx="7">
                  <c:v>Chile</c:v>
                </c:pt>
                <c:pt idx="8">
                  <c:v>Belgium (Wallonia)</c:v>
                </c:pt>
                <c:pt idx="9">
                  <c:v>Austria</c:v>
                </c:pt>
                <c:pt idx="10">
                  <c:v>France</c:v>
                </c:pt>
                <c:pt idx="11">
                  <c:v>Spain</c:v>
                </c:pt>
                <c:pt idx="12">
                  <c:v>Germany</c:v>
                </c:pt>
                <c:pt idx="13">
                  <c:v>Japan</c:v>
                </c:pt>
                <c:pt idx="14">
                  <c:v>The Netherlands</c:v>
                </c:pt>
                <c:pt idx="15">
                  <c:v>UK (England+Wales)</c:v>
                </c:pt>
                <c:pt idx="16">
                  <c:v>Denmark</c:v>
                </c:pt>
                <c:pt idx="17">
                  <c:v>Sweden</c:v>
                </c:pt>
                <c:pt idx="18">
                  <c:v>Canada</c:v>
                </c:pt>
                <c:pt idx="19">
                  <c:v>South Korea</c:v>
                </c:pt>
                <c:pt idx="20">
                  <c:v>USA - (by NDHIA)</c:v>
                </c:pt>
                <c:pt idx="21">
                  <c:v>Israel</c:v>
                </c:pt>
              </c:strCache>
            </c:strRef>
          </c:cat>
          <c:val>
            <c:numRef>
              <c:f>Feuil1!$B$2:$B$23</c:f>
              <c:numCache>
                <c:formatCode>General</c:formatCode>
                <c:ptCount val="22"/>
                <c:pt idx="0">
                  <c:v>1305</c:v>
                </c:pt>
                <c:pt idx="1">
                  <c:v>4371</c:v>
                </c:pt>
                <c:pt idx="2">
                  <c:v>5200</c:v>
                </c:pt>
                <c:pt idx="3">
                  <c:v>5270</c:v>
                </c:pt>
                <c:pt idx="4">
                  <c:v>5731</c:v>
                </c:pt>
                <c:pt idx="5">
                  <c:v>5838</c:v>
                </c:pt>
                <c:pt idx="6">
                  <c:v>5841</c:v>
                </c:pt>
                <c:pt idx="7">
                  <c:v>5900</c:v>
                </c:pt>
                <c:pt idx="8">
                  <c:v>6326</c:v>
                </c:pt>
                <c:pt idx="9">
                  <c:v>6542</c:v>
                </c:pt>
                <c:pt idx="10">
                  <c:v>6990</c:v>
                </c:pt>
                <c:pt idx="11">
                  <c:v>7010</c:v>
                </c:pt>
                <c:pt idx="12">
                  <c:v>7541</c:v>
                </c:pt>
                <c:pt idx="13">
                  <c:v>8137</c:v>
                </c:pt>
                <c:pt idx="14">
                  <c:v>8376</c:v>
                </c:pt>
                <c:pt idx="15">
                  <c:v>8390</c:v>
                </c:pt>
                <c:pt idx="16">
                  <c:v>8550</c:v>
                </c:pt>
                <c:pt idx="17">
                  <c:v>8730</c:v>
                </c:pt>
                <c:pt idx="18">
                  <c:v>8984</c:v>
                </c:pt>
                <c:pt idx="19">
                  <c:v>9223</c:v>
                </c:pt>
                <c:pt idx="20">
                  <c:v>10157</c:v>
                </c:pt>
                <c:pt idx="21">
                  <c:v>11772</c:v>
                </c:pt>
              </c:numCache>
            </c:numRef>
          </c:val>
        </c:ser>
        <c:dLbls>
          <c:showLegendKey val="0"/>
          <c:showVal val="0"/>
          <c:showCatName val="0"/>
          <c:showSerName val="0"/>
          <c:showPercent val="0"/>
          <c:showBubbleSize val="0"/>
        </c:dLbls>
        <c:gapWidth val="150"/>
        <c:axId val="2021934704"/>
        <c:axId val="2021942320"/>
      </c:barChart>
      <c:catAx>
        <c:axId val="2021934704"/>
        <c:scaling>
          <c:orientation val="minMax"/>
        </c:scaling>
        <c:delete val="0"/>
        <c:axPos val="b"/>
        <c:numFmt formatCode="General" sourceLinked="0"/>
        <c:majorTickMark val="none"/>
        <c:minorTickMark val="none"/>
        <c:tickLblPos val="nextTo"/>
        <c:crossAx val="2021942320"/>
        <c:crosses val="autoZero"/>
        <c:auto val="1"/>
        <c:lblAlgn val="ctr"/>
        <c:lblOffset val="100"/>
        <c:noMultiLvlLbl val="0"/>
      </c:catAx>
      <c:valAx>
        <c:axId val="2021942320"/>
        <c:scaling>
          <c:orientation val="minMax"/>
          <c:max val="12000"/>
        </c:scaling>
        <c:delete val="0"/>
        <c:axPos val="l"/>
        <c:majorGridlines/>
        <c:numFmt formatCode="General" sourceLinked="1"/>
        <c:majorTickMark val="none"/>
        <c:minorTickMark val="none"/>
        <c:tickLblPos val="nextTo"/>
        <c:crossAx val="2021934704"/>
        <c:crosses val="autoZero"/>
        <c:crossBetween val="between"/>
        <c:majorUnit val="1000"/>
      </c:valAx>
      <c:dTable>
        <c:showHorzBorder val="1"/>
        <c:showVertBorder val="1"/>
        <c:showOutline val="1"/>
        <c:showKeys val="1"/>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Feuil1!$E$21</c:f>
              <c:strCache>
                <c:ptCount val="1"/>
                <c:pt idx="0">
                  <c:v>IV (J)</c:v>
                </c:pt>
              </c:strCache>
            </c:strRef>
          </c:tx>
          <c:invertIfNegative val="0"/>
          <c:dPt>
            <c:idx val="4"/>
            <c:invertIfNegative val="0"/>
            <c:bubble3D val="0"/>
            <c:spPr>
              <a:solidFill>
                <a:srgbClr val="FF0000"/>
              </a:solidFill>
            </c:spPr>
          </c:dPt>
          <c:dPt>
            <c:idx val="11"/>
            <c:invertIfNegative val="0"/>
            <c:bubble3D val="0"/>
            <c:spPr>
              <a:solidFill>
                <a:srgbClr val="FFFF00"/>
              </a:solidFill>
            </c:spPr>
          </c:dPt>
          <c:cat>
            <c:strRef>
              <c:f>Feuil1!$D$22:$D$35</c:f>
              <c:strCache>
                <c:ptCount val="14"/>
                <c:pt idx="0">
                  <c:v>Ghana Apori et Hagan, 2014</c:v>
                </c:pt>
                <c:pt idx="1">
                  <c:v>Iran Atashi et al., 2012</c:v>
                </c:pt>
                <c:pt idx="2">
                  <c:v>Iran Ansari-Lari et al., 2009</c:v>
                </c:pt>
                <c:pt idx="3">
                  <c:v>Thaïland Buaban et al., 2015</c:v>
                </c:pt>
                <c:pt idx="4">
                  <c:v>Average</c:v>
                </c:pt>
                <c:pt idx="5">
                  <c:v>Bangladesh Sarder, 2006</c:v>
                </c:pt>
                <c:pt idx="6">
                  <c:v>Etiopia Tadesse et al., 2010</c:v>
                </c:pt>
                <c:pt idx="7">
                  <c:v>China Wu et al., 2012</c:v>
                </c:pt>
                <c:pt idx="8">
                  <c:v>Etiopia Yalew et al., 2011</c:v>
                </c:pt>
                <c:pt idx="9">
                  <c:v>Tanzania Asimwe et Kifaro, 2007</c:v>
                </c:pt>
                <c:pt idx="10">
                  <c:v>Etiopia Lobago et al., 2007</c:v>
                </c:pt>
                <c:pt idx="11">
                  <c:v>Vietnam Nguyen KC et Hanzen 2016</c:v>
                </c:pt>
                <c:pt idx="12">
                  <c:v>India Kumaresan et al., 2009</c:v>
                </c:pt>
                <c:pt idx="13">
                  <c:v>Etiopia Fekadu et al., 2011</c:v>
                </c:pt>
              </c:strCache>
            </c:strRef>
          </c:cat>
          <c:val>
            <c:numRef>
              <c:f>Feuil1!$E$22:$E$35</c:f>
              <c:numCache>
                <c:formatCode>General</c:formatCode>
                <c:ptCount val="14"/>
                <c:pt idx="0">
                  <c:v>391</c:v>
                </c:pt>
                <c:pt idx="1">
                  <c:v>407</c:v>
                </c:pt>
                <c:pt idx="2">
                  <c:v>421</c:v>
                </c:pt>
                <c:pt idx="3">
                  <c:v>426</c:v>
                </c:pt>
                <c:pt idx="4">
                  <c:v>430</c:v>
                </c:pt>
                <c:pt idx="5">
                  <c:v>434</c:v>
                </c:pt>
                <c:pt idx="6">
                  <c:v>446</c:v>
                </c:pt>
                <c:pt idx="7">
                  <c:v>454</c:v>
                </c:pt>
                <c:pt idx="8">
                  <c:v>475</c:v>
                </c:pt>
                <c:pt idx="9">
                  <c:v>480</c:v>
                </c:pt>
                <c:pt idx="10">
                  <c:v>516</c:v>
                </c:pt>
                <c:pt idx="11">
                  <c:v>522</c:v>
                </c:pt>
                <c:pt idx="12">
                  <c:v>538</c:v>
                </c:pt>
                <c:pt idx="13">
                  <c:v>561</c:v>
                </c:pt>
              </c:numCache>
            </c:numRef>
          </c:val>
        </c:ser>
        <c:dLbls>
          <c:showLegendKey val="0"/>
          <c:showVal val="0"/>
          <c:showCatName val="0"/>
          <c:showSerName val="0"/>
          <c:showPercent val="0"/>
          <c:showBubbleSize val="0"/>
        </c:dLbls>
        <c:gapWidth val="150"/>
        <c:axId val="2021936336"/>
        <c:axId val="2021939056"/>
      </c:barChart>
      <c:catAx>
        <c:axId val="2021936336"/>
        <c:scaling>
          <c:orientation val="minMax"/>
        </c:scaling>
        <c:delete val="0"/>
        <c:axPos val="b"/>
        <c:numFmt formatCode="General" sourceLinked="0"/>
        <c:majorTickMark val="none"/>
        <c:minorTickMark val="none"/>
        <c:tickLblPos val="nextTo"/>
        <c:crossAx val="2021939056"/>
        <c:crosses val="autoZero"/>
        <c:auto val="1"/>
        <c:lblAlgn val="ctr"/>
        <c:lblOffset val="100"/>
        <c:noMultiLvlLbl val="0"/>
      </c:catAx>
      <c:valAx>
        <c:axId val="2021939056"/>
        <c:scaling>
          <c:orientation val="minMax"/>
          <c:min val="350"/>
        </c:scaling>
        <c:delete val="0"/>
        <c:axPos val="l"/>
        <c:majorGridlines/>
        <c:numFmt formatCode="General" sourceLinked="1"/>
        <c:majorTickMark val="none"/>
        <c:minorTickMark val="none"/>
        <c:tickLblPos val="nextTo"/>
        <c:txPr>
          <a:bodyPr/>
          <a:lstStyle/>
          <a:p>
            <a:pPr>
              <a:defRPr sz="1600"/>
            </a:pPr>
            <a:endParaRPr lang="fr-FR"/>
          </a:p>
        </c:txPr>
        <c:crossAx val="2021936336"/>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Feuil1!$K$20</c:f>
              <c:strCache>
                <c:ptCount val="1"/>
                <c:pt idx="0">
                  <c:v>BC1 (Mth)</c:v>
                </c:pt>
              </c:strCache>
            </c:strRef>
          </c:tx>
          <c:spPr>
            <a:solidFill>
              <a:schemeClr val="accent3">
                <a:lumMod val="50000"/>
              </a:schemeClr>
            </a:solidFill>
          </c:spPr>
          <c:invertIfNegative val="0"/>
          <c:dPt>
            <c:idx val="1"/>
            <c:invertIfNegative val="0"/>
            <c:bubble3D val="0"/>
            <c:spPr>
              <a:solidFill>
                <a:srgbClr val="FFFF00"/>
              </a:solidFill>
            </c:spPr>
          </c:dPt>
          <c:dPt>
            <c:idx val="7"/>
            <c:invertIfNegative val="0"/>
            <c:bubble3D val="0"/>
            <c:spPr>
              <a:solidFill>
                <a:srgbClr val="FF0000"/>
              </a:solidFill>
            </c:spPr>
          </c:dPt>
          <c:cat>
            <c:strRef>
              <c:f>Feuil1!$J$21:$J$34</c:f>
              <c:strCache>
                <c:ptCount val="14"/>
                <c:pt idx="0">
                  <c:v>Iran Atashi et al., 2012</c:v>
                </c:pt>
                <c:pt idx="1">
                  <c:v>Vietnam Nguyen KC et Hanzen 2016</c:v>
                </c:pt>
                <c:pt idx="2">
                  <c:v>Iran Ansari-Lari et al., 2009</c:v>
                </c:pt>
                <c:pt idx="3">
                  <c:v>China Wu et al., 2012</c:v>
                </c:pt>
                <c:pt idx="4">
                  <c:v>Thaïland Buaban et al., 2015</c:v>
                </c:pt>
                <c:pt idx="5">
                  <c:v>Etiopia Lobago et al., 2007</c:v>
                </c:pt>
                <c:pt idx="6">
                  <c:v>Tanzania Asimwe et Kifaro, 2007</c:v>
                </c:pt>
                <c:pt idx="7">
                  <c:v>Average</c:v>
                </c:pt>
                <c:pt idx="8">
                  <c:v>Bangladesh Sarder, 2006</c:v>
                </c:pt>
                <c:pt idx="9">
                  <c:v>Ghana Apori et Hagan, 2014</c:v>
                </c:pt>
                <c:pt idx="10">
                  <c:v>Etiopia Tadesse et al., 2010</c:v>
                </c:pt>
                <c:pt idx="11">
                  <c:v>India Kumaresan et al., 2009</c:v>
                </c:pt>
                <c:pt idx="12">
                  <c:v>Etiopia Yalew et al., 2011</c:v>
                </c:pt>
                <c:pt idx="13">
                  <c:v>Etiopia Fekadu et al., 2011</c:v>
                </c:pt>
              </c:strCache>
            </c:strRef>
          </c:cat>
          <c:val>
            <c:numRef>
              <c:f>Feuil1!$K$21:$K$34</c:f>
              <c:numCache>
                <c:formatCode>0.0</c:formatCode>
                <c:ptCount val="14"/>
                <c:pt idx="0">
                  <c:v>26.733333333333334</c:v>
                </c:pt>
                <c:pt idx="1">
                  <c:v>27.5</c:v>
                </c:pt>
                <c:pt idx="2">
                  <c:v>28.033333333333335</c:v>
                </c:pt>
                <c:pt idx="3">
                  <c:v>29.3</c:v>
                </c:pt>
                <c:pt idx="4">
                  <c:v>32.9</c:v>
                </c:pt>
                <c:pt idx="5">
                  <c:v>34.333333333333336</c:v>
                </c:pt>
                <c:pt idx="6">
                  <c:v>35.1</c:v>
                </c:pt>
                <c:pt idx="7">
                  <c:v>36.9</c:v>
                </c:pt>
                <c:pt idx="8">
                  <c:v>38</c:v>
                </c:pt>
                <c:pt idx="9">
                  <c:v>38.799999999999997</c:v>
                </c:pt>
                <c:pt idx="10">
                  <c:v>39.200000000000003</c:v>
                </c:pt>
                <c:pt idx="11">
                  <c:v>40.700000000000003</c:v>
                </c:pt>
                <c:pt idx="12">
                  <c:v>40.9</c:v>
                </c:pt>
                <c:pt idx="13">
                  <c:v>42.166666666666664</c:v>
                </c:pt>
              </c:numCache>
            </c:numRef>
          </c:val>
        </c:ser>
        <c:dLbls>
          <c:showLegendKey val="0"/>
          <c:showVal val="0"/>
          <c:showCatName val="0"/>
          <c:showSerName val="0"/>
          <c:showPercent val="0"/>
          <c:showBubbleSize val="0"/>
        </c:dLbls>
        <c:gapWidth val="150"/>
        <c:axId val="2114788960"/>
        <c:axId val="2114790592"/>
      </c:barChart>
      <c:catAx>
        <c:axId val="2114788960"/>
        <c:scaling>
          <c:orientation val="minMax"/>
        </c:scaling>
        <c:delete val="0"/>
        <c:axPos val="b"/>
        <c:numFmt formatCode="General" sourceLinked="0"/>
        <c:majorTickMark val="none"/>
        <c:minorTickMark val="none"/>
        <c:tickLblPos val="nextTo"/>
        <c:crossAx val="2114790592"/>
        <c:crosses val="autoZero"/>
        <c:auto val="1"/>
        <c:lblAlgn val="ctr"/>
        <c:lblOffset val="100"/>
        <c:noMultiLvlLbl val="0"/>
      </c:catAx>
      <c:valAx>
        <c:axId val="2114790592"/>
        <c:scaling>
          <c:orientation val="minMax"/>
          <c:min val="24"/>
        </c:scaling>
        <c:delete val="0"/>
        <c:axPos val="l"/>
        <c:majorGridlines/>
        <c:numFmt formatCode="0.0" sourceLinked="1"/>
        <c:majorTickMark val="none"/>
        <c:minorTickMark val="none"/>
        <c:tickLblPos val="nextTo"/>
        <c:txPr>
          <a:bodyPr/>
          <a:lstStyle/>
          <a:p>
            <a:pPr>
              <a:defRPr sz="1400"/>
            </a:pPr>
            <a:endParaRPr lang="fr-FR"/>
          </a:p>
        </c:txPr>
        <c:crossAx val="2114788960"/>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tx>
            <c:strRef>
              <c:f>Feuil1!$D$2</c:f>
              <c:strCache>
                <c:ptCount val="1"/>
                <c:pt idx="0">
                  <c:v>%</c:v>
                </c:pt>
              </c:strCache>
            </c:strRef>
          </c:tx>
          <c:invertIfNegative val="0"/>
          <c:dPt>
            <c:idx val="0"/>
            <c:invertIfNegative val="0"/>
            <c:bubble3D val="0"/>
            <c:spPr>
              <a:solidFill>
                <a:schemeClr val="accent1">
                  <a:lumMod val="50000"/>
                </a:schemeClr>
              </a:solidFill>
            </c:spPr>
          </c:dPt>
          <c:dPt>
            <c:idx val="2"/>
            <c:invertIfNegative val="0"/>
            <c:bubble3D val="0"/>
            <c:spPr>
              <a:solidFill>
                <a:schemeClr val="accent6">
                  <a:lumMod val="75000"/>
                </a:schemeClr>
              </a:solidFill>
            </c:spPr>
          </c:dPt>
          <c:dPt>
            <c:idx val="3"/>
            <c:invertIfNegative val="0"/>
            <c:bubble3D val="0"/>
            <c:spPr>
              <a:solidFill>
                <a:schemeClr val="accent3">
                  <a:lumMod val="50000"/>
                </a:schemeClr>
              </a:solidFill>
            </c:spPr>
          </c:dPt>
          <c:cat>
            <c:strRef>
              <c:f>Feuil1!$C$3:$C$6</c:f>
              <c:strCache>
                <c:ptCount val="4"/>
                <c:pt idx="0">
                  <c:v>Dystocia </c:v>
                </c:pt>
                <c:pt idx="1">
                  <c:v>Placental retentio</c:v>
                </c:pt>
                <c:pt idx="2">
                  <c:v>Clinical endometritis</c:v>
                </c:pt>
                <c:pt idx="3">
                  <c:v>Postpartum anoestrus</c:v>
                </c:pt>
              </c:strCache>
            </c:strRef>
          </c:cat>
          <c:val>
            <c:numRef>
              <c:f>Feuil1!$D$3:$D$6</c:f>
              <c:numCache>
                <c:formatCode>General</c:formatCode>
                <c:ptCount val="4"/>
                <c:pt idx="0">
                  <c:v>24.4</c:v>
                </c:pt>
                <c:pt idx="1">
                  <c:v>16.399999999999999</c:v>
                </c:pt>
                <c:pt idx="2">
                  <c:v>19.2</c:v>
                </c:pt>
                <c:pt idx="3">
                  <c:v>54.6</c:v>
                </c:pt>
              </c:numCache>
            </c:numRef>
          </c:val>
        </c:ser>
        <c:dLbls>
          <c:showLegendKey val="0"/>
          <c:showVal val="0"/>
          <c:showCatName val="0"/>
          <c:showSerName val="0"/>
          <c:showPercent val="0"/>
          <c:showBubbleSize val="0"/>
        </c:dLbls>
        <c:gapWidth val="150"/>
        <c:axId val="2114792224"/>
        <c:axId val="2114784608"/>
      </c:barChart>
      <c:catAx>
        <c:axId val="2114792224"/>
        <c:scaling>
          <c:orientation val="minMax"/>
        </c:scaling>
        <c:delete val="0"/>
        <c:axPos val="b"/>
        <c:numFmt formatCode="General" sourceLinked="0"/>
        <c:majorTickMark val="none"/>
        <c:minorTickMark val="none"/>
        <c:tickLblPos val="nextTo"/>
        <c:crossAx val="2114784608"/>
        <c:crosses val="autoZero"/>
        <c:auto val="1"/>
        <c:lblAlgn val="ctr"/>
        <c:lblOffset val="100"/>
        <c:noMultiLvlLbl val="0"/>
      </c:catAx>
      <c:valAx>
        <c:axId val="2114784608"/>
        <c:scaling>
          <c:orientation val="minMax"/>
        </c:scaling>
        <c:delete val="0"/>
        <c:axPos val="l"/>
        <c:majorGridlines/>
        <c:numFmt formatCode="General" sourceLinked="1"/>
        <c:majorTickMark val="none"/>
        <c:minorTickMark val="none"/>
        <c:tickLblPos val="nextTo"/>
        <c:txPr>
          <a:bodyPr/>
          <a:lstStyle/>
          <a:p>
            <a:pPr>
              <a:defRPr sz="2400"/>
            </a:pPr>
            <a:endParaRPr lang="fr-FR"/>
          </a:p>
        </c:txPr>
        <c:crossAx val="2114792224"/>
        <c:crosses val="autoZero"/>
        <c:crossBetween val="between"/>
      </c:valAx>
      <c:dTable>
        <c:showHorzBorder val="1"/>
        <c:showVertBorder val="1"/>
        <c:showOutline val="1"/>
        <c:showKeys val="1"/>
        <c:txPr>
          <a:bodyPr/>
          <a:lstStyle/>
          <a:p>
            <a:pPr rtl="0">
              <a:defRPr sz="2400"/>
            </a:pPr>
            <a:endParaRPr lang="fr-FR"/>
          </a:p>
        </c:txPr>
      </c:dTable>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4D4A2-8672-4388-B3EC-694B70A661B9}" type="datetimeFigureOut">
              <a:rPr lang="fr-BE" smtClean="0"/>
              <a:t>07-09-16</a:t>
            </a:fld>
            <a:endParaRPr lang="fr-BE"/>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B978AE-2250-4637-8795-D0267DA47D91}" type="slidenum">
              <a:rPr lang="fr-BE" smtClean="0"/>
              <a:t>‹N°›</a:t>
            </a:fld>
            <a:endParaRPr lang="fr-BE"/>
          </a:p>
        </p:txBody>
      </p:sp>
    </p:spTree>
    <p:extLst>
      <p:ext uri="{BB962C8B-B14F-4D97-AF65-F5344CB8AC3E}">
        <p14:creationId xmlns:p14="http://schemas.microsoft.com/office/powerpoint/2010/main" val="3127755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9C3A8-8340-4E29-84D9-AD18FAE608CC}" type="datetimeFigureOut">
              <a:rPr lang="fr-BE" smtClean="0"/>
              <a:t>07-09-16</a:t>
            </a:fld>
            <a:endParaRPr lang="fr-BE"/>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BBC26-8293-456B-849F-478EF62C0C0C}" type="slidenum">
              <a:rPr lang="fr-BE" smtClean="0"/>
              <a:t>‹N°›</a:t>
            </a:fld>
            <a:endParaRPr lang="fr-BE"/>
          </a:p>
        </p:txBody>
      </p:sp>
    </p:spTree>
    <p:extLst>
      <p:ext uri="{BB962C8B-B14F-4D97-AF65-F5344CB8AC3E}">
        <p14:creationId xmlns:p14="http://schemas.microsoft.com/office/powerpoint/2010/main" val="33077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800" dirty="0" smtClean="0"/>
              <a:t>1</a:t>
            </a:r>
          </a:p>
          <a:p>
            <a:r>
              <a:rPr lang="en-US" sz="1800" dirty="0" smtClean="0"/>
              <a:t>I would like to thank the organizers for inviting me in their beautiful country and this beautiful city of Ho chi Minh. This is the sixth time I come to Vietnam and it’s always with the same pleasure.</a:t>
            </a:r>
          </a:p>
          <a:p>
            <a:r>
              <a:rPr lang="en-US" sz="1800" dirty="0" smtClean="0"/>
              <a:t>Today I would like give you some general </a:t>
            </a:r>
            <a:r>
              <a:rPr lang="en-US" sz="1800" dirty="0" err="1" smtClean="0"/>
              <a:t>informations</a:t>
            </a:r>
            <a:r>
              <a:rPr lang="en-US" sz="1800" dirty="0" smtClean="0"/>
              <a:t> on </a:t>
            </a:r>
          </a:p>
          <a:p>
            <a:r>
              <a:rPr lang="en-US" sz="1800" dirty="0" smtClean="0"/>
              <a:t>milk production around the world</a:t>
            </a: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a:t>
            </a:fld>
            <a:endParaRPr lang="fr-BE"/>
          </a:p>
        </p:txBody>
      </p:sp>
    </p:spTree>
    <p:extLst>
      <p:ext uri="{BB962C8B-B14F-4D97-AF65-F5344CB8AC3E}">
        <p14:creationId xmlns:p14="http://schemas.microsoft.com/office/powerpoint/2010/main" val="333374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12</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err="1" smtClean="0">
                <a:latin typeface="Tahoma" panose="020B0604030504040204" pitchFamily="34" charset="0"/>
                <a:ea typeface="Tahoma" panose="020B0604030504040204" pitchFamily="34" charset="0"/>
                <a:cs typeface="Tahoma" panose="020B0604030504040204" pitchFamily="34" charset="0"/>
              </a:rPr>
              <a:t>Comparing</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around</a:t>
            </a:r>
            <a:r>
              <a:rPr lang="fr-BE" sz="1800" dirty="0" smtClean="0">
                <a:latin typeface="Tahoma" panose="020B0604030504040204" pitchFamily="34" charset="0"/>
                <a:ea typeface="Tahoma" panose="020B0604030504040204" pitchFamily="34" charset="0"/>
                <a:cs typeface="Tahoma" panose="020B0604030504040204" pitchFamily="34" charset="0"/>
              </a:rPr>
              <a:t> the world the size of the </a:t>
            </a:r>
            <a:r>
              <a:rPr lang="fr-BE" sz="1800" dirty="0" err="1" smtClean="0">
                <a:latin typeface="Tahoma" panose="020B0604030504040204" pitchFamily="34" charset="0"/>
                <a:ea typeface="Tahoma" panose="020B0604030504040204" pitchFamily="34" charset="0"/>
                <a:cs typeface="Tahoma" panose="020B0604030504040204" pitchFamily="34" charset="0"/>
              </a:rPr>
              <a:t>farms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we</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can</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observed</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again</a:t>
            </a:r>
            <a:r>
              <a:rPr lang="fr-BE" sz="1800" dirty="0" smtClean="0">
                <a:latin typeface="Tahoma" panose="020B0604030504040204" pitchFamily="34" charset="0"/>
                <a:ea typeface="Tahoma" panose="020B0604030504040204" pitchFamily="34" charset="0"/>
                <a:cs typeface="Tahoma" panose="020B0604030504040204" pitchFamily="34" charset="0"/>
              </a:rPr>
              <a:t>.</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err="1" smtClean="0">
                <a:latin typeface="Tahoma" panose="020B0604030504040204" pitchFamily="34" charset="0"/>
                <a:ea typeface="Tahoma" panose="020B0604030504040204" pitchFamily="34" charset="0"/>
                <a:cs typeface="Tahoma" panose="020B0604030504040204" pitchFamily="34" charset="0"/>
              </a:rPr>
              <a:t>Outside</a:t>
            </a:r>
            <a:r>
              <a:rPr lang="fr-BE" sz="1800" baseline="0" dirty="0" smtClean="0">
                <a:latin typeface="Tahoma" panose="020B0604030504040204" pitchFamily="34" charset="0"/>
                <a:ea typeface="Tahoma" panose="020B0604030504040204" pitchFamily="34" charset="0"/>
                <a:cs typeface="Tahoma" panose="020B0604030504040204" pitchFamily="34" charset="0"/>
              </a:rPr>
              <a:t> Asia,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each</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farm</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gas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800" baseline="0" dirty="0" smtClean="0">
                <a:latin typeface="Tahoma" panose="020B0604030504040204" pitchFamily="34" charset="0"/>
                <a:ea typeface="Tahoma" panose="020B0604030504040204" pitchFamily="34" charset="0"/>
                <a:cs typeface="Tahoma" panose="020B0604030504040204" pitchFamily="34" charset="0"/>
              </a:rPr>
              <a:t> 20-40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like</a:t>
            </a:r>
            <a:r>
              <a:rPr lang="fr-BE" sz="1800" baseline="0" dirty="0" smtClean="0">
                <a:latin typeface="Tahoma" panose="020B0604030504040204" pitchFamily="34" charset="0"/>
                <a:ea typeface="Tahoma" panose="020B0604030504040204" pitchFamily="34" charset="0"/>
                <a:cs typeface="Tahoma" panose="020B0604030504040204" pitchFamily="34" charset="0"/>
              </a:rPr>
              <a:t> 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Norway</a:t>
            </a:r>
            <a:r>
              <a:rPr lang="fr-BE" sz="1800" baseline="0" dirty="0" smtClean="0">
                <a:latin typeface="Tahoma" panose="020B0604030504040204" pitchFamily="34" charset="0"/>
                <a:ea typeface="Tahoma" panose="020B0604030504040204" pitchFamily="34" charset="0"/>
                <a:cs typeface="Tahoma" panose="020B0604030504040204" pitchFamily="34" charset="0"/>
              </a:rPr>
              <a:t> or Germany) and 250 to 400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like</a:t>
            </a:r>
            <a:r>
              <a:rPr lang="fr-BE" sz="1800" baseline="0" dirty="0" smtClean="0">
                <a:latin typeface="Tahoma" panose="020B0604030504040204" pitchFamily="34" charset="0"/>
                <a:ea typeface="Tahoma" panose="020B0604030504040204" pitchFamily="34" charset="0"/>
                <a:cs typeface="Tahoma" panose="020B0604030504040204" pitchFamily="34" charset="0"/>
              </a:rPr>
              <a:t> 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Australia</a:t>
            </a:r>
            <a:r>
              <a:rPr lang="fr-BE" sz="1800" baseline="0" dirty="0" smtClean="0">
                <a:latin typeface="Tahoma" panose="020B0604030504040204" pitchFamily="34" charset="0"/>
                <a:ea typeface="Tahoma" panose="020B0604030504040204" pitchFamily="34" charset="0"/>
                <a:cs typeface="Tahoma" panose="020B0604030504040204" pitchFamily="34" charset="0"/>
              </a:rPr>
              <a:t> or New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Zealand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p>
          <a:p>
            <a:r>
              <a:rPr lang="fr-BE" sz="1800" baseline="0" dirty="0" smtClean="0">
                <a:latin typeface="Tahoma" panose="020B0604030504040204" pitchFamily="34" charset="0"/>
                <a:ea typeface="Tahoma" panose="020B0604030504040204" pitchFamily="34" charset="0"/>
                <a:cs typeface="Tahoma" panose="020B0604030504040204" pitchFamily="34" charset="0"/>
              </a:rPr>
              <a:t>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most</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asiatic</a:t>
            </a:r>
            <a:r>
              <a:rPr lang="fr-BE" sz="1800" baseline="0" dirty="0" smtClean="0">
                <a:latin typeface="Tahoma" panose="020B0604030504040204" pitchFamily="34" charset="0"/>
                <a:ea typeface="Tahoma" panose="020B0604030504040204" pitchFamily="34" charset="0"/>
                <a:cs typeface="Tahoma" panose="020B0604030504040204" pitchFamily="34" charset="0"/>
              </a:rPr>
              <a:t> countries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average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number</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rather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low</a:t>
            </a:r>
            <a:r>
              <a:rPr lang="fr-BE" sz="1800" baseline="0" dirty="0" smtClean="0">
                <a:latin typeface="Tahoma" panose="020B0604030504040204" pitchFamily="34" charset="0"/>
                <a:ea typeface="Tahoma" panose="020B0604030504040204" pitchFamily="34" charset="0"/>
                <a:cs typeface="Tahoma" panose="020B0604030504040204" pitchFamily="34" charset="0"/>
              </a:rPr>
              <a:t>. In Vietnam 97 % of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farms</a:t>
            </a:r>
            <a:r>
              <a:rPr lang="fr-BE" sz="1800" baseline="0" dirty="0" smtClean="0">
                <a:latin typeface="Tahoma" panose="020B0604030504040204" pitchFamily="34" charset="0"/>
                <a:ea typeface="Tahoma" panose="020B0604030504040204" pitchFamily="34" charset="0"/>
                <a:cs typeface="Tahoma" panose="020B0604030504040204" pitchFamily="34" charset="0"/>
              </a:rPr>
              <a:t> has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less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800" baseline="0" dirty="0" smtClean="0">
                <a:latin typeface="Tahoma" panose="020B0604030504040204" pitchFamily="34" charset="0"/>
                <a:ea typeface="Tahoma" panose="020B0604030504040204" pitchFamily="34" charset="0"/>
                <a:cs typeface="Tahoma" panose="020B0604030504040204" pitchFamily="34" charset="0"/>
              </a:rPr>
              <a:t> 20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cows</a:t>
            </a:r>
            <a:r>
              <a:rPr lang="fr-BE" sz="1800" baseline="0" dirty="0" smtClean="0">
                <a:latin typeface="Tahoma" panose="020B0604030504040204" pitchFamily="34" charset="0"/>
                <a:ea typeface="Tahoma" panose="020B0604030504040204" pitchFamily="34" charset="0"/>
                <a:cs typeface="Tahoma" panose="020B0604030504040204" pitchFamily="34" charset="0"/>
              </a:rPr>
              <a:t>.  In China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average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number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around</a:t>
            </a:r>
            <a:r>
              <a:rPr lang="fr-BE" sz="1800" baseline="0" dirty="0" smtClean="0">
                <a:latin typeface="Tahoma" panose="020B0604030504040204" pitchFamily="34" charset="0"/>
                <a:ea typeface="Tahoma" panose="020B0604030504040204" pitchFamily="34" charset="0"/>
                <a:cs typeface="Tahoma" panose="020B0604030504040204" pitchFamily="34" charset="0"/>
              </a:rPr>
              <a:t> 15. Of course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many</a:t>
            </a:r>
            <a:r>
              <a:rPr lang="fr-BE" sz="1800" baseline="0" dirty="0" smtClean="0">
                <a:latin typeface="Tahoma" panose="020B0604030504040204" pitchFamily="34" charset="0"/>
                <a:ea typeface="Tahoma" panose="020B0604030504040204" pitchFamily="34" charset="0"/>
                <a:cs typeface="Tahoma" panose="020B0604030504040204" pitchFamily="34" charset="0"/>
              </a:rPr>
              <a:t> exceptions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observed</a:t>
            </a:r>
            <a:r>
              <a:rPr lang="fr-BE" sz="1800" baseline="0" dirty="0" smtClean="0">
                <a:latin typeface="Tahoma" panose="020B0604030504040204" pitchFamily="34" charset="0"/>
                <a:ea typeface="Tahoma" panose="020B0604030504040204" pitchFamily="34" charset="0"/>
                <a:cs typeface="Tahoma" panose="020B0604030504040204" pitchFamily="34" charset="0"/>
              </a:rPr>
              <a:t>. Wen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mentionned</a:t>
            </a:r>
            <a:r>
              <a:rPr lang="fr-BE" sz="1800" baseline="0" dirty="0" smtClean="0">
                <a:latin typeface="Tahoma" panose="020B0604030504040204" pitchFamily="34" charset="0"/>
                <a:ea typeface="Tahoma" panose="020B0604030504040204" pitchFamily="34" charset="0"/>
                <a:cs typeface="Tahoma" panose="020B0604030504040204" pitchFamily="34" charset="0"/>
              </a:rPr>
              <a:t> TH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farm</a:t>
            </a:r>
            <a:r>
              <a:rPr lang="fr-BE" sz="1800" baseline="0" dirty="0" smtClean="0">
                <a:latin typeface="Tahoma" panose="020B0604030504040204" pitchFamily="34" charset="0"/>
                <a:ea typeface="Tahoma" panose="020B0604030504040204" pitchFamily="34" charset="0"/>
                <a:cs typeface="Tahoma" panose="020B0604030504040204" pitchFamily="34" charset="0"/>
              </a:rPr>
              <a:t> in Vietnam.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10</a:t>
            </a:fld>
            <a:endParaRPr lang="fr-BE"/>
          </a:p>
        </p:txBody>
      </p:sp>
    </p:spTree>
    <p:extLst>
      <p:ext uri="{BB962C8B-B14F-4D97-AF65-F5344CB8AC3E}">
        <p14:creationId xmlns:p14="http://schemas.microsoft.com/office/powerpoint/2010/main" val="350528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14</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smtClean="0">
                <a:latin typeface="Tahoma" panose="020B0604030504040204" pitchFamily="34" charset="0"/>
                <a:ea typeface="Tahoma" panose="020B0604030504040204" pitchFamily="34" charset="0"/>
                <a:cs typeface="Tahoma" panose="020B0604030504040204" pitchFamily="34" charset="0"/>
              </a:rPr>
              <a:t>The </a:t>
            </a:r>
            <a:r>
              <a:rPr lang="fr-BE" sz="1800" dirty="0" err="1" smtClean="0">
                <a:latin typeface="Tahoma" panose="020B0604030504040204" pitchFamily="34" charset="0"/>
                <a:ea typeface="Tahoma" panose="020B0604030504040204" pitchFamily="34" charset="0"/>
                <a:cs typeface="Tahoma" panose="020B0604030504040204" pitchFamily="34" charset="0"/>
              </a:rPr>
              <a:t>milk</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produced</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around</a:t>
            </a:r>
            <a:r>
              <a:rPr lang="fr-BE" sz="1800" dirty="0" smtClean="0">
                <a:latin typeface="Tahoma" panose="020B0604030504040204" pitchFamily="34" charset="0"/>
                <a:ea typeface="Tahoma" panose="020B0604030504040204" pitchFamily="34" charset="0"/>
                <a:cs typeface="Tahoma" panose="020B0604030504040204" pitchFamily="34" charset="0"/>
              </a:rPr>
              <a:t> the world </a:t>
            </a:r>
            <a:r>
              <a:rPr lang="fr-BE" sz="1800" dirty="0" err="1" smtClean="0">
                <a:latin typeface="Tahoma" panose="020B0604030504040204" pitchFamily="34" charset="0"/>
                <a:ea typeface="Tahoma" panose="020B0604030504040204" pitchFamily="34" charset="0"/>
                <a:cs typeface="Tahoma" panose="020B0604030504040204" pitchFamily="34" charset="0"/>
              </a:rPr>
              <a:t>is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commercialized</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according</a:t>
            </a:r>
            <a:r>
              <a:rPr lang="fr-BE" sz="1800" dirty="0" smtClean="0">
                <a:latin typeface="Tahoma" panose="020B0604030504040204" pitchFamily="34" charset="0"/>
                <a:ea typeface="Tahoma" panose="020B0604030504040204" pitchFamily="34" charset="0"/>
                <a:cs typeface="Tahoma" panose="020B0604030504040204" pitchFamily="34" charset="0"/>
              </a:rPr>
              <a:t> to </a:t>
            </a:r>
            <a:r>
              <a:rPr lang="fr-BE" sz="1800" dirty="0" err="1" smtClean="0">
                <a:latin typeface="Tahoma" panose="020B0604030504040204" pitchFamily="34" charset="0"/>
                <a:ea typeface="Tahoma" panose="020B0604030504040204" pitchFamily="34" charset="0"/>
                <a:cs typeface="Tahoma" panose="020B0604030504040204" pitchFamily="34" charset="0"/>
              </a:rPr>
              <a:t>two</a:t>
            </a:r>
            <a:r>
              <a:rPr lang="fr-BE" sz="1800" dirty="0" smtClean="0">
                <a:latin typeface="Tahoma" panose="020B0604030504040204" pitchFamily="34" charset="0"/>
                <a:ea typeface="Tahoma" panose="020B0604030504040204" pitchFamily="34" charset="0"/>
                <a:cs typeface="Tahoma" panose="020B0604030504040204" pitchFamily="34" charset="0"/>
              </a:rPr>
              <a:t> network.</a:t>
            </a:r>
          </a:p>
          <a:p>
            <a:r>
              <a:rPr lang="fr-BE" sz="1800" dirty="0" smtClean="0">
                <a:latin typeface="Tahoma" panose="020B0604030504040204" pitchFamily="34" charset="0"/>
                <a:ea typeface="Tahoma" panose="020B0604030504040204" pitchFamily="34" charset="0"/>
                <a:cs typeface="Tahoma" panose="020B0604030504040204" pitchFamily="34" charset="0"/>
              </a:rPr>
              <a:t>The</a:t>
            </a:r>
            <a:r>
              <a:rPr lang="fr-BE" sz="1800" baseline="0" dirty="0" smtClean="0">
                <a:latin typeface="Tahoma" panose="020B0604030504040204" pitchFamily="34" charset="0"/>
                <a:ea typeface="Tahoma" panose="020B0604030504040204" pitchFamily="34" charset="0"/>
                <a:cs typeface="Tahoma" panose="020B0604030504040204" pitchFamily="34" charset="0"/>
              </a:rPr>
              <a:t> first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unformal</a:t>
            </a:r>
            <a:r>
              <a:rPr lang="fr-BE" sz="1800" baseline="0" dirty="0" smtClean="0">
                <a:latin typeface="Tahoma" panose="020B0604030504040204" pitchFamily="34" charset="0"/>
                <a:ea typeface="Tahoma" panose="020B0604030504040204" pitchFamily="34" charset="0"/>
                <a:cs typeface="Tahoma" panose="020B0604030504040204" pitchFamily="34" charset="0"/>
              </a:rPr>
              <a:t> network :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producer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directly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sell</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he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to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consumers</a:t>
            </a:r>
            <a:r>
              <a:rPr lang="fr-BE" sz="1800" baseline="0" dirty="0" smtClean="0">
                <a:latin typeface="Tahoma" panose="020B0604030504040204" pitchFamily="34" charset="0"/>
                <a:ea typeface="Tahoma" panose="020B0604030504040204" pitchFamily="34" charset="0"/>
                <a:cs typeface="Tahoma" panose="020B0604030504040204" pitchFamily="34" charset="0"/>
              </a:rPr>
              <a:t> : 53 % of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produced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concerned</a:t>
            </a:r>
            <a:r>
              <a:rPr lang="fr-BE" sz="1800" baseline="0" dirty="0" smtClean="0">
                <a:latin typeface="Tahoma" panose="020B0604030504040204" pitchFamily="34" charset="0"/>
                <a:ea typeface="Tahoma" panose="020B0604030504040204" pitchFamily="34" charset="0"/>
                <a:cs typeface="Tahoma" panose="020B0604030504040204" pitchFamily="34" charset="0"/>
              </a:rPr>
              <a:t>.</a:t>
            </a:r>
          </a:p>
          <a:p>
            <a:r>
              <a:rPr lang="fr-BE" sz="1800" baseline="0" dirty="0" smtClean="0">
                <a:latin typeface="Tahoma" panose="020B0604030504040204" pitchFamily="34" charset="0"/>
                <a:ea typeface="Tahoma" panose="020B0604030504040204" pitchFamily="34" charset="0"/>
                <a:cs typeface="Tahoma" panose="020B0604030504040204" pitchFamily="34" charset="0"/>
              </a:rPr>
              <a:t>The second network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factories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These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companies</a:t>
            </a:r>
            <a:r>
              <a:rPr lang="fr-BE" sz="1800" baseline="0" dirty="0" smtClean="0">
                <a:latin typeface="Tahoma" panose="020B0604030504040204" pitchFamily="34" charset="0"/>
                <a:ea typeface="Tahoma" panose="020B0604030504040204" pitchFamily="34" charset="0"/>
                <a:cs typeface="Tahoma" panose="020B0604030504040204" pitchFamily="34" charset="0"/>
              </a:rPr>
              <a:t> control 47 % of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production but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only</a:t>
            </a:r>
            <a:r>
              <a:rPr lang="fr-BE" sz="1800" baseline="0" dirty="0" smtClean="0">
                <a:latin typeface="Tahoma" panose="020B0604030504040204" pitchFamily="34" charset="0"/>
                <a:ea typeface="Tahoma" panose="020B0604030504040204" pitchFamily="34" charset="0"/>
                <a:cs typeface="Tahoma" panose="020B0604030504040204" pitchFamily="34" charset="0"/>
              </a:rPr>
              <a:t> 25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factories</a:t>
            </a:r>
            <a:r>
              <a:rPr lang="fr-BE" sz="1800" baseline="0" dirty="0" smtClean="0">
                <a:latin typeface="Tahoma" panose="020B0604030504040204" pitchFamily="34" charset="0"/>
                <a:ea typeface="Tahoma" panose="020B0604030504040204" pitchFamily="34" charset="0"/>
                <a:cs typeface="Tahoma" panose="020B0604030504040204" pitchFamily="34" charset="0"/>
              </a:rPr>
              <a:t> control 25 % of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produced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around</a:t>
            </a:r>
            <a:r>
              <a:rPr lang="fr-BE" sz="1800" baseline="0" dirty="0" smtClean="0">
                <a:latin typeface="Tahoma" panose="020B0604030504040204" pitchFamily="34" charset="0"/>
                <a:ea typeface="Tahoma" panose="020B0604030504040204" pitchFamily="34" charset="0"/>
                <a:cs typeface="Tahoma" panose="020B0604030504040204" pitchFamily="34" charset="0"/>
              </a:rPr>
              <a:t> the world. Last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week</a:t>
            </a:r>
            <a:r>
              <a:rPr lang="fr-BE" sz="1800" baseline="0" dirty="0" smtClean="0">
                <a:latin typeface="Tahoma" panose="020B0604030504040204" pitchFamily="34" charset="0"/>
                <a:ea typeface="Tahoma" panose="020B0604030504040204" pitchFamily="34" charset="0"/>
                <a:cs typeface="Tahoma" panose="020B0604030504040204" pitchFamily="34" charset="0"/>
              </a:rPr>
              <a:t> in France, the first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company</a:t>
            </a:r>
            <a:r>
              <a:rPr lang="fr-BE" sz="1800" baseline="0" dirty="0" smtClean="0">
                <a:latin typeface="Tahoma" panose="020B0604030504040204" pitchFamily="34" charset="0"/>
                <a:ea typeface="Tahoma" panose="020B0604030504040204" pitchFamily="34" charset="0"/>
                <a:cs typeface="Tahoma" panose="020B0604030504040204" pitchFamily="34" charset="0"/>
              </a:rPr>
              <a:t> in the world, the group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Lactalis</a:t>
            </a:r>
            <a:r>
              <a:rPr lang="fr-BE" sz="1800" baseline="0" dirty="0" smtClean="0">
                <a:latin typeface="Tahoma" panose="020B0604030504040204" pitchFamily="34" charset="0"/>
                <a:ea typeface="Tahoma" panose="020B0604030504040204" pitchFamily="34" charset="0"/>
                <a:cs typeface="Tahoma" panose="020B0604030504040204" pitchFamily="34" charset="0"/>
              </a:rPr>
              <a:t> has been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finally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obliged</a:t>
            </a:r>
            <a:r>
              <a:rPr lang="fr-BE" sz="1800" baseline="0" dirty="0" smtClean="0">
                <a:latin typeface="Tahoma" panose="020B0604030504040204" pitchFamily="34" charset="0"/>
                <a:ea typeface="Tahoma" panose="020B0604030504040204" pitchFamily="34" charset="0"/>
                <a:cs typeface="Tahoma" panose="020B0604030504040204" pitchFamily="34" charset="0"/>
              </a:rPr>
              <a:t> by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farmers</a:t>
            </a:r>
            <a:r>
              <a:rPr lang="fr-BE" sz="1800" baseline="0" dirty="0" smtClean="0">
                <a:latin typeface="Tahoma" panose="020B0604030504040204" pitchFamily="34" charset="0"/>
                <a:ea typeface="Tahoma" panose="020B0604030504040204" pitchFamily="34" charset="0"/>
                <a:cs typeface="Tahoma" panose="020B0604030504040204" pitchFamily="34" charset="0"/>
              </a:rPr>
              <a:t> to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increase</a:t>
            </a:r>
            <a:r>
              <a:rPr lang="fr-BE" sz="1800" baseline="0" dirty="0" smtClean="0">
                <a:latin typeface="Tahoma" panose="020B0604030504040204" pitchFamily="34" charset="0"/>
                <a:ea typeface="Tahoma" panose="020B0604030504040204" pitchFamily="34" charset="0"/>
                <a:cs typeface="Tahoma" panose="020B0604030504040204" pitchFamily="34" charset="0"/>
              </a:rPr>
              <a:t> to 30 cts by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litter</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price</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It has been 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great</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victory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12</a:t>
            </a:fld>
            <a:endParaRPr lang="fr-BE"/>
          </a:p>
        </p:txBody>
      </p:sp>
    </p:spTree>
    <p:extLst>
      <p:ext uri="{BB962C8B-B14F-4D97-AF65-F5344CB8AC3E}">
        <p14:creationId xmlns:p14="http://schemas.microsoft.com/office/powerpoint/2010/main" val="77253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15</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smtClean="0">
                <a:latin typeface="Tahoma" panose="020B0604030504040204" pitchFamily="34" charset="0"/>
                <a:ea typeface="Tahoma" panose="020B0604030504040204" pitchFamily="34" charset="0"/>
                <a:cs typeface="Tahoma" panose="020B0604030504040204" pitchFamily="34" charset="0"/>
              </a:rPr>
              <a:t>In </a:t>
            </a:r>
            <a:r>
              <a:rPr lang="fr-BE" sz="1800" dirty="0" err="1" smtClean="0">
                <a:latin typeface="Tahoma" panose="020B0604030504040204" pitchFamily="34" charset="0"/>
                <a:ea typeface="Tahoma" panose="020B0604030504040204" pitchFamily="34" charset="0"/>
                <a:cs typeface="Tahoma" panose="020B0604030504040204" pitchFamily="34" charset="0"/>
              </a:rPr>
              <a:t>most</a:t>
            </a:r>
            <a:r>
              <a:rPr lang="fr-BE" sz="1800" dirty="0" smtClean="0">
                <a:latin typeface="Tahoma" panose="020B0604030504040204" pitchFamily="34" charset="0"/>
                <a:ea typeface="Tahoma" panose="020B0604030504040204" pitchFamily="34" charset="0"/>
                <a:cs typeface="Tahoma" panose="020B0604030504040204" pitchFamily="34" charset="0"/>
              </a:rPr>
              <a:t> of the </a:t>
            </a:r>
            <a:r>
              <a:rPr lang="fr-BE" sz="1800" dirty="0" err="1" smtClean="0">
                <a:latin typeface="Tahoma" panose="020B0604030504040204" pitchFamily="34" charset="0"/>
                <a:ea typeface="Tahoma" panose="020B0604030504040204" pitchFamily="34" charset="0"/>
                <a:cs typeface="Tahoma" panose="020B0604030504040204" pitchFamily="34" charset="0"/>
              </a:rPr>
              <a:t>developping</a:t>
            </a:r>
            <a:r>
              <a:rPr lang="fr-BE" sz="1800" dirty="0" smtClean="0">
                <a:latin typeface="Tahoma" panose="020B0604030504040204" pitchFamily="34" charset="0"/>
                <a:ea typeface="Tahoma" panose="020B0604030504040204" pitchFamily="34" charset="0"/>
                <a:cs typeface="Tahoma" panose="020B0604030504040204" pitchFamily="34" charset="0"/>
              </a:rPr>
              <a:t> countries, the </a:t>
            </a:r>
            <a:r>
              <a:rPr lang="fr-BE" sz="1800" dirty="0" err="1" smtClean="0">
                <a:latin typeface="Tahoma" panose="020B0604030504040204" pitchFamily="34" charset="0"/>
                <a:ea typeface="Tahoma" panose="020B0604030504040204" pitchFamily="34" charset="0"/>
                <a:cs typeface="Tahoma" panose="020B0604030504040204" pitchFamily="34" charset="0"/>
              </a:rPr>
              <a:t>price</a:t>
            </a:r>
            <a:r>
              <a:rPr lang="fr-BE" sz="1800" dirty="0" smtClean="0">
                <a:latin typeface="Tahoma" panose="020B0604030504040204" pitchFamily="34" charset="0"/>
                <a:ea typeface="Tahoma" panose="020B0604030504040204" pitchFamily="34" charset="0"/>
                <a:cs typeface="Tahoma" panose="020B0604030504040204" pitchFamily="34" charset="0"/>
              </a:rPr>
              <a:t> of </a:t>
            </a:r>
            <a:r>
              <a:rPr lang="fr-BE" sz="1800" dirty="0" err="1" smtClean="0">
                <a:latin typeface="Tahoma" panose="020B0604030504040204" pitchFamily="34" charset="0"/>
                <a:ea typeface="Tahoma" panose="020B0604030504040204" pitchFamily="34" charset="0"/>
                <a:cs typeface="Tahoma" panose="020B0604030504040204" pitchFamily="34" charset="0"/>
              </a:rPr>
              <a:t>milk</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depends</a:t>
            </a:r>
            <a:r>
              <a:rPr lang="fr-BE" sz="1800" dirty="0" smtClean="0">
                <a:latin typeface="Tahoma" panose="020B0604030504040204" pitchFamily="34" charset="0"/>
                <a:ea typeface="Tahoma" panose="020B0604030504040204" pitchFamily="34" charset="0"/>
                <a:cs typeface="Tahoma" panose="020B0604030504040204" pitchFamily="34" charset="0"/>
              </a:rPr>
              <a:t> on the global </a:t>
            </a:r>
            <a:r>
              <a:rPr lang="fr-BE" sz="1800" dirty="0" err="1" smtClean="0">
                <a:latin typeface="Tahoma" panose="020B0604030504040204" pitchFamily="34" charset="0"/>
                <a:ea typeface="Tahoma" panose="020B0604030504040204" pitchFamily="34" charset="0"/>
                <a:cs typeface="Tahoma" panose="020B0604030504040204" pitchFamily="34" charset="0"/>
              </a:rPr>
              <a:t>market</a:t>
            </a:r>
            <a:r>
              <a:rPr lang="fr-BE" sz="1800" dirty="0" smtClean="0">
                <a:latin typeface="Tahoma" panose="020B0604030504040204" pitchFamily="34" charset="0"/>
                <a:ea typeface="Tahoma" panose="020B0604030504040204" pitchFamily="34" charset="0"/>
                <a:cs typeface="Tahoma" panose="020B0604030504040204" pitchFamily="34" charset="0"/>
              </a:rPr>
              <a:t>. </a:t>
            </a:r>
          </a:p>
          <a:p>
            <a:r>
              <a:rPr lang="fr-BE" sz="1800" dirty="0" smtClean="0">
                <a:latin typeface="Tahoma" panose="020B0604030504040204" pitchFamily="34" charset="0"/>
                <a:ea typeface="Tahoma" panose="020B0604030504040204" pitchFamily="34" charset="0"/>
                <a:cs typeface="Tahoma" panose="020B0604030504040204" pitchFamily="34" charset="0"/>
              </a:rPr>
              <a:t>This</a:t>
            </a:r>
            <a:r>
              <a:rPr lang="fr-BE" sz="1800" baseline="0" dirty="0" smtClean="0">
                <a:latin typeface="Tahoma" panose="020B0604030504040204" pitchFamily="34" charset="0"/>
                <a:ea typeface="Tahoma" panose="020B0604030504040204" pitchFamily="34" charset="0"/>
                <a:cs typeface="Tahoma" panose="020B0604030504040204" pitchFamily="34" charset="0"/>
              </a:rPr>
              <a:t> figure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presents</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evolution</a:t>
            </a:r>
            <a:r>
              <a:rPr lang="fr-BE" sz="1800" baseline="0" dirty="0" smtClean="0">
                <a:latin typeface="Tahoma" panose="020B0604030504040204" pitchFamily="34" charset="0"/>
                <a:ea typeface="Tahoma" panose="020B0604030504040204" pitchFamily="34" charset="0"/>
                <a:cs typeface="Tahoma" panose="020B0604030504040204" pitchFamily="34" charset="0"/>
              </a:rPr>
              <a:t> of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price</a:t>
            </a:r>
            <a:r>
              <a:rPr lang="fr-BE" sz="1800" baseline="0" dirty="0" smtClean="0">
                <a:latin typeface="Tahoma" panose="020B0604030504040204" pitchFamily="34" charset="0"/>
                <a:ea typeface="Tahoma" panose="020B0604030504040204" pitchFamily="34" charset="0"/>
                <a:cs typeface="Tahoma" panose="020B0604030504040204" pitchFamily="34" charset="0"/>
              </a:rPr>
              <a:t> in New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Zealand</a:t>
            </a:r>
            <a:r>
              <a:rPr lang="fr-BE" sz="1800" baseline="0" dirty="0" smtClean="0">
                <a:latin typeface="Tahoma" panose="020B0604030504040204" pitchFamily="34" charset="0"/>
                <a:ea typeface="Tahoma" panose="020B0604030504040204" pitchFamily="34" charset="0"/>
                <a:cs typeface="Tahoma" panose="020B0604030504040204" pitchFamily="34" charset="0"/>
              </a:rPr>
              <a:t> (green line) USA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red</a:t>
            </a:r>
            <a:r>
              <a:rPr lang="fr-BE" sz="1800" baseline="0" dirty="0" smtClean="0">
                <a:latin typeface="Tahoma" panose="020B0604030504040204" pitchFamily="34" charset="0"/>
                <a:ea typeface="Tahoma" panose="020B0604030504040204" pitchFamily="34" charset="0"/>
                <a:cs typeface="Tahoma" panose="020B0604030504040204" pitchFamily="34" charset="0"/>
              </a:rPr>
              <a:t> line ) and in Europa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dotted</a:t>
            </a:r>
            <a:r>
              <a:rPr lang="fr-BE" sz="1800" baseline="0" dirty="0" smtClean="0">
                <a:latin typeface="Tahoma" panose="020B0604030504040204" pitchFamily="34" charset="0"/>
                <a:ea typeface="Tahoma" panose="020B0604030504040204" pitchFamily="34" charset="0"/>
                <a:cs typeface="Tahoma" panose="020B0604030504040204" pitchFamily="34" charset="0"/>
              </a:rPr>
              <a:t> line). </a:t>
            </a:r>
          </a:p>
          <a:p>
            <a:r>
              <a:rPr lang="fr-BE" sz="1800" baseline="0" dirty="0" smtClean="0">
                <a:latin typeface="Tahoma" panose="020B0604030504040204" pitchFamily="34" charset="0"/>
                <a:ea typeface="Tahoma" panose="020B0604030504040204" pitchFamily="34" charset="0"/>
                <a:cs typeface="Tahoma" panose="020B0604030504040204" pitchFamily="34" charset="0"/>
              </a:rPr>
              <a:t>As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you</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see</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price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decreasing</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since</a:t>
            </a:r>
            <a:r>
              <a:rPr lang="fr-BE" sz="1800" baseline="0" dirty="0" smtClean="0">
                <a:latin typeface="Tahoma" panose="020B0604030504040204" pitchFamily="34" charset="0"/>
                <a:ea typeface="Tahoma" panose="020B0604030504040204" pitchFamily="34" charset="0"/>
                <a:cs typeface="Tahoma" panose="020B0604030504040204" pitchFamily="34" charset="0"/>
              </a:rPr>
              <a:t> more or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less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two</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years</a:t>
            </a:r>
            <a:r>
              <a:rPr lang="fr-BE" sz="1800" baseline="0" dirty="0" smtClean="0">
                <a:latin typeface="Tahoma" panose="020B0604030504040204" pitchFamily="34" charset="0"/>
                <a:ea typeface="Tahoma" panose="020B0604030504040204" pitchFamily="34" charset="0"/>
                <a:cs typeface="Tahoma" panose="020B0604030504040204" pitchFamily="34" charset="0"/>
              </a:rPr>
              <a:t>.</a:t>
            </a:r>
          </a:p>
          <a:p>
            <a:r>
              <a:rPr lang="fr-BE" sz="1800" baseline="0" dirty="0" err="1" smtClean="0">
                <a:latin typeface="Tahoma" panose="020B0604030504040204" pitchFamily="34" charset="0"/>
                <a:ea typeface="Tahoma" panose="020B0604030504040204" pitchFamily="34" charset="0"/>
                <a:cs typeface="Tahoma" panose="020B0604030504040204" pitchFamily="34" charset="0"/>
              </a:rPr>
              <a:t>Actually</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average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price</a:t>
            </a:r>
            <a:r>
              <a:rPr lang="fr-BE" sz="1800" baseline="0" dirty="0" smtClean="0">
                <a:latin typeface="Tahoma" panose="020B0604030504040204" pitchFamily="34" charset="0"/>
                <a:ea typeface="Tahoma" panose="020B0604030504040204" pitchFamily="34" charset="0"/>
                <a:cs typeface="Tahoma" panose="020B0604030504040204" pitchFamily="34" charset="0"/>
              </a:rPr>
              <a:t> in Europa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25,7 Euros per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tonn</a:t>
            </a:r>
            <a:r>
              <a:rPr lang="fr-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Tahoma" panose="020B0604030504040204" pitchFamily="34" charset="0"/>
                <a:ea typeface="Tahoma" panose="020B0604030504040204" pitchFamily="34" charset="0"/>
                <a:cs typeface="Tahoma" panose="020B0604030504040204" pitchFamily="34" charset="0"/>
              </a:rPr>
              <a:t>Last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week</a:t>
            </a:r>
            <a:r>
              <a:rPr lang="fr-BE" sz="1200" baseline="0" dirty="0" smtClean="0">
                <a:latin typeface="Tahoma" panose="020B0604030504040204" pitchFamily="34" charset="0"/>
                <a:ea typeface="Tahoma" panose="020B0604030504040204" pitchFamily="34" charset="0"/>
                <a:cs typeface="Tahoma" panose="020B0604030504040204" pitchFamily="34" charset="0"/>
              </a:rPr>
              <a:t> in France, the first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200" baseline="0" dirty="0" smtClean="0">
                <a:latin typeface="Tahoma" panose="020B0604030504040204" pitchFamily="34" charset="0"/>
                <a:ea typeface="Tahoma" panose="020B0604030504040204" pitchFamily="34" charset="0"/>
                <a:cs typeface="Tahoma" panose="020B0604030504040204" pitchFamily="34" charset="0"/>
              </a:rPr>
              <a:t>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company</a:t>
            </a:r>
            <a:r>
              <a:rPr lang="fr-BE" sz="1200" baseline="0" dirty="0" smtClean="0">
                <a:latin typeface="Tahoma" panose="020B0604030504040204" pitchFamily="34" charset="0"/>
                <a:ea typeface="Tahoma" panose="020B0604030504040204" pitchFamily="34" charset="0"/>
                <a:cs typeface="Tahoma" panose="020B0604030504040204" pitchFamily="34" charset="0"/>
              </a:rPr>
              <a:t> in the world, the group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Lactalis</a:t>
            </a:r>
            <a:r>
              <a:rPr lang="fr-BE" sz="1200" baseline="0" dirty="0" smtClean="0">
                <a:latin typeface="Tahoma" panose="020B0604030504040204" pitchFamily="34" charset="0"/>
                <a:ea typeface="Tahoma" panose="020B0604030504040204" pitchFamily="34" charset="0"/>
                <a:cs typeface="Tahoma" panose="020B0604030504040204" pitchFamily="34" charset="0"/>
              </a:rPr>
              <a:t> has been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finally</a:t>
            </a:r>
            <a:r>
              <a:rPr lang="fr-BE" sz="1200" baseline="0" dirty="0" smtClean="0">
                <a:latin typeface="Tahoma" panose="020B0604030504040204" pitchFamily="34" charset="0"/>
                <a:ea typeface="Tahoma" panose="020B0604030504040204" pitchFamily="34" charset="0"/>
                <a:cs typeface="Tahoma" panose="020B0604030504040204" pitchFamily="34" charset="0"/>
              </a:rPr>
              <a:t>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obliged</a:t>
            </a:r>
            <a:r>
              <a:rPr lang="fr-BE" sz="1200" baseline="0" dirty="0" smtClean="0">
                <a:latin typeface="Tahoma" panose="020B0604030504040204" pitchFamily="34" charset="0"/>
                <a:ea typeface="Tahoma" panose="020B0604030504040204" pitchFamily="34" charset="0"/>
                <a:cs typeface="Tahoma" panose="020B0604030504040204" pitchFamily="34" charset="0"/>
              </a:rPr>
              <a:t> by the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farmers</a:t>
            </a:r>
            <a:r>
              <a:rPr lang="fr-BE" sz="1200" baseline="0" dirty="0" smtClean="0">
                <a:latin typeface="Tahoma" panose="020B0604030504040204" pitchFamily="34" charset="0"/>
                <a:ea typeface="Tahoma" panose="020B0604030504040204" pitchFamily="34" charset="0"/>
                <a:cs typeface="Tahoma" panose="020B0604030504040204" pitchFamily="34" charset="0"/>
              </a:rPr>
              <a:t> to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increase</a:t>
            </a:r>
            <a:r>
              <a:rPr lang="fr-BE" sz="1200" baseline="0" dirty="0" smtClean="0">
                <a:latin typeface="Tahoma" panose="020B0604030504040204" pitchFamily="34" charset="0"/>
                <a:ea typeface="Tahoma" panose="020B0604030504040204" pitchFamily="34" charset="0"/>
                <a:cs typeface="Tahoma" panose="020B0604030504040204" pitchFamily="34" charset="0"/>
              </a:rPr>
              <a:t> to 30 cts by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litter</a:t>
            </a:r>
            <a:r>
              <a:rPr lang="fr-BE" sz="1200" baseline="0" dirty="0" smtClean="0">
                <a:latin typeface="Tahoma" panose="020B0604030504040204" pitchFamily="34" charset="0"/>
                <a:ea typeface="Tahoma" panose="020B0604030504040204" pitchFamily="34" charset="0"/>
                <a:cs typeface="Tahoma" panose="020B0604030504040204" pitchFamily="34" charset="0"/>
              </a:rPr>
              <a:t> the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price</a:t>
            </a:r>
            <a:r>
              <a:rPr lang="fr-BE" sz="1200" baseline="0" dirty="0" smtClean="0">
                <a:latin typeface="Tahoma" panose="020B0604030504040204" pitchFamily="34" charset="0"/>
                <a:ea typeface="Tahoma" panose="020B0604030504040204" pitchFamily="34" charset="0"/>
                <a:cs typeface="Tahoma" panose="020B0604030504040204" pitchFamily="34" charset="0"/>
              </a:rPr>
              <a:t> of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200" baseline="0" dirty="0" smtClean="0">
                <a:latin typeface="Tahoma" panose="020B0604030504040204" pitchFamily="34" charset="0"/>
                <a:ea typeface="Tahoma" panose="020B0604030504040204" pitchFamily="34" charset="0"/>
                <a:cs typeface="Tahoma" panose="020B0604030504040204" pitchFamily="34" charset="0"/>
              </a:rPr>
              <a:t>. It has been a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great</a:t>
            </a:r>
            <a:r>
              <a:rPr lang="fr-BE" sz="1200" baseline="0" dirty="0" smtClean="0">
                <a:latin typeface="Tahoma" panose="020B0604030504040204" pitchFamily="34" charset="0"/>
                <a:ea typeface="Tahoma" panose="020B0604030504040204" pitchFamily="34" charset="0"/>
                <a:cs typeface="Tahoma" panose="020B0604030504040204" pitchFamily="34" charset="0"/>
              </a:rPr>
              <a:t> </a:t>
            </a:r>
            <a:r>
              <a:rPr lang="fr-BE" sz="1200" baseline="0" dirty="0" err="1" smtClean="0">
                <a:latin typeface="Tahoma" panose="020B0604030504040204" pitchFamily="34" charset="0"/>
                <a:ea typeface="Tahoma" panose="020B0604030504040204" pitchFamily="34" charset="0"/>
                <a:cs typeface="Tahoma" panose="020B0604030504040204" pitchFamily="34" charset="0"/>
              </a:rPr>
              <a:t>victory</a:t>
            </a:r>
            <a:r>
              <a:rPr lang="fr-BE" sz="1200" baseline="0" dirty="0" smtClean="0">
                <a:latin typeface="Tahoma" panose="020B0604030504040204" pitchFamily="34" charset="0"/>
                <a:ea typeface="Tahoma" panose="020B0604030504040204" pitchFamily="34" charset="0"/>
                <a:cs typeface="Tahoma" panose="020B0604030504040204" pitchFamily="34" charset="0"/>
              </a:rPr>
              <a:t>. </a:t>
            </a:r>
            <a:endParaRPr lang="fr-BE" sz="1200" dirty="0" smtClean="0">
              <a:latin typeface="Tahoma" panose="020B0604030504040204" pitchFamily="34" charset="0"/>
              <a:ea typeface="Tahoma" panose="020B0604030504040204" pitchFamily="34" charset="0"/>
              <a:cs typeface="Tahoma" panose="020B060403050404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13</a:t>
            </a:fld>
            <a:endParaRPr lang="fr-BE"/>
          </a:p>
        </p:txBody>
      </p:sp>
    </p:spTree>
    <p:extLst>
      <p:ext uri="{BB962C8B-B14F-4D97-AF65-F5344CB8AC3E}">
        <p14:creationId xmlns:p14="http://schemas.microsoft.com/office/powerpoint/2010/main" val="398487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The </a:t>
            </a:r>
            <a:r>
              <a:rPr lang="fr-BE" sz="1800" dirty="0" err="1" smtClean="0">
                <a:latin typeface="Tahoma" panose="020B0604030504040204" pitchFamily="34" charset="0"/>
                <a:ea typeface="Tahoma" panose="020B0604030504040204" pitchFamily="34" charset="0"/>
                <a:cs typeface="Tahoma" panose="020B0604030504040204" pitchFamily="34" charset="0"/>
              </a:rPr>
              <a:t>milk</a:t>
            </a:r>
            <a:r>
              <a:rPr lang="fr-BE" sz="1800" dirty="0" smtClean="0">
                <a:latin typeface="Tahoma" panose="020B0604030504040204" pitchFamily="34" charset="0"/>
                <a:ea typeface="Tahoma" panose="020B0604030504040204" pitchFamily="34" charset="0"/>
                <a:cs typeface="Tahoma" panose="020B0604030504040204" pitchFamily="34" charset="0"/>
              </a:rPr>
              <a:t> production </a:t>
            </a:r>
            <a:r>
              <a:rPr lang="fr-BE" sz="1800" dirty="0" err="1" smtClean="0">
                <a:latin typeface="Tahoma" panose="020B0604030504040204" pitchFamily="34" charset="0"/>
                <a:ea typeface="Tahoma" panose="020B0604030504040204" pitchFamily="34" charset="0"/>
                <a:cs typeface="Tahoma" panose="020B0604030504040204" pitchFamily="34" charset="0"/>
              </a:rPr>
              <a:t>is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influenced</a:t>
            </a:r>
            <a:r>
              <a:rPr lang="fr-BE" sz="1800" dirty="0" smtClean="0">
                <a:latin typeface="Tahoma" panose="020B0604030504040204" pitchFamily="34" charset="0"/>
                <a:ea typeface="Tahoma" panose="020B0604030504040204" pitchFamily="34" charset="0"/>
                <a:cs typeface="Tahoma" panose="020B0604030504040204" pitchFamily="34" charset="0"/>
              </a:rPr>
              <a:t> by </a:t>
            </a:r>
            <a:r>
              <a:rPr lang="fr-BE" sz="1800" dirty="0" err="1" smtClean="0">
                <a:latin typeface="Tahoma" panose="020B0604030504040204" pitchFamily="34" charset="0"/>
                <a:ea typeface="Tahoma" panose="020B0604030504040204" pitchFamily="34" charset="0"/>
                <a:cs typeface="Tahoma" panose="020B0604030504040204" pitchFamily="34" charset="0"/>
              </a:rPr>
              <a:t>three</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kinds</a:t>
            </a:r>
            <a:r>
              <a:rPr lang="fr-BE" sz="1800" dirty="0" smtClean="0">
                <a:latin typeface="Tahoma" panose="020B0604030504040204" pitchFamily="34" charset="0"/>
                <a:ea typeface="Tahoma" panose="020B0604030504040204" pitchFamily="34" charset="0"/>
                <a:cs typeface="Tahoma" panose="020B0604030504040204" pitchFamily="34" charset="0"/>
              </a:rPr>
              <a:t> of </a:t>
            </a:r>
            <a:r>
              <a:rPr lang="fr-BE" sz="1800" dirty="0" err="1" smtClean="0">
                <a:latin typeface="Tahoma" panose="020B0604030504040204" pitchFamily="34" charset="0"/>
                <a:ea typeface="Tahoma" panose="020B0604030504040204" pitchFamily="34" charset="0"/>
                <a:cs typeface="Tahoma" panose="020B0604030504040204" pitchFamily="34" charset="0"/>
              </a:rPr>
              <a:t>factors</a:t>
            </a:r>
            <a:r>
              <a:rPr lang="fr-BE" sz="1800" dirty="0" smtClean="0">
                <a:latin typeface="Tahoma" panose="020B0604030504040204" pitchFamily="34" charset="0"/>
                <a:ea typeface="Tahoma" panose="020B0604030504040204" pitchFamily="34" charset="0"/>
                <a:cs typeface="Tahoma" panose="020B0604030504040204" pitchFamily="34" charset="0"/>
              </a:rPr>
              <a:t>.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15</a:t>
            </a:fld>
            <a:endParaRPr lang="fr-BE"/>
          </a:p>
        </p:txBody>
      </p:sp>
    </p:spTree>
    <p:extLst>
      <p:ext uri="{BB962C8B-B14F-4D97-AF65-F5344CB8AC3E}">
        <p14:creationId xmlns:p14="http://schemas.microsoft.com/office/powerpoint/2010/main" val="58634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t>18</a:t>
            </a:r>
          </a:p>
          <a:p>
            <a:endParaRPr lang="fr-BE" sz="1800" dirty="0" smtClean="0"/>
          </a:p>
          <a:p>
            <a:r>
              <a:rPr lang="fr-BE" sz="1800" dirty="0" smtClean="0"/>
              <a:t>The first </a:t>
            </a:r>
            <a:r>
              <a:rPr lang="fr-BE" sz="1800" dirty="0" err="1" smtClean="0"/>
              <a:t>is</a:t>
            </a:r>
            <a:r>
              <a:rPr lang="fr-BE" sz="1800" dirty="0" smtClean="0"/>
              <a:t> </a:t>
            </a:r>
            <a:r>
              <a:rPr lang="fr-BE" sz="1800" dirty="0" err="1" smtClean="0"/>
              <a:t>genetic</a:t>
            </a:r>
            <a:endParaRPr lang="fr-BE" sz="1800"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16</a:t>
            </a:fld>
            <a:endParaRPr lang="fr-BE"/>
          </a:p>
        </p:txBody>
      </p:sp>
    </p:spTree>
    <p:extLst>
      <p:ext uri="{BB962C8B-B14F-4D97-AF65-F5344CB8AC3E}">
        <p14:creationId xmlns:p14="http://schemas.microsoft.com/office/powerpoint/2010/main" val="2017220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19</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smtClean="0">
                <a:latin typeface="Tahoma" panose="020B0604030504040204" pitchFamily="34" charset="0"/>
                <a:ea typeface="Tahoma" panose="020B0604030504040204" pitchFamily="34" charset="0"/>
                <a:cs typeface="Tahoma" panose="020B0604030504040204" pitchFamily="34" charset="0"/>
              </a:rPr>
              <a:t>Holstein </a:t>
            </a:r>
            <a:r>
              <a:rPr lang="fr-BE" sz="1800" dirty="0" err="1" smtClean="0">
                <a:latin typeface="Tahoma" panose="020B0604030504040204" pitchFamily="34" charset="0"/>
                <a:ea typeface="Tahoma" panose="020B0604030504040204" pitchFamily="34" charset="0"/>
                <a:cs typeface="Tahoma" panose="020B0604030504040204" pitchFamily="34" charset="0"/>
              </a:rPr>
              <a:t>breed</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is</a:t>
            </a:r>
            <a:r>
              <a:rPr lang="fr-BE" sz="1800" dirty="0" smtClean="0">
                <a:latin typeface="Tahoma" panose="020B0604030504040204" pitchFamily="34" charset="0"/>
                <a:ea typeface="Tahoma" panose="020B0604030504040204" pitchFamily="34" charset="0"/>
                <a:cs typeface="Tahoma" panose="020B0604030504040204" pitchFamily="34" charset="0"/>
              </a:rPr>
              <a:t> the </a:t>
            </a:r>
            <a:r>
              <a:rPr lang="fr-BE" sz="1800" dirty="0" err="1" smtClean="0">
                <a:latin typeface="Tahoma" panose="020B0604030504040204" pitchFamily="34" charset="0"/>
                <a:ea typeface="Tahoma" panose="020B0604030504040204" pitchFamily="34" charset="0"/>
                <a:cs typeface="Tahoma" panose="020B0604030504040204" pitchFamily="34" charset="0"/>
              </a:rPr>
              <a:t>most</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popular</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dairy</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cow</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around</a:t>
            </a:r>
            <a:r>
              <a:rPr lang="fr-BE" sz="1800" dirty="0" smtClean="0">
                <a:latin typeface="Tahoma" panose="020B0604030504040204" pitchFamily="34" charset="0"/>
                <a:ea typeface="Tahoma" panose="020B0604030504040204" pitchFamily="34" charset="0"/>
                <a:cs typeface="Tahoma" panose="020B0604030504040204" pitchFamily="34" charset="0"/>
              </a:rPr>
              <a:t> the world. </a:t>
            </a:r>
          </a:p>
          <a:p>
            <a:r>
              <a:rPr lang="fr-BE" sz="1800" dirty="0" smtClean="0">
                <a:latin typeface="Tahoma" panose="020B0604030504040204" pitchFamily="34" charset="0"/>
                <a:ea typeface="Tahoma" panose="020B0604030504040204" pitchFamily="34" charset="0"/>
                <a:cs typeface="Tahoma" panose="020B0604030504040204" pitchFamily="34" charset="0"/>
              </a:rPr>
              <a:t>This </a:t>
            </a:r>
            <a:r>
              <a:rPr lang="fr-BE" sz="1800" dirty="0" err="1" smtClean="0">
                <a:latin typeface="Tahoma" panose="020B0604030504040204" pitchFamily="34" charset="0"/>
                <a:ea typeface="Tahoma" panose="020B0604030504040204" pitchFamily="34" charset="0"/>
                <a:cs typeface="Tahoma" panose="020B0604030504040204" pitchFamily="34" charset="0"/>
              </a:rPr>
              <a:t>breed</a:t>
            </a:r>
            <a:r>
              <a:rPr lang="fr-BE" sz="1800" dirty="0" smtClean="0">
                <a:latin typeface="Tahoma" panose="020B0604030504040204" pitchFamily="34" charset="0"/>
                <a:ea typeface="Tahoma" panose="020B0604030504040204" pitchFamily="34" charset="0"/>
                <a:cs typeface="Tahoma" panose="020B0604030504040204" pitchFamily="34" charset="0"/>
              </a:rPr>
              <a:t> has been </a:t>
            </a:r>
            <a:r>
              <a:rPr lang="fr-BE" sz="1800" dirty="0" err="1" smtClean="0">
                <a:latin typeface="Tahoma" panose="020B0604030504040204" pitchFamily="34" charset="0"/>
                <a:ea typeface="Tahoma" panose="020B0604030504040204" pitchFamily="34" charset="0"/>
                <a:cs typeface="Tahoma" panose="020B0604030504040204" pitchFamily="34" charset="0"/>
              </a:rPr>
              <a:t>after</a:t>
            </a:r>
            <a:r>
              <a:rPr lang="fr-BE" sz="1800" dirty="0" smtClean="0">
                <a:latin typeface="Tahoma" panose="020B0604030504040204" pitchFamily="34" charset="0"/>
                <a:ea typeface="Tahoma" panose="020B0604030504040204" pitchFamily="34" charset="0"/>
                <a:cs typeface="Tahoma" panose="020B0604030504040204" pitchFamily="34" charset="0"/>
              </a:rPr>
              <a:t> the second </a:t>
            </a:r>
            <a:r>
              <a:rPr lang="fr-BE" sz="1800" dirty="0" err="1" smtClean="0">
                <a:latin typeface="Tahoma" panose="020B0604030504040204" pitchFamily="34" charset="0"/>
                <a:ea typeface="Tahoma" panose="020B0604030504040204" pitchFamily="34" charset="0"/>
                <a:cs typeface="Tahoma" panose="020B0604030504040204" pitchFamily="34" charset="0"/>
              </a:rPr>
              <a:t>war</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submitted</a:t>
            </a:r>
            <a:r>
              <a:rPr lang="fr-BE" sz="1800" dirty="0" smtClean="0">
                <a:latin typeface="Tahoma" panose="020B0604030504040204" pitchFamily="34" charset="0"/>
                <a:ea typeface="Tahoma" panose="020B0604030504040204" pitchFamily="34" charset="0"/>
                <a:cs typeface="Tahoma" panose="020B0604030504040204" pitchFamily="34" charset="0"/>
              </a:rPr>
              <a:t> to an intensive </a:t>
            </a:r>
            <a:r>
              <a:rPr lang="fr-BE" sz="1800" dirty="0" err="1" smtClean="0">
                <a:latin typeface="Tahoma" panose="020B0604030504040204" pitchFamily="34" charset="0"/>
                <a:ea typeface="Tahoma" panose="020B0604030504040204" pitchFamily="34" charset="0"/>
                <a:cs typeface="Tahoma" panose="020B0604030504040204" pitchFamily="34" charset="0"/>
              </a:rPr>
              <a:t>genetic</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selection</a:t>
            </a:r>
            <a:r>
              <a:rPr lang="fr-BE" sz="1800" dirty="0" smtClean="0">
                <a:latin typeface="Tahoma" panose="020B0604030504040204" pitchFamily="34" charset="0"/>
                <a:ea typeface="Tahoma" panose="020B0604030504040204" pitchFamily="34" charset="0"/>
                <a:cs typeface="Tahoma" panose="020B0604030504040204" pitchFamily="34" charset="0"/>
              </a:rPr>
              <a:t> for </a:t>
            </a:r>
            <a:r>
              <a:rPr lang="fr-BE" sz="1800" dirty="0" err="1" smtClean="0">
                <a:latin typeface="Tahoma" panose="020B0604030504040204" pitchFamily="34" charset="0"/>
                <a:ea typeface="Tahoma" panose="020B0604030504040204" pitchFamily="34" charset="0"/>
                <a:cs typeface="Tahoma" panose="020B0604030504040204" pitchFamily="34" charset="0"/>
              </a:rPr>
              <a:t>several</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caracters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linked</a:t>
            </a:r>
            <a:r>
              <a:rPr lang="fr-BE" sz="1800" baseline="0" dirty="0" smtClean="0">
                <a:latin typeface="Tahoma" panose="020B0604030504040204" pitchFamily="34" charset="0"/>
                <a:ea typeface="Tahoma" panose="020B0604030504040204" pitchFamily="34" charset="0"/>
                <a:cs typeface="Tahoma" panose="020B0604030504040204" pitchFamily="34" charset="0"/>
              </a:rPr>
              <a:t> to the quantitative and qualitative aspects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production and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also</a:t>
            </a:r>
            <a:r>
              <a:rPr lang="fr-BE" sz="1800" baseline="0" dirty="0" smtClean="0">
                <a:latin typeface="Tahoma" panose="020B0604030504040204" pitchFamily="34" charset="0"/>
                <a:ea typeface="Tahoma" panose="020B0604030504040204" pitchFamily="34" charset="0"/>
                <a:cs typeface="Tahoma" panose="020B0604030504040204" pitchFamily="34" charset="0"/>
              </a:rPr>
              <a:t> reproduction. </a:t>
            </a:r>
          </a:p>
          <a:p>
            <a:r>
              <a:rPr lang="fr-BE" sz="1800" baseline="0" dirty="0" smtClean="0">
                <a:latin typeface="Tahoma" panose="020B0604030504040204" pitchFamily="34" charset="0"/>
                <a:ea typeface="Tahoma" panose="020B0604030504040204" pitchFamily="34" charset="0"/>
                <a:cs typeface="Tahoma" panose="020B0604030504040204" pitchFamily="34" charset="0"/>
              </a:rPr>
              <a:t>This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caracters</a:t>
            </a:r>
            <a:r>
              <a:rPr lang="fr-BE" sz="1800" baseline="0" dirty="0" smtClean="0">
                <a:latin typeface="Tahoma" panose="020B0604030504040204" pitchFamily="34" charset="0"/>
                <a:ea typeface="Tahoma" panose="020B0604030504040204" pitchFamily="34" charset="0"/>
                <a:cs typeface="Tahoma" panose="020B0604030504040204" pitchFamily="34" charset="0"/>
              </a:rPr>
              <a:t> have an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heritability</a:t>
            </a:r>
            <a:r>
              <a:rPr lang="fr-BE" sz="1800" baseline="0" dirty="0" smtClean="0">
                <a:latin typeface="Tahoma" panose="020B0604030504040204" pitchFamily="34" charset="0"/>
                <a:ea typeface="Tahoma" panose="020B0604030504040204" pitchFamily="34" charset="0"/>
                <a:cs typeface="Tahoma" panose="020B0604030504040204" pitchFamily="34" charset="0"/>
              </a:rPr>
              <a:t> coefficients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relatively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differents</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heritability</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yield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percntage</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fat,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protein</a:t>
            </a:r>
            <a:r>
              <a:rPr lang="fr-BE" sz="1800" baseline="0" dirty="0" smtClean="0">
                <a:latin typeface="Tahoma" panose="020B0604030504040204" pitchFamily="34" charset="0"/>
                <a:ea typeface="Tahoma" panose="020B0604030504040204" pitchFamily="34" charset="0"/>
                <a:cs typeface="Tahoma" panose="020B0604030504040204" pitchFamily="34" charset="0"/>
              </a:rPr>
              <a:t> and lactose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rather</a:t>
            </a:r>
            <a:r>
              <a:rPr lang="fr-BE" sz="1800" baseline="0" dirty="0" smtClean="0">
                <a:latin typeface="Tahoma" panose="020B0604030504040204" pitchFamily="34" charset="0"/>
                <a:ea typeface="Tahoma" panose="020B0604030504040204" pitchFamily="34" charset="0"/>
                <a:cs typeface="Tahoma" panose="020B0604030504040204" pitchFamily="34" charset="0"/>
              </a:rPr>
              <a:t> high and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800" baseline="0" dirty="0" smtClean="0">
                <a:latin typeface="Tahoma" panose="020B0604030504040204" pitchFamily="34" charset="0"/>
                <a:ea typeface="Tahoma" panose="020B0604030504040204" pitchFamily="34" charset="0"/>
                <a:cs typeface="Tahoma" panose="020B0604030504040204" pitchFamily="34" charset="0"/>
              </a:rPr>
              <a:t> 0.3 and 0.6. </a:t>
            </a:r>
          </a:p>
          <a:p>
            <a:r>
              <a:rPr lang="fr-BE" sz="1800" baseline="0" dirty="0" err="1" smtClean="0">
                <a:latin typeface="Tahoma" panose="020B0604030504040204" pitchFamily="34" charset="0"/>
                <a:ea typeface="Tahoma" panose="020B0604030504040204" pitchFamily="34" charset="0"/>
                <a:cs typeface="Tahoma" panose="020B0604030504040204" pitchFamily="34" charset="0"/>
              </a:rPr>
              <a:t>Somatic</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cell</a:t>
            </a:r>
            <a:r>
              <a:rPr lang="fr-BE" sz="1800" baseline="0" dirty="0" smtClean="0">
                <a:latin typeface="Tahoma" panose="020B0604030504040204" pitchFamily="34" charset="0"/>
                <a:ea typeface="Tahoma" panose="020B0604030504040204" pitchFamily="34" charset="0"/>
                <a:cs typeface="Tahoma" panose="020B0604030504040204" pitchFamily="34" charset="0"/>
              </a:rPr>
              <a:t> count, type traits,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fatty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acid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feed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intake</a:t>
            </a:r>
            <a:r>
              <a:rPr lang="fr-BE" sz="1800" baseline="0" dirty="0" smtClean="0">
                <a:latin typeface="Tahoma" panose="020B0604030504040204" pitchFamily="34" charset="0"/>
                <a:ea typeface="Tahoma" panose="020B0604030504040204" pitchFamily="34" charset="0"/>
                <a:cs typeface="Tahoma" panose="020B0604030504040204" pitchFamily="34" charset="0"/>
              </a:rPr>
              <a:t> or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urea</a:t>
            </a:r>
            <a:r>
              <a:rPr lang="fr-BE" sz="1800" baseline="0" dirty="0" smtClean="0">
                <a:latin typeface="Tahoma" panose="020B0604030504040204" pitchFamily="34" charset="0"/>
                <a:ea typeface="Tahoma" panose="020B0604030504040204" pitchFamily="34" charset="0"/>
                <a:cs typeface="Tahoma" panose="020B0604030504040204" pitchFamily="34" charset="0"/>
              </a:rPr>
              <a:t> have an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heritability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800" baseline="0" dirty="0" smtClean="0">
                <a:latin typeface="Tahoma" panose="020B0604030504040204" pitchFamily="34" charset="0"/>
                <a:ea typeface="Tahoma" panose="020B0604030504040204" pitchFamily="34" charset="0"/>
                <a:cs typeface="Tahoma" panose="020B0604030504040204" pitchFamily="34" charset="0"/>
              </a:rPr>
              <a:t> 0.1 and 0.3 more or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less</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same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800" baseline="0" dirty="0" smtClean="0">
                <a:latin typeface="Tahoma" panose="020B0604030504040204" pitchFamily="34" charset="0"/>
                <a:ea typeface="Tahoma" panose="020B0604030504040204" pitchFamily="34" charset="0"/>
                <a:cs typeface="Tahoma" panose="020B0604030504040204" pitchFamily="34" charset="0"/>
              </a:rPr>
              <a:t> the body condition score and live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weight</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p>
          <a:p>
            <a:r>
              <a:rPr lang="fr-BE" sz="1800" baseline="0" dirty="0" err="1" smtClean="0">
                <a:latin typeface="Tahoma" panose="020B0604030504040204" pitchFamily="34" charset="0"/>
                <a:ea typeface="Tahoma" panose="020B0604030504040204" pitchFamily="34" charset="0"/>
                <a:cs typeface="Tahoma" panose="020B0604030504040204" pitchFamily="34" charset="0"/>
              </a:rPr>
              <a:t>Heritability</a:t>
            </a:r>
            <a:r>
              <a:rPr lang="fr-BE" sz="1800" baseline="0" dirty="0" smtClean="0">
                <a:latin typeface="Tahoma" panose="020B0604030504040204" pitchFamily="34" charset="0"/>
                <a:ea typeface="Tahoma" panose="020B0604030504040204" pitchFamily="34" charset="0"/>
                <a:cs typeface="Tahoma" panose="020B0604030504040204" pitchFamily="34" charset="0"/>
              </a:rPr>
              <a:t> of reproduction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parameters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rather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low</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less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800" baseline="0" dirty="0" smtClean="0">
                <a:latin typeface="Tahoma" panose="020B0604030504040204" pitchFamily="34" charset="0"/>
                <a:ea typeface="Tahoma" panose="020B0604030504040204" pitchFamily="34" charset="0"/>
                <a:cs typeface="Tahoma" panose="020B0604030504040204" pitchFamily="34" charset="0"/>
              </a:rPr>
              <a:t> 0.1. </a:t>
            </a:r>
          </a:p>
          <a:p>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17</a:t>
            </a:fld>
            <a:endParaRPr lang="fr-BE"/>
          </a:p>
        </p:txBody>
      </p:sp>
    </p:spTree>
    <p:extLst>
      <p:ext uri="{BB962C8B-B14F-4D97-AF65-F5344CB8AC3E}">
        <p14:creationId xmlns:p14="http://schemas.microsoft.com/office/powerpoint/2010/main" val="2654705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20</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smtClean="0">
                <a:latin typeface="Tahoma" panose="020B0604030504040204" pitchFamily="34" charset="0"/>
                <a:ea typeface="Tahoma" panose="020B0604030504040204" pitchFamily="34" charset="0"/>
                <a:cs typeface="Tahoma" panose="020B0604030504040204" pitchFamily="34" charset="0"/>
              </a:rPr>
              <a:t>This </a:t>
            </a:r>
            <a:r>
              <a:rPr lang="fr-BE" sz="1800" dirty="0" err="1" smtClean="0">
                <a:latin typeface="Tahoma" panose="020B0604030504040204" pitchFamily="34" charset="0"/>
                <a:ea typeface="Tahoma" panose="020B0604030504040204" pitchFamily="34" charset="0"/>
                <a:cs typeface="Tahoma" panose="020B0604030504040204" pitchFamily="34" charset="0"/>
              </a:rPr>
              <a:t>low</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heritability</a:t>
            </a:r>
            <a:r>
              <a:rPr lang="fr-BE" sz="1800" dirty="0" smtClean="0">
                <a:latin typeface="Tahoma" panose="020B0604030504040204" pitchFamily="34" charset="0"/>
                <a:ea typeface="Tahoma" panose="020B0604030504040204" pitchFamily="34" charset="0"/>
                <a:cs typeface="Tahoma" panose="020B0604030504040204" pitchFamily="34" charset="0"/>
              </a:rPr>
              <a:t> of reproduction </a:t>
            </a:r>
            <a:r>
              <a:rPr lang="fr-BE" sz="1800" dirty="0" err="1" smtClean="0">
                <a:latin typeface="Tahoma" panose="020B0604030504040204" pitchFamily="34" charset="0"/>
                <a:ea typeface="Tahoma" panose="020B0604030504040204" pitchFamily="34" charset="0"/>
                <a:cs typeface="Tahoma" panose="020B0604030504040204" pitchFamily="34" charset="0"/>
              </a:rPr>
              <a:t>parameters</a:t>
            </a:r>
            <a:r>
              <a:rPr lang="fr-BE" sz="1800" dirty="0" smtClean="0">
                <a:latin typeface="Tahoma" panose="020B0604030504040204" pitchFamily="34" charset="0"/>
                <a:ea typeface="Tahoma" panose="020B0604030504040204" pitchFamily="34" charset="0"/>
                <a:cs typeface="Tahoma" panose="020B0604030504040204" pitchFamily="34" charset="0"/>
              </a:rPr>
              <a:t> have been </a:t>
            </a:r>
            <a:r>
              <a:rPr lang="fr-BE" sz="1800" dirty="0" err="1" smtClean="0">
                <a:latin typeface="Tahoma" panose="020B0604030504040204" pitchFamily="34" charset="0"/>
                <a:ea typeface="Tahoma" panose="020B0604030504040204" pitchFamily="34" charset="0"/>
                <a:cs typeface="Tahoma" panose="020B0604030504040204" pitchFamily="34" charset="0"/>
              </a:rPr>
              <a:t>observed</a:t>
            </a:r>
            <a:r>
              <a:rPr lang="fr-BE" sz="1800" dirty="0" smtClean="0">
                <a:latin typeface="Tahoma" panose="020B0604030504040204" pitchFamily="34" charset="0"/>
                <a:ea typeface="Tahoma" panose="020B0604030504040204" pitchFamily="34" charset="0"/>
                <a:cs typeface="Tahoma" panose="020B0604030504040204" pitchFamily="34" charset="0"/>
              </a:rPr>
              <a:t> for </a:t>
            </a:r>
            <a:r>
              <a:rPr lang="fr-BE" sz="1800" dirty="0" err="1" smtClean="0">
                <a:latin typeface="Tahoma" panose="020B0604030504040204" pitchFamily="34" charset="0"/>
                <a:ea typeface="Tahoma" panose="020B0604030504040204" pitchFamily="34" charset="0"/>
                <a:cs typeface="Tahoma" panose="020B0604030504040204" pitchFamily="34" charset="0"/>
              </a:rPr>
              <a:t>dairy</a:t>
            </a:r>
            <a:r>
              <a:rPr lang="fr-BE" sz="1800" baseline="0" dirty="0" smtClean="0">
                <a:latin typeface="Tahoma" panose="020B0604030504040204" pitchFamily="34" charset="0"/>
                <a:ea typeface="Tahoma" panose="020B0604030504040204" pitchFamily="34" charset="0"/>
                <a:cs typeface="Tahoma" panose="020B0604030504040204" pitchFamily="34" charset="0"/>
              </a:rPr>
              <a:t> and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beef</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cattle</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18</a:t>
            </a:fld>
            <a:endParaRPr lang="fr-BE"/>
          </a:p>
        </p:txBody>
      </p:sp>
    </p:spTree>
    <p:extLst>
      <p:ext uri="{BB962C8B-B14F-4D97-AF65-F5344CB8AC3E}">
        <p14:creationId xmlns:p14="http://schemas.microsoft.com/office/powerpoint/2010/main" val="512570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21</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smtClean="0">
                <a:latin typeface="Tahoma" panose="020B0604030504040204" pitchFamily="34" charset="0"/>
                <a:ea typeface="Tahoma" panose="020B0604030504040204" pitchFamily="34" charset="0"/>
                <a:cs typeface="Tahoma" panose="020B0604030504040204" pitchFamily="34" charset="0"/>
              </a:rPr>
              <a:t>The second group</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factors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influencing</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production are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related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with</a:t>
            </a:r>
            <a:r>
              <a:rPr lang="fr-BE" sz="1800" baseline="0" dirty="0" smtClean="0">
                <a:latin typeface="Tahoma" panose="020B0604030504040204" pitchFamily="34" charset="0"/>
                <a:ea typeface="Tahoma" panose="020B0604030504040204" pitchFamily="34" charset="0"/>
                <a:cs typeface="Tahoma" panose="020B0604030504040204" pitchFamily="34" charset="0"/>
              </a:rPr>
              <a:t> nutrition.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19</a:t>
            </a:fld>
            <a:endParaRPr lang="fr-BE"/>
          </a:p>
        </p:txBody>
      </p:sp>
    </p:spTree>
    <p:extLst>
      <p:ext uri="{BB962C8B-B14F-4D97-AF65-F5344CB8AC3E}">
        <p14:creationId xmlns:p14="http://schemas.microsoft.com/office/powerpoint/2010/main" val="726657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23</a:t>
            </a:r>
          </a:p>
          <a:p>
            <a:endParaRPr lang="fr-BE" sz="1800" dirty="0" smtClean="0">
              <a:latin typeface="Tahoma" panose="020B0604030504040204" pitchFamily="34" charset="0"/>
              <a:ea typeface="Tahoma" panose="020B0604030504040204" pitchFamily="34" charset="0"/>
              <a:cs typeface="Tahoma" panose="020B0604030504040204" pitchFamily="34" charset="0"/>
            </a:endParaRPr>
          </a:p>
          <a:p>
            <a:r>
              <a:rPr lang="fr-BE" sz="1800" dirty="0" smtClean="0">
                <a:latin typeface="Tahoma" panose="020B0604030504040204" pitchFamily="34" charset="0"/>
                <a:ea typeface="Tahoma" panose="020B0604030504040204" pitchFamily="34" charset="0"/>
                <a:cs typeface="Tahoma" panose="020B0604030504040204" pitchFamily="34" charset="0"/>
              </a:rPr>
              <a:t>The </a:t>
            </a:r>
            <a:r>
              <a:rPr lang="fr-BE" sz="1800" dirty="0" err="1" smtClean="0">
                <a:latin typeface="Tahoma" panose="020B0604030504040204" pitchFamily="34" charset="0"/>
                <a:ea typeface="Tahoma" panose="020B0604030504040204" pitchFamily="34" charset="0"/>
                <a:cs typeface="Tahoma" panose="020B0604030504040204" pitchFamily="34" charset="0"/>
              </a:rPr>
              <a:t>third</a:t>
            </a:r>
            <a:r>
              <a:rPr lang="fr-BE" sz="1800" dirty="0" smtClean="0">
                <a:latin typeface="Tahoma" panose="020B0604030504040204" pitchFamily="34" charset="0"/>
                <a:ea typeface="Tahoma" panose="020B0604030504040204" pitchFamily="34" charset="0"/>
                <a:cs typeface="Tahoma" panose="020B0604030504040204" pitchFamily="34" charset="0"/>
              </a:rPr>
              <a:t> group of </a:t>
            </a:r>
            <a:r>
              <a:rPr lang="fr-BE" sz="1800" dirty="0" err="1" smtClean="0">
                <a:latin typeface="Tahoma" panose="020B0604030504040204" pitchFamily="34" charset="0"/>
                <a:ea typeface="Tahoma" panose="020B0604030504040204" pitchFamily="34" charset="0"/>
                <a:cs typeface="Tahoma" panose="020B0604030504040204" pitchFamily="34" charset="0"/>
              </a:rPr>
              <a:t>factors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concerns</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diseases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21</a:t>
            </a:fld>
            <a:endParaRPr lang="fr-BE"/>
          </a:p>
        </p:txBody>
      </p:sp>
    </p:spTree>
    <p:extLst>
      <p:ext uri="{BB962C8B-B14F-4D97-AF65-F5344CB8AC3E}">
        <p14:creationId xmlns:p14="http://schemas.microsoft.com/office/powerpoint/2010/main" val="414447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23</a:t>
            </a:fld>
            <a:endParaRPr lang="fr-BE"/>
          </a:p>
        </p:txBody>
      </p:sp>
    </p:spTree>
    <p:extLst>
      <p:ext uri="{BB962C8B-B14F-4D97-AF65-F5344CB8AC3E}">
        <p14:creationId xmlns:p14="http://schemas.microsoft.com/office/powerpoint/2010/main" val="257156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9863" y="4403558"/>
            <a:ext cx="5486400" cy="4114800"/>
          </a:xfrm>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2</a:t>
            </a:r>
          </a:p>
          <a:p>
            <a:r>
              <a:rPr lang="fr-BE" sz="1800" dirty="0" err="1" smtClean="0">
                <a:latin typeface="Tahoma" panose="020B0604030504040204" pitchFamily="34" charset="0"/>
                <a:ea typeface="Tahoma" panose="020B0604030504040204" pitchFamily="34" charset="0"/>
                <a:cs typeface="Tahoma" panose="020B0604030504040204" pitchFamily="34" charset="0"/>
              </a:rPr>
              <a:t>Belgium</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is</a:t>
            </a:r>
            <a:r>
              <a:rPr lang="fr-BE" sz="1800" dirty="0" smtClean="0">
                <a:latin typeface="Tahoma" panose="020B0604030504040204" pitchFamily="34" charset="0"/>
                <a:ea typeface="Tahoma" panose="020B0604030504040204" pitchFamily="34" charset="0"/>
                <a:cs typeface="Tahoma" panose="020B0604030504040204" pitchFamily="34" charset="0"/>
              </a:rPr>
              <a:t> a </a:t>
            </a:r>
            <a:r>
              <a:rPr lang="fr-BE" sz="1800" dirty="0" err="1" smtClean="0">
                <a:latin typeface="Tahoma" panose="020B0604030504040204" pitchFamily="34" charset="0"/>
                <a:ea typeface="Tahoma" panose="020B0604030504040204" pitchFamily="34" charset="0"/>
                <a:cs typeface="Tahoma" panose="020B0604030504040204" pitchFamily="34" charset="0"/>
              </a:rPr>
              <a:t>very</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small</a:t>
            </a:r>
            <a:r>
              <a:rPr lang="fr-BE" sz="1800" dirty="0" smtClean="0">
                <a:latin typeface="Tahoma" panose="020B0604030504040204" pitchFamily="34" charset="0"/>
                <a:ea typeface="Tahoma" panose="020B0604030504040204" pitchFamily="34" charset="0"/>
                <a:cs typeface="Tahoma" panose="020B0604030504040204" pitchFamily="34" charset="0"/>
              </a:rPr>
              <a:t> country,</a:t>
            </a:r>
            <a:r>
              <a:rPr lang="fr-BE" sz="1800" baseline="0" dirty="0" smtClean="0">
                <a:latin typeface="Tahoma" panose="020B0604030504040204" pitchFamily="34" charset="0"/>
                <a:ea typeface="Tahoma" panose="020B0604030504040204" pitchFamily="34" charset="0"/>
                <a:cs typeface="Tahoma" panose="020B0604030504040204" pitchFamily="34" charset="0"/>
              </a:rPr>
              <a:t> 11 times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smaller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800" baseline="0" dirty="0" smtClean="0">
                <a:latin typeface="Tahoma" panose="020B0604030504040204" pitchFamily="34" charset="0"/>
                <a:ea typeface="Tahoma" panose="020B0604030504040204" pitchFamily="34" charset="0"/>
                <a:cs typeface="Tahoma" panose="020B0604030504040204" pitchFamily="34" charset="0"/>
              </a:rPr>
              <a:t> Vietnam. </a:t>
            </a:r>
          </a:p>
          <a:p>
            <a:r>
              <a:rPr lang="fr-BE" sz="1800" baseline="0" dirty="0" err="1" smtClean="0">
                <a:latin typeface="Tahoma" panose="020B0604030504040204" pitchFamily="34" charset="0"/>
                <a:ea typeface="Tahoma" panose="020B0604030504040204" pitchFamily="34" charset="0"/>
                <a:cs typeface="Tahoma" panose="020B0604030504040204" pitchFamily="34" charset="0"/>
              </a:rPr>
              <a:t>University</a:t>
            </a:r>
            <a:r>
              <a:rPr lang="fr-BE" sz="1800" baseline="0" dirty="0" smtClean="0">
                <a:latin typeface="Tahoma" panose="020B0604030504040204" pitchFamily="34" charset="0"/>
                <a:ea typeface="Tahoma" panose="020B0604030504040204" pitchFamily="34" charset="0"/>
                <a:cs typeface="Tahoma" panose="020B0604030504040204" pitchFamily="34" charset="0"/>
              </a:rPr>
              <a:t> of Liège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one of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thirteen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balgian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faculties</a:t>
            </a:r>
            <a:r>
              <a:rPr lang="fr-BE" sz="1800" baseline="0" dirty="0" smtClean="0">
                <a:latin typeface="Tahoma" panose="020B0604030504040204" pitchFamily="34" charset="0"/>
                <a:ea typeface="Tahoma" panose="020B0604030504040204" pitchFamily="34" charset="0"/>
                <a:cs typeface="Tahoma" panose="020B0604030504040204" pitchFamily="34" charset="0"/>
              </a:rPr>
              <a:t>.</a:t>
            </a:r>
          </a:p>
          <a:p>
            <a:r>
              <a:rPr lang="fr-BE" sz="1800" baseline="0" dirty="0" err="1" smtClean="0">
                <a:latin typeface="Tahoma" panose="020B0604030504040204" pitchFamily="34" charset="0"/>
                <a:ea typeface="Tahoma" panose="020B0604030504040204" pitchFamily="34" charset="0"/>
                <a:cs typeface="Tahoma" panose="020B0604030504040204" pitchFamily="34" charset="0"/>
              </a:rPr>
              <a:t>Very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old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she</a:t>
            </a:r>
            <a:r>
              <a:rPr lang="fr-BE" sz="1800" baseline="0" dirty="0" smtClean="0">
                <a:latin typeface="Tahoma" panose="020B0604030504040204" pitchFamily="34" charset="0"/>
                <a:ea typeface="Tahoma" panose="020B0604030504040204" pitchFamily="34" charset="0"/>
                <a:cs typeface="Tahoma" panose="020B0604030504040204" pitchFamily="34" charset="0"/>
              </a:rPr>
              <a:t> has 24.000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students</a:t>
            </a:r>
            <a:r>
              <a:rPr lang="fr-BE" sz="1800" baseline="0" dirty="0" smtClean="0">
                <a:latin typeface="Tahoma" panose="020B0604030504040204" pitchFamily="34" charset="0"/>
                <a:ea typeface="Tahoma" panose="020B0604030504040204" pitchFamily="34" charset="0"/>
                <a:cs typeface="Tahoma" panose="020B0604030504040204" pitchFamily="34" charset="0"/>
              </a:rPr>
              <a:t>,  and 2.900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academic</a:t>
            </a:r>
            <a:r>
              <a:rPr lang="fr-BE" sz="1800" baseline="0" dirty="0" smtClean="0">
                <a:latin typeface="Tahoma" panose="020B0604030504040204" pitchFamily="34" charset="0"/>
                <a:ea typeface="Tahoma" panose="020B0604030504040204" pitchFamily="34" charset="0"/>
                <a:cs typeface="Tahoma" panose="020B0604030504040204" pitchFamily="34" charset="0"/>
              </a:rPr>
              <a:t> and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scientific</a:t>
            </a:r>
            <a:r>
              <a:rPr lang="fr-BE" sz="1800" baseline="0" dirty="0" smtClean="0">
                <a:latin typeface="Tahoma" panose="020B0604030504040204" pitchFamily="34" charset="0"/>
                <a:ea typeface="Tahoma" panose="020B0604030504040204" pitchFamily="34" charset="0"/>
                <a:cs typeface="Tahoma" panose="020B0604030504040204" pitchFamily="34" charset="0"/>
              </a:rPr>
              <a:t> people.  </a:t>
            </a:r>
          </a:p>
          <a:p>
            <a:r>
              <a:rPr lang="fr-BE" sz="1800" baseline="0" dirty="0" err="1" smtClean="0">
                <a:latin typeface="Tahoma" panose="020B0604030504040204" pitchFamily="34" charset="0"/>
                <a:ea typeface="Tahoma" panose="020B0604030504040204" pitchFamily="34" charset="0"/>
                <a:cs typeface="Tahoma" panose="020B0604030504040204" pitchFamily="34" charset="0"/>
              </a:rPr>
              <a:t>His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research</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activity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quite</a:t>
            </a:r>
            <a:r>
              <a:rPr lang="fr-BE" sz="1800" baseline="0" dirty="0" smtClean="0">
                <a:latin typeface="Tahoma" panose="020B0604030504040204" pitchFamily="34" charset="0"/>
                <a:ea typeface="Tahoma" panose="020B0604030504040204" pitchFamily="34" charset="0"/>
                <a:cs typeface="Tahoma" panose="020B0604030504040204" pitchFamily="34" charset="0"/>
              </a:rPr>
              <a:t> important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since</a:t>
            </a:r>
            <a:r>
              <a:rPr lang="fr-BE" sz="1800" baseline="0" dirty="0" smtClean="0">
                <a:latin typeface="Tahoma" panose="020B0604030504040204" pitchFamily="34" charset="0"/>
                <a:ea typeface="Tahoma" panose="020B0604030504040204" pitchFamily="34" charset="0"/>
                <a:cs typeface="Tahoma" panose="020B0604030504040204" pitchFamily="34" charset="0"/>
              </a:rPr>
              <a:t> 4182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peere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reviewed</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papers</a:t>
            </a:r>
            <a:r>
              <a:rPr lang="fr-BE" sz="1800" baseline="0" dirty="0" smtClean="0">
                <a:latin typeface="Tahoma" panose="020B0604030504040204" pitchFamily="34" charset="0"/>
                <a:ea typeface="Tahoma" panose="020B0604030504040204" pitchFamily="34" charset="0"/>
                <a:cs typeface="Tahoma" panose="020B0604030504040204" pitchFamily="34" charset="0"/>
              </a:rPr>
              <a:t> have been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published</a:t>
            </a:r>
            <a:r>
              <a:rPr lang="fr-BE" sz="1800" baseline="0" dirty="0" smtClean="0">
                <a:latin typeface="Tahoma" panose="020B0604030504040204" pitchFamily="34" charset="0"/>
                <a:ea typeface="Tahoma" panose="020B0604030504040204" pitchFamily="34" charset="0"/>
                <a:cs typeface="Tahoma" panose="020B0604030504040204" pitchFamily="34" charset="0"/>
              </a:rPr>
              <a:t> in 2015. </a:t>
            </a:r>
          </a:p>
          <a:p>
            <a:endParaRPr lang="fr-BE" sz="1800"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a:t>
            </a:fld>
            <a:endParaRPr lang="fr-BE"/>
          </a:p>
        </p:txBody>
      </p:sp>
    </p:spTree>
    <p:extLst>
      <p:ext uri="{BB962C8B-B14F-4D97-AF65-F5344CB8AC3E}">
        <p14:creationId xmlns:p14="http://schemas.microsoft.com/office/powerpoint/2010/main" val="322343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69888" y="204788"/>
            <a:ext cx="4899025" cy="2755900"/>
          </a:xfrm>
        </p:spPr>
      </p:sp>
      <p:sp>
        <p:nvSpPr>
          <p:cNvPr id="3" name="Espace réservé des commentaires 2"/>
          <p:cNvSpPr>
            <a:spLocks noGrp="1"/>
          </p:cNvSpPr>
          <p:nvPr>
            <p:ph type="body" idx="1"/>
          </p:nvPr>
        </p:nvSpPr>
        <p:spPr>
          <a:xfrm>
            <a:off x="300788" y="3056022"/>
            <a:ext cx="6208295" cy="4114800"/>
          </a:xfrm>
        </p:spPr>
        <p:txBody>
          <a:bodyPr/>
          <a:lstStyle/>
          <a:p>
            <a:r>
              <a:rPr lang="fr-BE" sz="1400" dirty="0" smtClean="0">
                <a:latin typeface="Tahoma" panose="020B0604030504040204" pitchFamily="34" charset="0"/>
                <a:ea typeface="Tahoma" panose="020B0604030504040204" pitchFamily="34" charset="0"/>
                <a:cs typeface="Tahoma" panose="020B0604030504040204" pitchFamily="34" charset="0"/>
              </a:rPr>
              <a:t>27</a:t>
            </a:r>
          </a:p>
          <a:p>
            <a:r>
              <a:rPr lang="fr-BE" sz="1400" dirty="0" err="1" smtClean="0">
                <a:latin typeface="Tahoma" panose="020B0604030504040204" pitchFamily="34" charset="0"/>
                <a:ea typeface="Tahoma" panose="020B0604030504040204" pitchFamily="34" charset="0"/>
                <a:cs typeface="Tahoma" panose="020B0604030504040204" pitchFamily="34" charset="0"/>
              </a:rPr>
              <a:t>What’s</a:t>
            </a:r>
            <a:r>
              <a:rPr lang="fr-BE" sz="1400" dirty="0" smtClean="0">
                <a:latin typeface="Tahoma" panose="020B0604030504040204" pitchFamily="34" charset="0"/>
                <a:ea typeface="Tahoma" panose="020B0604030504040204" pitchFamily="34" charset="0"/>
                <a:cs typeface="Tahoma" panose="020B0604030504040204" pitchFamily="34" charset="0"/>
              </a:rPr>
              <a:t> the life of a </a:t>
            </a:r>
            <a:r>
              <a:rPr lang="fr-BE" sz="1400" dirty="0" err="1" smtClean="0">
                <a:latin typeface="Tahoma" panose="020B0604030504040204" pitchFamily="34" charset="0"/>
                <a:ea typeface="Tahoma" panose="020B0604030504040204" pitchFamily="34" charset="0"/>
                <a:cs typeface="Tahoma" panose="020B0604030504040204" pitchFamily="34" charset="0"/>
              </a:rPr>
              <a:t>dairy</a:t>
            </a:r>
            <a:r>
              <a:rPr lang="fr-BE" sz="1400" dirty="0" smtClean="0">
                <a:latin typeface="Tahoma" panose="020B0604030504040204" pitchFamily="34" charset="0"/>
                <a:ea typeface="Tahoma" panose="020B0604030504040204" pitchFamily="34" charset="0"/>
                <a:cs typeface="Tahoma" panose="020B0604030504040204" pitchFamily="34" charset="0"/>
              </a:rPr>
              <a:t> </a:t>
            </a:r>
            <a:r>
              <a:rPr lang="fr-BE" sz="1400" dirty="0" err="1" smtClean="0">
                <a:latin typeface="Tahoma" panose="020B0604030504040204" pitchFamily="34" charset="0"/>
                <a:ea typeface="Tahoma" panose="020B0604030504040204" pitchFamily="34" charset="0"/>
                <a:cs typeface="Tahoma" panose="020B0604030504040204" pitchFamily="34" charset="0"/>
              </a:rPr>
              <a:t>cow</a:t>
            </a:r>
            <a:r>
              <a:rPr lang="fr-BE" sz="1400" dirty="0" smtClean="0">
                <a:latin typeface="Tahoma" panose="020B0604030504040204" pitchFamily="34" charset="0"/>
                <a:ea typeface="Tahoma" panose="020B0604030504040204" pitchFamily="34" charset="0"/>
                <a:cs typeface="Tahoma" panose="020B0604030504040204" pitchFamily="34" charset="0"/>
              </a:rPr>
              <a:t> ?</a:t>
            </a:r>
          </a:p>
          <a:p>
            <a:r>
              <a:rPr lang="fr-BE" sz="1400" dirty="0" smtClean="0">
                <a:latin typeface="Tahoma" panose="020B0604030504040204" pitchFamily="34" charset="0"/>
                <a:ea typeface="Tahoma" panose="020B0604030504040204" pitchFamily="34" charset="0"/>
                <a:cs typeface="Tahoma" panose="020B0604030504040204" pitchFamily="34" charset="0"/>
              </a:rPr>
              <a:t>The </a:t>
            </a:r>
            <a:r>
              <a:rPr lang="fr-BE" sz="1400" dirty="0" err="1" smtClean="0">
                <a:latin typeface="Tahoma" panose="020B0604030504040204" pitchFamily="34" charset="0"/>
                <a:ea typeface="Tahoma" panose="020B0604030504040204" pitchFamily="34" charset="0"/>
                <a:cs typeface="Tahoma" panose="020B0604030504040204" pitchFamily="34" charset="0"/>
              </a:rPr>
              <a:t>period</a:t>
            </a:r>
            <a:r>
              <a:rPr lang="fr-BE" sz="1400" dirty="0" smtClean="0">
                <a:latin typeface="Tahoma" panose="020B0604030504040204" pitchFamily="34" charset="0"/>
                <a:ea typeface="Tahoma" panose="020B0604030504040204" pitchFamily="34" charset="0"/>
                <a:cs typeface="Tahoma" panose="020B0604030504040204" pitchFamily="34" charset="0"/>
              </a:rPr>
              <a:t> of time </a:t>
            </a:r>
            <a:r>
              <a:rPr lang="fr-BE" sz="1400" dirty="0" err="1" smtClean="0">
                <a:latin typeface="Tahoma" panose="020B0604030504040204" pitchFamily="34" charset="0"/>
                <a:ea typeface="Tahoma" panose="020B0604030504040204" pitchFamily="34" charset="0"/>
                <a:cs typeface="Tahoma" panose="020B0604030504040204" pitchFamily="34" charset="0"/>
              </a:rPr>
              <a:t>between</a:t>
            </a:r>
            <a:r>
              <a:rPr lang="fr-BE" sz="1400" dirty="0" smtClean="0">
                <a:latin typeface="Tahoma" panose="020B0604030504040204" pitchFamily="34" charset="0"/>
                <a:ea typeface="Tahoma" panose="020B0604030504040204" pitchFamily="34" charset="0"/>
                <a:cs typeface="Tahoma" panose="020B0604030504040204" pitchFamily="34" charset="0"/>
              </a:rPr>
              <a:t> </a:t>
            </a:r>
            <a:r>
              <a:rPr lang="fr-BE" sz="1400" dirty="0" err="1" smtClean="0">
                <a:latin typeface="Tahoma" panose="020B0604030504040204" pitchFamily="34" charset="0"/>
                <a:ea typeface="Tahoma" panose="020B0604030504040204" pitchFamily="34" charset="0"/>
                <a:cs typeface="Tahoma" panose="020B0604030504040204" pitchFamily="34" charset="0"/>
              </a:rPr>
              <a:t>birth</a:t>
            </a:r>
            <a:r>
              <a:rPr lang="fr-BE" sz="1400" dirty="0" smtClean="0">
                <a:latin typeface="Tahoma" panose="020B0604030504040204" pitchFamily="34" charset="0"/>
                <a:ea typeface="Tahoma" panose="020B0604030504040204" pitchFamily="34" charset="0"/>
                <a:cs typeface="Tahoma" panose="020B0604030504040204" pitchFamily="34" charset="0"/>
              </a:rPr>
              <a:t> and </a:t>
            </a:r>
            <a:r>
              <a:rPr lang="fr-BE" sz="1400" dirty="0" err="1" smtClean="0">
                <a:latin typeface="Tahoma" panose="020B0604030504040204" pitchFamily="34" charset="0"/>
                <a:ea typeface="Tahoma" panose="020B0604030504040204" pitchFamily="34" charset="0"/>
                <a:cs typeface="Tahoma" panose="020B0604030504040204" pitchFamily="34" charset="0"/>
              </a:rPr>
              <a:t>culling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divided</a:t>
            </a:r>
            <a:r>
              <a:rPr lang="fr-BE" sz="1400" baseline="0" dirty="0" smtClean="0">
                <a:latin typeface="Tahoma" panose="020B0604030504040204" pitchFamily="34" charset="0"/>
                <a:ea typeface="Tahoma" panose="020B0604030504040204" pitchFamily="34" charset="0"/>
                <a:cs typeface="Tahoma" panose="020B0604030504040204" pitchFamily="34" charset="0"/>
              </a:rPr>
              <a:t> in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different</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On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average</a:t>
            </a:r>
            <a:r>
              <a:rPr lang="fr-BE" sz="1400" baseline="0" dirty="0" smtClean="0">
                <a:latin typeface="Tahoma" panose="020B0604030504040204" pitchFamily="34" charset="0"/>
                <a:ea typeface="Tahoma" panose="020B0604030504040204" pitchFamily="34" charset="0"/>
                <a:cs typeface="Tahoma" panose="020B0604030504040204" pitchFamily="34" charset="0"/>
              </a:rPr>
              <a:t>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will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calve</a:t>
            </a:r>
            <a:r>
              <a:rPr lang="fr-BE" sz="1400" baseline="0" dirty="0" smtClean="0">
                <a:latin typeface="Tahoma" panose="020B0604030504040204" pitchFamily="34" charset="0"/>
                <a:ea typeface="Tahoma" panose="020B0604030504040204" pitchFamily="34" charset="0"/>
                <a:cs typeface="Tahoma" panose="020B0604030504040204" pitchFamily="34" charset="0"/>
              </a:rPr>
              <a:t> 2,8 times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during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So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longevity</a:t>
            </a:r>
            <a:r>
              <a:rPr lang="fr-BE" sz="1400" baseline="0" dirty="0" smtClean="0">
                <a:latin typeface="Tahoma" panose="020B0604030504040204" pitchFamily="34" charset="0"/>
                <a:ea typeface="Tahoma" panose="020B0604030504040204" pitchFamily="34" charset="0"/>
                <a:cs typeface="Tahoma" panose="020B0604030504040204" pitchFamily="34" charset="0"/>
              </a:rPr>
              <a:t> of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rather</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low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p>
          <a:p>
            <a:r>
              <a:rPr lang="fr-BE" sz="1400" baseline="0" dirty="0" smtClean="0">
                <a:latin typeface="Tahoma" panose="020B0604030504040204" pitchFamily="34" charset="0"/>
                <a:ea typeface="Tahoma" panose="020B0604030504040204" pitchFamily="34" charset="0"/>
                <a:cs typeface="Tahoma" panose="020B0604030504040204" pitchFamily="34" charset="0"/>
              </a:rPr>
              <a:t>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birth</a:t>
            </a:r>
            <a:r>
              <a:rPr lang="fr-BE" sz="1400" baseline="0" dirty="0" smtClean="0">
                <a:latin typeface="Tahoma" panose="020B0604030504040204" pitchFamily="34" charset="0"/>
                <a:ea typeface="Tahoma" panose="020B0604030504040204" pitchFamily="34" charset="0"/>
                <a:cs typeface="Tahoma" panose="020B0604030504040204" pitchFamily="34" charset="0"/>
              </a:rPr>
              <a:t> and the first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divided</a:t>
            </a:r>
            <a:r>
              <a:rPr lang="fr-BE" sz="1400" baseline="0" dirty="0" smtClean="0">
                <a:latin typeface="Tahoma" panose="020B0604030504040204" pitchFamily="34" charset="0"/>
                <a:ea typeface="Tahoma" panose="020B0604030504040204" pitchFamily="34" charset="0"/>
                <a:cs typeface="Tahoma" panose="020B0604030504040204" pitchFamily="34" charset="0"/>
              </a:rPr>
              <a:t> in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different</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subperiods</a:t>
            </a:r>
            <a:r>
              <a:rPr lang="fr-BE" sz="1400" baseline="0" dirty="0" smtClean="0">
                <a:latin typeface="Tahoma" panose="020B0604030504040204" pitchFamily="34" charset="0"/>
                <a:ea typeface="Tahoma" panose="020B0604030504040204" pitchFamily="34" charset="0"/>
                <a:cs typeface="Tahoma" panose="020B0604030504040204" pitchFamily="34" charset="0"/>
              </a:rPr>
              <a:t>. The first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called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waiting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It’s</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birth</a:t>
            </a:r>
            <a:r>
              <a:rPr lang="fr-BE" sz="1400" baseline="0" dirty="0" smtClean="0">
                <a:latin typeface="Tahoma" panose="020B0604030504040204" pitchFamily="34" charset="0"/>
                <a:ea typeface="Tahoma" panose="020B0604030504040204" pitchFamily="34" charset="0"/>
                <a:cs typeface="Tahoma" panose="020B0604030504040204" pitchFamily="34" charset="0"/>
              </a:rPr>
              <a:t> and the first service. This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followed</a:t>
            </a:r>
            <a:r>
              <a:rPr lang="fr-BE" sz="1400" baseline="0" dirty="0" smtClean="0">
                <a:latin typeface="Tahoma" panose="020B0604030504040204" pitchFamily="34" charset="0"/>
                <a:ea typeface="Tahoma" panose="020B0604030504040204" pitchFamily="34" charset="0"/>
                <a:cs typeface="Tahoma" panose="020B0604030504040204" pitchFamily="34" charset="0"/>
              </a:rPr>
              <a:t> by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of reproduction.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It’s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the first and the last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insemination</a:t>
            </a:r>
            <a:r>
              <a:rPr lang="fr-BE" sz="1400" baseline="0" dirty="0" smtClean="0">
                <a:latin typeface="Tahoma" panose="020B0604030504040204" pitchFamily="34" charset="0"/>
                <a:ea typeface="Tahoma" panose="020B0604030504040204" pitchFamily="34" charset="0"/>
                <a:cs typeface="Tahoma" panose="020B0604030504040204" pitchFamily="34" charset="0"/>
              </a:rPr>
              <a:t>. If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we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obtained</a:t>
            </a:r>
            <a:r>
              <a:rPr lang="fr-BE" sz="1400" baseline="0" dirty="0" smtClean="0">
                <a:latin typeface="Tahoma" panose="020B0604030504040204" pitchFamily="34" charset="0"/>
                <a:ea typeface="Tahoma" panose="020B0604030504040204" pitchFamily="34" charset="0"/>
                <a:cs typeface="Tahoma" panose="020B0604030504040204" pitchFamily="34" charset="0"/>
              </a:rPr>
              <a:t>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fecundation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followed</a:t>
            </a:r>
            <a:r>
              <a:rPr lang="fr-BE" sz="1400" baseline="0" dirty="0" smtClean="0">
                <a:latin typeface="Tahoma" panose="020B0604030504040204" pitchFamily="34" charset="0"/>
                <a:ea typeface="Tahoma" panose="020B0604030504040204" pitchFamily="34" charset="0"/>
                <a:cs typeface="Tahoma" panose="020B0604030504040204" pitchFamily="34" charset="0"/>
              </a:rPr>
              <a:t> by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of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p>
          <a:p>
            <a:r>
              <a:rPr lang="fr-BE" sz="1400" baseline="0" dirty="0" smtClean="0">
                <a:latin typeface="Tahoma" panose="020B0604030504040204" pitchFamily="34" charset="0"/>
                <a:ea typeface="Tahoma" panose="020B0604030504040204" pitchFamily="34" charset="0"/>
                <a:cs typeface="Tahoma" panose="020B0604030504040204" pitchFamily="34" charset="0"/>
              </a:rPr>
              <a:t>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same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subperiods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observed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each</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waiting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of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previous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and the first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nsemination</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waiting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followed</a:t>
            </a:r>
            <a:r>
              <a:rPr lang="fr-BE" sz="1400" baseline="0" dirty="0" smtClean="0">
                <a:latin typeface="Tahoma" panose="020B0604030504040204" pitchFamily="34" charset="0"/>
                <a:ea typeface="Tahoma" panose="020B0604030504040204" pitchFamily="34" charset="0"/>
                <a:cs typeface="Tahoma" panose="020B0604030504040204" pitchFamily="34" charset="0"/>
              </a:rPr>
              <a:t> first by the reproduction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and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400" baseline="0" dirty="0" smtClean="0">
                <a:latin typeface="Tahoma" panose="020B0604030504040204" pitchFamily="34" charset="0"/>
                <a:ea typeface="Tahoma" panose="020B0604030504040204" pitchFamily="34" charset="0"/>
                <a:cs typeface="Tahoma" panose="020B0604030504040204" pitchFamily="34" charset="0"/>
              </a:rPr>
              <a:t> by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These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three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subperiods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observed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each</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p>
          <a:p>
            <a:r>
              <a:rPr lang="fr-BE" sz="1400" baseline="0" dirty="0" err="1" smtClean="0">
                <a:latin typeface="Tahoma" panose="020B0604030504040204" pitchFamily="34" charset="0"/>
                <a:ea typeface="Tahoma" panose="020B0604030504040204" pitchFamily="34" charset="0"/>
                <a:cs typeface="Tahoma" panose="020B0604030504040204" pitchFamily="34" charset="0"/>
              </a:rPr>
              <a:t>Sometimes</a:t>
            </a:r>
            <a:r>
              <a:rPr lang="fr-BE" sz="1400" baseline="0" dirty="0" smtClean="0">
                <a:latin typeface="Tahoma" panose="020B0604030504040204" pitchFamily="34" charset="0"/>
                <a:ea typeface="Tahoma" panose="020B0604030504040204" pitchFamily="34" charset="0"/>
                <a:cs typeface="Tahoma" panose="020B0604030504040204" pitchFamily="34" charset="0"/>
              </a:rPr>
              <a:t>,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can’nt</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obtained</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from</a:t>
            </a:r>
            <a:r>
              <a:rPr lang="fr-BE" sz="1400" baseline="0" dirty="0" smtClean="0">
                <a:latin typeface="Tahoma" panose="020B0604030504040204" pitchFamily="34" charset="0"/>
                <a:ea typeface="Tahoma" panose="020B0604030504040204" pitchFamily="34" charset="0"/>
                <a:cs typeface="Tahoma" panose="020B0604030504040204" pitchFamily="34" charset="0"/>
              </a:rPr>
              <a:t> an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insemination</a:t>
            </a:r>
            <a:r>
              <a:rPr lang="fr-BE" sz="1400" baseline="0" dirty="0" smtClean="0">
                <a:latin typeface="Tahoma" panose="020B0604030504040204" pitchFamily="34" charset="0"/>
                <a:ea typeface="Tahoma" panose="020B0604030504040204" pitchFamily="34" charset="0"/>
                <a:cs typeface="Tahoma" panose="020B0604030504040204" pitchFamily="34" charset="0"/>
              </a:rPr>
              <a:t> and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farmer</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decided</a:t>
            </a:r>
            <a:r>
              <a:rPr lang="fr-BE" sz="1400" baseline="0" dirty="0" smtClean="0">
                <a:latin typeface="Tahoma" panose="020B0604030504040204" pitchFamily="34" charset="0"/>
                <a:ea typeface="Tahoma" panose="020B0604030504040204" pitchFamily="34" charset="0"/>
                <a:cs typeface="Tahoma" panose="020B0604030504040204" pitchFamily="34" charset="0"/>
              </a:rPr>
              <a:t> to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cull</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400" baseline="0" dirty="0" smtClean="0">
                <a:latin typeface="Tahoma" panose="020B0604030504040204" pitchFamily="34" charset="0"/>
                <a:ea typeface="Tahoma" panose="020B0604030504040204" pitchFamily="34" charset="0"/>
                <a:cs typeface="Tahoma" panose="020B0604030504040204" pitchFamily="34" charset="0"/>
              </a:rPr>
              <a:t> a more or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less</a:t>
            </a:r>
            <a:r>
              <a:rPr lang="fr-BE" sz="1400" baseline="0" dirty="0" smtClean="0">
                <a:latin typeface="Tahoma" panose="020B0604030504040204" pitchFamily="34" charset="0"/>
                <a:ea typeface="Tahoma" panose="020B0604030504040204" pitchFamily="34" charset="0"/>
                <a:cs typeface="Tahoma" panose="020B0604030504040204" pitchFamily="34" charset="0"/>
              </a:rPr>
              <a:t> long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400" baseline="0" dirty="0" smtClean="0">
                <a:latin typeface="Tahoma" panose="020B0604030504040204" pitchFamily="34" charset="0"/>
                <a:ea typeface="Tahoma" panose="020B0604030504040204" pitchFamily="34" charset="0"/>
                <a:cs typeface="Tahoma" panose="020B0604030504040204" pitchFamily="34" charset="0"/>
              </a:rPr>
              <a:t> of lactation. </a:t>
            </a:r>
          </a:p>
          <a:p>
            <a:r>
              <a:rPr lang="fr-BE" sz="1400" baseline="0" dirty="0" err="1" smtClean="0">
                <a:latin typeface="Tahoma" panose="020B0604030504040204" pitchFamily="34" charset="0"/>
                <a:ea typeface="Tahoma" panose="020B0604030504040204" pitchFamily="34" charset="0"/>
                <a:cs typeface="Tahoma" panose="020B0604030504040204" pitchFamily="34" charset="0"/>
              </a:rPr>
              <a:t>Different</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thresholds</a:t>
            </a:r>
            <a:r>
              <a:rPr lang="fr-BE" sz="1400" baseline="0" dirty="0" smtClean="0">
                <a:latin typeface="Tahoma" panose="020B0604030504040204" pitchFamily="34" charset="0"/>
                <a:ea typeface="Tahoma" panose="020B0604030504040204" pitchFamily="34" charset="0"/>
                <a:cs typeface="Tahoma" panose="020B0604030504040204" pitchFamily="34" charset="0"/>
              </a:rPr>
              <a:t> have been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define</a:t>
            </a:r>
            <a:r>
              <a:rPr lang="fr-BE" sz="1400" baseline="0" dirty="0" smtClean="0">
                <a:latin typeface="Tahoma" panose="020B0604030504040204" pitchFamily="34" charset="0"/>
                <a:ea typeface="Tahoma" panose="020B0604030504040204" pitchFamily="34" charset="0"/>
                <a:cs typeface="Tahoma" panose="020B0604030504040204" pitchFamily="34" charset="0"/>
              </a:rPr>
              <a:t> to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distinguish</a:t>
            </a:r>
            <a:r>
              <a:rPr lang="fr-BE" sz="1400" baseline="0" dirty="0" smtClean="0">
                <a:latin typeface="Tahoma" panose="020B0604030504040204" pitchFamily="34" charset="0"/>
                <a:ea typeface="Tahoma" panose="020B0604030504040204" pitchFamily="34" charset="0"/>
                <a:cs typeface="Tahoma" panose="020B0604030504040204" pitchFamily="34" charset="0"/>
              </a:rPr>
              <a:t> a normal and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abnormal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a:t>
            </a:r>
          </a:p>
          <a:p>
            <a:r>
              <a:rPr lang="fr-BE" sz="1400" baseline="0" dirty="0" err="1" smtClean="0">
                <a:latin typeface="Tahoma" panose="020B0604030504040204" pitchFamily="34" charset="0"/>
                <a:ea typeface="Tahoma" panose="020B0604030504040204" pitchFamily="34" charset="0"/>
                <a:cs typeface="Tahoma" panose="020B0604030504040204" pitchFamily="34" charset="0"/>
              </a:rPr>
              <a:t>Some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parameters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define</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fecundity</a:t>
            </a:r>
            <a:r>
              <a:rPr lang="fr-BE" sz="1400" baseline="0" dirty="0" smtClean="0">
                <a:latin typeface="Tahoma" panose="020B0604030504040204" pitchFamily="34" charset="0"/>
                <a:ea typeface="Tahoma" panose="020B0604030504040204" pitchFamily="34" charset="0"/>
                <a:cs typeface="Tahoma" panose="020B0604030504040204" pitchFamily="34" charset="0"/>
              </a:rPr>
              <a:t> of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They</a:t>
            </a:r>
            <a:r>
              <a:rPr lang="fr-BE" sz="1400" baseline="0" dirty="0" smtClean="0">
                <a:latin typeface="Tahoma" panose="020B0604030504040204" pitchFamily="34" charset="0"/>
                <a:ea typeface="Tahoma" panose="020B0604030504040204" pitchFamily="34" charset="0"/>
                <a:cs typeface="Tahoma" panose="020B0604030504040204" pitchFamily="34" charset="0"/>
              </a:rPr>
              <a:t> express the concept of time : time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birth</a:t>
            </a:r>
            <a:r>
              <a:rPr lang="fr-BE" sz="1400" baseline="0" dirty="0" smtClean="0">
                <a:latin typeface="Tahoma" panose="020B0604030504040204" pitchFamily="34" charset="0"/>
                <a:ea typeface="Tahoma" panose="020B0604030504040204" pitchFamily="34" charset="0"/>
                <a:cs typeface="Tahoma" panose="020B0604030504040204" pitchFamily="34" charset="0"/>
              </a:rPr>
              <a:t> and first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400" baseline="0" dirty="0" smtClean="0">
                <a:latin typeface="Tahoma" panose="020B0604030504040204" pitchFamily="34" charset="0"/>
                <a:ea typeface="Tahoma" panose="020B0604030504040204" pitchFamily="34" charset="0"/>
                <a:cs typeface="Tahoma" panose="020B0604030504040204" pitchFamily="34" charset="0"/>
              </a:rPr>
              <a:t> or first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or time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and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400" baseline="0" dirty="0" smtClean="0">
                <a:latin typeface="Tahoma" panose="020B0604030504040204" pitchFamily="34" charset="0"/>
                <a:ea typeface="Tahoma" panose="020B0604030504040204" pitchFamily="34" charset="0"/>
                <a:cs typeface="Tahoma" panose="020B0604030504040204" pitchFamily="34" charset="0"/>
              </a:rPr>
              <a:t> open) or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two</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Normally</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birth</a:t>
            </a:r>
            <a:r>
              <a:rPr lang="fr-BE" sz="1400" baseline="0" dirty="0" smtClean="0">
                <a:latin typeface="Tahoma" panose="020B0604030504040204" pitchFamily="34" charset="0"/>
                <a:ea typeface="Tahoma" panose="020B0604030504040204" pitchFamily="34" charset="0"/>
                <a:cs typeface="Tahoma" panose="020B0604030504040204" pitchFamily="34" charset="0"/>
              </a:rPr>
              <a:t> and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fist</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needs</a:t>
            </a:r>
            <a:r>
              <a:rPr lang="fr-BE" sz="1400" baseline="0" dirty="0" smtClean="0">
                <a:latin typeface="Tahoma" panose="020B0604030504040204" pitchFamily="34" charset="0"/>
                <a:ea typeface="Tahoma" panose="020B0604030504040204" pitchFamily="34" charset="0"/>
                <a:cs typeface="Tahoma" panose="020B0604030504040204" pitchFamily="34" charset="0"/>
              </a:rPr>
              <a:t> to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400" baseline="0" dirty="0" smtClean="0">
                <a:latin typeface="Tahoma" panose="020B0604030504040204" pitchFamily="34" charset="0"/>
                <a:ea typeface="Tahoma" panose="020B0604030504040204" pitchFamily="34" charset="0"/>
                <a:cs typeface="Tahoma" panose="020B0604030504040204" pitchFamily="34" charset="0"/>
              </a:rPr>
              <a:t> 24 and 26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months</a:t>
            </a:r>
            <a:r>
              <a:rPr lang="fr-BE" sz="1400" baseline="0" dirty="0" smtClean="0">
                <a:latin typeface="Tahoma" panose="020B0604030504040204" pitchFamily="34" charset="0"/>
                <a:ea typeface="Tahoma" panose="020B0604030504040204" pitchFamily="34" charset="0"/>
                <a:cs typeface="Tahoma" panose="020B0604030504040204" pitchFamily="34" charset="0"/>
              </a:rPr>
              <a:t> and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two</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calvings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between</a:t>
            </a:r>
            <a:r>
              <a:rPr lang="fr-BE" sz="1400" baseline="0" dirty="0" smtClean="0">
                <a:latin typeface="Tahoma" panose="020B0604030504040204" pitchFamily="34" charset="0"/>
                <a:ea typeface="Tahoma" panose="020B0604030504040204" pitchFamily="34" charset="0"/>
                <a:cs typeface="Tahoma" panose="020B0604030504040204" pitchFamily="34" charset="0"/>
              </a:rPr>
              <a:t> 365 and 380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p>
          <a:p>
            <a:r>
              <a:rPr lang="fr-BE" sz="1400" baseline="0" dirty="0" smtClean="0">
                <a:latin typeface="Tahoma" panose="020B0604030504040204" pitchFamily="34" charset="0"/>
                <a:ea typeface="Tahoma" panose="020B0604030504040204" pitchFamily="34" charset="0"/>
                <a:cs typeface="Tahoma" panose="020B0604030504040204" pitchFamily="34" charset="0"/>
              </a:rPr>
              <a:t>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fertility</a:t>
            </a:r>
            <a:r>
              <a:rPr lang="fr-BE" sz="1400" baseline="0" dirty="0" smtClean="0">
                <a:latin typeface="Tahoma" panose="020B0604030504040204" pitchFamily="34" charset="0"/>
                <a:ea typeface="Tahoma" panose="020B0604030504040204" pitchFamily="34" charset="0"/>
                <a:cs typeface="Tahoma" panose="020B0604030504040204" pitchFamily="34" charset="0"/>
              </a:rPr>
              <a:t> of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400" baseline="0" dirty="0" smtClean="0">
                <a:latin typeface="Tahoma" panose="020B0604030504040204" pitchFamily="34" charset="0"/>
                <a:ea typeface="Tahoma" panose="020B0604030504040204" pitchFamily="34" charset="0"/>
                <a:cs typeface="Tahoma" panose="020B0604030504040204" pitchFamily="34" charset="0"/>
              </a:rPr>
              <a:t> express by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number</a:t>
            </a:r>
            <a:r>
              <a:rPr lang="fr-BE" sz="1400" baseline="0" dirty="0" smtClean="0">
                <a:latin typeface="Tahoma" panose="020B0604030504040204" pitchFamily="34" charset="0"/>
                <a:ea typeface="Tahoma" panose="020B0604030504040204" pitchFamily="34" charset="0"/>
                <a:cs typeface="Tahoma" panose="020B0604030504040204" pitchFamily="34" charset="0"/>
              </a:rPr>
              <a:t> of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insemination</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necessary</a:t>
            </a:r>
            <a:r>
              <a:rPr lang="fr-BE" sz="1400" baseline="0" dirty="0" smtClean="0">
                <a:latin typeface="Tahoma" panose="020B0604030504040204" pitchFamily="34" charset="0"/>
                <a:ea typeface="Tahoma" panose="020B0604030504040204" pitchFamily="34" charset="0"/>
                <a:cs typeface="Tahoma" panose="020B0604030504040204" pitchFamily="34" charset="0"/>
              </a:rPr>
              <a:t> to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obtain</a:t>
            </a:r>
            <a:r>
              <a:rPr lang="fr-BE" sz="1400" baseline="0" dirty="0" smtClean="0">
                <a:latin typeface="Tahoma" panose="020B0604030504040204" pitchFamily="34" charset="0"/>
                <a:ea typeface="Tahoma" panose="020B0604030504040204" pitchFamily="34" charset="0"/>
                <a:cs typeface="Tahoma" panose="020B0604030504040204" pitchFamily="34" charset="0"/>
              </a:rPr>
              <a:t> a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400" baseline="0" dirty="0" smtClean="0">
                <a:latin typeface="Tahoma" panose="020B0604030504040204" pitchFamily="34" charset="0"/>
                <a:ea typeface="Tahoma" panose="020B0604030504040204" pitchFamily="34" charset="0"/>
                <a:cs typeface="Tahoma" panose="020B0604030504040204" pitchFamily="34" charset="0"/>
              </a:rPr>
              <a:t>. In a normal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number</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needs</a:t>
            </a:r>
            <a:r>
              <a:rPr lang="fr-BE" sz="1400" baseline="0" dirty="0" smtClean="0">
                <a:latin typeface="Tahoma" panose="020B0604030504040204" pitchFamily="34" charset="0"/>
                <a:ea typeface="Tahoma" panose="020B0604030504040204" pitchFamily="34" charset="0"/>
                <a:cs typeface="Tahoma" panose="020B0604030504040204" pitchFamily="34" charset="0"/>
              </a:rPr>
              <a:t> to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less</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400" baseline="0" dirty="0" smtClean="0">
                <a:latin typeface="Tahoma" panose="020B0604030504040204" pitchFamily="34" charset="0"/>
                <a:ea typeface="Tahoma" panose="020B0604030504040204" pitchFamily="34" charset="0"/>
                <a:cs typeface="Tahoma" panose="020B0604030504040204" pitchFamily="34" charset="0"/>
              </a:rPr>
              <a:t> 3. If the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400" baseline="0" dirty="0" smtClean="0">
                <a:latin typeface="Tahoma" panose="020B0604030504040204" pitchFamily="34" charset="0"/>
                <a:ea typeface="Tahoma" panose="020B0604030504040204" pitchFamily="34" charset="0"/>
                <a:cs typeface="Tahoma" panose="020B0604030504040204" pitchFamily="34" charset="0"/>
              </a:rPr>
              <a:t> has been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inseminated</a:t>
            </a:r>
            <a:r>
              <a:rPr lang="fr-BE" sz="1400" baseline="0" dirty="0" smtClean="0">
                <a:latin typeface="Tahoma" panose="020B0604030504040204" pitchFamily="34" charset="0"/>
                <a:ea typeface="Tahoma" panose="020B0604030504040204" pitchFamily="34" charset="0"/>
                <a:cs typeface="Tahoma" panose="020B0604030504040204" pitchFamily="34" charset="0"/>
              </a:rPr>
              <a:t> more the 2 times,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she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will</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400" baseline="0" dirty="0" smtClean="0">
                <a:latin typeface="Tahoma" panose="020B0604030504040204" pitchFamily="34" charset="0"/>
                <a:ea typeface="Tahoma" panose="020B0604030504040204" pitchFamily="34" charset="0"/>
                <a:cs typeface="Tahoma" panose="020B0604030504040204" pitchFamily="34" charset="0"/>
              </a:rPr>
              <a:t> </a:t>
            </a:r>
            <a:r>
              <a:rPr lang="fr-BE" sz="1400" baseline="0" dirty="0" err="1" smtClean="0">
                <a:latin typeface="Tahoma" panose="020B0604030504040204" pitchFamily="34" charset="0"/>
                <a:ea typeface="Tahoma" panose="020B0604030504040204" pitchFamily="34" charset="0"/>
                <a:cs typeface="Tahoma" panose="020B0604030504040204" pitchFamily="34" charset="0"/>
              </a:rPr>
              <a:t>declared</a:t>
            </a:r>
            <a:r>
              <a:rPr lang="fr-BE" sz="1400" baseline="0" dirty="0" smtClean="0">
                <a:latin typeface="Tahoma" panose="020B0604030504040204" pitchFamily="34" charset="0"/>
                <a:ea typeface="Tahoma" panose="020B0604030504040204" pitchFamily="34" charset="0"/>
                <a:cs typeface="Tahoma" panose="020B0604030504040204" pitchFamily="34" charset="0"/>
              </a:rPr>
              <a:t> infertile. </a:t>
            </a:r>
          </a:p>
          <a:p>
            <a:endParaRPr lang="fr-BE" sz="14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24</a:t>
            </a:fld>
            <a:endParaRPr lang="fr-BE"/>
          </a:p>
        </p:txBody>
      </p:sp>
    </p:spTree>
    <p:extLst>
      <p:ext uri="{BB962C8B-B14F-4D97-AF65-F5344CB8AC3E}">
        <p14:creationId xmlns:p14="http://schemas.microsoft.com/office/powerpoint/2010/main" val="561554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3700" y="396875"/>
            <a:ext cx="6096000" cy="3429000"/>
          </a:xfrm>
        </p:spPr>
      </p:sp>
      <p:sp>
        <p:nvSpPr>
          <p:cNvPr id="3" name="Espace réservé des commentaires 2"/>
          <p:cNvSpPr>
            <a:spLocks noGrp="1"/>
          </p:cNvSpPr>
          <p:nvPr>
            <p:ph type="body" idx="1"/>
          </p:nvPr>
        </p:nvSpPr>
        <p:spPr>
          <a:xfrm>
            <a:off x="673767" y="4054642"/>
            <a:ext cx="5763127" cy="4114800"/>
          </a:xfrm>
        </p:spPr>
        <p:txBody>
          <a:bodyPr/>
          <a:lstStyle/>
          <a:p>
            <a:pPr algn="just"/>
            <a:r>
              <a:rPr lang="fr-BE" sz="1800" dirty="0" smtClean="0">
                <a:latin typeface="Tahoma" panose="020B0604030504040204" pitchFamily="34" charset="0"/>
                <a:ea typeface="Tahoma" panose="020B0604030504040204" pitchFamily="34" charset="0"/>
                <a:cs typeface="Tahoma" panose="020B0604030504040204" pitchFamily="34" charset="0"/>
              </a:rPr>
              <a:t>28</a:t>
            </a:r>
          </a:p>
          <a:p>
            <a:pPr algn="just"/>
            <a:r>
              <a:rPr lang="fr-BE" sz="1800" dirty="0" err="1" smtClean="0">
                <a:latin typeface="Tahoma" panose="020B0604030504040204" pitchFamily="34" charset="0"/>
                <a:ea typeface="Tahoma" panose="020B0604030504040204" pitchFamily="34" charset="0"/>
                <a:cs typeface="Tahoma" panose="020B0604030504040204" pitchFamily="34" charset="0"/>
              </a:rPr>
              <a:t>According</a:t>
            </a:r>
            <a:r>
              <a:rPr lang="fr-BE" sz="1800" dirty="0" smtClean="0">
                <a:latin typeface="Tahoma" panose="020B0604030504040204" pitchFamily="34" charset="0"/>
                <a:ea typeface="Tahoma" panose="020B0604030504040204" pitchFamily="34" charset="0"/>
                <a:cs typeface="Tahoma" panose="020B0604030504040204" pitchFamily="34" charset="0"/>
              </a:rPr>
              <a:t> to the </a:t>
            </a:r>
            <a:r>
              <a:rPr lang="fr-BE" sz="1800" dirty="0" err="1" smtClean="0">
                <a:latin typeface="Tahoma" panose="020B0604030504040204" pitchFamily="34" charset="0"/>
                <a:ea typeface="Tahoma" panose="020B0604030504040204" pitchFamily="34" charset="0"/>
                <a:cs typeface="Tahoma" panose="020B0604030504040204" pitchFamily="34" charset="0"/>
              </a:rPr>
              <a:t>usual</a:t>
            </a:r>
            <a:r>
              <a:rPr lang="fr-BE" sz="1800" dirty="0" smtClean="0">
                <a:latin typeface="Tahoma" panose="020B0604030504040204" pitchFamily="34" charset="0"/>
                <a:ea typeface="Tahoma" panose="020B0604030504040204" pitchFamily="34" charset="0"/>
                <a:cs typeface="Tahoma" panose="020B0604030504040204" pitchFamily="34" charset="0"/>
              </a:rPr>
              <a:t> goals </a:t>
            </a:r>
            <a:r>
              <a:rPr lang="fr-BE" sz="1800" dirty="0" err="1" smtClean="0">
                <a:latin typeface="Tahoma" panose="020B0604030504040204" pitchFamily="34" charset="0"/>
                <a:ea typeface="Tahoma" panose="020B0604030504040204" pitchFamily="34" charset="0"/>
                <a:cs typeface="Tahoma" panose="020B0604030504040204" pitchFamily="34" charset="0"/>
              </a:rPr>
              <a:t>defined</a:t>
            </a:r>
            <a:r>
              <a:rPr lang="fr-BE" sz="1800" dirty="0" smtClean="0">
                <a:latin typeface="Tahoma" panose="020B0604030504040204" pitchFamily="34" charset="0"/>
                <a:ea typeface="Tahoma" panose="020B0604030504040204" pitchFamily="34" charset="0"/>
                <a:cs typeface="Tahoma" panose="020B0604030504040204" pitchFamily="34" charset="0"/>
              </a:rPr>
              <a:t> for reproduction, a normal </a:t>
            </a:r>
            <a:r>
              <a:rPr lang="fr-BE" sz="1800" dirty="0" err="1" smtClean="0">
                <a:latin typeface="Tahoma" panose="020B0604030504040204" pitchFamily="34" charset="0"/>
                <a:ea typeface="Tahoma" panose="020B0604030504040204" pitchFamily="34" charset="0"/>
                <a:cs typeface="Tahoma" panose="020B0604030504040204" pitchFamily="34" charset="0"/>
              </a:rPr>
              <a:t>cow</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needs</a:t>
            </a:r>
            <a:r>
              <a:rPr lang="fr-BE" sz="1800" baseline="0" dirty="0" smtClean="0">
                <a:latin typeface="Tahoma" panose="020B0604030504040204" pitchFamily="34" charset="0"/>
                <a:ea typeface="Tahoma" panose="020B0604030504040204" pitchFamily="34" charset="0"/>
                <a:cs typeface="Tahoma" panose="020B0604030504040204" pitchFamily="34" charset="0"/>
              </a:rPr>
              <a:t> to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calve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every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year</a:t>
            </a:r>
            <a:r>
              <a:rPr lang="fr-BE" sz="1800" baseline="0" dirty="0" smtClean="0">
                <a:latin typeface="Tahoma" panose="020B0604030504040204" pitchFamily="34" charset="0"/>
                <a:ea typeface="Tahoma" panose="020B0604030504040204" pitchFamily="34" charset="0"/>
                <a:cs typeface="Tahoma" panose="020B0604030504040204" pitchFamily="34" charset="0"/>
              </a:rPr>
              <a:t> or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using</a:t>
            </a:r>
            <a:r>
              <a:rPr lang="fr-BE" sz="1800" baseline="0" dirty="0" smtClean="0">
                <a:latin typeface="Tahoma" panose="020B0604030504040204" pitchFamily="34" charset="0"/>
                <a:ea typeface="Tahoma" panose="020B0604030504040204" pitchFamily="34" charset="0"/>
                <a:cs typeface="Tahoma" panose="020B0604030504040204" pitchFamily="34" charset="0"/>
              </a:rPr>
              <a:t> an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other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parameter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needs</a:t>
            </a:r>
            <a:r>
              <a:rPr lang="fr-BE" sz="1800" baseline="0" dirty="0" smtClean="0">
                <a:latin typeface="Tahoma" panose="020B0604030504040204" pitchFamily="34" charset="0"/>
                <a:ea typeface="Tahoma" panose="020B0604030504040204" pitchFamily="34" charset="0"/>
                <a:cs typeface="Tahoma" panose="020B0604030504040204" pitchFamily="34" charset="0"/>
              </a:rPr>
              <a:t> to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pregnant</a:t>
            </a:r>
            <a:r>
              <a:rPr lang="fr-BE" sz="1800" baseline="0" dirty="0" smtClean="0">
                <a:latin typeface="Tahoma" panose="020B0604030504040204" pitchFamily="34" charset="0"/>
                <a:ea typeface="Tahoma" panose="020B0604030504040204" pitchFamily="34" charset="0"/>
                <a:cs typeface="Tahoma" panose="020B0604030504040204" pitchFamily="34" charset="0"/>
              </a:rPr>
              <a:t> 85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800" baseline="0" dirty="0" smtClean="0">
                <a:latin typeface="Tahoma" panose="020B0604030504040204" pitchFamily="34" charset="0"/>
                <a:ea typeface="Tahoma" panose="020B0604030504040204" pitchFamily="34" charset="0"/>
                <a:cs typeface="Tahoma" panose="020B0604030504040204" pitchFamily="34" charset="0"/>
              </a:rPr>
              <a:t> last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since</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lenght</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pregnancy</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25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days</a:t>
            </a:r>
            <a:endParaRPr lang="fr-BE" sz="1800" baseline="0" dirty="0" smtClean="0">
              <a:latin typeface="Tahoma" panose="020B0604030504040204" pitchFamily="34" charset="0"/>
              <a:ea typeface="Tahoma" panose="020B0604030504040204" pitchFamily="34" charset="0"/>
              <a:cs typeface="Tahoma" panose="020B0604030504040204" pitchFamily="34" charset="0"/>
            </a:endParaRPr>
          </a:p>
          <a:p>
            <a:pPr algn="just"/>
            <a:r>
              <a:rPr lang="fr-BE" sz="1800" baseline="0" dirty="0" smtClean="0">
                <a:latin typeface="Tahoma" panose="020B0604030504040204" pitchFamily="34" charset="0"/>
                <a:ea typeface="Tahoma" panose="020B0604030504040204" pitchFamily="34" charset="0"/>
                <a:cs typeface="Tahoma" panose="020B0604030504040204" pitchFamily="34" charset="0"/>
              </a:rPr>
              <a:t>A normal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800" baseline="0" dirty="0" smtClean="0">
                <a:latin typeface="Tahoma" panose="020B0604030504040204" pitchFamily="34" charset="0"/>
                <a:ea typeface="Tahoma" panose="020B0604030504040204" pitchFamily="34" charset="0"/>
                <a:cs typeface="Tahoma" panose="020B0604030504040204" pitchFamily="34" charset="0"/>
              </a:rPr>
              <a:t> has a lactation of 305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latin typeface="Tahoma" panose="020B0604030504040204" pitchFamily="34" charset="0"/>
                <a:ea typeface="Tahoma" panose="020B0604030504040204" pitchFamily="34" charset="0"/>
                <a:cs typeface="Tahoma" panose="020B0604030504040204" pitchFamily="34" charset="0"/>
              </a:rPr>
              <a:t>. This lactation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followed</a:t>
            </a:r>
            <a:r>
              <a:rPr lang="fr-BE" sz="1800" baseline="0" dirty="0" smtClean="0">
                <a:latin typeface="Tahoma" panose="020B0604030504040204" pitchFamily="34" charset="0"/>
                <a:ea typeface="Tahoma" panose="020B0604030504040204" pitchFamily="34" charset="0"/>
                <a:cs typeface="Tahoma" panose="020B0604030504040204" pitchFamily="34" charset="0"/>
              </a:rPr>
              <a:t> by a dry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period</a:t>
            </a:r>
            <a:r>
              <a:rPr lang="fr-BE" sz="1800" baseline="0" dirty="0" smtClean="0">
                <a:latin typeface="Tahoma" panose="020B0604030504040204" pitchFamily="34" charset="0"/>
                <a:ea typeface="Tahoma" panose="020B0604030504040204" pitchFamily="34" charset="0"/>
                <a:cs typeface="Tahoma" panose="020B0604030504040204" pitchFamily="34" charset="0"/>
              </a:rPr>
              <a:t> of 60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p>
          <a:p>
            <a:pPr algn="just"/>
            <a:r>
              <a:rPr lang="fr-BE" sz="1800" baseline="0" dirty="0" smtClean="0">
                <a:latin typeface="Tahoma" panose="020B0604030504040204" pitchFamily="34" charset="0"/>
                <a:ea typeface="Tahoma" panose="020B0604030504040204" pitchFamily="34" charset="0"/>
                <a:cs typeface="Tahoma" panose="020B0604030504040204" pitchFamily="34" charset="0"/>
              </a:rPr>
              <a:t>An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abnormal</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800" baseline="0" dirty="0" smtClean="0">
                <a:latin typeface="Tahoma" panose="020B0604030504040204" pitchFamily="34" charset="0"/>
                <a:ea typeface="Tahoma" panose="020B0604030504040204" pitchFamily="34" charset="0"/>
                <a:cs typeface="Tahoma" panose="020B0604030504040204" pitchFamily="34" charset="0"/>
              </a:rPr>
              <a:t> has 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interval</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higher</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800" baseline="0" dirty="0" smtClean="0">
                <a:latin typeface="Tahoma" panose="020B0604030504040204" pitchFamily="34" charset="0"/>
                <a:ea typeface="Tahoma" panose="020B0604030504040204" pitchFamily="34" charset="0"/>
                <a:cs typeface="Tahoma" panose="020B0604030504040204" pitchFamily="34" charset="0"/>
              </a:rPr>
              <a:t> 380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latin typeface="Tahoma" panose="020B0604030504040204" pitchFamily="34" charset="0"/>
                <a:ea typeface="Tahoma" panose="020B0604030504040204" pitchFamily="34" charset="0"/>
                <a:cs typeface="Tahoma" panose="020B0604030504040204" pitchFamily="34" charset="0"/>
              </a:rPr>
              <a:t>. 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our</a:t>
            </a:r>
            <a:r>
              <a:rPr lang="fr-BE" sz="1800" baseline="0" dirty="0" smtClean="0">
                <a:latin typeface="Tahoma" panose="020B0604030504040204" pitchFamily="34" charset="0"/>
                <a:ea typeface="Tahoma" panose="020B0604030504040204" pitchFamily="34" charset="0"/>
                <a:cs typeface="Tahoma" panose="020B0604030504040204" pitchFamily="34" charset="0"/>
              </a:rPr>
              <a:t> exemple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this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calving</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800" baseline="0" dirty="0" smtClean="0">
                <a:latin typeface="Tahoma" panose="020B0604030504040204" pitchFamily="34" charset="0"/>
                <a:ea typeface="Tahoma" panose="020B0604030504040204" pitchFamily="34" charset="0"/>
                <a:cs typeface="Tahoma" panose="020B0604030504040204" pitchFamily="34" charset="0"/>
              </a:rPr>
              <a:t> 405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ts</a:t>
            </a:r>
            <a:r>
              <a:rPr lang="fr-BE" sz="1800" dirty="0" smtClean="0">
                <a:effectLst/>
                <a:latin typeface="Tahoma" panose="020B0604030504040204" pitchFamily="34" charset="0"/>
                <a:ea typeface="Tahoma" panose="020B0604030504040204" pitchFamily="34" charset="0"/>
                <a:cs typeface="Tahoma" panose="020B0604030504040204" pitchFamily="34" charset="0"/>
              </a:rPr>
              <a:t> gestation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period</a:t>
            </a:r>
            <a:r>
              <a:rPr lang="fr-BE" sz="1800" dirty="0" smtClean="0">
                <a:effectLst/>
                <a:latin typeface="Tahoma" panose="020B0604030504040204" pitchFamily="34" charset="0"/>
                <a:ea typeface="Tahoma" panose="020B0604030504040204" pitchFamily="34" charset="0"/>
                <a:cs typeface="Tahoma" panose="020B0604030504040204" pitchFamily="34" charset="0"/>
              </a:rPr>
              <a:t>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is</a:t>
            </a:r>
            <a:r>
              <a:rPr lang="fr-BE" sz="1800" dirty="0" smtClean="0">
                <a:effectLst/>
                <a:latin typeface="Tahoma" panose="020B0604030504040204" pitchFamily="34" charset="0"/>
                <a:ea typeface="Tahoma" panose="020B0604030504040204" pitchFamily="34" charset="0"/>
                <a:cs typeface="Tahoma" panose="020B0604030504040204" pitchFamily="34" charset="0"/>
              </a:rPr>
              <a:t>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always</a:t>
            </a:r>
            <a:r>
              <a:rPr lang="fr-BE" sz="1800" dirty="0" smtClean="0">
                <a:effectLst/>
                <a:latin typeface="Tahoma" panose="020B0604030504040204" pitchFamily="34" charset="0"/>
                <a:ea typeface="Tahoma" panose="020B0604030504040204" pitchFamily="34" charset="0"/>
                <a:cs typeface="Tahoma" panose="020B0604030504040204" pitchFamily="34" charset="0"/>
              </a:rPr>
              <a:t> 285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days</a:t>
            </a:r>
            <a:r>
              <a:rPr lang="fr-BE" sz="1800" dirty="0" smtClean="0">
                <a:effectLst/>
                <a:latin typeface="Tahoma" panose="020B0604030504040204" pitchFamily="34" charset="0"/>
                <a:ea typeface="Tahoma" panose="020B0604030504040204" pitchFamily="34" charset="0"/>
                <a:cs typeface="Tahoma" panose="020B0604030504040204" pitchFamily="34" charset="0"/>
              </a:rPr>
              <a:t> and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its</a:t>
            </a:r>
            <a:r>
              <a:rPr lang="fr-BE" sz="1800" dirty="0" smtClean="0">
                <a:effectLst/>
                <a:latin typeface="Tahoma" panose="020B0604030504040204" pitchFamily="34" charset="0"/>
                <a:ea typeface="Tahoma" panose="020B0604030504040204" pitchFamily="34" charset="0"/>
                <a:cs typeface="Tahoma" panose="020B0604030504040204" pitchFamily="34" charset="0"/>
              </a:rPr>
              <a:t> lactation 305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days</a:t>
            </a:r>
            <a:r>
              <a:rPr lang="fr-BE" sz="1800" dirty="0" smtClean="0">
                <a:effectLst/>
                <a:latin typeface="Tahoma" panose="020B0604030504040204" pitchFamily="34" charset="0"/>
                <a:ea typeface="Tahoma" panose="020B0604030504040204" pitchFamily="34" charset="0"/>
                <a:cs typeface="Tahoma" panose="020B0604030504040204" pitchFamily="34" charset="0"/>
              </a:rPr>
              <a:t>. </a:t>
            </a:r>
          </a:p>
          <a:p>
            <a:pPr algn="just"/>
            <a:r>
              <a:rPr lang="fr-BE" sz="1800" dirty="0" smtClean="0">
                <a:effectLst/>
                <a:latin typeface="Tahoma" panose="020B0604030504040204" pitchFamily="34" charset="0"/>
                <a:ea typeface="Tahoma" panose="020B0604030504040204" pitchFamily="34" charset="0"/>
                <a:cs typeface="Tahoma" panose="020B0604030504040204" pitchFamily="34" charset="0"/>
              </a:rPr>
              <a:t>Due to </a:t>
            </a:r>
            <a:r>
              <a:rPr lang="fr-BE" sz="1800" dirty="0" err="1" smtClean="0">
                <a:effectLst/>
                <a:latin typeface="Tahoma" panose="020B0604030504040204" pitchFamily="34" charset="0"/>
                <a:ea typeface="Tahoma" panose="020B0604030504040204" pitchFamily="34" charset="0"/>
                <a:cs typeface="Tahoma" panose="020B0604030504040204" pitchFamily="34" charset="0"/>
              </a:rPr>
              <a:t>these</a:t>
            </a:r>
            <a:r>
              <a:rPr lang="fr-BE" sz="1800" dirty="0" smtClean="0">
                <a:effectLst/>
                <a:latin typeface="Tahoma" panose="020B0604030504040204" pitchFamily="34" charset="0"/>
                <a:ea typeface="Tahoma" panose="020B0604030504040204" pitchFamily="34" charset="0"/>
                <a:cs typeface="Tahoma" panose="020B0604030504040204" pitchFamily="34" charset="0"/>
              </a:rPr>
              <a:t> figures,</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we</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can</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observe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two</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main changes. The first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is</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increase</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of the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number</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open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days</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between</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calving</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and the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beginning</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pregnancy</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This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increase</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induces</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an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increase</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of the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lenght</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of the dry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period</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p>
          <a:p>
            <a:pPr algn="just"/>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Finally</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by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day</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of life, the production of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is</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effectLst/>
                <a:latin typeface="Tahoma" panose="020B0604030504040204" pitchFamily="34" charset="0"/>
                <a:ea typeface="Tahoma" panose="020B0604030504040204" pitchFamily="34" charset="0"/>
                <a:cs typeface="Tahoma" panose="020B0604030504040204" pitchFamily="34" charset="0"/>
              </a:rPr>
              <a:t>decreased</a:t>
            </a:r>
            <a:r>
              <a:rPr lang="fr-BE" sz="1800" baseline="0" dirty="0" smtClean="0">
                <a:effectLst/>
                <a:latin typeface="Tahoma" panose="020B0604030504040204" pitchFamily="34" charset="0"/>
                <a:ea typeface="Tahoma" panose="020B0604030504040204" pitchFamily="34" charset="0"/>
                <a:cs typeface="Tahoma" panose="020B0604030504040204" pitchFamily="34" charset="0"/>
              </a:rPr>
              <a:t>.</a:t>
            </a: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25</a:t>
            </a:fld>
            <a:endParaRPr lang="fr-BE"/>
          </a:p>
        </p:txBody>
      </p:sp>
    </p:spTree>
    <p:extLst>
      <p:ext uri="{BB962C8B-B14F-4D97-AF65-F5344CB8AC3E}">
        <p14:creationId xmlns:p14="http://schemas.microsoft.com/office/powerpoint/2010/main" val="623906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3700" y="396875"/>
            <a:ext cx="6096000" cy="3429000"/>
          </a:xfrm>
        </p:spPr>
      </p:sp>
      <p:sp>
        <p:nvSpPr>
          <p:cNvPr id="3" name="Espace réservé des commentaires 2"/>
          <p:cNvSpPr>
            <a:spLocks noGrp="1"/>
          </p:cNvSpPr>
          <p:nvPr>
            <p:ph type="body" idx="1"/>
          </p:nvPr>
        </p:nvSpPr>
        <p:spPr>
          <a:xfrm>
            <a:off x="673767" y="4054642"/>
            <a:ext cx="5763127" cy="4114800"/>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29</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Finally</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by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day</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of life, the production of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is</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decreased</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For a normal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cow</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we</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will</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have in 4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years</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four lactations.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In an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abnomal</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cow</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we</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will</a:t>
            </a:r>
            <a:r>
              <a:rPr lang="fr-BE" sz="18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have 3,3 lactations.</a:t>
            </a:r>
          </a:p>
          <a:p>
            <a:pPr algn="just"/>
            <a:endParaRPr lang="fr-BE" sz="1800" baseline="0" dirty="0" smtClean="0">
              <a:effectLst/>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26</a:t>
            </a:fld>
            <a:endParaRPr lang="fr-BE"/>
          </a:p>
        </p:txBody>
      </p:sp>
    </p:spTree>
    <p:extLst>
      <p:ext uri="{BB962C8B-B14F-4D97-AF65-F5344CB8AC3E}">
        <p14:creationId xmlns:p14="http://schemas.microsoft.com/office/powerpoint/2010/main" val="1537143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30</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calving</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is</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 key moment in the life of a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a:t>
            </a:r>
            <a:endPar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Before</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calve</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the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present</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 dry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time if</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she</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was</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in lactation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before</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This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coincides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the end of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pregnancy</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lactation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begins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calving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During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the first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weeks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the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dramatically</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increases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until</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the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peak</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lactation. A progressive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decrease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observed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after</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waiting</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is</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followed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by the reproduction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itself</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followed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by the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pregnancy</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need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also</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mention the transition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begins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more or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less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three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weeks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before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calving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ends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three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weeks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after</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It’a</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huge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adaptation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for all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metabolic</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immune,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nutritionnal</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anatomical</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process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In total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have 100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days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obtenin</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pregnancy</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 20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days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before</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calving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60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days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after</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calving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for the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waiting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20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days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for reproduction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first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three</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weeks</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postcalving</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is</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 high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risk</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Mots of the pathologies </a:t>
            </a:r>
            <a:r>
              <a:rPr lang="fr-BE" altLang="fr-FR"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appears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during</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ths</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altLang="fr-FR" sz="16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period</a:t>
            </a:r>
            <a:r>
              <a:rPr lang="fr-BE" altLang="fr-FR" sz="16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BE" altLang="fr-FR"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27</a:t>
            </a:fld>
            <a:endParaRPr lang="fr-BE"/>
          </a:p>
        </p:txBody>
      </p:sp>
    </p:spTree>
    <p:extLst>
      <p:ext uri="{BB962C8B-B14F-4D97-AF65-F5344CB8AC3E}">
        <p14:creationId xmlns:p14="http://schemas.microsoft.com/office/powerpoint/2010/main" val="2167629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36</a:t>
            </a:r>
          </a:p>
          <a:p>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The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term</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dystocia</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comes</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fromGreek</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dys</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means</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difficult</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and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tokos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means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birth</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a:t>
            </a:r>
          </a:p>
          <a:p>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So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we</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can</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define</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dystocia</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by a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difficult</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necessiting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 non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surgical</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or a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surgical</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(C-section) assistance to pull out the calf. </a:t>
            </a:r>
          </a:p>
          <a:p>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Conversely</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eutocia</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or normal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calving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may</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be</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defined</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as a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spontaneous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calving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of normal duration.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Taking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the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appearance</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of the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amnion</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as the time of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onset</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calving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(stage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two</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normally</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takes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between</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30 minutes and 4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hours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with</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an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average</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duration of 70 min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being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longer in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heifers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than</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in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cows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p>
          <a:p>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Most of causes (70 %) of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dystocia</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in the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cow</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are due to </a:t>
            </a:r>
            <a:r>
              <a:rPr lang="fr-BE" sz="16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fetomaternal</a:t>
            </a:r>
            <a:r>
              <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rPr>
              <a:t> disproportion</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and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abnormal</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presentations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positions or postures of the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fetus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p>
          <a:p>
            <a:endPar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endParaRPr>
          </a:p>
          <a:p>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The placenta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retentio</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is</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defined</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by the non expulsion of the placenta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during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usually</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the first 24 h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after</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calving</a:t>
            </a:r>
            <a:r>
              <a:rPr lang="fr-BE" sz="1600" baseline="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endParaRPr lang="fr-BE" sz="1600" dirty="0" smtClean="0">
              <a:solidFill>
                <a:schemeClr val="bg2"/>
              </a:solidFill>
              <a:latin typeface="Tahoma" panose="020B0604030504040204" pitchFamily="34" charset="0"/>
              <a:ea typeface="Tahoma" panose="020B0604030504040204" pitchFamily="34" charset="0"/>
              <a:cs typeface="Tahoma" panose="020B060403050404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33</a:t>
            </a:fld>
            <a:endParaRPr lang="fr-BE"/>
          </a:p>
        </p:txBody>
      </p:sp>
    </p:spTree>
    <p:extLst>
      <p:ext uri="{BB962C8B-B14F-4D97-AF65-F5344CB8AC3E}">
        <p14:creationId xmlns:p14="http://schemas.microsoft.com/office/powerpoint/2010/main" val="3398559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37</a:t>
            </a:r>
          </a:p>
          <a:p>
            <a:r>
              <a:rPr lang="fr-BE" sz="1600" dirty="0" smtClean="0">
                <a:latin typeface="Tahoma" panose="020B0604030504040204" pitchFamily="34" charset="0"/>
                <a:ea typeface="Tahoma" panose="020B0604030504040204" pitchFamily="34" charset="0"/>
                <a:cs typeface="Tahoma" panose="020B0604030504040204" pitchFamily="34" charset="0"/>
              </a:rPr>
              <a:t>Four </a:t>
            </a:r>
            <a:r>
              <a:rPr lang="fr-BE" sz="1600" dirty="0" err="1" smtClean="0">
                <a:latin typeface="Tahoma" panose="020B0604030504040204" pitchFamily="34" charset="0"/>
                <a:ea typeface="Tahoma" panose="020B0604030504040204" pitchFamily="34" charset="0"/>
                <a:cs typeface="Tahoma" panose="020B0604030504040204" pitchFamily="34" charset="0"/>
              </a:rPr>
              <a:t>kinds</a:t>
            </a:r>
            <a:r>
              <a:rPr lang="fr-BE" sz="1600" dirty="0" smtClean="0">
                <a:latin typeface="Tahoma" panose="020B0604030504040204" pitchFamily="34" charset="0"/>
                <a:ea typeface="Tahoma" panose="020B0604030504040204" pitchFamily="34" charset="0"/>
                <a:cs typeface="Tahoma" panose="020B0604030504040204" pitchFamily="34" charset="0"/>
              </a:rPr>
              <a:t> of </a:t>
            </a:r>
            <a:r>
              <a:rPr lang="fr-BE" sz="1600" dirty="0" err="1" smtClean="0">
                <a:latin typeface="Tahoma" panose="020B0604030504040204" pitchFamily="34" charset="0"/>
                <a:ea typeface="Tahoma" panose="020B0604030504040204" pitchFamily="34" charset="0"/>
                <a:cs typeface="Tahoma" panose="020B0604030504040204" pitchFamily="34" charset="0"/>
              </a:rPr>
              <a:t>uterine</a:t>
            </a:r>
            <a:r>
              <a:rPr lang="fr-BE" sz="1600" baseline="0" dirty="0" smtClean="0">
                <a:latin typeface="Tahoma" panose="020B0604030504040204" pitchFamily="34" charset="0"/>
                <a:ea typeface="Tahoma" panose="020B0604030504040204" pitchFamily="34" charset="0"/>
                <a:cs typeface="Tahoma" panose="020B0604030504040204" pitchFamily="34" charset="0"/>
              </a:rPr>
              <a:t> infections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distinguished</a:t>
            </a:r>
            <a:r>
              <a:rPr lang="fr-BE" sz="1600" baseline="0" dirty="0" smtClean="0">
                <a:latin typeface="Tahoma" panose="020B0604030504040204" pitchFamily="34" charset="0"/>
                <a:ea typeface="Tahoma" panose="020B0604030504040204" pitchFamily="34" charset="0"/>
                <a:cs typeface="Tahoma" panose="020B0604030504040204" pitchFamily="34" charset="0"/>
              </a:rPr>
              <a:t> :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puerperal</a:t>
            </a:r>
            <a:r>
              <a:rPr lang="fr-BE" sz="1600" baseline="0" dirty="0" smtClean="0">
                <a:latin typeface="Tahoma" panose="020B0604030504040204" pitchFamily="34" charset="0"/>
                <a:ea typeface="Tahoma" panose="020B0604030504040204" pitchFamily="34" charset="0"/>
                <a:cs typeface="Tahoma" panose="020B0604030504040204" pitchFamily="34" charset="0"/>
              </a:rPr>
              <a:t>/acute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metritis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clincial</a:t>
            </a:r>
            <a:r>
              <a:rPr lang="fr-BE" sz="1600" baseline="0" dirty="0" smtClean="0">
                <a:latin typeface="Tahoma" panose="020B0604030504040204" pitchFamily="34" charset="0"/>
                <a:ea typeface="Tahoma" panose="020B0604030504040204" pitchFamily="34" charset="0"/>
                <a:cs typeface="Tahoma" panose="020B0604030504040204" pitchFamily="34" charset="0"/>
              </a:rPr>
              <a:t> and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subclinical</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endometrits</a:t>
            </a:r>
            <a:r>
              <a:rPr lang="fr-BE" sz="1600" baseline="0" dirty="0" smtClean="0">
                <a:latin typeface="Tahoma" panose="020B0604030504040204" pitchFamily="34" charset="0"/>
                <a:ea typeface="Tahoma" panose="020B0604030504040204" pitchFamily="34" charset="0"/>
                <a:cs typeface="Tahoma" panose="020B0604030504040204" pitchFamily="34" charset="0"/>
              </a:rPr>
              <a:t> and pyometra. </a:t>
            </a: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34</a:t>
            </a:fld>
            <a:endParaRPr lang="fr-BE"/>
          </a:p>
        </p:txBody>
      </p:sp>
    </p:spTree>
    <p:extLst>
      <p:ext uri="{BB962C8B-B14F-4D97-AF65-F5344CB8AC3E}">
        <p14:creationId xmlns:p14="http://schemas.microsoft.com/office/powerpoint/2010/main" val="2523925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600" dirty="0" smtClean="0">
                <a:latin typeface="Tahoma" panose="020B0604030504040204" pitchFamily="34" charset="0"/>
                <a:ea typeface="Tahoma" panose="020B0604030504040204" pitchFamily="34" charset="0"/>
                <a:cs typeface="Tahoma" panose="020B0604030504040204" pitchFamily="34" charset="0"/>
              </a:rPr>
              <a:t>38</a:t>
            </a:r>
          </a:p>
          <a:p>
            <a:pPr marL="0" marR="0" indent="0" algn="l" defTabSz="914400" rtl="0" eaLnBrk="1" fontAlgn="auto" latinLnBrk="0" hangingPunct="1">
              <a:lnSpc>
                <a:spcPct val="100000"/>
              </a:lnSpc>
              <a:spcBef>
                <a:spcPts val="0"/>
              </a:spcBef>
              <a:spcAft>
                <a:spcPts val="0"/>
              </a:spcAft>
              <a:buClrTx/>
              <a:buSzTx/>
              <a:buFontTx/>
              <a:buNone/>
              <a:tabLst/>
              <a:defRPr/>
            </a:pPr>
            <a:r>
              <a:rPr lang="fr-BE" sz="1600" dirty="0" smtClean="0">
                <a:latin typeface="Tahoma" panose="020B0604030504040204" pitchFamily="34" charset="0"/>
                <a:ea typeface="Tahoma" panose="020B0604030504040204" pitchFamily="34" charset="0"/>
                <a:cs typeface="Tahoma" panose="020B0604030504040204" pitchFamily="34" charset="0"/>
              </a:rPr>
              <a:t>Acute </a:t>
            </a:r>
            <a:r>
              <a:rPr lang="fr-BE" sz="1600" dirty="0" err="1" smtClean="0">
                <a:latin typeface="Tahoma" panose="020B0604030504040204" pitchFamily="34" charset="0"/>
                <a:ea typeface="Tahoma" panose="020B0604030504040204" pitchFamily="34" charset="0"/>
                <a:cs typeface="Tahoma" panose="020B0604030504040204" pitchFamily="34" charset="0"/>
              </a:rPr>
              <a:t>puerperal</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metritis</a:t>
            </a:r>
            <a:r>
              <a:rPr lang="fr-BE" sz="1600" baseline="0" dirty="0" smtClean="0">
                <a:latin typeface="Tahoma" panose="020B0604030504040204" pitchFamily="34" charset="0"/>
                <a:ea typeface="Tahoma" panose="020B0604030504040204" pitchFamily="34" charset="0"/>
                <a:cs typeface="Tahoma" panose="020B0604030504040204" pitchFamily="34" charset="0"/>
              </a:rPr>
              <a:t> (APM)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defined</a:t>
            </a:r>
            <a:r>
              <a:rPr lang="fr-BE" sz="1600" baseline="0" dirty="0" smtClean="0">
                <a:latin typeface="Tahoma" panose="020B0604030504040204" pitchFamily="34" charset="0"/>
                <a:ea typeface="Tahoma" panose="020B0604030504040204" pitchFamily="34" charset="0"/>
                <a:cs typeface="Tahoma" panose="020B0604030504040204" pitchFamily="34" charset="0"/>
              </a:rPr>
              <a:t> as an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uterine</a:t>
            </a:r>
            <a:r>
              <a:rPr lang="fr-BE" sz="1600" baseline="0" dirty="0" smtClean="0">
                <a:latin typeface="Tahoma" panose="020B0604030504040204" pitchFamily="34" charset="0"/>
                <a:ea typeface="Tahoma" panose="020B0604030504040204" pitchFamily="34" charset="0"/>
                <a:cs typeface="Tahoma" panose="020B0604030504040204" pitchFamily="34" charset="0"/>
              </a:rPr>
              <a:t> infection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appearing</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during</a:t>
            </a:r>
            <a:r>
              <a:rPr lang="fr-BE" sz="1600" baseline="0" dirty="0" smtClean="0">
                <a:latin typeface="Tahoma" panose="020B0604030504040204" pitchFamily="34" charset="0"/>
                <a:ea typeface="Tahoma" panose="020B0604030504040204" pitchFamily="34" charset="0"/>
                <a:cs typeface="Tahoma" panose="020B0604030504040204" pitchFamily="34" charset="0"/>
              </a:rPr>
              <a:t> the first 21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days</a:t>
            </a:r>
            <a:r>
              <a:rPr lang="fr-BE" sz="1600" baseline="0" dirty="0" smtClean="0">
                <a:latin typeface="Tahoma" panose="020B0604030504040204" pitchFamily="34" charset="0"/>
                <a:ea typeface="Tahoma" panose="020B0604030504040204" pitchFamily="34" charset="0"/>
                <a:cs typeface="Tahoma" panose="020B0604030504040204" pitchFamily="34" charset="0"/>
              </a:rPr>
              <a:t> postpartum. The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clinical</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signs</a:t>
            </a:r>
            <a:r>
              <a:rPr lang="fr-BE" sz="1600" baseline="0" dirty="0" smtClean="0">
                <a:latin typeface="Tahoma" panose="020B0604030504040204" pitchFamily="34" charset="0"/>
                <a:ea typeface="Tahoma" panose="020B0604030504040204" pitchFamily="34" charset="0"/>
                <a:cs typeface="Tahoma" panose="020B0604030504040204" pitchFamily="34" charset="0"/>
              </a:rPr>
              <a:t> are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general</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p</a:t>
            </a:r>
            <a:r>
              <a:rPr lang="fr-BE" sz="1600" dirty="0" err="1" smtClean="0">
                <a:latin typeface="Tahoma" panose="020B0604030504040204" pitchFamily="34" charset="0"/>
                <a:ea typeface="Tahoma" panose="020B0604030504040204" pitchFamily="34" charset="0"/>
                <a:cs typeface="Tahoma" panose="020B0604030504040204" pitchFamily="34" charset="0"/>
              </a:rPr>
              <a:t>yrexia</a:t>
            </a:r>
            <a:r>
              <a:rPr lang="fr-BE" sz="1600" dirty="0" smtClean="0">
                <a:latin typeface="Tahoma" panose="020B0604030504040204" pitchFamily="34" charset="0"/>
                <a:ea typeface="Tahoma" panose="020B0604030504040204" pitchFamily="34" charset="0"/>
                <a:cs typeface="Tahoma" panose="020B0604030504040204" pitchFamily="34" charset="0"/>
              </a:rPr>
              <a:t> more</a:t>
            </a:r>
            <a:r>
              <a:rPr lang="fr-BE" sz="1600" baseline="0" dirty="0" smtClean="0">
                <a:latin typeface="Tahoma" panose="020B0604030504040204" pitchFamily="34" charset="0"/>
                <a:ea typeface="Tahoma" panose="020B0604030504040204" pitchFamily="34" charset="0"/>
                <a:cs typeface="Tahoma" panose="020B0604030504040204" pitchFamily="34" charset="0"/>
              </a:rPr>
              <a:t> than,</a:t>
            </a:r>
            <a:r>
              <a:rPr lang="fr-BE" sz="1600" dirty="0" smtClean="0">
                <a:latin typeface="Tahoma" panose="020B0604030504040204" pitchFamily="34" charset="0"/>
                <a:ea typeface="Tahoma" panose="020B0604030504040204" pitchFamily="34" charset="0"/>
                <a:cs typeface="Tahoma" panose="020B0604030504040204" pitchFamily="34" charset="0"/>
              </a:rPr>
              <a:t>39.5°C, </a:t>
            </a:r>
            <a:r>
              <a:rPr lang="fr-BE" sz="1600" dirty="0" err="1" smtClean="0">
                <a:latin typeface="Tahoma" panose="020B0604030504040204" pitchFamily="34" charset="0"/>
                <a:ea typeface="Tahoma" panose="020B0604030504040204" pitchFamily="34" charset="0"/>
                <a:cs typeface="Tahoma" panose="020B0604030504040204" pitchFamily="34" charset="0"/>
              </a:rPr>
              <a:t>dullness</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inappetance</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anorexia</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reduced</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milk</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yield</a:t>
            </a:r>
            <a:r>
              <a:rPr lang="fr-BE" sz="1600" dirty="0" smtClean="0">
                <a:latin typeface="Tahoma" panose="020B0604030504040204" pitchFamily="34" charset="0"/>
                <a:ea typeface="Tahoma" panose="020B0604030504040204" pitchFamily="34" charset="0"/>
                <a:cs typeface="Tahoma" panose="020B0604030504040204" pitchFamily="34" charset="0"/>
              </a:rPr>
              <a:t>)</a:t>
            </a:r>
            <a:r>
              <a:rPr lang="fr-BE" sz="1600" baseline="0" dirty="0" smtClean="0">
                <a:latin typeface="Tahoma" panose="020B0604030504040204" pitchFamily="34" charset="0"/>
                <a:ea typeface="Tahoma" panose="020B0604030504040204" pitchFamily="34" charset="0"/>
                <a:cs typeface="Tahoma" panose="020B0604030504040204" pitchFamily="34" charset="0"/>
              </a:rPr>
              <a:t>and / or local (</a:t>
            </a:r>
            <a:r>
              <a:rPr lang="fr-BE" sz="1600" dirty="0" err="1" smtClean="0">
                <a:latin typeface="Tahoma" panose="020B0604030504040204" pitchFamily="34" charset="0"/>
                <a:ea typeface="Tahoma" panose="020B0604030504040204" pitchFamily="34" charset="0"/>
                <a:cs typeface="Tahoma" panose="020B0604030504040204" pitchFamily="34" charset="0"/>
              </a:rPr>
              <a:t>Fetid</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red-brown</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watery</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uterine</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discharge</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enlarged</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uterus</a:t>
            </a:r>
            <a:r>
              <a:rPr lang="fr-BE" sz="1600" dirty="0" smtClean="0">
                <a:latin typeface="Tahoma" panose="020B0604030504040204" pitchFamily="34" charset="0"/>
                <a:ea typeface="Tahoma" panose="020B0604030504040204" pitchFamily="34" charset="0"/>
                <a:cs typeface="Tahoma" panose="020B0604030504040204" pitchFamily="34" charset="0"/>
              </a:rPr>
              <a:t>, persistance of the </a:t>
            </a:r>
            <a:r>
              <a:rPr lang="fr-BE" sz="1600" dirty="0" err="1" smtClean="0">
                <a:latin typeface="Tahoma" panose="020B0604030504040204" pitchFamily="34" charset="0"/>
                <a:ea typeface="Tahoma" panose="020B0604030504040204" pitchFamily="34" charset="0"/>
                <a:cs typeface="Tahoma" panose="020B0604030504040204" pitchFamily="34" charset="0"/>
              </a:rPr>
              <a:t>uterine</a:t>
            </a:r>
            <a:r>
              <a:rPr lang="fr-BE" sz="1600" dirty="0" smtClean="0">
                <a:latin typeface="Tahoma" panose="020B0604030504040204" pitchFamily="34" charset="0"/>
                <a:ea typeface="Tahoma" panose="020B0604030504040204" pitchFamily="34" charset="0"/>
                <a:cs typeface="Tahoma" panose="020B0604030504040204" pitchFamily="34" charset="0"/>
              </a:rPr>
              <a:t> thrill). </a:t>
            </a:r>
          </a:p>
          <a:p>
            <a:pPr marL="0" indent="0">
              <a:buFontTx/>
              <a:buNone/>
            </a:pPr>
            <a:r>
              <a:rPr lang="fr-BE" sz="1600" dirty="0" smtClean="0">
                <a:latin typeface="Tahoma" panose="020B0604030504040204" pitchFamily="34" charset="0"/>
                <a:ea typeface="Tahoma" panose="020B0604030504040204" pitchFamily="34" charset="0"/>
                <a:cs typeface="Tahoma" panose="020B0604030504040204" pitchFamily="34" charset="0"/>
              </a:rPr>
              <a:t>Pyometra </a:t>
            </a:r>
            <a:r>
              <a:rPr lang="fr-BE" sz="1600" dirty="0" err="1" smtClean="0">
                <a:latin typeface="Tahoma" panose="020B0604030504040204" pitchFamily="34" charset="0"/>
                <a:ea typeface="Tahoma" panose="020B0604030504040204" pitchFamily="34" charset="0"/>
                <a:cs typeface="Tahoma" panose="020B0604030504040204" pitchFamily="34" charset="0"/>
              </a:rPr>
              <a:t>is</a:t>
            </a:r>
            <a:r>
              <a:rPr lang="fr-BE" sz="1600" dirty="0" smtClean="0">
                <a:latin typeface="Tahoma" panose="020B0604030504040204" pitchFamily="34" charset="0"/>
                <a:ea typeface="Tahoma" panose="020B0604030504040204" pitchFamily="34" charset="0"/>
                <a:cs typeface="Tahoma" panose="020B0604030504040204" pitchFamily="34" charset="0"/>
              </a:rPr>
              <a:t> an accumulation of purulent or muco-purulent </a:t>
            </a:r>
            <a:r>
              <a:rPr lang="fr-BE" sz="1600" dirty="0" err="1" smtClean="0">
                <a:latin typeface="Tahoma" panose="020B0604030504040204" pitchFamily="34" charset="0"/>
                <a:ea typeface="Tahoma" panose="020B0604030504040204" pitchFamily="34" charset="0"/>
                <a:cs typeface="Tahoma" panose="020B0604030504040204" pitchFamily="34" charset="0"/>
              </a:rPr>
              <a:t>material</a:t>
            </a:r>
            <a:r>
              <a:rPr lang="fr-BE" sz="1600" dirty="0" smtClean="0">
                <a:latin typeface="Tahoma" panose="020B0604030504040204" pitchFamily="34" charset="0"/>
                <a:ea typeface="Tahoma" panose="020B0604030504040204" pitchFamily="34" charset="0"/>
                <a:cs typeface="Tahoma" panose="020B0604030504040204" pitchFamily="34" charset="0"/>
              </a:rPr>
              <a:t> in the </a:t>
            </a:r>
            <a:r>
              <a:rPr lang="fr-BE" sz="1600" dirty="0" err="1" smtClean="0">
                <a:latin typeface="Tahoma" panose="020B0604030504040204" pitchFamily="34" charset="0"/>
                <a:ea typeface="Tahoma" panose="020B0604030504040204" pitchFamily="34" charset="0"/>
                <a:cs typeface="Tahoma" panose="020B0604030504040204" pitchFamily="34" charset="0"/>
              </a:rPr>
              <a:t>uterus</a:t>
            </a:r>
            <a:r>
              <a:rPr lang="fr-BE" sz="1600" dirty="0" smtClean="0">
                <a:latin typeface="Tahoma" panose="020B0604030504040204" pitchFamily="34" charset="0"/>
                <a:ea typeface="Tahoma" panose="020B0604030504040204" pitchFamily="34" charset="0"/>
                <a:cs typeface="Tahoma" panose="020B0604030504040204" pitchFamily="34" charset="0"/>
              </a:rPr>
              <a:t>. The </a:t>
            </a:r>
            <a:r>
              <a:rPr lang="fr-BE" sz="1600" dirty="0" err="1" smtClean="0">
                <a:latin typeface="Tahoma" panose="020B0604030504040204" pitchFamily="34" charset="0"/>
                <a:ea typeface="Tahoma" panose="020B0604030504040204" pitchFamily="34" charset="0"/>
                <a:cs typeface="Tahoma" panose="020B0604030504040204" pitchFamily="34" charset="0"/>
              </a:rPr>
              <a:t>cervix</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600" baseline="0" dirty="0" smtClean="0">
                <a:latin typeface="Tahoma" panose="020B0604030504040204" pitchFamily="34" charset="0"/>
                <a:ea typeface="Tahoma" panose="020B0604030504040204" pitchFamily="34" charset="0"/>
                <a:cs typeface="Tahoma" panose="020B0604030504040204" pitchFamily="34" charset="0"/>
              </a:rPr>
              <a:t> or not open. The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uterus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enlarged</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Such</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uterine</a:t>
            </a:r>
            <a:r>
              <a:rPr lang="fr-BE" sz="1600" baseline="0" dirty="0" smtClean="0">
                <a:latin typeface="Tahoma" panose="020B0604030504040204" pitchFamily="34" charset="0"/>
                <a:ea typeface="Tahoma" panose="020B0604030504040204" pitchFamily="34" charset="0"/>
                <a:cs typeface="Tahoma" panose="020B0604030504040204" pitchFamily="34" charset="0"/>
              </a:rPr>
              <a:t> infection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usually</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appears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600" baseline="0" dirty="0" smtClean="0">
                <a:latin typeface="Tahoma" panose="020B0604030504040204" pitchFamily="34" charset="0"/>
                <a:ea typeface="Tahoma" panose="020B0604030504040204" pitchFamily="34" charset="0"/>
                <a:cs typeface="Tahoma" panose="020B0604030504040204" pitchFamily="34" charset="0"/>
              </a:rPr>
              <a:t> the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beginning</a:t>
            </a:r>
            <a:r>
              <a:rPr lang="fr-BE" sz="1600" baseline="0" dirty="0" smtClean="0">
                <a:latin typeface="Tahoma" panose="020B0604030504040204" pitchFamily="34" charset="0"/>
                <a:ea typeface="Tahoma" panose="020B0604030504040204" pitchFamily="34" charset="0"/>
                <a:cs typeface="Tahoma" panose="020B0604030504040204" pitchFamily="34" charset="0"/>
              </a:rPr>
              <a:t> of cyclicity and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increase</a:t>
            </a:r>
            <a:r>
              <a:rPr lang="fr-BE" sz="1600" baseline="0" dirty="0" smtClean="0">
                <a:latin typeface="Tahoma" panose="020B0604030504040204" pitchFamily="34" charset="0"/>
                <a:ea typeface="Tahoma" panose="020B0604030504040204" pitchFamily="34" charset="0"/>
                <a:cs typeface="Tahoma" panose="020B0604030504040204" pitchFamily="34" charset="0"/>
              </a:rPr>
              <a:t> of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progesterone</a:t>
            </a:r>
            <a:r>
              <a:rPr lang="fr-BE" sz="1600" baseline="0" dirty="0" smtClean="0">
                <a:latin typeface="Tahoma" panose="020B0604030504040204" pitchFamily="34" charset="0"/>
                <a:ea typeface="Tahoma" panose="020B0604030504040204" pitchFamily="34" charset="0"/>
                <a:cs typeface="Tahoma" panose="020B0604030504040204" pitchFamily="34" charset="0"/>
              </a:rPr>
              <a:t> in the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blood</a:t>
            </a:r>
            <a:r>
              <a:rPr lang="fr-BE" sz="1600" baseline="0" dirty="0" smtClean="0">
                <a:latin typeface="Tahoma" panose="020B0604030504040204" pitchFamily="34" charset="0"/>
                <a:ea typeface="Tahoma" panose="020B0604030504040204" pitchFamily="34" charset="0"/>
                <a:cs typeface="Tahoma" panose="020B0604030504040204" pitchFamily="34" charset="0"/>
              </a:rPr>
              <a:t>. Pyometra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is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often</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associated</a:t>
            </a:r>
            <a:r>
              <a:rPr lang="fr-BE" sz="1600" baseline="0" dirty="0" smtClean="0">
                <a:latin typeface="Tahoma" panose="020B0604030504040204" pitchFamily="34" charset="0"/>
                <a:ea typeface="Tahoma" panose="020B0604030504040204" pitchFamily="34" charset="0"/>
                <a:cs typeface="Tahoma" panose="020B0604030504040204" pitchFamily="34" charset="0"/>
              </a:rPr>
              <a:t> to a corpus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luteum</a:t>
            </a:r>
            <a:r>
              <a:rPr lang="fr-BE" sz="1600" baseline="0" dirty="0" smtClean="0">
                <a:latin typeface="Tahoma" panose="020B0604030504040204" pitchFamily="34" charset="0"/>
                <a:ea typeface="Tahoma" panose="020B0604030504040204" pitchFamily="34" charset="0"/>
                <a:cs typeface="Tahoma" panose="020B0604030504040204" pitchFamily="34" charset="0"/>
              </a:rPr>
              <a:t> on the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ovary</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p>
          <a:p>
            <a:pPr marL="0" indent="0">
              <a:buFontTx/>
              <a:buNone/>
            </a:pPr>
            <a:endParaRPr lang="fr-BE" sz="105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BE" sz="1600" dirty="0" smtClean="0">
              <a:latin typeface="Tahoma" panose="020B0604030504040204" pitchFamily="34" charset="0"/>
              <a:ea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35</a:t>
            </a:fld>
            <a:endParaRPr lang="fr-BE"/>
          </a:p>
        </p:txBody>
      </p:sp>
    </p:spTree>
    <p:extLst>
      <p:ext uri="{BB962C8B-B14F-4D97-AF65-F5344CB8AC3E}">
        <p14:creationId xmlns:p14="http://schemas.microsoft.com/office/powerpoint/2010/main" val="2475059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600" dirty="0" smtClean="0">
                <a:latin typeface="Tahoma" panose="020B0604030504040204" pitchFamily="34" charset="0"/>
                <a:ea typeface="Tahoma" panose="020B0604030504040204" pitchFamily="34" charset="0"/>
                <a:cs typeface="Tahoma" panose="020B0604030504040204" pitchFamily="34" charset="0"/>
              </a:rPr>
              <a:t>39</a:t>
            </a:r>
          </a:p>
          <a:p>
            <a:pPr marL="0" marR="0" indent="0" algn="l" defTabSz="914400" rtl="0" eaLnBrk="1" fontAlgn="auto" latinLnBrk="0" hangingPunct="1">
              <a:lnSpc>
                <a:spcPct val="100000"/>
              </a:lnSpc>
              <a:spcBef>
                <a:spcPts val="0"/>
              </a:spcBef>
              <a:spcAft>
                <a:spcPts val="0"/>
              </a:spcAft>
              <a:buClrTx/>
              <a:buSzTx/>
              <a:buFontTx/>
              <a:buNone/>
              <a:tabLst/>
              <a:defRPr/>
            </a:pPr>
            <a:r>
              <a:rPr lang="fr-BE" sz="1600" dirty="0" err="1" smtClean="0">
                <a:latin typeface="Tahoma" panose="020B0604030504040204" pitchFamily="34" charset="0"/>
                <a:ea typeface="Tahoma" panose="020B0604030504040204" pitchFamily="34" charset="0"/>
                <a:cs typeface="Tahoma" panose="020B0604030504040204" pitchFamily="34" charset="0"/>
              </a:rPr>
              <a:t>Clinical</a:t>
            </a:r>
            <a:r>
              <a:rPr lang="fr-BE" sz="1600" dirty="0" smtClean="0">
                <a:latin typeface="Tahoma" panose="020B0604030504040204" pitchFamily="34" charset="0"/>
                <a:ea typeface="Tahoma" panose="020B0604030504040204" pitchFamily="34" charset="0"/>
                <a:cs typeface="Tahoma" panose="020B0604030504040204" pitchFamily="34" charset="0"/>
              </a:rPr>
              <a:t> endometritis </a:t>
            </a:r>
            <a:r>
              <a:rPr lang="fr-BE" sz="1600" dirty="0" err="1" smtClean="0">
                <a:latin typeface="Tahoma" panose="020B0604030504040204" pitchFamily="34" charset="0"/>
                <a:ea typeface="Tahoma" panose="020B0604030504040204" pitchFamily="34" charset="0"/>
                <a:cs typeface="Tahoma" panose="020B0604030504040204" pitchFamily="34" charset="0"/>
              </a:rPr>
              <a:t>results</a:t>
            </a:r>
            <a:r>
              <a:rPr lang="fr-BE" sz="1600" dirty="0" smtClean="0">
                <a:latin typeface="Tahoma" panose="020B0604030504040204" pitchFamily="34" charset="0"/>
                <a:ea typeface="Tahoma" panose="020B0604030504040204" pitchFamily="34" charset="0"/>
                <a:cs typeface="Tahoma" panose="020B0604030504040204" pitchFamily="34" charset="0"/>
              </a:rPr>
              <a:t> in</a:t>
            </a:r>
            <a:r>
              <a:rPr lang="fr-BE" sz="1600" baseline="0" dirty="0" smtClean="0">
                <a:latin typeface="Tahoma" panose="020B0604030504040204" pitchFamily="34" charset="0"/>
                <a:ea typeface="Tahoma" panose="020B0604030504040204" pitchFamily="34" charset="0"/>
                <a:cs typeface="Tahoma" panose="020B0604030504040204" pitchFamily="34" charset="0"/>
              </a:rPr>
              <a:t> local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signs</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only</a:t>
            </a:r>
            <a:r>
              <a:rPr lang="fr-BE" sz="1600" baseline="0" dirty="0" smtClean="0">
                <a:latin typeface="Tahoma" panose="020B0604030504040204" pitchFamily="34" charset="0"/>
                <a:ea typeface="Tahoma" panose="020B0604030504040204" pitchFamily="34" charset="0"/>
                <a:cs typeface="Tahoma" panose="020B0604030504040204" pitchFamily="34" charset="0"/>
              </a:rPr>
              <a:t> visible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after</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day</a:t>
            </a:r>
            <a:r>
              <a:rPr lang="fr-BE" sz="1600" baseline="0" dirty="0" smtClean="0">
                <a:latin typeface="Tahoma" panose="020B0604030504040204" pitchFamily="34" charset="0"/>
                <a:ea typeface="Tahoma" panose="020B0604030504040204" pitchFamily="34" charset="0"/>
                <a:cs typeface="Tahoma" panose="020B0604030504040204" pitchFamily="34" charset="0"/>
              </a:rPr>
              <a:t> 21. A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uterine</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discharge</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be</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seen</a:t>
            </a:r>
            <a:r>
              <a:rPr lang="fr-BE" sz="1600" baseline="0" dirty="0" smtClean="0">
                <a:latin typeface="Tahoma" panose="020B0604030504040204" pitchFamily="34" charset="0"/>
                <a:ea typeface="Tahoma" panose="020B0604030504040204" pitchFamily="34" charset="0"/>
                <a:cs typeface="Tahoma" panose="020B0604030504040204" pitchFamily="34" charset="0"/>
              </a:rPr>
              <a:t> and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scored</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according</a:t>
            </a:r>
            <a:r>
              <a:rPr lang="fr-BE" sz="1600" baseline="0" dirty="0" smtClean="0">
                <a:latin typeface="Tahoma" panose="020B0604030504040204" pitchFamily="34" charset="0"/>
                <a:ea typeface="Tahoma" panose="020B0604030504040204" pitchFamily="34" charset="0"/>
                <a:cs typeface="Tahoma" panose="020B0604030504040204" pitchFamily="34" charset="0"/>
              </a:rPr>
              <a:t> to the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amount</a:t>
            </a:r>
            <a:r>
              <a:rPr lang="fr-BE" sz="1600" baseline="0" dirty="0" smtClean="0">
                <a:latin typeface="Tahoma" panose="020B0604030504040204" pitchFamily="34" charset="0"/>
                <a:ea typeface="Tahoma" panose="020B0604030504040204" pitchFamily="34" charset="0"/>
                <a:cs typeface="Tahoma" panose="020B0604030504040204" pitchFamily="34" charset="0"/>
              </a:rPr>
              <a:t> of pus (pus more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than</a:t>
            </a:r>
            <a:r>
              <a:rPr lang="fr-BE" sz="1600" baseline="0" dirty="0" smtClean="0">
                <a:latin typeface="Tahoma" panose="020B0604030504040204" pitchFamily="34" charset="0"/>
                <a:ea typeface="Tahoma" panose="020B0604030504040204" pitchFamily="34" charset="0"/>
                <a:cs typeface="Tahoma" panose="020B0604030504040204" pitchFamily="34" charset="0"/>
              </a:rPr>
              <a:t> 50 %, mucopus if 50 % of pus and 50 % of mucus and flakes of pus if &lt; 50 % of pus. </a:t>
            </a:r>
          </a:p>
          <a:p>
            <a:pPr marL="0" indent="0">
              <a:buFontTx/>
              <a:buNone/>
            </a:pPr>
            <a:r>
              <a:rPr lang="fr-BE" sz="1600" baseline="0" dirty="0" smtClean="0">
                <a:latin typeface="Tahoma" panose="020B0604030504040204" pitchFamily="34" charset="0"/>
                <a:ea typeface="Tahoma" panose="020B0604030504040204" pitchFamily="34" charset="0"/>
                <a:cs typeface="Tahoma" panose="020B0604030504040204" pitchFamily="34" charset="0"/>
              </a:rPr>
              <a:t>In case of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subclinical</a:t>
            </a:r>
            <a:r>
              <a:rPr lang="fr-BE" sz="1600" baseline="0" dirty="0" smtClean="0">
                <a:latin typeface="Tahoma" panose="020B0604030504040204" pitchFamily="34" charset="0"/>
                <a:ea typeface="Tahoma" panose="020B0604030504040204" pitchFamily="34" charset="0"/>
                <a:cs typeface="Tahoma" panose="020B0604030504040204" pitchFamily="34" charset="0"/>
              </a:rPr>
              <a:t> endometritis, n</a:t>
            </a:r>
            <a:r>
              <a:rPr lang="fr-BE" sz="1600" dirty="0" smtClean="0">
                <a:latin typeface="Tahoma" panose="020B0604030504040204" pitchFamily="34" charset="0"/>
                <a:ea typeface="Tahoma" panose="020B0604030504040204" pitchFamily="34" charset="0"/>
                <a:cs typeface="Tahoma" panose="020B0604030504040204" pitchFamily="34" charset="0"/>
              </a:rPr>
              <a:t>o </a:t>
            </a:r>
            <a:r>
              <a:rPr lang="fr-BE" sz="1600" dirty="0" err="1" smtClean="0">
                <a:latin typeface="Tahoma" panose="020B0604030504040204" pitchFamily="34" charset="0"/>
                <a:ea typeface="Tahoma" panose="020B0604030504040204" pitchFamily="34" charset="0"/>
                <a:cs typeface="Tahoma" panose="020B0604030504040204" pitchFamily="34" charset="0"/>
              </a:rPr>
              <a:t>clinical</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signs</a:t>
            </a:r>
            <a:r>
              <a:rPr lang="fr-BE" sz="1600" dirty="0" smtClean="0">
                <a:latin typeface="Tahoma" panose="020B0604030504040204" pitchFamily="34" charset="0"/>
                <a:ea typeface="Tahoma" panose="020B0604030504040204" pitchFamily="34" charset="0"/>
                <a:cs typeface="Tahoma" panose="020B0604030504040204" pitchFamily="34" charset="0"/>
              </a:rPr>
              <a:t> are visible. There </a:t>
            </a:r>
            <a:r>
              <a:rPr lang="fr-BE" sz="1600" dirty="0" err="1" smtClean="0">
                <a:latin typeface="Tahoma" panose="020B0604030504040204" pitchFamily="34" charset="0"/>
                <a:ea typeface="Tahoma" panose="020B0604030504040204" pitchFamily="34" charset="0"/>
                <a:cs typeface="Tahoma" panose="020B0604030504040204" pitchFamily="34" charset="0"/>
              </a:rPr>
              <a:t>is</a:t>
            </a:r>
            <a:r>
              <a:rPr lang="fr-BE" sz="1600" dirty="0" smtClean="0">
                <a:latin typeface="Tahoma" panose="020B0604030504040204" pitchFamily="34" charset="0"/>
                <a:ea typeface="Tahoma" panose="020B0604030504040204" pitchFamily="34" charset="0"/>
                <a:cs typeface="Tahoma" panose="020B0604030504040204" pitchFamily="34" charset="0"/>
              </a:rPr>
              <a:t> inflammation</a:t>
            </a:r>
            <a:r>
              <a:rPr lang="fr-BE" sz="1600" baseline="0" dirty="0" smtClean="0">
                <a:latin typeface="Tahoma" panose="020B0604030504040204" pitchFamily="34" charset="0"/>
                <a:ea typeface="Tahoma" panose="020B0604030504040204" pitchFamily="34" charset="0"/>
                <a:cs typeface="Tahoma" panose="020B0604030504040204" pitchFamily="34" charset="0"/>
              </a:rPr>
              <a:t> of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endometrium</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baseline="0" dirty="0" err="1" smtClean="0">
                <a:latin typeface="Tahoma" panose="020B0604030504040204" pitchFamily="34" charset="0"/>
                <a:ea typeface="Tahoma" panose="020B0604030504040204" pitchFamily="34" charset="0"/>
                <a:cs typeface="Tahoma" panose="020B0604030504040204" pitchFamily="34" charset="0"/>
              </a:rPr>
              <a:t>without</a:t>
            </a:r>
            <a:r>
              <a:rPr lang="fr-BE" sz="1600" baseline="0" dirty="0" smtClean="0">
                <a:latin typeface="Tahoma" panose="020B0604030504040204" pitchFamily="34" charset="0"/>
                <a:ea typeface="Tahoma" panose="020B0604030504040204" pitchFamily="34" charset="0"/>
                <a:cs typeface="Tahoma" panose="020B0604030504040204" pitchFamily="34" charset="0"/>
              </a:rPr>
              <a:t> </a:t>
            </a:r>
            <a:r>
              <a:rPr lang="fr-BE" sz="1600" dirty="0" smtClean="0">
                <a:latin typeface="Tahoma" panose="020B0604030504040204" pitchFamily="34" charset="0"/>
                <a:ea typeface="Tahoma" panose="020B0604030504040204" pitchFamily="34" charset="0"/>
                <a:cs typeface="Tahoma" panose="020B0604030504040204" pitchFamily="34" charset="0"/>
              </a:rPr>
              <a:t>purulent </a:t>
            </a:r>
            <a:r>
              <a:rPr lang="fr-BE" sz="1600" dirty="0" err="1" smtClean="0">
                <a:latin typeface="Tahoma" panose="020B0604030504040204" pitchFamily="34" charset="0"/>
                <a:ea typeface="Tahoma" panose="020B0604030504040204" pitchFamily="34" charset="0"/>
                <a:cs typeface="Tahoma" panose="020B0604030504040204" pitchFamily="34" charset="0"/>
              </a:rPr>
              <a:t>material</a:t>
            </a:r>
            <a:r>
              <a:rPr lang="fr-BE" sz="1600" dirty="0" smtClean="0">
                <a:latin typeface="Tahoma" panose="020B0604030504040204" pitchFamily="34" charset="0"/>
                <a:ea typeface="Tahoma" panose="020B0604030504040204" pitchFamily="34" charset="0"/>
                <a:cs typeface="Tahoma" panose="020B0604030504040204" pitchFamily="34" charset="0"/>
              </a:rPr>
              <a:t> in the </a:t>
            </a:r>
            <a:r>
              <a:rPr lang="fr-BE" sz="1600" dirty="0" err="1" smtClean="0">
                <a:latin typeface="Tahoma" panose="020B0604030504040204" pitchFamily="34" charset="0"/>
                <a:ea typeface="Tahoma" panose="020B0604030504040204" pitchFamily="34" charset="0"/>
                <a:cs typeface="Tahoma" panose="020B0604030504040204" pitchFamily="34" charset="0"/>
              </a:rPr>
              <a:t>vagina</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His</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diagnosis</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can</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be</a:t>
            </a:r>
            <a:r>
              <a:rPr lang="fr-BE" sz="1600" dirty="0" smtClean="0">
                <a:latin typeface="Tahoma" panose="020B0604030504040204" pitchFamily="34" charset="0"/>
                <a:ea typeface="Tahoma" panose="020B0604030504040204" pitchFamily="34" charset="0"/>
                <a:cs typeface="Tahoma" panose="020B0604030504040204" pitchFamily="34" charset="0"/>
              </a:rPr>
              <a:t> made </a:t>
            </a:r>
            <a:r>
              <a:rPr lang="fr-BE" sz="1600" dirty="0" err="1" smtClean="0">
                <a:latin typeface="Tahoma" panose="020B0604030504040204" pitchFamily="34" charset="0"/>
                <a:ea typeface="Tahoma" panose="020B0604030504040204" pitchFamily="34" charset="0"/>
                <a:cs typeface="Tahoma" panose="020B0604030504040204" pitchFamily="34" charset="0"/>
              </a:rPr>
              <a:t>counting</a:t>
            </a:r>
            <a:r>
              <a:rPr lang="fr-BE" sz="1600" dirty="0" smtClean="0">
                <a:latin typeface="Tahoma" panose="020B0604030504040204" pitchFamily="34" charset="0"/>
                <a:ea typeface="Tahoma" panose="020B0604030504040204" pitchFamily="34" charset="0"/>
                <a:cs typeface="Tahoma" panose="020B0604030504040204" pitchFamily="34" charset="0"/>
              </a:rPr>
              <a:t> the </a:t>
            </a:r>
            <a:r>
              <a:rPr lang="fr-BE" sz="1600" dirty="0" err="1" smtClean="0">
                <a:latin typeface="Tahoma" panose="020B0604030504040204" pitchFamily="34" charset="0"/>
                <a:ea typeface="Tahoma" panose="020B0604030504040204" pitchFamily="34" charset="0"/>
                <a:cs typeface="Tahoma" panose="020B0604030504040204" pitchFamily="34" charset="0"/>
              </a:rPr>
              <a:t>percentages</a:t>
            </a:r>
            <a:r>
              <a:rPr lang="fr-BE" sz="1600" dirty="0" smtClean="0">
                <a:latin typeface="Tahoma" panose="020B0604030504040204" pitchFamily="34" charset="0"/>
                <a:ea typeface="Tahoma" panose="020B0604030504040204" pitchFamily="34" charset="0"/>
                <a:cs typeface="Tahoma" panose="020B0604030504040204" pitchFamily="34" charset="0"/>
              </a:rPr>
              <a:t> of neutrophiles in a </a:t>
            </a:r>
            <a:r>
              <a:rPr lang="fr-BE" sz="1600" dirty="0" err="1" smtClean="0">
                <a:latin typeface="Tahoma" panose="020B0604030504040204" pitchFamily="34" charset="0"/>
                <a:ea typeface="Tahoma" panose="020B0604030504040204" pitchFamily="34" charset="0"/>
                <a:cs typeface="Tahoma" panose="020B0604030504040204" pitchFamily="34" charset="0"/>
              </a:rPr>
              <a:t>sampling</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done</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into</a:t>
            </a:r>
            <a:r>
              <a:rPr lang="fr-BE" sz="1600" dirty="0" smtClean="0">
                <a:latin typeface="Tahoma" panose="020B0604030504040204" pitchFamily="34" charset="0"/>
                <a:ea typeface="Tahoma" panose="020B0604030504040204" pitchFamily="34" charset="0"/>
                <a:cs typeface="Tahoma" panose="020B0604030504040204" pitchFamily="34" charset="0"/>
              </a:rPr>
              <a:t> the </a:t>
            </a:r>
            <a:r>
              <a:rPr lang="fr-BE" sz="1600" dirty="0" err="1" smtClean="0">
                <a:latin typeface="Tahoma" panose="020B0604030504040204" pitchFamily="34" charset="0"/>
                <a:ea typeface="Tahoma" panose="020B0604030504040204" pitchFamily="34" charset="0"/>
                <a:cs typeface="Tahoma" panose="020B0604030504040204" pitchFamily="34" charset="0"/>
              </a:rPr>
              <a:t>uterine</a:t>
            </a:r>
            <a:r>
              <a:rPr lang="fr-BE" sz="1600" dirty="0" smtClean="0">
                <a:latin typeface="Tahoma" panose="020B0604030504040204" pitchFamily="34" charset="0"/>
                <a:ea typeface="Tahoma" panose="020B0604030504040204" pitchFamily="34" charset="0"/>
                <a:cs typeface="Tahoma" panose="020B0604030504040204" pitchFamily="34" charset="0"/>
              </a:rPr>
              <a:t> </a:t>
            </a:r>
            <a:r>
              <a:rPr lang="fr-BE" sz="1600" dirty="0" err="1" smtClean="0">
                <a:latin typeface="Tahoma" panose="020B0604030504040204" pitchFamily="34" charset="0"/>
                <a:ea typeface="Tahoma" panose="020B0604030504040204" pitchFamily="34" charset="0"/>
                <a:cs typeface="Tahoma" panose="020B0604030504040204" pitchFamily="34" charset="0"/>
              </a:rPr>
              <a:t>cavity</a:t>
            </a:r>
            <a:r>
              <a:rPr lang="fr-BE" sz="1600" dirty="0" smtClean="0">
                <a:latin typeface="Tahoma" panose="020B0604030504040204" pitchFamily="34" charset="0"/>
                <a:ea typeface="Tahoma" panose="020B0604030504040204" pitchFamily="34" charset="0"/>
                <a:cs typeface="Tahoma" panose="020B0604030504040204" pitchFamily="34" charset="0"/>
              </a:rPr>
              <a:t>. </a:t>
            </a:r>
          </a:p>
          <a:p>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36</a:t>
            </a:fld>
            <a:endParaRPr lang="fr-BE"/>
          </a:p>
        </p:txBody>
      </p:sp>
    </p:spTree>
    <p:extLst>
      <p:ext uri="{BB962C8B-B14F-4D97-AF65-F5344CB8AC3E}">
        <p14:creationId xmlns:p14="http://schemas.microsoft.com/office/powerpoint/2010/main" val="1294596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6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40</a:t>
            </a:r>
          </a:p>
          <a:p>
            <a:r>
              <a:rPr lang="en-US" sz="16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To define the postpartum anoestrus is relatively complex. The definition depends on the considered parameter: hormonal, behavioral or according to the follicular growth. Moreover absence of cyclicity can quite normal depending the time of postpartum taken in consideration. So it’s possible to distinguished different kinds of postpartum anoestrus before and after the normal waiting period considered of 50 to 60 days. </a:t>
            </a:r>
          </a:p>
          <a:p>
            <a:endParaRPr lang="fr-BE" sz="16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6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After calving and during 15 to 20 days, the ovaries of the cow can’t be stimulated by an injection of the hypothalamic hormone called GnRH. It’s a period of physiological anoestrus. After this period and until the end of the normal waiting period, it’s still possible to have any kind of regular follicular growth, ovulation and development of a corpus luteum. . In such situation we define this anoestrus as functional. If such ovarian situation extends until after day 50 to 60 we are speaking on functional pathological anoestrus. Pathological anoestrus can results also from a pyometra or a cyst. In some situations, before and after the end of the normal waiting period, the cow becomes cycled, present an estrus but this estrus has been seen by the farmer. We call this anoestrus detection anoestrus. Finally, and mainly if the milk production is high (more than 40 l per day), the estrus signs can be low and not visible for the farmer : we call this anoestrus a « manifestation » estrus. </a:t>
            </a:r>
            <a:endParaRPr lang="fr-BE" sz="16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endParaRPr lang="fr-BE" sz="1600"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37</a:t>
            </a:fld>
            <a:endParaRPr lang="fr-BE"/>
          </a:p>
        </p:txBody>
      </p:sp>
    </p:spTree>
    <p:extLst>
      <p:ext uri="{BB962C8B-B14F-4D97-AF65-F5344CB8AC3E}">
        <p14:creationId xmlns:p14="http://schemas.microsoft.com/office/powerpoint/2010/main" val="3608794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42</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Two primary hypothesis can explain the increase of the interval between calving and pregnancy in a cow or in a herd of cows.</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is the increase of the waiting period and the second is the increase of the reproduction period.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Waiting period can be increased for voluntary or involuntary reasons.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Amongst the voluntary reasons, we have the length of lactation : it’s usually the case in the cows with a huge production (more than 12 times the body weight). Sometimes also and for nutritional reasons, the </a:t>
            </a:r>
            <a:r>
              <a:rPr lang="en-US" sz="1200" kern="1200" dirty="0" err="1" smtClean="0">
                <a:solidFill>
                  <a:schemeClr val="tx1"/>
                </a:solidFill>
                <a:effectLst/>
                <a:latin typeface="+mn-lt"/>
                <a:ea typeface="+mn-ea"/>
                <a:cs typeface="+mn-cs"/>
              </a:rPr>
              <a:t>calvings</a:t>
            </a:r>
            <a:r>
              <a:rPr lang="en-US" sz="1200" kern="1200" dirty="0" smtClean="0">
                <a:solidFill>
                  <a:schemeClr val="tx1"/>
                </a:solidFill>
                <a:effectLst/>
                <a:latin typeface="+mn-lt"/>
                <a:ea typeface="+mn-ea"/>
                <a:cs typeface="+mn-cs"/>
              </a:rPr>
              <a:t> are postponed. So the milk is produced during the best season for nutrition. So Ireland and New Zealand have a pasture based milk production. Such systems are possible if the fertility is very good.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Increase of the waiting period mostly come from </a:t>
            </a:r>
            <a:r>
              <a:rPr lang="en-US" sz="1200" kern="1200" dirty="0" err="1" smtClean="0">
                <a:solidFill>
                  <a:schemeClr val="tx1"/>
                </a:solidFill>
                <a:effectLst/>
                <a:latin typeface="+mn-lt"/>
                <a:ea typeface="+mn-ea"/>
                <a:cs typeface="+mn-cs"/>
              </a:rPr>
              <a:t>unvoluntary</a:t>
            </a:r>
            <a:r>
              <a:rPr lang="en-US" sz="1200" kern="1200" dirty="0" smtClean="0">
                <a:solidFill>
                  <a:schemeClr val="tx1"/>
                </a:solidFill>
                <a:effectLst/>
                <a:latin typeface="+mn-lt"/>
                <a:ea typeface="+mn-ea"/>
                <a:cs typeface="+mn-cs"/>
              </a:rPr>
              <a:t> reasons. Two groups of pathologies can be distinguished : pathological anoestrus and clinical endometritis. Pathological anoestrus can be observed in non-cycle or in cycled cows. We have seen that in non cycled cows, anoestrus results from an absence of follicular growth, a cyst or a pyometra. Absence of follicular growth results from a negative energy balance: not enough food intake for the milk production.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cycled cow can be considered also in anoestrus if the heat has not been detected by the farmer or if the signs of heat are to low to be detected. It’s the case in lame or in high milk producer cows due to the increase of catabolism of </a:t>
            </a:r>
            <a:r>
              <a:rPr lang="en-US" sz="1200" kern="1200" dirty="0" err="1" smtClean="0">
                <a:solidFill>
                  <a:schemeClr val="tx1"/>
                </a:solidFill>
                <a:effectLst/>
                <a:latin typeface="+mn-lt"/>
                <a:ea typeface="+mn-ea"/>
                <a:cs typeface="+mn-cs"/>
              </a:rPr>
              <a:t>oestrogens</a:t>
            </a:r>
            <a:r>
              <a:rPr lang="en-US" sz="1200" kern="1200" dirty="0" smtClean="0">
                <a:solidFill>
                  <a:schemeClr val="tx1"/>
                </a:solidFill>
                <a:effectLst/>
                <a:latin typeface="+mn-lt"/>
                <a:ea typeface="+mn-ea"/>
                <a:cs typeface="+mn-cs"/>
              </a:rPr>
              <a:t> by the liver. Acidosis and barn can be considered has predisposing factors for </a:t>
            </a:r>
            <a:r>
              <a:rPr lang="en-US" sz="1200" kern="1200" dirty="0" err="1" smtClean="0">
                <a:solidFill>
                  <a:schemeClr val="tx1"/>
                </a:solidFill>
                <a:effectLst/>
                <a:latin typeface="+mn-lt"/>
                <a:ea typeface="+mn-ea"/>
                <a:cs typeface="+mn-cs"/>
              </a:rPr>
              <a:t>suboestrus</a:t>
            </a:r>
            <a:r>
              <a:rPr lang="en-US"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Four factors are considered as predisposing factors of clinical endometritis. It’s placental retention, dystocia, acute or puerperal metritis and uterine involution delay. </a:t>
            </a:r>
            <a:endParaRPr lang="fr-BE"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Ketonemia</a:t>
            </a:r>
            <a:r>
              <a:rPr lang="en-US" sz="1200" kern="1200" dirty="0" smtClean="0">
                <a:solidFill>
                  <a:schemeClr val="tx1"/>
                </a:solidFill>
                <a:effectLst/>
                <a:latin typeface="+mn-lt"/>
                <a:ea typeface="+mn-ea"/>
                <a:cs typeface="+mn-cs"/>
              </a:rPr>
              <a:t>, dystocia and milk fever are predisposing factors for puerperal metritis.</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Dystocia, twinning, dead calf and milk fever are predisposing factors for placental retention</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Milk fever, dystocia and puerperal metritis are predisposing factors for uterine involution delay.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increase of the reproduction period is the consequence of infertility (increase of the number of AI to obtain a pregnancy) and a poor </a:t>
            </a:r>
            <a:r>
              <a:rPr lang="en-US" sz="1200" kern="1200" dirty="0" err="1" smtClean="0">
                <a:solidFill>
                  <a:schemeClr val="tx1"/>
                </a:solidFill>
                <a:effectLst/>
                <a:latin typeface="+mn-lt"/>
                <a:ea typeface="+mn-ea"/>
                <a:cs typeface="+mn-cs"/>
              </a:rPr>
              <a:t>oestrus</a:t>
            </a:r>
            <a:r>
              <a:rPr lang="en-US" sz="1200" kern="1200" dirty="0" smtClean="0">
                <a:solidFill>
                  <a:schemeClr val="tx1"/>
                </a:solidFill>
                <a:effectLst/>
                <a:latin typeface="+mn-lt"/>
                <a:ea typeface="+mn-ea"/>
                <a:cs typeface="+mn-cs"/>
              </a:rPr>
              <a:t> detection : the cow is inseminated at a wrong moment, the farmer don’t detect when the cow comes back in heat. </a:t>
            </a:r>
            <a:endParaRPr lang="fr-BE" sz="1200" kern="1200" dirty="0" smtClean="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39</a:t>
            </a:fld>
            <a:endParaRPr lang="fr-BE"/>
          </a:p>
        </p:txBody>
      </p:sp>
    </p:spTree>
    <p:extLst>
      <p:ext uri="{BB962C8B-B14F-4D97-AF65-F5344CB8AC3E}">
        <p14:creationId xmlns:p14="http://schemas.microsoft.com/office/powerpoint/2010/main" val="166338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3</a:t>
            </a:r>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3</a:t>
            </a:fld>
            <a:endParaRPr lang="fr-BE"/>
          </a:p>
        </p:txBody>
      </p:sp>
    </p:spTree>
    <p:extLst>
      <p:ext uri="{BB962C8B-B14F-4D97-AF65-F5344CB8AC3E}">
        <p14:creationId xmlns:p14="http://schemas.microsoft.com/office/powerpoint/2010/main" val="3479883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48</a:t>
            </a:fld>
            <a:endParaRPr lang="fr-BE"/>
          </a:p>
        </p:txBody>
      </p:sp>
    </p:spTree>
    <p:extLst>
      <p:ext uri="{BB962C8B-B14F-4D97-AF65-F5344CB8AC3E}">
        <p14:creationId xmlns:p14="http://schemas.microsoft.com/office/powerpoint/2010/main" val="360007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5</a:t>
            </a:r>
          </a:p>
          <a:p>
            <a:r>
              <a:rPr lang="fr-BE" sz="1800" dirty="0" err="1" smtClean="0">
                <a:latin typeface="Tahoma" panose="020B0604030504040204" pitchFamily="34" charset="0"/>
                <a:ea typeface="Tahoma" panose="020B0604030504040204" pitchFamily="34" charset="0"/>
                <a:cs typeface="Tahoma" panose="020B0604030504040204" pitchFamily="34" charset="0"/>
              </a:rPr>
              <a:t>Such</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consumption</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is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also</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quite</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different</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according</a:t>
            </a:r>
            <a:r>
              <a:rPr lang="fr-BE" sz="1800" dirty="0" smtClean="0">
                <a:latin typeface="Tahoma" panose="020B0604030504040204" pitchFamily="34" charset="0"/>
                <a:ea typeface="Tahoma" panose="020B0604030504040204" pitchFamily="34" charset="0"/>
                <a:cs typeface="Tahoma" panose="020B0604030504040204" pitchFamily="34" charset="0"/>
              </a:rPr>
              <a:t> to the countries.</a:t>
            </a:r>
          </a:p>
          <a:p>
            <a:r>
              <a:rPr lang="fr-BE" sz="1800" dirty="0" smtClean="0">
                <a:latin typeface="Tahoma" panose="020B0604030504040204" pitchFamily="34" charset="0"/>
                <a:ea typeface="Tahoma" panose="020B0604030504040204" pitchFamily="34" charset="0"/>
                <a:cs typeface="Tahoma" panose="020B0604030504040204" pitchFamily="34" charset="0"/>
              </a:rPr>
              <a:t>In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dark</a:t>
            </a:r>
            <a:r>
              <a:rPr lang="fr-BE" sz="1800" baseline="0" dirty="0" smtClean="0">
                <a:latin typeface="Tahoma" panose="020B0604030504040204" pitchFamily="34" charset="0"/>
                <a:ea typeface="Tahoma" panose="020B0604030504040204" pitchFamily="34" charset="0"/>
                <a:cs typeface="Tahoma" panose="020B0604030504040204" pitchFamily="34" charset="0"/>
              </a:rPr>
              <a:t> green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you</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can</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see</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highest</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consumers</a:t>
            </a:r>
            <a:r>
              <a:rPr lang="fr-BE" sz="1800" baseline="0" dirty="0" smtClean="0">
                <a:latin typeface="Tahoma" panose="020B0604030504040204" pitchFamily="34" charset="0"/>
                <a:ea typeface="Tahoma" panose="020B0604030504040204" pitchFamily="34" charset="0"/>
                <a:cs typeface="Tahoma" panose="020B0604030504040204" pitchFamily="34" charset="0"/>
              </a:rPr>
              <a:t>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and in light green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lowest</a:t>
            </a:r>
            <a:r>
              <a:rPr lang="fr-BE" sz="1800" baseline="0" dirty="0" smtClean="0">
                <a:latin typeface="Tahoma" panose="020B0604030504040204" pitchFamily="34" charset="0"/>
                <a:ea typeface="Tahoma" panose="020B0604030504040204" pitchFamily="34" charset="0"/>
                <a:cs typeface="Tahoma" panose="020B0604030504040204" pitchFamily="34" charset="0"/>
              </a:rPr>
              <a:t>.</a:t>
            </a:r>
          </a:p>
          <a:p>
            <a:r>
              <a:rPr lang="fr-BE" sz="1800" dirty="0" err="1" smtClean="0">
                <a:latin typeface="Tahoma" panose="020B0604030504040204" pitchFamily="34" charset="0"/>
                <a:ea typeface="Tahoma" panose="020B0604030504040204" pitchFamily="34" charset="0"/>
                <a:cs typeface="Tahoma" panose="020B0604030504040204" pitchFamily="34" charset="0"/>
              </a:rPr>
              <a:t>Some</a:t>
            </a:r>
            <a:r>
              <a:rPr lang="fr-BE" sz="1800" dirty="0" smtClean="0">
                <a:latin typeface="Tahoma" panose="020B0604030504040204" pitchFamily="34" charset="0"/>
                <a:ea typeface="Tahoma" panose="020B0604030504040204" pitchFamily="34" charset="0"/>
                <a:cs typeface="Tahoma" panose="020B0604030504040204" pitchFamily="34" charset="0"/>
              </a:rPr>
              <a:t> more </a:t>
            </a:r>
            <a:r>
              <a:rPr lang="fr-BE" sz="1800" dirty="0" err="1" smtClean="0">
                <a:latin typeface="Tahoma" panose="020B0604030504040204" pitchFamily="34" charset="0"/>
                <a:ea typeface="Tahoma" panose="020B0604030504040204" pitchFamily="34" charset="0"/>
                <a:cs typeface="Tahoma" panose="020B0604030504040204" pitchFamily="34" charset="0"/>
              </a:rPr>
              <a:t>specific</a:t>
            </a:r>
            <a:r>
              <a:rPr lang="fr-BE" sz="1800" dirty="0" smtClean="0">
                <a:latin typeface="Tahoma" panose="020B0604030504040204" pitchFamily="34" charset="0"/>
                <a:ea typeface="Tahoma" panose="020B0604030504040204" pitchFamily="34" charset="0"/>
                <a:cs typeface="Tahoma" panose="020B0604030504040204" pitchFamily="34" charset="0"/>
              </a:rPr>
              <a:t> figures </a:t>
            </a:r>
            <a:r>
              <a:rPr lang="fr-BE" sz="1800" dirty="0" err="1" smtClean="0">
                <a:latin typeface="Tahoma" panose="020B0604030504040204" pitchFamily="34" charset="0"/>
                <a:ea typeface="Tahoma" panose="020B0604030504040204" pitchFamily="34" charset="0"/>
                <a:cs typeface="Tahoma" panose="020B0604030504040204" pitchFamily="34" charset="0"/>
              </a:rPr>
              <a:t>can</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be</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given</a:t>
            </a:r>
            <a:r>
              <a:rPr lang="fr-BE" sz="1800" dirty="0">
                <a:latin typeface="Tahoma" panose="020B0604030504040204" pitchFamily="34" charset="0"/>
                <a:ea typeface="Tahoma" panose="020B0604030504040204" pitchFamily="34" charset="0"/>
                <a:cs typeface="Tahoma" panose="020B0604030504040204" pitchFamily="34" charset="0"/>
              </a:rPr>
              <a:t> </a:t>
            </a:r>
            <a:r>
              <a:rPr lang="fr-BE" sz="1800" dirty="0" smtClean="0">
                <a:latin typeface="Tahoma" panose="020B0604030504040204" pitchFamily="34" charset="0"/>
                <a:ea typeface="Tahoma" panose="020B0604030504040204" pitchFamily="34" charset="0"/>
                <a:cs typeface="Tahoma" panose="020B0604030504040204" pitchFamily="34" charset="0"/>
              </a:rPr>
              <a:t>USA, </a:t>
            </a:r>
            <a:r>
              <a:rPr lang="fr-BE" sz="1800" dirty="0" err="1" smtClean="0">
                <a:latin typeface="Tahoma" panose="020B0604030504040204" pitchFamily="34" charset="0"/>
                <a:ea typeface="Tahoma" panose="020B0604030504040204" pitchFamily="34" charset="0"/>
                <a:cs typeface="Tahoma" panose="020B0604030504040204" pitchFamily="34" charset="0"/>
              </a:rPr>
              <a:t>UK</a:t>
            </a:r>
            <a:r>
              <a:rPr lang="fr-BE" sz="1800" dirty="0" smtClean="0">
                <a:latin typeface="Tahoma" panose="020B0604030504040204" pitchFamily="34" charset="0"/>
                <a:ea typeface="Tahoma" panose="020B0604030504040204" pitchFamily="34" charset="0"/>
                <a:cs typeface="Tahoma" panose="020B0604030504040204" pitchFamily="34" charset="0"/>
              </a:rPr>
              <a:t> ….</a:t>
            </a:r>
            <a:endParaRPr lang="fr-BE" sz="1800"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4</a:t>
            </a:fld>
            <a:endParaRPr lang="fr-BE"/>
          </a:p>
        </p:txBody>
      </p:sp>
    </p:spTree>
    <p:extLst>
      <p:ext uri="{BB962C8B-B14F-4D97-AF65-F5344CB8AC3E}">
        <p14:creationId xmlns:p14="http://schemas.microsoft.com/office/powerpoint/2010/main" val="283792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7</a:t>
            </a:r>
          </a:p>
          <a:p>
            <a:r>
              <a:rPr lang="fr-BE" sz="1800" dirty="0" smtClean="0">
                <a:latin typeface="Tahoma" panose="020B0604030504040204" pitchFamily="34" charset="0"/>
                <a:ea typeface="Tahoma" panose="020B0604030504040204" pitchFamily="34" charset="0"/>
                <a:cs typeface="Tahoma" panose="020B0604030504040204" pitchFamily="34" charset="0"/>
              </a:rPr>
              <a:t>In 2013, the</a:t>
            </a:r>
            <a:r>
              <a:rPr lang="fr-BE" sz="1800" baseline="0" dirty="0" smtClean="0">
                <a:latin typeface="Tahoma" panose="020B0604030504040204" pitchFamily="34" charset="0"/>
                <a:ea typeface="Tahoma" panose="020B0604030504040204" pitchFamily="34" charset="0"/>
                <a:cs typeface="Tahoma" panose="020B0604030504040204" pitchFamily="34" charset="0"/>
              </a:rPr>
              <a:t> world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production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was</a:t>
            </a:r>
            <a:r>
              <a:rPr lang="fr-BE" sz="1800" baseline="0" dirty="0" smtClean="0">
                <a:latin typeface="Tahoma" panose="020B0604030504040204" pitchFamily="34" charset="0"/>
                <a:ea typeface="Tahoma" panose="020B0604030504040204" pitchFamily="34" charset="0"/>
                <a:cs typeface="Tahoma" panose="020B0604030504040204" pitchFamily="34" charset="0"/>
              </a:rPr>
              <a:t> 782 billions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liters</a:t>
            </a:r>
            <a:r>
              <a:rPr lang="fr-BE" sz="1800" baseline="0" dirty="0" smtClean="0">
                <a:latin typeface="Tahoma" panose="020B0604030504040204" pitchFamily="34" charset="0"/>
                <a:ea typeface="Tahoma" panose="020B0604030504040204" pitchFamily="34" charset="0"/>
                <a:cs typeface="Tahoma" panose="020B0604030504040204" pitchFamily="34" charset="0"/>
              </a:rPr>
              <a:t>.  83 % of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this</a:t>
            </a:r>
            <a:r>
              <a:rPr lang="fr-BE" sz="1800" baseline="0" dirty="0" smtClean="0">
                <a:latin typeface="Tahoma" panose="020B0604030504040204" pitchFamily="34" charset="0"/>
                <a:ea typeface="Tahoma" panose="020B0604030504040204" pitchFamily="34" charset="0"/>
                <a:cs typeface="Tahoma" panose="020B0604030504040204" pitchFamily="34" charset="0"/>
              </a:rPr>
              <a:t> total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production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was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produced</a:t>
            </a:r>
            <a:r>
              <a:rPr lang="fr-BE" sz="1800" baseline="0" dirty="0" smtClean="0">
                <a:latin typeface="Tahoma" panose="020B0604030504040204" pitchFamily="34" charset="0"/>
                <a:ea typeface="Tahoma" panose="020B0604030504040204" pitchFamily="34" charset="0"/>
                <a:cs typeface="Tahoma" panose="020B0604030504040204" pitchFamily="34" charset="0"/>
              </a:rPr>
              <a:t> by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cows</a:t>
            </a:r>
            <a:r>
              <a:rPr lang="fr-BE" sz="1800" baseline="0" dirty="0" smtClean="0">
                <a:latin typeface="Tahoma" panose="020B0604030504040204" pitchFamily="34" charset="0"/>
                <a:ea typeface="Tahoma" panose="020B0604030504040204" pitchFamily="34" charset="0"/>
                <a:cs typeface="Tahoma" panose="020B0604030504040204" pitchFamily="34" charset="0"/>
              </a:rPr>
              <a:t>, 13 % by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buffaloes</a:t>
            </a:r>
            <a:r>
              <a:rPr lang="fr-BE" sz="1800" baseline="0" dirty="0" smtClean="0">
                <a:latin typeface="Tahoma" panose="020B0604030504040204" pitchFamily="34" charset="0"/>
                <a:ea typeface="Tahoma" panose="020B0604030504040204" pitchFamily="34" charset="0"/>
                <a:cs typeface="Tahoma" panose="020B0604030504040204" pitchFamily="34" charset="0"/>
              </a:rPr>
              <a:t> and 4 % by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others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species</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5</a:t>
            </a:fld>
            <a:endParaRPr lang="fr-BE"/>
          </a:p>
        </p:txBody>
      </p:sp>
    </p:spTree>
    <p:extLst>
      <p:ext uri="{BB962C8B-B14F-4D97-AF65-F5344CB8AC3E}">
        <p14:creationId xmlns:p14="http://schemas.microsoft.com/office/powerpoint/2010/main" val="25721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8</a:t>
            </a:r>
          </a:p>
          <a:p>
            <a:pPr algn="l"/>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Distribution of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cows</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are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quite</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different</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according</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the continents. In one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side</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you</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have ASIA,</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continent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who</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have </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40 % of the total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number</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cows</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but assume 28 % of the total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We</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can</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compare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theses</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figures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thoses</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recorded</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in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European</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Union 9 % and 24 %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respectively</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or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thoses</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recorded</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in Central and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North</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Amercia</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6,4 and 18 % </a:t>
            </a:r>
            <a:r>
              <a:rPr lang="fr-BE" sz="18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respectively</a:t>
            </a:r>
            <a:r>
              <a:rPr lang="fr-BE"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fr-BE" sz="1800" dirty="0"/>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6</a:t>
            </a:fld>
            <a:endParaRPr lang="fr-BE"/>
          </a:p>
        </p:txBody>
      </p:sp>
    </p:spTree>
    <p:extLst>
      <p:ext uri="{BB962C8B-B14F-4D97-AF65-F5344CB8AC3E}">
        <p14:creationId xmlns:p14="http://schemas.microsoft.com/office/powerpoint/2010/main" val="1119466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9</a:t>
            </a:r>
          </a:p>
          <a:p>
            <a:r>
              <a:rPr lang="fr-BE" sz="1800" dirty="0" smtClean="0">
                <a:latin typeface="Tahoma" panose="020B0604030504040204" pitchFamily="34" charset="0"/>
                <a:ea typeface="Tahoma" panose="020B0604030504040204" pitchFamily="34" charset="0"/>
                <a:cs typeface="Tahoma" panose="020B0604030504040204" pitchFamily="34" charset="0"/>
              </a:rPr>
              <a:t>The </a:t>
            </a:r>
            <a:r>
              <a:rPr lang="fr-BE" sz="1800" dirty="0" err="1" smtClean="0">
                <a:latin typeface="Tahoma" panose="020B0604030504040204" pitchFamily="34" charset="0"/>
                <a:ea typeface="Tahoma" panose="020B0604030504040204" pitchFamily="34" charset="0"/>
                <a:cs typeface="Tahoma" panose="020B0604030504040204" pitchFamily="34" charset="0"/>
              </a:rPr>
              <a:t>average</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milk</a:t>
            </a:r>
            <a:r>
              <a:rPr lang="fr-BE" sz="1800" dirty="0" smtClean="0">
                <a:latin typeface="Tahoma" panose="020B0604030504040204" pitchFamily="34" charset="0"/>
                <a:ea typeface="Tahoma" panose="020B0604030504040204" pitchFamily="34" charset="0"/>
                <a:cs typeface="Tahoma" panose="020B0604030504040204" pitchFamily="34" charset="0"/>
              </a:rPr>
              <a:t> production of </a:t>
            </a:r>
            <a:r>
              <a:rPr lang="fr-BE" sz="1800" dirty="0" err="1" smtClean="0">
                <a:latin typeface="Tahoma" panose="020B0604030504040204" pitchFamily="34" charset="0"/>
                <a:ea typeface="Tahoma" panose="020B0604030504040204" pitchFamily="34" charset="0"/>
                <a:cs typeface="Tahoma" panose="020B0604030504040204" pitchFamily="34" charset="0"/>
              </a:rPr>
              <a:t>milk</a:t>
            </a:r>
            <a:r>
              <a:rPr lang="fr-BE" sz="1800" dirty="0" smtClean="0">
                <a:latin typeface="Tahoma" panose="020B0604030504040204" pitchFamily="34" charset="0"/>
                <a:ea typeface="Tahoma" panose="020B0604030504040204" pitchFamily="34" charset="0"/>
                <a:cs typeface="Tahoma" panose="020B0604030504040204" pitchFamily="34" charset="0"/>
              </a:rPr>
              <a:t> by </a:t>
            </a:r>
            <a:r>
              <a:rPr lang="fr-BE" sz="1800" dirty="0" err="1" smtClean="0">
                <a:latin typeface="Tahoma" panose="020B0604030504040204" pitchFamily="34" charset="0"/>
                <a:ea typeface="Tahoma" panose="020B0604030504040204" pitchFamily="34" charset="0"/>
                <a:cs typeface="Tahoma" panose="020B0604030504040204" pitchFamily="34" charset="0"/>
              </a:rPr>
              <a:t>cow</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is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very</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different</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according</a:t>
            </a:r>
            <a:r>
              <a:rPr lang="fr-BE" sz="1800" dirty="0" smtClean="0">
                <a:latin typeface="Tahoma" panose="020B0604030504040204" pitchFamily="34" charset="0"/>
                <a:ea typeface="Tahoma" panose="020B0604030504040204" pitchFamily="34" charset="0"/>
                <a:cs typeface="Tahoma" panose="020B0604030504040204" pitchFamily="34" charset="0"/>
              </a:rPr>
              <a:t> to the continent. </a:t>
            </a:r>
            <a:r>
              <a:rPr lang="fr-BE" sz="1800" dirty="0" err="1" smtClean="0">
                <a:latin typeface="Tahoma" panose="020B0604030504040204" pitchFamily="34" charset="0"/>
                <a:ea typeface="Tahoma" panose="020B0604030504040204" pitchFamily="34" charset="0"/>
                <a:cs typeface="Tahoma" panose="020B0604030504040204" pitchFamily="34" charset="0"/>
              </a:rPr>
              <a:t>Several</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thousands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liters</a:t>
            </a:r>
            <a:r>
              <a:rPr lang="fr-BE" sz="1800" dirty="0" smtClean="0">
                <a:latin typeface="Tahoma" panose="020B0604030504040204" pitchFamily="34" charset="0"/>
                <a:ea typeface="Tahoma" panose="020B0604030504040204" pitchFamily="34" charset="0"/>
                <a:cs typeface="Tahoma" panose="020B0604030504040204" pitchFamily="34" charset="0"/>
              </a:rPr>
              <a:t> per </a:t>
            </a:r>
            <a:r>
              <a:rPr lang="fr-BE" sz="1800" dirty="0" err="1" smtClean="0">
                <a:latin typeface="Tahoma" panose="020B0604030504040204" pitchFamily="34" charset="0"/>
                <a:ea typeface="Tahoma" panose="020B0604030504040204" pitchFamily="34" charset="0"/>
                <a:cs typeface="Tahoma" panose="020B0604030504040204" pitchFamily="34" charset="0"/>
              </a:rPr>
              <a:t>cow</a:t>
            </a:r>
            <a:r>
              <a:rPr lang="fr-BE" sz="1800" dirty="0" smtClean="0">
                <a:latin typeface="Tahoma" panose="020B0604030504040204" pitchFamily="34" charset="0"/>
                <a:ea typeface="Tahoma" panose="020B0604030504040204" pitchFamily="34" charset="0"/>
                <a:cs typeface="Tahoma" panose="020B0604030504040204" pitchFamily="34" charset="0"/>
              </a:rPr>
              <a:t> and per </a:t>
            </a:r>
            <a:r>
              <a:rPr lang="fr-BE" sz="1800" dirty="0" err="1" smtClean="0">
                <a:latin typeface="Tahoma" panose="020B0604030504040204" pitchFamily="34" charset="0"/>
                <a:ea typeface="Tahoma" panose="020B0604030504040204" pitchFamily="34" charset="0"/>
                <a:cs typeface="Tahoma" panose="020B0604030504040204" pitchFamily="34" charset="0"/>
              </a:rPr>
              <a:t>year</a:t>
            </a:r>
            <a:r>
              <a:rPr lang="fr-BE" sz="1800" dirty="0" smtClean="0">
                <a:latin typeface="Tahoma" panose="020B0604030504040204" pitchFamily="34" charset="0"/>
                <a:ea typeface="Tahoma" panose="020B0604030504040204" pitchFamily="34" charset="0"/>
                <a:cs typeface="Tahoma" panose="020B0604030504040204" pitchFamily="34" charset="0"/>
              </a:rPr>
              <a:t> in central, </a:t>
            </a:r>
            <a:r>
              <a:rPr lang="fr-BE" sz="1800" dirty="0" err="1" smtClean="0">
                <a:latin typeface="Tahoma" panose="020B0604030504040204" pitchFamily="34" charset="0"/>
                <a:ea typeface="Tahoma" panose="020B0604030504040204" pitchFamily="34" charset="0"/>
                <a:cs typeface="Tahoma" panose="020B0604030504040204" pitchFamily="34" charset="0"/>
              </a:rPr>
              <a:t>north</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america</a:t>
            </a:r>
            <a:r>
              <a:rPr lang="fr-BE" sz="1800" dirty="0" smtClean="0">
                <a:latin typeface="Tahoma" panose="020B0604030504040204" pitchFamily="34" charset="0"/>
                <a:ea typeface="Tahoma" panose="020B0604030504040204" pitchFamily="34" charset="0"/>
                <a:cs typeface="Tahoma" panose="020B0604030504040204" pitchFamily="34" charset="0"/>
              </a:rPr>
              <a:t> and Europa</a:t>
            </a:r>
            <a:r>
              <a:rPr lang="fr-BE" sz="1800" baseline="0" dirty="0" smtClean="0">
                <a:latin typeface="Tahoma" panose="020B0604030504040204" pitchFamily="34" charset="0"/>
                <a:ea typeface="Tahoma" panose="020B0604030504040204" pitchFamily="34" charset="0"/>
                <a:cs typeface="Tahoma" panose="020B0604030504040204" pitchFamily="34" charset="0"/>
              </a:rPr>
              <a:t> but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only</a:t>
            </a:r>
            <a:r>
              <a:rPr lang="fr-BE" sz="1800" baseline="0" dirty="0" smtClean="0">
                <a:latin typeface="Tahoma" panose="020B0604030504040204" pitchFamily="34" charset="0"/>
                <a:ea typeface="Tahoma" panose="020B0604030504040204" pitchFamily="34" charset="0"/>
                <a:cs typeface="Tahoma" panose="020B0604030504040204" pitchFamily="34" charset="0"/>
              </a:rPr>
              <a:t> 520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kgs</a:t>
            </a:r>
            <a:r>
              <a:rPr lang="fr-BE" sz="1800" baseline="0" dirty="0" smtClean="0">
                <a:latin typeface="Tahoma" panose="020B0604030504040204" pitchFamily="34" charset="0"/>
                <a:ea typeface="Tahoma" panose="020B0604030504040204" pitchFamily="34" charset="0"/>
                <a:cs typeface="Tahoma" panose="020B0604030504040204" pitchFamily="34" charset="0"/>
              </a:rPr>
              <a:t> 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Africa</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p>
          <a:p>
            <a:r>
              <a:rPr lang="en-US" sz="1800" dirty="0" smtClean="0">
                <a:latin typeface="Tahoma" panose="020B0604030504040204" pitchFamily="34" charset="0"/>
                <a:ea typeface="Tahoma" panose="020B0604030504040204" pitchFamily="34" charset="0"/>
                <a:cs typeface="Tahoma" panose="020B0604030504040204" pitchFamily="34" charset="0"/>
              </a:rPr>
              <a:t>It is those who most need that produce the least.</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7</a:t>
            </a:fld>
            <a:endParaRPr lang="fr-BE"/>
          </a:p>
        </p:txBody>
      </p:sp>
    </p:spTree>
    <p:extLst>
      <p:ext uri="{BB962C8B-B14F-4D97-AF65-F5344CB8AC3E}">
        <p14:creationId xmlns:p14="http://schemas.microsoft.com/office/powerpoint/2010/main" val="821398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10</a:t>
            </a:r>
          </a:p>
          <a:p>
            <a:r>
              <a:rPr lang="fr-BE" sz="1800" dirty="0" err="1" smtClean="0">
                <a:latin typeface="Tahoma" panose="020B0604030504040204" pitchFamily="34" charset="0"/>
                <a:ea typeface="Tahoma" panose="020B0604030504040204" pitchFamily="34" charset="0"/>
                <a:cs typeface="Tahoma" panose="020B0604030504040204" pitchFamily="34" charset="0"/>
              </a:rPr>
              <a:t>Looking</a:t>
            </a:r>
            <a:r>
              <a:rPr lang="fr-BE" sz="1800" dirty="0" smtClean="0">
                <a:latin typeface="Tahoma" panose="020B0604030504040204" pitchFamily="34" charset="0"/>
                <a:ea typeface="Tahoma" panose="020B0604030504040204" pitchFamily="34" charset="0"/>
                <a:cs typeface="Tahoma" panose="020B0604030504040204" pitchFamily="34" charset="0"/>
              </a:rPr>
              <a:t> to </a:t>
            </a:r>
            <a:r>
              <a:rPr lang="fr-BE" sz="1800" dirty="0" err="1" smtClean="0">
                <a:latin typeface="Tahoma" panose="020B0604030504040204" pitchFamily="34" charset="0"/>
                <a:ea typeface="Tahoma" panose="020B0604030504040204" pitchFamily="34" charset="0"/>
                <a:cs typeface="Tahoma" panose="020B0604030504040204" pitchFamily="34" charset="0"/>
              </a:rPr>
              <a:t>this</a:t>
            </a:r>
            <a:r>
              <a:rPr lang="fr-BE" sz="1800" dirty="0" smtClean="0">
                <a:latin typeface="Tahoma" panose="020B0604030504040204" pitchFamily="34" charset="0"/>
                <a:ea typeface="Tahoma" panose="020B0604030504040204" pitchFamily="34" charset="0"/>
                <a:cs typeface="Tahoma" panose="020B0604030504040204" pitchFamily="34" charset="0"/>
              </a:rPr>
              <a:t> graph </a:t>
            </a:r>
            <a:r>
              <a:rPr lang="fr-BE" sz="1800" dirty="0" err="1" smtClean="0">
                <a:latin typeface="Tahoma" panose="020B0604030504040204" pitchFamily="34" charset="0"/>
                <a:ea typeface="Tahoma" panose="020B0604030504040204" pitchFamily="34" charset="0"/>
                <a:cs typeface="Tahoma" panose="020B0604030504040204" pitchFamily="34" charset="0"/>
              </a:rPr>
              <a:t>you</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can</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observed</a:t>
            </a:r>
            <a:r>
              <a:rPr lang="fr-BE" sz="1800" dirty="0" smtClean="0">
                <a:latin typeface="Tahoma" panose="020B0604030504040204" pitchFamily="34" charset="0"/>
                <a:ea typeface="Tahoma" panose="020B0604030504040204" pitchFamily="34" charset="0"/>
                <a:cs typeface="Tahoma" panose="020B0604030504040204" pitchFamily="34" charset="0"/>
              </a:rPr>
              <a:t> how </a:t>
            </a:r>
            <a:r>
              <a:rPr lang="fr-BE" sz="1800" dirty="0" err="1" smtClean="0">
                <a:latin typeface="Tahoma" panose="020B0604030504040204" pitchFamily="34" charset="0"/>
                <a:ea typeface="Tahoma" panose="020B0604030504040204" pitchFamily="34" charset="0"/>
                <a:cs typeface="Tahoma" panose="020B0604030504040204" pitchFamily="34" charset="0"/>
              </a:rPr>
              <a:t>different</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can</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be</a:t>
            </a:r>
            <a:r>
              <a:rPr lang="fr-BE" sz="1800" baseline="0" dirty="0" smtClean="0">
                <a:latin typeface="Tahoma" panose="020B0604030504040204" pitchFamily="34" charset="0"/>
                <a:ea typeface="Tahoma" panose="020B0604030504040204" pitchFamily="34" charset="0"/>
                <a:cs typeface="Tahoma" panose="020B0604030504040204" pitchFamily="34" charset="0"/>
              </a:rPr>
              <a:t> the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milk</a:t>
            </a:r>
            <a:r>
              <a:rPr lang="fr-BE" sz="1800" baseline="0" dirty="0" smtClean="0">
                <a:latin typeface="Tahoma" panose="020B0604030504040204" pitchFamily="34" charset="0"/>
                <a:ea typeface="Tahoma" panose="020B0604030504040204" pitchFamily="34" charset="0"/>
                <a:cs typeface="Tahoma" panose="020B0604030504040204" pitchFamily="34" charset="0"/>
              </a:rPr>
              <a:t> production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according</a:t>
            </a:r>
            <a:r>
              <a:rPr lang="fr-BE" sz="1800" baseline="0" dirty="0" smtClean="0">
                <a:latin typeface="Tahoma" panose="020B0604030504040204" pitchFamily="34" charset="0"/>
                <a:ea typeface="Tahoma" panose="020B0604030504040204" pitchFamily="34" charset="0"/>
                <a:cs typeface="Tahoma" panose="020B0604030504040204" pitchFamily="34" charset="0"/>
              </a:rPr>
              <a:t> to the country. 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india</a:t>
            </a:r>
            <a:r>
              <a:rPr lang="fr-BE" sz="1800" baseline="0" dirty="0" smtClean="0">
                <a:latin typeface="Tahoma" panose="020B0604030504040204" pitchFamily="34" charset="0"/>
                <a:ea typeface="Tahoma" panose="020B0604030504040204" pitchFamily="34" charset="0"/>
                <a:cs typeface="Tahoma" panose="020B0604030504040204" pitchFamily="34" charset="0"/>
              </a:rPr>
              <a:t> a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cow</a:t>
            </a:r>
            <a:r>
              <a:rPr lang="fr-BE" sz="1800" baseline="0" dirty="0" smtClean="0">
                <a:latin typeface="Tahoma" panose="020B0604030504040204" pitchFamily="34" charset="0"/>
                <a:ea typeface="Tahoma" panose="020B0604030504040204" pitchFamily="34" charset="0"/>
                <a:cs typeface="Tahoma" panose="020B0604030504040204" pitchFamily="34" charset="0"/>
              </a:rPr>
              <a:t> on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average</a:t>
            </a:r>
            <a:r>
              <a:rPr lang="fr-BE" sz="1800" baseline="0" dirty="0" smtClean="0">
                <a:latin typeface="Tahoma" panose="020B0604030504040204" pitchFamily="34" charset="0"/>
                <a:ea typeface="Tahoma" panose="020B0604030504040204" pitchFamily="34" charset="0"/>
                <a:cs typeface="Tahoma" panose="020B0604030504040204" pitchFamily="34" charset="0"/>
              </a:rPr>
              <a:t>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produce</a:t>
            </a:r>
            <a:r>
              <a:rPr lang="fr-BE" sz="1800" baseline="0" dirty="0" smtClean="0">
                <a:latin typeface="Tahoma" panose="020B0604030504040204" pitchFamily="34" charset="0"/>
                <a:ea typeface="Tahoma" panose="020B0604030504040204" pitchFamily="34" charset="0"/>
                <a:cs typeface="Tahoma" panose="020B0604030504040204" pitchFamily="34" charset="0"/>
              </a:rPr>
              <a:t> 1300 litres per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year</a:t>
            </a:r>
            <a:r>
              <a:rPr lang="fr-BE" sz="1800" baseline="0" dirty="0" smtClean="0">
                <a:latin typeface="Tahoma" panose="020B0604030504040204" pitchFamily="34" charset="0"/>
                <a:ea typeface="Tahoma" panose="020B0604030504040204" pitchFamily="34" charset="0"/>
                <a:cs typeface="Tahoma" panose="020B0604030504040204" pitchFamily="34" charset="0"/>
              </a:rPr>
              <a:t> but 12.000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liters</a:t>
            </a:r>
            <a:r>
              <a:rPr lang="fr-BE" sz="1800" baseline="0" dirty="0" smtClean="0">
                <a:latin typeface="Tahoma" panose="020B0604030504040204" pitchFamily="34" charset="0"/>
                <a:ea typeface="Tahoma" panose="020B0604030504040204" pitchFamily="34" charset="0"/>
                <a:cs typeface="Tahoma" panose="020B0604030504040204" pitchFamily="34" charset="0"/>
              </a:rPr>
              <a:t> in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Israel</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8</a:t>
            </a:fld>
            <a:endParaRPr lang="fr-BE"/>
          </a:p>
        </p:txBody>
      </p:sp>
    </p:spTree>
    <p:extLst>
      <p:ext uri="{BB962C8B-B14F-4D97-AF65-F5344CB8AC3E}">
        <p14:creationId xmlns:p14="http://schemas.microsoft.com/office/powerpoint/2010/main" val="32481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800" dirty="0" smtClean="0">
                <a:latin typeface="Tahoma" panose="020B0604030504040204" pitchFamily="34" charset="0"/>
                <a:ea typeface="Tahoma" panose="020B0604030504040204" pitchFamily="34" charset="0"/>
                <a:cs typeface="Tahoma" panose="020B0604030504040204" pitchFamily="34" charset="0"/>
              </a:rPr>
              <a:t>11</a:t>
            </a:r>
          </a:p>
          <a:p>
            <a:r>
              <a:rPr lang="fr-BE" sz="1800" dirty="0" err="1" smtClean="0">
                <a:latin typeface="Tahoma" panose="020B0604030504040204" pitchFamily="34" charset="0"/>
                <a:ea typeface="Tahoma" panose="020B0604030504040204" pitchFamily="34" charset="0"/>
                <a:cs typeface="Tahoma" panose="020B0604030504040204" pitchFamily="34" charset="0"/>
              </a:rPr>
              <a:t>Such</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differences</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can</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be</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also</a:t>
            </a:r>
            <a:r>
              <a:rPr lang="fr-BE" sz="1800" dirty="0" smtClean="0">
                <a:latin typeface="Tahoma" panose="020B0604030504040204" pitchFamily="34" charset="0"/>
                <a:ea typeface="Tahoma" panose="020B0604030504040204" pitchFamily="34" charset="0"/>
                <a:cs typeface="Tahoma" panose="020B0604030504040204" pitchFamily="34" charset="0"/>
              </a:rPr>
              <a:t> </a:t>
            </a:r>
            <a:r>
              <a:rPr lang="fr-BE" sz="1800" dirty="0" err="1" smtClean="0">
                <a:latin typeface="Tahoma" panose="020B0604030504040204" pitchFamily="34" charset="0"/>
                <a:ea typeface="Tahoma" panose="020B0604030504040204" pitchFamily="34" charset="0"/>
                <a:cs typeface="Tahoma" panose="020B0604030504040204" pitchFamily="34" charset="0"/>
              </a:rPr>
              <a:t>observed</a:t>
            </a:r>
            <a:r>
              <a:rPr lang="fr-BE" sz="1800" dirty="0" smtClean="0">
                <a:latin typeface="Tahoma" panose="020B0604030504040204" pitchFamily="34" charset="0"/>
                <a:ea typeface="Tahoma" panose="020B0604030504040204" pitchFamily="34" charset="0"/>
                <a:cs typeface="Tahoma" panose="020B0604030504040204" pitchFamily="34" charset="0"/>
              </a:rPr>
              <a:t> in </a:t>
            </a:r>
            <a:r>
              <a:rPr lang="fr-BE" sz="1800" dirty="0" err="1" smtClean="0">
                <a:latin typeface="Tahoma" panose="020B0604030504040204" pitchFamily="34" charset="0"/>
                <a:ea typeface="Tahoma" panose="020B0604030504040204" pitchFamily="34" charset="0"/>
                <a:cs typeface="Tahoma" panose="020B0604030504040204" pitchFamily="34" charset="0"/>
              </a:rPr>
              <a:t>different</a:t>
            </a:r>
            <a:r>
              <a:rPr lang="fr-BE" sz="1800" dirty="0" smtClean="0">
                <a:latin typeface="Tahoma" panose="020B0604030504040204" pitchFamily="34" charset="0"/>
                <a:ea typeface="Tahoma" panose="020B0604030504040204" pitchFamily="34" charset="0"/>
                <a:cs typeface="Tahoma" panose="020B0604030504040204" pitchFamily="34" charset="0"/>
              </a:rPr>
              <a:t> countries</a:t>
            </a:r>
            <a:r>
              <a:rPr lang="fr-BE" sz="1800" baseline="0" dirty="0" smtClean="0">
                <a:latin typeface="Tahoma" panose="020B0604030504040204" pitchFamily="34" charset="0"/>
                <a:ea typeface="Tahoma" panose="020B0604030504040204" pitchFamily="34" charset="0"/>
                <a:cs typeface="Tahoma" panose="020B0604030504040204" pitchFamily="34" charset="0"/>
              </a:rPr>
              <a:t> in ASIA  :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around</a:t>
            </a:r>
            <a:r>
              <a:rPr lang="fr-BE" sz="1800" baseline="0" dirty="0" smtClean="0">
                <a:latin typeface="Tahoma" panose="020B0604030504040204" pitchFamily="34" charset="0"/>
                <a:ea typeface="Tahoma" panose="020B0604030504040204" pitchFamily="34" charset="0"/>
                <a:cs typeface="Tahoma" panose="020B0604030504040204" pitchFamily="34" charset="0"/>
              </a:rPr>
              <a:t> 2000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liters</a:t>
            </a:r>
            <a:r>
              <a:rPr lang="fr-BE" sz="1800" baseline="0" dirty="0" smtClean="0">
                <a:latin typeface="Tahoma" panose="020B0604030504040204" pitchFamily="34" charset="0"/>
                <a:ea typeface="Tahoma" panose="020B0604030504040204" pitchFamily="34" charset="0"/>
                <a:cs typeface="Tahoma" panose="020B0604030504040204" pitchFamily="34" charset="0"/>
              </a:rPr>
              <a:t> in Vietnam but 5000 </a:t>
            </a:r>
            <a:r>
              <a:rPr lang="fr-BE" sz="1800" baseline="0" dirty="0" err="1" smtClean="0">
                <a:latin typeface="Tahoma" panose="020B0604030504040204" pitchFamily="34" charset="0"/>
                <a:ea typeface="Tahoma" panose="020B0604030504040204" pitchFamily="34" charset="0"/>
                <a:cs typeface="Tahoma" panose="020B0604030504040204" pitchFamily="34" charset="0"/>
              </a:rPr>
              <a:t>litters</a:t>
            </a:r>
            <a:r>
              <a:rPr lang="fr-BE" sz="1800" baseline="0" dirty="0" smtClean="0">
                <a:latin typeface="Tahoma" panose="020B0604030504040204" pitchFamily="34" charset="0"/>
                <a:ea typeface="Tahoma" panose="020B0604030504040204" pitchFamily="34" charset="0"/>
                <a:cs typeface="Tahoma" panose="020B0604030504040204" pitchFamily="34" charset="0"/>
              </a:rPr>
              <a:t> in CHINA</a:t>
            </a:r>
          </a:p>
        </p:txBody>
      </p:sp>
      <p:sp>
        <p:nvSpPr>
          <p:cNvPr id="4" name="Espace réservé du numéro de diapositive 3"/>
          <p:cNvSpPr>
            <a:spLocks noGrp="1"/>
          </p:cNvSpPr>
          <p:nvPr>
            <p:ph type="sldNum" sz="quarter" idx="10"/>
          </p:nvPr>
        </p:nvSpPr>
        <p:spPr/>
        <p:txBody>
          <a:bodyPr/>
          <a:lstStyle/>
          <a:p>
            <a:fld id="{A62BBC26-8293-456B-849F-478EF62C0C0C}" type="slidenum">
              <a:rPr lang="fr-BE" smtClean="0"/>
              <a:t>9</a:t>
            </a:fld>
            <a:endParaRPr lang="fr-BE"/>
          </a:p>
        </p:txBody>
      </p:sp>
    </p:spTree>
    <p:extLst>
      <p:ext uri="{BB962C8B-B14F-4D97-AF65-F5344CB8AC3E}">
        <p14:creationId xmlns:p14="http://schemas.microsoft.com/office/powerpoint/2010/main" val="314930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85F76BF5-5B6C-48C8-836B-83A4BAF43259}" type="datetime1">
              <a:rPr lang="fr-BE" smtClean="0"/>
              <a:t>07-09-16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268459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CBCE861C-2E5D-436A-A4AC-064AC87C3975}" type="datetime1">
              <a:rPr lang="fr-BE" smtClean="0"/>
              <a:t>07-09-16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314548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E069E2A4-A0ED-4B0B-8311-5ECD603B3910}" type="datetime1">
              <a:rPr lang="fr-BE" smtClean="0"/>
              <a:t>07-09-16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283449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D211977-4030-422A-8779-729A409CBD8C}" type="datetime1">
              <a:rPr lang="fr-BE" smtClean="0"/>
              <a:t>07-09-16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37697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044650E-D3A7-4E02-8F07-8883100BD7FA}" type="datetime1">
              <a:rPr lang="fr-BE" smtClean="0"/>
              <a:t>07-09-16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114889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5F8D56AE-DD57-4211-884A-561F7506ACB2}" type="datetime1">
              <a:rPr lang="fr-BE" smtClean="0"/>
              <a:t>07-09-16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83329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C900D6CE-B382-4A5F-831C-46C42B73B9A8}" type="datetime1">
              <a:rPr lang="fr-BE" smtClean="0"/>
              <a:t>07-09-16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399299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F394A77C-6C83-4642-8989-222EFDF79930}" type="datetime1">
              <a:rPr lang="fr-BE" smtClean="0"/>
              <a:t>07-09-16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2095078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95C938C-77E6-47C4-AF2A-D005E1178536}" type="datetime1">
              <a:rPr lang="fr-BE" smtClean="0"/>
              <a:t>07-09-16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364810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59FD93B-525F-4B4E-AFFA-1EA82F6C0BAB}" type="datetime1">
              <a:rPr lang="fr-BE" smtClean="0"/>
              <a:t>07-09-16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157744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9030CD4-5EFE-4902-954B-2F7CB7B88436}" type="datetime1">
              <a:rPr lang="fr-BE" smtClean="0"/>
              <a:t>07-09-16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B7F983F-EA00-4A86-8421-378289104A51}" type="slidenum">
              <a:rPr lang="fr-BE" smtClean="0"/>
              <a:t>‹N°›</a:t>
            </a:fld>
            <a:endParaRPr lang="fr-BE"/>
          </a:p>
        </p:txBody>
      </p:sp>
    </p:spTree>
    <p:extLst>
      <p:ext uri="{BB962C8B-B14F-4D97-AF65-F5344CB8AC3E}">
        <p14:creationId xmlns:p14="http://schemas.microsoft.com/office/powerpoint/2010/main" val="420954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6E460F-FA61-4016-99BC-60A9C0A57C91}" type="datetime1">
              <a:rPr lang="fr-BE" smtClean="0"/>
              <a:t>07-09-16</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11237495" y="6356350"/>
            <a:ext cx="649705" cy="501650"/>
          </a:xfrm>
          <a:prstGeom prst="rect">
            <a:avLst/>
          </a:prstGeom>
        </p:spPr>
        <p:txBody>
          <a:bodyPr vert="horz" lIns="91440" tIns="45720" rIns="91440" bIns="45720" rtlCol="0" anchor="ctr"/>
          <a:lstStyle>
            <a:lvl1pPr algn="r">
              <a:defRPr sz="1800">
                <a:solidFill>
                  <a:schemeClr val="tx1"/>
                </a:solidFill>
              </a:defRPr>
            </a:lvl1pPr>
          </a:lstStyle>
          <a:p>
            <a:fld id="{9B7F983F-EA00-4A86-8421-378289104A51}" type="slidenum">
              <a:rPr lang="fr-BE" smtClean="0"/>
              <a:pPr/>
              <a:t>‹N°›</a:t>
            </a:fld>
            <a:endParaRPr lang="fr-BE" dirty="0"/>
          </a:p>
        </p:txBody>
      </p:sp>
    </p:spTree>
    <p:extLst>
      <p:ext uri="{BB962C8B-B14F-4D97-AF65-F5344CB8AC3E}">
        <p14:creationId xmlns:p14="http://schemas.microsoft.com/office/powerpoint/2010/main" val="260725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acebook.com@theriogenologi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www.dairyasia.org/file/Proceedings_Dairy-Asia-2016_First-Draft.pdf"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maison-du-lait.com/f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ec.europa.eu/agriculture/market-observatory/milk/pdf/world-raw-milk-prices_en.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orbi.ulg.ac.b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fil-idf.or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hyperlink" Target="http://www.dairyasia.org/file/Proceedings_Dairy-Asia-2016_First-Draft.pdf"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fil-idf.org/"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dairyasia.org/file/Proceedings_Dairy-Asia-2016_First-Draf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14671" y="284993"/>
            <a:ext cx="9555406" cy="1504896"/>
          </a:xfrm>
          <a:solidFill>
            <a:schemeClr val="accent6">
              <a:lumMod val="50000"/>
            </a:schemeClr>
          </a:solidFill>
        </p:spPr>
        <p:txBody>
          <a:bodyPr>
            <a:normAutofit fontScale="90000"/>
          </a:bodyPr>
          <a:lstStyle/>
          <a:p>
            <a:pPr>
              <a:lnSpc>
                <a:spcPct val="150000"/>
              </a:lnSpc>
            </a:pPr>
            <a:r>
              <a:rPr lang="fr-BE" sz="3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Between</a:t>
            </a:r>
            <a:r>
              <a:rPr lang="fr-BE"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bovine </a:t>
            </a:r>
            <a:r>
              <a:rPr lang="fr-BE" sz="36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milk</a:t>
            </a:r>
            <a:r>
              <a:rPr lang="fr-BE"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production and reproduction : the challenge</a:t>
            </a:r>
            <a:endParaRPr lang="fr-BE"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ous-titre 2"/>
          <p:cNvSpPr>
            <a:spLocks noGrp="1"/>
          </p:cNvSpPr>
          <p:nvPr>
            <p:ph type="subTitle" idx="1"/>
          </p:nvPr>
        </p:nvSpPr>
        <p:spPr>
          <a:xfrm>
            <a:off x="3093395" y="2256817"/>
            <a:ext cx="5826868" cy="3190671"/>
          </a:xfrm>
        </p:spPr>
        <p:txBody>
          <a:bodyPr>
            <a:noAutofit/>
          </a:bodyPr>
          <a:lstStyle/>
          <a:p>
            <a:r>
              <a:rPr lang="fr-BE" sz="2000" u="sng" dirty="0" smtClean="0">
                <a:latin typeface="Tahoma" panose="020B0604030504040204" pitchFamily="34" charset="0"/>
                <a:ea typeface="Tahoma" panose="020B0604030504040204" pitchFamily="34" charset="0"/>
                <a:cs typeface="Tahoma" panose="020B0604030504040204" pitchFamily="34" charset="0"/>
              </a:rPr>
              <a:t>Professor Christian Hanzen</a:t>
            </a:r>
          </a:p>
          <a:p>
            <a:r>
              <a:rPr lang="fr-BE" sz="2000" dirty="0" err="1" smtClean="0">
                <a:latin typeface="Tahoma" panose="020B0604030504040204" pitchFamily="34" charset="0"/>
                <a:ea typeface="Tahoma" panose="020B0604030504040204" pitchFamily="34" charset="0"/>
                <a:cs typeface="Tahoma" panose="020B0604030504040204" pitchFamily="34" charset="0"/>
              </a:rPr>
              <a:t>University</a:t>
            </a:r>
            <a:r>
              <a:rPr lang="fr-BE" sz="2000" dirty="0" smtClean="0">
                <a:latin typeface="Tahoma" panose="020B0604030504040204" pitchFamily="34" charset="0"/>
                <a:ea typeface="Tahoma" panose="020B0604030504040204" pitchFamily="34" charset="0"/>
                <a:cs typeface="Tahoma" panose="020B0604030504040204" pitchFamily="34" charset="0"/>
              </a:rPr>
              <a:t> of Liège, </a:t>
            </a:r>
            <a:r>
              <a:rPr lang="fr-BE" sz="2000" dirty="0" err="1" smtClean="0">
                <a:latin typeface="Tahoma" panose="020B0604030504040204" pitchFamily="34" charset="0"/>
                <a:ea typeface="Tahoma" panose="020B0604030504040204" pitchFamily="34" charset="0"/>
                <a:cs typeface="Tahoma" panose="020B0604030504040204" pitchFamily="34" charset="0"/>
              </a:rPr>
              <a:t>Belgium</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err="1" smtClean="0">
                <a:latin typeface="Tahoma" panose="020B0604030504040204" pitchFamily="34" charset="0"/>
                <a:ea typeface="Tahoma" panose="020B0604030504040204" pitchFamily="34" charset="0"/>
                <a:cs typeface="Tahoma" panose="020B0604030504040204" pitchFamily="34" charset="0"/>
              </a:rPr>
              <a:t>Faculty</a:t>
            </a:r>
            <a:r>
              <a:rPr lang="fr-BE" sz="2000" dirty="0" smtClean="0">
                <a:latin typeface="Tahoma" panose="020B0604030504040204" pitchFamily="34" charset="0"/>
                <a:ea typeface="Tahoma" panose="020B0604030504040204" pitchFamily="34" charset="0"/>
                <a:cs typeface="Tahoma" panose="020B0604030504040204" pitchFamily="34" charset="0"/>
              </a:rPr>
              <a:t> of </a:t>
            </a:r>
            <a:r>
              <a:rPr lang="fr-BE" sz="2000" dirty="0" err="1" smtClean="0">
                <a:latin typeface="Tahoma" panose="020B0604030504040204" pitchFamily="34" charset="0"/>
                <a:ea typeface="Tahoma" panose="020B0604030504040204" pitchFamily="34" charset="0"/>
                <a:cs typeface="Tahoma" panose="020B0604030504040204" pitchFamily="34" charset="0"/>
              </a:rPr>
              <a:t>veterinary</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Medicine</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err="1" smtClean="0">
                <a:latin typeface="Tahoma" panose="020B0604030504040204" pitchFamily="34" charset="0"/>
                <a:ea typeface="Tahoma" panose="020B0604030504040204" pitchFamily="34" charset="0"/>
                <a:cs typeface="Tahoma" panose="020B0604030504040204" pitchFamily="34" charset="0"/>
              </a:rPr>
              <a:t>Department</a:t>
            </a:r>
            <a:r>
              <a:rPr lang="fr-BE" sz="2000" dirty="0" smtClean="0">
                <a:latin typeface="Tahoma" panose="020B0604030504040204" pitchFamily="34" charset="0"/>
                <a:ea typeface="Tahoma" panose="020B0604030504040204" pitchFamily="34" charset="0"/>
                <a:cs typeface="Tahoma" panose="020B0604030504040204" pitchFamily="34" charset="0"/>
              </a:rPr>
              <a:t> of bovine </a:t>
            </a:r>
            <a:r>
              <a:rPr lang="fr-BE" sz="2000" dirty="0" err="1" smtClean="0">
                <a:latin typeface="Tahoma" panose="020B0604030504040204" pitchFamily="34" charset="0"/>
                <a:ea typeface="Tahoma" panose="020B0604030504040204" pitchFamily="34" charset="0"/>
                <a:cs typeface="Tahoma" panose="020B0604030504040204" pitchFamily="34" charset="0"/>
              </a:rPr>
              <a:t>Theriogenology</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hlinkClick r:id="rId3"/>
              </a:rPr>
              <a:t>www.facebook.com@theriogenologie</a:t>
            </a:r>
            <a:r>
              <a:rPr lang="fr-BE" sz="2000" dirty="0" smtClean="0">
                <a:latin typeface="Tahoma" panose="020B0604030504040204" pitchFamily="34" charset="0"/>
                <a:ea typeface="Tahoma" panose="020B0604030504040204" pitchFamily="34" charset="0"/>
                <a:cs typeface="Tahoma" panose="020B0604030504040204" pitchFamily="34" charset="0"/>
              </a:rPr>
              <a:t> </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u="sng" dirty="0" smtClean="0">
                <a:latin typeface="Tahoma" panose="020B0604030504040204" pitchFamily="34" charset="0"/>
                <a:ea typeface="Tahoma" panose="020B0604030504040204" pitchFamily="34" charset="0"/>
                <a:cs typeface="Tahoma" panose="020B0604030504040204" pitchFamily="34" charset="0"/>
              </a:rPr>
              <a:t>Dr Nguyen </a:t>
            </a:r>
            <a:r>
              <a:rPr lang="fr-BE" sz="2000" u="sng" dirty="0" err="1" smtClean="0">
                <a:latin typeface="Tahoma" panose="020B0604030504040204" pitchFamily="34" charset="0"/>
                <a:ea typeface="Tahoma" panose="020B0604030504040204" pitchFamily="34" charset="0"/>
                <a:cs typeface="Tahoma" panose="020B0604030504040204" pitchFamily="34" charset="0"/>
              </a:rPr>
              <a:t>Kien</a:t>
            </a:r>
            <a:r>
              <a:rPr lang="fr-BE" sz="2000" u="sng" dirty="0" smtClean="0">
                <a:latin typeface="Tahoma" panose="020B0604030504040204" pitchFamily="34" charset="0"/>
                <a:ea typeface="Tahoma" panose="020B0604030504040204" pitchFamily="34" charset="0"/>
                <a:cs typeface="Tahoma" panose="020B0604030504040204" pitchFamily="34" charset="0"/>
              </a:rPr>
              <a:t> </a:t>
            </a:r>
            <a:r>
              <a:rPr lang="fr-BE" sz="2000" u="sng" dirty="0" err="1" smtClean="0">
                <a:latin typeface="Tahoma" panose="020B0604030504040204" pitchFamily="34" charset="0"/>
                <a:ea typeface="Tahoma" panose="020B0604030504040204" pitchFamily="34" charset="0"/>
                <a:cs typeface="Tahoma" panose="020B0604030504040204" pitchFamily="34" charset="0"/>
              </a:rPr>
              <a:t>Cuong</a:t>
            </a:r>
            <a:endParaRPr lang="fr-BE" sz="2000" u="sng" dirty="0" smtClean="0">
              <a:latin typeface="Tahoma" panose="020B0604030504040204" pitchFamily="34" charset="0"/>
              <a:ea typeface="Tahoma" panose="020B0604030504040204" pitchFamily="34" charset="0"/>
              <a:cs typeface="Tahoma" panose="020B0604030504040204" pitchFamily="34" charset="0"/>
            </a:endParaRPr>
          </a:p>
          <a:p>
            <a:r>
              <a:rPr lang="fr-BE" sz="2000" dirty="0" err="1" smtClean="0">
                <a:latin typeface="Tahoma" panose="020B0604030504040204" pitchFamily="34" charset="0"/>
                <a:ea typeface="Tahoma" panose="020B0604030504040204" pitchFamily="34" charset="0"/>
                <a:cs typeface="Tahoma" panose="020B0604030504040204" pitchFamily="34" charset="0"/>
              </a:rPr>
              <a:t>Nong</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Lam</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University</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err="1" smtClean="0">
                <a:latin typeface="Tahoma" panose="020B0604030504040204" pitchFamily="34" charset="0"/>
                <a:ea typeface="Tahoma" panose="020B0604030504040204" pitchFamily="34" charset="0"/>
                <a:cs typeface="Tahoma" panose="020B0604030504040204" pitchFamily="34" charset="0"/>
              </a:rPr>
              <a:t>Faculty</a:t>
            </a:r>
            <a:r>
              <a:rPr lang="fr-BE" sz="2000" dirty="0" smtClean="0">
                <a:latin typeface="Tahoma" panose="020B0604030504040204" pitchFamily="34" charset="0"/>
                <a:ea typeface="Tahoma" panose="020B0604030504040204" pitchFamily="34" charset="0"/>
                <a:cs typeface="Tahoma" panose="020B0604030504040204" pitchFamily="34" charset="0"/>
              </a:rPr>
              <a:t> of Animal Science and </a:t>
            </a:r>
            <a:r>
              <a:rPr lang="fr-BE" sz="2000" dirty="0" err="1" smtClean="0">
                <a:latin typeface="Tahoma" panose="020B0604030504040204" pitchFamily="34" charset="0"/>
                <a:ea typeface="Tahoma" panose="020B0604030504040204" pitchFamily="34" charset="0"/>
                <a:cs typeface="Tahoma" panose="020B0604030504040204" pitchFamily="34" charset="0"/>
              </a:rPr>
              <a:t>Veterinary</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Medicine</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rPr>
              <a:t>Ho Chi Minh City</a:t>
            </a:r>
          </a:p>
        </p:txBody>
      </p:sp>
      <p:sp>
        <p:nvSpPr>
          <p:cNvPr id="4" name="Rectangle 3"/>
          <p:cNvSpPr/>
          <p:nvPr/>
        </p:nvSpPr>
        <p:spPr>
          <a:xfrm>
            <a:off x="2023353" y="5837392"/>
            <a:ext cx="8784077" cy="646331"/>
          </a:xfrm>
          <a:prstGeom prst="rect">
            <a:avLst/>
          </a:prstGeom>
          <a:ln>
            <a:noFill/>
          </a:ln>
        </p:spPr>
        <p:txBody>
          <a:bodyPr wrap="square">
            <a:spAutoFit/>
          </a:bodyPr>
          <a:lstStyle/>
          <a:p>
            <a:pPr algn="ctr"/>
            <a:r>
              <a:rPr lang="fr-BE" dirty="0">
                <a:latin typeface="Verdana" panose="020B0604030504040204" pitchFamily="34" charset="0"/>
                <a:ea typeface="Verdana" panose="020B0604030504040204" pitchFamily="34" charset="0"/>
                <a:cs typeface="Verdana" panose="020B0604030504040204" pitchFamily="34" charset="0"/>
              </a:rPr>
              <a:t>19th </a:t>
            </a:r>
            <a:r>
              <a:rPr lang="fr-BE" dirty="0" err="1" smtClean="0">
                <a:latin typeface="Verdana" panose="020B0604030504040204" pitchFamily="34" charset="0"/>
                <a:ea typeface="Verdana" panose="020B0604030504040204" pitchFamily="34" charset="0"/>
                <a:cs typeface="Verdana" panose="020B0604030504040204" pitchFamily="34" charset="0"/>
              </a:rPr>
              <a:t>Congress</a:t>
            </a:r>
            <a:r>
              <a:rPr lang="fr-BE" dirty="0" smtClean="0">
                <a:latin typeface="Verdana" panose="020B0604030504040204" pitchFamily="34" charset="0"/>
                <a:ea typeface="Verdana" panose="020B0604030504040204" pitchFamily="34" charset="0"/>
                <a:cs typeface="Verdana" panose="020B0604030504040204" pitchFamily="34" charset="0"/>
              </a:rPr>
              <a:t> of the </a:t>
            </a:r>
            <a:r>
              <a:rPr lang="fr-BE" dirty="0" err="1" smtClean="0">
                <a:latin typeface="Verdana" panose="020B0604030504040204" pitchFamily="34" charset="0"/>
                <a:ea typeface="Verdana" panose="020B0604030504040204" pitchFamily="34" charset="0"/>
                <a:cs typeface="Verdana" panose="020B0604030504040204" pitchFamily="34" charset="0"/>
              </a:rPr>
              <a:t>Federation</a:t>
            </a:r>
            <a:r>
              <a:rPr lang="fr-BE" dirty="0" smtClean="0">
                <a:latin typeface="Verdana" panose="020B0604030504040204" pitchFamily="34" charset="0"/>
                <a:ea typeface="Verdana" panose="020B0604030504040204" pitchFamily="34" charset="0"/>
                <a:cs typeface="Verdana" panose="020B0604030504040204" pitchFamily="34" charset="0"/>
              </a:rPr>
              <a:t> </a:t>
            </a:r>
            <a:r>
              <a:rPr lang="fr-BE" dirty="0">
                <a:latin typeface="Verdana" panose="020B0604030504040204" pitchFamily="34" charset="0"/>
                <a:ea typeface="Verdana" panose="020B0604030504040204" pitchFamily="34" charset="0"/>
                <a:cs typeface="Verdana" panose="020B0604030504040204" pitchFamily="34" charset="0"/>
              </a:rPr>
              <a:t>of Asian </a:t>
            </a:r>
            <a:r>
              <a:rPr lang="fr-BE" dirty="0" err="1">
                <a:latin typeface="Verdana" panose="020B0604030504040204" pitchFamily="34" charset="0"/>
                <a:ea typeface="Verdana" panose="020B0604030504040204" pitchFamily="34" charset="0"/>
                <a:cs typeface="Verdana" panose="020B0604030504040204" pitchFamily="34" charset="0"/>
              </a:rPr>
              <a:t>Veterinary</a:t>
            </a:r>
            <a:r>
              <a:rPr lang="fr-BE" dirty="0">
                <a:latin typeface="Verdana" panose="020B0604030504040204" pitchFamily="34" charset="0"/>
                <a:ea typeface="Verdana" panose="020B0604030504040204" pitchFamily="34" charset="0"/>
                <a:cs typeface="Verdana" panose="020B0604030504040204" pitchFamily="34" charset="0"/>
              </a:rPr>
              <a:t> Associations (</a:t>
            </a:r>
            <a:r>
              <a:rPr lang="fr-BE" dirty="0" err="1" smtClean="0">
                <a:latin typeface="Verdana" panose="020B0604030504040204" pitchFamily="34" charset="0"/>
                <a:ea typeface="Verdana" panose="020B0604030504040204" pitchFamily="34" charset="0"/>
                <a:cs typeface="Verdana" panose="020B0604030504040204" pitchFamily="34" charset="0"/>
              </a:rPr>
              <a:t>FAVA</a:t>
            </a:r>
            <a:r>
              <a:rPr lang="fr-BE" dirty="0" smtClean="0">
                <a:latin typeface="Verdana" panose="020B0604030504040204" pitchFamily="34" charset="0"/>
                <a:ea typeface="Verdana" panose="020B0604030504040204" pitchFamily="34" charset="0"/>
                <a:cs typeface="Verdana" panose="020B0604030504040204" pitchFamily="34" charset="0"/>
              </a:rPr>
              <a:t>)</a:t>
            </a:r>
            <a:endParaRPr lang="fr-BE" dirty="0">
              <a:latin typeface="Verdana" panose="020B0604030504040204" pitchFamily="34" charset="0"/>
              <a:ea typeface="Verdana" panose="020B0604030504040204" pitchFamily="34" charset="0"/>
              <a:cs typeface="Verdana" panose="020B0604030504040204" pitchFamily="34" charset="0"/>
            </a:endParaRPr>
          </a:p>
          <a:p>
            <a:pPr algn="ctr"/>
            <a:r>
              <a:rPr lang="fr-BE" dirty="0" err="1" smtClean="0">
                <a:latin typeface="Verdana" panose="020B0604030504040204" pitchFamily="34" charset="0"/>
                <a:ea typeface="Verdana" panose="020B0604030504040204" pitchFamily="34" charset="0"/>
                <a:cs typeface="Verdana" panose="020B0604030504040204" pitchFamily="34" charset="0"/>
              </a:rPr>
              <a:t>September</a:t>
            </a:r>
            <a:r>
              <a:rPr lang="fr-BE" dirty="0" smtClean="0">
                <a:latin typeface="Verdana" panose="020B0604030504040204" pitchFamily="34" charset="0"/>
                <a:ea typeface="Verdana" panose="020B0604030504040204" pitchFamily="34" charset="0"/>
                <a:cs typeface="Verdana" panose="020B0604030504040204" pitchFamily="34" charset="0"/>
              </a:rPr>
              <a:t> 2016, Ho </a:t>
            </a:r>
            <a:r>
              <a:rPr lang="fr-BE" dirty="0">
                <a:latin typeface="Verdana" panose="020B0604030504040204" pitchFamily="34" charset="0"/>
                <a:ea typeface="Verdana" panose="020B0604030504040204" pitchFamily="34" charset="0"/>
                <a:cs typeface="Verdana" panose="020B0604030504040204" pitchFamily="34" charset="0"/>
              </a:rPr>
              <a:t>Chi Minh City, Vietnam</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372" y="3901197"/>
            <a:ext cx="14954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175" y="2256817"/>
            <a:ext cx="978355" cy="156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12"/>
          </p:nvPr>
        </p:nvSpPr>
        <p:spPr>
          <a:xfrm>
            <a:off x="11613416" y="6335602"/>
            <a:ext cx="283723" cy="296241"/>
          </a:xfrm>
        </p:spPr>
        <p:txBody>
          <a:bodyPr/>
          <a:lstStyle/>
          <a:p>
            <a:fld id="{9B7F983F-EA00-4A86-8421-378289104A51}" type="slidenum">
              <a:rPr lang="fr-BE" sz="2400" smtClean="0">
                <a:solidFill>
                  <a:schemeClr val="tx1"/>
                </a:solidFill>
              </a:rPr>
              <a:t>1</a:t>
            </a:fld>
            <a:endParaRPr lang="fr-BE" sz="2400" dirty="0">
              <a:solidFill>
                <a:schemeClr val="tx1"/>
              </a:solidFill>
            </a:endParaRPr>
          </a:p>
        </p:txBody>
      </p:sp>
    </p:spTree>
    <p:extLst>
      <p:ext uri="{BB962C8B-B14F-4D97-AF65-F5344CB8AC3E}">
        <p14:creationId xmlns:p14="http://schemas.microsoft.com/office/powerpoint/2010/main" val="4012490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440" y="150977"/>
            <a:ext cx="5372100" cy="1473199"/>
          </a:xfrm>
          <a:solidFill>
            <a:schemeClr val="accent6">
              <a:lumMod val="40000"/>
              <a:lumOff val="60000"/>
            </a:schemeClr>
          </a:solidFill>
          <a:ln>
            <a:solidFill>
              <a:schemeClr val="tx1"/>
            </a:solidFill>
          </a:ln>
        </p:spPr>
        <p:txBody>
          <a:bodyPr>
            <a:noAutofit/>
          </a:bodyPr>
          <a:lstStyle/>
          <a:p>
            <a:r>
              <a:rPr lang="fr-BE" sz="2800" dirty="0" err="1" smtClean="0">
                <a:latin typeface="Tahoma" panose="020B0604030504040204" pitchFamily="34" charset="0"/>
                <a:ea typeface="Tahoma" panose="020B0604030504040204" pitchFamily="34" charset="0"/>
                <a:cs typeface="Tahoma" panose="020B0604030504040204" pitchFamily="34" charset="0"/>
              </a:rPr>
              <a:t>Two</a:t>
            </a:r>
            <a:r>
              <a:rPr lang="fr-BE" sz="2800" dirty="0" smtClean="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contexts</a:t>
            </a:r>
            <a:r>
              <a:rPr lang="fr-BE" sz="2800" dirty="0" smtClean="0">
                <a:latin typeface="Tahoma" panose="020B0604030504040204" pitchFamily="34" charset="0"/>
                <a:ea typeface="Tahoma" panose="020B0604030504040204" pitchFamily="34" charset="0"/>
                <a:cs typeface="Tahoma" panose="020B0604030504040204" pitchFamily="34" charset="0"/>
              </a:rPr>
              <a:t> of </a:t>
            </a:r>
            <a:r>
              <a:rPr lang="fr-BE" sz="2800" dirty="0" err="1" smtClean="0">
                <a:latin typeface="Tahoma" panose="020B0604030504040204" pitchFamily="34" charset="0"/>
                <a:ea typeface="Tahoma" panose="020B0604030504040204" pitchFamily="34" charset="0"/>
                <a:cs typeface="Tahoma" panose="020B0604030504040204" pitchFamily="34" charset="0"/>
              </a:rPr>
              <a:t>milk</a:t>
            </a:r>
            <a:r>
              <a:rPr lang="fr-BE" sz="2800" dirty="0" smtClean="0">
                <a:latin typeface="Tahoma" panose="020B0604030504040204" pitchFamily="34" charset="0"/>
                <a:ea typeface="Tahoma" panose="020B0604030504040204" pitchFamily="34" charset="0"/>
                <a:cs typeface="Tahoma" panose="020B0604030504040204" pitchFamily="34" charset="0"/>
              </a:rPr>
              <a:t> production </a:t>
            </a:r>
            <a:r>
              <a:rPr lang="fr-BE" sz="2800" dirty="0" err="1" smtClean="0">
                <a:latin typeface="Tahoma" panose="020B0604030504040204" pitchFamily="34" charset="0"/>
                <a:ea typeface="Tahoma" panose="020B0604030504040204" pitchFamily="34" charset="0"/>
                <a:cs typeface="Tahoma" panose="020B0604030504040204" pitchFamily="34" charset="0"/>
              </a:rPr>
              <a:t>according</a:t>
            </a:r>
            <a:r>
              <a:rPr lang="fr-BE" sz="2800" dirty="0" smtClean="0">
                <a:latin typeface="Tahoma" panose="020B0604030504040204" pitchFamily="34" charset="0"/>
                <a:ea typeface="Tahoma" panose="020B0604030504040204" pitchFamily="34" charset="0"/>
                <a:cs typeface="Tahoma" panose="020B0604030504040204" pitchFamily="34" charset="0"/>
              </a:rPr>
              <a:t> to the size of the </a:t>
            </a:r>
            <a:r>
              <a:rPr lang="fr-BE" sz="2800" dirty="0" err="1" smtClean="0">
                <a:latin typeface="Tahoma" panose="020B0604030504040204" pitchFamily="34" charset="0"/>
                <a:ea typeface="Tahoma" panose="020B0604030504040204" pitchFamily="34" charset="0"/>
                <a:cs typeface="Tahoma" panose="020B0604030504040204" pitchFamily="34" charset="0"/>
              </a:rPr>
              <a:t>farms</a:t>
            </a:r>
            <a:r>
              <a:rPr lang="fr-BE" sz="2800" dirty="0" smtClean="0">
                <a:latin typeface="Tahoma" panose="020B0604030504040204" pitchFamily="34" charset="0"/>
                <a:ea typeface="Tahoma" panose="020B0604030504040204" pitchFamily="34" charset="0"/>
                <a:cs typeface="Tahoma" panose="020B0604030504040204" pitchFamily="34" charset="0"/>
              </a:rPr>
              <a:t> </a:t>
            </a:r>
            <a:endParaRPr lang="fr-BE" sz="28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 y="2675987"/>
            <a:ext cx="7175539" cy="4084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593407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572500" y="3785286"/>
            <a:ext cx="3390900" cy="923330"/>
          </a:xfrm>
          <a:prstGeom prst="rect">
            <a:avLst/>
          </a:prstGeom>
          <a:ln>
            <a:solidFill>
              <a:schemeClr val="tx1"/>
            </a:solidFill>
          </a:ln>
        </p:spPr>
        <p:txBody>
          <a:bodyPr wrap="square">
            <a:spAutoFit/>
          </a:bodyPr>
          <a:lstStyle/>
          <a:p>
            <a:r>
              <a:rPr lang="fr-BE" dirty="0">
                <a:latin typeface="Tahoma" panose="020B0604030504040204" pitchFamily="34" charset="0"/>
                <a:ea typeface="Tahoma" panose="020B0604030504040204" pitchFamily="34" charset="0"/>
                <a:cs typeface="Tahoma" panose="020B0604030504040204" pitchFamily="34" charset="0"/>
                <a:hlinkClick r:id="rId5"/>
              </a:rPr>
              <a:t>http://www.dairyasia.org/file/Proceedings_Dairy-Asia-2016_First-Draft.pdf</a:t>
            </a:r>
            <a:r>
              <a:rPr lang="fr-BE" dirty="0">
                <a:latin typeface="Tahoma" panose="020B0604030504040204" pitchFamily="34" charset="0"/>
                <a:ea typeface="Tahoma" panose="020B0604030504040204" pitchFamily="34" charset="0"/>
                <a:cs typeface="Tahoma" panose="020B0604030504040204" pitchFamily="34" charset="0"/>
              </a:rPr>
              <a:t> </a:t>
            </a:r>
            <a:endParaRPr lang="fr-BE" dirty="0"/>
          </a:p>
        </p:txBody>
      </p:sp>
      <p:sp>
        <p:nvSpPr>
          <p:cNvPr id="6" name="Rectangle 5"/>
          <p:cNvSpPr/>
          <p:nvPr/>
        </p:nvSpPr>
        <p:spPr>
          <a:xfrm>
            <a:off x="100012" y="2157710"/>
            <a:ext cx="5067300" cy="369332"/>
          </a:xfrm>
          <a:prstGeom prst="rect">
            <a:avLst/>
          </a:prstGeom>
          <a:ln>
            <a:solidFill>
              <a:schemeClr val="tx1"/>
            </a:solidFill>
          </a:ln>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2"/>
          </p:nvPr>
        </p:nvSpPr>
        <p:spPr/>
        <p:txBody>
          <a:bodyPr/>
          <a:lstStyle/>
          <a:p>
            <a:fld id="{9B7F983F-EA00-4A86-8421-378289104A51}" type="slidenum">
              <a:rPr lang="fr-BE" smtClean="0"/>
              <a:t>10</a:t>
            </a:fld>
            <a:endParaRPr lang="fr-BE"/>
          </a:p>
        </p:txBody>
      </p:sp>
    </p:spTree>
    <p:extLst>
      <p:ext uri="{BB962C8B-B14F-4D97-AF65-F5344CB8AC3E}">
        <p14:creationId xmlns:p14="http://schemas.microsoft.com/office/powerpoint/2010/main" val="424333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2472559" cy="1038006"/>
          </a:xfrm>
          <a:solidFill>
            <a:srgbClr val="C00000"/>
          </a:solidFill>
        </p:spPr>
        <p:txBody>
          <a:bodyPr/>
          <a:lstStyle/>
          <a:p>
            <a:r>
              <a:rPr lang="fr-BE" dirty="0" err="1" smtClean="0">
                <a:solidFill>
                  <a:schemeClr val="bg1"/>
                </a:solidFill>
              </a:rPr>
              <a:t>Summary</a:t>
            </a:r>
            <a:endParaRPr lang="fr-BE" dirty="0">
              <a:solidFill>
                <a:schemeClr val="bg1"/>
              </a:solidFill>
            </a:endParaRPr>
          </a:p>
        </p:txBody>
      </p:sp>
      <p:sp>
        <p:nvSpPr>
          <p:cNvPr id="3" name="Titre 1"/>
          <p:cNvSpPr txBox="1">
            <a:spLocks/>
          </p:cNvSpPr>
          <p:nvPr/>
        </p:nvSpPr>
        <p:spPr>
          <a:xfrm>
            <a:off x="801414" y="1621112"/>
            <a:ext cx="10515600" cy="26198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dirty="0" smtClean="0"/>
              <a:t>- The figures </a:t>
            </a:r>
            <a:r>
              <a:rPr lang="fr-BE" dirty="0" err="1" smtClean="0"/>
              <a:t>related</a:t>
            </a:r>
            <a:r>
              <a:rPr lang="fr-BE" dirty="0" smtClean="0"/>
              <a:t> to </a:t>
            </a:r>
            <a:r>
              <a:rPr lang="fr-BE" dirty="0" err="1" smtClean="0"/>
              <a:t>milk</a:t>
            </a:r>
            <a:r>
              <a:rPr lang="fr-BE" dirty="0" smtClean="0"/>
              <a:t> </a:t>
            </a:r>
            <a:r>
              <a:rPr lang="fr-BE" dirty="0" err="1" smtClean="0"/>
              <a:t>consumption</a:t>
            </a:r>
            <a:r>
              <a:rPr lang="fr-BE" dirty="0" smtClean="0"/>
              <a:t> and production </a:t>
            </a:r>
            <a:r>
              <a:rPr lang="fr-BE" dirty="0" err="1" smtClean="0"/>
              <a:t>appears</a:t>
            </a:r>
            <a:r>
              <a:rPr lang="fr-BE" dirty="0" smtClean="0"/>
              <a:t> to </a:t>
            </a:r>
            <a:r>
              <a:rPr lang="fr-BE" dirty="0" err="1" smtClean="0"/>
              <a:t>be</a:t>
            </a:r>
            <a:r>
              <a:rPr lang="fr-BE" dirty="0" smtClean="0"/>
              <a:t> </a:t>
            </a:r>
            <a:r>
              <a:rPr lang="fr-BE" dirty="0" err="1" smtClean="0"/>
              <a:t>quite</a:t>
            </a:r>
            <a:r>
              <a:rPr lang="fr-BE" dirty="0" smtClean="0"/>
              <a:t> </a:t>
            </a:r>
            <a:r>
              <a:rPr lang="fr-BE" dirty="0" err="1" smtClean="0"/>
              <a:t>different</a:t>
            </a:r>
            <a:r>
              <a:rPr lang="fr-BE" dirty="0" smtClean="0"/>
              <a:t> </a:t>
            </a:r>
            <a:r>
              <a:rPr lang="fr-BE" dirty="0" err="1" smtClean="0"/>
              <a:t>according</a:t>
            </a:r>
            <a:r>
              <a:rPr lang="fr-BE" dirty="0" smtClean="0"/>
              <a:t> to the continents, countries and </a:t>
            </a:r>
            <a:r>
              <a:rPr lang="fr-BE" dirty="0" err="1" smtClean="0"/>
              <a:t>cows</a:t>
            </a:r>
            <a:r>
              <a:rPr lang="fr-BE" dirty="0" smtClean="0"/>
              <a:t>.</a:t>
            </a:r>
            <a:endParaRPr lang="fr-BE" dirty="0"/>
          </a:p>
        </p:txBody>
      </p:sp>
      <p:sp>
        <p:nvSpPr>
          <p:cNvPr id="4" name="Titre 1"/>
          <p:cNvSpPr txBox="1">
            <a:spLocks/>
          </p:cNvSpPr>
          <p:nvPr/>
        </p:nvSpPr>
        <p:spPr>
          <a:xfrm>
            <a:off x="801414" y="4477406"/>
            <a:ext cx="10515600" cy="1823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dirty="0" smtClean="0"/>
              <a:t>- </a:t>
            </a:r>
            <a:r>
              <a:rPr lang="fr-BE" dirty="0" err="1" smtClean="0"/>
              <a:t>Nevertheless</a:t>
            </a:r>
            <a:r>
              <a:rPr lang="fr-BE" dirty="0" smtClean="0"/>
              <a:t>,  the </a:t>
            </a:r>
            <a:r>
              <a:rPr lang="fr-BE" dirty="0" err="1" smtClean="0"/>
              <a:t>market</a:t>
            </a:r>
            <a:r>
              <a:rPr lang="fr-BE" dirty="0" smtClean="0"/>
              <a:t> of </a:t>
            </a:r>
            <a:r>
              <a:rPr lang="fr-BE" dirty="0" err="1" smtClean="0"/>
              <a:t>milk</a:t>
            </a:r>
            <a:r>
              <a:rPr lang="fr-BE" dirty="0" smtClean="0"/>
              <a:t> </a:t>
            </a:r>
            <a:r>
              <a:rPr lang="fr-BE" dirty="0" err="1" smtClean="0"/>
              <a:t>is</a:t>
            </a:r>
            <a:r>
              <a:rPr lang="fr-BE" dirty="0" smtClean="0"/>
              <a:t> a world </a:t>
            </a:r>
            <a:r>
              <a:rPr lang="fr-BE" dirty="0" err="1" smtClean="0"/>
              <a:t>market</a:t>
            </a:r>
            <a:r>
              <a:rPr lang="fr-BE" dirty="0" smtClean="0"/>
              <a:t>.</a:t>
            </a:r>
            <a:endParaRPr lang="fr-BE" dirty="0"/>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11</a:t>
            </a:fld>
            <a:endParaRPr lang="fr-BE"/>
          </a:p>
        </p:txBody>
      </p:sp>
    </p:spTree>
    <p:extLst>
      <p:ext uri="{BB962C8B-B14F-4D97-AF65-F5344CB8AC3E}">
        <p14:creationId xmlns:p14="http://schemas.microsoft.com/office/powerpoint/2010/main" val="42603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195" y="271100"/>
            <a:ext cx="6045136" cy="646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1"/>
          <p:cNvSpPr txBox="1">
            <a:spLocks/>
          </p:cNvSpPr>
          <p:nvPr/>
        </p:nvSpPr>
        <p:spPr>
          <a:xfrm>
            <a:off x="162104" y="6392785"/>
            <a:ext cx="3628943" cy="340357"/>
          </a:xfrm>
          <a:prstGeom prst="rect">
            <a:avLst/>
          </a:prstGeom>
          <a:noFill/>
          <a:ln>
            <a:solidFill>
              <a:schemeClr val="tx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1800" dirty="0">
                <a:latin typeface="Tahoma" panose="020B0604030504040204" pitchFamily="34" charset="0"/>
                <a:ea typeface="Tahoma" panose="020B0604030504040204" pitchFamily="34" charset="0"/>
                <a:cs typeface="Tahoma" panose="020B0604030504040204" pitchFamily="34" charset="0"/>
                <a:hlinkClick r:id="rId4"/>
              </a:rPr>
              <a:t>http://</a:t>
            </a:r>
            <a:r>
              <a:rPr lang="fr-BE" sz="1800" dirty="0" smtClean="0">
                <a:latin typeface="Tahoma" panose="020B0604030504040204" pitchFamily="34" charset="0"/>
                <a:ea typeface="Tahoma" panose="020B0604030504040204" pitchFamily="34" charset="0"/>
                <a:cs typeface="Tahoma" panose="020B0604030504040204" pitchFamily="34" charset="0"/>
                <a:hlinkClick r:id="rId4"/>
              </a:rPr>
              <a:t>www.maison-du-lait.com/fr</a:t>
            </a:r>
            <a:r>
              <a:rPr lang="fr-BE" sz="1800" dirty="0" smtClean="0">
                <a:latin typeface="Tahoma" panose="020B0604030504040204" pitchFamily="34" charset="0"/>
                <a:ea typeface="Tahoma" panose="020B0604030504040204" pitchFamily="34" charset="0"/>
                <a:cs typeface="Tahoma" panose="020B0604030504040204" pitchFamily="34" charset="0"/>
              </a:rPr>
              <a:t> </a:t>
            </a:r>
            <a:endParaRPr lang="fr-BE" sz="1800" dirty="0">
              <a:latin typeface="Tahoma" panose="020B0604030504040204" pitchFamily="34" charset="0"/>
              <a:ea typeface="Tahoma" panose="020B0604030504040204" pitchFamily="34" charset="0"/>
              <a:cs typeface="Tahoma" panose="020B0604030504040204" pitchFamily="34" charset="0"/>
            </a:endParaRPr>
          </a:p>
        </p:txBody>
      </p:sp>
      <p:sp>
        <p:nvSpPr>
          <p:cNvPr id="2" name="ZoneTexte 1"/>
          <p:cNvSpPr txBox="1"/>
          <p:nvPr/>
        </p:nvSpPr>
        <p:spPr>
          <a:xfrm>
            <a:off x="162104" y="1790596"/>
            <a:ext cx="2949718" cy="646331"/>
          </a:xfrm>
          <a:prstGeom prst="rect">
            <a:avLst/>
          </a:prstGeom>
          <a:noFill/>
          <a:ln>
            <a:solidFill>
              <a:schemeClr val="tx1"/>
            </a:solidFill>
          </a:ln>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World </a:t>
            </a:r>
            <a:r>
              <a:rPr lang="fr-BE" dirty="0" err="1" smtClean="0">
                <a:latin typeface="Tahoma" panose="020B0604030504040204" pitchFamily="34" charset="0"/>
                <a:ea typeface="Tahoma" panose="020B0604030504040204" pitchFamily="34" charset="0"/>
                <a:cs typeface="Tahoma" panose="020B0604030504040204" pitchFamily="34" charset="0"/>
              </a:rPr>
              <a:t>milk</a:t>
            </a:r>
            <a:r>
              <a:rPr lang="fr-BE" dirty="0" smtClean="0">
                <a:latin typeface="Tahoma" panose="020B0604030504040204" pitchFamily="34" charset="0"/>
                <a:ea typeface="Tahoma" panose="020B0604030504040204" pitchFamily="34" charset="0"/>
                <a:cs typeface="Tahoma" panose="020B0604030504040204" pitchFamily="34" charset="0"/>
              </a:rPr>
              <a:t> production : </a:t>
            </a:r>
          </a:p>
          <a:p>
            <a:r>
              <a:rPr lang="fr-BE" dirty="0" smtClean="0">
                <a:latin typeface="Tahoma" panose="020B0604030504040204" pitchFamily="34" charset="0"/>
                <a:ea typeface="Tahoma" panose="020B0604030504040204" pitchFamily="34" charset="0"/>
                <a:cs typeface="Tahoma" panose="020B0604030504040204" pitchFamily="34" charset="0"/>
              </a:rPr>
              <a:t>782 billions of </a:t>
            </a:r>
            <a:r>
              <a:rPr lang="fr-BE" dirty="0" err="1" smtClean="0">
                <a:latin typeface="Tahoma" panose="020B0604030504040204" pitchFamily="34" charset="0"/>
                <a:ea typeface="Tahoma" panose="020B0604030504040204" pitchFamily="34" charset="0"/>
                <a:cs typeface="Tahoma" panose="020B0604030504040204" pitchFamily="34" charset="0"/>
              </a:rPr>
              <a:t>milk</a:t>
            </a:r>
            <a:r>
              <a:rPr lang="fr-BE" dirty="0" smtClean="0">
                <a:latin typeface="Tahoma" panose="020B0604030504040204" pitchFamily="34" charset="0"/>
                <a:ea typeface="Tahoma" panose="020B0604030504040204" pitchFamily="34" charset="0"/>
                <a:cs typeface="Tahoma" panose="020B0604030504040204" pitchFamily="34" charset="0"/>
              </a:rPr>
              <a:t> (2013)</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4" name="ZoneTexte 3"/>
          <p:cNvSpPr txBox="1"/>
          <p:nvPr/>
        </p:nvSpPr>
        <p:spPr>
          <a:xfrm>
            <a:off x="142007" y="3340470"/>
            <a:ext cx="4030762" cy="1477328"/>
          </a:xfrm>
          <a:prstGeom prst="rect">
            <a:avLst/>
          </a:prstGeom>
          <a:noFill/>
          <a:ln>
            <a:solidFill>
              <a:schemeClr val="tx1"/>
            </a:solidFill>
          </a:ln>
        </p:spPr>
        <p:txBody>
          <a:bodyPr wrap="square" rtlCol="0">
            <a:spAutoFit/>
          </a:bodyPr>
          <a:lstStyle/>
          <a:p>
            <a:pPr marL="285750" indent="-285750">
              <a:buFontTx/>
              <a:buChar char="-"/>
            </a:pPr>
            <a:r>
              <a:rPr lang="fr-BE" dirty="0" smtClean="0">
                <a:latin typeface="Tahoma" panose="020B0604030504040204" pitchFamily="34" charset="0"/>
                <a:ea typeface="Tahoma" panose="020B0604030504040204" pitchFamily="34" charset="0"/>
                <a:cs typeface="Tahoma" panose="020B0604030504040204" pitchFamily="34" charset="0"/>
              </a:rPr>
              <a:t>47 % of the world production are </a:t>
            </a:r>
            <a:r>
              <a:rPr lang="fr-BE" dirty="0" err="1" smtClean="0">
                <a:latin typeface="Tahoma" panose="020B0604030504040204" pitchFamily="34" charset="0"/>
                <a:ea typeface="Tahoma" panose="020B0604030504040204" pitchFamily="34" charset="0"/>
                <a:cs typeface="Tahoma" panose="020B0604030504040204" pitchFamily="34" charset="0"/>
              </a:rPr>
              <a:t>under</a:t>
            </a:r>
            <a:r>
              <a:rPr lang="fr-BE" dirty="0" smtClean="0">
                <a:latin typeface="Tahoma" panose="020B0604030504040204" pitchFamily="34" charset="0"/>
                <a:ea typeface="Tahoma" panose="020B0604030504040204" pitchFamily="34" charset="0"/>
                <a:cs typeface="Tahoma" panose="020B0604030504040204" pitchFamily="34" charset="0"/>
              </a:rPr>
              <a:t> control of </a:t>
            </a:r>
            <a:r>
              <a:rPr lang="fr-BE" dirty="0" err="1" smtClean="0">
                <a:latin typeface="Tahoma" panose="020B0604030504040204" pitchFamily="34" charset="0"/>
                <a:ea typeface="Tahoma" panose="020B0604030504040204" pitchFamily="34" charset="0"/>
                <a:cs typeface="Tahoma" panose="020B0604030504040204" pitchFamily="34" charset="0"/>
              </a:rPr>
              <a:t>factories</a:t>
            </a:r>
            <a:endParaRPr lang="fr-BE"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endParaRPr lang="fr-BE" dirty="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fr-BE" dirty="0" smtClean="0">
                <a:latin typeface="Tahoma" panose="020B0604030504040204" pitchFamily="34" charset="0"/>
                <a:ea typeface="Tahoma" panose="020B0604030504040204" pitchFamily="34" charset="0"/>
                <a:cs typeface="Tahoma" panose="020B0604030504040204" pitchFamily="34" charset="0"/>
              </a:rPr>
              <a:t>25 </a:t>
            </a:r>
            <a:r>
              <a:rPr lang="fr-BE" dirty="0">
                <a:latin typeface="Tahoma" panose="020B0604030504040204" pitchFamily="34" charset="0"/>
                <a:ea typeface="Tahoma" panose="020B0604030504040204" pitchFamily="34" charset="0"/>
                <a:cs typeface="Tahoma" panose="020B0604030504040204" pitchFamily="34" charset="0"/>
              </a:rPr>
              <a:t>% of total </a:t>
            </a:r>
            <a:r>
              <a:rPr lang="fr-BE" dirty="0" err="1">
                <a:latin typeface="Tahoma" panose="020B0604030504040204" pitchFamily="34" charset="0"/>
                <a:ea typeface="Tahoma" panose="020B0604030504040204" pitchFamily="34" charset="0"/>
                <a:cs typeface="Tahoma" panose="020B0604030504040204" pitchFamily="34" charset="0"/>
              </a:rPr>
              <a:t>milk</a:t>
            </a:r>
            <a:r>
              <a:rPr lang="fr-BE" dirty="0">
                <a:latin typeface="Tahoma" panose="020B0604030504040204" pitchFamily="34" charset="0"/>
                <a:ea typeface="Tahoma" panose="020B0604030504040204" pitchFamily="34" charset="0"/>
                <a:cs typeface="Tahoma" panose="020B0604030504040204" pitchFamily="34" charset="0"/>
              </a:rPr>
              <a:t> production control by 25 </a:t>
            </a:r>
            <a:r>
              <a:rPr lang="fr-BE" dirty="0" err="1" smtClean="0">
                <a:latin typeface="Tahoma" panose="020B0604030504040204" pitchFamily="34" charset="0"/>
                <a:ea typeface="Tahoma" panose="020B0604030504040204" pitchFamily="34" charset="0"/>
                <a:cs typeface="Tahoma" panose="020B0604030504040204" pitchFamily="34" charset="0"/>
              </a:rPr>
              <a:t>factories</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10480431" y="178412"/>
            <a:ext cx="1604157" cy="369332"/>
          </a:xfrm>
          <a:prstGeom prst="rect">
            <a:avLst/>
          </a:prstGeom>
          <a:solidFill>
            <a:schemeClr val="accent6">
              <a:lumMod val="60000"/>
              <a:lumOff val="40000"/>
            </a:schemeClr>
          </a:solidFill>
          <a:ln>
            <a:solidFill>
              <a:schemeClr val="tx1"/>
            </a:solidFill>
          </a:ln>
        </p:spPr>
        <p:txBody>
          <a:bodyPr wrap="none" rtlCol="0">
            <a:spAutoFit/>
          </a:bodyPr>
          <a:lstStyle/>
          <a:p>
            <a:r>
              <a:rPr lang="fr-BE" dirty="0" smtClean="0"/>
              <a:t>Billions dollars)</a:t>
            </a:r>
            <a:endParaRPr lang="fr-BE" dirty="0"/>
          </a:p>
        </p:txBody>
      </p:sp>
      <p:sp>
        <p:nvSpPr>
          <p:cNvPr id="6" name="Rectangle 5"/>
          <p:cNvSpPr/>
          <p:nvPr/>
        </p:nvSpPr>
        <p:spPr>
          <a:xfrm>
            <a:off x="223725" y="5006752"/>
            <a:ext cx="3295860" cy="1200329"/>
          </a:xfrm>
          <a:prstGeom prst="rect">
            <a:avLst/>
          </a:prstGeom>
          <a:ln>
            <a:solidFill>
              <a:schemeClr val="tx1"/>
            </a:solidFill>
          </a:ln>
        </p:spPr>
        <p:txBody>
          <a:bodyPr wrap="square">
            <a:spAutoFit/>
          </a:bodyPr>
          <a:lstStyle/>
          <a:p>
            <a:r>
              <a:rPr lang="fr-BE" dirty="0">
                <a:latin typeface="Tahoma" panose="020B0604030504040204" pitchFamily="34" charset="0"/>
                <a:ea typeface="Tahoma" panose="020B0604030504040204" pitchFamily="34" charset="0"/>
                <a:cs typeface="Tahoma" panose="020B0604030504040204" pitchFamily="34" charset="0"/>
              </a:rPr>
              <a:t>In </a:t>
            </a:r>
            <a:r>
              <a:rPr lang="fr-BE" dirty="0" err="1" smtClean="0">
                <a:latin typeface="Tahoma" panose="020B0604030504040204" pitchFamily="34" charset="0"/>
                <a:ea typeface="Tahoma" panose="020B0604030504040204" pitchFamily="34" charset="0"/>
                <a:cs typeface="Tahoma" panose="020B0604030504040204" pitchFamily="34" charset="0"/>
              </a:rPr>
              <a:t>developing</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a:latin typeface="Tahoma" panose="020B0604030504040204" pitchFamily="34" charset="0"/>
                <a:ea typeface="Tahoma" panose="020B0604030504040204" pitchFamily="34" charset="0"/>
                <a:cs typeface="Tahoma" panose="020B0604030504040204" pitchFamily="34" charset="0"/>
              </a:rPr>
              <a:t>countries : </a:t>
            </a:r>
            <a:endParaRPr lang="fr-BE" dirty="0" smtClean="0">
              <a:latin typeface="Tahoma" panose="020B0604030504040204" pitchFamily="34" charset="0"/>
              <a:ea typeface="Tahoma" panose="020B0604030504040204" pitchFamily="34" charset="0"/>
              <a:cs typeface="Tahoma" panose="020B0604030504040204" pitchFamily="34" charset="0"/>
            </a:endParaRPr>
          </a:p>
          <a:p>
            <a:r>
              <a:rPr lang="fr-BE" dirty="0" smtClean="0">
                <a:latin typeface="Tahoma" panose="020B0604030504040204" pitchFamily="34" charset="0"/>
                <a:ea typeface="Tahoma" panose="020B0604030504040204" pitchFamily="34" charset="0"/>
                <a:cs typeface="Tahoma" panose="020B0604030504040204" pitchFamily="34" charset="0"/>
              </a:rPr>
              <a:t>80 </a:t>
            </a:r>
            <a:r>
              <a:rPr lang="fr-BE" dirty="0">
                <a:latin typeface="Tahoma" panose="020B0604030504040204" pitchFamily="34" charset="0"/>
                <a:ea typeface="Tahoma" panose="020B0604030504040204" pitchFamily="34" charset="0"/>
                <a:cs typeface="Tahoma" panose="020B0604030504040204" pitchFamily="34" charset="0"/>
              </a:rPr>
              <a:t>% of </a:t>
            </a:r>
            <a:r>
              <a:rPr lang="fr-BE" dirty="0" err="1">
                <a:latin typeface="Tahoma" panose="020B0604030504040204" pitchFamily="34" charset="0"/>
                <a:ea typeface="Tahoma" panose="020B0604030504040204" pitchFamily="34" charset="0"/>
                <a:cs typeface="Tahoma" panose="020B0604030504040204" pitchFamily="34" charset="0"/>
              </a:rPr>
              <a:t>milk</a:t>
            </a:r>
            <a:r>
              <a:rPr lang="fr-BE" dirty="0">
                <a:latin typeface="Tahoma" panose="020B0604030504040204" pitchFamily="34" charset="0"/>
                <a:ea typeface="Tahoma" panose="020B0604030504040204" pitchFamily="34" charset="0"/>
                <a:cs typeface="Tahoma" panose="020B0604030504040204" pitchFamily="34" charset="0"/>
              </a:rPr>
              <a:t> are not </a:t>
            </a:r>
            <a:r>
              <a:rPr lang="fr-BE" dirty="0" err="1">
                <a:latin typeface="Tahoma" panose="020B0604030504040204" pitchFamily="34" charset="0"/>
                <a:ea typeface="Tahoma" panose="020B0604030504040204" pitchFamily="34" charset="0"/>
                <a:cs typeface="Tahoma" panose="020B0604030504040204" pitchFamily="34" charset="0"/>
              </a:rPr>
              <a:t>controlled</a:t>
            </a:r>
            <a:r>
              <a:rPr lang="fr-BE" dirty="0">
                <a:latin typeface="Tahoma" panose="020B0604030504040204" pitchFamily="34" charset="0"/>
                <a:ea typeface="Tahoma" panose="020B0604030504040204" pitchFamily="34" charset="0"/>
                <a:cs typeface="Tahoma" panose="020B0604030504040204" pitchFamily="34" charset="0"/>
              </a:rPr>
              <a:t> by </a:t>
            </a:r>
            <a:r>
              <a:rPr lang="fr-BE" dirty="0" err="1" smtClean="0">
                <a:latin typeface="Tahoma" panose="020B0604030504040204" pitchFamily="34" charset="0"/>
                <a:ea typeface="Tahoma" panose="020B0604030504040204" pitchFamily="34" charset="0"/>
                <a:cs typeface="Tahoma" panose="020B0604030504040204" pitchFamily="34" charset="0"/>
              </a:rPr>
              <a:t>factories</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informal</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market</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sz="1400"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FAO 2006</a:t>
            </a:r>
            <a:r>
              <a:rPr lang="fr-BE" dirty="0" smtClean="0">
                <a:latin typeface="Tahoma" panose="020B0604030504040204" pitchFamily="34" charset="0"/>
                <a:ea typeface="Tahoma" panose="020B0604030504040204" pitchFamily="34" charset="0"/>
                <a:cs typeface="Tahoma" panose="020B0604030504040204" pitchFamily="34" charset="0"/>
              </a:rPr>
              <a:t>) </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142007" y="291267"/>
            <a:ext cx="4590809" cy="523220"/>
          </a:xfrm>
          <a:prstGeom prst="rect">
            <a:avLst/>
          </a:prstGeom>
          <a:solidFill>
            <a:srgbClr val="800000"/>
          </a:solidFill>
        </p:spPr>
        <p:txBody>
          <a:bodyPr wrap="none" rtlCol="0">
            <a:spAutoFit/>
          </a:bodyPr>
          <a:lstStyle/>
          <a:p>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 the white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market</a:t>
            </a:r>
            <a:endParaRPr lang="fr-BE"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Flèche droite 9"/>
          <p:cNvSpPr/>
          <p:nvPr/>
        </p:nvSpPr>
        <p:spPr>
          <a:xfrm rot="5400000">
            <a:off x="185791" y="2628868"/>
            <a:ext cx="868514"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lèche droite 10"/>
          <p:cNvSpPr/>
          <p:nvPr/>
        </p:nvSpPr>
        <p:spPr>
          <a:xfrm>
            <a:off x="4172769" y="3968434"/>
            <a:ext cx="657426"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ZoneTexte 11"/>
          <p:cNvSpPr txBox="1"/>
          <p:nvPr/>
        </p:nvSpPr>
        <p:spPr>
          <a:xfrm>
            <a:off x="162104" y="990496"/>
            <a:ext cx="4554645" cy="646331"/>
          </a:xfrm>
          <a:prstGeom prst="rect">
            <a:avLst/>
          </a:prstGeom>
          <a:noFill/>
          <a:ln>
            <a:solidFill>
              <a:schemeClr val="tx1"/>
            </a:solidFill>
          </a:ln>
        </p:spPr>
        <p:txBody>
          <a:bodyPr wrap="none" rtlCol="0">
            <a:spAutoFit/>
          </a:bodyPr>
          <a:lstStyle/>
          <a:p>
            <a:r>
              <a:rPr lang="fr-BE" dirty="0" smtClean="0">
                <a:latin typeface="Tahoma" panose="020B0604030504040204" pitchFamily="34" charset="0"/>
                <a:ea typeface="Tahoma" panose="020B0604030504040204" pitchFamily="34" charset="0"/>
                <a:cs typeface="Tahoma" panose="020B0604030504040204" pitchFamily="34" charset="0"/>
              </a:rPr>
              <a:t>World </a:t>
            </a:r>
            <a:r>
              <a:rPr lang="fr-BE" dirty="0" err="1" smtClean="0">
                <a:latin typeface="Tahoma" panose="020B0604030504040204" pitchFamily="34" charset="0"/>
                <a:ea typeface="Tahoma" panose="020B0604030504040204" pitchFamily="34" charset="0"/>
                <a:cs typeface="Tahoma" panose="020B0604030504040204" pitchFamily="34" charset="0"/>
              </a:rPr>
              <a:t>milk</a:t>
            </a:r>
            <a:r>
              <a:rPr lang="fr-BE" dirty="0" smtClean="0">
                <a:latin typeface="Tahoma" panose="020B0604030504040204" pitchFamily="34" charset="0"/>
                <a:ea typeface="Tahoma" panose="020B0604030504040204" pitchFamily="34" charset="0"/>
                <a:cs typeface="Tahoma" panose="020B0604030504040204" pitchFamily="34" charset="0"/>
              </a:rPr>
              <a:t> </a:t>
            </a:r>
            <a:r>
              <a:rPr lang="fr-BE" dirty="0" err="1" smtClean="0">
                <a:latin typeface="Tahoma" panose="020B0604030504040204" pitchFamily="34" charset="0"/>
                <a:ea typeface="Tahoma" panose="020B0604030504040204" pitchFamily="34" charset="0"/>
                <a:cs typeface="Tahoma" panose="020B0604030504040204" pitchFamily="34" charset="0"/>
              </a:rPr>
              <a:t>consumers</a:t>
            </a:r>
            <a:r>
              <a:rPr lang="fr-BE" dirty="0" smtClean="0">
                <a:latin typeface="Tahoma" panose="020B0604030504040204" pitchFamily="34" charset="0"/>
                <a:ea typeface="Tahoma" panose="020B0604030504040204" pitchFamily="34" charset="0"/>
                <a:cs typeface="Tahoma" panose="020B0604030504040204" pitchFamily="34" charset="0"/>
              </a:rPr>
              <a:t> : </a:t>
            </a:r>
          </a:p>
          <a:p>
            <a:r>
              <a:rPr lang="fr-BE" dirty="0" smtClean="0">
                <a:latin typeface="Tahoma" panose="020B0604030504040204" pitchFamily="34" charset="0"/>
                <a:ea typeface="Tahoma" panose="020B0604030504040204" pitchFamily="34" charset="0"/>
                <a:cs typeface="Tahoma" panose="020B0604030504040204" pitchFamily="34" charset="0"/>
              </a:rPr>
              <a:t>2,4 billions in 2012 and 4,2 billions in 2025</a:t>
            </a:r>
            <a:endParaRPr lang="fr-BE"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12</a:t>
            </a:fld>
            <a:endParaRPr lang="fr-BE"/>
          </a:p>
        </p:txBody>
      </p:sp>
    </p:spTree>
    <p:extLst>
      <p:ext uri="{BB962C8B-B14F-4D97-AF65-F5344CB8AC3E}">
        <p14:creationId xmlns:p14="http://schemas.microsoft.com/office/powerpoint/2010/main" val="5045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850659"/>
            <a:ext cx="1062990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a:spLocks noGrp="1"/>
          </p:cNvSpPr>
          <p:nvPr>
            <p:ph type="title"/>
          </p:nvPr>
        </p:nvSpPr>
        <p:spPr>
          <a:xfrm>
            <a:off x="187569" y="154111"/>
            <a:ext cx="11816861" cy="788426"/>
          </a:xfrm>
          <a:solidFill>
            <a:schemeClr val="accent6">
              <a:lumMod val="60000"/>
              <a:lumOff val="40000"/>
            </a:schemeClr>
          </a:solidFill>
          <a:ln>
            <a:solidFill>
              <a:schemeClr val="tx1"/>
            </a:solidFill>
          </a:ln>
        </p:spPr>
        <p:txBody>
          <a:bodyPr>
            <a:normAutofit/>
          </a:bodyPr>
          <a:lstStyle/>
          <a:p>
            <a:r>
              <a:rPr lang="fr-BE" sz="2400" dirty="0" smtClean="0"/>
              <a:t>Evolution of </a:t>
            </a:r>
            <a:r>
              <a:rPr lang="fr-BE" sz="2400" dirty="0" err="1" smtClean="0"/>
              <a:t>milk</a:t>
            </a:r>
            <a:r>
              <a:rPr lang="fr-BE" sz="2400" dirty="0" smtClean="0"/>
              <a:t> </a:t>
            </a:r>
            <a:r>
              <a:rPr lang="fr-BE" sz="2400" dirty="0" err="1" smtClean="0"/>
              <a:t>price</a:t>
            </a:r>
            <a:r>
              <a:rPr lang="fr-BE" sz="2400" dirty="0" smtClean="0"/>
              <a:t> in </a:t>
            </a:r>
            <a:r>
              <a:rPr lang="fr-BE" sz="2400" dirty="0" err="1" smtClean="0"/>
              <a:t>NZ</a:t>
            </a:r>
            <a:r>
              <a:rPr lang="fr-BE" sz="2400" dirty="0"/>
              <a:t>, US and EU</a:t>
            </a:r>
            <a:r>
              <a:rPr lang="fr-BE" sz="2400" dirty="0">
                <a:solidFill>
                  <a:schemeClr val="bg1"/>
                </a:solidFill>
              </a:rPr>
              <a:t/>
            </a:r>
            <a:br>
              <a:rPr lang="fr-BE" sz="2400" dirty="0">
                <a:solidFill>
                  <a:schemeClr val="bg1"/>
                </a:solidFill>
              </a:rPr>
            </a:br>
            <a:r>
              <a:rPr lang="fr-BE" sz="2400" dirty="0">
                <a:solidFill>
                  <a:schemeClr val="bg1"/>
                </a:solidFill>
                <a:hlinkClick r:id="rId4"/>
              </a:rPr>
              <a:t>http://</a:t>
            </a:r>
            <a:r>
              <a:rPr lang="fr-BE" sz="2400" dirty="0" smtClean="0">
                <a:solidFill>
                  <a:schemeClr val="bg1"/>
                </a:solidFill>
                <a:hlinkClick r:id="rId4"/>
              </a:rPr>
              <a:t>ec.europa.eu/agriculture/market-observatory/milk/pdf/world-raw-milk-prices_en.pdf</a:t>
            </a:r>
            <a:r>
              <a:rPr lang="fr-BE" sz="2400" dirty="0" smtClean="0">
                <a:solidFill>
                  <a:schemeClr val="bg1"/>
                </a:solidFill>
              </a:rPr>
              <a:t> </a:t>
            </a:r>
            <a:endParaRPr lang="fr-BE" sz="2400" dirty="0">
              <a:solidFill>
                <a:schemeClr val="bg1"/>
              </a:solidFill>
            </a:endParaRPr>
          </a:p>
        </p:txBody>
      </p:sp>
      <p:sp>
        <p:nvSpPr>
          <p:cNvPr id="2" name="Flèche vers le bas 1"/>
          <p:cNvSpPr/>
          <p:nvPr/>
        </p:nvSpPr>
        <p:spPr>
          <a:xfrm rot="18655960">
            <a:off x="9743090" y="707803"/>
            <a:ext cx="614856" cy="2175642"/>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13</a:t>
            </a:fld>
            <a:endParaRPr lang="fr-BE"/>
          </a:p>
        </p:txBody>
      </p:sp>
    </p:spTree>
    <p:extLst>
      <p:ext uri="{BB962C8B-B14F-4D97-AF65-F5344CB8AC3E}">
        <p14:creationId xmlns:p14="http://schemas.microsoft.com/office/powerpoint/2010/main" val="341497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2472559" cy="1038006"/>
          </a:xfrm>
          <a:solidFill>
            <a:srgbClr val="C00000"/>
          </a:solidFill>
        </p:spPr>
        <p:txBody>
          <a:bodyPr/>
          <a:lstStyle/>
          <a:p>
            <a:r>
              <a:rPr lang="fr-BE" dirty="0" err="1" smtClean="0">
                <a:solidFill>
                  <a:schemeClr val="bg1"/>
                </a:solidFill>
              </a:rPr>
              <a:t>Summary</a:t>
            </a:r>
            <a:endParaRPr lang="fr-BE" dirty="0">
              <a:solidFill>
                <a:schemeClr val="bg1"/>
              </a:solidFill>
            </a:endParaRPr>
          </a:p>
        </p:txBody>
      </p:sp>
      <p:sp>
        <p:nvSpPr>
          <p:cNvPr id="3" name="Titre 1"/>
          <p:cNvSpPr txBox="1">
            <a:spLocks/>
          </p:cNvSpPr>
          <p:nvPr/>
        </p:nvSpPr>
        <p:spPr>
          <a:xfrm>
            <a:off x="801414" y="1621111"/>
            <a:ext cx="10515600" cy="4527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dirty="0" smtClean="0"/>
              <a:t>- Milk </a:t>
            </a:r>
            <a:r>
              <a:rPr lang="fr-BE" dirty="0" err="1" smtClean="0"/>
              <a:t>can</a:t>
            </a:r>
            <a:r>
              <a:rPr lang="fr-BE" dirty="0" smtClean="0"/>
              <a:t> </a:t>
            </a:r>
            <a:r>
              <a:rPr lang="fr-BE" dirty="0" err="1" smtClean="0"/>
              <a:t>be</a:t>
            </a:r>
            <a:r>
              <a:rPr lang="fr-BE" dirty="0" smtClean="0"/>
              <a:t> </a:t>
            </a:r>
            <a:r>
              <a:rPr lang="fr-BE" dirty="0" err="1" smtClean="0"/>
              <a:t>called</a:t>
            </a:r>
            <a:r>
              <a:rPr lang="fr-BE" dirty="0" smtClean="0"/>
              <a:t> white gold.</a:t>
            </a:r>
          </a:p>
          <a:p>
            <a:pPr marL="571500" indent="-571500">
              <a:buFontTx/>
              <a:buChar char="-"/>
            </a:pPr>
            <a:endParaRPr lang="fr-BE" dirty="0" smtClean="0"/>
          </a:p>
          <a:p>
            <a:r>
              <a:rPr lang="fr-BE" dirty="0" smtClean="0"/>
              <a:t>- The goal of the </a:t>
            </a:r>
            <a:r>
              <a:rPr lang="fr-BE" dirty="0" err="1" smtClean="0"/>
              <a:t>companies</a:t>
            </a:r>
            <a:r>
              <a:rPr lang="fr-BE" dirty="0" smtClean="0"/>
              <a:t> </a:t>
            </a:r>
            <a:r>
              <a:rPr lang="fr-BE" dirty="0" err="1" smtClean="0"/>
              <a:t>is</a:t>
            </a:r>
            <a:r>
              <a:rPr lang="fr-BE" dirty="0" smtClean="0"/>
              <a:t> to </a:t>
            </a:r>
            <a:r>
              <a:rPr lang="fr-BE" dirty="0" err="1" smtClean="0"/>
              <a:t>make</a:t>
            </a:r>
            <a:r>
              <a:rPr lang="fr-BE" dirty="0" smtClean="0"/>
              <a:t> profit.</a:t>
            </a:r>
          </a:p>
          <a:p>
            <a:endParaRPr lang="fr-BE" dirty="0" smtClean="0"/>
          </a:p>
          <a:p>
            <a:r>
              <a:rPr lang="fr-BE" dirty="0" smtClean="0"/>
              <a:t>- The challenge of the </a:t>
            </a:r>
            <a:r>
              <a:rPr lang="fr-BE" dirty="0" err="1" smtClean="0"/>
              <a:t>farmer</a:t>
            </a:r>
            <a:r>
              <a:rPr lang="fr-BE" dirty="0" smtClean="0"/>
              <a:t> </a:t>
            </a:r>
            <a:r>
              <a:rPr lang="fr-BE" dirty="0" err="1" smtClean="0"/>
              <a:t>is</a:t>
            </a:r>
            <a:r>
              <a:rPr lang="fr-BE" dirty="0" smtClean="0"/>
              <a:t> to </a:t>
            </a:r>
            <a:r>
              <a:rPr lang="fr-BE" dirty="0" err="1" smtClean="0"/>
              <a:t>reduce</a:t>
            </a:r>
            <a:r>
              <a:rPr lang="fr-BE" dirty="0" smtClean="0"/>
              <a:t> the </a:t>
            </a:r>
            <a:r>
              <a:rPr lang="fr-BE" dirty="0" err="1" smtClean="0"/>
              <a:t>costs</a:t>
            </a:r>
            <a:r>
              <a:rPr lang="fr-BE" dirty="0" smtClean="0"/>
              <a:t> of </a:t>
            </a:r>
            <a:r>
              <a:rPr lang="fr-BE" dirty="0" err="1" smtClean="0"/>
              <a:t>milk</a:t>
            </a:r>
            <a:r>
              <a:rPr lang="fr-BE" dirty="0" smtClean="0"/>
              <a:t> production</a:t>
            </a:r>
            <a:endParaRPr lang="fr-BE" dirty="0"/>
          </a:p>
        </p:txBody>
      </p:sp>
      <p:sp>
        <p:nvSpPr>
          <p:cNvPr id="4" name="Espace réservé du numéro de diapositive 3"/>
          <p:cNvSpPr>
            <a:spLocks noGrp="1"/>
          </p:cNvSpPr>
          <p:nvPr>
            <p:ph type="sldNum" sz="quarter" idx="12"/>
          </p:nvPr>
        </p:nvSpPr>
        <p:spPr/>
        <p:txBody>
          <a:bodyPr/>
          <a:lstStyle/>
          <a:p>
            <a:fld id="{9B7F983F-EA00-4A86-8421-378289104A51}" type="slidenum">
              <a:rPr lang="fr-BE" smtClean="0"/>
              <a:t>14</a:t>
            </a:fld>
            <a:endParaRPr lang="fr-BE"/>
          </a:p>
        </p:txBody>
      </p:sp>
    </p:spTree>
    <p:extLst>
      <p:ext uri="{BB962C8B-B14F-4D97-AF65-F5344CB8AC3E}">
        <p14:creationId xmlns:p14="http://schemas.microsoft.com/office/powerpoint/2010/main" val="152657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2041765" y="2335621"/>
            <a:ext cx="8890842" cy="2447394"/>
          </a:xfrm>
          <a:prstGeom prst="rect">
            <a:avLst/>
          </a:prstGeom>
          <a:solidFill>
            <a:schemeClr val="accent5">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Factors</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influencing</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production</a:t>
            </a:r>
            <a:endParaRPr lang="fr-BE"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15</a:t>
            </a:fld>
            <a:endParaRPr lang="fr-BE"/>
          </a:p>
        </p:txBody>
      </p:sp>
    </p:spTree>
    <p:extLst>
      <p:ext uri="{BB962C8B-B14F-4D97-AF65-F5344CB8AC3E}">
        <p14:creationId xmlns:p14="http://schemas.microsoft.com/office/powerpoint/2010/main" val="2369613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289578" y="1144252"/>
            <a:ext cx="3235570" cy="3076047"/>
          </a:xfrm>
          <a:prstGeom prst="ellipse">
            <a:avLst/>
          </a:prstGeom>
          <a:solidFill>
            <a:srgbClr val="5B9BD5">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653161" y="2118495"/>
            <a:ext cx="2045753" cy="769441"/>
          </a:xfrm>
          <a:prstGeom prst="rect">
            <a:avLst/>
          </a:prstGeom>
        </p:spPr>
        <p:txBody>
          <a:bodyPr wrap="none">
            <a:spAutoFit/>
          </a:bodyPr>
          <a:lstStyle/>
          <a:p>
            <a:pPr algn="ctr"/>
            <a:r>
              <a:rPr lang="fr-BE" sz="4400" dirty="0" err="1">
                <a:latin typeface="Tahoma" panose="020B0604030504040204" pitchFamily="34" charset="0"/>
                <a:ea typeface="Tahoma" panose="020B0604030504040204" pitchFamily="34" charset="0"/>
                <a:cs typeface="Tahoma" panose="020B0604030504040204" pitchFamily="34" charset="0"/>
              </a:rPr>
              <a:t>Genetic</a:t>
            </a:r>
            <a:endParaRPr lang="fr-BE" sz="4400" dirty="0">
              <a:latin typeface="Tahoma" panose="020B0604030504040204" pitchFamily="34" charset="0"/>
              <a:ea typeface="Tahoma" panose="020B0604030504040204" pitchFamily="34" charset="0"/>
              <a:cs typeface="Tahoma" panose="020B0604030504040204" pitchFamily="34" charset="0"/>
            </a:endParaRPr>
          </a:p>
        </p:txBody>
      </p:sp>
      <p:sp>
        <p:nvSpPr>
          <p:cNvPr id="53" name="Ellipse 52"/>
          <p:cNvSpPr/>
          <p:nvPr/>
        </p:nvSpPr>
        <p:spPr>
          <a:xfrm>
            <a:off x="3970814" y="2994409"/>
            <a:ext cx="686016" cy="67323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16</a:t>
            </a:fld>
            <a:endParaRPr lang="fr-BE"/>
          </a:p>
        </p:txBody>
      </p:sp>
    </p:spTree>
    <p:extLst>
      <p:ext uri="{BB962C8B-B14F-4D97-AF65-F5344CB8AC3E}">
        <p14:creationId xmlns:p14="http://schemas.microsoft.com/office/powerpoint/2010/main" val="2271712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862013"/>
            <a:ext cx="873442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529752" y="6401173"/>
            <a:ext cx="8520731" cy="369332"/>
          </a:xfrm>
          <a:prstGeom prst="rect">
            <a:avLst/>
          </a:prstGeom>
          <a:noFill/>
        </p:spPr>
        <p:txBody>
          <a:bodyPr wrap="none" rtlCol="0">
            <a:spAutoFit/>
          </a:bodyPr>
          <a:lstStyle/>
          <a:p>
            <a:r>
              <a:rPr lang="fr-BE" dirty="0" smtClean="0">
                <a:solidFill>
                  <a:schemeClr val="bg1">
                    <a:lumMod val="65000"/>
                  </a:schemeClr>
                </a:solidFill>
              </a:rPr>
              <a:t>Berry et al. Milk Production and </a:t>
            </a:r>
            <a:r>
              <a:rPr lang="fr-BE" dirty="0" err="1" smtClean="0">
                <a:solidFill>
                  <a:schemeClr val="bg1">
                    <a:lumMod val="65000"/>
                  </a:schemeClr>
                </a:solidFill>
              </a:rPr>
              <a:t>fertility</a:t>
            </a:r>
            <a:r>
              <a:rPr lang="fr-BE" dirty="0" smtClean="0">
                <a:solidFill>
                  <a:schemeClr val="bg1">
                    <a:lumMod val="65000"/>
                  </a:schemeClr>
                </a:solidFill>
              </a:rPr>
              <a:t> in </a:t>
            </a:r>
            <a:r>
              <a:rPr lang="fr-BE" dirty="0" err="1" smtClean="0">
                <a:solidFill>
                  <a:schemeClr val="bg1">
                    <a:lumMod val="65000"/>
                  </a:schemeClr>
                </a:solidFill>
              </a:rPr>
              <a:t>cattle</a:t>
            </a:r>
            <a:r>
              <a:rPr lang="fr-BE" dirty="0" smtClean="0">
                <a:solidFill>
                  <a:schemeClr val="bg1">
                    <a:lumMod val="65000"/>
                  </a:schemeClr>
                </a:solidFill>
              </a:rPr>
              <a:t>. </a:t>
            </a:r>
            <a:r>
              <a:rPr lang="fr-BE" dirty="0" err="1" smtClean="0">
                <a:solidFill>
                  <a:schemeClr val="bg1">
                    <a:lumMod val="65000"/>
                  </a:schemeClr>
                </a:solidFill>
              </a:rPr>
              <a:t>Annu.Rev.Anim.Biosci</a:t>
            </a:r>
            <a:r>
              <a:rPr lang="fr-BE" dirty="0" smtClean="0">
                <a:solidFill>
                  <a:schemeClr val="bg1">
                    <a:lumMod val="65000"/>
                  </a:schemeClr>
                </a:solidFill>
              </a:rPr>
              <a:t>. 2016, 4, 269-290.</a:t>
            </a:r>
            <a:endParaRPr lang="fr-BE" dirty="0">
              <a:solidFill>
                <a:schemeClr val="bg1">
                  <a:lumMod val="65000"/>
                </a:schemeClr>
              </a:solidFill>
            </a:endParaRPr>
          </a:p>
        </p:txBody>
      </p:sp>
      <p:sp>
        <p:nvSpPr>
          <p:cNvPr id="4" name="ZoneTexte 3"/>
          <p:cNvSpPr txBox="1"/>
          <p:nvPr/>
        </p:nvSpPr>
        <p:spPr>
          <a:xfrm>
            <a:off x="3371093" y="5750400"/>
            <a:ext cx="8421857" cy="430887"/>
          </a:xfrm>
          <a:prstGeom prst="rect">
            <a:avLst/>
          </a:prstGeom>
          <a:solidFill>
            <a:schemeClr val="accent5">
              <a:lumMod val="75000"/>
            </a:schemeClr>
          </a:solidFill>
        </p:spPr>
        <p:txBody>
          <a:bodyPr wrap="none" rtlCol="0">
            <a:spAutoFit/>
          </a:bodyPr>
          <a:lstStyle/>
          <a:p>
            <a:r>
              <a:rPr lang="fr-BE" sz="2200" dirty="0" err="1" smtClean="0">
                <a:solidFill>
                  <a:srgbClr val="00B0F0"/>
                </a:solidFill>
              </a:rPr>
              <a:t>Heritability</a:t>
            </a:r>
            <a:r>
              <a:rPr lang="fr-BE" sz="2200" dirty="0" smtClean="0">
                <a:solidFill>
                  <a:schemeClr val="bg1"/>
                </a:solidFill>
              </a:rPr>
              <a:t> and </a:t>
            </a:r>
            <a:r>
              <a:rPr lang="fr-BE" sz="2200" dirty="0" smtClean="0">
                <a:solidFill>
                  <a:schemeClr val="accent6">
                    <a:lumMod val="60000"/>
                    <a:lumOff val="40000"/>
                  </a:schemeClr>
                </a:solidFill>
              </a:rPr>
              <a:t>coefficient of </a:t>
            </a:r>
            <a:r>
              <a:rPr lang="fr-BE" sz="2200" dirty="0" err="1" smtClean="0">
                <a:solidFill>
                  <a:schemeClr val="accent6">
                    <a:lumMod val="60000"/>
                    <a:lumOff val="40000"/>
                  </a:schemeClr>
                </a:solidFill>
              </a:rPr>
              <a:t>genetic</a:t>
            </a:r>
            <a:r>
              <a:rPr lang="fr-BE" sz="2200" dirty="0" smtClean="0">
                <a:solidFill>
                  <a:schemeClr val="accent6">
                    <a:lumMod val="60000"/>
                    <a:lumOff val="40000"/>
                  </a:schemeClr>
                </a:solidFill>
              </a:rPr>
              <a:t> variations </a:t>
            </a:r>
            <a:r>
              <a:rPr lang="fr-BE" sz="2200" dirty="0" smtClean="0">
                <a:solidFill>
                  <a:schemeClr val="bg1"/>
                </a:solidFill>
              </a:rPr>
              <a:t>of </a:t>
            </a:r>
            <a:r>
              <a:rPr lang="fr-BE" sz="2200" dirty="0" err="1" smtClean="0">
                <a:solidFill>
                  <a:schemeClr val="bg1"/>
                </a:solidFill>
              </a:rPr>
              <a:t>some</a:t>
            </a:r>
            <a:r>
              <a:rPr lang="fr-BE" sz="2200" dirty="0" smtClean="0">
                <a:solidFill>
                  <a:schemeClr val="bg1"/>
                </a:solidFill>
              </a:rPr>
              <a:t> traits in </a:t>
            </a:r>
            <a:r>
              <a:rPr lang="fr-BE" sz="2200" dirty="0" err="1" smtClean="0">
                <a:solidFill>
                  <a:schemeClr val="bg1"/>
                </a:solidFill>
              </a:rPr>
              <a:t>cattle</a:t>
            </a:r>
            <a:endParaRPr lang="fr-BE" sz="2200" dirty="0">
              <a:solidFill>
                <a:schemeClr val="bg1"/>
              </a:solidFill>
            </a:endParaRPr>
          </a:p>
        </p:txBody>
      </p:sp>
      <p:sp>
        <p:nvSpPr>
          <p:cNvPr id="2" name="Ellipse 1"/>
          <p:cNvSpPr/>
          <p:nvPr/>
        </p:nvSpPr>
        <p:spPr>
          <a:xfrm rot="19142145">
            <a:off x="2055537" y="1871578"/>
            <a:ext cx="3172968" cy="12216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p:cNvSpPr/>
          <p:nvPr/>
        </p:nvSpPr>
        <p:spPr>
          <a:xfrm rot="20616747">
            <a:off x="4305349" y="2909154"/>
            <a:ext cx="3477205" cy="11786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p:cNvSpPr/>
          <p:nvPr/>
        </p:nvSpPr>
        <p:spPr>
          <a:xfrm rot="19142145">
            <a:off x="8501668" y="2726861"/>
            <a:ext cx="1330318" cy="654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p:cNvSpPr/>
          <p:nvPr/>
        </p:nvSpPr>
        <p:spPr>
          <a:xfrm rot="20616747">
            <a:off x="7709487" y="4101498"/>
            <a:ext cx="919369" cy="4819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617785" y="214974"/>
            <a:ext cx="3622672" cy="5051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Milk traits are the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most</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heritable</a:t>
            </a:r>
            <a:endParaRPr lang="fr-BE"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Flèche droite 9"/>
          <p:cNvSpPr/>
          <p:nvPr/>
        </p:nvSpPr>
        <p:spPr>
          <a:xfrm>
            <a:off x="371788" y="216824"/>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17</a:t>
            </a:fld>
            <a:endParaRPr lang="fr-BE"/>
          </a:p>
        </p:txBody>
      </p:sp>
    </p:spTree>
    <p:extLst>
      <p:ext uri="{BB962C8B-B14F-4D97-AF65-F5344CB8AC3E}">
        <p14:creationId xmlns:p14="http://schemas.microsoft.com/office/powerpoint/2010/main" val="27151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630" y="1050339"/>
            <a:ext cx="9193361" cy="524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529752" y="6401173"/>
            <a:ext cx="8520731" cy="369332"/>
          </a:xfrm>
          <a:prstGeom prst="rect">
            <a:avLst/>
          </a:prstGeom>
          <a:noFill/>
        </p:spPr>
        <p:txBody>
          <a:bodyPr wrap="none" rtlCol="0">
            <a:spAutoFit/>
          </a:bodyPr>
          <a:lstStyle/>
          <a:p>
            <a:r>
              <a:rPr lang="fr-BE" dirty="0" smtClean="0">
                <a:solidFill>
                  <a:schemeClr val="bg1">
                    <a:lumMod val="65000"/>
                  </a:schemeClr>
                </a:solidFill>
              </a:rPr>
              <a:t>Berry et al. Milk Production and </a:t>
            </a:r>
            <a:r>
              <a:rPr lang="fr-BE" dirty="0" err="1" smtClean="0">
                <a:solidFill>
                  <a:schemeClr val="bg1">
                    <a:lumMod val="65000"/>
                  </a:schemeClr>
                </a:solidFill>
              </a:rPr>
              <a:t>fertility</a:t>
            </a:r>
            <a:r>
              <a:rPr lang="fr-BE" dirty="0" smtClean="0">
                <a:solidFill>
                  <a:schemeClr val="bg1">
                    <a:lumMod val="65000"/>
                  </a:schemeClr>
                </a:solidFill>
              </a:rPr>
              <a:t> in </a:t>
            </a:r>
            <a:r>
              <a:rPr lang="fr-BE" dirty="0" err="1" smtClean="0">
                <a:solidFill>
                  <a:schemeClr val="bg1">
                    <a:lumMod val="65000"/>
                  </a:schemeClr>
                </a:solidFill>
              </a:rPr>
              <a:t>cattle</a:t>
            </a:r>
            <a:r>
              <a:rPr lang="fr-BE" dirty="0" smtClean="0">
                <a:solidFill>
                  <a:schemeClr val="bg1">
                    <a:lumMod val="65000"/>
                  </a:schemeClr>
                </a:solidFill>
              </a:rPr>
              <a:t>. </a:t>
            </a:r>
            <a:r>
              <a:rPr lang="fr-BE" dirty="0" err="1" smtClean="0">
                <a:solidFill>
                  <a:schemeClr val="bg1">
                    <a:lumMod val="65000"/>
                  </a:schemeClr>
                </a:solidFill>
              </a:rPr>
              <a:t>Annu.Rev.Anim.Biosci</a:t>
            </a:r>
            <a:r>
              <a:rPr lang="fr-BE" dirty="0" smtClean="0">
                <a:solidFill>
                  <a:schemeClr val="bg1">
                    <a:lumMod val="65000"/>
                  </a:schemeClr>
                </a:solidFill>
              </a:rPr>
              <a:t>. 2016, 4, 269-290.</a:t>
            </a:r>
            <a:endParaRPr lang="fr-BE" dirty="0">
              <a:solidFill>
                <a:schemeClr val="bg1">
                  <a:lumMod val="65000"/>
                </a:schemeClr>
              </a:solidFill>
            </a:endParaRPr>
          </a:p>
        </p:txBody>
      </p:sp>
      <p:sp>
        <p:nvSpPr>
          <p:cNvPr id="3" name="ZoneTexte 2"/>
          <p:cNvSpPr txBox="1"/>
          <p:nvPr/>
        </p:nvSpPr>
        <p:spPr>
          <a:xfrm>
            <a:off x="7777061" y="955207"/>
            <a:ext cx="4273421" cy="2462213"/>
          </a:xfrm>
          <a:prstGeom prst="rect">
            <a:avLst/>
          </a:prstGeom>
          <a:solidFill>
            <a:schemeClr val="bg1">
              <a:lumMod val="75000"/>
            </a:schemeClr>
          </a:solidFill>
          <a:ln>
            <a:solidFill>
              <a:schemeClr val="tx1"/>
            </a:solidFill>
          </a:ln>
        </p:spPr>
        <p:txBody>
          <a:bodyPr wrap="square" rtlCol="0">
            <a:spAutoFit/>
          </a:bodyPr>
          <a:lstStyle/>
          <a:p>
            <a:r>
              <a:rPr lang="fr-BE" sz="1400" dirty="0" err="1" smtClean="0"/>
              <a:t>AFS</a:t>
            </a:r>
            <a:r>
              <a:rPr lang="fr-BE" sz="1400" dirty="0" smtClean="0"/>
              <a:t> : Age first service</a:t>
            </a:r>
          </a:p>
          <a:p>
            <a:r>
              <a:rPr lang="fr-BE" sz="1400" dirty="0" err="1" smtClean="0"/>
              <a:t>AFC</a:t>
            </a:r>
            <a:r>
              <a:rPr lang="fr-BE" sz="1400" dirty="0" smtClean="0"/>
              <a:t> : </a:t>
            </a:r>
            <a:r>
              <a:rPr lang="fr-BE" sz="1400" dirty="0"/>
              <a:t>A</a:t>
            </a:r>
            <a:r>
              <a:rPr lang="fr-BE" sz="1400" dirty="0" smtClean="0"/>
              <a:t>ge first </a:t>
            </a:r>
            <a:r>
              <a:rPr lang="fr-BE" sz="1400" dirty="0" err="1" smtClean="0"/>
              <a:t>calving</a:t>
            </a:r>
            <a:endParaRPr lang="fr-BE" sz="1400" dirty="0" smtClean="0"/>
          </a:p>
          <a:p>
            <a:r>
              <a:rPr lang="fr-BE" sz="1400" dirty="0" err="1" smtClean="0"/>
              <a:t>CFH</a:t>
            </a:r>
            <a:r>
              <a:rPr lang="fr-BE" sz="1400" dirty="0" smtClean="0"/>
              <a:t> : First </a:t>
            </a:r>
            <a:r>
              <a:rPr lang="fr-BE" sz="1400" dirty="0" err="1" smtClean="0"/>
              <a:t>calving</a:t>
            </a:r>
            <a:r>
              <a:rPr lang="fr-BE" sz="1400" dirty="0" smtClean="0"/>
              <a:t> First </a:t>
            </a:r>
            <a:r>
              <a:rPr lang="fr-BE" sz="1400" dirty="0" err="1" smtClean="0"/>
              <a:t>heat</a:t>
            </a:r>
            <a:endParaRPr lang="fr-BE" sz="1400" dirty="0" smtClean="0"/>
          </a:p>
          <a:p>
            <a:r>
              <a:rPr lang="fr-BE" sz="1400" dirty="0" smtClean="0"/>
              <a:t>NS : </a:t>
            </a:r>
            <a:r>
              <a:rPr lang="fr-BE" sz="1400" dirty="0" err="1" smtClean="0"/>
              <a:t>Number</a:t>
            </a:r>
            <a:r>
              <a:rPr lang="fr-BE" sz="1400" dirty="0" smtClean="0"/>
              <a:t> of services</a:t>
            </a:r>
          </a:p>
          <a:p>
            <a:r>
              <a:rPr lang="fr-BE" sz="1400" dirty="0" err="1" smtClean="0"/>
              <a:t>PRFS</a:t>
            </a:r>
            <a:r>
              <a:rPr lang="fr-BE" sz="1400" dirty="0" smtClean="0"/>
              <a:t> : </a:t>
            </a:r>
            <a:r>
              <a:rPr lang="fr-BE" sz="1400" dirty="0" err="1" smtClean="0"/>
              <a:t>Pregnant</a:t>
            </a:r>
            <a:r>
              <a:rPr lang="fr-BE" sz="1400" dirty="0" smtClean="0"/>
              <a:t> first service</a:t>
            </a:r>
          </a:p>
          <a:p>
            <a:r>
              <a:rPr lang="fr-BE" sz="1400" dirty="0" smtClean="0"/>
              <a:t>PR :  Time to </a:t>
            </a:r>
            <a:r>
              <a:rPr lang="fr-BE" sz="1400" dirty="0" err="1" smtClean="0"/>
              <a:t>be</a:t>
            </a:r>
            <a:r>
              <a:rPr lang="fr-BE" sz="1400" dirty="0" smtClean="0"/>
              <a:t> </a:t>
            </a:r>
            <a:r>
              <a:rPr lang="fr-BE" sz="1400" dirty="0" err="1" smtClean="0"/>
              <a:t>pregnant</a:t>
            </a:r>
            <a:r>
              <a:rPr lang="fr-BE" sz="1400" dirty="0" smtClean="0"/>
              <a:t> / Start reproduction </a:t>
            </a:r>
            <a:r>
              <a:rPr lang="fr-BE" sz="1400" dirty="0" err="1" smtClean="0"/>
              <a:t>period</a:t>
            </a:r>
            <a:endParaRPr lang="fr-BE" sz="1400" dirty="0" smtClean="0"/>
          </a:p>
          <a:p>
            <a:r>
              <a:rPr lang="fr-BE" sz="1400" dirty="0" smtClean="0"/>
              <a:t>CIV : </a:t>
            </a:r>
            <a:r>
              <a:rPr lang="fr-BE" sz="1400" dirty="0" err="1"/>
              <a:t>C</a:t>
            </a:r>
            <a:r>
              <a:rPr lang="fr-BE" sz="1400" dirty="0" err="1" smtClean="0"/>
              <a:t>alving</a:t>
            </a:r>
            <a:r>
              <a:rPr lang="fr-BE" sz="1400" dirty="0" smtClean="0"/>
              <a:t> </a:t>
            </a:r>
            <a:r>
              <a:rPr lang="fr-BE" sz="1400" dirty="0" err="1" smtClean="0"/>
              <a:t>interval</a:t>
            </a:r>
            <a:endParaRPr lang="fr-BE" sz="1400" dirty="0" smtClean="0"/>
          </a:p>
          <a:p>
            <a:r>
              <a:rPr lang="fr-BE" sz="1400" dirty="0" smtClean="0"/>
              <a:t>CCI/DO : </a:t>
            </a:r>
            <a:r>
              <a:rPr lang="fr-BE" sz="1400" dirty="0" err="1"/>
              <a:t>D</a:t>
            </a:r>
            <a:r>
              <a:rPr lang="fr-BE" sz="1400" dirty="0" err="1" smtClean="0"/>
              <a:t>ays</a:t>
            </a:r>
            <a:r>
              <a:rPr lang="fr-BE" sz="1400" dirty="0" smtClean="0"/>
              <a:t> open</a:t>
            </a:r>
          </a:p>
          <a:p>
            <a:r>
              <a:rPr lang="fr-BE" sz="1400" dirty="0" err="1" smtClean="0"/>
              <a:t>Fist</a:t>
            </a:r>
            <a:r>
              <a:rPr lang="fr-BE" sz="1400" dirty="0" smtClean="0"/>
              <a:t> to last : Time </a:t>
            </a:r>
            <a:r>
              <a:rPr lang="fr-BE" sz="1400" dirty="0" err="1" smtClean="0"/>
              <a:t>elapsed</a:t>
            </a:r>
            <a:r>
              <a:rPr lang="fr-BE" sz="1400" dirty="0" smtClean="0"/>
              <a:t> </a:t>
            </a:r>
            <a:r>
              <a:rPr lang="fr-BE" sz="1400" dirty="0" err="1" smtClean="0"/>
              <a:t>between</a:t>
            </a:r>
            <a:r>
              <a:rPr lang="fr-BE" sz="1400" dirty="0" smtClean="0"/>
              <a:t> first and last AI</a:t>
            </a:r>
          </a:p>
          <a:p>
            <a:r>
              <a:rPr lang="fr-BE" sz="1400" dirty="0" smtClean="0"/>
              <a:t>NR : Non </a:t>
            </a:r>
            <a:r>
              <a:rPr lang="fr-BE" sz="1400" dirty="0" err="1" smtClean="0"/>
              <a:t>retourn</a:t>
            </a:r>
            <a:r>
              <a:rPr lang="fr-BE" sz="1400" dirty="0" smtClean="0"/>
              <a:t> rate</a:t>
            </a:r>
          </a:p>
          <a:p>
            <a:r>
              <a:rPr lang="fr-BE" sz="1400" dirty="0" smtClean="0"/>
              <a:t>SR : </a:t>
            </a:r>
            <a:r>
              <a:rPr lang="fr-BE" sz="1400" dirty="0" err="1"/>
              <a:t>S</a:t>
            </a:r>
            <a:r>
              <a:rPr lang="fr-BE" sz="1400" dirty="0" err="1" smtClean="0"/>
              <a:t>ubmission</a:t>
            </a:r>
            <a:r>
              <a:rPr lang="fr-BE" sz="1400" dirty="0" smtClean="0"/>
              <a:t> rate</a:t>
            </a:r>
            <a:endParaRPr lang="fr-BE" sz="1400" dirty="0"/>
          </a:p>
        </p:txBody>
      </p:sp>
      <p:sp>
        <p:nvSpPr>
          <p:cNvPr id="4" name="ZoneTexte 3"/>
          <p:cNvSpPr txBox="1"/>
          <p:nvPr/>
        </p:nvSpPr>
        <p:spPr>
          <a:xfrm>
            <a:off x="10585991" y="5075853"/>
            <a:ext cx="676339" cy="646331"/>
          </a:xfrm>
          <a:prstGeom prst="rect">
            <a:avLst/>
          </a:prstGeom>
          <a:noFill/>
          <a:ln>
            <a:solidFill>
              <a:schemeClr val="tx1"/>
            </a:solidFill>
          </a:ln>
        </p:spPr>
        <p:txBody>
          <a:bodyPr wrap="none" rtlCol="0">
            <a:spAutoFit/>
          </a:bodyPr>
          <a:lstStyle/>
          <a:p>
            <a:r>
              <a:rPr lang="fr-BE" dirty="0" err="1" smtClean="0">
                <a:solidFill>
                  <a:schemeClr val="accent5">
                    <a:lumMod val="75000"/>
                  </a:schemeClr>
                </a:solidFill>
              </a:rPr>
              <a:t>Beef</a:t>
            </a:r>
            <a:endParaRPr lang="fr-BE" dirty="0" smtClean="0">
              <a:solidFill>
                <a:schemeClr val="accent5">
                  <a:lumMod val="75000"/>
                </a:schemeClr>
              </a:solidFill>
            </a:endParaRPr>
          </a:p>
          <a:p>
            <a:r>
              <a:rPr lang="fr-BE" dirty="0" err="1" smtClean="0">
                <a:solidFill>
                  <a:schemeClr val="accent6">
                    <a:lumMod val="75000"/>
                  </a:schemeClr>
                </a:solidFill>
              </a:rPr>
              <a:t>Dairy</a:t>
            </a:r>
            <a:endParaRPr lang="fr-BE" dirty="0">
              <a:solidFill>
                <a:schemeClr val="accent6">
                  <a:lumMod val="75000"/>
                </a:schemeClr>
              </a:solidFill>
            </a:endParaRPr>
          </a:p>
        </p:txBody>
      </p:sp>
      <p:sp>
        <p:nvSpPr>
          <p:cNvPr id="8" name="Rectangle 7"/>
          <p:cNvSpPr/>
          <p:nvPr/>
        </p:nvSpPr>
        <p:spPr>
          <a:xfrm>
            <a:off x="1617785" y="214974"/>
            <a:ext cx="5958672" cy="5051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Reproduction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parameters</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have a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rather</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low</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heritability</a:t>
            </a:r>
            <a:endParaRPr lang="fr-BE"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Flèche droite 8"/>
          <p:cNvSpPr/>
          <p:nvPr/>
        </p:nvSpPr>
        <p:spPr>
          <a:xfrm>
            <a:off x="371788" y="216824"/>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18</a:t>
            </a:fld>
            <a:endParaRPr lang="fr-BE"/>
          </a:p>
        </p:txBody>
      </p:sp>
    </p:spTree>
    <p:extLst>
      <p:ext uri="{BB962C8B-B14F-4D97-AF65-F5344CB8AC3E}">
        <p14:creationId xmlns:p14="http://schemas.microsoft.com/office/powerpoint/2010/main" val="1366592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289578" y="1144252"/>
            <a:ext cx="3235570" cy="3076047"/>
          </a:xfrm>
          <a:prstGeom prst="ellipse">
            <a:avLst/>
          </a:prstGeom>
          <a:solidFill>
            <a:srgbClr val="5B9BD5">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653161" y="2118495"/>
            <a:ext cx="2045753" cy="769441"/>
          </a:xfrm>
          <a:prstGeom prst="rect">
            <a:avLst/>
          </a:prstGeom>
        </p:spPr>
        <p:txBody>
          <a:bodyPr wrap="none">
            <a:spAutoFit/>
          </a:bodyPr>
          <a:lstStyle/>
          <a:p>
            <a:pPr algn="ctr"/>
            <a:r>
              <a:rPr lang="fr-BE" sz="4400" dirty="0" err="1">
                <a:latin typeface="Tahoma" panose="020B0604030504040204" pitchFamily="34" charset="0"/>
                <a:ea typeface="Tahoma" panose="020B0604030504040204" pitchFamily="34" charset="0"/>
                <a:cs typeface="Tahoma" panose="020B0604030504040204" pitchFamily="34" charset="0"/>
              </a:rPr>
              <a:t>Genetic</a:t>
            </a:r>
            <a:endParaRPr lang="fr-BE" sz="4400" dirty="0">
              <a:latin typeface="Tahoma" panose="020B0604030504040204" pitchFamily="34" charset="0"/>
              <a:ea typeface="Tahoma" panose="020B0604030504040204" pitchFamily="34" charset="0"/>
              <a:cs typeface="Tahoma" panose="020B0604030504040204" pitchFamily="34" charset="0"/>
            </a:endParaRPr>
          </a:p>
        </p:txBody>
      </p:sp>
      <p:grpSp>
        <p:nvGrpSpPr>
          <p:cNvPr id="2" name="Groupe 1"/>
          <p:cNvGrpSpPr/>
          <p:nvPr/>
        </p:nvGrpSpPr>
        <p:grpSpPr>
          <a:xfrm>
            <a:off x="4131588" y="1134199"/>
            <a:ext cx="3235570" cy="3076047"/>
            <a:chOff x="4131588" y="1053815"/>
            <a:chExt cx="3235570" cy="3076047"/>
          </a:xfrm>
        </p:grpSpPr>
        <p:sp>
          <p:nvSpPr>
            <p:cNvPr id="5" name="Ellipse 4"/>
            <p:cNvSpPr/>
            <p:nvPr/>
          </p:nvSpPr>
          <p:spPr>
            <a:xfrm>
              <a:off x="4131588" y="1053815"/>
              <a:ext cx="3235570" cy="3076047"/>
            </a:xfrm>
            <a:prstGeom prst="ellipse">
              <a:avLst/>
            </a:prstGeom>
            <a:solidFill>
              <a:schemeClr val="accent6">
                <a:lumMod val="75000"/>
                <a:alpha val="2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4817604" y="2118495"/>
              <a:ext cx="2335383" cy="769441"/>
            </a:xfrm>
            <a:prstGeom prst="rect">
              <a:avLst/>
            </a:prstGeom>
          </p:spPr>
          <p:txBody>
            <a:bodyPr wrap="none">
              <a:spAutoFit/>
            </a:bodyPr>
            <a:lstStyle/>
            <a:p>
              <a:pPr algn="ctr"/>
              <a:r>
                <a:rPr lang="fr-BE" sz="4400" dirty="0" smtClean="0">
                  <a:latin typeface="Tahoma" panose="020B0604030504040204" pitchFamily="34" charset="0"/>
                  <a:ea typeface="Tahoma" panose="020B0604030504040204" pitchFamily="34" charset="0"/>
                  <a:cs typeface="Tahoma" panose="020B0604030504040204" pitchFamily="34" charset="0"/>
                </a:rPr>
                <a:t>Nutrition</a:t>
              </a:r>
              <a:endParaRPr lang="fr-BE" sz="4400" dirty="0">
                <a:latin typeface="Tahoma" panose="020B0604030504040204" pitchFamily="34" charset="0"/>
                <a:ea typeface="Tahoma" panose="020B0604030504040204" pitchFamily="34" charset="0"/>
                <a:cs typeface="Tahoma" panose="020B0604030504040204" pitchFamily="34" charset="0"/>
              </a:endParaRPr>
            </a:p>
          </p:txBody>
        </p:sp>
      </p:grpSp>
      <p:sp>
        <p:nvSpPr>
          <p:cNvPr id="53" name="Ellipse 52"/>
          <p:cNvSpPr/>
          <p:nvPr/>
        </p:nvSpPr>
        <p:spPr>
          <a:xfrm>
            <a:off x="3970814" y="2994409"/>
            <a:ext cx="686016" cy="67323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19</a:t>
            </a:fld>
            <a:endParaRPr lang="fr-BE"/>
          </a:p>
        </p:txBody>
      </p:sp>
    </p:spTree>
    <p:extLst>
      <p:ext uri="{BB962C8B-B14F-4D97-AF65-F5344CB8AC3E}">
        <p14:creationId xmlns:p14="http://schemas.microsoft.com/office/powerpoint/2010/main" val="39437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513" y="355599"/>
            <a:ext cx="9481458" cy="592818"/>
          </a:xfrm>
          <a:solidFill>
            <a:schemeClr val="accent6">
              <a:lumMod val="40000"/>
              <a:lumOff val="60000"/>
            </a:schemeClr>
          </a:solidFill>
          <a:ln>
            <a:solidFill>
              <a:schemeClr val="tx1"/>
            </a:solidFill>
          </a:ln>
        </p:spPr>
        <p:txBody>
          <a:bodyPr>
            <a:noAutofit/>
          </a:bodyPr>
          <a:lstStyle/>
          <a:p>
            <a:r>
              <a:rPr lang="fr-BE" sz="2600" dirty="0" smtClean="0">
                <a:latin typeface="+mn-lt"/>
              </a:rPr>
              <a:t>BELGIUM : 30.000 km2 and 11 millions people and 3 millions bovine</a:t>
            </a:r>
            <a:endParaRPr lang="fr-BE" sz="2600" dirty="0">
              <a:latin typeface="+mn-lt"/>
            </a:endParaRPr>
          </a:p>
        </p:txBody>
      </p:sp>
      <p:pic>
        <p:nvPicPr>
          <p:cNvPr id="3" name="Picture 4" descr="FMV vue d'av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969" y="2224184"/>
            <a:ext cx="6771317" cy="35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1"/>
          <p:cNvSpPr txBox="1">
            <a:spLocks/>
          </p:cNvSpPr>
          <p:nvPr/>
        </p:nvSpPr>
        <p:spPr>
          <a:xfrm>
            <a:off x="141513" y="2641600"/>
            <a:ext cx="6651172" cy="3853544"/>
          </a:xfrm>
          <a:prstGeom prst="rect">
            <a:avLst/>
          </a:prstGeom>
          <a:ln>
            <a:no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BE" sz="2600" dirty="0" smtClean="0"/>
          </a:p>
          <a:p>
            <a:pPr marL="342900" indent="-342900">
              <a:lnSpc>
                <a:spcPct val="150000"/>
              </a:lnSpc>
              <a:buFontTx/>
              <a:buChar char="-"/>
            </a:pPr>
            <a:r>
              <a:rPr lang="fr-BE" sz="2600" dirty="0" smtClean="0"/>
              <a:t>200 </a:t>
            </a:r>
            <a:r>
              <a:rPr lang="fr-BE" sz="2600" dirty="0" err="1" smtClean="0"/>
              <a:t>years</a:t>
            </a:r>
            <a:r>
              <a:rPr lang="fr-BE" sz="2600" dirty="0" smtClean="0"/>
              <a:t> </a:t>
            </a:r>
            <a:r>
              <a:rPr lang="fr-BE" sz="2600" dirty="0" err="1" smtClean="0"/>
              <a:t>old</a:t>
            </a:r>
            <a:r>
              <a:rPr lang="fr-BE" sz="2600" dirty="0" smtClean="0"/>
              <a:t>, </a:t>
            </a:r>
          </a:p>
          <a:p>
            <a:pPr marL="342900" indent="-342900">
              <a:lnSpc>
                <a:spcPct val="150000"/>
              </a:lnSpc>
              <a:buFontTx/>
              <a:buChar char="-"/>
            </a:pPr>
            <a:r>
              <a:rPr lang="fr-BE" sz="2600" dirty="0" smtClean="0"/>
              <a:t>24.000 </a:t>
            </a:r>
            <a:r>
              <a:rPr lang="fr-BE" sz="2600" dirty="0" err="1" smtClean="0"/>
              <a:t>students</a:t>
            </a:r>
            <a:r>
              <a:rPr lang="fr-BE" sz="2600" dirty="0" smtClean="0"/>
              <a:t> (23 % </a:t>
            </a:r>
            <a:r>
              <a:rPr lang="fr-BE" sz="2600" dirty="0" err="1" smtClean="0"/>
              <a:t>foreigners</a:t>
            </a:r>
            <a:r>
              <a:rPr lang="fr-BE" sz="2600" dirty="0" smtClean="0"/>
              <a:t>) </a:t>
            </a:r>
          </a:p>
          <a:p>
            <a:pPr marL="342900" indent="-342900">
              <a:lnSpc>
                <a:spcPct val="150000"/>
              </a:lnSpc>
              <a:buFontTx/>
              <a:buChar char="-"/>
            </a:pPr>
            <a:r>
              <a:rPr lang="fr-BE" sz="2600" dirty="0" smtClean="0"/>
              <a:t>10 </a:t>
            </a:r>
            <a:r>
              <a:rPr lang="fr-BE" sz="2600" dirty="0" err="1" smtClean="0"/>
              <a:t>faculties</a:t>
            </a:r>
            <a:endParaRPr lang="fr-BE" sz="2600" dirty="0" smtClean="0"/>
          </a:p>
          <a:p>
            <a:pPr marL="457200" indent="-457200">
              <a:lnSpc>
                <a:spcPct val="150000"/>
              </a:lnSpc>
              <a:buFontTx/>
              <a:buChar char="-"/>
            </a:pPr>
            <a:r>
              <a:rPr lang="fr-BE" sz="2600" dirty="0" smtClean="0"/>
              <a:t>2900 </a:t>
            </a:r>
            <a:r>
              <a:rPr lang="fr-BE" sz="2600" dirty="0" err="1" smtClean="0"/>
              <a:t>academic</a:t>
            </a:r>
            <a:r>
              <a:rPr lang="fr-BE" sz="2600" dirty="0" smtClean="0"/>
              <a:t> and </a:t>
            </a:r>
            <a:r>
              <a:rPr lang="fr-BE" sz="2600" dirty="0" err="1" smtClean="0"/>
              <a:t>scientific</a:t>
            </a:r>
            <a:endParaRPr lang="fr-BE" sz="2600" dirty="0"/>
          </a:p>
          <a:p>
            <a:pPr marL="457200" indent="-457200">
              <a:lnSpc>
                <a:spcPct val="150000"/>
              </a:lnSpc>
              <a:buFontTx/>
              <a:buChar char="-"/>
            </a:pPr>
            <a:r>
              <a:rPr lang="fr-BE" sz="2600" dirty="0" smtClean="0"/>
              <a:t>Publications </a:t>
            </a:r>
            <a:r>
              <a:rPr lang="fr-BE" sz="2600" dirty="0" err="1" smtClean="0"/>
              <a:t>peer</a:t>
            </a:r>
            <a:r>
              <a:rPr lang="fr-BE" sz="2600" dirty="0" smtClean="0"/>
              <a:t> </a:t>
            </a:r>
            <a:r>
              <a:rPr lang="fr-BE" sz="2600" dirty="0" err="1" smtClean="0"/>
              <a:t>reviewed</a:t>
            </a:r>
            <a:r>
              <a:rPr lang="fr-BE" sz="2600" dirty="0" smtClean="0"/>
              <a:t> (2015) : </a:t>
            </a:r>
          </a:p>
          <a:p>
            <a:pPr>
              <a:lnSpc>
                <a:spcPct val="150000"/>
              </a:lnSpc>
            </a:pPr>
            <a:r>
              <a:rPr lang="fr-BE" sz="2600" dirty="0"/>
              <a:t>	</a:t>
            </a:r>
            <a:r>
              <a:rPr lang="fr-BE" sz="2600" dirty="0" smtClean="0"/>
              <a:t>4182 </a:t>
            </a:r>
          </a:p>
          <a:p>
            <a:pPr marL="457200" indent="-457200">
              <a:lnSpc>
                <a:spcPct val="150000"/>
              </a:lnSpc>
              <a:buFontTx/>
              <a:buChar char="-"/>
            </a:pPr>
            <a:r>
              <a:rPr lang="fr-BE" sz="2600" dirty="0" err="1" smtClean="0"/>
              <a:t>see</a:t>
            </a:r>
            <a:r>
              <a:rPr lang="fr-BE" sz="2600" dirty="0" smtClean="0"/>
              <a:t> </a:t>
            </a:r>
            <a:r>
              <a:rPr lang="fr-BE" sz="2600" dirty="0">
                <a:hlinkClick r:id="rId4"/>
              </a:rPr>
              <a:t>http://orbi.ulg.ac.be</a:t>
            </a:r>
            <a:r>
              <a:rPr lang="fr-BE" sz="2600" dirty="0" smtClean="0">
                <a:hlinkClick r:id="rId4"/>
              </a:rPr>
              <a:t>/</a:t>
            </a:r>
            <a:r>
              <a:rPr lang="fr-BE" sz="2600" dirty="0" smtClean="0"/>
              <a:t> </a:t>
            </a:r>
            <a:endParaRPr lang="fr-BE" sz="2600" dirty="0"/>
          </a:p>
        </p:txBody>
      </p:sp>
      <p:cxnSp>
        <p:nvCxnSpPr>
          <p:cNvPr id="6" name="Connecteur droit avec flèche 5"/>
          <p:cNvCxnSpPr/>
          <p:nvPr/>
        </p:nvCxnSpPr>
        <p:spPr>
          <a:xfrm flipH="1" flipV="1">
            <a:off x="9898743" y="1757495"/>
            <a:ext cx="14514" cy="779752"/>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91683" y="1977963"/>
            <a:ext cx="3143489" cy="492443"/>
          </a:xfrm>
          <a:prstGeom prst="rect">
            <a:avLst/>
          </a:prstGeom>
          <a:solidFill>
            <a:schemeClr val="accent1">
              <a:lumMod val="60000"/>
              <a:lumOff val="40000"/>
            </a:schemeClr>
          </a:solidFill>
          <a:ln>
            <a:solidFill>
              <a:schemeClr val="tx1"/>
            </a:solidFill>
          </a:ln>
        </p:spPr>
        <p:txBody>
          <a:bodyPr wrap="none">
            <a:spAutoFit/>
          </a:bodyPr>
          <a:lstStyle/>
          <a:p>
            <a:r>
              <a:rPr lang="fr-BE" sz="2600" dirty="0"/>
              <a:t>UNIVERSITY OF LIEGE </a:t>
            </a:r>
          </a:p>
        </p:txBody>
      </p:sp>
      <p:sp>
        <p:nvSpPr>
          <p:cNvPr id="12" name="Titre 1"/>
          <p:cNvSpPr txBox="1">
            <a:spLocks/>
          </p:cNvSpPr>
          <p:nvPr/>
        </p:nvSpPr>
        <p:spPr>
          <a:xfrm>
            <a:off x="8962833" y="1158555"/>
            <a:ext cx="1607459" cy="592818"/>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600" dirty="0" err="1" smtClean="0">
                <a:latin typeface="+mn-lt"/>
              </a:rPr>
              <a:t>My</a:t>
            </a:r>
            <a:r>
              <a:rPr lang="fr-BE" sz="2600" dirty="0" smtClean="0">
                <a:latin typeface="+mn-lt"/>
              </a:rPr>
              <a:t> office</a:t>
            </a:r>
            <a:endParaRPr lang="fr-BE" sz="2600" dirty="0">
              <a:latin typeface="+mn-lt"/>
            </a:endParaRPr>
          </a:p>
        </p:txBody>
      </p:sp>
      <p:sp>
        <p:nvSpPr>
          <p:cNvPr id="13" name="Rectangle 12"/>
          <p:cNvSpPr/>
          <p:nvPr/>
        </p:nvSpPr>
        <p:spPr>
          <a:xfrm>
            <a:off x="7016882" y="6013413"/>
            <a:ext cx="3205558" cy="492443"/>
          </a:xfrm>
          <a:prstGeom prst="rect">
            <a:avLst/>
          </a:prstGeom>
          <a:solidFill>
            <a:schemeClr val="accent4">
              <a:lumMod val="40000"/>
              <a:lumOff val="60000"/>
            </a:schemeClr>
          </a:solidFill>
          <a:ln>
            <a:solidFill>
              <a:schemeClr val="tx1"/>
            </a:solidFill>
          </a:ln>
        </p:spPr>
        <p:txBody>
          <a:bodyPr wrap="none">
            <a:spAutoFit/>
          </a:bodyPr>
          <a:lstStyle/>
          <a:p>
            <a:r>
              <a:rPr lang="fr-BE" sz="2600" dirty="0" smtClean="0"/>
              <a:t>The </a:t>
            </a:r>
            <a:r>
              <a:rPr lang="fr-BE" sz="2600" dirty="0" err="1" smtClean="0"/>
              <a:t>veterinary</a:t>
            </a:r>
            <a:r>
              <a:rPr lang="fr-BE" sz="2600" dirty="0" smtClean="0"/>
              <a:t> </a:t>
            </a:r>
            <a:r>
              <a:rPr lang="fr-BE" sz="2600" dirty="0" err="1" smtClean="0"/>
              <a:t>faculty</a:t>
            </a:r>
            <a:endParaRPr lang="fr-BE" sz="2600" dirty="0"/>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2</a:t>
            </a:fld>
            <a:endParaRPr lang="fr-BE"/>
          </a:p>
        </p:txBody>
      </p:sp>
    </p:spTree>
    <p:extLst>
      <p:ext uri="{BB962C8B-B14F-4D97-AF65-F5344CB8AC3E}">
        <p14:creationId xmlns:p14="http://schemas.microsoft.com/office/powerpoint/2010/main" val="387252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36943" y="3928906"/>
            <a:ext cx="3892930" cy="2750047"/>
            <a:chOff x="1141295" y="3666687"/>
            <a:chExt cx="3480211" cy="232001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295" y="3666687"/>
              <a:ext cx="3480211" cy="232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1688093" y="5518946"/>
              <a:ext cx="2415085" cy="369332"/>
            </a:xfrm>
            <a:prstGeom prst="rect">
              <a:avLst/>
            </a:prstGeom>
            <a:noFill/>
            <a:ln>
              <a:noFill/>
            </a:ln>
          </p:spPr>
          <p:txBody>
            <a:bodyPr wrap="none" rtlCol="0">
              <a:spAutoFit/>
            </a:bodyPr>
            <a:lstStyle/>
            <a:p>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Small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farm</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in Rwanda</a:t>
              </a:r>
              <a:endParaRPr lang="fr-BE"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Groupe 2"/>
          <p:cNvGrpSpPr/>
          <p:nvPr/>
        </p:nvGrpSpPr>
        <p:grpSpPr>
          <a:xfrm>
            <a:off x="4233702" y="3928906"/>
            <a:ext cx="3694447" cy="2750048"/>
            <a:chOff x="7248211" y="1092757"/>
            <a:chExt cx="3563815" cy="2672861"/>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211" y="1092757"/>
              <a:ext cx="3563815" cy="2672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7248211" y="3119287"/>
              <a:ext cx="2648610" cy="646331"/>
            </a:xfrm>
            <a:prstGeom prst="rect">
              <a:avLst/>
            </a:prstGeom>
            <a:noFill/>
            <a:ln>
              <a:noFill/>
            </a:ln>
          </p:spPr>
          <p:txBody>
            <a:bodyPr wrap="none" rtlCol="0">
              <a:spAutoFit/>
            </a:bodyPr>
            <a:lstStyle/>
            <a:p>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Big</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farm</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in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Israel</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p>
            <a:p>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without</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grazing</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area)</a:t>
              </a:r>
              <a:endParaRPr lang="fr-BE"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534" y="3928906"/>
            <a:ext cx="4036436" cy="279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8426719" y="6220910"/>
            <a:ext cx="3306803" cy="369332"/>
          </a:xfrm>
          <a:prstGeom prst="rect">
            <a:avLst/>
          </a:prstGeom>
          <a:noFill/>
          <a:ln>
            <a:noFill/>
          </a:ln>
        </p:spPr>
        <p:txBody>
          <a:bodyPr wrap="none" rtlCol="0">
            <a:spAutoFit/>
          </a:bodyPr>
          <a:lstStyle/>
          <a:p>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A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cow</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2800 m (Andes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Peru</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fr-BE"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9067" y="180869"/>
            <a:ext cx="3832238" cy="254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8498780" y="298249"/>
            <a:ext cx="1850635" cy="369332"/>
          </a:xfrm>
          <a:prstGeom prst="rect">
            <a:avLst/>
          </a:prstGeom>
          <a:noFill/>
          <a:ln>
            <a:noFill/>
          </a:ln>
        </p:spPr>
        <p:txBody>
          <a:bodyPr wrap="none" rtlCol="0">
            <a:spAutoFit/>
          </a:bodyPr>
          <a:lstStyle/>
          <a:p>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Cows</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in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Senegal</a:t>
            </a:r>
            <a:endParaRPr lang="fr-BE"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242950" y="3016180"/>
            <a:ext cx="8726556" cy="523220"/>
          </a:xfrm>
          <a:prstGeom prst="rect">
            <a:avLst/>
          </a:prstGeom>
          <a:noFill/>
          <a:ln>
            <a:noFill/>
          </a:ln>
        </p:spPr>
        <p:txBody>
          <a:bodyPr wrap="none" rtlCol="0">
            <a:spAutoFit/>
          </a:bodyPr>
          <a:lstStyle/>
          <a:p>
            <a:r>
              <a:rPr lang="fr-B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All are </a:t>
            </a:r>
            <a:r>
              <a:rPr lang="fr-B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dairy</a:t>
            </a:r>
            <a:r>
              <a:rPr lang="fr-B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cows</a:t>
            </a:r>
            <a:r>
              <a:rPr lang="fr-B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but </a:t>
            </a:r>
            <a:r>
              <a:rPr lang="fr-B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so</a:t>
            </a:r>
            <a:r>
              <a:rPr lang="fr-B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many</a:t>
            </a:r>
            <a:r>
              <a:rPr lang="fr-B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differences</a:t>
            </a:r>
            <a:r>
              <a:rPr lang="fr-BE"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in nutrition</a:t>
            </a:r>
            <a:endParaRPr lang="fr-BE"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32" name="Picture 8" descr="D:\11 DOCUMENTS PERSONNELS\Multimedia\Dias personel\Vietnam mai 2013\2013-05-24 10.49.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7980" y="179402"/>
            <a:ext cx="3733554" cy="2546628"/>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4301055" y="2272964"/>
            <a:ext cx="3765262" cy="369332"/>
          </a:xfrm>
          <a:prstGeom prst="rect">
            <a:avLst/>
          </a:prstGeom>
          <a:noFill/>
          <a:ln>
            <a:noFill/>
          </a:ln>
        </p:spPr>
        <p:txBody>
          <a:bodyPr wrap="none" rtlCol="0">
            <a:spAutoFit/>
          </a:bodyPr>
          <a:lstStyle/>
          <a:p>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Cow</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in a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small</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farm</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HCM</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district)</a:t>
            </a:r>
            <a:endParaRPr lang="fr-BE"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1034" name="Picture 10" descr="http://blog.insightvacations.com/wp-content/uploads/2016/01/Ireland_Cow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480" y="298249"/>
            <a:ext cx="3793855" cy="242778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1843622" y="482915"/>
            <a:ext cx="2088264" cy="369332"/>
          </a:xfrm>
          <a:prstGeom prst="rect">
            <a:avLst/>
          </a:prstGeom>
          <a:noFill/>
          <a:ln>
            <a:noFill/>
          </a:ln>
        </p:spPr>
        <p:txBody>
          <a:bodyPr wrap="none" rtlCol="0">
            <a:spAutoFit/>
          </a:bodyPr>
          <a:lstStyle/>
          <a:p>
            <a:r>
              <a:rPr lang="fr-BE"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Pastures</a:t>
            </a:r>
            <a:r>
              <a:rPr lang="fr-BE" dirty="0" smtClean="0">
                <a:solidFill>
                  <a:srgbClr val="FFFF00"/>
                </a:solidFill>
                <a:latin typeface="Tahoma" panose="020B0604030504040204" pitchFamily="34" charset="0"/>
                <a:ea typeface="Tahoma" panose="020B0604030504040204" pitchFamily="34" charset="0"/>
                <a:cs typeface="Tahoma" panose="020B0604030504040204" pitchFamily="34" charset="0"/>
              </a:rPr>
              <a:t> in Ireland</a:t>
            </a:r>
            <a:endParaRPr lang="fr-BE"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20</a:t>
            </a:fld>
            <a:endParaRPr lang="fr-BE"/>
          </a:p>
        </p:txBody>
      </p:sp>
    </p:spTree>
    <p:extLst>
      <p:ext uri="{BB962C8B-B14F-4D97-AF65-F5344CB8AC3E}">
        <p14:creationId xmlns:p14="http://schemas.microsoft.com/office/powerpoint/2010/main" val="1022790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289578" y="1144252"/>
            <a:ext cx="3235570" cy="3076047"/>
          </a:xfrm>
          <a:prstGeom prst="ellipse">
            <a:avLst/>
          </a:prstGeom>
          <a:solidFill>
            <a:srgbClr val="5B9BD5">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Ellipse 4"/>
          <p:cNvSpPr/>
          <p:nvPr/>
        </p:nvSpPr>
        <p:spPr>
          <a:xfrm>
            <a:off x="4131588" y="1124151"/>
            <a:ext cx="3235570" cy="3076047"/>
          </a:xfrm>
          <a:prstGeom prst="ellipse">
            <a:avLst/>
          </a:prstGeom>
          <a:solidFill>
            <a:schemeClr val="accent6">
              <a:lumMod val="75000"/>
              <a:alpha val="2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p:cNvSpPr/>
          <p:nvPr/>
        </p:nvSpPr>
        <p:spPr>
          <a:xfrm>
            <a:off x="2746595" y="3168994"/>
            <a:ext cx="3235570" cy="3076047"/>
          </a:xfrm>
          <a:prstGeom prst="ellipse">
            <a:avLst/>
          </a:prstGeom>
          <a:solidFill>
            <a:schemeClr val="accent2">
              <a:lumMod val="75000"/>
              <a:alpha val="2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1653161" y="2118495"/>
            <a:ext cx="2045753" cy="769441"/>
          </a:xfrm>
          <a:prstGeom prst="rect">
            <a:avLst/>
          </a:prstGeom>
        </p:spPr>
        <p:txBody>
          <a:bodyPr wrap="none">
            <a:spAutoFit/>
          </a:bodyPr>
          <a:lstStyle/>
          <a:p>
            <a:pPr algn="ctr"/>
            <a:r>
              <a:rPr lang="fr-BE" sz="4400" dirty="0" err="1">
                <a:latin typeface="Tahoma" panose="020B0604030504040204" pitchFamily="34" charset="0"/>
                <a:ea typeface="Tahoma" panose="020B0604030504040204" pitchFamily="34" charset="0"/>
                <a:cs typeface="Tahoma" panose="020B0604030504040204" pitchFamily="34" charset="0"/>
              </a:rPr>
              <a:t>Genetic</a:t>
            </a:r>
            <a:endParaRPr lang="fr-BE" sz="44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817604" y="2118495"/>
            <a:ext cx="2335383" cy="769441"/>
          </a:xfrm>
          <a:prstGeom prst="rect">
            <a:avLst/>
          </a:prstGeom>
        </p:spPr>
        <p:txBody>
          <a:bodyPr wrap="none">
            <a:spAutoFit/>
          </a:bodyPr>
          <a:lstStyle/>
          <a:p>
            <a:pPr algn="ctr"/>
            <a:r>
              <a:rPr lang="fr-BE" sz="4400" dirty="0" smtClean="0">
                <a:latin typeface="Tahoma" panose="020B0604030504040204" pitchFamily="34" charset="0"/>
                <a:ea typeface="Tahoma" panose="020B0604030504040204" pitchFamily="34" charset="0"/>
                <a:cs typeface="Tahoma" panose="020B0604030504040204" pitchFamily="34" charset="0"/>
              </a:rPr>
              <a:t>Nutrition</a:t>
            </a:r>
            <a:endParaRPr lang="fr-BE" sz="44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298139" y="4503908"/>
            <a:ext cx="2340705" cy="769441"/>
          </a:xfrm>
          <a:prstGeom prst="rect">
            <a:avLst/>
          </a:prstGeom>
        </p:spPr>
        <p:txBody>
          <a:bodyPr wrap="none">
            <a:spAutoFit/>
          </a:bodyPr>
          <a:lstStyle/>
          <a:p>
            <a:pPr algn="ctr"/>
            <a:r>
              <a:rPr lang="fr-BE" sz="4400" dirty="0" err="1" smtClean="0">
                <a:latin typeface="Tahoma" panose="020B0604030504040204" pitchFamily="34" charset="0"/>
                <a:ea typeface="Tahoma" panose="020B0604030504040204" pitchFamily="34" charset="0"/>
                <a:cs typeface="Tahoma" panose="020B0604030504040204" pitchFamily="34" charset="0"/>
              </a:rPr>
              <a:t>Diseases</a:t>
            </a:r>
            <a:endParaRPr lang="fr-BE" sz="4400" dirty="0">
              <a:latin typeface="Tahoma" panose="020B0604030504040204" pitchFamily="34" charset="0"/>
              <a:ea typeface="Tahoma" panose="020B0604030504040204" pitchFamily="34" charset="0"/>
              <a:cs typeface="Tahoma" panose="020B0604030504040204" pitchFamily="34" charset="0"/>
            </a:endParaRPr>
          </a:p>
        </p:txBody>
      </p:sp>
      <p:sp>
        <p:nvSpPr>
          <p:cNvPr id="53" name="Ellipse 52"/>
          <p:cNvSpPr/>
          <p:nvPr/>
        </p:nvSpPr>
        <p:spPr>
          <a:xfrm>
            <a:off x="3970814" y="2994409"/>
            <a:ext cx="686016" cy="67323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21</a:t>
            </a:fld>
            <a:endParaRPr lang="fr-BE"/>
          </a:p>
        </p:txBody>
      </p:sp>
    </p:spTree>
    <p:extLst>
      <p:ext uri="{BB962C8B-B14F-4D97-AF65-F5344CB8AC3E}">
        <p14:creationId xmlns:p14="http://schemas.microsoft.com/office/powerpoint/2010/main" val="420574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769109" y="265662"/>
            <a:ext cx="6096990" cy="585731"/>
          </a:xfrm>
          <a:prstGeom prst="rect">
            <a:avLst/>
          </a:prstGeom>
          <a:solidFill>
            <a:schemeClr val="accent5">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Factors</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influencing</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production</a:t>
            </a:r>
            <a:endParaRPr lang="fr-BE"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Ellipse 5"/>
          <p:cNvSpPr/>
          <p:nvPr/>
        </p:nvSpPr>
        <p:spPr>
          <a:xfrm>
            <a:off x="2816928" y="1944108"/>
            <a:ext cx="3235570" cy="3076047"/>
          </a:xfrm>
          <a:prstGeom prst="ellipse">
            <a:avLst/>
          </a:prstGeom>
          <a:solidFill>
            <a:schemeClr val="accent2">
              <a:lumMod val="75000"/>
              <a:alpha val="2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3322678" y="2897578"/>
            <a:ext cx="2340705" cy="769441"/>
          </a:xfrm>
          <a:prstGeom prst="rect">
            <a:avLst/>
          </a:prstGeom>
        </p:spPr>
        <p:txBody>
          <a:bodyPr wrap="none">
            <a:spAutoFit/>
          </a:bodyPr>
          <a:lstStyle/>
          <a:p>
            <a:pPr algn="ctr"/>
            <a:r>
              <a:rPr lang="fr-BE" sz="4400" dirty="0" err="1" smtClean="0">
                <a:latin typeface="Tahoma" panose="020B0604030504040204" pitchFamily="34" charset="0"/>
                <a:ea typeface="Tahoma" panose="020B0604030504040204" pitchFamily="34" charset="0"/>
                <a:cs typeface="Tahoma" panose="020B0604030504040204" pitchFamily="34" charset="0"/>
              </a:rPr>
              <a:t>Diseases</a:t>
            </a:r>
            <a:endParaRPr lang="fr-BE" sz="4400" dirty="0">
              <a:latin typeface="Tahoma" panose="020B0604030504040204" pitchFamily="34" charset="0"/>
              <a:ea typeface="Tahoma" panose="020B0604030504040204" pitchFamily="34" charset="0"/>
              <a:cs typeface="Tahoma" panose="020B0604030504040204" pitchFamily="34" charset="0"/>
            </a:endParaRPr>
          </a:p>
        </p:txBody>
      </p:sp>
      <p:grpSp>
        <p:nvGrpSpPr>
          <p:cNvPr id="33" name="Groupe 32"/>
          <p:cNvGrpSpPr/>
          <p:nvPr/>
        </p:nvGrpSpPr>
        <p:grpSpPr>
          <a:xfrm rot="771271">
            <a:off x="1045780" y="2014113"/>
            <a:ext cx="2280077" cy="571902"/>
            <a:chOff x="782872" y="5112961"/>
            <a:chExt cx="3396343" cy="846386"/>
          </a:xfrm>
          <a:solidFill>
            <a:srgbClr val="92D050"/>
          </a:solidFill>
        </p:grpSpPr>
        <p:sp>
          <p:nvSpPr>
            <p:cNvPr id="31" name="Ellipse 30"/>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1542011" y="5222232"/>
              <a:ext cx="1931341" cy="592143"/>
            </a:xfrm>
            <a:prstGeom prst="rect">
              <a:avLst/>
            </a:prstGeom>
            <a:grpFill/>
            <a:ln>
              <a:noFill/>
            </a:ln>
          </p:spPr>
          <p:txBody>
            <a:bodyPr wrap="non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Infectious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e 36"/>
          <p:cNvGrpSpPr/>
          <p:nvPr/>
        </p:nvGrpSpPr>
        <p:grpSpPr>
          <a:xfrm>
            <a:off x="839201" y="3202265"/>
            <a:ext cx="2280077" cy="571902"/>
            <a:chOff x="782872" y="5112961"/>
            <a:chExt cx="3396343" cy="846386"/>
          </a:xfrm>
          <a:solidFill>
            <a:srgbClr val="002060"/>
          </a:solidFill>
        </p:grpSpPr>
        <p:sp>
          <p:nvSpPr>
            <p:cNvPr id="38" name="Ellipse 37"/>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Rectangle 38"/>
            <p:cNvSpPr/>
            <p:nvPr/>
          </p:nvSpPr>
          <p:spPr>
            <a:xfrm>
              <a:off x="1649951" y="5171486"/>
              <a:ext cx="1662190" cy="592143"/>
            </a:xfrm>
            <a:prstGeom prst="rect">
              <a:avLst/>
            </a:prstGeom>
            <a:grpFill/>
            <a:ln>
              <a:noFill/>
            </a:ln>
          </p:spPr>
          <p:txBody>
            <a:bodyPr wrap="none">
              <a:spAutoFit/>
            </a:bodyPr>
            <a:lstStyle/>
            <a:p>
              <a:pPr algn="ct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Parasitic</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0" name="Groupe 39"/>
          <p:cNvGrpSpPr/>
          <p:nvPr/>
        </p:nvGrpSpPr>
        <p:grpSpPr>
          <a:xfrm rot="20194327">
            <a:off x="1189263" y="4573365"/>
            <a:ext cx="2280077" cy="571902"/>
            <a:chOff x="782872" y="5112961"/>
            <a:chExt cx="3396343" cy="846386"/>
          </a:xfrm>
          <a:solidFill>
            <a:srgbClr val="FFFF00"/>
          </a:solidFill>
        </p:grpSpPr>
        <p:sp>
          <p:nvSpPr>
            <p:cNvPr id="41" name="Ellipse 40"/>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1539850" y="5230679"/>
              <a:ext cx="1870500" cy="592143"/>
            </a:xfrm>
            <a:prstGeom prst="rect">
              <a:avLst/>
            </a:prstGeom>
            <a:grpFill/>
            <a:ln>
              <a:noFill/>
            </a:ln>
          </p:spPr>
          <p:txBody>
            <a:bodyPr wrap="non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Metabolic</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3" name="Groupe 42"/>
          <p:cNvGrpSpPr/>
          <p:nvPr/>
        </p:nvGrpSpPr>
        <p:grpSpPr>
          <a:xfrm rot="20290355">
            <a:off x="5433845" y="1906852"/>
            <a:ext cx="2280077" cy="571901"/>
            <a:chOff x="782872" y="5112961"/>
            <a:chExt cx="3396343" cy="846386"/>
          </a:xfrm>
          <a:solidFill>
            <a:srgbClr val="7030A0"/>
          </a:solidFill>
        </p:grpSpPr>
        <p:sp>
          <p:nvSpPr>
            <p:cNvPr id="44" name="Ellipse 43"/>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5" name="Rectangle 44"/>
            <p:cNvSpPr/>
            <p:nvPr/>
          </p:nvSpPr>
          <p:spPr>
            <a:xfrm>
              <a:off x="1745797" y="5220175"/>
              <a:ext cx="1543756" cy="592144"/>
            </a:xfrm>
            <a:prstGeom prst="rect">
              <a:avLst/>
            </a:prstGeom>
            <a:grpFill/>
            <a:ln>
              <a:noFill/>
            </a:ln>
          </p:spPr>
          <p:txBody>
            <a:bodyPr wrap="none">
              <a:spAutoFit/>
            </a:bodyPr>
            <a:lstStyle/>
            <a:p>
              <a:pPr algn="ctr"/>
              <a:r>
                <a:rPr lang="fr-BE"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Mastitis</a:t>
              </a:r>
              <a:endParaRPr lang="fr-BE"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6" name="Groupe 45"/>
          <p:cNvGrpSpPr/>
          <p:nvPr/>
        </p:nvGrpSpPr>
        <p:grpSpPr>
          <a:xfrm rot="1119109">
            <a:off x="5433844" y="4596106"/>
            <a:ext cx="2280077" cy="571901"/>
            <a:chOff x="782872" y="5112961"/>
            <a:chExt cx="3396343" cy="846386"/>
          </a:xfrm>
          <a:solidFill>
            <a:srgbClr val="0070C0"/>
          </a:solidFill>
        </p:grpSpPr>
        <p:sp>
          <p:nvSpPr>
            <p:cNvPr id="47" name="Ellipse 46"/>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48" name="Rectangle 47"/>
            <p:cNvSpPr/>
            <p:nvPr/>
          </p:nvSpPr>
          <p:spPr>
            <a:xfrm>
              <a:off x="1547994" y="5265722"/>
              <a:ext cx="1939363" cy="592144"/>
            </a:xfrm>
            <a:prstGeom prst="rect">
              <a:avLst/>
            </a:prstGeom>
            <a:grpFill/>
            <a:ln>
              <a:noFill/>
            </a:ln>
          </p:spPr>
          <p:txBody>
            <a:bodyPr wrap="non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Lameness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49" name="Groupe 48"/>
          <p:cNvGrpSpPr/>
          <p:nvPr/>
        </p:nvGrpSpPr>
        <p:grpSpPr>
          <a:xfrm>
            <a:off x="5777040" y="3331773"/>
            <a:ext cx="2280077" cy="571901"/>
            <a:chOff x="782872" y="5112961"/>
            <a:chExt cx="3396343" cy="846386"/>
          </a:xfrm>
          <a:solidFill>
            <a:schemeClr val="accent4">
              <a:lumMod val="75000"/>
            </a:schemeClr>
          </a:solidFill>
        </p:grpSpPr>
        <p:sp>
          <p:nvSpPr>
            <p:cNvPr id="50" name="Ellipse 49"/>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1255571" y="5207857"/>
              <a:ext cx="2496484" cy="592144"/>
            </a:xfrm>
            <a:prstGeom prst="rect">
              <a:avLst/>
            </a:prstGeom>
            <a:grpFill/>
            <a:ln>
              <a:noFill/>
            </a:ln>
          </p:spPr>
          <p:txBody>
            <a:bodyPr wrap="none">
              <a:spAutoFit/>
            </a:bodyP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Reproduction</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74" name="Groupe 73"/>
          <p:cNvGrpSpPr/>
          <p:nvPr/>
        </p:nvGrpSpPr>
        <p:grpSpPr>
          <a:xfrm>
            <a:off x="8968118" y="582819"/>
            <a:ext cx="2903973" cy="5713748"/>
            <a:chOff x="8968118" y="582819"/>
            <a:chExt cx="2903973" cy="5713748"/>
          </a:xfrm>
        </p:grpSpPr>
        <p:grpSp>
          <p:nvGrpSpPr>
            <p:cNvPr id="54" name="Groupe 53"/>
            <p:cNvGrpSpPr/>
            <p:nvPr/>
          </p:nvGrpSpPr>
          <p:grpSpPr>
            <a:xfrm>
              <a:off x="9245375" y="4334097"/>
              <a:ext cx="2280077" cy="571901"/>
              <a:chOff x="782872" y="5112961"/>
              <a:chExt cx="3396343" cy="846386"/>
            </a:xfrm>
            <a:solidFill>
              <a:schemeClr val="accent4">
                <a:lumMod val="40000"/>
                <a:lumOff val="60000"/>
              </a:schemeClr>
            </a:solidFill>
          </p:grpSpPr>
          <p:sp>
            <p:nvSpPr>
              <p:cNvPr id="55" name="Ellipse 54"/>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56" name="Rectangle 55"/>
              <p:cNvSpPr/>
              <p:nvPr/>
            </p:nvSpPr>
            <p:spPr>
              <a:xfrm>
                <a:off x="1604908" y="5207857"/>
                <a:ext cx="1797816" cy="592144"/>
              </a:xfrm>
              <a:prstGeom prst="rect">
                <a:avLst/>
              </a:prstGeom>
              <a:grpFill/>
              <a:ln>
                <a:noFill/>
              </a:ln>
            </p:spPr>
            <p:txBody>
              <a:bodyPr wrap="non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Infertility</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e 56"/>
            <p:cNvGrpSpPr/>
            <p:nvPr/>
          </p:nvGrpSpPr>
          <p:grpSpPr>
            <a:xfrm>
              <a:off x="9245375" y="3633949"/>
              <a:ext cx="2280077" cy="571901"/>
              <a:chOff x="782872" y="5112961"/>
              <a:chExt cx="3396343" cy="846386"/>
            </a:xfrm>
            <a:solidFill>
              <a:schemeClr val="accent4">
                <a:lumMod val="40000"/>
                <a:lumOff val="60000"/>
              </a:schemeClr>
            </a:solidFill>
          </p:grpSpPr>
          <p:sp>
            <p:nvSpPr>
              <p:cNvPr id="58" name="Ellipse 57"/>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1531746" y="5207857"/>
                <a:ext cx="1944140" cy="592144"/>
              </a:xfrm>
              <a:prstGeom prst="rect">
                <a:avLst/>
              </a:prstGeom>
              <a:grpFill/>
              <a:ln>
                <a:noFill/>
              </a:ln>
            </p:spPr>
            <p:txBody>
              <a:bodyPr wrap="none">
                <a:spAutoFit/>
              </a:bodyP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Anoestrus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0" name="Groupe 59"/>
            <p:cNvGrpSpPr/>
            <p:nvPr/>
          </p:nvGrpSpPr>
          <p:grpSpPr>
            <a:xfrm>
              <a:off x="9245375" y="859759"/>
              <a:ext cx="2280077" cy="571901"/>
              <a:chOff x="782872" y="5112961"/>
              <a:chExt cx="3396343" cy="846386"/>
            </a:xfrm>
            <a:solidFill>
              <a:schemeClr val="accent4">
                <a:lumMod val="40000"/>
                <a:lumOff val="60000"/>
              </a:schemeClr>
            </a:solidFill>
          </p:grpSpPr>
          <p:sp>
            <p:nvSpPr>
              <p:cNvPr id="61" name="Ellipse 60"/>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62" name="Rectangle 61"/>
              <p:cNvSpPr/>
              <p:nvPr/>
            </p:nvSpPr>
            <p:spPr>
              <a:xfrm>
                <a:off x="1654718" y="5207857"/>
                <a:ext cx="1698199" cy="592144"/>
              </a:xfrm>
              <a:prstGeom prst="rect">
                <a:avLst/>
              </a:prstGeom>
              <a:grpFill/>
              <a:ln>
                <a:noFill/>
              </a:ln>
            </p:spPr>
            <p:txBody>
              <a:bodyPr wrap="non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Dystocia</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3" name="Groupe 62"/>
            <p:cNvGrpSpPr/>
            <p:nvPr/>
          </p:nvGrpSpPr>
          <p:grpSpPr>
            <a:xfrm>
              <a:off x="9245375" y="1559907"/>
              <a:ext cx="2280077" cy="908774"/>
              <a:chOff x="782872" y="5112961"/>
              <a:chExt cx="3396343" cy="846386"/>
            </a:xfrm>
            <a:solidFill>
              <a:schemeClr val="accent4">
                <a:lumMod val="40000"/>
                <a:lumOff val="60000"/>
              </a:schemeClr>
            </a:solidFill>
          </p:grpSpPr>
          <p:sp>
            <p:nvSpPr>
              <p:cNvPr id="64" name="Ellipse 63"/>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65" name="Rectangle 64"/>
              <p:cNvSpPr/>
              <p:nvPr/>
            </p:nvSpPr>
            <p:spPr>
              <a:xfrm>
                <a:off x="1447740" y="5207858"/>
                <a:ext cx="2137509" cy="659289"/>
              </a:xfrm>
              <a:prstGeom prst="rect">
                <a:avLst/>
              </a:prstGeom>
              <a:grpFill/>
              <a:ln>
                <a:noFill/>
              </a:ln>
            </p:spPr>
            <p:txBody>
              <a:bodyPr wrap="square">
                <a:spAutoFit/>
              </a:bodyPr>
              <a:lstStyle/>
              <a:p>
                <a:pPr algn="ctr"/>
                <a:r>
                  <a:rPr lang="fr-BE" sz="2000" dirty="0" smtClean="0">
                    <a:latin typeface="Tahoma" panose="020B0604030504040204" pitchFamily="34" charset="0"/>
                    <a:ea typeface="Tahoma" panose="020B0604030504040204" pitchFamily="34" charset="0"/>
                    <a:cs typeface="Tahoma" panose="020B0604030504040204" pitchFamily="34" charset="0"/>
                  </a:rPr>
                  <a:t>Placenta </a:t>
                </a:r>
              </a:p>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retention</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6" name="Groupe 65"/>
            <p:cNvGrpSpPr/>
            <p:nvPr/>
          </p:nvGrpSpPr>
          <p:grpSpPr>
            <a:xfrm>
              <a:off x="9245375" y="2596928"/>
              <a:ext cx="2280077" cy="908774"/>
              <a:chOff x="782872" y="5112961"/>
              <a:chExt cx="3396343" cy="846386"/>
            </a:xfrm>
            <a:solidFill>
              <a:schemeClr val="accent4">
                <a:lumMod val="40000"/>
                <a:lumOff val="60000"/>
              </a:schemeClr>
            </a:solidFill>
          </p:grpSpPr>
          <p:sp>
            <p:nvSpPr>
              <p:cNvPr id="67" name="Ellipse 66"/>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68" name="Rectangle 67"/>
              <p:cNvSpPr/>
              <p:nvPr/>
            </p:nvSpPr>
            <p:spPr>
              <a:xfrm>
                <a:off x="1447740" y="5207858"/>
                <a:ext cx="2137509" cy="659289"/>
              </a:xfrm>
              <a:prstGeom prst="rect">
                <a:avLst/>
              </a:prstGeom>
              <a:grpFill/>
              <a:ln>
                <a:noFill/>
              </a:ln>
            </p:spPr>
            <p:txBody>
              <a:bodyPr wrap="squar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Uterine</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pPr algn="ctr"/>
                <a:r>
                  <a:rPr lang="fr-BE" sz="2000" dirty="0" smtClean="0">
                    <a:latin typeface="Tahoma" panose="020B0604030504040204" pitchFamily="34" charset="0"/>
                    <a:ea typeface="Tahoma" panose="020B0604030504040204" pitchFamily="34" charset="0"/>
                    <a:cs typeface="Tahoma" panose="020B0604030504040204" pitchFamily="34" charset="0"/>
                  </a:rPr>
                  <a:t>infections</a:t>
                </a:r>
              </a:p>
            </p:txBody>
          </p:sp>
        </p:grpSp>
        <p:grpSp>
          <p:nvGrpSpPr>
            <p:cNvPr id="69" name="Groupe 68"/>
            <p:cNvGrpSpPr/>
            <p:nvPr/>
          </p:nvGrpSpPr>
          <p:grpSpPr>
            <a:xfrm>
              <a:off x="9245375" y="5034247"/>
              <a:ext cx="2280078" cy="1022603"/>
              <a:chOff x="782872" y="5112961"/>
              <a:chExt cx="3396343" cy="846386"/>
            </a:xfrm>
            <a:solidFill>
              <a:schemeClr val="accent4">
                <a:lumMod val="40000"/>
                <a:lumOff val="60000"/>
              </a:schemeClr>
            </a:solidFill>
          </p:grpSpPr>
          <p:sp>
            <p:nvSpPr>
              <p:cNvPr id="70" name="Ellipse 69"/>
              <p:cNvSpPr/>
              <p:nvPr/>
            </p:nvSpPr>
            <p:spPr>
              <a:xfrm>
                <a:off x="782872" y="5112961"/>
                <a:ext cx="3396343" cy="8463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a:latin typeface="Tahoma" panose="020B0604030504040204" pitchFamily="34" charset="0"/>
                  <a:ea typeface="Tahoma" panose="020B0604030504040204" pitchFamily="34" charset="0"/>
                  <a:cs typeface="Tahoma" panose="020B0604030504040204" pitchFamily="34" charset="0"/>
                </a:endParaRPr>
              </a:p>
            </p:txBody>
          </p:sp>
          <p:sp>
            <p:nvSpPr>
              <p:cNvPr id="71" name="Rectangle 70"/>
              <p:cNvSpPr/>
              <p:nvPr/>
            </p:nvSpPr>
            <p:spPr>
              <a:xfrm>
                <a:off x="1281551" y="5252895"/>
                <a:ext cx="2502334" cy="519598"/>
              </a:xfrm>
              <a:prstGeom prst="rect">
                <a:avLst/>
              </a:prstGeom>
              <a:grpFill/>
              <a:ln>
                <a:noFill/>
              </a:ln>
            </p:spPr>
            <p:txBody>
              <a:bodyPr wrap="square">
                <a:spAutoFit/>
              </a:bodyPr>
              <a:lstStyle/>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Pregnancy</a:t>
                </a:r>
                <a:r>
                  <a:rPr lang="fr-BE" sz="2000" dirty="0" smtClean="0">
                    <a:latin typeface="Tahoma" panose="020B0604030504040204" pitchFamily="34" charset="0"/>
                    <a:ea typeface="Tahoma" panose="020B0604030504040204" pitchFamily="34" charset="0"/>
                    <a:cs typeface="Tahoma" panose="020B0604030504040204" pitchFamily="34" charset="0"/>
                  </a:rPr>
                  <a:t> </a:t>
                </a:r>
              </a:p>
              <a:p>
                <a:pPr algn="ctr"/>
                <a:r>
                  <a:rPr lang="fr-BE" sz="2000" dirty="0" err="1" smtClean="0">
                    <a:latin typeface="Tahoma" panose="020B0604030504040204" pitchFamily="34" charset="0"/>
                    <a:ea typeface="Tahoma" panose="020B0604030504040204" pitchFamily="34" charset="0"/>
                    <a:cs typeface="Tahoma" panose="020B0604030504040204" pitchFamily="34" charset="0"/>
                  </a:rPr>
                  <a:t>losses</a:t>
                </a:r>
                <a:endParaRPr lang="fr-BE" sz="2000" dirty="0">
                  <a:latin typeface="Tahoma" panose="020B0604030504040204" pitchFamily="34" charset="0"/>
                  <a:ea typeface="Tahoma" panose="020B0604030504040204" pitchFamily="34" charset="0"/>
                  <a:cs typeface="Tahoma" panose="020B0604030504040204" pitchFamily="34" charset="0"/>
                </a:endParaRPr>
              </a:p>
            </p:txBody>
          </p:sp>
        </p:grpSp>
        <p:sp>
          <p:nvSpPr>
            <p:cNvPr id="72" name="Rectangle 71"/>
            <p:cNvSpPr/>
            <p:nvPr/>
          </p:nvSpPr>
          <p:spPr>
            <a:xfrm>
              <a:off x="8968118" y="582819"/>
              <a:ext cx="2903973" cy="57137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73" name="Flèche droite 72"/>
          <p:cNvSpPr/>
          <p:nvPr/>
        </p:nvSpPr>
        <p:spPr>
          <a:xfrm>
            <a:off x="8094556" y="3488216"/>
            <a:ext cx="873562" cy="23910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22</a:t>
            </a:fld>
            <a:endParaRPr lang="fr-BE"/>
          </a:p>
        </p:txBody>
      </p:sp>
    </p:spTree>
    <p:extLst>
      <p:ext uri="{BB962C8B-B14F-4D97-AF65-F5344CB8AC3E}">
        <p14:creationId xmlns:p14="http://schemas.microsoft.com/office/powerpoint/2010/main" val="378914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800605" y="1983928"/>
            <a:ext cx="8890842" cy="2447394"/>
          </a:xfrm>
          <a:prstGeom prst="rect">
            <a:avLst/>
          </a:prstGeom>
          <a:solidFill>
            <a:schemeClr val="accent5">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Reproduction : a key </a:t>
            </a: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tool</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in </a:t>
            </a: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production </a:t>
            </a:r>
            <a:endParaRPr lang="fr-BE"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23</a:t>
            </a:fld>
            <a:endParaRPr lang="fr-BE"/>
          </a:p>
        </p:txBody>
      </p:sp>
    </p:spTree>
    <p:extLst>
      <p:ext uri="{BB962C8B-B14F-4D97-AF65-F5344CB8AC3E}">
        <p14:creationId xmlns:p14="http://schemas.microsoft.com/office/powerpoint/2010/main" val="4161431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125612" y="3068638"/>
            <a:ext cx="287337" cy="288925"/>
          </a:xfrm>
          <a:prstGeom prst="rect">
            <a:avLst/>
          </a:prstGeom>
          <a:solidFill>
            <a:schemeClr val="accent6">
              <a:lumMod val="50000"/>
            </a:schemeClr>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8" name="Rectangle 41"/>
          <p:cNvSpPr>
            <a:spLocks noChangeArrowheads="1"/>
          </p:cNvSpPr>
          <p:nvPr/>
        </p:nvSpPr>
        <p:spPr bwMode="auto">
          <a:xfrm>
            <a:off x="4630437" y="3068638"/>
            <a:ext cx="1079500" cy="288925"/>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10" name="Rectangle 42"/>
          <p:cNvSpPr>
            <a:spLocks noChangeArrowheads="1"/>
          </p:cNvSpPr>
          <p:nvPr/>
        </p:nvSpPr>
        <p:spPr bwMode="auto">
          <a:xfrm>
            <a:off x="5709937" y="3068638"/>
            <a:ext cx="287338" cy="288925"/>
          </a:xfrm>
          <a:prstGeom prst="rect">
            <a:avLst/>
          </a:prstGeom>
          <a:solidFill>
            <a:schemeClr val="accent6">
              <a:lumMod val="50000"/>
            </a:schemeClr>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12" name="Rectangle 44"/>
          <p:cNvSpPr>
            <a:spLocks noChangeArrowheads="1"/>
          </p:cNvSpPr>
          <p:nvPr/>
        </p:nvSpPr>
        <p:spPr bwMode="auto">
          <a:xfrm>
            <a:off x="6214762" y="3068638"/>
            <a:ext cx="1079500" cy="288925"/>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14" name="Rectangle 45"/>
          <p:cNvSpPr>
            <a:spLocks noChangeArrowheads="1"/>
          </p:cNvSpPr>
          <p:nvPr/>
        </p:nvSpPr>
        <p:spPr bwMode="auto">
          <a:xfrm>
            <a:off x="7294262" y="3068638"/>
            <a:ext cx="287337" cy="288925"/>
          </a:xfrm>
          <a:prstGeom prst="rect">
            <a:avLst/>
          </a:prstGeom>
          <a:solidFill>
            <a:schemeClr val="accent6">
              <a:lumMod val="50000"/>
            </a:schemeClr>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16" name="Rectangle 47"/>
          <p:cNvSpPr>
            <a:spLocks noChangeArrowheads="1"/>
          </p:cNvSpPr>
          <p:nvPr/>
        </p:nvSpPr>
        <p:spPr bwMode="auto">
          <a:xfrm>
            <a:off x="7797499" y="3068638"/>
            <a:ext cx="1079500" cy="288925"/>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grpSp>
        <p:nvGrpSpPr>
          <p:cNvPr id="96" name="Groupe 95"/>
          <p:cNvGrpSpPr/>
          <p:nvPr/>
        </p:nvGrpSpPr>
        <p:grpSpPr>
          <a:xfrm>
            <a:off x="3830877" y="2060575"/>
            <a:ext cx="5226987" cy="1008063"/>
            <a:chOff x="3830877" y="2060575"/>
            <a:chExt cx="5226987" cy="1008063"/>
          </a:xfrm>
        </p:grpSpPr>
        <p:sp>
          <p:nvSpPr>
            <p:cNvPr id="18" name="Text Box 33"/>
            <p:cNvSpPr txBox="1">
              <a:spLocks noChangeArrowheads="1"/>
            </p:cNvSpPr>
            <p:nvPr/>
          </p:nvSpPr>
          <p:spPr bwMode="auto">
            <a:xfrm>
              <a:off x="3830877" y="2060575"/>
              <a:ext cx="508473" cy="461665"/>
            </a:xfrm>
            <a:prstGeom prst="rect">
              <a:avLst/>
            </a:prstGeom>
            <a:solidFill>
              <a:srgbClr val="7030A0"/>
            </a:solidFill>
            <a:ln w="12700">
              <a:solidFill>
                <a:srgbClr val="000000"/>
              </a:solidFill>
              <a:miter lim="800000"/>
              <a:headEnd type="none" w="sm" len="sm"/>
              <a:tailEnd type="none" w="sm" len="sm"/>
            </a:ln>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b="1" dirty="0" smtClean="0"/>
                <a:t>C1</a:t>
              </a:r>
              <a:endParaRPr lang="fr-BE" altLang="fr-FR" sz="2400" b="1" dirty="0"/>
            </a:p>
          </p:txBody>
        </p:sp>
        <p:sp>
          <p:nvSpPr>
            <p:cNvPr id="19" name="Line 51"/>
            <p:cNvSpPr>
              <a:spLocks noChangeShapeType="1"/>
            </p:cNvSpPr>
            <p:nvPr/>
          </p:nvSpPr>
          <p:spPr bwMode="auto">
            <a:xfrm flipV="1">
              <a:off x="4125606" y="2492375"/>
              <a:ext cx="0" cy="576263"/>
            </a:xfrm>
            <a:prstGeom prst="line">
              <a:avLst/>
            </a:prstGeom>
            <a:solidFill>
              <a:srgbClr val="002060"/>
            </a:solidFill>
            <a:ln w="9525">
              <a:solidFill>
                <a:schemeClr val="tx1"/>
              </a:solidFill>
              <a:round/>
              <a:headEnd/>
              <a:tailEnd type="triangle" w="med" len="med"/>
            </a:ln>
            <a:extLst/>
          </p:spPr>
          <p:txBody>
            <a:bodyPr/>
            <a:lstStyle/>
            <a:p>
              <a:endParaRPr lang="fr-BE" sz="2400" b="1">
                <a:solidFill>
                  <a:schemeClr val="bg1"/>
                </a:solidFill>
                <a:latin typeface="Arial Narrow" panose="020B0606020202030204" pitchFamily="34" charset="0"/>
              </a:endParaRPr>
            </a:p>
          </p:txBody>
        </p:sp>
        <p:sp>
          <p:nvSpPr>
            <p:cNvPr id="21" name="Line 57"/>
            <p:cNvSpPr>
              <a:spLocks noChangeShapeType="1"/>
            </p:cNvSpPr>
            <p:nvPr/>
          </p:nvSpPr>
          <p:spPr bwMode="auto">
            <a:xfrm flipV="1">
              <a:off x="5709937" y="2492375"/>
              <a:ext cx="0" cy="576263"/>
            </a:xfrm>
            <a:prstGeom prst="line">
              <a:avLst/>
            </a:prstGeom>
            <a:solidFill>
              <a:srgbClr val="002060"/>
            </a:solidFill>
            <a:ln w="9525">
              <a:solidFill>
                <a:schemeClr val="tx1"/>
              </a:solidFill>
              <a:round/>
              <a:headEnd/>
              <a:tailEnd type="triangle" w="med" len="med"/>
            </a:ln>
            <a:extLst/>
          </p:spPr>
          <p:txBody>
            <a:bodyPr/>
            <a:lstStyle/>
            <a:p>
              <a:endParaRPr lang="fr-BE" sz="2400" b="1">
                <a:solidFill>
                  <a:schemeClr val="bg1"/>
                </a:solidFill>
                <a:latin typeface="Arial Narrow" panose="020B0606020202030204" pitchFamily="34" charset="0"/>
              </a:endParaRPr>
            </a:p>
          </p:txBody>
        </p:sp>
        <p:sp>
          <p:nvSpPr>
            <p:cNvPr id="22" name="Text Box 60"/>
            <p:cNvSpPr txBox="1">
              <a:spLocks noChangeArrowheads="1"/>
            </p:cNvSpPr>
            <p:nvPr/>
          </p:nvSpPr>
          <p:spPr bwMode="auto">
            <a:xfrm>
              <a:off x="5494037" y="2060575"/>
              <a:ext cx="508473" cy="461665"/>
            </a:xfrm>
            <a:prstGeom prst="rect">
              <a:avLst/>
            </a:prstGeom>
            <a:solidFill>
              <a:srgbClr val="7030A0"/>
            </a:solidFill>
            <a:ln w="12700">
              <a:solidFill>
                <a:srgbClr val="000000"/>
              </a:solidFill>
              <a:miter lim="800000"/>
              <a:headEnd type="none" w="sm" len="sm"/>
              <a:tailEnd type="none" w="sm" len="sm"/>
            </a:ln>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b="1" dirty="0" smtClean="0"/>
                <a:t>C2</a:t>
              </a:r>
              <a:endParaRPr lang="fr-BE" altLang="fr-FR" sz="2400" b="1" dirty="0"/>
            </a:p>
          </p:txBody>
        </p:sp>
        <p:sp>
          <p:nvSpPr>
            <p:cNvPr id="24" name="Line 59"/>
            <p:cNvSpPr>
              <a:spLocks noChangeShapeType="1"/>
            </p:cNvSpPr>
            <p:nvPr/>
          </p:nvSpPr>
          <p:spPr bwMode="auto">
            <a:xfrm flipV="1">
              <a:off x="8878595" y="2492375"/>
              <a:ext cx="0" cy="576263"/>
            </a:xfrm>
            <a:prstGeom prst="line">
              <a:avLst/>
            </a:prstGeom>
            <a:solidFill>
              <a:srgbClr val="002060"/>
            </a:solidFill>
            <a:ln w="9525">
              <a:solidFill>
                <a:schemeClr val="tx1"/>
              </a:solidFill>
              <a:round/>
              <a:headEnd/>
              <a:tailEnd type="triangle" w="med" len="med"/>
            </a:ln>
            <a:extLst/>
          </p:spPr>
          <p:txBody>
            <a:bodyPr/>
            <a:lstStyle/>
            <a:p>
              <a:endParaRPr lang="fr-BE" sz="2400" b="1">
                <a:solidFill>
                  <a:schemeClr val="bg1"/>
                </a:solidFill>
                <a:latin typeface="Arial Narrow" panose="020B0606020202030204" pitchFamily="34" charset="0"/>
              </a:endParaRPr>
            </a:p>
          </p:txBody>
        </p:sp>
        <p:sp>
          <p:nvSpPr>
            <p:cNvPr id="25" name="Text Box 61"/>
            <p:cNvSpPr txBox="1">
              <a:spLocks noChangeArrowheads="1"/>
            </p:cNvSpPr>
            <p:nvPr/>
          </p:nvSpPr>
          <p:spPr bwMode="auto">
            <a:xfrm>
              <a:off x="8536567" y="2060575"/>
              <a:ext cx="521297" cy="461665"/>
            </a:xfrm>
            <a:prstGeom prst="rect">
              <a:avLst/>
            </a:prstGeom>
            <a:solidFill>
              <a:srgbClr val="7030A0"/>
            </a:solidFill>
            <a:ln w="12700">
              <a:solidFill>
                <a:srgbClr val="000000"/>
              </a:solidFill>
              <a:miter lim="800000"/>
              <a:headEnd type="none" w="sm" len="sm"/>
              <a:tailEnd type="none" w="sm" len="sm"/>
            </a:ln>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b="1" dirty="0" err="1" smtClean="0"/>
                <a:t>Cn</a:t>
              </a:r>
              <a:endParaRPr lang="fr-BE" altLang="fr-FR" sz="2400" b="1" dirty="0"/>
            </a:p>
          </p:txBody>
        </p:sp>
        <p:sp>
          <p:nvSpPr>
            <p:cNvPr id="27" name="Line 58"/>
            <p:cNvSpPr>
              <a:spLocks noChangeShapeType="1"/>
            </p:cNvSpPr>
            <p:nvPr/>
          </p:nvSpPr>
          <p:spPr bwMode="auto">
            <a:xfrm flipV="1">
              <a:off x="7294263" y="2492375"/>
              <a:ext cx="0" cy="576263"/>
            </a:xfrm>
            <a:prstGeom prst="line">
              <a:avLst/>
            </a:prstGeom>
            <a:solidFill>
              <a:srgbClr val="002060"/>
            </a:solidFill>
            <a:ln w="9525">
              <a:solidFill>
                <a:schemeClr val="tx1"/>
              </a:solidFill>
              <a:round/>
              <a:headEnd/>
              <a:tailEnd type="triangle" w="med" len="med"/>
            </a:ln>
            <a:extLst/>
          </p:spPr>
          <p:txBody>
            <a:bodyPr/>
            <a:lstStyle/>
            <a:p>
              <a:endParaRPr lang="fr-BE" sz="2400" b="1">
                <a:solidFill>
                  <a:schemeClr val="bg1"/>
                </a:solidFill>
                <a:latin typeface="Arial Narrow" panose="020B0606020202030204" pitchFamily="34" charset="0"/>
              </a:endParaRPr>
            </a:p>
          </p:txBody>
        </p:sp>
        <p:sp>
          <p:nvSpPr>
            <p:cNvPr id="28" name="Text Box 62"/>
            <p:cNvSpPr txBox="1">
              <a:spLocks noChangeArrowheads="1"/>
            </p:cNvSpPr>
            <p:nvPr/>
          </p:nvSpPr>
          <p:spPr bwMode="auto">
            <a:xfrm>
              <a:off x="7078363" y="2060575"/>
              <a:ext cx="508473" cy="461665"/>
            </a:xfrm>
            <a:prstGeom prst="rect">
              <a:avLst/>
            </a:prstGeom>
            <a:solidFill>
              <a:srgbClr val="7030A0"/>
            </a:solidFill>
            <a:ln w="12700">
              <a:solidFill>
                <a:srgbClr val="000000"/>
              </a:solidFill>
              <a:miter lim="800000"/>
              <a:headEnd type="none" w="sm" len="sm"/>
              <a:tailEnd type="none" w="sm" len="sm"/>
            </a:ln>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b="1" dirty="0" smtClean="0"/>
                <a:t>C3</a:t>
              </a:r>
              <a:endParaRPr lang="fr-BE" altLang="fr-FR" sz="2400" b="1" dirty="0"/>
            </a:p>
          </p:txBody>
        </p:sp>
      </p:grpSp>
      <p:sp>
        <p:nvSpPr>
          <p:cNvPr id="29" name="Rectangle 64"/>
          <p:cNvSpPr>
            <a:spLocks noChangeArrowheads="1"/>
          </p:cNvSpPr>
          <p:nvPr/>
        </p:nvSpPr>
        <p:spPr bwMode="auto">
          <a:xfrm>
            <a:off x="9381824" y="3068638"/>
            <a:ext cx="576263" cy="288925"/>
          </a:xfrm>
          <a:prstGeom prst="rect">
            <a:avLst/>
          </a:prstGeom>
          <a:solidFill>
            <a:schemeClr val="tx1"/>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34" name="Line 49"/>
          <p:cNvSpPr>
            <a:spLocks noChangeShapeType="1"/>
          </p:cNvSpPr>
          <p:nvPr/>
        </p:nvSpPr>
        <p:spPr bwMode="auto">
          <a:xfrm flipV="1">
            <a:off x="2830216" y="1917700"/>
            <a:ext cx="0"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35" name="Text Box 66"/>
          <p:cNvSpPr txBox="1">
            <a:spLocks noChangeArrowheads="1"/>
          </p:cNvSpPr>
          <p:nvPr/>
        </p:nvSpPr>
        <p:spPr bwMode="auto">
          <a:xfrm>
            <a:off x="2414771" y="1442029"/>
            <a:ext cx="564578" cy="46166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dirty="0" smtClean="0">
                <a:solidFill>
                  <a:schemeClr val="tx1"/>
                </a:solidFill>
              </a:rPr>
              <a:t>AI1</a:t>
            </a:r>
            <a:endParaRPr lang="fr-BE" altLang="fr-FR" sz="2400" dirty="0">
              <a:solidFill>
                <a:schemeClr val="tx1"/>
              </a:solidFill>
            </a:endParaRPr>
          </a:p>
        </p:txBody>
      </p:sp>
      <p:sp>
        <p:nvSpPr>
          <p:cNvPr id="40" name="Line 50"/>
          <p:cNvSpPr>
            <a:spLocks noChangeShapeType="1"/>
          </p:cNvSpPr>
          <p:nvPr/>
        </p:nvSpPr>
        <p:spPr bwMode="auto">
          <a:xfrm flipV="1">
            <a:off x="3030348" y="1096962"/>
            <a:ext cx="0" cy="1971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41" name="Text Box 68"/>
          <p:cNvSpPr txBox="1">
            <a:spLocks noChangeArrowheads="1"/>
          </p:cNvSpPr>
          <p:nvPr/>
        </p:nvSpPr>
        <p:spPr bwMode="auto">
          <a:xfrm>
            <a:off x="2809302" y="635298"/>
            <a:ext cx="1467068" cy="46166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dirty="0" smtClean="0">
                <a:solidFill>
                  <a:schemeClr val="tx1"/>
                </a:solidFill>
              </a:rPr>
              <a:t>Conception</a:t>
            </a:r>
            <a:endParaRPr lang="fr-BE" altLang="fr-FR" sz="2400" dirty="0">
              <a:solidFill>
                <a:schemeClr val="tx1"/>
              </a:solidFill>
            </a:endParaRPr>
          </a:p>
        </p:txBody>
      </p:sp>
      <p:sp>
        <p:nvSpPr>
          <p:cNvPr id="49" name="Line 72"/>
          <p:cNvSpPr>
            <a:spLocks noChangeShapeType="1"/>
          </p:cNvSpPr>
          <p:nvPr/>
        </p:nvSpPr>
        <p:spPr bwMode="auto">
          <a:xfrm>
            <a:off x="2901650" y="3357565"/>
            <a:ext cx="0" cy="952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61" name="Line 76"/>
          <p:cNvSpPr>
            <a:spLocks noChangeShapeType="1"/>
          </p:cNvSpPr>
          <p:nvPr/>
        </p:nvSpPr>
        <p:spPr bwMode="auto">
          <a:xfrm>
            <a:off x="4125612" y="3357563"/>
            <a:ext cx="0" cy="30579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62" name="Line 78"/>
          <p:cNvSpPr>
            <a:spLocks noChangeShapeType="1"/>
          </p:cNvSpPr>
          <p:nvPr/>
        </p:nvSpPr>
        <p:spPr bwMode="auto">
          <a:xfrm>
            <a:off x="1388762" y="3357563"/>
            <a:ext cx="0" cy="30579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59" name="Line 79"/>
          <p:cNvSpPr>
            <a:spLocks noChangeShapeType="1"/>
          </p:cNvSpPr>
          <p:nvPr/>
        </p:nvSpPr>
        <p:spPr bwMode="auto">
          <a:xfrm>
            <a:off x="1388762" y="6415527"/>
            <a:ext cx="273685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60" name="Text Box 81"/>
          <p:cNvSpPr txBox="1">
            <a:spLocks noChangeArrowheads="1"/>
          </p:cNvSpPr>
          <p:nvPr/>
        </p:nvSpPr>
        <p:spPr bwMode="auto">
          <a:xfrm>
            <a:off x="2013219" y="5823735"/>
            <a:ext cx="1367682"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a:solidFill>
                  <a:schemeClr val="tx1"/>
                </a:solidFill>
              </a:rPr>
              <a:t>24 </a:t>
            </a:r>
            <a:r>
              <a:rPr lang="fr-BE" altLang="fr-FR" sz="2400" dirty="0" err="1" smtClean="0">
                <a:solidFill>
                  <a:schemeClr val="tx1"/>
                </a:solidFill>
              </a:rPr>
              <a:t>months</a:t>
            </a:r>
            <a:endParaRPr lang="fr-BE" altLang="fr-FR" sz="2400" dirty="0">
              <a:solidFill>
                <a:schemeClr val="tx1"/>
              </a:solidFill>
            </a:endParaRPr>
          </a:p>
        </p:txBody>
      </p:sp>
      <p:sp>
        <p:nvSpPr>
          <p:cNvPr id="64" name="Line 77"/>
          <p:cNvSpPr>
            <a:spLocks noChangeShapeType="1"/>
          </p:cNvSpPr>
          <p:nvPr/>
        </p:nvSpPr>
        <p:spPr bwMode="auto">
          <a:xfrm>
            <a:off x="5709937" y="3357563"/>
            <a:ext cx="0" cy="30579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66" name="Line 80"/>
          <p:cNvSpPr>
            <a:spLocks noChangeShapeType="1"/>
          </p:cNvSpPr>
          <p:nvPr/>
        </p:nvSpPr>
        <p:spPr bwMode="auto">
          <a:xfrm>
            <a:off x="4125612" y="6415527"/>
            <a:ext cx="15843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67" name="Text Box 82"/>
          <p:cNvSpPr txBox="1">
            <a:spLocks noChangeArrowheads="1"/>
          </p:cNvSpPr>
          <p:nvPr/>
        </p:nvSpPr>
        <p:spPr bwMode="auto">
          <a:xfrm>
            <a:off x="4322462" y="5804336"/>
            <a:ext cx="1213794"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a:solidFill>
                  <a:schemeClr val="tx1"/>
                </a:solidFill>
              </a:rPr>
              <a:t>365 </a:t>
            </a:r>
            <a:r>
              <a:rPr lang="fr-BE" altLang="fr-FR" sz="2400" dirty="0" err="1" smtClean="0">
                <a:solidFill>
                  <a:schemeClr val="tx1"/>
                </a:solidFill>
              </a:rPr>
              <a:t>days</a:t>
            </a:r>
            <a:endParaRPr lang="fr-BE" altLang="fr-FR" sz="2400" dirty="0">
              <a:solidFill>
                <a:schemeClr val="tx1"/>
              </a:solidFill>
            </a:endParaRPr>
          </a:p>
        </p:txBody>
      </p:sp>
      <p:sp>
        <p:nvSpPr>
          <p:cNvPr id="68" name="Text Box 102"/>
          <p:cNvSpPr txBox="1">
            <a:spLocks noChangeArrowheads="1"/>
          </p:cNvSpPr>
          <p:nvPr/>
        </p:nvSpPr>
        <p:spPr bwMode="auto">
          <a:xfrm>
            <a:off x="6214762" y="4725988"/>
            <a:ext cx="5846472" cy="830997"/>
          </a:xfrm>
          <a:prstGeom prst="rect">
            <a:avLst/>
          </a:prstGeom>
          <a:solidFill>
            <a:srgbClr val="FF6699"/>
          </a:solidFill>
          <a:ln w="9525">
            <a:solidFill>
              <a:schemeClr val="tx1"/>
            </a:solidFill>
            <a:miter lim="800000"/>
            <a:headEnd/>
            <a:tailEnd/>
          </a:ln>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err="1" smtClean="0">
                <a:solidFill>
                  <a:schemeClr val="tx1"/>
                </a:solidFill>
              </a:rPr>
              <a:t>Fecundity</a:t>
            </a:r>
            <a:r>
              <a:rPr lang="fr-BE" altLang="fr-FR" sz="2400" dirty="0" smtClean="0">
                <a:solidFill>
                  <a:schemeClr val="tx1"/>
                </a:solidFill>
              </a:rPr>
              <a:t> : time to </a:t>
            </a:r>
            <a:r>
              <a:rPr lang="fr-BE" altLang="fr-FR" sz="2400" dirty="0" err="1" smtClean="0">
                <a:solidFill>
                  <a:schemeClr val="tx1"/>
                </a:solidFill>
              </a:rPr>
              <a:t>obtain</a:t>
            </a:r>
            <a:r>
              <a:rPr lang="fr-BE" altLang="fr-FR" sz="2400" dirty="0" smtClean="0">
                <a:solidFill>
                  <a:schemeClr val="tx1"/>
                </a:solidFill>
              </a:rPr>
              <a:t> a </a:t>
            </a:r>
            <a:r>
              <a:rPr lang="fr-BE" altLang="fr-FR" sz="2400" dirty="0" err="1" smtClean="0">
                <a:solidFill>
                  <a:schemeClr val="tx1"/>
                </a:solidFill>
              </a:rPr>
              <a:t>pregnancy</a:t>
            </a:r>
            <a:r>
              <a:rPr lang="fr-BE" altLang="fr-FR" sz="2400" dirty="0" smtClean="0">
                <a:solidFill>
                  <a:schemeClr val="tx1"/>
                </a:solidFill>
              </a:rPr>
              <a:t> or a </a:t>
            </a:r>
            <a:r>
              <a:rPr lang="fr-BE" altLang="fr-FR" sz="2400" dirty="0" err="1" smtClean="0">
                <a:solidFill>
                  <a:schemeClr val="tx1"/>
                </a:solidFill>
              </a:rPr>
              <a:t>calving</a:t>
            </a:r>
            <a:endParaRPr lang="fr-BE" altLang="fr-FR" sz="2400" dirty="0" smtClean="0">
              <a:solidFill>
                <a:schemeClr val="tx1"/>
              </a:solidFill>
            </a:endParaRPr>
          </a:p>
          <a:p>
            <a:pPr eaLnBrk="1" hangingPunct="1">
              <a:spcBef>
                <a:spcPct val="0"/>
              </a:spcBef>
              <a:buSzTx/>
              <a:buFontTx/>
              <a:buNone/>
            </a:pPr>
            <a:r>
              <a:rPr lang="fr-BE" altLang="fr-FR" sz="2400" dirty="0" err="1" smtClean="0">
                <a:solidFill>
                  <a:schemeClr val="tx1"/>
                </a:solidFill>
              </a:rPr>
              <a:t>Days</a:t>
            </a:r>
            <a:r>
              <a:rPr lang="fr-BE" altLang="fr-FR" sz="2400" dirty="0" smtClean="0">
                <a:solidFill>
                  <a:schemeClr val="tx1"/>
                </a:solidFill>
              </a:rPr>
              <a:t> open or </a:t>
            </a:r>
            <a:r>
              <a:rPr lang="fr-BE" altLang="fr-FR" sz="2400" dirty="0" err="1" smtClean="0">
                <a:solidFill>
                  <a:schemeClr val="tx1"/>
                </a:solidFill>
              </a:rPr>
              <a:t>calving</a:t>
            </a:r>
            <a:r>
              <a:rPr lang="fr-BE" altLang="fr-FR" sz="2400" dirty="0" smtClean="0">
                <a:solidFill>
                  <a:schemeClr val="tx1"/>
                </a:solidFill>
              </a:rPr>
              <a:t> </a:t>
            </a:r>
            <a:r>
              <a:rPr lang="fr-BE" altLang="fr-FR" sz="2400" dirty="0" err="1" smtClean="0">
                <a:solidFill>
                  <a:schemeClr val="tx1"/>
                </a:solidFill>
              </a:rPr>
              <a:t>interval</a:t>
            </a:r>
            <a:r>
              <a:rPr lang="fr-BE" altLang="fr-FR" sz="2400" dirty="0" smtClean="0">
                <a:solidFill>
                  <a:schemeClr val="tx1"/>
                </a:solidFill>
              </a:rPr>
              <a:t> </a:t>
            </a:r>
            <a:endParaRPr lang="fr-BE" altLang="fr-FR" sz="2400" dirty="0">
              <a:solidFill>
                <a:schemeClr val="tx1"/>
              </a:solidFill>
            </a:endParaRPr>
          </a:p>
        </p:txBody>
      </p:sp>
      <p:sp>
        <p:nvSpPr>
          <p:cNvPr id="70" name="Line 103"/>
          <p:cNvSpPr>
            <a:spLocks noChangeShapeType="1"/>
          </p:cNvSpPr>
          <p:nvPr/>
        </p:nvSpPr>
        <p:spPr bwMode="auto">
          <a:xfrm>
            <a:off x="6105225" y="866130"/>
            <a:ext cx="60324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71" name="Text Box 104"/>
          <p:cNvSpPr txBox="1">
            <a:spLocks noChangeArrowheads="1"/>
          </p:cNvSpPr>
          <p:nvPr/>
        </p:nvSpPr>
        <p:spPr bwMode="auto">
          <a:xfrm>
            <a:off x="6708472" y="450631"/>
            <a:ext cx="5343530" cy="830997"/>
          </a:xfrm>
          <a:prstGeom prst="rect">
            <a:avLst/>
          </a:prstGeom>
          <a:solidFill>
            <a:srgbClr val="0070C0"/>
          </a:solidFill>
          <a:ln w="9525">
            <a:solidFill>
              <a:schemeClr val="tx1"/>
            </a:solidFill>
            <a:miter lim="800000"/>
            <a:headEnd/>
            <a:tailEnd/>
          </a:ln>
        </p:spPr>
        <p:txBody>
          <a:bodyPr wrap="squar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err="1" smtClean="0"/>
              <a:t>Fertility</a:t>
            </a:r>
            <a:r>
              <a:rPr lang="fr-BE" altLang="fr-FR" sz="2400" dirty="0" smtClean="0"/>
              <a:t> : </a:t>
            </a:r>
            <a:r>
              <a:rPr lang="fr-BE" altLang="fr-FR" sz="2400" dirty="0" err="1" smtClean="0"/>
              <a:t>number</a:t>
            </a:r>
            <a:r>
              <a:rPr lang="fr-BE" altLang="fr-FR" sz="2400" dirty="0" smtClean="0"/>
              <a:t> of AI to </a:t>
            </a:r>
            <a:r>
              <a:rPr lang="fr-BE" altLang="fr-FR" sz="2400" dirty="0" err="1" smtClean="0"/>
              <a:t>obtain</a:t>
            </a:r>
            <a:r>
              <a:rPr lang="fr-BE" altLang="fr-FR" sz="2400" dirty="0" smtClean="0"/>
              <a:t> a </a:t>
            </a:r>
            <a:r>
              <a:rPr lang="fr-BE" altLang="fr-FR" sz="2400" dirty="0" err="1" smtClean="0"/>
              <a:t>pregnancy</a:t>
            </a:r>
            <a:r>
              <a:rPr lang="fr-BE" altLang="fr-FR" sz="2400" dirty="0" smtClean="0"/>
              <a:t> </a:t>
            </a:r>
          </a:p>
          <a:p>
            <a:pPr eaLnBrk="1" hangingPunct="1">
              <a:spcBef>
                <a:spcPct val="0"/>
              </a:spcBef>
              <a:buSzTx/>
              <a:buFontTx/>
              <a:buNone/>
            </a:pPr>
            <a:r>
              <a:rPr lang="fr-BE" altLang="fr-FR" sz="2400" dirty="0" err="1" smtClean="0"/>
              <a:t>Infertility</a:t>
            </a:r>
            <a:r>
              <a:rPr lang="fr-BE" altLang="fr-FR" sz="2400" dirty="0" smtClean="0"/>
              <a:t> if &gt; 2 AI</a:t>
            </a:r>
            <a:endParaRPr lang="fr-BE" altLang="fr-FR" sz="2400" dirty="0"/>
          </a:p>
        </p:txBody>
      </p:sp>
      <p:grpSp>
        <p:nvGrpSpPr>
          <p:cNvPr id="92" name="Groupe 91"/>
          <p:cNvGrpSpPr/>
          <p:nvPr/>
        </p:nvGrpSpPr>
        <p:grpSpPr>
          <a:xfrm>
            <a:off x="1317324" y="2030413"/>
            <a:ext cx="9394124" cy="1038225"/>
            <a:chOff x="1317324" y="2030413"/>
            <a:chExt cx="9394124" cy="1038225"/>
          </a:xfrm>
        </p:grpSpPr>
        <p:sp>
          <p:nvSpPr>
            <p:cNvPr id="31" name="Line 56"/>
            <p:cNvSpPr>
              <a:spLocks noChangeShapeType="1"/>
            </p:cNvSpPr>
            <p:nvPr/>
          </p:nvSpPr>
          <p:spPr bwMode="auto">
            <a:xfrm flipV="1">
              <a:off x="9958116" y="2448777"/>
              <a:ext cx="0" cy="6198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b="1">
                <a:latin typeface="Arial Narrow" panose="020B0606020202030204" pitchFamily="34" charset="0"/>
              </a:endParaRPr>
            </a:p>
          </p:txBody>
        </p:sp>
        <p:sp>
          <p:nvSpPr>
            <p:cNvPr id="32" name="Text Box 65"/>
            <p:cNvSpPr txBox="1">
              <a:spLocks noChangeArrowheads="1"/>
            </p:cNvSpPr>
            <p:nvPr/>
          </p:nvSpPr>
          <p:spPr bwMode="auto">
            <a:xfrm>
              <a:off x="9670778" y="2030413"/>
              <a:ext cx="1040670" cy="461665"/>
            </a:xfrm>
            <a:prstGeom prst="rect">
              <a:avLst/>
            </a:prstGeom>
            <a:solidFill>
              <a:srgbClr val="7030A0"/>
            </a:solidFill>
            <a:ln w="12700">
              <a:solidFill>
                <a:schemeClr val="tx1"/>
              </a:solidFill>
              <a:miter lim="800000"/>
              <a:headEnd type="none" w="sm" len="sm"/>
              <a:tailEnd type="none" w="sm" len="sm"/>
            </a:ln>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b="1" dirty="0" err="1" smtClean="0"/>
                <a:t>Culling</a:t>
              </a:r>
              <a:endParaRPr lang="fr-BE" altLang="fr-FR" sz="2400" b="1" dirty="0"/>
            </a:p>
          </p:txBody>
        </p:sp>
        <p:sp>
          <p:nvSpPr>
            <p:cNvPr id="51" name="Text Box 26"/>
            <p:cNvSpPr txBox="1">
              <a:spLocks noChangeArrowheads="1"/>
            </p:cNvSpPr>
            <p:nvPr/>
          </p:nvSpPr>
          <p:spPr bwMode="auto">
            <a:xfrm>
              <a:off x="1317324" y="2030413"/>
              <a:ext cx="772969" cy="461665"/>
            </a:xfrm>
            <a:prstGeom prst="rect">
              <a:avLst/>
            </a:prstGeom>
            <a:solidFill>
              <a:srgbClr val="7030A0"/>
            </a:solidFill>
            <a:ln w="12700">
              <a:solidFill>
                <a:schemeClr val="tx1"/>
              </a:solidFill>
              <a:miter lim="800000"/>
              <a:headEnd type="none" w="sm" len="sm"/>
              <a:tailEnd type="none" w="sm" len="sm"/>
            </a:ln>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b="1" dirty="0" err="1" smtClean="0"/>
                <a:t>Birth</a:t>
              </a:r>
              <a:endParaRPr lang="fr-BE" altLang="fr-FR" sz="2400" b="1" dirty="0"/>
            </a:p>
          </p:txBody>
        </p:sp>
        <p:sp>
          <p:nvSpPr>
            <p:cNvPr id="52" name="Line 48"/>
            <p:cNvSpPr>
              <a:spLocks noChangeShapeType="1"/>
            </p:cNvSpPr>
            <p:nvPr/>
          </p:nvSpPr>
          <p:spPr bwMode="auto">
            <a:xfrm flipV="1">
              <a:off x="1388762" y="2492375"/>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72" name="Line 106"/>
            <p:cNvSpPr>
              <a:spLocks noChangeShapeType="1"/>
            </p:cNvSpPr>
            <p:nvPr/>
          </p:nvSpPr>
          <p:spPr bwMode="auto">
            <a:xfrm>
              <a:off x="1388762" y="3068638"/>
              <a:ext cx="85693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grpSp>
      <p:grpSp>
        <p:nvGrpSpPr>
          <p:cNvPr id="95" name="Groupe 94"/>
          <p:cNvGrpSpPr/>
          <p:nvPr/>
        </p:nvGrpSpPr>
        <p:grpSpPr>
          <a:xfrm>
            <a:off x="8878587" y="3068638"/>
            <a:ext cx="1154112" cy="1469727"/>
            <a:chOff x="8878587" y="3068638"/>
            <a:chExt cx="1154112" cy="1469727"/>
          </a:xfrm>
        </p:grpSpPr>
        <p:sp>
          <p:nvSpPr>
            <p:cNvPr id="73" name="Rectangle 108"/>
            <p:cNvSpPr>
              <a:spLocks noChangeArrowheads="1"/>
            </p:cNvSpPr>
            <p:nvPr/>
          </p:nvSpPr>
          <p:spPr bwMode="auto">
            <a:xfrm>
              <a:off x="8878587" y="3068638"/>
              <a:ext cx="287337" cy="288925"/>
            </a:xfrm>
            <a:prstGeom prst="rect">
              <a:avLst/>
            </a:prstGeom>
            <a:solidFill>
              <a:schemeClr val="accent6">
                <a:lumMod val="50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74" name="Rectangle 109"/>
            <p:cNvSpPr>
              <a:spLocks noChangeArrowheads="1"/>
            </p:cNvSpPr>
            <p:nvPr/>
          </p:nvSpPr>
          <p:spPr bwMode="auto">
            <a:xfrm>
              <a:off x="9165924" y="3068638"/>
              <a:ext cx="215900" cy="288925"/>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79" name="Line 114"/>
            <p:cNvSpPr>
              <a:spLocks noChangeShapeType="1"/>
            </p:cNvSpPr>
            <p:nvPr/>
          </p:nvSpPr>
          <p:spPr bwMode="auto">
            <a:xfrm flipH="1">
              <a:off x="9380237" y="33575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80" name="Text Box 115"/>
            <p:cNvSpPr txBox="1">
              <a:spLocks noChangeArrowheads="1"/>
            </p:cNvSpPr>
            <p:nvPr/>
          </p:nvSpPr>
          <p:spPr bwMode="auto">
            <a:xfrm flipH="1">
              <a:off x="8951612" y="4076700"/>
              <a:ext cx="1081087" cy="46166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SzTx/>
                <a:buFontTx/>
                <a:buNone/>
              </a:pPr>
              <a:r>
                <a:rPr lang="fr-BE" altLang="fr-FR" sz="2400" dirty="0" smtClean="0">
                  <a:solidFill>
                    <a:schemeClr val="tx1"/>
                  </a:solidFill>
                </a:rPr>
                <a:t>Last AI</a:t>
              </a:r>
              <a:endParaRPr lang="fr-BE" altLang="fr-FR" sz="2400" dirty="0">
                <a:solidFill>
                  <a:schemeClr val="tx1"/>
                </a:solidFill>
              </a:endParaRPr>
            </a:p>
          </p:txBody>
        </p:sp>
      </p:grpSp>
      <p:grpSp>
        <p:nvGrpSpPr>
          <p:cNvPr id="93" name="Groupe 92"/>
          <p:cNvGrpSpPr/>
          <p:nvPr/>
        </p:nvGrpSpPr>
        <p:grpSpPr>
          <a:xfrm>
            <a:off x="882879" y="3068638"/>
            <a:ext cx="1947333" cy="1007769"/>
            <a:chOff x="882879" y="3068638"/>
            <a:chExt cx="1947333" cy="1007769"/>
          </a:xfrm>
        </p:grpSpPr>
        <p:sp>
          <p:nvSpPr>
            <p:cNvPr id="2" name="Rectangle 3"/>
            <p:cNvSpPr>
              <a:spLocks noChangeArrowheads="1"/>
            </p:cNvSpPr>
            <p:nvPr/>
          </p:nvSpPr>
          <p:spPr bwMode="auto">
            <a:xfrm>
              <a:off x="1388762" y="3068638"/>
              <a:ext cx="1441450" cy="288925"/>
            </a:xfrm>
            <a:prstGeom prst="rect">
              <a:avLst/>
            </a:prstGeom>
            <a:solidFill>
              <a:schemeClr val="accent6">
                <a:lumMod val="50000"/>
              </a:schemeClr>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46" name="Line 70"/>
            <p:cNvSpPr>
              <a:spLocks noChangeShapeType="1"/>
            </p:cNvSpPr>
            <p:nvPr/>
          </p:nvSpPr>
          <p:spPr bwMode="auto">
            <a:xfrm>
              <a:off x="2109487" y="3357567"/>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81" name="Text Box 71"/>
            <p:cNvSpPr txBox="1">
              <a:spLocks noChangeArrowheads="1"/>
            </p:cNvSpPr>
            <p:nvPr/>
          </p:nvSpPr>
          <p:spPr bwMode="auto">
            <a:xfrm>
              <a:off x="882879" y="3614742"/>
              <a:ext cx="1831446" cy="461665"/>
            </a:xfrm>
            <a:prstGeom prst="rect">
              <a:avLst/>
            </a:prstGeom>
            <a:solidFill>
              <a:schemeClr val="accent6">
                <a:lumMod val="50000"/>
              </a:schemeClr>
            </a:solidFill>
            <a:ln w="9525">
              <a:solidFill>
                <a:schemeClr val="tx1"/>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err="1" smtClean="0"/>
                <a:t>Waiting</a:t>
              </a:r>
              <a:r>
                <a:rPr lang="fr-BE" altLang="fr-FR" sz="2400" dirty="0" smtClean="0"/>
                <a:t> </a:t>
              </a:r>
              <a:r>
                <a:rPr lang="fr-BE" altLang="fr-FR" sz="2400" dirty="0" err="1" smtClean="0"/>
                <a:t>period</a:t>
              </a:r>
              <a:endParaRPr lang="fr-BE" altLang="fr-FR" sz="2400" dirty="0"/>
            </a:p>
          </p:txBody>
        </p:sp>
      </p:grpSp>
      <p:sp>
        <p:nvSpPr>
          <p:cNvPr id="82" name="Rectangle 4"/>
          <p:cNvSpPr>
            <a:spLocks noChangeArrowheads="1"/>
          </p:cNvSpPr>
          <p:nvPr/>
        </p:nvSpPr>
        <p:spPr bwMode="auto">
          <a:xfrm>
            <a:off x="2830212" y="3068638"/>
            <a:ext cx="215900" cy="288925"/>
          </a:xfrm>
          <a:prstGeom prst="rect">
            <a:avLst/>
          </a:prstGeom>
          <a:solidFill>
            <a:srgbClr val="0070C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p>
        </p:txBody>
      </p:sp>
      <p:sp>
        <p:nvSpPr>
          <p:cNvPr id="83" name="Rectangle 40"/>
          <p:cNvSpPr>
            <a:spLocks noChangeArrowheads="1"/>
          </p:cNvSpPr>
          <p:nvPr/>
        </p:nvSpPr>
        <p:spPr bwMode="auto">
          <a:xfrm>
            <a:off x="4414537" y="3068638"/>
            <a:ext cx="215900" cy="288925"/>
          </a:xfrm>
          <a:prstGeom prst="rect">
            <a:avLst/>
          </a:prstGeom>
          <a:solidFill>
            <a:srgbClr val="0070C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p>
        </p:txBody>
      </p:sp>
      <p:sp>
        <p:nvSpPr>
          <p:cNvPr id="84" name="Rectangle 43"/>
          <p:cNvSpPr>
            <a:spLocks noChangeArrowheads="1"/>
          </p:cNvSpPr>
          <p:nvPr/>
        </p:nvSpPr>
        <p:spPr bwMode="auto">
          <a:xfrm>
            <a:off x="5997275" y="3068638"/>
            <a:ext cx="215900" cy="288925"/>
          </a:xfrm>
          <a:prstGeom prst="rect">
            <a:avLst/>
          </a:prstGeom>
          <a:solidFill>
            <a:srgbClr val="0070C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p>
        </p:txBody>
      </p:sp>
      <p:sp>
        <p:nvSpPr>
          <p:cNvPr id="85" name="Rectangle 46"/>
          <p:cNvSpPr>
            <a:spLocks noChangeArrowheads="1"/>
          </p:cNvSpPr>
          <p:nvPr/>
        </p:nvSpPr>
        <p:spPr bwMode="auto">
          <a:xfrm>
            <a:off x="7581599" y="3068638"/>
            <a:ext cx="215900" cy="288925"/>
          </a:xfrm>
          <a:prstGeom prst="rect">
            <a:avLst/>
          </a:prstGeom>
          <a:solidFill>
            <a:srgbClr val="0070C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p>
        </p:txBody>
      </p:sp>
      <p:sp>
        <p:nvSpPr>
          <p:cNvPr id="86" name="Text Box 73"/>
          <p:cNvSpPr txBox="1">
            <a:spLocks noChangeArrowheads="1"/>
          </p:cNvSpPr>
          <p:nvPr/>
        </p:nvSpPr>
        <p:spPr bwMode="auto">
          <a:xfrm>
            <a:off x="982023" y="4339492"/>
            <a:ext cx="2663031" cy="461665"/>
          </a:xfrm>
          <a:prstGeom prst="rect">
            <a:avLst/>
          </a:prstGeom>
          <a:solidFill>
            <a:srgbClr val="0070C0"/>
          </a:solidFill>
          <a:ln w="9525">
            <a:solidFill>
              <a:schemeClr val="tx1"/>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smtClean="0"/>
              <a:t>Reproduction </a:t>
            </a:r>
            <a:r>
              <a:rPr lang="fr-BE" altLang="fr-FR" sz="2400" dirty="0" err="1" smtClean="0"/>
              <a:t>period</a:t>
            </a:r>
            <a:endParaRPr lang="fr-BE" altLang="fr-FR" sz="2400" dirty="0"/>
          </a:p>
        </p:txBody>
      </p:sp>
      <p:grpSp>
        <p:nvGrpSpPr>
          <p:cNvPr id="94" name="Groupe 93"/>
          <p:cNvGrpSpPr/>
          <p:nvPr/>
        </p:nvGrpSpPr>
        <p:grpSpPr>
          <a:xfrm>
            <a:off x="1865947" y="3068638"/>
            <a:ext cx="2259665" cy="2477003"/>
            <a:chOff x="1865947" y="3068638"/>
            <a:chExt cx="2259665" cy="2477003"/>
          </a:xfrm>
        </p:grpSpPr>
        <p:sp>
          <p:nvSpPr>
            <p:cNvPr id="4" name="Rectangle 5"/>
            <p:cNvSpPr>
              <a:spLocks noChangeArrowheads="1"/>
            </p:cNvSpPr>
            <p:nvPr/>
          </p:nvSpPr>
          <p:spPr bwMode="auto">
            <a:xfrm>
              <a:off x="3046112" y="3068638"/>
              <a:ext cx="1079500" cy="288925"/>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2400">
                <a:solidFill>
                  <a:schemeClr val="tx1"/>
                </a:solidFill>
              </a:endParaRPr>
            </a:p>
          </p:txBody>
        </p:sp>
        <p:sp>
          <p:nvSpPr>
            <p:cNvPr id="54" name="Line 74"/>
            <p:cNvSpPr>
              <a:spLocks noChangeShapeType="1"/>
            </p:cNvSpPr>
            <p:nvPr/>
          </p:nvSpPr>
          <p:spPr bwMode="auto">
            <a:xfrm>
              <a:off x="3736676" y="3357565"/>
              <a:ext cx="0" cy="16922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sz="2400">
                <a:latin typeface="Arial Narrow" panose="020B0606020202030204" pitchFamily="34" charset="0"/>
              </a:endParaRPr>
            </a:p>
          </p:txBody>
        </p:sp>
        <p:sp>
          <p:nvSpPr>
            <p:cNvPr id="87" name="Text Box 75"/>
            <p:cNvSpPr txBox="1">
              <a:spLocks noChangeArrowheads="1"/>
            </p:cNvSpPr>
            <p:nvPr/>
          </p:nvSpPr>
          <p:spPr bwMode="auto">
            <a:xfrm>
              <a:off x="1865947" y="5083976"/>
              <a:ext cx="2169184" cy="461665"/>
            </a:xfrm>
            <a:prstGeom prst="rect">
              <a:avLst/>
            </a:prstGeom>
            <a:solidFill>
              <a:srgbClr val="FFFF00"/>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2400" dirty="0" err="1" smtClean="0">
                  <a:solidFill>
                    <a:schemeClr val="tx1"/>
                  </a:solidFill>
                </a:rPr>
                <a:t>Pregnancy</a:t>
              </a:r>
              <a:r>
                <a:rPr lang="fr-BE" altLang="fr-FR" sz="2400" dirty="0" smtClean="0">
                  <a:solidFill>
                    <a:schemeClr val="tx1"/>
                  </a:solidFill>
                </a:rPr>
                <a:t> </a:t>
              </a:r>
              <a:r>
                <a:rPr lang="fr-BE" altLang="fr-FR" sz="2400" dirty="0" err="1" smtClean="0">
                  <a:solidFill>
                    <a:schemeClr val="tx1"/>
                  </a:solidFill>
                </a:rPr>
                <a:t>period</a:t>
              </a:r>
              <a:endParaRPr lang="fr-BE" altLang="fr-FR" sz="2400" dirty="0">
                <a:solidFill>
                  <a:schemeClr val="tx1"/>
                </a:solidFill>
              </a:endParaRPr>
            </a:p>
          </p:txBody>
        </p:sp>
      </p:grpSp>
      <p:cxnSp>
        <p:nvCxnSpPr>
          <p:cNvPr id="91" name="Connecteur droit 90"/>
          <p:cNvCxnSpPr/>
          <p:nvPr/>
        </p:nvCxnSpPr>
        <p:spPr>
          <a:xfrm flipV="1">
            <a:off x="6105225" y="866130"/>
            <a:ext cx="0" cy="2202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6840952" y="6035168"/>
            <a:ext cx="5078570" cy="523220"/>
          </a:xfrm>
          <a:prstGeom prst="rect">
            <a:avLst/>
          </a:prstGeom>
          <a:solidFill>
            <a:srgbClr val="C00000"/>
          </a:solidFill>
          <a:ln>
            <a:solidFill>
              <a:schemeClr val="tx1"/>
            </a:solidFill>
          </a:ln>
        </p:spPr>
        <p:txBody>
          <a:bodyPr wrap="none">
            <a:spAutoFit/>
          </a:bodyPr>
          <a:lstStyle/>
          <a:p>
            <a:r>
              <a:rPr lang="fr-BE" sz="2800" dirty="0" err="1">
                <a:solidFill>
                  <a:schemeClr val="bg1"/>
                </a:solidFill>
                <a:latin typeface="Tahoma" panose="020B0604030504040204" pitchFamily="34" charset="0"/>
                <a:ea typeface="Tahoma" panose="020B0604030504040204" pitchFamily="34" charset="0"/>
                <a:cs typeface="Tahoma" panose="020B0604030504040204" pitchFamily="34" charset="0"/>
              </a:rPr>
              <a:t>What’s</a:t>
            </a:r>
            <a:r>
              <a:rPr lang="fr-BE" sz="2800" dirty="0">
                <a:solidFill>
                  <a:schemeClr val="bg1"/>
                </a:solidFill>
                <a:latin typeface="Tahoma" panose="020B0604030504040204" pitchFamily="34" charset="0"/>
                <a:ea typeface="Tahoma" panose="020B0604030504040204" pitchFamily="34" charset="0"/>
                <a:cs typeface="Tahoma" panose="020B0604030504040204" pitchFamily="34" charset="0"/>
              </a:rPr>
              <a:t> the life of a </a:t>
            </a:r>
            <a:r>
              <a:rPr lang="fr-BE" sz="2800" dirty="0" err="1">
                <a:solidFill>
                  <a:schemeClr val="bg1"/>
                </a:solidFill>
                <a:latin typeface="Tahoma" panose="020B0604030504040204" pitchFamily="34" charset="0"/>
                <a:ea typeface="Tahoma" panose="020B0604030504040204" pitchFamily="34" charset="0"/>
                <a:cs typeface="Tahoma" panose="020B0604030504040204" pitchFamily="34" charset="0"/>
              </a:rPr>
              <a:t>dairy</a:t>
            </a:r>
            <a:r>
              <a:rPr lang="fr-BE"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800" dirty="0" err="1">
                <a:solidFill>
                  <a:schemeClr val="bg1"/>
                </a:solidFill>
                <a:latin typeface="Tahoma" panose="020B0604030504040204" pitchFamily="34" charset="0"/>
                <a:ea typeface="Tahoma" panose="020B0604030504040204" pitchFamily="34" charset="0"/>
                <a:cs typeface="Tahoma" panose="020B0604030504040204" pitchFamily="34" charset="0"/>
              </a:rPr>
              <a:t>cow</a:t>
            </a:r>
            <a:r>
              <a:rPr lang="fr-BE" sz="28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24</a:t>
            </a:fld>
            <a:endParaRPr lang="fr-BE"/>
          </a:p>
        </p:txBody>
      </p:sp>
    </p:spTree>
    <p:extLst>
      <p:ext uri="{BB962C8B-B14F-4D97-AF65-F5344CB8AC3E}">
        <p14:creationId xmlns:p14="http://schemas.microsoft.com/office/powerpoint/2010/main" val="38951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P spid="14" grpId="0" animBg="1"/>
      <p:bldP spid="16" grpId="0" animBg="1"/>
      <p:bldP spid="29" grpId="0" animBg="1"/>
      <p:bldP spid="34" grpId="0" animBg="1"/>
      <p:bldP spid="35" grpId="0" animBg="1"/>
      <p:bldP spid="40" grpId="0" animBg="1"/>
      <p:bldP spid="41" grpId="0" animBg="1"/>
      <p:bldP spid="49" grpId="0" animBg="1"/>
      <p:bldP spid="61" grpId="0" animBg="1"/>
      <p:bldP spid="62" grpId="0" animBg="1"/>
      <p:bldP spid="59" grpId="0" animBg="1"/>
      <p:bldP spid="60" grpId="0" animBg="1"/>
      <p:bldP spid="64" grpId="0" animBg="1"/>
      <p:bldP spid="66" grpId="0" animBg="1"/>
      <p:bldP spid="67" grpId="0" animBg="1"/>
      <p:bldP spid="68" grpId="0" animBg="1"/>
      <p:bldP spid="70" grpId="0" animBg="1"/>
      <p:bldP spid="71" grpId="0" animBg="1"/>
      <p:bldP spid="82" grpId="0" animBg="1"/>
      <p:bldP spid="83" grpId="0" animBg="1"/>
      <p:bldP spid="84" grpId="0" animBg="1"/>
      <p:bldP spid="85" grpId="0" animBg="1"/>
      <p:bldP spid="8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68140" y="188843"/>
            <a:ext cx="5378199" cy="817055"/>
          </a:xfrm>
          <a:solidFill>
            <a:schemeClr val="bg2">
              <a:lumMod val="50000"/>
            </a:schemeClr>
          </a:solidFill>
          <a:ln>
            <a:solidFill>
              <a:schemeClr val="tx1"/>
            </a:solidFill>
          </a:ln>
        </p:spPr>
        <p:txBody>
          <a:bodyPr>
            <a:normAutofit fontScale="90000"/>
          </a:bodyPr>
          <a:lstStyle/>
          <a:p>
            <a:r>
              <a:rPr lang="fr-BE" sz="2800" dirty="0" smtClean="0">
                <a:solidFill>
                  <a:schemeClr val="bg1"/>
                </a:solidFill>
              </a:rPr>
              <a:t>Reproduction and </a:t>
            </a:r>
            <a:r>
              <a:rPr lang="fr-BE" sz="2800" dirty="0" err="1" smtClean="0">
                <a:solidFill>
                  <a:schemeClr val="bg1"/>
                </a:solidFill>
              </a:rPr>
              <a:t>milk</a:t>
            </a:r>
            <a:r>
              <a:rPr lang="fr-BE" sz="2800" dirty="0" smtClean="0">
                <a:solidFill>
                  <a:schemeClr val="bg1"/>
                </a:solidFill>
              </a:rPr>
              <a:t> production </a:t>
            </a:r>
            <a:br>
              <a:rPr lang="fr-BE" sz="2800" dirty="0" smtClean="0">
                <a:solidFill>
                  <a:schemeClr val="bg1"/>
                </a:solidFill>
              </a:rPr>
            </a:br>
            <a:r>
              <a:rPr lang="fr-BE" sz="2800" dirty="0" smtClean="0">
                <a:solidFill>
                  <a:schemeClr val="bg1"/>
                </a:solidFill>
              </a:rPr>
              <a:t>(ex 6 to 7000 by 305 d)</a:t>
            </a:r>
            <a:endParaRPr lang="fr-BE" sz="2800" dirty="0">
              <a:solidFill>
                <a:schemeClr val="bg1"/>
              </a:solidFill>
            </a:endParaRPr>
          </a:p>
        </p:txBody>
      </p:sp>
      <p:cxnSp>
        <p:nvCxnSpPr>
          <p:cNvPr id="4" name="Connecteur droit 3"/>
          <p:cNvCxnSpPr/>
          <p:nvPr/>
        </p:nvCxnSpPr>
        <p:spPr>
          <a:xfrm>
            <a:off x="930166" y="2002204"/>
            <a:ext cx="0" cy="41305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930166" y="4824231"/>
            <a:ext cx="446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5390333" y="2002203"/>
            <a:ext cx="0" cy="4130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a:stCxn id="71" idx="48"/>
          </p:cNvCxnSpPr>
          <p:nvPr/>
        </p:nvCxnSpPr>
        <p:spPr>
          <a:xfrm>
            <a:off x="4436117" y="4773466"/>
            <a:ext cx="0" cy="6148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127532" y="2038987"/>
            <a:ext cx="31531" cy="40780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127532" y="4861014"/>
            <a:ext cx="502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1156732" y="2017966"/>
            <a:ext cx="0" cy="40937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9611711" y="4859248"/>
            <a:ext cx="15765" cy="56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742454" y="1473729"/>
            <a:ext cx="375424" cy="523220"/>
          </a:xfrm>
          <a:prstGeom prst="rect">
            <a:avLst/>
          </a:prstGeom>
          <a:solidFill>
            <a:srgbClr val="C00000"/>
          </a:solidFill>
          <a:ln w="28575">
            <a:solidFill>
              <a:schemeClr val="tx1"/>
            </a:solidFill>
          </a:ln>
        </p:spPr>
        <p:txBody>
          <a:bodyPr wrap="none" rtlCol="0">
            <a:spAutoFit/>
          </a:bodyPr>
          <a:lstStyle/>
          <a:p>
            <a:r>
              <a:rPr lang="fr-BE" sz="2800" dirty="0">
                <a:solidFill>
                  <a:schemeClr val="bg1"/>
                </a:solidFill>
              </a:rPr>
              <a:t>C</a:t>
            </a:r>
          </a:p>
        </p:txBody>
      </p:sp>
      <p:sp>
        <p:nvSpPr>
          <p:cNvPr id="18" name="ZoneTexte 17"/>
          <p:cNvSpPr txBox="1"/>
          <p:nvPr/>
        </p:nvSpPr>
        <p:spPr>
          <a:xfrm>
            <a:off x="10969020" y="1379134"/>
            <a:ext cx="375424" cy="523220"/>
          </a:xfrm>
          <a:prstGeom prst="rect">
            <a:avLst/>
          </a:prstGeom>
          <a:solidFill>
            <a:srgbClr val="C00000"/>
          </a:solidFill>
          <a:ln w="28575">
            <a:solidFill>
              <a:schemeClr val="tx1"/>
            </a:solidFill>
          </a:ln>
        </p:spPr>
        <p:txBody>
          <a:bodyPr wrap="none" rtlCol="0">
            <a:spAutoFit/>
          </a:bodyPr>
          <a:lstStyle/>
          <a:p>
            <a:r>
              <a:rPr lang="fr-BE" sz="2800" dirty="0">
                <a:solidFill>
                  <a:schemeClr val="bg1"/>
                </a:solidFill>
              </a:rPr>
              <a:t>C</a:t>
            </a:r>
          </a:p>
        </p:txBody>
      </p:sp>
      <p:sp>
        <p:nvSpPr>
          <p:cNvPr id="19" name="ZoneTexte 18"/>
          <p:cNvSpPr txBox="1"/>
          <p:nvPr/>
        </p:nvSpPr>
        <p:spPr>
          <a:xfrm>
            <a:off x="5014909" y="1473729"/>
            <a:ext cx="375424" cy="523220"/>
          </a:xfrm>
          <a:prstGeom prst="rect">
            <a:avLst/>
          </a:prstGeom>
          <a:solidFill>
            <a:srgbClr val="C00000"/>
          </a:solidFill>
          <a:ln w="28575">
            <a:solidFill>
              <a:schemeClr val="tx1"/>
            </a:solidFill>
          </a:ln>
        </p:spPr>
        <p:txBody>
          <a:bodyPr wrap="none" rtlCol="0">
            <a:spAutoFit/>
          </a:bodyPr>
          <a:lstStyle/>
          <a:p>
            <a:r>
              <a:rPr lang="fr-BE" sz="2800" dirty="0">
                <a:solidFill>
                  <a:schemeClr val="bg1"/>
                </a:solidFill>
              </a:rPr>
              <a:t>C</a:t>
            </a:r>
          </a:p>
        </p:txBody>
      </p:sp>
      <p:sp>
        <p:nvSpPr>
          <p:cNvPr id="20" name="ZoneTexte 19"/>
          <p:cNvSpPr txBox="1"/>
          <p:nvPr/>
        </p:nvSpPr>
        <p:spPr>
          <a:xfrm>
            <a:off x="5939820" y="1410665"/>
            <a:ext cx="375424" cy="523220"/>
          </a:xfrm>
          <a:prstGeom prst="rect">
            <a:avLst/>
          </a:prstGeom>
          <a:solidFill>
            <a:srgbClr val="C00000"/>
          </a:solidFill>
          <a:ln w="28575">
            <a:solidFill>
              <a:schemeClr val="tx1"/>
            </a:solidFill>
          </a:ln>
        </p:spPr>
        <p:txBody>
          <a:bodyPr wrap="none" rtlCol="0">
            <a:spAutoFit/>
          </a:bodyPr>
          <a:lstStyle/>
          <a:p>
            <a:r>
              <a:rPr lang="fr-BE" sz="2800" dirty="0">
                <a:solidFill>
                  <a:schemeClr val="bg1"/>
                </a:solidFill>
              </a:rPr>
              <a:t>C</a:t>
            </a:r>
          </a:p>
        </p:txBody>
      </p:sp>
      <p:sp>
        <p:nvSpPr>
          <p:cNvPr id="23" name="ZoneTexte 22"/>
          <p:cNvSpPr txBox="1"/>
          <p:nvPr/>
        </p:nvSpPr>
        <p:spPr>
          <a:xfrm>
            <a:off x="9899980" y="2779963"/>
            <a:ext cx="1002197" cy="830997"/>
          </a:xfrm>
          <a:prstGeom prst="rect">
            <a:avLst/>
          </a:prstGeom>
          <a:solidFill>
            <a:schemeClr val="accent1">
              <a:lumMod val="75000"/>
            </a:schemeClr>
          </a:solidFill>
          <a:ln>
            <a:solidFill>
              <a:schemeClr val="tx1"/>
            </a:solidFill>
          </a:ln>
        </p:spPr>
        <p:txBody>
          <a:bodyPr wrap="none" rtlCol="0">
            <a:spAutoFit/>
          </a:bodyPr>
          <a:lstStyle/>
          <a:p>
            <a:r>
              <a:rPr lang="fr-BE" sz="2400" dirty="0" smtClean="0">
                <a:solidFill>
                  <a:schemeClr val="bg1"/>
                </a:solidFill>
              </a:rPr>
              <a:t>Dry</a:t>
            </a:r>
          </a:p>
          <a:p>
            <a:r>
              <a:rPr lang="fr-BE" sz="2400" dirty="0" err="1" smtClean="0">
                <a:solidFill>
                  <a:schemeClr val="bg1"/>
                </a:solidFill>
              </a:rPr>
              <a:t>period</a:t>
            </a:r>
            <a:endParaRPr lang="fr-BE" sz="2400" dirty="0">
              <a:solidFill>
                <a:schemeClr val="bg1"/>
              </a:solidFill>
            </a:endParaRPr>
          </a:p>
        </p:txBody>
      </p:sp>
      <p:sp>
        <p:nvSpPr>
          <p:cNvPr id="24" name="ZoneTexte 23"/>
          <p:cNvSpPr txBox="1"/>
          <p:nvPr/>
        </p:nvSpPr>
        <p:spPr>
          <a:xfrm>
            <a:off x="4099745" y="2708348"/>
            <a:ext cx="1002197" cy="830997"/>
          </a:xfrm>
          <a:prstGeom prst="rect">
            <a:avLst/>
          </a:prstGeom>
          <a:solidFill>
            <a:schemeClr val="accent1">
              <a:lumMod val="75000"/>
            </a:schemeClr>
          </a:solidFill>
          <a:ln>
            <a:solidFill>
              <a:schemeClr val="tx1"/>
            </a:solidFill>
          </a:ln>
        </p:spPr>
        <p:txBody>
          <a:bodyPr wrap="none" rtlCol="0">
            <a:spAutoFit/>
          </a:bodyPr>
          <a:lstStyle/>
          <a:p>
            <a:r>
              <a:rPr lang="fr-BE" sz="2400" dirty="0" smtClean="0">
                <a:solidFill>
                  <a:schemeClr val="bg1"/>
                </a:solidFill>
              </a:rPr>
              <a:t>Dry</a:t>
            </a:r>
          </a:p>
          <a:p>
            <a:r>
              <a:rPr lang="fr-BE" sz="2400" dirty="0" err="1" smtClean="0">
                <a:solidFill>
                  <a:schemeClr val="bg1"/>
                </a:solidFill>
              </a:rPr>
              <a:t>period</a:t>
            </a:r>
            <a:endParaRPr lang="fr-BE" sz="2400" dirty="0">
              <a:solidFill>
                <a:schemeClr val="bg1"/>
              </a:solidFill>
            </a:endParaRPr>
          </a:p>
        </p:txBody>
      </p:sp>
      <p:cxnSp>
        <p:nvCxnSpPr>
          <p:cNvPr id="26" name="Connecteur droit avec flèche 25"/>
          <p:cNvCxnSpPr/>
          <p:nvPr/>
        </p:nvCxnSpPr>
        <p:spPr>
          <a:xfrm>
            <a:off x="4713890" y="3539345"/>
            <a:ext cx="0" cy="9932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10401078" y="3610960"/>
            <a:ext cx="0" cy="9932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V="1">
            <a:off x="945931" y="6111764"/>
            <a:ext cx="4444402" cy="5256"/>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4401208" y="5444358"/>
            <a:ext cx="989125"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930166" y="5444358"/>
            <a:ext cx="3499944"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6127532" y="6111764"/>
            <a:ext cx="5029200"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9582809" y="5439102"/>
            <a:ext cx="1573923"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a:off x="6111767" y="5439102"/>
            <a:ext cx="3499944"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2782773" y="4865479"/>
            <a:ext cx="881973"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305 d</a:t>
            </a:r>
            <a:endParaRPr lang="fr-BE" sz="2400" dirty="0">
              <a:solidFill>
                <a:schemeClr val="bg1"/>
              </a:solidFill>
            </a:endParaRPr>
          </a:p>
        </p:txBody>
      </p:sp>
      <p:sp>
        <p:nvSpPr>
          <p:cNvPr id="50" name="ZoneTexte 49"/>
          <p:cNvSpPr txBox="1"/>
          <p:nvPr/>
        </p:nvSpPr>
        <p:spPr>
          <a:xfrm>
            <a:off x="7420752" y="4901456"/>
            <a:ext cx="881973"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305 d</a:t>
            </a:r>
            <a:endParaRPr lang="fr-BE" sz="2400" dirty="0">
              <a:solidFill>
                <a:schemeClr val="bg1"/>
              </a:solidFill>
            </a:endParaRPr>
          </a:p>
        </p:txBody>
      </p:sp>
      <p:sp>
        <p:nvSpPr>
          <p:cNvPr id="51" name="ZoneTexte 50"/>
          <p:cNvSpPr txBox="1"/>
          <p:nvPr/>
        </p:nvSpPr>
        <p:spPr>
          <a:xfrm>
            <a:off x="9899980" y="4901456"/>
            <a:ext cx="881973" cy="461665"/>
          </a:xfrm>
          <a:prstGeom prst="rect">
            <a:avLst/>
          </a:prstGeom>
          <a:solidFill>
            <a:srgbClr val="FF0000"/>
          </a:solidFill>
          <a:ln>
            <a:solidFill>
              <a:schemeClr val="tx1"/>
            </a:solidFill>
          </a:ln>
        </p:spPr>
        <p:txBody>
          <a:bodyPr wrap="none" rtlCol="0">
            <a:spAutoFit/>
          </a:bodyPr>
          <a:lstStyle/>
          <a:p>
            <a:r>
              <a:rPr lang="fr-BE" sz="2400" dirty="0" smtClean="0">
                <a:solidFill>
                  <a:schemeClr val="bg1"/>
                </a:solidFill>
              </a:rPr>
              <a:t>100 d</a:t>
            </a:r>
            <a:endParaRPr lang="fr-BE" sz="2400" dirty="0">
              <a:solidFill>
                <a:schemeClr val="bg1"/>
              </a:solidFill>
            </a:endParaRPr>
          </a:p>
        </p:txBody>
      </p:sp>
      <p:sp>
        <p:nvSpPr>
          <p:cNvPr id="52" name="ZoneTexte 51"/>
          <p:cNvSpPr txBox="1"/>
          <p:nvPr/>
        </p:nvSpPr>
        <p:spPr>
          <a:xfrm>
            <a:off x="8302725" y="5513111"/>
            <a:ext cx="881973" cy="461665"/>
          </a:xfrm>
          <a:prstGeom prst="rect">
            <a:avLst/>
          </a:prstGeom>
          <a:solidFill>
            <a:srgbClr val="FF0000"/>
          </a:solidFill>
          <a:ln>
            <a:solidFill>
              <a:schemeClr val="tx1"/>
            </a:solidFill>
          </a:ln>
        </p:spPr>
        <p:txBody>
          <a:bodyPr wrap="none" rtlCol="0">
            <a:spAutoFit/>
          </a:bodyPr>
          <a:lstStyle/>
          <a:p>
            <a:r>
              <a:rPr lang="fr-BE" sz="2400" dirty="0" smtClean="0">
                <a:solidFill>
                  <a:schemeClr val="bg1"/>
                </a:solidFill>
              </a:rPr>
              <a:t>405 d</a:t>
            </a:r>
            <a:endParaRPr lang="fr-BE" sz="2400" dirty="0">
              <a:solidFill>
                <a:schemeClr val="bg1"/>
              </a:solidFill>
            </a:endParaRPr>
          </a:p>
        </p:txBody>
      </p:sp>
      <p:sp>
        <p:nvSpPr>
          <p:cNvPr id="53" name="ZoneTexte 52"/>
          <p:cNvSpPr txBox="1"/>
          <p:nvPr/>
        </p:nvSpPr>
        <p:spPr>
          <a:xfrm>
            <a:off x="2719873" y="5523621"/>
            <a:ext cx="881973"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365 d</a:t>
            </a:r>
            <a:endParaRPr lang="fr-BE" sz="2400" dirty="0">
              <a:solidFill>
                <a:schemeClr val="bg1"/>
              </a:solidFill>
            </a:endParaRPr>
          </a:p>
        </p:txBody>
      </p:sp>
      <p:cxnSp>
        <p:nvCxnSpPr>
          <p:cNvPr id="56" name="Connecteur droit avec flèche 55"/>
          <p:cNvCxnSpPr/>
          <p:nvPr/>
        </p:nvCxnSpPr>
        <p:spPr>
          <a:xfrm>
            <a:off x="7725103" y="2317531"/>
            <a:ext cx="3462394"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4532318" y="4861014"/>
            <a:ext cx="726481"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60 d</a:t>
            </a:r>
            <a:endParaRPr lang="fr-BE" sz="2400" dirty="0">
              <a:solidFill>
                <a:schemeClr val="bg1"/>
              </a:solidFill>
            </a:endParaRPr>
          </a:p>
        </p:txBody>
      </p:sp>
      <p:sp>
        <p:nvSpPr>
          <p:cNvPr id="59" name="ZoneTexte 58"/>
          <p:cNvSpPr txBox="1"/>
          <p:nvPr/>
        </p:nvSpPr>
        <p:spPr>
          <a:xfrm>
            <a:off x="9122662" y="1667001"/>
            <a:ext cx="881973"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285 d</a:t>
            </a:r>
            <a:endParaRPr lang="fr-BE" sz="2400" dirty="0">
              <a:solidFill>
                <a:schemeClr val="bg1"/>
              </a:solidFill>
            </a:endParaRPr>
          </a:p>
        </p:txBody>
      </p:sp>
      <p:grpSp>
        <p:nvGrpSpPr>
          <p:cNvPr id="85" name="Groupe 84"/>
          <p:cNvGrpSpPr/>
          <p:nvPr/>
        </p:nvGrpSpPr>
        <p:grpSpPr>
          <a:xfrm>
            <a:off x="1939159" y="1148301"/>
            <a:ext cx="3451174" cy="1111811"/>
            <a:chOff x="1939159" y="1148301"/>
            <a:chExt cx="3451174" cy="1111811"/>
          </a:xfrm>
        </p:grpSpPr>
        <p:cxnSp>
          <p:nvCxnSpPr>
            <p:cNvPr id="54" name="Connecteur droit avec flèche 53"/>
            <p:cNvCxnSpPr/>
            <p:nvPr/>
          </p:nvCxnSpPr>
          <p:spPr>
            <a:xfrm>
              <a:off x="1939159" y="2260112"/>
              <a:ext cx="3451174"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3368141" y="1703052"/>
              <a:ext cx="881973"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285 d</a:t>
              </a:r>
              <a:endParaRPr lang="fr-BE" sz="2400" dirty="0">
                <a:solidFill>
                  <a:schemeClr val="bg1"/>
                </a:solidFill>
              </a:endParaRPr>
            </a:p>
          </p:txBody>
        </p:sp>
        <p:sp>
          <p:nvSpPr>
            <p:cNvPr id="60" name="ZoneTexte 59"/>
            <p:cNvSpPr txBox="1"/>
            <p:nvPr/>
          </p:nvSpPr>
          <p:spPr>
            <a:xfrm>
              <a:off x="3066393" y="1148301"/>
              <a:ext cx="1485471" cy="461665"/>
            </a:xfrm>
            <a:prstGeom prst="rect">
              <a:avLst/>
            </a:prstGeom>
            <a:solidFill>
              <a:schemeClr val="accent2">
                <a:lumMod val="60000"/>
                <a:lumOff val="40000"/>
              </a:schemeClr>
            </a:solidFill>
            <a:ln>
              <a:solidFill>
                <a:schemeClr val="tx1"/>
              </a:solidFill>
            </a:ln>
          </p:spPr>
          <p:txBody>
            <a:bodyPr wrap="none" rtlCol="0">
              <a:spAutoFit/>
            </a:bodyPr>
            <a:lstStyle/>
            <a:p>
              <a:r>
                <a:rPr lang="fr-BE" sz="2400" dirty="0" err="1" smtClean="0"/>
                <a:t>Pregnancy</a:t>
              </a:r>
              <a:endParaRPr lang="fr-BE" sz="2400" dirty="0"/>
            </a:p>
          </p:txBody>
        </p:sp>
      </p:grpSp>
      <p:sp>
        <p:nvSpPr>
          <p:cNvPr id="61" name="ZoneTexte 60"/>
          <p:cNvSpPr txBox="1"/>
          <p:nvPr/>
        </p:nvSpPr>
        <p:spPr>
          <a:xfrm>
            <a:off x="8746340" y="1140464"/>
            <a:ext cx="1485471" cy="461665"/>
          </a:xfrm>
          <a:prstGeom prst="rect">
            <a:avLst/>
          </a:prstGeom>
          <a:solidFill>
            <a:schemeClr val="accent2">
              <a:lumMod val="60000"/>
              <a:lumOff val="40000"/>
            </a:schemeClr>
          </a:solidFill>
          <a:ln>
            <a:solidFill>
              <a:schemeClr val="tx1"/>
            </a:solidFill>
          </a:ln>
        </p:spPr>
        <p:txBody>
          <a:bodyPr wrap="none" rtlCol="0">
            <a:spAutoFit/>
          </a:bodyPr>
          <a:lstStyle/>
          <a:p>
            <a:r>
              <a:rPr lang="fr-BE" sz="2400" dirty="0" err="1" smtClean="0"/>
              <a:t>Pregnancy</a:t>
            </a:r>
            <a:endParaRPr lang="fr-BE" sz="2400" dirty="0"/>
          </a:p>
        </p:txBody>
      </p:sp>
      <p:sp>
        <p:nvSpPr>
          <p:cNvPr id="71" name="Forme libre 70"/>
          <p:cNvSpPr/>
          <p:nvPr/>
        </p:nvSpPr>
        <p:spPr>
          <a:xfrm>
            <a:off x="912034" y="2881604"/>
            <a:ext cx="3539983" cy="1942627"/>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75" name="Connecteur droit 74"/>
          <p:cNvCxnSpPr/>
          <p:nvPr/>
        </p:nvCxnSpPr>
        <p:spPr>
          <a:xfrm>
            <a:off x="1949669" y="2249602"/>
            <a:ext cx="15766" cy="25479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Forme libre 75"/>
          <p:cNvSpPr/>
          <p:nvPr/>
        </p:nvSpPr>
        <p:spPr>
          <a:xfrm>
            <a:off x="6143297" y="2916621"/>
            <a:ext cx="3539983" cy="1942627"/>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7" name="ZoneTexte 76"/>
          <p:cNvSpPr txBox="1"/>
          <p:nvPr/>
        </p:nvSpPr>
        <p:spPr>
          <a:xfrm>
            <a:off x="2502052" y="4142522"/>
            <a:ext cx="1332160" cy="461665"/>
          </a:xfrm>
          <a:prstGeom prst="rect">
            <a:avLst/>
          </a:prstGeom>
          <a:solidFill>
            <a:srgbClr val="FFFF00"/>
          </a:solidFill>
          <a:ln>
            <a:solidFill>
              <a:schemeClr val="tx1"/>
            </a:solidFill>
          </a:ln>
        </p:spPr>
        <p:txBody>
          <a:bodyPr wrap="none" rtlCol="0">
            <a:spAutoFit/>
          </a:bodyPr>
          <a:lstStyle/>
          <a:p>
            <a:r>
              <a:rPr lang="fr-BE" sz="2400" dirty="0" smtClean="0"/>
              <a:t>Lactation</a:t>
            </a:r>
            <a:endParaRPr lang="fr-BE" sz="2400" dirty="0"/>
          </a:p>
        </p:txBody>
      </p:sp>
      <p:sp>
        <p:nvSpPr>
          <p:cNvPr id="78" name="ZoneTexte 77"/>
          <p:cNvSpPr txBox="1"/>
          <p:nvPr/>
        </p:nvSpPr>
        <p:spPr>
          <a:xfrm>
            <a:off x="7976052" y="4142522"/>
            <a:ext cx="1332160" cy="461665"/>
          </a:xfrm>
          <a:prstGeom prst="rect">
            <a:avLst/>
          </a:prstGeom>
          <a:solidFill>
            <a:srgbClr val="FFFF00"/>
          </a:solidFill>
          <a:ln>
            <a:solidFill>
              <a:schemeClr val="tx1"/>
            </a:solidFill>
          </a:ln>
        </p:spPr>
        <p:txBody>
          <a:bodyPr wrap="none" rtlCol="0">
            <a:spAutoFit/>
          </a:bodyPr>
          <a:lstStyle/>
          <a:p>
            <a:r>
              <a:rPr lang="fr-BE" sz="2400" dirty="0" smtClean="0"/>
              <a:t>Lactation</a:t>
            </a:r>
            <a:endParaRPr lang="fr-BE" sz="2400" dirty="0"/>
          </a:p>
        </p:txBody>
      </p:sp>
      <p:cxnSp>
        <p:nvCxnSpPr>
          <p:cNvPr id="79" name="Connecteur droit 78"/>
          <p:cNvCxnSpPr/>
          <p:nvPr/>
        </p:nvCxnSpPr>
        <p:spPr>
          <a:xfrm>
            <a:off x="7736061" y="2316790"/>
            <a:ext cx="15766" cy="25479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1201591" y="1609966"/>
            <a:ext cx="726481" cy="461665"/>
          </a:xfrm>
          <a:prstGeom prst="rect">
            <a:avLst/>
          </a:prstGeom>
          <a:solidFill>
            <a:schemeClr val="accent6">
              <a:lumMod val="50000"/>
            </a:schemeClr>
          </a:solidFill>
          <a:ln>
            <a:solidFill>
              <a:schemeClr val="tx1"/>
            </a:solidFill>
          </a:ln>
        </p:spPr>
        <p:txBody>
          <a:bodyPr wrap="none" rtlCol="0">
            <a:spAutoFit/>
          </a:bodyPr>
          <a:lstStyle/>
          <a:p>
            <a:r>
              <a:rPr lang="fr-BE" sz="2400" dirty="0" smtClean="0">
                <a:solidFill>
                  <a:schemeClr val="bg1"/>
                </a:solidFill>
              </a:rPr>
              <a:t>80 d</a:t>
            </a:r>
            <a:endParaRPr lang="fr-BE" sz="2400" dirty="0">
              <a:solidFill>
                <a:schemeClr val="bg1"/>
              </a:solidFill>
            </a:endParaRPr>
          </a:p>
        </p:txBody>
      </p:sp>
      <p:cxnSp>
        <p:nvCxnSpPr>
          <p:cNvPr id="81" name="Connecteur droit avec flèche 80"/>
          <p:cNvCxnSpPr/>
          <p:nvPr/>
        </p:nvCxnSpPr>
        <p:spPr>
          <a:xfrm>
            <a:off x="960544" y="2249602"/>
            <a:ext cx="989125"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a:off x="6111767" y="2317531"/>
            <a:ext cx="1613336"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ZoneTexte 83"/>
          <p:cNvSpPr txBox="1"/>
          <p:nvPr/>
        </p:nvSpPr>
        <p:spPr>
          <a:xfrm>
            <a:off x="6538779" y="1709419"/>
            <a:ext cx="881973" cy="461665"/>
          </a:xfrm>
          <a:prstGeom prst="rect">
            <a:avLst/>
          </a:prstGeom>
          <a:solidFill>
            <a:srgbClr val="FF0000"/>
          </a:solidFill>
          <a:ln>
            <a:solidFill>
              <a:schemeClr val="tx1"/>
            </a:solidFill>
          </a:ln>
        </p:spPr>
        <p:txBody>
          <a:bodyPr wrap="none" rtlCol="0">
            <a:spAutoFit/>
          </a:bodyPr>
          <a:lstStyle/>
          <a:p>
            <a:r>
              <a:rPr lang="fr-BE" sz="2400" dirty="0" smtClean="0">
                <a:solidFill>
                  <a:schemeClr val="bg1"/>
                </a:solidFill>
              </a:rPr>
              <a:t>120 d</a:t>
            </a:r>
            <a:endParaRPr lang="fr-BE" sz="2400" dirty="0">
              <a:solidFill>
                <a:schemeClr val="bg1"/>
              </a:solidFill>
            </a:endParaRPr>
          </a:p>
        </p:txBody>
      </p:sp>
      <p:sp>
        <p:nvSpPr>
          <p:cNvPr id="86" name="Titre 1"/>
          <p:cNvSpPr txBox="1">
            <a:spLocks/>
          </p:cNvSpPr>
          <p:nvPr/>
        </p:nvSpPr>
        <p:spPr>
          <a:xfrm>
            <a:off x="308702" y="291552"/>
            <a:ext cx="2512258" cy="486212"/>
          </a:xfrm>
          <a:prstGeom prst="rect">
            <a:avLst/>
          </a:prstGeom>
          <a:solidFill>
            <a:schemeClr val="accent6">
              <a:lumMod val="5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smtClean="0">
                <a:solidFill>
                  <a:schemeClr val="bg1"/>
                </a:solidFill>
              </a:rPr>
              <a:t>Normal </a:t>
            </a:r>
            <a:r>
              <a:rPr lang="fr-BE" sz="2800" dirty="0" err="1" smtClean="0">
                <a:solidFill>
                  <a:schemeClr val="bg1"/>
                </a:solidFill>
              </a:rPr>
              <a:t>cow</a:t>
            </a:r>
            <a:endParaRPr lang="fr-BE" sz="2800" dirty="0">
              <a:solidFill>
                <a:schemeClr val="bg1"/>
              </a:solidFill>
            </a:endParaRPr>
          </a:p>
        </p:txBody>
      </p:sp>
      <p:sp>
        <p:nvSpPr>
          <p:cNvPr id="87" name="Titre 1"/>
          <p:cNvSpPr txBox="1">
            <a:spLocks/>
          </p:cNvSpPr>
          <p:nvPr/>
        </p:nvSpPr>
        <p:spPr>
          <a:xfrm>
            <a:off x="9515899" y="291552"/>
            <a:ext cx="2512258" cy="486212"/>
          </a:xfrm>
          <a:prstGeom prst="rect">
            <a:avLst/>
          </a:prstGeom>
          <a:solidFill>
            <a:srgbClr val="FF0000"/>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err="1" smtClean="0">
                <a:solidFill>
                  <a:schemeClr val="bg1"/>
                </a:solidFill>
              </a:rPr>
              <a:t>Abnormal</a:t>
            </a:r>
            <a:r>
              <a:rPr lang="fr-BE" sz="2800" dirty="0" smtClean="0">
                <a:solidFill>
                  <a:schemeClr val="bg1"/>
                </a:solidFill>
              </a:rPr>
              <a:t> </a:t>
            </a:r>
            <a:r>
              <a:rPr lang="fr-BE" sz="2800" dirty="0" err="1" smtClean="0">
                <a:solidFill>
                  <a:schemeClr val="bg1"/>
                </a:solidFill>
              </a:rPr>
              <a:t>cow</a:t>
            </a:r>
            <a:endParaRPr lang="fr-BE" sz="2800" dirty="0">
              <a:solidFill>
                <a:schemeClr val="bg1"/>
              </a:solidFill>
            </a:endParaRPr>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25</a:t>
            </a:fld>
            <a:endParaRPr lang="fr-BE"/>
          </a:p>
        </p:txBody>
      </p:sp>
    </p:spTree>
    <p:extLst>
      <p:ext uri="{BB962C8B-B14F-4D97-AF65-F5344CB8AC3E}">
        <p14:creationId xmlns:p14="http://schemas.microsoft.com/office/powerpoint/2010/main" val="24123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9" grpId="0" animBg="1"/>
      <p:bldP spid="50" grpId="0" animBg="1"/>
      <p:bldP spid="51" grpId="0" animBg="1"/>
      <p:bldP spid="52" grpId="0" animBg="1"/>
      <p:bldP spid="53" grpId="0" animBg="1"/>
      <p:bldP spid="57" grpId="0" animBg="1"/>
      <p:bldP spid="59" grpId="0" animBg="1"/>
      <p:bldP spid="61" grpId="0" animBg="1"/>
      <p:bldP spid="71" grpId="0" animBg="1"/>
      <p:bldP spid="76" grpId="0" animBg="1"/>
      <p:bldP spid="77" grpId="0" animBg="1"/>
      <p:bldP spid="78" grpId="0" animBg="1"/>
      <p:bldP spid="80" grpId="0" animBg="1"/>
      <p:bldP spid="84" grpId="0" animBg="1"/>
      <p:bldP spid="86" grpId="0" animBg="1"/>
      <p:bldP spid="8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58978" y="147473"/>
            <a:ext cx="6287941" cy="486212"/>
          </a:xfrm>
          <a:solidFill>
            <a:schemeClr val="bg2">
              <a:lumMod val="50000"/>
            </a:schemeClr>
          </a:solidFill>
          <a:ln>
            <a:solidFill>
              <a:schemeClr val="tx1"/>
            </a:solidFill>
          </a:ln>
        </p:spPr>
        <p:txBody>
          <a:bodyPr>
            <a:normAutofit/>
          </a:bodyPr>
          <a:lstStyle/>
          <a:p>
            <a:r>
              <a:rPr lang="fr-BE" sz="2800" dirty="0" err="1" smtClean="0">
                <a:solidFill>
                  <a:schemeClr val="bg1"/>
                </a:solidFill>
              </a:rPr>
              <a:t>Effect</a:t>
            </a:r>
            <a:r>
              <a:rPr lang="fr-BE" sz="2800" dirty="0" smtClean="0">
                <a:solidFill>
                  <a:schemeClr val="bg1"/>
                </a:solidFill>
              </a:rPr>
              <a:t> of reproduction on </a:t>
            </a:r>
            <a:r>
              <a:rPr lang="fr-BE" sz="2800" dirty="0" err="1" smtClean="0">
                <a:solidFill>
                  <a:schemeClr val="bg1"/>
                </a:solidFill>
              </a:rPr>
              <a:t>milk</a:t>
            </a:r>
            <a:r>
              <a:rPr lang="fr-BE" sz="2800" dirty="0" smtClean="0">
                <a:solidFill>
                  <a:schemeClr val="bg1"/>
                </a:solidFill>
              </a:rPr>
              <a:t> production</a:t>
            </a:r>
            <a:endParaRPr lang="fr-BE" sz="2800" dirty="0">
              <a:solidFill>
                <a:schemeClr val="bg1"/>
              </a:solidFill>
            </a:endParaRPr>
          </a:p>
        </p:txBody>
      </p:sp>
      <p:sp>
        <p:nvSpPr>
          <p:cNvPr id="86" name="Titre 1"/>
          <p:cNvSpPr txBox="1">
            <a:spLocks/>
          </p:cNvSpPr>
          <p:nvPr/>
        </p:nvSpPr>
        <p:spPr>
          <a:xfrm>
            <a:off x="308702" y="291552"/>
            <a:ext cx="2512258" cy="486212"/>
          </a:xfrm>
          <a:prstGeom prst="rect">
            <a:avLst/>
          </a:prstGeom>
          <a:solidFill>
            <a:schemeClr val="accent6">
              <a:lumMod val="5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smtClean="0">
                <a:solidFill>
                  <a:schemeClr val="bg1"/>
                </a:solidFill>
              </a:rPr>
              <a:t>Normal </a:t>
            </a:r>
            <a:r>
              <a:rPr lang="fr-BE" sz="2800" dirty="0" err="1" smtClean="0">
                <a:solidFill>
                  <a:schemeClr val="bg1"/>
                </a:solidFill>
              </a:rPr>
              <a:t>cow</a:t>
            </a:r>
            <a:endParaRPr lang="fr-BE" sz="2800" dirty="0">
              <a:solidFill>
                <a:schemeClr val="bg1"/>
              </a:solidFill>
            </a:endParaRPr>
          </a:p>
        </p:txBody>
      </p:sp>
      <p:sp>
        <p:nvSpPr>
          <p:cNvPr id="87" name="Titre 1"/>
          <p:cNvSpPr txBox="1">
            <a:spLocks/>
          </p:cNvSpPr>
          <p:nvPr/>
        </p:nvSpPr>
        <p:spPr>
          <a:xfrm>
            <a:off x="8877942" y="6084300"/>
            <a:ext cx="2512258" cy="486212"/>
          </a:xfrm>
          <a:prstGeom prst="rect">
            <a:avLst/>
          </a:prstGeom>
          <a:solidFill>
            <a:srgbClr val="FF0000"/>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800" dirty="0" err="1" smtClean="0">
                <a:solidFill>
                  <a:schemeClr val="bg1"/>
                </a:solidFill>
              </a:rPr>
              <a:t>Abnormal</a:t>
            </a:r>
            <a:r>
              <a:rPr lang="fr-BE" sz="2800" dirty="0" smtClean="0">
                <a:solidFill>
                  <a:schemeClr val="bg1"/>
                </a:solidFill>
              </a:rPr>
              <a:t> </a:t>
            </a:r>
            <a:r>
              <a:rPr lang="fr-BE" sz="2800" dirty="0" err="1" smtClean="0">
                <a:solidFill>
                  <a:schemeClr val="bg1"/>
                </a:solidFill>
              </a:rPr>
              <a:t>cow</a:t>
            </a:r>
            <a:endParaRPr lang="fr-BE" sz="2800" dirty="0">
              <a:solidFill>
                <a:schemeClr val="bg1"/>
              </a:solidFill>
            </a:endParaRPr>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26</a:t>
            </a:fld>
            <a:endParaRPr lang="fr-BE"/>
          </a:p>
        </p:txBody>
      </p:sp>
      <p:grpSp>
        <p:nvGrpSpPr>
          <p:cNvPr id="47" name="Groupe 46"/>
          <p:cNvGrpSpPr/>
          <p:nvPr/>
        </p:nvGrpSpPr>
        <p:grpSpPr>
          <a:xfrm>
            <a:off x="308702" y="1270001"/>
            <a:ext cx="11446404" cy="1612900"/>
            <a:chOff x="308702" y="1270001"/>
            <a:chExt cx="11446404" cy="1612900"/>
          </a:xfrm>
        </p:grpSpPr>
        <p:grpSp>
          <p:nvGrpSpPr>
            <p:cNvPr id="35" name="Groupe 34"/>
            <p:cNvGrpSpPr/>
            <p:nvPr/>
          </p:nvGrpSpPr>
          <p:grpSpPr>
            <a:xfrm>
              <a:off x="308702" y="1270001"/>
              <a:ext cx="2852157" cy="1612900"/>
              <a:chOff x="308702" y="1270001"/>
              <a:chExt cx="2852157" cy="1612900"/>
            </a:xfrm>
          </p:grpSpPr>
          <p:cxnSp>
            <p:nvCxnSpPr>
              <p:cNvPr id="4" name="Connecteur droit 3"/>
              <p:cNvCxnSpPr/>
              <p:nvPr/>
            </p:nvCxnSpPr>
            <p:spPr>
              <a:xfrm flipH="1">
                <a:off x="308702" y="1270001"/>
                <a:ext cx="11548"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320250" y="2882901"/>
                <a:ext cx="28406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3160859" y="1270001"/>
                <a:ext cx="0"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Forme libre 70"/>
              <p:cNvSpPr/>
              <p:nvPr/>
            </p:nvSpPr>
            <p:spPr>
              <a:xfrm>
                <a:off x="308702" y="1610268"/>
                <a:ext cx="2254559" cy="1272633"/>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6" name="Groupe 65"/>
            <p:cNvGrpSpPr/>
            <p:nvPr/>
          </p:nvGrpSpPr>
          <p:grpSpPr>
            <a:xfrm>
              <a:off x="3190592" y="1270001"/>
              <a:ext cx="2852157" cy="1612900"/>
              <a:chOff x="308702" y="1270001"/>
              <a:chExt cx="2852157" cy="1612900"/>
            </a:xfrm>
          </p:grpSpPr>
          <p:cxnSp>
            <p:nvCxnSpPr>
              <p:cNvPr id="67" name="Connecteur droit 66"/>
              <p:cNvCxnSpPr/>
              <p:nvPr/>
            </p:nvCxnSpPr>
            <p:spPr>
              <a:xfrm flipH="1">
                <a:off x="308702" y="1270001"/>
                <a:ext cx="11548"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320250" y="2882901"/>
                <a:ext cx="28406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3160859" y="1270001"/>
                <a:ext cx="0"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Forme libre 69"/>
              <p:cNvSpPr/>
              <p:nvPr/>
            </p:nvSpPr>
            <p:spPr>
              <a:xfrm>
                <a:off x="308702" y="1610268"/>
                <a:ext cx="2254559" cy="1272633"/>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72" name="Groupe 71"/>
            <p:cNvGrpSpPr/>
            <p:nvPr/>
          </p:nvGrpSpPr>
          <p:grpSpPr>
            <a:xfrm>
              <a:off x="6050792" y="1270001"/>
              <a:ext cx="2852157" cy="1612900"/>
              <a:chOff x="308702" y="1270001"/>
              <a:chExt cx="2852157" cy="1612900"/>
            </a:xfrm>
          </p:grpSpPr>
          <p:cxnSp>
            <p:nvCxnSpPr>
              <p:cNvPr id="73" name="Connecteur droit 72"/>
              <p:cNvCxnSpPr/>
              <p:nvPr/>
            </p:nvCxnSpPr>
            <p:spPr>
              <a:xfrm flipH="1">
                <a:off x="308702" y="1270001"/>
                <a:ext cx="11548"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320250" y="2882901"/>
                <a:ext cx="28406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nvCxnSpPr>
            <p:spPr>
              <a:xfrm>
                <a:off x="3160859" y="1270001"/>
                <a:ext cx="0"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Forme libre 87"/>
              <p:cNvSpPr/>
              <p:nvPr/>
            </p:nvSpPr>
            <p:spPr>
              <a:xfrm>
                <a:off x="308702" y="1610268"/>
                <a:ext cx="2254559" cy="1272633"/>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89" name="Groupe 88"/>
            <p:cNvGrpSpPr/>
            <p:nvPr/>
          </p:nvGrpSpPr>
          <p:grpSpPr>
            <a:xfrm>
              <a:off x="8902949" y="1270001"/>
              <a:ext cx="2852157" cy="1612900"/>
              <a:chOff x="308702" y="1270001"/>
              <a:chExt cx="2852157" cy="1612900"/>
            </a:xfrm>
          </p:grpSpPr>
          <p:cxnSp>
            <p:nvCxnSpPr>
              <p:cNvPr id="90" name="Connecteur droit 89"/>
              <p:cNvCxnSpPr/>
              <p:nvPr/>
            </p:nvCxnSpPr>
            <p:spPr>
              <a:xfrm flipH="1">
                <a:off x="308702" y="1270001"/>
                <a:ext cx="11548"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320250" y="2882901"/>
                <a:ext cx="28406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3160859" y="1270001"/>
                <a:ext cx="0" cy="161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Forme libre 92"/>
              <p:cNvSpPr/>
              <p:nvPr/>
            </p:nvSpPr>
            <p:spPr>
              <a:xfrm>
                <a:off x="308702" y="1610268"/>
                <a:ext cx="2254559" cy="1272633"/>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grpSp>
        <p:nvGrpSpPr>
          <p:cNvPr id="40" name="Groupe 39"/>
          <p:cNvGrpSpPr/>
          <p:nvPr/>
        </p:nvGrpSpPr>
        <p:grpSpPr>
          <a:xfrm>
            <a:off x="266131" y="4043431"/>
            <a:ext cx="11582969" cy="1683087"/>
            <a:chOff x="151831" y="3738631"/>
            <a:chExt cx="11582969" cy="1683087"/>
          </a:xfrm>
        </p:grpSpPr>
        <p:grpSp>
          <p:nvGrpSpPr>
            <p:cNvPr id="34" name="Groupe 33"/>
            <p:cNvGrpSpPr/>
            <p:nvPr/>
          </p:nvGrpSpPr>
          <p:grpSpPr>
            <a:xfrm>
              <a:off x="151831" y="3738631"/>
              <a:ext cx="3581969" cy="1671569"/>
              <a:chOff x="6108131" y="2362200"/>
              <a:chExt cx="5048601" cy="2498814"/>
            </a:xfrm>
          </p:grpSpPr>
          <p:cxnSp>
            <p:nvCxnSpPr>
              <p:cNvPr id="11" name="Connecteur droit 10"/>
              <p:cNvCxnSpPr/>
              <p:nvPr/>
            </p:nvCxnSpPr>
            <p:spPr>
              <a:xfrm flipH="1">
                <a:off x="6108131" y="2362200"/>
                <a:ext cx="19401" cy="2497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127532" y="4861014"/>
                <a:ext cx="502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1156732" y="2362200"/>
                <a:ext cx="0" cy="2462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Forme libre 75"/>
              <p:cNvSpPr/>
              <p:nvPr/>
            </p:nvSpPr>
            <p:spPr>
              <a:xfrm>
                <a:off x="6143297" y="2916621"/>
                <a:ext cx="3539983" cy="1942627"/>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94" name="Groupe 93"/>
            <p:cNvGrpSpPr/>
            <p:nvPr/>
          </p:nvGrpSpPr>
          <p:grpSpPr>
            <a:xfrm>
              <a:off x="3700314" y="3750149"/>
              <a:ext cx="3581969" cy="1671569"/>
              <a:chOff x="6108131" y="2362200"/>
              <a:chExt cx="5048601" cy="2498814"/>
            </a:xfrm>
          </p:grpSpPr>
          <p:cxnSp>
            <p:nvCxnSpPr>
              <p:cNvPr id="95" name="Connecteur droit 94"/>
              <p:cNvCxnSpPr/>
              <p:nvPr/>
            </p:nvCxnSpPr>
            <p:spPr>
              <a:xfrm flipH="1">
                <a:off x="6108131" y="2362200"/>
                <a:ext cx="19401" cy="2497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6127532" y="4861014"/>
                <a:ext cx="502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11156732" y="2362200"/>
                <a:ext cx="0" cy="2462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Forme libre 97"/>
              <p:cNvSpPr/>
              <p:nvPr/>
            </p:nvSpPr>
            <p:spPr>
              <a:xfrm>
                <a:off x="6143297" y="2916621"/>
                <a:ext cx="3539983" cy="1942627"/>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99" name="Groupe 98"/>
            <p:cNvGrpSpPr/>
            <p:nvPr/>
          </p:nvGrpSpPr>
          <p:grpSpPr>
            <a:xfrm>
              <a:off x="7290819" y="3748968"/>
              <a:ext cx="3581969" cy="1671569"/>
              <a:chOff x="6108131" y="2362200"/>
              <a:chExt cx="5048601" cy="2498814"/>
            </a:xfrm>
          </p:grpSpPr>
          <p:cxnSp>
            <p:nvCxnSpPr>
              <p:cNvPr id="100" name="Connecteur droit 99"/>
              <p:cNvCxnSpPr/>
              <p:nvPr/>
            </p:nvCxnSpPr>
            <p:spPr>
              <a:xfrm flipH="1">
                <a:off x="6108131" y="2362200"/>
                <a:ext cx="19401" cy="2497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6127532" y="4861014"/>
                <a:ext cx="502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11156732" y="2362200"/>
                <a:ext cx="0" cy="2462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Forme libre 102"/>
              <p:cNvSpPr/>
              <p:nvPr/>
            </p:nvSpPr>
            <p:spPr>
              <a:xfrm>
                <a:off x="6143297" y="2916621"/>
                <a:ext cx="3539983" cy="1942627"/>
              </a:xfrm>
              <a:custGeom>
                <a:avLst/>
                <a:gdLst>
                  <a:gd name="connsiteX0" fmla="*/ 39904 w 3539983"/>
                  <a:gd name="connsiteY0" fmla="*/ 1891862 h 1942627"/>
                  <a:gd name="connsiteX1" fmla="*/ 24139 w 3539983"/>
                  <a:gd name="connsiteY1" fmla="*/ 1150882 h 1942627"/>
                  <a:gd name="connsiteX2" fmla="*/ 24139 w 3539983"/>
                  <a:gd name="connsiteY2" fmla="*/ 725213 h 1942627"/>
                  <a:gd name="connsiteX3" fmla="*/ 87201 w 3539983"/>
                  <a:gd name="connsiteY3" fmla="*/ 630620 h 1942627"/>
                  <a:gd name="connsiteX4" fmla="*/ 150263 w 3539983"/>
                  <a:gd name="connsiteY4" fmla="*/ 536027 h 1942627"/>
                  <a:gd name="connsiteX5" fmla="*/ 213325 w 3539983"/>
                  <a:gd name="connsiteY5" fmla="*/ 441434 h 1942627"/>
                  <a:gd name="connsiteX6" fmla="*/ 244856 w 3539983"/>
                  <a:gd name="connsiteY6" fmla="*/ 394138 h 1942627"/>
                  <a:gd name="connsiteX7" fmla="*/ 339449 w 3539983"/>
                  <a:gd name="connsiteY7" fmla="*/ 315310 h 1942627"/>
                  <a:gd name="connsiteX8" fmla="*/ 370980 w 3539983"/>
                  <a:gd name="connsiteY8" fmla="*/ 268013 h 1942627"/>
                  <a:gd name="connsiteX9" fmla="*/ 418276 w 3539983"/>
                  <a:gd name="connsiteY9" fmla="*/ 236482 h 1942627"/>
                  <a:gd name="connsiteX10" fmla="*/ 512870 w 3539983"/>
                  <a:gd name="connsiteY10" fmla="*/ 157655 h 1942627"/>
                  <a:gd name="connsiteX11" fmla="*/ 575932 w 3539983"/>
                  <a:gd name="connsiteY11" fmla="*/ 126124 h 1942627"/>
                  <a:gd name="connsiteX12" fmla="*/ 670525 w 3539983"/>
                  <a:gd name="connsiteY12" fmla="*/ 94593 h 1942627"/>
                  <a:gd name="connsiteX13" fmla="*/ 717821 w 3539983"/>
                  <a:gd name="connsiteY13" fmla="*/ 78827 h 1942627"/>
                  <a:gd name="connsiteX14" fmla="*/ 765118 w 3539983"/>
                  <a:gd name="connsiteY14" fmla="*/ 63062 h 1942627"/>
                  <a:gd name="connsiteX15" fmla="*/ 875476 w 3539983"/>
                  <a:gd name="connsiteY15" fmla="*/ 15765 h 1942627"/>
                  <a:gd name="connsiteX16" fmla="*/ 1080428 w 3539983"/>
                  <a:gd name="connsiteY16" fmla="*/ 0 h 1942627"/>
                  <a:gd name="connsiteX17" fmla="*/ 1458801 w 3539983"/>
                  <a:gd name="connsiteY17" fmla="*/ 15765 h 1942627"/>
                  <a:gd name="connsiteX18" fmla="*/ 1616456 w 3539983"/>
                  <a:gd name="connsiteY18" fmla="*/ 63062 h 1942627"/>
                  <a:gd name="connsiteX19" fmla="*/ 1726814 w 3539983"/>
                  <a:gd name="connsiteY19" fmla="*/ 94593 h 1942627"/>
                  <a:gd name="connsiteX20" fmla="*/ 1821407 w 3539983"/>
                  <a:gd name="connsiteY20" fmla="*/ 126124 h 1942627"/>
                  <a:gd name="connsiteX21" fmla="*/ 1947532 w 3539983"/>
                  <a:gd name="connsiteY21" fmla="*/ 157655 h 1942627"/>
                  <a:gd name="connsiteX22" fmla="*/ 2089421 w 3539983"/>
                  <a:gd name="connsiteY22" fmla="*/ 236482 h 1942627"/>
                  <a:gd name="connsiteX23" fmla="*/ 2136718 w 3539983"/>
                  <a:gd name="connsiteY23" fmla="*/ 268013 h 1942627"/>
                  <a:gd name="connsiteX24" fmla="*/ 2168249 w 3539983"/>
                  <a:gd name="connsiteY24" fmla="*/ 299545 h 1942627"/>
                  <a:gd name="connsiteX25" fmla="*/ 2215545 w 3539983"/>
                  <a:gd name="connsiteY25" fmla="*/ 315310 h 1942627"/>
                  <a:gd name="connsiteX26" fmla="*/ 2341670 w 3539983"/>
                  <a:gd name="connsiteY26" fmla="*/ 425669 h 1942627"/>
                  <a:gd name="connsiteX27" fmla="*/ 2388966 w 3539983"/>
                  <a:gd name="connsiteY27" fmla="*/ 457200 h 1942627"/>
                  <a:gd name="connsiteX28" fmla="*/ 2420497 w 3539983"/>
                  <a:gd name="connsiteY28" fmla="*/ 504496 h 1942627"/>
                  <a:gd name="connsiteX29" fmla="*/ 2467794 w 3539983"/>
                  <a:gd name="connsiteY29" fmla="*/ 520262 h 1942627"/>
                  <a:gd name="connsiteX30" fmla="*/ 2562387 w 3539983"/>
                  <a:gd name="connsiteY30" fmla="*/ 583324 h 1942627"/>
                  <a:gd name="connsiteX31" fmla="*/ 2609683 w 3539983"/>
                  <a:gd name="connsiteY31" fmla="*/ 614855 h 1942627"/>
                  <a:gd name="connsiteX32" fmla="*/ 2688511 w 3539983"/>
                  <a:gd name="connsiteY32" fmla="*/ 677917 h 1942627"/>
                  <a:gd name="connsiteX33" fmla="*/ 2767339 w 3539983"/>
                  <a:gd name="connsiteY33" fmla="*/ 740979 h 1942627"/>
                  <a:gd name="connsiteX34" fmla="*/ 2846166 w 3539983"/>
                  <a:gd name="connsiteY34" fmla="*/ 835572 h 1942627"/>
                  <a:gd name="connsiteX35" fmla="*/ 2877697 w 3539983"/>
                  <a:gd name="connsiteY35" fmla="*/ 882869 h 1942627"/>
                  <a:gd name="connsiteX36" fmla="*/ 2924994 w 3539983"/>
                  <a:gd name="connsiteY36" fmla="*/ 930165 h 1942627"/>
                  <a:gd name="connsiteX37" fmla="*/ 2956525 w 3539983"/>
                  <a:gd name="connsiteY37" fmla="*/ 977462 h 1942627"/>
                  <a:gd name="connsiteX38" fmla="*/ 3003821 w 3539983"/>
                  <a:gd name="connsiteY38" fmla="*/ 1008993 h 1942627"/>
                  <a:gd name="connsiteX39" fmla="*/ 3019587 w 3539983"/>
                  <a:gd name="connsiteY39" fmla="*/ 1056289 h 1942627"/>
                  <a:gd name="connsiteX40" fmla="*/ 3177242 w 3539983"/>
                  <a:gd name="connsiteY40" fmla="*/ 1182413 h 1942627"/>
                  <a:gd name="connsiteX41" fmla="*/ 3271835 w 3539983"/>
                  <a:gd name="connsiteY41" fmla="*/ 1261241 h 1942627"/>
                  <a:gd name="connsiteX42" fmla="*/ 3319132 w 3539983"/>
                  <a:gd name="connsiteY42" fmla="*/ 1277007 h 1942627"/>
                  <a:gd name="connsiteX43" fmla="*/ 3413725 w 3539983"/>
                  <a:gd name="connsiteY43" fmla="*/ 1324303 h 1942627"/>
                  <a:gd name="connsiteX44" fmla="*/ 3461021 w 3539983"/>
                  <a:gd name="connsiteY44" fmla="*/ 1355834 h 1942627"/>
                  <a:gd name="connsiteX45" fmla="*/ 3508318 w 3539983"/>
                  <a:gd name="connsiteY45" fmla="*/ 1450427 h 1942627"/>
                  <a:gd name="connsiteX46" fmla="*/ 3524083 w 3539983"/>
                  <a:gd name="connsiteY46" fmla="*/ 1545020 h 1942627"/>
                  <a:gd name="connsiteX47" fmla="*/ 3539849 w 3539983"/>
                  <a:gd name="connsiteY47" fmla="*/ 1623848 h 1942627"/>
                  <a:gd name="connsiteX48" fmla="*/ 3524083 w 3539983"/>
                  <a:gd name="connsiteY48" fmla="*/ 1891862 h 1942627"/>
                  <a:gd name="connsiteX49" fmla="*/ 3476787 w 3539983"/>
                  <a:gd name="connsiteY49" fmla="*/ 1923393 h 1942627"/>
                  <a:gd name="connsiteX50" fmla="*/ 3098414 w 3539983"/>
                  <a:gd name="connsiteY50" fmla="*/ 1907627 h 1942627"/>
                  <a:gd name="connsiteX51" fmla="*/ 2846166 w 3539983"/>
                  <a:gd name="connsiteY51" fmla="*/ 1923393 h 1942627"/>
                  <a:gd name="connsiteX52" fmla="*/ 2247076 w 3539983"/>
                  <a:gd name="connsiteY52" fmla="*/ 1907627 h 1942627"/>
                  <a:gd name="connsiteX53" fmla="*/ 1600690 w 3539983"/>
                  <a:gd name="connsiteY53" fmla="*/ 1907627 h 1942627"/>
                  <a:gd name="connsiteX54" fmla="*/ 812414 w 3539983"/>
                  <a:gd name="connsiteY54" fmla="*/ 1891862 h 1942627"/>
                  <a:gd name="connsiteX55" fmla="*/ 638994 w 3539983"/>
                  <a:gd name="connsiteY55" fmla="*/ 1860331 h 1942627"/>
                  <a:gd name="connsiteX56" fmla="*/ 528635 w 3539983"/>
                  <a:gd name="connsiteY56" fmla="*/ 1876096 h 1942627"/>
                  <a:gd name="connsiteX57" fmla="*/ 39904 w 3539983"/>
                  <a:gd name="connsiteY57" fmla="*/ 1891862 h 194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539983" h="1942627">
                    <a:moveTo>
                      <a:pt x="39904" y="1891862"/>
                    </a:moveTo>
                    <a:cubicBezTo>
                      <a:pt x="-44179" y="1770993"/>
                      <a:pt x="31978" y="1397807"/>
                      <a:pt x="24139" y="1150882"/>
                    </a:cubicBezTo>
                    <a:cubicBezTo>
                      <a:pt x="20756" y="1044323"/>
                      <a:pt x="-10281" y="842241"/>
                      <a:pt x="24139" y="725213"/>
                    </a:cubicBezTo>
                    <a:cubicBezTo>
                      <a:pt x="34832" y="688857"/>
                      <a:pt x="66180" y="662151"/>
                      <a:pt x="87201" y="630620"/>
                    </a:cubicBezTo>
                    <a:lnTo>
                      <a:pt x="150263" y="536027"/>
                    </a:lnTo>
                    <a:lnTo>
                      <a:pt x="213325" y="441434"/>
                    </a:lnTo>
                    <a:cubicBezTo>
                      <a:pt x="223835" y="425669"/>
                      <a:pt x="229091" y="404648"/>
                      <a:pt x="244856" y="394138"/>
                    </a:cubicBezTo>
                    <a:cubicBezTo>
                      <a:pt x="291360" y="363135"/>
                      <a:pt x="301515" y="360831"/>
                      <a:pt x="339449" y="315310"/>
                    </a:cubicBezTo>
                    <a:cubicBezTo>
                      <a:pt x="351579" y="300754"/>
                      <a:pt x="357582" y="281411"/>
                      <a:pt x="370980" y="268013"/>
                    </a:cubicBezTo>
                    <a:cubicBezTo>
                      <a:pt x="384378" y="254615"/>
                      <a:pt x="403720" y="248612"/>
                      <a:pt x="418276" y="236482"/>
                    </a:cubicBezTo>
                    <a:cubicBezTo>
                      <a:pt x="489418" y="177198"/>
                      <a:pt x="438144" y="200355"/>
                      <a:pt x="512870" y="157655"/>
                    </a:cubicBezTo>
                    <a:cubicBezTo>
                      <a:pt x="533275" y="145995"/>
                      <a:pt x="554111" y="134852"/>
                      <a:pt x="575932" y="126124"/>
                    </a:cubicBezTo>
                    <a:cubicBezTo>
                      <a:pt x="606791" y="113780"/>
                      <a:pt x="638994" y="105103"/>
                      <a:pt x="670525" y="94593"/>
                    </a:cubicBezTo>
                    <a:lnTo>
                      <a:pt x="717821" y="78827"/>
                    </a:lnTo>
                    <a:cubicBezTo>
                      <a:pt x="733587" y="73572"/>
                      <a:pt x="750254" y="70494"/>
                      <a:pt x="765118" y="63062"/>
                    </a:cubicBezTo>
                    <a:cubicBezTo>
                      <a:pt x="788363" y="51439"/>
                      <a:pt x="844549" y="19631"/>
                      <a:pt x="875476" y="15765"/>
                    </a:cubicBezTo>
                    <a:cubicBezTo>
                      <a:pt x="943466" y="7266"/>
                      <a:pt x="1012111" y="5255"/>
                      <a:pt x="1080428" y="0"/>
                    </a:cubicBezTo>
                    <a:cubicBezTo>
                      <a:pt x="1206552" y="5255"/>
                      <a:pt x="1332888" y="6771"/>
                      <a:pt x="1458801" y="15765"/>
                    </a:cubicBezTo>
                    <a:cubicBezTo>
                      <a:pt x="1489123" y="17931"/>
                      <a:pt x="1600988" y="57906"/>
                      <a:pt x="1616456" y="63062"/>
                    </a:cubicBezTo>
                    <a:cubicBezTo>
                      <a:pt x="1775400" y="116043"/>
                      <a:pt x="1528858" y="35206"/>
                      <a:pt x="1726814" y="94593"/>
                    </a:cubicBezTo>
                    <a:cubicBezTo>
                      <a:pt x="1758649" y="104144"/>
                      <a:pt x="1788816" y="119606"/>
                      <a:pt x="1821407" y="126124"/>
                    </a:cubicBezTo>
                    <a:cubicBezTo>
                      <a:pt x="1843251" y="130493"/>
                      <a:pt x="1920260" y="142504"/>
                      <a:pt x="1947532" y="157655"/>
                    </a:cubicBezTo>
                    <a:cubicBezTo>
                      <a:pt x="2110159" y="248004"/>
                      <a:pt x="1982403" y="200810"/>
                      <a:pt x="2089421" y="236482"/>
                    </a:cubicBezTo>
                    <a:cubicBezTo>
                      <a:pt x="2105187" y="246992"/>
                      <a:pt x="2121922" y="256176"/>
                      <a:pt x="2136718" y="268013"/>
                    </a:cubicBezTo>
                    <a:cubicBezTo>
                      <a:pt x="2148325" y="277299"/>
                      <a:pt x="2155503" y="291897"/>
                      <a:pt x="2168249" y="299545"/>
                    </a:cubicBezTo>
                    <a:cubicBezTo>
                      <a:pt x="2182499" y="308095"/>
                      <a:pt x="2199780" y="310055"/>
                      <a:pt x="2215545" y="315310"/>
                    </a:cubicBezTo>
                    <a:cubicBezTo>
                      <a:pt x="2268097" y="394139"/>
                      <a:pt x="2231310" y="352096"/>
                      <a:pt x="2341670" y="425669"/>
                    </a:cubicBezTo>
                    <a:lnTo>
                      <a:pt x="2388966" y="457200"/>
                    </a:lnTo>
                    <a:cubicBezTo>
                      <a:pt x="2399476" y="472965"/>
                      <a:pt x="2405701" y="492660"/>
                      <a:pt x="2420497" y="504496"/>
                    </a:cubicBezTo>
                    <a:cubicBezTo>
                      <a:pt x="2433474" y="514877"/>
                      <a:pt x="2453267" y="512191"/>
                      <a:pt x="2467794" y="520262"/>
                    </a:cubicBezTo>
                    <a:cubicBezTo>
                      <a:pt x="2500921" y="538666"/>
                      <a:pt x="2530856" y="562303"/>
                      <a:pt x="2562387" y="583324"/>
                    </a:cubicBezTo>
                    <a:lnTo>
                      <a:pt x="2609683" y="614855"/>
                    </a:lnTo>
                    <a:cubicBezTo>
                      <a:pt x="2700045" y="750397"/>
                      <a:pt x="2579724" y="590888"/>
                      <a:pt x="2688511" y="677917"/>
                    </a:cubicBezTo>
                    <a:cubicBezTo>
                      <a:pt x="2790385" y="759416"/>
                      <a:pt x="2648456" y="701350"/>
                      <a:pt x="2767339" y="740979"/>
                    </a:cubicBezTo>
                    <a:cubicBezTo>
                      <a:pt x="2845625" y="858409"/>
                      <a:pt x="2745009" y="714182"/>
                      <a:pt x="2846166" y="835572"/>
                    </a:cubicBezTo>
                    <a:cubicBezTo>
                      <a:pt x="2858296" y="850128"/>
                      <a:pt x="2865567" y="868313"/>
                      <a:pt x="2877697" y="882869"/>
                    </a:cubicBezTo>
                    <a:cubicBezTo>
                      <a:pt x="2891970" y="899997"/>
                      <a:pt x="2910721" y="913037"/>
                      <a:pt x="2924994" y="930165"/>
                    </a:cubicBezTo>
                    <a:cubicBezTo>
                      <a:pt x="2937124" y="944721"/>
                      <a:pt x="2943127" y="964064"/>
                      <a:pt x="2956525" y="977462"/>
                    </a:cubicBezTo>
                    <a:cubicBezTo>
                      <a:pt x="2969923" y="990860"/>
                      <a:pt x="2988056" y="998483"/>
                      <a:pt x="3003821" y="1008993"/>
                    </a:cubicBezTo>
                    <a:cubicBezTo>
                      <a:pt x="3009076" y="1024758"/>
                      <a:pt x="3009384" y="1043171"/>
                      <a:pt x="3019587" y="1056289"/>
                    </a:cubicBezTo>
                    <a:cubicBezTo>
                      <a:pt x="3105849" y="1167197"/>
                      <a:pt x="3087445" y="1131100"/>
                      <a:pt x="3177242" y="1182413"/>
                    </a:cubicBezTo>
                    <a:cubicBezTo>
                      <a:pt x="3357780" y="1285579"/>
                      <a:pt x="3076188" y="1130810"/>
                      <a:pt x="3271835" y="1261241"/>
                    </a:cubicBezTo>
                    <a:cubicBezTo>
                      <a:pt x="3285662" y="1270459"/>
                      <a:pt x="3304268" y="1269575"/>
                      <a:pt x="3319132" y="1277007"/>
                    </a:cubicBezTo>
                    <a:cubicBezTo>
                      <a:pt x="3441372" y="1338128"/>
                      <a:pt x="3294849" y="1284679"/>
                      <a:pt x="3413725" y="1324303"/>
                    </a:cubicBezTo>
                    <a:cubicBezTo>
                      <a:pt x="3429490" y="1334813"/>
                      <a:pt x="3447623" y="1342436"/>
                      <a:pt x="3461021" y="1355834"/>
                    </a:cubicBezTo>
                    <a:cubicBezTo>
                      <a:pt x="3491582" y="1386395"/>
                      <a:pt x="3495495" y="1411961"/>
                      <a:pt x="3508318" y="1450427"/>
                    </a:cubicBezTo>
                    <a:cubicBezTo>
                      <a:pt x="3513573" y="1481958"/>
                      <a:pt x="3518365" y="1513570"/>
                      <a:pt x="3524083" y="1545020"/>
                    </a:cubicBezTo>
                    <a:cubicBezTo>
                      <a:pt x="3528876" y="1571384"/>
                      <a:pt x="3539849" y="1597052"/>
                      <a:pt x="3539849" y="1623848"/>
                    </a:cubicBezTo>
                    <a:cubicBezTo>
                      <a:pt x="3539849" y="1713340"/>
                      <a:pt x="3542519" y="1804289"/>
                      <a:pt x="3524083" y="1891862"/>
                    </a:cubicBezTo>
                    <a:cubicBezTo>
                      <a:pt x="3520180" y="1910403"/>
                      <a:pt x="3492552" y="1912883"/>
                      <a:pt x="3476787" y="1923393"/>
                    </a:cubicBezTo>
                    <a:cubicBezTo>
                      <a:pt x="3350663" y="1918138"/>
                      <a:pt x="3224648" y="1907627"/>
                      <a:pt x="3098414" y="1907627"/>
                    </a:cubicBezTo>
                    <a:cubicBezTo>
                      <a:pt x="3014167" y="1907627"/>
                      <a:pt x="2930413" y="1923393"/>
                      <a:pt x="2846166" y="1923393"/>
                    </a:cubicBezTo>
                    <a:cubicBezTo>
                      <a:pt x="2646400" y="1923393"/>
                      <a:pt x="2446773" y="1912882"/>
                      <a:pt x="2247076" y="1907627"/>
                    </a:cubicBezTo>
                    <a:cubicBezTo>
                      <a:pt x="1894053" y="1868403"/>
                      <a:pt x="2308018" y="1907627"/>
                      <a:pt x="1600690" y="1907627"/>
                    </a:cubicBezTo>
                    <a:cubicBezTo>
                      <a:pt x="1337879" y="1907627"/>
                      <a:pt x="1075173" y="1897117"/>
                      <a:pt x="812414" y="1891862"/>
                    </a:cubicBezTo>
                    <a:cubicBezTo>
                      <a:pt x="754607" y="1881352"/>
                      <a:pt x="697658" y="1863590"/>
                      <a:pt x="638994" y="1860331"/>
                    </a:cubicBezTo>
                    <a:cubicBezTo>
                      <a:pt x="601891" y="1858270"/>
                      <a:pt x="565782" y="1875118"/>
                      <a:pt x="528635" y="1876096"/>
                    </a:cubicBezTo>
                    <a:cubicBezTo>
                      <a:pt x="365781" y="1880381"/>
                      <a:pt x="123987" y="2012731"/>
                      <a:pt x="39904" y="1891862"/>
                    </a:cubicBez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105" name="Connecteur droit 104"/>
            <p:cNvCxnSpPr/>
            <p:nvPr/>
          </p:nvCxnSpPr>
          <p:spPr>
            <a:xfrm flipH="1">
              <a:off x="10881324" y="3738631"/>
              <a:ext cx="13765" cy="1670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flipV="1">
              <a:off x="10895089" y="5409019"/>
              <a:ext cx="761623" cy="11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orme libre 38"/>
            <p:cNvSpPr/>
            <p:nvPr/>
          </p:nvSpPr>
          <p:spPr>
            <a:xfrm>
              <a:off x="10858500" y="4216400"/>
              <a:ext cx="876300" cy="1193800"/>
            </a:xfrm>
            <a:custGeom>
              <a:avLst/>
              <a:gdLst>
                <a:gd name="connsiteX0" fmla="*/ 25400 w 876300"/>
                <a:gd name="connsiteY0" fmla="*/ 1143000 h 1193800"/>
                <a:gd name="connsiteX1" fmla="*/ 25400 w 876300"/>
                <a:gd name="connsiteY1" fmla="*/ 736600 h 1193800"/>
                <a:gd name="connsiteX2" fmla="*/ 12700 w 876300"/>
                <a:gd name="connsiteY2" fmla="*/ 647700 h 1193800"/>
                <a:gd name="connsiteX3" fmla="*/ 0 w 876300"/>
                <a:gd name="connsiteY3" fmla="*/ 508000 h 1193800"/>
                <a:gd name="connsiteX4" fmla="*/ 38100 w 876300"/>
                <a:gd name="connsiteY4" fmla="*/ 355600 h 1193800"/>
                <a:gd name="connsiteX5" fmla="*/ 76200 w 876300"/>
                <a:gd name="connsiteY5" fmla="*/ 317500 h 1193800"/>
                <a:gd name="connsiteX6" fmla="*/ 114300 w 876300"/>
                <a:gd name="connsiteY6" fmla="*/ 241300 h 1193800"/>
                <a:gd name="connsiteX7" fmla="*/ 152400 w 876300"/>
                <a:gd name="connsiteY7" fmla="*/ 215900 h 1193800"/>
                <a:gd name="connsiteX8" fmla="*/ 215900 w 876300"/>
                <a:gd name="connsiteY8" fmla="*/ 152400 h 1193800"/>
                <a:gd name="connsiteX9" fmla="*/ 241300 w 876300"/>
                <a:gd name="connsiteY9" fmla="*/ 114300 h 1193800"/>
                <a:gd name="connsiteX10" fmla="*/ 317500 w 876300"/>
                <a:gd name="connsiteY10" fmla="*/ 63500 h 1193800"/>
                <a:gd name="connsiteX11" fmla="*/ 355600 w 876300"/>
                <a:gd name="connsiteY11" fmla="*/ 25400 h 1193800"/>
                <a:gd name="connsiteX12" fmla="*/ 457200 w 876300"/>
                <a:gd name="connsiteY12" fmla="*/ 0 h 1193800"/>
                <a:gd name="connsiteX13" fmla="*/ 685800 w 876300"/>
                <a:gd name="connsiteY13" fmla="*/ 12700 h 1193800"/>
                <a:gd name="connsiteX14" fmla="*/ 736600 w 876300"/>
                <a:gd name="connsiteY14" fmla="*/ 25400 h 1193800"/>
                <a:gd name="connsiteX15" fmla="*/ 812800 w 876300"/>
                <a:gd name="connsiteY15" fmla="*/ 50800 h 1193800"/>
                <a:gd name="connsiteX16" fmla="*/ 850900 w 876300"/>
                <a:gd name="connsiteY16" fmla="*/ 127000 h 1193800"/>
                <a:gd name="connsiteX17" fmla="*/ 863600 w 876300"/>
                <a:gd name="connsiteY17" fmla="*/ 165100 h 1193800"/>
                <a:gd name="connsiteX18" fmla="*/ 876300 w 876300"/>
                <a:gd name="connsiteY18" fmla="*/ 850900 h 1193800"/>
                <a:gd name="connsiteX19" fmla="*/ 876300 w 876300"/>
                <a:gd name="connsiteY19" fmla="*/ 1130300 h 1193800"/>
                <a:gd name="connsiteX20" fmla="*/ 863600 w 876300"/>
                <a:gd name="connsiteY20" fmla="*/ 1168400 h 1193800"/>
                <a:gd name="connsiteX21" fmla="*/ 825500 w 876300"/>
                <a:gd name="connsiteY21" fmla="*/ 1181100 h 1193800"/>
                <a:gd name="connsiteX22" fmla="*/ 698500 w 876300"/>
                <a:gd name="connsiteY22" fmla="*/ 1193800 h 1193800"/>
                <a:gd name="connsiteX23" fmla="*/ 25400 w 876300"/>
                <a:gd name="connsiteY23" fmla="*/ 114300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00" h="1193800">
                  <a:moveTo>
                    <a:pt x="25400" y="1143000"/>
                  </a:moveTo>
                  <a:cubicBezTo>
                    <a:pt x="-12279" y="954605"/>
                    <a:pt x="25400" y="1168566"/>
                    <a:pt x="25400" y="736600"/>
                  </a:cubicBezTo>
                  <a:cubicBezTo>
                    <a:pt x="25400" y="706666"/>
                    <a:pt x="16006" y="677451"/>
                    <a:pt x="12700" y="647700"/>
                  </a:cubicBezTo>
                  <a:cubicBezTo>
                    <a:pt x="7536" y="601227"/>
                    <a:pt x="4233" y="554567"/>
                    <a:pt x="0" y="508000"/>
                  </a:cubicBezTo>
                  <a:cubicBezTo>
                    <a:pt x="4197" y="482816"/>
                    <a:pt x="17974" y="375726"/>
                    <a:pt x="38100" y="355600"/>
                  </a:cubicBezTo>
                  <a:lnTo>
                    <a:pt x="76200" y="317500"/>
                  </a:lnTo>
                  <a:cubicBezTo>
                    <a:pt x="86529" y="286512"/>
                    <a:pt x="89681" y="265919"/>
                    <a:pt x="114300" y="241300"/>
                  </a:cubicBezTo>
                  <a:cubicBezTo>
                    <a:pt x="125093" y="230507"/>
                    <a:pt x="139700" y="224367"/>
                    <a:pt x="152400" y="215900"/>
                  </a:cubicBezTo>
                  <a:cubicBezTo>
                    <a:pt x="220133" y="114300"/>
                    <a:pt x="131233" y="237067"/>
                    <a:pt x="215900" y="152400"/>
                  </a:cubicBezTo>
                  <a:cubicBezTo>
                    <a:pt x="226693" y="141607"/>
                    <a:pt x="229813" y="124351"/>
                    <a:pt x="241300" y="114300"/>
                  </a:cubicBezTo>
                  <a:cubicBezTo>
                    <a:pt x="264274" y="94198"/>
                    <a:pt x="295914" y="85086"/>
                    <a:pt x="317500" y="63500"/>
                  </a:cubicBezTo>
                  <a:cubicBezTo>
                    <a:pt x="330200" y="50800"/>
                    <a:pt x="339249" y="32832"/>
                    <a:pt x="355600" y="25400"/>
                  </a:cubicBezTo>
                  <a:cubicBezTo>
                    <a:pt x="387380" y="10955"/>
                    <a:pt x="457200" y="0"/>
                    <a:pt x="457200" y="0"/>
                  </a:cubicBezTo>
                  <a:cubicBezTo>
                    <a:pt x="533400" y="4233"/>
                    <a:pt x="609796" y="5791"/>
                    <a:pt x="685800" y="12700"/>
                  </a:cubicBezTo>
                  <a:cubicBezTo>
                    <a:pt x="703183" y="14280"/>
                    <a:pt x="719882" y="20384"/>
                    <a:pt x="736600" y="25400"/>
                  </a:cubicBezTo>
                  <a:cubicBezTo>
                    <a:pt x="762245" y="33093"/>
                    <a:pt x="812800" y="50800"/>
                    <a:pt x="812800" y="50800"/>
                  </a:cubicBezTo>
                  <a:cubicBezTo>
                    <a:pt x="844722" y="146565"/>
                    <a:pt x="801661" y="28523"/>
                    <a:pt x="850900" y="127000"/>
                  </a:cubicBezTo>
                  <a:cubicBezTo>
                    <a:pt x="856887" y="138974"/>
                    <a:pt x="859367" y="152400"/>
                    <a:pt x="863600" y="165100"/>
                  </a:cubicBezTo>
                  <a:cubicBezTo>
                    <a:pt x="867833" y="393700"/>
                    <a:pt x="876300" y="622261"/>
                    <a:pt x="876300" y="850900"/>
                  </a:cubicBezTo>
                  <a:cubicBezTo>
                    <a:pt x="876300" y="1145779"/>
                    <a:pt x="835902" y="1009105"/>
                    <a:pt x="876300" y="1130300"/>
                  </a:cubicBezTo>
                  <a:cubicBezTo>
                    <a:pt x="872067" y="1143000"/>
                    <a:pt x="873066" y="1158934"/>
                    <a:pt x="863600" y="1168400"/>
                  </a:cubicBezTo>
                  <a:cubicBezTo>
                    <a:pt x="854134" y="1177866"/>
                    <a:pt x="838731" y="1179064"/>
                    <a:pt x="825500" y="1181100"/>
                  </a:cubicBezTo>
                  <a:cubicBezTo>
                    <a:pt x="783450" y="1187569"/>
                    <a:pt x="740833" y="1189567"/>
                    <a:pt x="698500" y="1193800"/>
                  </a:cubicBezTo>
                  <a:lnTo>
                    <a:pt x="25400" y="1143000"/>
                  </a:ln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5" name="Connecteur droit 44"/>
          <p:cNvCxnSpPr/>
          <p:nvPr/>
        </p:nvCxnSpPr>
        <p:spPr>
          <a:xfrm flipV="1">
            <a:off x="266131" y="3583988"/>
            <a:ext cx="11434856" cy="51748"/>
          </a:xfrm>
          <a:prstGeom prst="line">
            <a:avLst/>
          </a:prstGeom>
          <a:ln w="57150">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3265191" y="3053552"/>
            <a:ext cx="6586996" cy="461665"/>
          </a:xfrm>
          <a:prstGeom prst="rect">
            <a:avLst/>
          </a:prstGeom>
          <a:solidFill>
            <a:schemeClr val="accent5">
              <a:lumMod val="75000"/>
            </a:schemeClr>
          </a:solidFill>
          <a:ln>
            <a:solidFill>
              <a:schemeClr val="tx1"/>
            </a:solidFill>
          </a:ln>
        </p:spPr>
        <p:txBody>
          <a:bodyPr wrap="none" rtlCol="0">
            <a:spAutoFit/>
          </a:bodyPr>
          <a:lstStyle/>
          <a:p>
            <a:r>
              <a:rPr lang="fr-BE" sz="2400" dirty="0" smtClean="0">
                <a:solidFill>
                  <a:schemeClr val="bg1"/>
                </a:solidFill>
              </a:rPr>
              <a:t>1460 </a:t>
            </a:r>
            <a:r>
              <a:rPr lang="fr-BE" sz="2400" dirty="0" err="1" smtClean="0">
                <a:solidFill>
                  <a:schemeClr val="bg1"/>
                </a:solidFill>
              </a:rPr>
              <a:t>days</a:t>
            </a:r>
            <a:r>
              <a:rPr lang="fr-BE" sz="2400" dirty="0" smtClean="0">
                <a:solidFill>
                  <a:schemeClr val="bg1"/>
                </a:solidFill>
              </a:rPr>
              <a:t> (4 x 365 </a:t>
            </a:r>
            <a:r>
              <a:rPr lang="fr-BE" sz="2400" dirty="0" err="1" smtClean="0">
                <a:solidFill>
                  <a:schemeClr val="bg1"/>
                </a:solidFill>
              </a:rPr>
              <a:t>days</a:t>
            </a:r>
            <a:r>
              <a:rPr lang="fr-BE" sz="2400" dirty="0" smtClean="0">
                <a:solidFill>
                  <a:schemeClr val="bg1"/>
                </a:solidFill>
              </a:rPr>
              <a:t> if </a:t>
            </a:r>
            <a:r>
              <a:rPr lang="fr-BE" sz="2400" dirty="0" err="1" smtClean="0">
                <a:solidFill>
                  <a:schemeClr val="bg1"/>
                </a:solidFill>
              </a:rPr>
              <a:t>calving</a:t>
            </a:r>
            <a:r>
              <a:rPr lang="fr-BE" sz="2400" dirty="0" smtClean="0">
                <a:solidFill>
                  <a:schemeClr val="bg1"/>
                </a:solidFill>
              </a:rPr>
              <a:t> </a:t>
            </a:r>
            <a:r>
              <a:rPr lang="fr-BE" sz="2400" dirty="0" err="1" smtClean="0">
                <a:solidFill>
                  <a:schemeClr val="bg1"/>
                </a:solidFill>
              </a:rPr>
              <a:t>interval</a:t>
            </a:r>
            <a:r>
              <a:rPr lang="fr-BE" sz="2400" dirty="0" smtClean="0">
                <a:solidFill>
                  <a:schemeClr val="bg1"/>
                </a:solidFill>
              </a:rPr>
              <a:t> </a:t>
            </a:r>
            <a:r>
              <a:rPr lang="fr-BE" sz="2400" dirty="0" err="1" smtClean="0">
                <a:solidFill>
                  <a:schemeClr val="bg1"/>
                </a:solidFill>
              </a:rPr>
              <a:t>is</a:t>
            </a:r>
            <a:r>
              <a:rPr lang="fr-BE" sz="2400" dirty="0" smtClean="0">
                <a:solidFill>
                  <a:schemeClr val="bg1"/>
                </a:solidFill>
              </a:rPr>
              <a:t> optimal</a:t>
            </a:r>
            <a:endParaRPr lang="fr-BE" sz="2400" dirty="0">
              <a:solidFill>
                <a:schemeClr val="bg1"/>
              </a:solidFill>
            </a:endParaRPr>
          </a:p>
        </p:txBody>
      </p:sp>
    </p:spTree>
    <p:extLst>
      <p:ext uri="{BB962C8B-B14F-4D97-AF65-F5344CB8AC3E}">
        <p14:creationId xmlns:p14="http://schemas.microsoft.com/office/powerpoint/2010/main" val="101546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432106" y="1707481"/>
            <a:ext cx="85591" cy="3454399"/>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2400">
              <a:solidFill>
                <a:schemeClr val="tx1"/>
              </a:solidFill>
            </a:endParaRPr>
          </a:p>
        </p:txBody>
      </p:sp>
      <p:sp>
        <p:nvSpPr>
          <p:cNvPr id="3" name="Rectangle 8"/>
          <p:cNvSpPr>
            <a:spLocks noChangeArrowheads="1"/>
          </p:cNvSpPr>
          <p:nvPr/>
        </p:nvSpPr>
        <p:spPr bwMode="auto">
          <a:xfrm>
            <a:off x="4503543" y="4299868"/>
            <a:ext cx="3720380"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2400" dirty="0" err="1" smtClean="0">
                <a:solidFill>
                  <a:schemeClr val="tx1"/>
                </a:solidFill>
              </a:rPr>
              <a:t>Puerperium</a:t>
            </a:r>
            <a:r>
              <a:rPr lang="fr-BE" altLang="fr-FR" sz="2400" dirty="0" smtClean="0">
                <a:solidFill>
                  <a:schemeClr val="tx1"/>
                </a:solidFill>
              </a:rPr>
              <a:t> : </a:t>
            </a:r>
            <a:r>
              <a:rPr lang="fr-BE" altLang="fr-FR" sz="2400" dirty="0" err="1" smtClean="0">
                <a:solidFill>
                  <a:schemeClr val="tx1"/>
                </a:solidFill>
              </a:rPr>
              <a:t>waiting</a:t>
            </a:r>
            <a:r>
              <a:rPr lang="fr-BE" altLang="fr-FR" sz="2400" dirty="0" smtClean="0">
                <a:solidFill>
                  <a:schemeClr val="tx1"/>
                </a:solidFill>
              </a:rPr>
              <a:t> </a:t>
            </a:r>
            <a:r>
              <a:rPr lang="fr-BE" altLang="fr-FR" sz="2400" dirty="0" err="1" smtClean="0">
                <a:solidFill>
                  <a:schemeClr val="tx1"/>
                </a:solidFill>
              </a:rPr>
              <a:t>period</a:t>
            </a:r>
            <a:r>
              <a:rPr lang="fr-BE" altLang="fr-FR" sz="2400" dirty="0" smtClean="0">
                <a:solidFill>
                  <a:schemeClr val="tx1"/>
                </a:solidFill>
              </a:rPr>
              <a:t> </a:t>
            </a:r>
            <a:endParaRPr lang="fr-BE" altLang="fr-FR" sz="2400" dirty="0">
              <a:solidFill>
                <a:schemeClr val="tx1"/>
              </a:solidFill>
            </a:endParaRPr>
          </a:p>
        </p:txBody>
      </p:sp>
      <p:sp>
        <p:nvSpPr>
          <p:cNvPr id="5" name="Rectangle 12"/>
          <p:cNvSpPr>
            <a:spLocks noChangeArrowheads="1"/>
          </p:cNvSpPr>
          <p:nvPr/>
        </p:nvSpPr>
        <p:spPr bwMode="auto">
          <a:xfrm>
            <a:off x="1213945" y="4299868"/>
            <a:ext cx="3218161" cy="431800"/>
          </a:xfrm>
          <a:prstGeom prst="rect">
            <a:avLst/>
          </a:prstGeom>
          <a:solidFill>
            <a:schemeClr val="accent4">
              <a:lumMod val="75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2400" dirty="0">
                <a:solidFill>
                  <a:schemeClr val="tx1"/>
                </a:solidFill>
              </a:rPr>
              <a:t>      </a:t>
            </a:r>
            <a:r>
              <a:rPr lang="fr-BE" altLang="fr-FR" sz="2400" dirty="0" smtClean="0">
                <a:solidFill>
                  <a:schemeClr val="tx1"/>
                </a:solidFill>
              </a:rPr>
              <a:t> </a:t>
            </a:r>
            <a:r>
              <a:rPr lang="fr-BE" altLang="fr-FR" sz="2400" dirty="0" err="1" smtClean="0">
                <a:solidFill>
                  <a:schemeClr val="tx1"/>
                </a:solidFill>
              </a:rPr>
              <a:t>Period</a:t>
            </a:r>
            <a:r>
              <a:rPr lang="fr-BE" altLang="fr-FR" sz="2400" dirty="0" smtClean="0">
                <a:solidFill>
                  <a:schemeClr val="tx1"/>
                </a:solidFill>
              </a:rPr>
              <a:t> of </a:t>
            </a:r>
            <a:r>
              <a:rPr lang="fr-BE" altLang="fr-FR" sz="2400" dirty="0" err="1" smtClean="0">
                <a:solidFill>
                  <a:schemeClr val="tx1"/>
                </a:solidFill>
              </a:rPr>
              <a:t>pregnancy</a:t>
            </a:r>
            <a:endParaRPr lang="fr-BE" altLang="fr-FR" sz="2400" dirty="0">
              <a:solidFill>
                <a:schemeClr val="tx1"/>
              </a:solidFill>
            </a:endParaRPr>
          </a:p>
        </p:txBody>
      </p:sp>
      <p:sp>
        <p:nvSpPr>
          <p:cNvPr id="6" name="Rectangle 13"/>
          <p:cNvSpPr>
            <a:spLocks noChangeArrowheads="1"/>
          </p:cNvSpPr>
          <p:nvPr/>
        </p:nvSpPr>
        <p:spPr bwMode="auto">
          <a:xfrm>
            <a:off x="10088097" y="4298280"/>
            <a:ext cx="693975" cy="433388"/>
          </a:xfrm>
          <a:prstGeom prst="rect">
            <a:avLst/>
          </a:prstGeom>
          <a:solidFill>
            <a:schemeClr val="accent4">
              <a:lumMod val="75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2400" dirty="0" err="1" smtClean="0">
                <a:solidFill>
                  <a:schemeClr val="tx1"/>
                </a:solidFill>
              </a:rPr>
              <a:t>Preg</a:t>
            </a:r>
            <a:endParaRPr lang="fr-BE" altLang="fr-FR" sz="2400" dirty="0">
              <a:solidFill>
                <a:schemeClr val="tx1"/>
              </a:solidFill>
            </a:endParaRPr>
          </a:p>
        </p:txBody>
      </p:sp>
      <p:sp>
        <p:nvSpPr>
          <p:cNvPr id="7" name="Rectangle 11"/>
          <p:cNvSpPr>
            <a:spLocks noChangeArrowheads="1"/>
          </p:cNvSpPr>
          <p:nvPr/>
        </p:nvSpPr>
        <p:spPr bwMode="auto">
          <a:xfrm>
            <a:off x="2991599" y="4731668"/>
            <a:ext cx="2698808"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2400" dirty="0" smtClean="0"/>
              <a:t>Transition </a:t>
            </a:r>
            <a:r>
              <a:rPr lang="fr-BE" altLang="fr-FR" sz="2400" dirty="0" err="1" smtClean="0"/>
              <a:t>period</a:t>
            </a:r>
            <a:r>
              <a:rPr lang="fr-BE" altLang="fr-FR" sz="2400" dirty="0" smtClean="0"/>
              <a:t> (40 d)</a:t>
            </a:r>
            <a:endParaRPr lang="fr-BE" altLang="fr-FR" sz="2400" dirty="0"/>
          </a:p>
        </p:txBody>
      </p:sp>
      <p:sp>
        <p:nvSpPr>
          <p:cNvPr id="8" name="Text Box 35"/>
          <p:cNvSpPr txBox="1">
            <a:spLocks noChangeArrowheads="1"/>
          </p:cNvSpPr>
          <p:nvPr/>
        </p:nvSpPr>
        <p:spPr bwMode="auto">
          <a:xfrm>
            <a:off x="4071743" y="1340768"/>
            <a:ext cx="1029449" cy="461665"/>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err="1" smtClean="0"/>
              <a:t>Calving</a:t>
            </a:r>
            <a:endParaRPr lang="fr-BE" altLang="fr-FR" sz="2400" dirty="0"/>
          </a:p>
        </p:txBody>
      </p:sp>
      <p:sp>
        <p:nvSpPr>
          <p:cNvPr id="9" name="Text Box 61"/>
          <p:cNvSpPr txBox="1">
            <a:spLocks noChangeArrowheads="1"/>
          </p:cNvSpPr>
          <p:nvPr/>
        </p:nvSpPr>
        <p:spPr bwMode="auto">
          <a:xfrm>
            <a:off x="1409956" y="180829"/>
            <a:ext cx="6353021" cy="523220"/>
          </a:xfrm>
          <a:prstGeom prst="rect">
            <a:avLst/>
          </a:prstGeom>
          <a:solidFill>
            <a:schemeClr val="accent6">
              <a:lumMod val="40000"/>
              <a:lumOff val="60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a:solidFill>
                  <a:schemeClr val="tx1"/>
                </a:solidFill>
              </a:rPr>
              <a:t>T</a:t>
            </a:r>
            <a:r>
              <a:rPr lang="fr-BE" altLang="fr-FR" sz="2800" dirty="0" smtClean="0">
                <a:solidFill>
                  <a:schemeClr val="tx1"/>
                </a:solidFill>
              </a:rPr>
              <a:t>he </a:t>
            </a:r>
            <a:r>
              <a:rPr lang="fr-BE" altLang="fr-FR" sz="2800" dirty="0" err="1" smtClean="0">
                <a:solidFill>
                  <a:schemeClr val="tx1"/>
                </a:solidFill>
              </a:rPr>
              <a:t>calving</a:t>
            </a:r>
            <a:r>
              <a:rPr lang="fr-BE" altLang="fr-FR" sz="2800" dirty="0" smtClean="0">
                <a:solidFill>
                  <a:schemeClr val="tx1"/>
                </a:solidFill>
              </a:rPr>
              <a:t> </a:t>
            </a:r>
            <a:r>
              <a:rPr lang="fr-BE" altLang="fr-FR" sz="2800" dirty="0" err="1" smtClean="0">
                <a:solidFill>
                  <a:schemeClr val="tx1"/>
                </a:solidFill>
              </a:rPr>
              <a:t>is</a:t>
            </a:r>
            <a:r>
              <a:rPr lang="fr-BE" altLang="fr-FR" sz="2800" dirty="0" smtClean="0">
                <a:solidFill>
                  <a:schemeClr val="tx1"/>
                </a:solidFill>
              </a:rPr>
              <a:t> a key moment in the life of a </a:t>
            </a:r>
            <a:r>
              <a:rPr lang="fr-BE" altLang="fr-FR" sz="2800" dirty="0" err="1" smtClean="0">
                <a:solidFill>
                  <a:schemeClr val="tx1"/>
                </a:solidFill>
              </a:rPr>
              <a:t>cow</a:t>
            </a:r>
            <a:endParaRPr lang="fr-FR" altLang="fr-FR" sz="2800" dirty="0">
              <a:solidFill>
                <a:schemeClr val="tx1"/>
              </a:solidFill>
            </a:endParaRPr>
          </a:p>
        </p:txBody>
      </p:sp>
      <p:sp>
        <p:nvSpPr>
          <p:cNvPr id="10" name="Rectangle 6"/>
          <p:cNvSpPr>
            <a:spLocks noChangeArrowheads="1"/>
          </p:cNvSpPr>
          <p:nvPr/>
        </p:nvSpPr>
        <p:spPr bwMode="auto">
          <a:xfrm>
            <a:off x="8225511" y="4299074"/>
            <a:ext cx="1862586" cy="431800"/>
          </a:xfrm>
          <a:prstGeom prst="rect">
            <a:avLst/>
          </a:prstGeom>
          <a:solidFill>
            <a:srgbClr val="66CC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FR" altLang="fr-FR" sz="2400" dirty="0" smtClean="0">
                <a:solidFill>
                  <a:schemeClr val="tx1"/>
                </a:solidFill>
              </a:rPr>
              <a:t>Reproduction </a:t>
            </a:r>
            <a:endParaRPr lang="fr-FR" altLang="fr-FR" sz="2400" dirty="0">
              <a:solidFill>
                <a:schemeClr val="tx1"/>
              </a:solidFill>
            </a:endParaRPr>
          </a:p>
        </p:txBody>
      </p:sp>
      <p:sp>
        <p:nvSpPr>
          <p:cNvPr id="26" name="ZoneTexte 25"/>
          <p:cNvSpPr txBox="1"/>
          <p:nvPr/>
        </p:nvSpPr>
        <p:spPr>
          <a:xfrm>
            <a:off x="3639322" y="5276498"/>
            <a:ext cx="466794" cy="461665"/>
          </a:xfrm>
          <a:prstGeom prst="rect">
            <a:avLst/>
          </a:prstGeom>
          <a:noFill/>
          <a:ln>
            <a:solidFill>
              <a:schemeClr val="tx1"/>
            </a:solidFill>
          </a:ln>
        </p:spPr>
        <p:txBody>
          <a:bodyPr wrap="none" rtlCol="0">
            <a:spAutoFit/>
          </a:bodyPr>
          <a:lstStyle/>
          <a:p>
            <a:r>
              <a:rPr lang="fr-BE" sz="2400" b="1" dirty="0" smtClean="0">
                <a:latin typeface="Arial Narrow" panose="020B0606020202030204" pitchFamily="34" charset="0"/>
              </a:rPr>
              <a:t>20</a:t>
            </a:r>
            <a:endParaRPr lang="fr-BE" sz="2400" b="1" dirty="0">
              <a:latin typeface="Arial Narrow" panose="020B0606020202030204" pitchFamily="34" charset="0"/>
            </a:endParaRPr>
          </a:p>
        </p:txBody>
      </p:sp>
      <p:sp>
        <p:nvSpPr>
          <p:cNvPr id="27" name="ZoneTexte 26"/>
          <p:cNvSpPr txBox="1"/>
          <p:nvPr/>
        </p:nvSpPr>
        <p:spPr>
          <a:xfrm>
            <a:off x="6209397" y="5276498"/>
            <a:ext cx="466794" cy="461665"/>
          </a:xfrm>
          <a:prstGeom prst="rect">
            <a:avLst/>
          </a:prstGeom>
          <a:noFill/>
          <a:ln>
            <a:solidFill>
              <a:schemeClr val="tx1"/>
            </a:solidFill>
          </a:ln>
        </p:spPr>
        <p:txBody>
          <a:bodyPr wrap="none" rtlCol="0">
            <a:spAutoFit/>
          </a:bodyPr>
          <a:lstStyle/>
          <a:p>
            <a:r>
              <a:rPr lang="fr-BE" sz="2400" b="1" dirty="0" smtClean="0">
                <a:latin typeface="Arial Narrow" panose="020B0606020202030204" pitchFamily="34" charset="0"/>
              </a:rPr>
              <a:t>60</a:t>
            </a:r>
            <a:endParaRPr lang="fr-BE" sz="2400" b="1" dirty="0">
              <a:latin typeface="Arial Narrow" panose="020B0606020202030204" pitchFamily="34" charset="0"/>
            </a:endParaRPr>
          </a:p>
        </p:txBody>
      </p:sp>
      <p:sp>
        <p:nvSpPr>
          <p:cNvPr id="28" name="ZoneTexte 27"/>
          <p:cNvSpPr txBox="1"/>
          <p:nvPr/>
        </p:nvSpPr>
        <p:spPr>
          <a:xfrm>
            <a:off x="8671902" y="5276498"/>
            <a:ext cx="466794" cy="461665"/>
          </a:xfrm>
          <a:prstGeom prst="rect">
            <a:avLst/>
          </a:prstGeom>
          <a:noFill/>
          <a:ln>
            <a:solidFill>
              <a:schemeClr val="tx1"/>
            </a:solidFill>
          </a:ln>
        </p:spPr>
        <p:txBody>
          <a:bodyPr wrap="none" rtlCol="0">
            <a:spAutoFit/>
          </a:bodyPr>
          <a:lstStyle/>
          <a:p>
            <a:r>
              <a:rPr lang="fr-BE" sz="2400" b="1" dirty="0" smtClean="0">
                <a:latin typeface="Arial Narrow" panose="020B0606020202030204" pitchFamily="34" charset="0"/>
              </a:rPr>
              <a:t>20</a:t>
            </a:r>
            <a:endParaRPr lang="fr-BE" sz="2400" b="1" dirty="0">
              <a:latin typeface="Arial Narrow" panose="020B0606020202030204" pitchFamily="34" charset="0"/>
            </a:endParaRPr>
          </a:p>
        </p:txBody>
      </p:sp>
      <p:sp>
        <p:nvSpPr>
          <p:cNvPr id="29" name="ZoneTexte 28"/>
          <p:cNvSpPr txBox="1"/>
          <p:nvPr/>
        </p:nvSpPr>
        <p:spPr>
          <a:xfrm>
            <a:off x="9862887" y="5253479"/>
            <a:ext cx="607859" cy="461665"/>
          </a:xfrm>
          <a:prstGeom prst="rect">
            <a:avLst/>
          </a:prstGeom>
          <a:noFill/>
          <a:ln>
            <a:solidFill>
              <a:schemeClr val="tx1"/>
            </a:solidFill>
          </a:ln>
        </p:spPr>
        <p:txBody>
          <a:bodyPr wrap="none" rtlCol="0">
            <a:spAutoFit/>
          </a:bodyPr>
          <a:lstStyle/>
          <a:p>
            <a:r>
              <a:rPr lang="fr-BE" sz="2400" b="1" dirty="0" smtClean="0">
                <a:latin typeface="Arial Narrow" panose="020B0606020202030204" pitchFamily="34" charset="0"/>
              </a:rPr>
              <a:t>100</a:t>
            </a:r>
            <a:endParaRPr lang="fr-BE" sz="2400" b="1" dirty="0">
              <a:latin typeface="Arial Narrow" panose="020B0606020202030204" pitchFamily="34" charset="0"/>
            </a:endParaRPr>
          </a:p>
        </p:txBody>
      </p:sp>
      <p:sp>
        <p:nvSpPr>
          <p:cNvPr id="30" name="ZoneTexte 29"/>
          <p:cNvSpPr txBox="1"/>
          <p:nvPr/>
        </p:nvSpPr>
        <p:spPr>
          <a:xfrm>
            <a:off x="4953411" y="5276498"/>
            <a:ext cx="338554" cy="461665"/>
          </a:xfrm>
          <a:prstGeom prst="rect">
            <a:avLst/>
          </a:prstGeom>
          <a:noFill/>
          <a:ln>
            <a:solidFill>
              <a:schemeClr val="tx1"/>
            </a:solidFill>
          </a:ln>
        </p:spPr>
        <p:txBody>
          <a:bodyPr wrap="none" rtlCol="0">
            <a:spAutoFit/>
          </a:bodyPr>
          <a:lstStyle/>
          <a:p>
            <a:r>
              <a:rPr lang="fr-BE" sz="2400" b="1" dirty="0">
                <a:latin typeface="Arial Narrow" panose="020B0606020202030204" pitchFamily="34" charset="0"/>
              </a:rPr>
              <a:t>+</a:t>
            </a:r>
          </a:p>
        </p:txBody>
      </p:sp>
      <p:sp>
        <p:nvSpPr>
          <p:cNvPr id="31" name="ZoneTexte 30"/>
          <p:cNvSpPr txBox="1"/>
          <p:nvPr/>
        </p:nvSpPr>
        <p:spPr>
          <a:xfrm>
            <a:off x="7496109" y="5276498"/>
            <a:ext cx="338554" cy="461665"/>
          </a:xfrm>
          <a:prstGeom prst="rect">
            <a:avLst/>
          </a:prstGeom>
          <a:noFill/>
          <a:ln>
            <a:solidFill>
              <a:schemeClr val="tx1"/>
            </a:solidFill>
          </a:ln>
        </p:spPr>
        <p:txBody>
          <a:bodyPr wrap="none" rtlCol="0">
            <a:spAutoFit/>
          </a:bodyPr>
          <a:lstStyle/>
          <a:p>
            <a:r>
              <a:rPr lang="fr-BE" sz="2400" b="1" dirty="0">
                <a:latin typeface="Arial Narrow" panose="020B0606020202030204" pitchFamily="34" charset="0"/>
              </a:rPr>
              <a:t>+</a:t>
            </a:r>
          </a:p>
        </p:txBody>
      </p:sp>
      <p:sp>
        <p:nvSpPr>
          <p:cNvPr id="32" name="ZoneTexte 31"/>
          <p:cNvSpPr txBox="1"/>
          <p:nvPr/>
        </p:nvSpPr>
        <p:spPr>
          <a:xfrm>
            <a:off x="9267394" y="5276498"/>
            <a:ext cx="338554" cy="461665"/>
          </a:xfrm>
          <a:prstGeom prst="rect">
            <a:avLst/>
          </a:prstGeom>
          <a:noFill/>
          <a:ln>
            <a:solidFill>
              <a:schemeClr val="tx1"/>
            </a:solidFill>
          </a:ln>
        </p:spPr>
        <p:txBody>
          <a:bodyPr wrap="none" rtlCol="0">
            <a:spAutoFit/>
          </a:bodyPr>
          <a:lstStyle/>
          <a:p>
            <a:r>
              <a:rPr lang="fr-BE" sz="2400" b="1" dirty="0">
                <a:latin typeface="Arial Narrow" panose="020B0606020202030204" pitchFamily="34" charset="0"/>
              </a:rPr>
              <a:t>=</a:t>
            </a:r>
          </a:p>
        </p:txBody>
      </p:sp>
      <p:sp>
        <p:nvSpPr>
          <p:cNvPr id="33" name="ZoneTexte 32"/>
          <p:cNvSpPr txBox="1"/>
          <p:nvPr/>
        </p:nvSpPr>
        <p:spPr>
          <a:xfrm>
            <a:off x="6087594" y="6123896"/>
            <a:ext cx="4257897" cy="461665"/>
          </a:xfrm>
          <a:prstGeom prst="rect">
            <a:avLst/>
          </a:prstGeom>
          <a:solidFill>
            <a:schemeClr val="accent3">
              <a:lumMod val="50000"/>
            </a:schemeClr>
          </a:solidFill>
          <a:ln>
            <a:solidFill>
              <a:schemeClr val="tx1"/>
            </a:solidFill>
          </a:ln>
        </p:spPr>
        <p:txBody>
          <a:bodyPr wrap="none" rtlCol="0">
            <a:spAutoFit/>
          </a:bodyPr>
          <a:lstStyle/>
          <a:p>
            <a:r>
              <a:rPr lang="fr-BE" sz="2400" dirty="0" smtClean="0">
                <a:solidFill>
                  <a:schemeClr val="bg1"/>
                </a:solidFill>
                <a:latin typeface="Arial Narrow" panose="020B0606020202030204" pitchFamily="34" charset="0"/>
              </a:rPr>
              <a:t>100 </a:t>
            </a:r>
            <a:r>
              <a:rPr lang="fr-BE" sz="2400" dirty="0" err="1" smtClean="0">
                <a:solidFill>
                  <a:schemeClr val="bg1"/>
                </a:solidFill>
                <a:latin typeface="Arial Narrow" panose="020B0606020202030204" pitchFamily="34" charset="0"/>
              </a:rPr>
              <a:t>days</a:t>
            </a:r>
            <a:r>
              <a:rPr lang="fr-BE" sz="2400" dirty="0" smtClean="0">
                <a:solidFill>
                  <a:schemeClr val="bg1"/>
                </a:solidFill>
                <a:latin typeface="Arial Narrow" panose="020B0606020202030204" pitchFamily="34" charset="0"/>
              </a:rPr>
              <a:t> to </a:t>
            </a:r>
            <a:r>
              <a:rPr lang="fr-BE" sz="2400" dirty="0" err="1" smtClean="0">
                <a:solidFill>
                  <a:schemeClr val="bg1"/>
                </a:solidFill>
                <a:latin typeface="Arial Narrow" panose="020B0606020202030204" pitchFamily="34" charset="0"/>
              </a:rPr>
              <a:t>obtain</a:t>
            </a:r>
            <a:r>
              <a:rPr lang="fr-BE" sz="2400" dirty="0" smtClean="0">
                <a:solidFill>
                  <a:schemeClr val="bg1"/>
                </a:solidFill>
                <a:latin typeface="Arial Narrow" panose="020B0606020202030204" pitchFamily="34" charset="0"/>
              </a:rPr>
              <a:t> a new </a:t>
            </a:r>
            <a:r>
              <a:rPr lang="fr-BE" sz="2400" dirty="0" err="1" smtClean="0">
                <a:solidFill>
                  <a:schemeClr val="bg1"/>
                </a:solidFill>
                <a:latin typeface="Arial Narrow" panose="020B0606020202030204" pitchFamily="34" charset="0"/>
              </a:rPr>
              <a:t>pregnancy</a:t>
            </a:r>
            <a:endParaRPr lang="fr-BE" sz="2400" dirty="0">
              <a:solidFill>
                <a:schemeClr val="bg1"/>
              </a:solidFill>
              <a:latin typeface="Arial Narrow" panose="020B0606020202030204" pitchFamily="34" charset="0"/>
            </a:endParaRPr>
          </a:p>
        </p:txBody>
      </p:sp>
      <p:sp>
        <p:nvSpPr>
          <p:cNvPr id="34" name="Flèche vers le bas 33"/>
          <p:cNvSpPr/>
          <p:nvPr/>
        </p:nvSpPr>
        <p:spPr>
          <a:xfrm>
            <a:off x="9966318" y="5715144"/>
            <a:ext cx="243558" cy="380920"/>
          </a:xfrm>
          <a:prstGeom prst="downArrow">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Narrow" panose="020B0606020202030204" pitchFamily="34" charset="0"/>
            </a:endParaRPr>
          </a:p>
        </p:txBody>
      </p:sp>
      <p:sp>
        <p:nvSpPr>
          <p:cNvPr id="37" name="Flèche droite 36"/>
          <p:cNvSpPr/>
          <p:nvPr/>
        </p:nvSpPr>
        <p:spPr>
          <a:xfrm>
            <a:off x="185195" y="216824"/>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numéro de diapositive 14"/>
          <p:cNvSpPr>
            <a:spLocks noGrp="1"/>
          </p:cNvSpPr>
          <p:nvPr>
            <p:ph type="sldNum" sz="quarter" idx="12"/>
          </p:nvPr>
        </p:nvSpPr>
        <p:spPr/>
        <p:txBody>
          <a:bodyPr/>
          <a:lstStyle/>
          <a:p>
            <a:fld id="{9B7F983F-EA00-4A86-8421-378289104A51}" type="slidenum">
              <a:rPr lang="fr-BE" smtClean="0"/>
              <a:t>27</a:t>
            </a:fld>
            <a:endParaRPr lang="fr-BE"/>
          </a:p>
        </p:txBody>
      </p:sp>
      <p:grpSp>
        <p:nvGrpSpPr>
          <p:cNvPr id="17" name="Groupe 16"/>
          <p:cNvGrpSpPr/>
          <p:nvPr/>
        </p:nvGrpSpPr>
        <p:grpSpPr>
          <a:xfrm>
            <a:off x="7123279" y="925269"/>
            <a:ext cx="2828897" cy="1280090"/>
            <a:chOff x="7123279" y="925269"/>
            <a:chExt cx="2828897" cy="1280090"/>
          </a:xfrm>
        </p:grpSpPr>
        <p:sp>
          <p:nvSpPr>
            <p:cNvPr id="20" name="Flèche vers le bas 19"/>
            <p:cNvSpPr/>
            <p:nvPr/>
          </p:nvSpPr>
          <p:spPr>
            <a:xfrm>
              <a:off x="7123279" y="1476027"/>
              <a:ext cx="646783" cy="72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ZoneTexte 37"/>
            <p:cNvSpPr txBox="1"/>
            <p:nvPr/>
          </p:nvSpPr>
          <p:spPr>
            <a:xfrm>
              <a:off x="7691621" y="925269"/>
              <a:ext cx="2260555" cy="830997"/>
            </a:xfrm>
            <a:prstGeom prst="rect">
              <a:avLst/>
            </a:prstGeom>
            <a:noFill/>
            <a:ln>
              <a:solidFill>
                <a:schemeClr val="tx1"/>
              </a:solidFill>
            </a:ln>
          </p:spPr>
          <p:txBody>
            <a:bodyPr wrap="none" rtlCol="0">
              <a:spAutoFit/>
            </a:bodyPr>
            <a:lstStyle/>
            <a:p>
              <a:r>
                <a:rPr lang="fr-BE" sz="2400" dirty="0" smtClean="0"/>
                <a:t>Peak of lactation</a:t>
              </a:r>
            </a:p>
            <a:p>
              <a:r>
                <a:rPr lang="fr-BE" sz="2400" dirty="0" smtClean="0"/>
                <a:t>(4 to 6 </a:t>
              </a:r>
              <a:r>
                <a:rPr lang="fr-BE" sz="2400" dirty="0" err="1" smtClean="0"/>
                <a:t>weeks</a:t>
              </a:r>
              <a:r>
                <a:rPr lang="fr-BE" sz="2400" dirty="0" smtClean="0"/>
                <a:t>)</a:t>
              </a:r>
              <a:endParaRPr lang="fr-BE" sz="2400" dirty="0"/>
            </a:p>
          </p:txBody>
        </p:sp>
      </p:grpSp>
      <p:grpSp>
        <p:nvGrpSpPr>
          <p:cNvPr id="16" name="Groupe 15"/>
          <p:cNvGrpSpPr/>
          <p:nvPr/>
        </p:nvGrpSpPr>
        <p:grpSpPr>
          <a:xfrm>
            <a:off x="4514895" y="2202741"/>
            <a:ext cx="6115004" cy="2093952"/>
            <a:chOff x="4514895" y="2202741"/>
            <a:chExt cx="6115004" cy="2093952"/>
          </a:xfrm>
        </p:grpSpPr>
        <p:sp>
          <p:nvSpPr>
            <p:cNvPr id="12" name="Triangle rectangle 11"/>
            <p:cNvSpPr/>
            <p:nvPr/>
          </p:nvSpPr>
          <p:spPr>
            <a:xfrm flipH="1">
              <a:off x="4514895" y="2205359"/>
              <a:ext cx="2674078" cy="166112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Narrow" panose="020B0606020202030204" pitchFamily="34" charset="0"/>
              </a:endParaRPr>
            </a:p>
          </p:txBody>
        </p:sp>
        <p:sp>
          <p:nvSpPr>
            <p:cNvPr id="13" name="Rectangle 12"/>
            <p:cNvSpPr/>
            <p:nvPr/>
          </p:nvSpPr>
          <p:spPr>
            <a:xfrm>
              <a:off x="4514896" y="3866480"/>
              <a:ext cx="3306376" cy="4302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Narrow" panose="020B0606020202030204" pitchFamily="34" charset="0"/>
              </a:endParaRPr>
            </a:p>
          </p:txBody>
        </p:sp>
        <p:sp>
          <p:nvSpPr>
            <p:cNvPr id="14" name="Rectangle 13"/>
            <p:cNvSpPr/>
            <p:nvPr/>
          </p:nvSpPr>
          <p:spPr>
            <a:xfrm>
              <a:off x="7170946" y="2202741"/>
              <a:ext cx="650325" cy="20939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Narrow" panose="020B0606020202030204" pitchFamily="34" charset="0"/>
              </a:endParaRPr>
            </a:p>
          </p:txBody>
        </p:sp>
        <p:sp>
          <p:nvSpPr>
            <p:cNvPr id="41" name="Triangle rectangle 40"/>
            <p:cNvSpPr/>
            <p:nvPr/>
          </p:nvSpPr>
          <p:spPr>
            <a:xfrm>
              <a:off x="7821270" y="2202741"/>
              <a:ext cx="2808629" cy="833178"/>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7821271" y="2925140"/>
              <a:ext cx="2649475" cy="13715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Text Box 35"/>
            <p:cNvSpPr txBox="1">
              <a:spLocks noChangeArrowheads="1"/>
            </p:cNvSpPr>
            <p:nvPr/>
          </p:nvSpPr>
          <p:spPr bwMode="auto">
            <a:xfrm>
              <a:off x="6459437" y="3414504"/>
              <a:ext cx="2212465"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err="1" smtClean="0">
                  <a:solidFill>
                    <a:schemeClr val="tx1"/>
                  </a:solidFill>
                </a:rPr>
                <a:t>Period</a:t>
              </a:r>
              <a:r>
                <a:rPr lang="fr-BE" altLang="fr-FR" sz="2400" dirty="0" smtClean="0">
                  <a:solidFill>
                    <a:schemeClr val="tx1"/>
                  </a:solidFill>
                </a:rPr>
                <a:t> of lactation</a:t>
              </a:r>
              <a:endParaRPr lang="fr-BE" altLang="fr-FR" sz="2400" dirty="0">
                <a:solidFill>
                  <a:schemeClr val="tx1"/>
                </a:solidFill>
              </a:endParaRPr>
            </a:p>
          </p:txBody>
        </p:sp>
      </p:grpSp>
      <p:grpSp>
        <p:nvGrpSpPr>
          <p:cNvPr id="11" name="Groupe 10"/>
          <p:cNvGrpSpPr/>
          <p:nvPr/>
        </p:nvGrpSpPr>
        <p:grpSpPr>
          <a:xfrm>
            <a:off x="260539" y="2049388"/>
            <a:ext cx="4171567" cy="2247305"/>
            <a:chOff x="260539" y="2049388"/>
            <a:chExt cx="4171567" cy="2247305"/>
          </a:xfrm>
        </p:grpSpPr>
        <p:sp>
          <p:nvSpPr>
            <p:cNvPr id="4" name="Rectangle 10"/>
            <p:cNvSpPr>
              <a:spLocks noChangeArrowheads="1"/>
            </p:cNvSpPr>
            <p:nvPr/>
          </p:nvSpPr>
          <p:spPr bwMode="auto">
            <a:xfrm>
              <a:off x="1675239" y="3650581"/>
              <a:ext cx="2756867" cy="6461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2400" dirty="0" smtClean="0"/>
                <a:t>Dry </a:t>
              </a:r>
              <a:r>
                <a:rPr lang="fr-BE" altLang="fr-FR" sz="2400" dirty="0" err="1" smtClean="0"/>
                <a:t>period</a:t>
              </a:r>
              <a:r>
                <a:rPr lang="fr-BE" altLang="fr-FR" sz="2400" dirty="0" smtClean="0"/>
                <a:t> (45 to 60 d)</a:t>
              </a:r>
              <a:endParaRPr lang="fr-BE" altLang="fr-FR" sz="2400" dirty="0"/>
            </a:p>
          </p:txBody>
        </p:sp>
        <p:grpSp>
          <p:nvGrpSpPr>
            <p:cNvPr id="21" name="Groupe 20"/>
            <p:cNvGrpSpPr/>
            <p:nvPr/>
          </p:nvGrpSpPr>
          <p:grpSpPr>
            <a:xfrm>
              <a:off x="1240657" y="3394995"/>
              <a:ext cx="434582" cy="901698"/>
              <a:chOff x="104426" y="3755035"/>
              <a:chExt cx="434582" cy="901698"/>
            </a:xfrm>
            <a:solidFill>
              <a:schemeClr val="accent4">
                <a:lumMod val="40000"/>
                <a:lumOff val="60000"/>
              </a:schemeClr>
            </a:solidFill>
          </p:grpSpPr>
          <p:sp>
            <p:nvSpPr>
              <p:cNvPr id="22"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sz="2400">
                  <a:latin typeface="Arial Narrow" panose="020B0606020202030204" pitchFamily="34" charset="0"/>
                </a:endParaRPr>
              </a:p>
            </p:txBody>
          </p:sp>
          <p:sp>
            <p:nvSpPr>
              <p:cNvPr id="23"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sz="2400">
                  <a:latin typeface="Arial Narrow" panose="020B0606020202030204" pitchFamily="34" charset="0"/>
                </a:endParaRPr>
              </a:p>
            </p:txBody>
          </p:sp>
          <p:sp>
            <p:nvSpPr>
              <p:cNvPr id="24" name="Triangle rectangle 23"/>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Narrow" panose="020B0606020202030204" pitchFamily="34" charset="0"/>
                </a:endParaRPr>
              </a:p>
            </p:txBody>
          </p:sp>
          <p:sp>
            <p:nvSpPr>
              <p:cNvPr id="25" name="Rectangle 24"/>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latin typeface="Arial Narrow" panose="020B0606020202030204" pitchFamily="34" charset="0"/>
                </a:endParaRPr>
              </a:p>
            </p:txBody>
          </p:sp>
        </p:grpSp>
        <p:sp>
          <p:nvSpPr>
            <p:cNvPr id="39" name="ZoneTexte 38"/>
            <p:cNvSpPr txBox="1"/>
            <p:nvPr/>
          </p:nvSpPr>
          <p:spPr>
            <a:xfrm>
              <a:off x="260539" y="2049388"/>
              <a:ext cx="1540806" cy="1200329"/>
            </a:xfrm>
            <a:prstGeom prst="rect">
              <a:avLst/>
            </a:prstGeom>
            <a:noFill/>
            <a:ln>
              <a:solidFill>
                <a:schemeClr val="tx1"/>
              </a:solidFill>
            </a:ln>
          </p:spPr>
          <p:txBody>
            <a:bodyPr wrap="none" rtlCol="0">
              <a:spAutoFit/>
            </a:bodyPr>
            <a:lstStyle/>
            <a:p>
              <a:r>
                <a:rPr lang="fr-BE" sz="2400" dirty="0" smtClean="0"/>
                <a:t>End of the </a:t>
              </a:r>
            </a:p>
            <a:p>
              <a:r>
                <a:rPr lang="fr-BE" sz="2400" dirty="0" err="1"/>
                <a:t>p</a:t>
              </a:r>
              <a:r>
                <a:rPr lang="fr-BE" sz="2400" dirty="0" err="1" smtClean="0"/>
                <a:t>revious</a:t>
              </a:r>
              <a:r>
                <a:rPr lang="fr-BE" sz="2400" dirty="0" smtClean="0"/>
                <a:t> </a:t>
              </a:r>
            </a:p>
            <a:p>
              <a:r>
                <a:rPr lang="fr-BE" sz="2400" dirty="0" smtClean="0"/>
                <a:t>lactation</a:t>
              </a:r>
              <a:endParaRPr lang="fr-BE" sz="2400" dirty="0"/>
            </a:p>
          </p:txBody>
        </p:sp>
      </p:grpSp>
      <p:sp>
        <p:nvSpPr>
          <p:cNvPr id="18" name="Rectangle 17"/>
          <p:cNvSpPr/>
          <p:nvPr/>
        </p:nvSpPr>
        <p:spPr>
          <a:xfrm>
            <a:off x="4586468" y="1966821"/>
            <a:ext cx="1103940" cy="2240893"/>
          </a:xfrm>
          <a:prstGeom prst="rect">
            <a:avLst/>
          </a:prstGeom>
          <a:solidFill>
            <a:srgbClr val="FF6699">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solidFill>
                  <a:schemeClr val="tx1"/>
                </a:solidFill>
              </a:rPr>
              <a:t>HIGH</a:t>
            </a:r>
          </a:p>
          <a:p>
            <a:pPr algn="ctr"/>
            <a:r>
              <a:rPr lang="fr-BE" sz="3200" dirty="0" err="1" smtClean="0">
                <a:solidFill>
                  <a:schemeClr val="tx1"/>
                </a:solidFill>
              </a:rPr>
              <a:t>RISK</a:t>
            </a:r>
            <a:endParaRPr lang="fr-BE" sz="3200" dirty="0">
              <a:solidFill>
                <a:schemeClr val="tx1"/>
              </a:solidFill>
            </a:endParaRPr>
          </a:p>
        </p:txBody>
      </p:sp>
    </p:spTree>
    <p:extLst>
      <p:ext uri="{BB962C8B-B14F-4D97-AF65-F5344CB8AC3E}">
        <p14:creationId xmlns:p14="http://schemas.microsoft.com/office/powerpoint/2010/main" val="37506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0" grpId="0" animBg="1"/>
      <p:bldP spid="26" grpId="0" animBg="1"/>
      <p:bldP spid="27" grpId="0" animBg="1"/>
      <p:bldP spid="28" grpId="0" animBg="1"/>
      <p:bldP spid="29" grpId="0" animBg="1"/>
      <p:bldP spid="30" grpId="0" animBg="1"/>
      <p:bldP spid="31" grpId="0" animBg="1"/>
      <p:bldP spid="32" grpId="0" animBg="1"/>
      <p:bldP spid="33" grpId="0" animBg="1"/>
      <p:bldP spid="34"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7027" y="2304284"/>
            <a:ext cx="9267497" cy="1999702"/>
          </a:xfrm>
          <a:solidFill>
            <a:srgbClr val="C00000"/>
          </a:solidFill>
        </p:spPr>
        <p:txBody>
          <a:bodyPr/>
          <a:lstStyle/>
          <a:p>
            <a:r>
              <a:rPr lang="fr-BE" dirty="0" err="1" smtClean="0">
                <a:solidFill>
                  <a:schemeClr val="bg1"/>
                </a:solidFill>
                <a:latin typeface="Arial Narrow" panose="020B0606020202030204" pitchFamily="34" charset="0"/>
              </a:rPr>
              <a:t>What’s</a:t>
            </a:r>
            <a:r>
              <a:rPr lang="fr-BE" dirty="0" smtClean="0">
                <a:solidFill>
                  <a:schemeClr val="bg1"/>
                </a:solidFill>
                <a:latin typeface="Arial Narrow" panose="020B0606020202030204" pitchFamily="34" charset="0"/>
              </a:rPr>
              <a:t> the situation in </a:t>
            </a:r>
            <a:r>
              <a:rPr lang="fr-BE" dirty="0" err="1" smtClean="0">
                <a:solidFill>
                  <a:schemeClr val="bg1"/>
                </a:solidFill>
                <a:latin typeface="Arial Narrow" panose="020B0606020202030204" pitchFamily="34" charset="0"/>
              </a:rPr>
              <a:t>some</a:t>
            </a:r>
            <a:r>
              <a:rPr lang="fr-BE" dirty="0" smtClean="0">
                <a:solidFill>
                  <a:schemeClr val="bg1"/>
                </a:solidFill>
                <a:latin typeface="Arial Narrow" panose="020B0606020202030204" pitchFamily="34" charset="0"/>
              </a:rPr>
              <a:t> tropical and subtropical countries ? </a:t>
            </a:r>
            <a:endParaRPr lang="fr-BE" dirty="0">
              <a:solidFill>
                <a:schemeClr val="bg1"/>
              </a:solidFill>
              <a:latin typeface="Arial Narrow" panose="020B0606020202030204" pitchFamily="34" charset="0"/>
            </a:endParaRPr>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28</a:t>
            </a:fld>
            <a:endParaRPr lang="fr-BE"/>
          </a:p>
        </p:txBody>
      </p:sp>
    </p:spTree>
    <p:extLst>
      <p:ext uri="{BB962C8B-B14F-4D97-AF65-F5344CB8AC3E}">
        <p14:creationId xmlns:p14="http://schemas.microsoft.com/office/powerpoint/2010/main" val="2239103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04952" y="180974"/>
            <a:ext cx="11792607" cy="492443"/>
          </a:xfrm>
          <a:prstGeom prst="rect">
            <a:avLst/>
          </a:prstGeom>
          <a:solidFill>
            <a:schemeClr val="accent6">
              <a:lumMod val="75000"/>
            </a:schemeClr>
          </a:solidFill>
          <a:ln>
            <a:solidFill>
              <a:schemeClr val="tx1"/>
            </a:solidFill>
          </a:ln>
        </p:spPr>
        <p:txBody>
          <a:bodyPr wrap="square" rtlCol="0">
            <a:spAutoFit/>
          </a:bodyPr>
          <a:lstStyle/>
          <a:p>
            <a:r>
              <a:rPr lang="en-US" sz="2600" dirty="0" smtClean="0">
                <a:solidFill>
                  <a:srgbClr val="FFFF00"/>
                </a:solidFill>
              </a:rPr>
              <a:t>Calving </a:t>
            </a:r>
            <a:r>
              <a:rPr lang="en-US" sz="2600" dirty="0">
                <a:solidFill>
                  <a:srgbClr val="FFFF00"/>
                </a:solidFill>
              </a:rPr>
              <a:t>interval </a:t>
            </a:r>
            <a:r>
              <a:rPr lang="en-US" sz="2600" dirty="0">
                <a:solidFill>
                  <a:schemeClr val="bg1"/>
                </a:solidFill>
              </a:rPr>
              <a:t>in </a:t>
            </a:r>
            <a:r>
              <a:rPr lang="en-US" sz="2600" dirty="0" smtClean="0">
                <a:solidFill>
                  <a:schemeClr val="bg1"/>
                </a:solidFill>
              </a:rPr>
              <a:t>tropical </a:t>
            </a:r>
            <a:r>
              <a:rPr lang="en-US" sz="2600" dirty="0">
                <a:solidFill>
                  <a:schemeClr val="bg1"/>
                </a:solidFill>
              </a:rPr>
              <a:t>and subtropical countries (dairy </a:t>
            </a:r>
            <a:r>
              <a:rPr lang="en-US" sz="2600" dirty="0" smtClean="0">
                <a:solidFill>
                  <a:schemeClr val="bg1"/>
                </a:solidFill>
              </a:rPr>
              <a:t>breeds,  </a:t>
            </a:r>
            <a:r>
              <a:rPr lang="en-US" sz="2600" dirty="0">
                <a:solidFill>
                  <a:schemeClr val="bg1"/>
                </a:solidFill>
              </a:rPr>
              <a:t>mainly Holstein) (J</a:t>
            </a:r>
            <a:r>
              <a:rPr lang="en-US" sz="2600" dirty="0" smtClean="0">
                <a:solidFill>
                  <a:schemeClr val="bg1"/>
                </a:solidFill>
              </a:rPr>
              <a:t>)</a:t>
            </a:r>
            <a:endParaRPr lang="en-US" sz="2600" dirty="0">
              <a:solidFill>
                <a:schemeClr val="bg1"/>
              </a:solidFill>
            </a:endParaRPr>
          </a:p>
        </p:txBody>
      </p:sp>
      <p:graphicFrame>
        <p:nvGraphicFramePr>
          <p:cNvPr id="5" name="Graphique 4"/>
          <p:cNvGraphicFramePr>
            <a:graphicFrameLocks/>
          </p:cNvGraphicFramePr>
          <p:nvPr>
            <p:extLst>
              <p:ext uri="{D42A27DB-BD31-4B8C-83A1-F6EECF244321}">
                <p14:modId xmlns:p14="http://schemas.microsoft.com/office/powerpoint/2010/main" val="2783800865"/>
              </p:ext>
            </p:extLst>
          </p:nvPr>
        </p:nvGraphicFramePr>
        <p:xfrm>
          <a:off x="1173995" y="1196028"/>
          <a:ext cx="9401028" cy="5480062"/>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9B7F983F-EA00-4A86-8421-378289104A51}" type="slidenum">
              <a:rPr lang="fr-BE" smtClean="0"/>
              <a:t>29</a:t>
            </a:fld>
            <a:endParaRPr lang="fr-BE"/>
          </a:p>
        </p:txBody>
      </p:sp>
    </p:spTree>
    <p:extLst>
      <p:ext uri="{BB962C8B-B14F-4D97-AF65-F5344CB8AC3E}">
        <p14:creationId xmlns:p14="http://schemas.microsoft.com/office/powerpoint/2010/main" val="1068344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6343" y="2184688"/>
            <a:ext cx="9987376" cy="2085861"/>
          </a:xfrm>
          <a:solidFill>
            <a:schemeClr val="accent5">
              <a:lumMod val="50000"/>
            </a:schemeClr>
          </a:solidFill>
        </p:spPr>
        <p:txBody>
          <a:bodyPr>
            <a:noAutofit/>
          </a:bodyPr>
          <a:lstStyle/>
          <a:p>
            <a:pPr algn="ct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Some</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data about </a:t>
            </a: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cow’s</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5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b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fr-BE" sz="54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the world</a:t>
            </a:r>
            <a:endParaRPr lang="fr-BE" sz="5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3</a:t>
            </a:fld>
            <a:endParaRPr lang="fr-BE"/>
          </a:p>
        </p:txBody>
      </p:sp>
    </p:spTree>
    <p:extLst>
      <p:ext uri="{BB962C8B-B14F-4D97-AF65-F5344CB8AC3E}">
        <p14:creationId xmlns:p14="http://schemas.microsoft.com/office/powerpoint/2010/main" val="27252836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89186" y="137207"/>
            <a:ext cx="11839903" cy="492443"/>
          </a:xfrm>
          <a:prstGeom prst="rect">
            <a:avLst/>
          </a:prstGeom>
          <a:solidFill>
            <a:schemeClr val="accent6">
              <a:lumMod val="75000"/>
            </a:schemeClr>
          </a:solidFill>
          <a:ln>
            <a:solidFill>
              <a:schemeClr val="tx1"/>
            </a:solidFill>
          </a:ln>
        </p:spPr>
        <p:txBody>
          <a:bodyPr wrap="square" rtlCol="0">
            <a:spAutoFit/>
          </a:bodyPr>
          <a:lstStyle/>
          <a:p>
            <a:r>
              <a:rPr lang="en-US" sz="2600" dirty="0" smtClean="0">
                <a:solidFill>
                  <a:srgbClr val="FFFF00"/>
                </a:solidFill>
              </a:rPr>
              <a:t>Birth first calving </a:t>
            </a:r>
            <a:r>
              <a:rPr lang="en-US" sz="2600" dirty="0" smtClean="0">
                <a:solidFill>
                  <a:schemeClr val="bg1"/>
                </a:solidFill>
              </a:rPr>
              <a:t>in sub or  tropical countries </a:t>
            </a:r>
            <a:r>
              <a:rPr lang="en-US" sz="2600" dirty="0">
                <a:solidFill>
                  <a:schemeClr val="bg1"/>
                </a:solidFill>
              </a:rPr>
              <a:t>(dairy </a:t>
            </a:r>
            <a:r>
              <a:rPr lang="en-US" sz="2600" dirty="0" smtClean="0">
                <a:solidFill>
                  <a:schemeClr val="bg1"/>
                </a:solidFill>
              </a:rPr>
              <a:t>breeds, mainly Holst) (</a:t>
            </a:r>
            <a:r>
              <a:rPr lang="en-US" sz="2600" dirty="0" err="1" smtClean="0">
                <a:solidFill>
                  <a:schemeClr val="bg1"/>
                </a:solidFill>
              </a:rPr>
              <a:t>mths</a:t>
            </a:r>
            <a:r>
              <a:rPr lang="en-US" sz="2600" dirty="0" smtClean="0">
                <a:solidFill>
                  <a:schemeClr val="bg1"/>
                </a:solidFill>
              </a:rPr>
              <a:t>)</a:t>
            </a:r>
            <a:endParaRPr lang="en-US" sz="2600" dirty="0">
              <a:solidFill>
                <a:schemeClr val="bg1"/>
              </a:solidFill>
            </a:endParaRPr>
          </a:p>
        </p:txBody>
      </p:sp>
      <p:graphicFrame>
        <p:nvGraphicFramePr>
          <p:cNvPr id="4" name="Graphique 3"/>
          <p:cNvGraphicFramePr>
            <a:graphicFrameLocks/>
          </p:cNvGraphicFramePr>
          <p:nvPr>
            <p:extLst>
              <p:ext uri="{D42A27DB-BD31-4B8C-83A1-F6EECF244321}">
                <p14:modId xmlns:p14="http://schemas.microsoft.com/office/powerpoint/2010/main" val="1512040175"/>
              </p:ext>
            </p:extLst>
          </p:nvPr>
        </p:nvGraphicFramePr>
        <p:xfrm>
          <a:off x="556677" y="1012874"/>
          <a:ext cx="10402055" cy="5683347"/>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9B7F983F-EA00-4A86-8421-378289104A51}" type="slidenum">
              <a:rPr lang="fr-BE" smtClean="0"/>
              <a:t>30</a:t>
            </a:fld>
            <a:endParaRPr lang="fr-BE"/>
          </a:p>
        </p:txBody>
      </p:sp>
    </p:spTree>
    <p:extLst>
      <p:ext uri="{BB962C8B-B14F-4D97-AF65-F5344CB8AC3E}">
        <p14:creationId xmlns:p14="http://schemas.microsoft.com/office/powerpoint/2010/main" val="3764546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457705" y="115612"/>
            <a:ext cx="8890842" cy="1945297"/>
          </a:xfrm>
          <a:prstGeom prst="rect">
            <a:avLst/>
          </a:prstGeom>
          <a:solidFill>
            <a:schemeClr val="accent5">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5000" dirty="0">
                <a:solidFill>
                  <a:schemeClr val="bg1"/>
                </a:solidFill>
                <a:latin typeface="Tahoma" panose="020B0604030504040204" pitchFamily="34" charset="0"/>
                <a:ea typeface="Tahoma" panose="020B0604030504040204" pitchFamily="34" charset="0"/>
                <a:cs typeface="Tahoma" panose="020B0604030504040204" pitchFamily="34" charset="0"/>
              </a:rPr>
              <a:t>T</a:t>
            </a:r>
            <a:r>
              <a:rPr lang="fr-BE" sz="5000" dirty="0" smtClean="0">
                <a:solidFill>
                  <a:schemeClr val="bg1"/>
                </a:solidFill>
                <a:latin typeface="Tahoma" panose="020B0604030504040204" pitchFamily="34" charset="0"/>
                <a:ea typeface="Tahoma" panose="020B0604030504040204" pitchFamily="34" charset="0"/>
                <a:cs typeface="Tahoma" panose="020B0604030504040204" pitchFamily="34" charset="0"/>
              </a:rPr>
              <a:t>o </a:t>
            </a:r>
            <a:r>
              <a:rPr lang="fr-BE" sz="5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analyze</a:t>
            </a:r>
            <a:r>
              <a:rPr lang="fr-BE" sz="5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 reproductive </a:t>
            </a:r>
            <a:r>
              <a:rPr lang="fr-BE" sz="5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problem</a:t>
            </a:r>
            <a:r>
              <a:rPr lang="fr-BE" sz="5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5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its</a:t>
            </a:r>
            <a:r>
              <a:rPr lang="fr-BE" sz="5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5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necessary</a:t>
            </a:r>
            <a:r>
              <a:rPr lang="fr-BE" sz="5000" dirty="0" smtClean="0">
                <a:solidFill>
                  <a:schemeClr val="bg1"/>
                </a:solidFill>
                <a:latin typeface="Tahoma" panose="020B0604030504040204" pitchFamily="34" charset="0"/>
                <a:ea typeface="Tahoma" panose="020B0604030504040204" pitchFamily="34" charset="0"/>
                <a:cs typeface="Tahoma" panose="020B0604030504040204" pitchFamily="34" charset="0"/>
              </a:rPr>
              <a:t> to</a:t>
            </a:r>
            <a:endParaRPr lang="fr-BE" sz="5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ZoneTexte 3"/>
          <p:cNvSpPr txBox="1"/>
          <p:nvPr/>
        </p:nvSpPr>
        <p:spPr>
          <a:xfrm>
            <a:off x="331076" y="2312594"/>
            <a:ext cx="11414233" cy="4524315"/>
          </a:xfrm>
          <a:prstGeom prst="rect">
            <a:avLst/>
          </a:prstGeom>
          <a:noFill/>
        </p:spPr>
        <p:txBody>
          <a:bodyPr wrap="square" rtlCol="0">
            <a:spAutoFit/>
          </a:bodyPr>
          <a:lstStyle/>
          <a:p>
            <a:pPr marL="457200" indent="-4572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Know </a:t>
            </a:r>
            <a:r>
              <a:rPr lang="fr-BE" sz="3200" dirty="0">
                <a:latin typeface="Tahoma" panose="020B0604030504040204" pitchFamily="34" charset="0"/>
                <a:ea typeface="Tahoma" panose="020B0604030504040204" pitchFamily="34" charset="0"/>
                <a:cs typeface="Tahoma" panose="020B0604030504040204" pitchFamily="34" charset="0"/>
              </a:rPr>
              <a:t>the right </a:t>
            </a:r>
            <a:r>
              <a:rPr lang="fr-BE" sz="3200" dirty="0" err="1">
                <a:latin typeface="Tahoma" panose="020B0604030504040204" pitchFamily="34" charset="0"/>
                <a:ea typeface="Tahoma" panose="020B0604030504040204" pitchFamily="34" charset="0"/>
                <a:cs typeface="Tahoma" panose="020B0604030504040204" pitchFamily="34" charset="0"/>
              </a:rPr>
              <a:t>definitions</a:t>
            </a:r>
            <a:r>
              <a:rPr lang="fr-BE" sz="3200" dirty="0">
                <a:latin typeface="Tahoma" panose="020B0604030504040204" pitchFamily="34" charset="0"/>
                <a:ea typeface="Tahoma" panose="020B0604030504040204" pitchFamily="34" charset="0"/>
                <a:cs typeface="Tahoma" panose="020B0604030504040204" pitchFamily="34" charset="0"/>
              </a:rPr>
              <a:t> of the </a:t>
            </a:r>
            <a:r>
              <a:rPr lang="fr-BE" sz="3200" dirty="0" smtClean="0">
                <a:latin typeface="Tahoma" panose="020B0604030504040204" pitchFamily="34" charset="0"/>
                <a:ea typeface="Tahoma" panose="020B0604030504040204" pitchFamily="34" charset="0"/>
                <a:cs typeface="Tahoma" panose="020B0604030504040204" pitchFamily="34" charset="0"/>
              </a:rPr>
              <a:t>pathologies</a:t>
            </a:r>
          </a:p>
          <a:p>
            <a:pPr marL="457200" indent="-4572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Know the </a:t>
            </a:r>
            <a:r>
              <a:rPr lang="fr-BE" sz="3200" dirty="0" err="1" smtClean="0">
                <a:latin typeface="Tahoma" panose="020B0604030504040204" pitchFamily="34" charset="0"/>
                <a:ea typeface="Tahoma" panose="020B0604030504040204" pitchFamily="34" charset="0"/>
                <a:cs typeface="Tahoma" panose="020B0604030504040204" pitchFamily="34" charset="0"/>
              </a:rPr>
              <a:t>factors</a:t>
            </a:r>
            <a:r>
              <a:rPr lang="fr-BE" sz="3200" dirty="0" smtClean="0">
                <a:latin typeface="Tahoma" panose="020B0604030504040204" pitchFamily="34" charset="0"/>
                <a:ea typeface="Tahoma" panose="020B0604030504040204" pitchFamily="34" charset="0"/>
                <a:cs typeface="Tahoma" panose="020B0604030504040204" pitchFamily="34" charset="0"/>
              </a:rPr>
              <a:t> </a:t>
            </a:r>
            <a:r>
              <a:rPr lang="fr-BE" sz="3200" dirty="0" err="1" smtClean="0">
                <a:latin typeface="Tahoma" panose="020B0604030504040204" pitchFamily="34" charset="0"/>
                <a:ea typeface="Tahoma" panose="020B0604030504040204" pitchFamily="34" charset="0"/>
                <a:cs typeface="Tahoma" panose="020B0604030504040204" pitchFamily="34" charset="0"/>
              </a:rPr>
              <a:t>influencing</a:t>
            </a:r>
            <a:r>
              <a:rPr lang="fr-BE" sz="3200" dirty="0" smtClean="0">
                <a:latin typeface="Tahoma" panose="020B0604030504040204" pitchFamily="34" charset="0"/>
                <a:ea typeface="Tahoma" panose="020B0604030504040204" pitchFamily="34" charset="0"/>
                <a:cs typeface="Tahoma" panose="020B0604030504040204" pitchFamily="34" charset="0"/>
              </a:rPr>
              <a:t> reproduction performances</a:t>
            </a:r>
          </a:p>
          <a:p>
            <a:pPr marL="457200" indent="-457200">
              <a:lnSpc>
                <a:spcPct val="150000"/>
              </a:lnSpc>
              <a:buFontTx/>
              <a:buChar char="-"/>
            </a:pPr>
            <a:r>
              <a:rPr lang="fr-BE" sz="3200" dirty="0" err="1">
                <a:latin typeface="Tahoma" panose="020B0604030504040204" pitchFamily="34" charset="0"/>
                <a:ea typeface="Tahoma" panose="020B0604030504040204" pitchFamily="34" charset="0"/>
                <a:cs typeface="Tahoma" panose="020B0604030504040204" pitchFamily="34" charset="0"/>
              </a:rPr>
              <a:t>Understand</a:t>
            </a:r>
            <a:r>
              <a:rPr lang="fr-BE" sz="3200" dirty="0">
                <a:latin typeface="Tahoma" panose="020B0604030504040204" pitchFamily="34" charset="0"/>
                <a:ea typeface="Tahoma" panose="020B0604030504040204" pitchFamily="34" charset="0"/>
                <a:cs typeface="Tahoma" panose="020B0604030504040204" pitchFamily="34" charset="0"/>
              </a:rPr>
              <a:t> the links </a:t>
            </a:r>
            <a:r>
              <a:rPr lang="fr-BE" sz="3200" dirty="0" err="1">
                <a:latin typeface="Tahoma" panose="020B0604030504040204" pitchFamily="34" charset="0"/>
                <a:ea typeface="Tahoma" panose="020B0604030504040204" pitchFamily="34" charset="0"/>
                <a:cs typeface="Tahoma" panose="020B0604030504040204" pitchFamily="34" charset="0"/>
              </a:rPr>
              <a:t>between</a:t>
            </a:r>
            <a:r>
              <a:rPr lang="fr-BE" sz="3200" dirty="0">
                <a:latin typeface="Tahoma" panose="020B0604030504040204" pitchFamily="34" charset="0"/>
                <a:ea typeface="Tahoma" panose="020B0604030504040204" pitchFamily="34" charset="0"/>
                <a:cs typeface="Tahoma" panose="020B0604030504040204" pitchFamily="34" charset="0"/>
              </a:rPr>
              <a:t> the pathologies</a:t>
            </a:r>
          </a:p>
          <a:p>
            <a:pPr marL="457200" indent="-4572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Use the right </a:t>
            </a:r>
            <a:r>
              <a:rPr lang="fr-BE" sz="3200" dirty="0" err="1" smtClean="0">
                <a:latin typeface="Tahoma" panose="020B0604030504040204" pitchFamily="34" charset="0"/>
                <a:ea typeface="Tahoma" panose="020B0604030504040204" pitchFamily="34" charset="0"/>
                <a:cs typeface="Tahoma" panose="020B0604030504040204" pitchFamily="34" charset="0"/>
              </a:rPr>
              <a:t>propedeutic</a:t>
            </a:r>
            <a:r>
              <a:rPr lang="fr-BE" sz="3200" dirty="0" smtClean="0">
                <a:latin typeface="Tahoma" panose="020B0604030504040204" pitchFamily="34" charset="0"/>
                <a:ea typeface="Tahoma" panose="020B0604030504040204" pitchFamily="34" charset="0"/>
                <a:cs typeface="Tahoma" panose="020B0604030504040204" pitchFamily="34" charset="0"/>
              </a:rPr>
              <a:t> </a:t>
            </a:r>
            <a:r>
              <a:rPr lang="fr-BE" sz="3200" dirty="0" err="1" smtClean="0">
                <a:latin typeface="Tahoma" panose="020B0604030504040204" pitchFamily="34" charset="0"/>
                <a:ea typeface="Tahoma" panose="020B0604030504040204" pitchFamily="34" charset="0"/>
                <a:cs typeface="Tahoma" panose="020B0604030504040204" pitchFamily="34" charset="0"/>
              </a:rPr>
              <a:t>method</a:t>
            </a:r>
            <a:r>
              <a:rPr lang="fr-BE" sz="3200" dirty="0" smtClean="0">
                <a:latin typeface="Tahoma" panose="020B0604030504040204" pitchFamily="34" charset="0"/>
                <a:ea typeface="Tahoma" panose="020B0604030504040204" pitchFamily="34" charset="0"/>
                <a:cs typeface="Tahoma" panose="020B0604030504040204" pitchFamily="34" charset="0"/>
              </a:rPr>
              <a:t> to </a:t>
            </a:r>
            <a:r>
              <a:rPr lang="fr-BE" sz="3200" dirty="0" err="1" smtClean="0">
                <a:latin typeface="Tahoma" panose="020B0604030504040204" pitchFamily="34" charset="0"/>
                <a:ea typeface="Tahoma" panose="020B0604030504040204" pitchFamily="34" charset="0"/>
                <a:cs typeface="Tahoma" panose="020B0604030504040204" pitchFamily="34" charset="0"/>
              </a:rPr>
              <a:t>make</a:t>
            </a:r>
            <a:r>
              <a:rPr lang="fr-BE" sz="3200" dirty="0" smtClean="0">
                <a:latin typeface="Tahoma" panose="020B0604030504040204" pitchFamily="34" charset="0"/>
                <a:ea typeface="Tahoma" panose="020B0604030504040204" pitchFamily="34" charset="0"/>
                <a:cs typeface="Tahoma" panose="020B0604030504040204" pitchFamily="34" charset="0"/>
              </a:rPr>
              <a:t> the </a:t>
            </a:r>
            <a:r>
              <a:rPr lang="fr-BE" sz="3200" dirty="0" err="1" smtClean="0">
                <a:latin typeface="Tahoma" panose="020B0604030504040204" pitchFamily="34" charset="0"/>
                <a:ea typeface="Tahoma" panose="020B0604030504040204" pitchFamily="34" charset="0"/>
                <a:cs typeface="Tahoma" panose="020B0604030504040204" pitchFamily="34" charset="0"/>
              </a:rPr>
              <a:t>diagnosis</a:t>
            </a:r>
            <a:endParaRPr lang="fr-BE" sz="3200" dirty="0" smtClean="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Be able to analyse the data at the </a:t>
            </a:r>
            <a:r>
              <a:rPr lang="fr-BE" sz="3200" dirty="0" err="1" smtClean="0">
                <a:latin typeface="Tahoma" panose="020B0604030504040204" pitchFamily="34" charset="0"/>
                <a:ea typeface="Tahoma" panose="020B0604030504040204" pitchFamily="34" charset="0"/>
                <a:cs typeface="Tahoma" panose="020B0604030504040204" pitchFamily="34" charset="0"/>
              </a:rPr>
              <a:t>individual</a:t>
            </a:r>
            <a:r>
              <a:rPr lang="fr-BE" sz="3200" dirty="0" smtClean="0">
                <a:latin typeface="Tahoma" panose="020B0604030504040204" pitchFamily="34" charset="0"/>
                <a:ea typeface="Tahoma" panose="020B0604030504040204" pitchFamily="34" charset="0"/>
                <a:cs typeface="Tahoma" panose="020B0604030504040204" pitchFamily="34" charset="0"/>
              </a:rPr>
              <a:t> and the </a:t>
            </a:r>
            <a:r>
              <a:rPr lang="fr-BE" sz="3200" dirty="0" err="1" smtClean="0">
                <a:latin typeface="Tahoma" panose="020B0604030504040204" pitchFamily="34" charset="0"/>
                <a:ea typeface="Tahoma" panose="020B0604030504040204" pitchFamily="34" charset="0"/>
                <a:cs typeface="Tahoma" panose="020B0604030504040204" pitchFamily="34" charset="0"/>
              </a:rPr>
              <a:t>herd</a:t>
            </a:r>
            <a:r>
              <a:rPr lang="fr-BE" sz="3200" dirty="0" smtClean="0">
                <a:latin typeface="Tahoma" panose="020B0604030504040204" pitchFamily="34" charset="0"/>
                <a:ea typeface="Tahoma" panose="020B0604030504040204" pitchFamily="34" charset="0"/>
                <a:cs typeface="Tahoma" panose="020B0604030504040204" pitchFamily="34" charset="0"/>
              </a:rPr>
              <a:t> </a:t>
            </a:r>
            <a:r>
              <a:rPr lang="fr-BE" sz="3200" dirty="0" err="1" smtClean="0">
                <a:latin typeface="Tahoma" panose="020B0604030504040204" pitchFamily="34" charset="0"/>
                <a:ea typeface="Tahoma" panose="020B0604030504040204" pitchFamily="34" charset="0"/>
                <a:cs typeface="Tahoma" panose="020B0604030504040204" pitchFamily="34" charset="0"/>
              </a:rPr>
              <a:t>level</a:t>
            </a:r>
            <a:r>
              <a:rPr lang="fr-BE" sz="3200" dirty="0" smtClean="0">
                <a:latin typeface="Tahoma" panose="020B0604030504040204" pitchFamily="34" charset="0"/>
                <a:ea typeface="Tahoma" panose="020B0604030504040204" pitchFamily="34" charset="0"/>
                <a:cs typeface="Tahoma" panose="020B0604030504040204" pitchFamily="34" charset="0"/>
              </a:rPr>
              <a:t>   </a:t>
            </a:r>
            <a:endParaRPr lang="fr-BE" sz="3200" dirty="0">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31</a:t>
            </a:fld>
            <a:endParaRPr lang="fr-BE"/>
          </a:p>
        </p:txBody>
      </p:sp>
    </p:spTree>
    <p:extLst>
      <p:ext uri="{BB962C8B-B14F-4D97-AF65-F5344CB8AC3E}">
        <p14:creationId xmlns:p14="http://schemas.microsoft.com/office/powerpoint/2010/main" val="34795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75422" y="2424288"/>
            <a:ext cx="9121913" cy="3046988"/>
          </a:xfrm>
          <a:prstGeom prst="rect">
            <a:avLst/>
          </a:prstGeom>
          <a:noFill/>
          <a:ln>
            <a:noFill/>
          </a:ln>
        </p:spPr>
        <p:txBody>
          <a:bodyPr wrap="square" rtlCol="0">
            <a:spAutoFit/>
          </a:bodyPr>
          <a:lstStyle/>
          <a:p>
            <a:pPr marL="571500" indent="-5715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To use </a:t>
            </a:r>
            <a:r>
              <a:rPr lang="fr-BE" sz="3200" dirty="0">
                <a:latin typeface="Tahoma" panose="020B0604030504040204" pitchFamily="34" charset="0"/>
                <a:ea typeface="Tahoma" panose="020B0604030504040204" pitchFamily="34" charset="0"/>
                <a:cs typeface="Tahoma" panose="020B0604030504040204" pitchFamily="34" charset="0"/>
              </a:rPr>
              <a:t>the best </a:t>
            </a:r>
            <a:r>
              <a:rPr lang="fr-BE" sz="3200" dirty="0" err="1">
                <a:latin typeface="Tahoma" panose="020B0604030504040204" pitchFamily="34" charset="0"/>
                <a:ea typeface="Tahoma" panose="020B0604030504040204" pitchFamily="34" charset="0"/>
                <a:cs typeface="Tahoma" panose="020B0604030504040204" pitchFamily="34" charset="0"/>
              </a:rPr>
              <a:t>method</a:t>
            </a:r>
            <a:r>
              <a:rPr lang="fr-BE" sz="3200" dirty="0">
                <a:latin typeface="Tahoma" panose="020B0604030504040204" pitchFamily="34" charset="0"/>
                <a:ea typeface="Tahoma" panose="020B0604030504040204" pitchFamily="34" charset="0"/>
                <a:cs typeface="Tahoma" panose="020B0604030504040204" pitchFamily="34" charset="0"/>
              </a:rPr>
              <a:t> of </a:t>
            </a:r>
            <a:r>
              <a:rPr lang="fr-BE" sz="3200" dirty="0" err="1">
                <a:latin typeface="Tahoma" panose="020B0604030504040204" pitchFamily="34" charset="0"/>
                <a:ea typeface="Tahoma" panose="020B0604030504040204" pitchFamily="34" charset="0"/>
                <a:cs typeface="Tahoma" panose="020B0604030504040204" pitchFamily="34" charset="0"/>
              </a:rPr>
              <a:t>diagnosis</a:t>
            </a:r>
            <a:endParaRPr lang="fr-BE" sz="3200" dirty="0">
              <a:latin typeface="Tahoma" panose="020B0604030504040204" pitchFamily="34" charset="0"/>
              <a:ea typeface="Tahoma" panose="020B0604030504040204" pitchFamily="34" charset="0"/>
              <a:cs typeface="Tahoma" panose="020B0604030504040204" pitchFamily="34" charset="0"/>
            </a:endParaRPr>
          </a:p>
          <a:p>
            <a:pPr marL="571500" indent="-5715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To </a:t>
            </a:r>
            <a:r>
              <a:rPr lang="fr-BE" sz="3200" dirty="0" err="1" smtClean="0">
                <a:latin typeface="Tahoma" panose="020B0604030504040204" pitchFamily="34" charset="0"/>
                <a:ea typeface="Tahoma" panose="020B0604030504040204" pitchFamily="34" charset="0"/>
                <a:cs typeface="Tahoma" panose="020B0604030504040204" pitchFamily="34" charset="0"/>
              </a:rPr>
              <a:t>make</a:t>
            </a:r>
            <a:r>
              <a:rPr lang="fr-BE" sz="3200" dirty="0" smtClean="0">
                <a:latin typeface="Tahoma" panose="020B0604030504040204" pitchFamily="34" charset="0"/>
                <a:ea typeface="Tahoma" panose="020B0604030504040204" pitchFamily="34" charset="0"/>
                <a:cs typeface="Tahoma" panose="020B0604030504040204" pitchFamily="34" charset="0"/>
              </a:rPr>
              <a:t> </a:t>
            </a:r>
            <a:r>
              <a:rPr lang="fr-BE" sz="3200" dirty="0" err="1" smtClean="0">
                <a:latin typeface="Tahoma" panose="020B0604030504040204" pitchFamily="34" charset="0"/>
                <a:ea typeface="Tahoma" panose="020B0604030504040204" pitchFamily="34" charset="0"/>
                <a:cs typeface="Tahoma" panose="020B0604030504040204" pitchFamily="34" charset="0"/>
              </a:rPr>
              <a:t>comparisons</a:t>
            </a:r>
            <a:r>
              <a:rPr lang="fr-BE" sz="3200" dirty="0" smtClean="0">
                <a:latin typeface="Tahoma" panose="020B0604030504040204" pitchFamily="34" charset="0"/>
                <a:ea typeface="Tahoma" panose="020B0604030504040204" pitchFamily="34" charset="0"/>
                <a:cs typeface="Tahoma" panose="020B0604030504040204" pitchFamily="34" charset="0"/>
              </a:rPr>
              <a:t> of </a:t>
            </a:r>
            <a:r>
              <a:rPr lang="fr-BE" sz="3200" dirty="0" err="1" smtClean="0">
                <a:latin typeface="Tahoma" panose="020B0604030504040204" pitchFamily="34" charset="0"/>
                <a:ea typeface="Tahoma" panose="020B0604030504040204" pitchFamily="34" charset="0"/>
                <a:cs typeface="Tahoma" panose="020B0604030504040204" pitchFamily="34" charset="0"/>
              </a:rPr>
              <a:t>prevalence</a:t>
            </a:r>
            <a:endParaRPr lang="fr-BE" sz="3200" dirty="0" smtClean="0">
              <a:latin typeface="Tahoma" panose="020B0604030504040204" pitchFamily="34" charset="0"/>
              <a:ea typeface="Tahoma" panose="020B0604030504040204" pitchFamily="34" charset="0"/>
              <a:cs typeface="Tahoma" panose="020B0604030504040204" pitchFamily="34" charset="0"/>
            </a:endParaRPr>
          </a:p>
          <a:p>
            <a:pPr marL="571500" indent="-5715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To </a:t>
            </a:r>
            <a:r>
              <a:rPr lang="fr-BE" sz="3200" dirty="0" err="1" smtClean="0">
                <a:latin typeface="Tahoma" panose="020B0604030504040204" pitchFamily="34" charset="0"/>
                <a:ea typeface="Tahoma" panose="020B0604030504040204" pitchFamily="34" charset="0"/>
                <a:cs typeface="Tahoma" panose="020B0604030504040204" pitchFamily="34" charset="0"/>
              </a:rPr>
              <a:t>understand</a:t>
            </a:r>
            <a:r>
              <a:rPr lang="fr-BE" sz="3200" dirty="0" smtClean="0">
                <a:latin typeface="Tahoma" panose="020B0604030504040204" pitchFamily="34" charset="0"/>
                <a:ea typeface="Tahoma" panose="020B0604030504040204" pitchFamily="34" charset="0"/>
                <a:cs typeface="Tahoma" panose="020B0604030504040204" pitchFamily="34" charset="0"/>
              </a:rPr>
              <a:t> </a:t>
            </a:r>
            <a:r>
              <a:rPr lang="fr-BE" sz="3200" dirty="0" err="1">
                <a:latin typeface="Tahoma" panose="020B0604030504040204" pitchFamily="34" charset="0"/>
                <a:ea typeface="Tahoma" panose="020B0604030504040204" pitchFamily="34" charset="0"/>
                <a:cs typeface="Tahoma" panose="020B0604030504040204" pitchFamily="34" charset="0"/>
              </a:rPr>
              <a:t>their</a:t>
            </a:r>
            <a:r>
              <a:rPr lang="fr-BE" sz="3200" dirty="0">
                <a:latin typeface="Tahoma" panose="020B0604030504040204" pitchFamily="34" charset="0"/>
                <a:ea typeface="Tahoma" panose="020B0604030504040204" pitchFamily="34" charset="0"/>
                <a:cs typeface="Tahoma" panose="020B0604030504040204" pitchFamily="34" charset="0"/>
              </a:rPr>
              <a:t> </a:t>
            </a:r>
            <a:r>
              <a:rPr lang="fr-BE" sz="3200" dirty="0" err="1">
                <a:latin typeface="Tahoma" panose="020B0604030504040204" pitchFamily="34" charset="0"/>
                <a:ea typeface="Tahoma" panose="020B0604030504040204" pitchFamily="34" charset="0"/>
                <a:cs typeface="Tahoma" panose="020B0604030504040204" pitchFamily="34" charset="0"/>
              </a:rPr>
              <a:t>risk</a:t>
            </a:r>
            <a:r>
              <a:rPr lang="fr-BE" sz="3200" dirty="0">
                <a:latin typeface="Tahoma" panose="020B0604030504040204" pitchFamily="34" charset="0"/>
                <a:ea typeface="Tahoma" panose="020B0604030504040204" pitchFamily="34" charset="0"/>
                <a:cs typeface="Tahoma" panose="020B0604030504040204" pitchFamily="34" charset="0"/>
              </a:rPr>
              <a:t> </a:t>
            </a:r>
            <a:r>
              <a:rPr lang="fr-BE" sz="3200" dirty="0" err="1">
                <a:latin typeface="Tahoma" panose="020B0604030504040204" pitchFamily="34" charset="0"/>
                <a:ea typeface="Tahoma" panose="020B0604030504040204" pitchFamily="34" charset="0"/>
                <a:cs typeface="Tahoma" panose="020B0604030504040204" pitchFamily="34" charset="0"/>
              </a:rPr>
              <a:t>factors</a:t>
            </a:r>
            <a:endParaRPr lang="fr-BE" sz="3200" dirty="0" smtClean="0">
              <a:latin typeface="Tahoma" panose="020B0604030504040204" pitchFamily="34" charset="0"/>
              <a:ea typeface="Tahoma" panose="020B0604030504040204" pitchFamily="34" charset="0"/>
              <a:cs typeface="Tahoma" panose="020B0604030504040204" pitchFamily="34" charset="0"/>
            </a:endParaRPr>
          </a:p>
          <a:p>
            <a:pPr marL="571500" indent="-571500">
              <a:lnSpc>
                <a:spcPct val="150000"/>
              </a:lnSpc>
              <a:buFontTx/>
              <a:buChar char="-"/>
            </a:pPr>
            <a:r>
              <a:rPr lang="fr-BE" sz="3200" dirty="0" smtClean="0">
                <a:latin typeface="Tahoma" panose="020B0604030504040204" pitchFamily="34" charset="0"/>
                <a:ea typeface="Tahoma" panose="020B0604030504040204" pitchFamily="34" charset="0"/>
                <a:cs typeface="Tahoma" panose="020B0604030504040204" pitchFamily="34" charset="0"/>
              </a:rPr>
              <a:t>To </a:t>
            </a:r>
            <a:r>
              <a:rPr lang="fr-BE" sz="3200" dirty="0" err="1" smtClean="0">
                <a:latin typeface="Tahoma" panose="020B0604030504040204" pitchFamily="34" charset="0"/>
                <a:ea typeface="Tahoma" panose="020B0604030504040204" pitchFamily="34" charset="0"/>
                <a:cs typeface="Tahoma" panose="020B0604030504040204" pitchFamily="34" charset="0"/>
              </a:rPr>
              <a:t>evaluate</a:t>
            </a:r>
            <a:r>
              <a:rPr lang="fr-BE" sz="3200" dirty="0" smtClean="0">
                <a:latin typeface="Tahoma" panose="020B0604030504040204" pitchFamily="34" charset="0"/>
                <a:ea typeface="Tahoma" panose="020B0604030504040204" pitchFamily="34" charset="0"/>
                <a:cs typeface="Tahoma" panose="020B0604030504040204" pitchFamily="34" charset="0"/>
              </a:rPr>
              <a:t> the </a:t>
            </a:r>
            <a:r>
              <a:rPr lang="fr-BE" sz="3200" dirty="0" err="1" smtClean="0">
                <a:latin typeface="Tahoma" panose="020B0604030504040204" pitchFamily="34" charset="0"/>
                <a:ea typeface="Tahoma" panose="020B0604030504040204" pitchFamily="34" charset="0"/>
                <a:cs typeface="Tahoma" panose="020B0604030504040204" pitchFamily="34" charset="0"/>
              </a:rPr>
              <a:t>effect</a:t>
            </a:r>
            <a:r>
              <a:rPr lang="fr-BE" sz="3200" dirty="0" smtClean="0">
                <a:latin typeface="Tahoma" panose="020B0604030504040204" pitchFamily="34" charset="0"/>
                <a:ea typeface="Tahoma" panose="020B0604030504040204" pitchFamily="34" charset="0"/>
                <a:cs typeface="Tahoma" panose="020B0604030504040204" pitchFamily="34" charset="0"/>
              </a:rPr>
              <a:t> of </a:t>
            </a:r>
            <a:r>
              <a:rPr lang="fr-BE" sz="3200" dirty="0" err="1" smtClean="0">
                <a:latin typeface="Tahoma" panose="020B0604030504040204" pitchFamily="34" charset="0"/>
                <a:ea typeface="Tahoma" panose="020B0604030504040204" pitchFamily="34" charset="0"/>
                <a:cs typeface="Tahoma" panose="020B0604030504040204" pitchFamily="34" charset="0"/>
              </a:rPr>
              <a:t>treatments</a:t>
            </a:r>
            <a:endParaRPr lang="fr-BE" sz="3200" dirty="0" smtClean="0">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683287" y="593546"/>
            <a:ext cx="10771833" cy="769441"/>
          </a:xfrm>
          <a:prstGeom prst="rect">
            <a:avLst/>
          </a:prstGeom>
          <a:solidFill>
            <a:schemeClr val="accent6">
              <a:lumMod val="75000"/>
            </a:schemeClr>
          </a:solidFill>
          <a:ln>
            <a:solidFill>
              <a:schemeClr val="tx1"/>
            </a:solidFill>
          </a:ln>
        </p:spPr>
        <p:txBody>
          <a:bodyPr wrap="square" rtlCol="0">
            <a:spAutoFit/>
          </a:bodyPr>
          <a:lstStyle/>
          <a:p>
            <a:r>
              <a:rPr lang="fr-BE" sz="4400" dirty="0" err="1">
                <a:solidFill>
                  <a:schemeClr val="bg1"/>
                </a:solidFill>
                <a:latin typeface="Tahoma" panose="020B0604030504040204" pitchFamily="34" charset="0"/>
                <a:ea typeface="Tahoma" panose="020B0604030504040204" pitchFamily="34" charset="0"/>
                <a:cs typeface="Tahoma" panose="020B0604030504040204" pitchFamily="34" charset="0"/>
              </a:rPr>
              <a:t>D</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efine</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pathologies :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why</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  </a:t>
            </a:r>
            <a:endParaRPr lang="fr-BE" sz="4400" dirty="0">
              <a:solidFill>
                <a:schemeClr val="bg1"/>
              </a:solidFill>
            </a:endParaRPr>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32</a:t>
            </a:fld>
            <a:endParaRPr lang="fr-BE"/>
          </a:p>
        </p:txBody>
      </p:sp>
    </p:spTree>
    <p:extLst>
      <p:ext uri="{BB962C8B-B14F-4D97-AF65-F5344CB8AC3E}">
        <p14:creationId xmlns:p14="http://schemas.microsoft.com/office/powerpoint/2010/main" val="3477332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188" y="893179"/>
            <a:ext cx="5678866" cy="1859749"/>
          </a:xfrm>
        </p:spPr>
        <p:txBody>
          <a:bodyPr>
            <a:normAutofit/>
          </a:bodyPr>
          <a:lstStyle/>
          <a:p>
            <a:r>
              <a:rPr lang="fr-BE" sz="2200" dirty="0"/>
              <a:t>In </a:t>
            </a:r>
            <a:r>
              <a:rPr lang="fr-BE" sz="2200" dirty="0" err="1"/>
              <a:t>greek</a:t>
            </a:r>
            <a:r>
              <a:rPr lang="fr-BE" sz="2200" dirty="0"/>
              <a:t> : </a:t>
            </a:r>
            <a:r>
              <a:rPr lang="fr-BE" sz="2200" i="1" dirty="0" err="1"/>
              <a:t>Dys</a:t>
            </a:r>
            <a:r>
              <a:rPr lang="fr-BE" sz="2200" dirty="0"/>
              <a:t> = </a:t>
            </a:r>
            <a:r>
              <a:rPr lang="fr-BE" sz="2200" dirty="0" err="1"/>
              <a:t>difficult</a:t>
            </a:r>
            <a:r>
              <a:rPr lang="fr-BE" sz="2200" dirty="0"/>
              <a:t> and </a:t>
            </a:r>
            <a:r>
              <a:rPr lang="fr-BE" sz="2200" i="1" dirty="0" err="1"/>
              <a:t>Tokos</a:t>
            </a:r>
            <a:r>
              <a:rPr lang="fr-BE" sz="2200" dirty="0"/>
              <a:t> = </a:t>
            </a:r>
            <a:r>
              <a:rPr lang="fr-BE" sz="2200" dirty="0" err="1" smtClean="0"/>
              <a:t>birth</a:t>
            </a:r>
            <a:endParaRPr lang="fr-BE" sz="2200" dirty="0"/>
          </a:p>
          <a:p>
            <a:r>
              <a:rPr lang="en-US" sz="2200" dirty="0" smtClean="0">
                <a:solidFill>
                  <a:srgbClr val="FF0000"/>
                </a:solidFill>
              </a:rPr>
              <a:t>= </a:t>
            </a:r>
            <a:r>
              <a:rPr lang="en-US" sz="2200" dirty="0">
                <a:solidFill>
                  <a:srgbClr val="FF0000"/>
                </a:solidFill>
              </a:rPr>
              <a:t>all calving which requires </a:t>
            </a:r>
            <a:r>
              <a:rPr lang="en-US" sz="2200" dirty="0" smtClean="0">
                <a:solidFill>
                  <a:srgbClr val="FF0000"/>
                </a:solidFill>
              </a:rPr>
              <a:t>a manual </a:t>
            </a:r>
            <a:r>
              <a:rPr lang="en-US" sz="2200" dirty="0">
                <a:solidFill>
                  <a:srgbClr val="FF0000"/>
                </a:solidFill>
              </a:rPr>
              <a:t>intervention</a:t>
            </a:r>
          </a:p>
          <a:p>
            <a:r>
              <a:rPr lang="fr-BE" sz="2200" dirty="0" smtClean="0"/>
              <a:t>Stage 2 of </a:t>
            </a:r>
            <a:r>
              <a:rPr lang="fr-BE" sz="2200" dirty="0" err="1" smtClean="0"/>
              <a:t>calving</a:t>
            </a:r>
            <a:r>
              <a:rPr lang="fr-BE" sz="2200" dirty="0" smtClean="0"/>
              <a:t> : 70 min on </a:t>
            </a:r>
            <a:r>
              <a:rPr lang="fr-BE" sz="2200" dirty="0" err="1" smtClean="0"/>
              <a:t>average</a:t>
            </a:r>
            <a:r>
              <a:rPr lang="fr-BE" sz="2200" dirty="0" smtClean="0"/>
              <a:t> (30 min to 4 h : </a:t>
            </a:r>
            <a:r>
              <a:rPr lang="fr-BE" sz="2200" dirty="0" err="1" smtClean="0"/>
              <a:t>Noakes</a:t>
            </a:r>
            <a:r>
              <a:rPr lang="fr-BE" sz="2200" dirty="0" smtClean="0"/>
              <a:t> et al. 2001)</a:t>
            </a:r>
          </a:p>
        </p:txBody>
      </p:sp>
      <p:sp>
        <p:nvSpPr>
          <p:cNvPr id="4" name="Titre 1"/>
          <p:cNvSpPr>
            <a:spLocks noGrp="1"/>
          </p:cNvSpPr>
          <p:nvPr>
            <p:ph type="title"/>
          </p:nvPr>
        </p:nvSpPr>
        <p:spPr>
          <a:xfrm>
            <a:off x="342900" y="143958"/>
            <a:ext cx="2920717" cy="490066"/>
          </a:xfrm>
          <a:solidFill>
            <a:schemeClr val="accent6">
              <a:lumMod val="60000"/>
              <a:lumOff val="40000"/>
            </a:schemeClr>
          </a:solidFill>
          <a:ln>
            <a:solidFill>
              <a:schemeClr val="tx1"/>
            </a:solidFill>
          </a:ln>
        </p:spPr>
        <p:txBody>
          <a:bodyPr>
            <a:normAutofit/>
          </a:bodyPr>
          <a:lstStyle/>
          <a:p>
            <a:r>
              <a:rPr lang="fr-BE" sz="2400" dirty="0" err="1" smtClean="0">
                <a:latin typeface="Tahoma" panose="020B0604030504040204" pitchFamily="34" charset="0"/>
                <a:ea typeface="Tahoma" panose="020B0604030504040204" pitchFamily="34" charset="0"/>
                <a:cs typeface="Tahoma" panose="020B0604030504040204" pitchFamily="34" charset="0"/>
              </a:rPr>
              <a:t>Dystocia</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1400" dirty="0" smtClean="0">
                <a:latin typeface="Tahoma" panose="020B0604030504040204" pitchFamily="34" charset="0"/>
                <a:ea typeface="Tahoma" panose="020B0604030504040204" pitchFamily="34" charset="0"/>
                <a:cs typeface="Tahoma" panose="020B0604030504040204" pitchFamily="34" charset="0"/>
              </a:rPr>
              <a:t>(</a:t>
            </a:r>
            <a:r>
              <a:rPr lang="fr-BE" sz="1400" dirty="0" err="1" smtClean="0">
                <a:latin typeface="Tahoma" panose="020B0604030504040204" pitchFamily="34" charset="0"/>
                <a:ea typeface="Tahoma" panose="020B0604030504040204" pitchFamily="34" charset="0"/>
                <a:cs typeface="Tahoma" panose="020B0604030504040204" pitchFamily="34" charset="0"/>
              </a:rPr>
              <a:t>Mee</a:t>
            </a:r>
            <a:r>
              <a:rPr lang="fr-BE" sz="1400" dirty="0" smtClean="0">
                <a:latin typeface="Tahoma" panose="020B0604030504040204" pitchFamily="34" charset="0"/>
                <a:ea typeface="Tahoma" panose="020B0604030504040204" pitchFamily="34" charset="0"/>
                <a:cs typeface="Tahoma" panose="020B0604030504040204" pitchFamily="34" charset="0"/>
              </a:rPr>
              <a:t> et al. 2008) </a:t>
            </a:r>
            <a:endParaRPr lang="fr-BE" sz="1400" dirty="0">
              <a:latin typeface="Tahoma" panose="020B0604030504040204" pitchFamily="34" charset="0"/>
              <a:ea typeface="Tahoma" panose="020B0604030504040204" pitchFamily="34" charset="0"/>
              <a:cs typeface="Tahoma" panose="020B0604030504040204" pitchFamily="34" charset="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88" y="3025301"/>
            <a:ext cx="3702148" cy="2628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955" y="3025302"/>
            <a:ext cx="2257970" cy="30112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txBox="1">
            <a:spLocks/>
          </p:cNvSpPr>
          <p:nvPr/>
        </p:nvSpPr>
        <p:spPr>
          <a:xfrm>
            <a:off x="7821038" y="196817"/>
            <a:ext cx="2714017" cy="490066"/>
          </a:xfrm>
          <a:prstGeom prst="rect">
            <a:avLst/>
          </a:prstGeom>
          <a:solidFill>
            <a:schemeClr val="accent6">
              <a:lumMod val="60000"/>
              <a:lumOff val="40000"/>
            </a:schemeClr>
          </a:solidFill>
          <a:ln>
            <a:solidFill>
              <a:schemeClr val="tx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400" dirty="0" err="1" smtClean="0">
                <a:latin typeface="Tahoma" panose="020B0604030504040204" pitchFamily="34" charset="0"/>
                <a:ea typeface="Tahoma" panose="020B0604030504040204" pitchFamily="34" charset="0"/>
                <a:cs typeface="Tahoma" panose="020B0604030504040204" pitchFamily="34" charset="0"/>
              </a:rPr>
              <a:t>Placental</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retention</a:t>
            </a:r>
            <a:endParaRPr lang="fr-BE" sz="2400" dirty="0">
              <a:latin typeface="Tahoma" panose="020B0604030504040204" pitchFamily="34" charset="0"/>
              <a:ea typeface="Tahoma" panose="020B0604030504040204" pitchFamily="34" charset="0"/>
              <a:cs typeface="Tahoma" panose="020B0604030504040204" pitchFamily="34" charset="0"/>
            </a:endParaRPr>
          </a:p>
        </p:txBody>
      </p:sp>
      <p:sp>
        <p:nvSpPr>
          <p:cNvPr id="7" name="Espace réservé du contenu 2"/>
          <p:cNvSpPr txBox="1">
            <a:spLocks/>
          </p:cNvSpPr>
          <p:nvPr/>
        </p:nvSpPr>
        <p:spPr>
          <a:xfrm>
            <a:off x="6429983" y="893179"/>
            <a:ext cx="5389123" cy="25504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no expulsion of placenta </a:t>
            </a:r>
            <a:r>
              <a:rPr lang="fr-B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within</a:t>
            </a:r>
            <a:r>
              <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24 h </a:t>
            </a:r>
            <a:r>
              <a:rPr lang="fr-B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after</a:t>
            </a:r>
            <a:r>
              <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fr-BE" sz="20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calving</a:t>
            </a:r>
            <a:endParaRPr lang="fr-BE" sz="2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fr-BE" sz="2000" dirty="0" smtClean="0">
                <a:latin typeface="Tahoma" panose="020B0604030504040204" pitchFamily="34" charset="0"/>
                <a:ea typeface="Tahoma" panose="020B0604030504040204" pitchFamily="34" charset="0"/>
                <a:cs typeface="Tahoma" panose="020B0604030504040204" pitchFamily="34" charset="0"/>
              </a:rPr>
              <a:t>expulsion of the placenta = Stage 3 of parturition</a:t>
            </a:r>
          </a:p>
          <a:p>
            <a:r>
              <a:rPr lang="fr-BE" sz="2000" dirty="0" err="1" smtClean="0">
                <a:latin typeface="Tahoma" panose="020B0604030504040204" pitchFamily="34" charset="0"/>
                <a:ea typeface="Tahoma" panose="020B0604030504040204" pitchFamily="34" charset="0"/>
                <a:cs typeface="Tahoma" panose="020B0604030504040204" pitchFamily="34" charset="0"/>
              </a:rPr>
              <a:t>Placental</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retention</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is</a:t>
            </a:r>
            <a:r>
              <a:rPr lang="fr-BE" sz="2000" dirty="0" smtClean="0">
                <a:latin typeface="Tahoma" panose="020B0604030504040204" pitchFamily="34" charset="0"/>
                <a:ea typeface="Tahoma" panose="020B0604030504040204" pitchFamily="34" charset="0"/>
                <a:cs typeface="Tahoma" panose="020B0604030504040204" pitchFamily="34" charset="0"/>
              </a:rPr>
              <a:t> a </a:t>
            </a:r>
            <a:r>
              <a:rPr lang="fr-BE" sz="2000" dirty="0" err="1" smtClean="0">
                <a:latin typeface="Tahoma" panose="020B0604030504040204" pitchFamily="34" charset="0"/>
                <a:ea typeface="Tahoma" panose="020B0604030504040204" pitchFamily="34" charset="0"/>
                <a:cs typeface="Tahoma" panose="020B0604030504040204" pitchFamily="34" charset="0"/>
              </a:rPr>
              <a:t>inflammatory</a:t>
            </a:r>
            <a:r>
              <a:rPr lang="fr-BE" sz="2000" dirty="0" smtClean="0">
                <a:latin typeface="Tahoma" panose="020B0604030504040204" pitchFamily="34" charset="0"/>
                <a:ea typeface="Tahoma" panose="020B0604030504040204" pitchFamily="34" charset="0"/>
                <a:cs typeface="Tahoma" panose="020B0604030504040204" pitchFamily="34" charset="0"/>
              </a:rPr>
              <a:t> </a:t>
            </a:r>
            <a:r>
              <a:rPr lang="fr-BE" sz="2000" dirty="0" err="1" smtClean="0">
                <a:latin typeface="Tahoma" panose="020B0604030504040204" pitchFamily="34" charset="0"/>
                <a:ea typeface="Tahoma" panose="020B0604030504040204" pitchFamily="34" charset="0"/>
                <a:cs typeface="Tahoma" panose="020B0604030504040204" pitchFamily="34" charset="0"/>
              </a:rPr>
              <a:t>process</a:t>
            </a:r>
            <a:endParaRPr lang="fr-BE" sz="2000" dirty="0" smtClean="0">
              <a:latin typeface="Tahoma" panose="020B0604030504040204" pitchFamily="34" charset="0"/>
              <a:ea typeface="Tahoma" panose="020B0604030504040204" pitchFamily="34" charset="0"/>
              <a:cs typeface="Tahoma" panose="020B0604030504040204" pitchFamily="34" charset="0"/>
            </a:endParaRPr>
          </a:p>
          <a:p>
            <a:endParaRPr lang="fr-BE" sz="20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3" descr="2907"/>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37000"/>
                    </a14:imgEffect>
                  </a14:imgLayer>
                </a14:imgProps>
              </a:ext>
              <a:ext uri="{28A0092B-C50C-407E-A947-70E740481C1C}">
                <a14:useLocalDpi xmlns:a14="http://schemas.microsoft.com/office/drawing/2010/main" val="0"/>
              </a:ext>
            </a:extLst>
          </a:blip>
          <a:srcRect/>
          <a:stretch>
            <a:fillRect/>
          </a:stretch>
        </p:blipFill>
        <p:spPr>
          <a:xfrm>
            <a:off x="8307656" y="2845105"/>
            <a:ext cx="2947246" cy="3569516"/>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343650" y="95250"/>
            <a:ext cx="5743575" cy="6686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33</a:t>
            </a:fld>
            <a:endParaRPr lang="fr-BE"/>
          </a:p>
        </p:txBody>
      </p:sp>
    </p:spTree>
    <p:extLst>
      <p:ext uri="{BB962C8B-B14F-4D97-AF65-F5344CB8AC3E}">
        <p14:creationId xmlns:p14="http://schemas.microsoft.com/office/powerpoint/2010/main" val="1965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5485" y="116632"/>
            <a:ext cx="8106847" cy="490066"/>
          </a:xfrm>
          <a:solidFill>
            <a:schemeClr val="accent6">
              <a:lumMod val="40000"/>
              <a:lumOff val="60000"/>
            </a:schemeClr>
          </a:solidFill>
          <a:ln>
            <a:solidFill>
              <a:schemeClr val="tx1"/>
            </a:solidFill>
          </a:ln>
        </p:spPr>
        <p:txBody>
          <a:bodyPr>
            <a:noAutofit/>
          </a:bodyPr>
          <a:lstStyle/>
          <a:p>
            <a:r>
              <a:rPr lang="fr-BE" sz="2400" dirty="0" err="1" smtClean="0">
                <a:latin typeface="Tahoma" panose="020B0604030504040204" pitchFamily="34" charset="0"/>
                <a:ea typeface="Tahoma" panose="020B0604030504040204" pitchFamily="34" charset="0"/>
                <a:cs typeface="Tahoma" panose="020B0604030504040204" pitchFamily="34" charset="0"/>
              </a:rPr>
              <a:t>Uterine</a:t>
            </a:r>
            <a:r>
              <a:rPr lang="fr-BE" sz="2400" dirty="0" smtClean="0">
                <a:latin typeface="Tahoma" panose="020B0604030504040204" pitchFamily="34" charset="0"/>
                <a:ea typeface="Tahoma" panose="020B0604030504040204" pitchFamily="34" charset="0"/>
                <a:cs typeface="Tahoma" panose="020B0604030504040204" pitchFamily="34" charset="0"/>
              </a:rPr>
              <a:t> infections : 4 types </a:t>
            </a:r>
            <a:r>
              <a:rPr lang="fr-BE" sz="1400" dirty="0" smtClean="0">
                <a:latin typeface="Tahoma" panose="020B0604030504040204" pitchFamily="34" charset="0"/>
                <a:ea typeface="Tahoma" panose="020B0604030504040204" pitchFamily="34" charset="0"/>
                <a:cs typeface="Tahoma" panose="020B0604030504040204" pitchFamily="34" charset="0"/>
              </a:rPr>
              <a:t>(</a:t>
            </a:r>
            <a:r>
              <a:rPr lang="fr-BE" sz="1400" dirty="0" err="1" smtClean="0">
                <a:latin typeface="Tahoma" panose="020B0604030504040204" pitchFamily="34" charset="0"/>
                <a:ea typeface="Tahoma" panose="020B0604030504040204" pitchFamily="34" charset="0"/>
                <a:cs typeface="Tahoma" panose="020B0604030504040204" pitchFamily="34" charset="0"/>
              </a:rPr>
              <a:t>See</a:t>
            </a:r>
            <a:r>
              <a:rPr lang="fr-BE" sz="1400" dirty="0" smtClean="0">
                <a:latin typeface="Tahoma" panose="020B0604030504040204" pitchFamily="34" charset="0"/>
                <a:ea typeface="Tahoma" panose="020B0604030504040204" pitchFamily="34" charset="0"/>
                <a:cs typeface="Tahoma" panose="020B0604030504040204" pitchFamily="34" charset="0"/>
              </a:rPr>
              <a:t> Sheldon et al. Theriogenology 2006, 65, 1516) </a:t>
            </a:r>
            <a:endParaRPr lang="fr-BE" sz="1400"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e 6"/>
          <p:cNvGrpSpPr/>
          <p:nvPr/>
        </p:nvGrpSpPr>
        <p:grpSpPr>
          <a:xfrm>
            <a:off x="404763" y="692696"/>
            <a:ext cx="3492997" cy="3115088"/>
            <a:chOff x="303572" y="692696"/>
            <a:chExt cx="2972284" cy="311508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552" y="3376897"/>
              <a:ext cx="1753858" cy="430887"/>
            </a:xfrm>
            <a:prstGeom prst="rect">
              <a:avLst/>
            </a:prstGeom>
            <a:solidFill>
              <a:schemeClr val="accent6">
                <a:lumMod val="75000"/>
              </a:schemeClr>
            </a:solidFill>
            <a:ln>
              <a:solidFill>
                <a:schemeClr val="tx2"/>
              </a:solidFill>
            </a:ln>
          </p:spPr>
          <p:txBody>
            <a:bodyPr wrap="square" rtlCol="0">
              <a:spAutoFit/>
            </a:bodyPr>
            <a:lstStyle/>
            <a:p>
              <a:r>
                <a:rPr lang="fr-BE" sz="2200" dirty="0" err="1" smtClean="0">
                  <a:latin typeface="Arial Narrow" panose="020B0606020202030204" pitchFamily="34" charset="0"/>
                </a:rPr>
                <a:t>Puerperal</a:t>
              </a:r>
              <a:r>
                <a:rPr lang="fr-BE" sz="2200" dirty="0" smtClean="0">
                  <a:latin typeface="Arial Narrow" panose="020B0606020202030204" pitchFamily="34" charset="0"/>
                </a:rPr>
                <a:t>  </a:t>
              </a:r>
              <a:r>
                <a:rPr lang="fr-BE" sz="2200" dirty="0" err="1" smtClean="0">
                  <a:latin typeface="Arial Narrow" panose="020B0606020202030204" pitchFamily="34" charset="0"/>
                </a:rPr>
                <a:t>metritis</a:t>
              </a:r>
              <a:endParaRPr lang="fr-BE" sz="2200" dirty="0">
                <a:latin typeface="Arial Narrow" panose="020B0606020202030204" pitchFamily="34" charset="0"/>
              </a:endParaRPr>
            </a:p>
          </p:txBody>
        </p:sp>
      </p:grpSp>
      <p:grpSp>
        <p:nvGrpSpPr>
          <p:cNvPr id="19" name="Groupe 18"/>
          <p:cNvGrpSpPr/>
          <p:nvPr/>
        </p:nvGrpSpPr>
        <p:grpSpPr>
          <a:xfrm>
            <a:off x="320664" y="3933057"/>
            <a:ext cx="4179985" cy="2812187"/>
            <a:chOff x="240498" y="3933056"/>
            <a:chExt cx="3995742" cy="2812187"/>
          </a:xfrm>
        </p:grpSpPr>
        <p:grpSp>
          <p:nvGrpSpPr>
            <p:cNvPr id="20" name="Groupe 19"/>
            <p:cNvGrpSpPr/>
            <p:nvPr/>
          </p:nvGrpSpPr>
          <p:grpSpPr>
            <a:xfrm>
              <a:off x="240498" y="3933056"/>
              <a:ext cx="3995742" cy="2233206"/>
              <a:chOff x="3707904" y="713601"/>
              <a:chExt cx="5147870" cy="2932381"/>
            </a:xfrm>
          </p:grpSpPr>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7164288" y="713601"/>
                <a:ext cx="1165089" cy="323308"/>
              </a:xfrm>
              <a:prstGeom prst="rect">
                <a:avLst/>
              </a:prstGeom>
              <a:noFill/>
            </p:spPr>
            <p:txBody>
              <a:bodyPr wrap="none" rtlCol="0">
                <a:spAutoFit/>
              </a:bodyPr>
              <a:lstStyle/>
              <a:p>
                <a:r>
                  <a:rPr lang="fr-BE" sz="1000" dirty="0" smtClean="0"/>
                  <a:t>Williams et al. 2005</a:t>
                </a:r>
                <a:endParaRPr lang="fr-BE" sz="1000" dirty="0"/>
              </a:p>
            </p:txBody>
          </p:sp>
        </p:grpSp>
        <p:sp>
          <p:nvSpPr>
            <p:cNvPr id="21" name="ZoneTexte 20"/>
            <p:cNvSpPr txBox="1"/>
            <p:nvPr/>
          </p:nvSpPr>
          <p:spPr>
            <a:xfrm>
              <a:off x="755358" y="6314356"/>
              <a:ext cx="2167961" cy="430887"/>
            </a:xfrm>
            <a:prstGeom prst="rect">
              <a:avLst/>
            </a:prstGeom>
            <a:solidFill>
              <a:schemeClr val="accent6">
                <a:lumMod val="75000"/>
              </a:schemeClr>
            </a:solidFill>
            <a:ln>
              <a:solidFill>
                <a:schemeClr val="tx2"/>
              </a:solidFill>
            </a:ln>
          </p:spPr>
          <p:txBody>
            <a:bodyPr wrap="square" rtlCol="0">
              <a:spAutoFit/>
            </a:bodyPr>
            <a:lstStyle/>
            <a:p>
              <a:r>
                <a:rPr lang="fr-BE" sz="2200" dirty="0" err="1">
                  <a:latin typeface="Arial Narrow" panose="020B0606020202030204" pitchFamily="34" charset="0"/>
                </a:rPr>
                <a:t>C</a:t>
              </a:r>
              <a:r>
                <a:rPr lang="fr-BE" sz="2200" dirty="0" err="1" smtClean="0">
                  <a:latin typeface="Arial Narrow" panose="020B0606020202030204" pitchFamily="34" charset="0"/>
                </a:rPr>
                <a:t>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4" name="Groupe 23"/>
          <p:cNvGrpSpPr/>
          <p:nvPr/>
        </p:nvGrpSpPr>
        <p:grpSpPr>
          <a:xfrm>
            <a:off x="6672065" y="3890843"/>
            <a:ext cx="3454429" cy="2857791"/>
            <a:chOff x="5004048" y="3890842"/>
            <a:chExt cx="3205609" cy="2857791"/>
          </a:xfrm>
        </p:grpSpPr>
        <p:pic>
          <p:nvPicPr>
            <p:cNvPr id="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436095" y="6317746"/>
              <a:ext cx="2439562" cy="430887"/>
            </a:xfrm>
            <a:prstGeom prst="rect">
              <a:avLst/>
            </a:prstGeom>
            <a:solidFill>
              <a:schemeClr val="accent6">
                <a:lumMod val="75000"/>
              </a:schemeClr>
            </a:solidFill>
            <a:ln>
              <a:solidFill>
                <a:schemeClr val="tx2"/>
              </a:solidFill>
            </a:ln>
          </p:spPr>
          <p:txBody>
            <a:bodyPr wrap="square" rtlCol="0">
              <a:spAutoFit/>
            </a:bodyPr>
            <a:lstStyle/>
            <a:p>
              <a:r>
                <a:rPr lang="fr-BE" sz="2200" dirty="0" err="1" smtClean="0">
                  <a:latin typeface="Arial Narrow" panose="020B0606020202030204" pitchFamily="34" charset="0"/>
                </a:rPr>
                <a:t>Subclinical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7" name="Groupe 26"/>
          <p:cNvGrpSpPr/>
          <p:nvPr/>
        </p:nvGrpSpPr>
        <p:grpSpPr>
          <a:xfrm>
            <a:off x="6466804" y="692698"/>
            <a:ext cx="4019613" cy="3115087"/>
            <a:chOff x="4850102" y="692697"/>
            <a:chExt cx="3793249" cy="3115087"/>
          </a:xfrm>
        </p:grpSpPr>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p:cNvSpPr txBox="1"/>
            <p:nvPr/>
          </p:nvSpPr>
          <p:spPr>
            <a:xfrm>
              <a:off x="6162014" y="3376897"/>
              <a:ext cx="1159439" cy="430887"/>
            </a:xfrm>
            <a:prstGeom prst="rect">
              <a:avLst/>
            </a:prstGeom>
            <a:solidFill>
              <a:schemeClr val="accent6">
                <a:lumMod val="75000"/>
              </a:schemeClr>
            </a:solidFill>
            <a:ln>
              <a:solidFill>
                <a:schemeClr val="tx2"/>
              </a:solidFill>
            </a:ln>
          </p:spPr>
          <p:txBody>
            <a:bodyPr wrap="squar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
        <p:nvSpPr>
          <p:cNvPr id="3" name="Espace réservé du numéro de diapositive 2"/>
          <p:cNvSpPr>
            <a:spLocks noGrp="1"/>
          </p:cNvSpPr>
          <p:nvPr>
            <p:ph type="sldNum" sz="quarter" idx="12"/>
          </p:nvPr>
        </p:nvSpPr>
        <p:spPr/>
        <p:txBody>
          <a:bodyPr/>
          <a:lstStyle/>
          <a:p>
            <a:fld id="{9B7F983F-EA00-4A86-8421-378289104A51}" type="slidenum">
              <a:rPr lang="fr-BE" smtClean="0"/>
              <a:t>34</a:t>
            </a:fld>
            <a:endParaRPr lang="fr-BE"/>
          </a:p>
        </p:txBody>
      </p:sp>
    </p:spTree>
    <p:extLst>
      <p:ext uri="{BB962C8B-B14F-4D97-AF65-F5344CB8AC3E}">
        <p14:creationId xmlns:p14="http://schemas.microsoft.com/office/powerpoint/2010/main" val="14837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431372" y="401299"/>
            <a:ext cx="5152306" cy="2348106"/>
            <a:chOff x="303572" y="692696"/>
            <a:chExt cx="6594755" cy="345379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ZoneTexte 5"/>
            <p:cNvSpPr txBox="1"/>
            <p:nvPr/>
          </p:nvSpPr>
          <p:spPr>
            <a:xfrm>
              <a:off x="303572" y="3376895"/>
              <a:ext cx="6594755" cy="769597"/>
            </a:xfrm>
            <a:prstGeom prst="rect">
              <a:avLst/>
            </a:prstGeom>
            <a:solidFill>
              <a:schemeClr val="accent6">
                <a:lumMod val="75000"/>
              </a:schemeClr>
            </a:solidFill>
            <a:ln>
              <a:solidFill>
                <a:schemeClr val="tx1"/>
              </a:solidFill>
            </a:ln>
          </p:spPr>
          <p:txBody>
            <a:bodyPr wrap="square" rtlCol="0">
              <a:spAutoFit/>
            </a:bodyPr>
            <a:lstStyle/>
            <a:p>
              <a:r>
                <a:rPr lang="fr-BE" sz="2800" dirty="0" smtClean="0">
                  <a:solidFill>
                    <a:schemeClr val="bg1"/>
                  </a:solidFill>
                  <a:latin typeface="Arial Narrow" panose="020B0606020202030204" pitchFamily="34" charset="0"/>
                </a:rPr>
                <a:t>Acute </a:t>
              </a:r>
              <a:r>
                <a:rPr lang="fr-BE" sz="2800" dirty="0" err="1" smtClean="0">
                  <a:solidFill>
                    <a:schemeClr val="bg1"/>
                  </a:solidFill>
                  <a:latin typeface="Arial Narrow" panose="020B0606020202030204" pitchFamily="34" charset="0"/>
                </a:rPr>
                <a:t>Puerperal</a:t>
              </a:r>
              <a:r>
                <a:rPr lang="fr-BE" sz="2800" dirty="0" smtClean="0">
                  <a:solidFill>
                    <a:schemeClr val="bg1"/>
                  </a:solidFill>
                  <a:latin typeface="Arial Narrow" panose="020B0606020202030204" pitchFamily="34" charset="0"/>
                </a:rPr>
                <a:t>  </a:t>
              </a:r>
              <a:r>
                <a:rPr lang="fr-BE" sz="2800" dirty="0" err="1" smtClean="0">
                  <a:solidFill>
                    <a:schemeClr val="bg1"/>
                  </a:solidFill>
                  <a:latin typeface="Arial Narrow" panose="020B0606020202030204" pitchFamily="34" charset="0"/>
                </a:rPr>
                <a:t>metritis</a:t>
              </a:r>
              <a:r>
                <a:rPr lang="fr-BE" sz="2800" dirty="0" smtClean="0">
                  <a:solidFill>
                    <a:schemeClr val="bg1"/>
                  </a:solidFill>
                  <a:latin typeface="Arial Narrow" panose="020B0606020202030204" pitchFamily="34" charset="0"/>
                </a:rPr>
                <a:t> (APM)</a:t>
              </a:r>
              <a:endParaRPr lang="fr-BE" sz="2800" dirty="0">
                <a:solidFill>
                  <a:schemeClr val="bg1"/>
                </a:solidFill>
                <a:latin typeface="Arial Narrow" panose="020B0606020202030204" pitchFamily="34" charset="0"/>
              </a:endParaRPr>
            </a:p>
          </p:txBody>
        </p:sp>
      </p:grpSp>
      <p:sp>
        <p:nvSpPr>
          <p:cNvPr id="3" name="ZoneTexte 2"/>
          <p:cNvSpPr txBox="1"/>
          <p:nvPr/>
        </p:nvSpPr>
        <p:spPr>
          <a:xfrm>
            <a:off x="363275" y="2924944"/>
            <a:ext cx="5376597" cy="3416320"/>
          </a:xfrm>
          <a:prstGeom prst="rect">
            <a:avLst/>
          </a:prstGeom>
          <a:noFill/>
          <a:ln>
            <a:solidFill>
              <a:schemeClr val="tx2"/>
            </a:solidFill>
          </a:ln>
        </p:spPr>
        <p:txBody>
          <a:bodyPr wrap="square" rtlCol="0">
            <a:spAutoFit/>
          </a:bodyPr>
          <a:lstStyle/>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Usually</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general</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and local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signs</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fr-BE" sz="2400" dirty="0" smtClean="0">
                <a:latin typeface="Tahoma" panose="020B0604030504040204" pitchFamily="34" charset="0"/>
                <a:ea typeface="Tahoma" panose="020B0604030504040204" pitchFamily="34" charset="0"/>
                <a:cs typeface="Tahoma" panose="020B0604030504040204" pitchFamily="34" charset="0"/>
              </a:rPr>
              <a:t>(= Acute </a:t>
            </a:r>
            <a:r>
              <a:rPr lang="fr-BE" sz="2400" dirty="0" err="1" smtClean="0">
                <a:latin typeface="Tahoma" panose="020B0604030504040204" pitchFamily="34" charset="0"/>
                <a:ea typeface="Tahoma" panose="020B0604030504040204" pitchFamily="34" charset="0"/>
                <a:cs typeface="Tahoma" panose="020B0604030504040204" pitchFamily="34" charset="0"/>
              </a:rPr>
              <a:t>puerperal</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metritis</a:t>
            </a:r>
            <a:r>
              <a:rPr lang="fr-BE" sz="2400" dirty="0" smtClean="0">
                <a:latin typeface="Tahoma" panose="020B0604030504040204" pitchFamily="34" charset="0"/>
                <a:ea typeface="Tahoma" panose="020B0604030504040204" pitchFamily="34" charset="0"/>
                <a:cs typeface="Tahoma" panose="020B0604030504040204" pitchFamily="34" charset="0"/>
              </a:rPr>
              <a:t>)</a:t>
            </a: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During</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first 21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days</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postpartum</a:t>
            </a: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Pyrexia</a:t>
            </a:r>
            <a:r>
              <a:rPr lang="fr-BE" sz="2400" dirty="0" smtClean="0">
                <a:latin typeface="Tahoma" panose="020B0604030504040204" pitchFamily="34" charset="0"/>
                <a:ea typeface="Tahoma" panose="020B0604030504040204" pitchFamily="34" charset="0"/>
                <a:cs typeface="Tahoma" panose="020B0604030504040204" pitchFamily="34" charset="0"/>
              </a:rPr>
              <a:t> (&gt; 39.5°C), </a:t>
            </a:r>
            <a:r>
              <a:rPr lang="fr-BE" sz="2400" dirty="0" err="1" smtClean="0">
                <a:latin typeface="Tahoma" panose="020B0604030504040204" pitchFamily="34" charset="0"/>
                <a:ea typeface="Tahoma" panose="020B0604030504040204" pitchFamily="34" charset="0"/>
                <a:cs typeface="Tahoma" panose="020B0604030504040204" pitchFamily="34" charset="0"/>
              </a:rPr>
              <a:t>dullness</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inappetance</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anorexia</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a:latin typeface="Tahoma" panose="020B0604030504040204" pitchFamily="34" charset="0"/>
                <a:ea typeface="Tahoma" panose="020B0604030504040204" pitchFamily="34" charset="0"/>
                <a:cs typeface="Tahoma" panose="020B0604030504040204" pitchFamily="34" charset="0"/>
              </a:rPr>
              <a:t>reduced</a:t>
            </a:r>
            <a:r>
              <a:rPr lang="fr-BE" sz="2400" dirty="0">
                <a:latin typeface="Tahoma" panose="020B0604030504040204" pitchFamily="34" charset="0"/>
                <a:ea typeface="Tahoma" panose="020B0604030504040204" pitchFamily="34" charset="0"/>
                <a:cs typeface="Tahoma" panose="020B0604030504040204" pitchFamily="34" charset="0"/>
              </a:rPr>
              <a:t> </a:t>
            </a:r>
            <a:r>
              <a:rPr lang="fr-BE" sz="2400" dirty="0" err="1">
                <a:latin typeface="Tahoma" panose="020B0604030504040204" pitchFamily="34" charset="0"/>
                <a:ea typeface="Tahoma" panose="020B0604030504040204" pitchFamily="34" charset="0"/>
                <a:cs typeface="Tahoma" panose="020B0604030504040204" pitchFamily="34" charset="0"/>
              </a:rPr>
              <a:t>milk</a:t>
            </a:r>
            <a:r>
              <a:rPr lang="fr-BE" sz="2400" dirty="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yield</a:t>
            </a:r>
            <a:endParaRPr lang="fr-BE"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Fetid</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red-brown</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watery</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uterine</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discharge</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enlarged</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uterus</a:t>
            </a:r>
            <a:r>
              <a:rPr lang="fr-BE" sz="2400" dirty="0" smtClean="0">
                <a:latin typeface="Tahoma" panose="020B0604030504040204" pitchFamily="34" charset="0"/>
                <a:ea typeface="Tahoma" panose="020B0604030504040204" pitchFamily="34" charset="0"/>
                <a:cs typeface="Tahoma" panose="020B0604030504040204" pitchFamily="34" charset="0"/>
              </a:rPr>
              <a:t>, persistance of the </a:t>
            </a:r>
            <a:r>
              <a:rPr lang="fr-BE" sz="2400" dirty="0" err="1" smtClean="0">
                <a:latin typeface="Tahoma" panose="020B0604030504040204" pitchFamily="34" charset="0"/>
                <a:ea typeface="Tahoma" panose="020B0604030504040204" pitchFamily="34" charset="0"/>
                <a:cs typeface="Tahoma" panose="020B0604030504040204" pitchFamily="34" charset="0"/>
              </a:rPr>
              <a:t>uterine</a:t>
            </a:r>
            <a:r>
              <a:rPr lang="fr-BE" sz="2400" dirty="0" smtClean="0">
                <a:latin typeface="Tahoma" panose="020B0604030504040204" pitchFamily="34" charset="0"/>
                <a:ea typeface="Tahoma" panose="020B0604030504040204" pitchFamily="34" charset="0"/>
                <a:cs typeface="Tahoma" panose="020B0604030504040204" pitchFamily="34" charset="0"/>
              </a:rPr>
              <a:t> thrill</a:t>
            </a:r>
          </a:p>
        </p:txBody>
      </p:sp>
      <p:grpSp>
        <p:nvGrpSpPr>
          <p:cNvPr id="8" name="Groupe 7"/>
          <p:cNvGrpSpPr/>
          <p:nvPr/>
        </p:nvGrpSpPr>
        <p:grpSpPr>
          <a:xfrm>
            <a:off x="7799494" y="261811"/>
            <a:ext cx="3552685" cy="3176643"/>
            <a:chOff x="4850102" y="692697"/>
            <a:chExt cx="3793249" cy="3176643"/>
          </a:xfrm>
        </p:grpSpPr>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6162013" y="3376897"/>
              <a:ext cx="1621777" cy="492443"/>
            </a:xfrm>
            <a:prstGeom prst="rect">
              <a:avLst/>
            </a:prstGeom>
            <a:solidFill>
              <a:schemeClr val="accent6">
                <a:lumMod val="75000"/>
              </a:schemeClr>
            </a:solidFill>
            <a:ln>
              <a:solidFill>
                <a:schemeClr val="tx2"/>
              </a:solidFill>
            </a:ln>
          </p:spPr>
          <p:txBody>
            <a:bodyPr wrap="square" rtlCol="0">
              <a:spAutoFit/>
            </a:bodyPr>
            <a:lstStyle/>
            <a:p>
              <a:r>
                <a:rPr lang="fr-BE" sz="2600" dirty="0" err="1" smtClean="0">
                  <a:solidFill>
                    <a:schemeClr val="bg1"/>
                  </a:solidFill>
                  <a:latin typeface="Arial Narrow" panose="020B0606020202030204" pitchFamily="34" charset="0"/>
                </a:rPr>
                <a:t>Pyometra</a:t>
              </a:r>
              <a:endParaRPr lang="fr-BE" sz="2600" dirty="0">
                <a:solidFill>
                  <a:schemeClr val="bg1"/>
                </a:solidFill>
                <a:latin typeface="Arial Narrow" panose="020B0606020202030204" pitchFamily="34" charset="0"/>
              </a:endParaRPr>
            </a:p>
          </p:txBody>
        </p:sp>
      </p:grpSp>
      <p:sp>
        <p:nvSpPr>
          <p:cNvPr id="11" name="ZoneTexte 10"/>
          <p:cNvSpPr txBox="1"/>
          <p:nvPr/>
        </p:nvSpPr>
        <p:spPr>
          <a:xfrm>
            <a:off x="5954409" y="3563522"/>
            <a:ext cx="6000885" cy="2677656"/>
          </a:xfrm>
          <a:prstGeom prst="rect">
            <a:avLst/>
          </a:prstGeom>
          <a:noFill/>
          <a:ln>
            <a:solidFill>
              <a:schemeClr val="tx2"/>
            </a:solidFill>
          </a:ln>
        </p:spPr>
        <p:txBody>
          <a:bodyPr wrap="square" rtlCol="0">
            <a:spAutoFit/>
          </a:bodyPr>
          <a:lstStyle/>
          <a:p>
            <a:pPr marL="342900" indent="-342900">
              <a:buFontTx/>
              <a:buChar char="-"/>
            </a:pP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Accumulation of purulent or muco-purulent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material</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in the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uterus</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who</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become</a:t>
            </a:r>
            <a:r>
              <a:rPr lang="fr-BE" sz="2400" dirty="0" smtClean="0">
                <a:latin typeface="Tahoma" panose="020B0604030504040204" pitchFamily="34" charset="0"/>
                <a:ea typeface="Tahoma" panose="020B0604030504040204" pitchFamily="34" charset="0"/>
                <a:cs typeface="Tahoma" panose="020B0604030504040204" pitchFamily="34" charset="0"/>
              </a:rPr>
              <a:t> more and more </a:t>
            </a:r>
            <a:r>
              <a:rPr lang="fr-BE" sz="2400" dirty="0" err="1" smtClean="0">
                <a:latin typeface="Tahoma" panose="020B0604030504040204" pitchFamily="34" charset="0"/>
                <a:ea typeface="Tahoma" panose="020B0604030504040204" pitchFamily="34" charset="0"/>
                <a:cs typeface="Tahoma" panose="020B0604030504040204" pitchFamily="34" charset="0"/>
              </a:rPr>
              <a:t>distended</a:t>
            </a:r>
            <a:endParaRPr lang="fr-BE"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Cervix</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is</a:t>
            </a:r>
            <a:r>
              <a:rPr lang="fr-BE" sz="2400" dirty="0" smtClean="0">
                <a:latin typeface="Tahoma" panose="020B0604030504040204" pitchFamily="34" charset="0"/>
                <a:ea typeface="Tahoma" panose="020B0604030504040204" pitchFamily="34" charset="0"/>
                <a:cs typeface="Tahoma" panose="020B0604030504040204" pitchFamily="34" charset="0"/>
              </a:rPr>
              <a:t> open or not</a:t>
            </a: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Usually</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appears</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after</a:t>
            </a:r>
            <a:r>
              <a:rPr lang="fr-BE" sz="2400" dirty="0" smtClean="0">
                <a:latin typeface="Tahoma" panose="020B0604030504040204" pitchFamily="34" charset="0"/>
                <a:ea typeface="Tahoma" panose="020B0604030504040204" pitchFamily="34" charset="0"/>
                <a:cs typeface="Tahoma" panose="020B0604030504040204" pitchFamily="34" charset="0"/>
              </a:rPr>
              <a:t> the </a:t>
            </a:r>
            <a:r>
              <a:rPr lang="fr-BE" sz="2400" dirty="0" err="1" smtClean="0">
                <a:latin typeface="Tahoma" panose="020B0604030504040204" pitchFamily="34" charset="0"/>
                <a:ea typeface="Tahoma" panose="020B0604030504040204" pitchFamily="34" charset="0"/>
                <a:cs typeface="Tahoma" panose="020B0604030504040204" pitchFamily="34" charset="0"/>
              </a:rPr>
              <a:t>begining</a:t>
            </a:r>
            <a:r>
              <a:rPr lang="fr-BE" sz="2400" dirty="0" smtClean="0">
                <a:latin typeface="Tahoma" panose="020B0604030504040204" pitchFamily="34" charset="0"/>
                <a:ea typeface="Tahoma" panose="020B0604030504040204" pitchFamily="34" charset="0"/>
                <a:cs typeface="Tahoma" panose="020B0604030504040204" pitchFamily="34" charset="0"/>
              </a:rPr>
              <a:t> of cyclicity</a:t>
            </a:r>
          </a:p>
          <a:p>
            <a:pPr marL="342900" indent="-342900">
              <a:buFontTx/>
              <a:buChar char="-"/>
            </a:pPr>
            <a:r>
              <a:rPr lang="fr-BE" sz="2400" dirty="0" smtClean="0">
                <a:latin typeface="Tahoma" panose="020B0604030504040204" pitchFamily="34" charset="0"/>
                <a:ea typeface="Tahoma" panose="020B0604030504040204" pitchFamily="34" charset="0"/>
                <a:cs typeface="Tahoma" panose="020B0604030504040204" pitchFamily="34" charset="0"/>
              </a:rPr>
              <a:t>Corpus </a:t>
            </a:r>
            <a:r>
              <a:rPr lang="fr-BE" sz="2400" dirty="0" err="1" smtClean="0">
                <a:latin typeface="Tahoma" panose="020B0604030504040204" pitchFamily="34" charset="0"/>
                <a:ea typeface="Tahoma" panose="020B0604030504040204" pitchFamily="34" charset="0"/>
                <a:cs typeface="Tahoma" panose="020B0604030504040204" pitchFamily="34" charset="0"/>
              </a:rPr>
              <a:t>luteum</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is</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present</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often</a:t>
            </a:r>
            <a:r>
              <a:rPr lang="fr-BE" sz="2400" dirty="0" smtClean="0">
                <a:latin typeface="Tahoma" panose="020B0604030504040204" pitchFamily="34" charset="0"/>
                <a:ea typeface="Tahoma" panose="020B0604030504040204" pitchFamily="34" charset="0"/>
                <a:cs typeface="Tahoma" panose="020B0604030504040204" pitchFamily="34" charset="0"/>
              </a:rPr>
              <a:t>) or not</a:t>
            </a: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35</a:t>
            </a:fld>
            <a:endParaRPr lang="fr-BE"/>
          </a:p>
        </p:txBody>
      </p:sp>
    </p:spTree>
    <p:extLst>
      <p:ext uri="{BB962C8B-B14F-4D97-AF65-F5344CB8AC3E}">
        <p14:creationId xmlns:p14="http://schemas.microsoft.com/office/powerpoint/2010/main" val="307035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359377" y="601182"/>
            <a:ext cx="4309900" cy="3556904"/>
            <a:chOff x="240498" y="3971974"/>
            <a:chExt cx="3995742" cy="3226645"/>
          </a:xfrm>
        </p:grpSpPr>
        <p:grpSp>
          <p:nvGrpSpPr>
            <p:cNvPr id="5" name="Groupe 4"/>
            <p:cNvGrpSpPr/>
            <p:nvPr/>
          </p:nvGrpSpPr>
          <p:grpSpPr>
            <a:xfrm>
              <a:off x="240498" y="3971974"/>
              <a:ext cx="3995742" cy="3226645"/>
              <a:chOff x="3707904" y="764704"/>
              <a:chExt cx="5147870" cy="4236847"/>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6342854" y="4524955"/>
                <a:ext cx="2393726" cy="476596"/>
              </a:xfrm>
              <a:prstGeom prst="rect">
                <a:avLst/>
              </a:prstGeom>
              <a:noFill/>
              <a:ln>
                <a:noFill/>
              </a:ln>
            </p:spPr>
            <p:txBody>
              <a:bodyPr wrap="none" rtlCol="0">
                <a:spAutoFit/>
              </a:bodyPr>
              <a:lstStyle/>
              <a:p>
                <a:r>
                  <a:rPr lang="fr-BE" sz="2000" dirty="0" smtClean="0">
                    <a:latin typeface="Arial Narrow" panose="020B0606020202030204" pitchFamily="34" charset="0"/>
                  </a:rPr>
                  <a:t>Williams et al. 2005</a:t>
                </a:r>
                <a:endParaRPr lang="fr-BE" sz="2000" dirty="0">
                  <a:latin typeface="Arial Narrow" panose="020B0606020202030204" pitchFamily="34" charset="0"/>
                </a:endParaRPr>
              </a:p>
            </p:txBody>
          </p:sp>
        </p:grpSp>
        <p:sp>
          <p:nvSpPr>
            <p:cNvPr id="14" name="ZoneTexte 13"/>
            <p:cNvSpPr txBox="1"/>
            <p:nvPr/>
          </p:nvSpPr>
          <p:spPr>
            <a:xfrm>
              <a:off x="755359" y="6314356"/>
              <a:ext cx="3183267" cy="474639"/>
            </a:xfrm>
            <a:prstGeom prst="rect">
              <a:avLst/>
            </a:prstGeom>
            <a:solidFill>
              <a:schemeClr val="accent6">
                <a:lumMod val="75000"/>
              </a:schemeClr>
            </a:solidFill>
            <a:ln>
              <a:solidFill>
                <a:schemeClr val="tx2"/>
              </a:solidFill>
            </a:ln>
          </p:spPr>
          <p:txBody>
            <a:bodyPr wrap="square" rtlCol="0">
              <a:spAutoFit/>
            </a:bodyPr>
            <a:lstStyle/>
            <a:p>
              <a:r>
                <a:rPr lang="fr-BE" sz="2800" dirty="0" err="1">
                  <a:solidFill>
                    <a:schemeClr val="bg1"/>
                  </a:solidFill>
                  <a:latin typeface="Arial Narrow" panose="020B0606020202030204" pitchFamily="34" charset="0"/>
                </a:rPr>
                <a:t>C</a:t>
              </a:r>
              <a:r>
                <a:rPr lang="fr-BE" sz="2800" dirty="0" err="1" smtClean="0">
                  <a:solidFill>
                    <a:schemeClr val="bg1"/>
                  </a:solidFill>
                  <a:latin typeface="Arial Narrow" panose="020B0606020202030204" pitchFamily="34" charset="0"/>
                </a:rPr>
                <a:t>linical</a:t>
              </a:r>
              <a:r>
                <a:rPr lang="fr-BE" sz="2800" dirty="0" smtClean="0">
                  <a:solidFill>
                    <a:schemeClr val="bg1"/>
                  </a:solidFill>
                  <a:latin typeface="Arial Narrow" panose="020B0606020202030204" pitchFamily="34" charset="0"/>
                </a:rPr>
                <a:t> </a:t>
              </a:r>
              <a:r>
                <a:rPr lang="fr-BE" sz="2800" dirty="0" err="1" smtClean="0">
                  <a:solidFill>
                    <a:schemeClr val="bg1"/>
                  </a:solidFill>
                  <a:latin typeface="Arial Narrow" panose="020B0606020202030204" pitchFamily="34" charset="0"/>
                </a:rPr>
                <a:t>endometritis</a:t>
              </a:r>
              <a:endParaRPr lang="fr-BE" sz="2800" dirty="0">
                <a:solidFill>
                  <a:schemeClr val="bg1"/>
                </a:solidFill>
                <a:latin typeface="Arial Narrow" panose="020B0606020202030204" pitchFamily="34" charset="0"/>
              </a:endParaRPr>
            </a:p>
          </p:txBody>
        </p:sp>
      </p:grpSp>
      <p:sp>
        <p:nvSpPr>
          <p:cNvPr id="17" name="ZoneTexte 16"/>
          <p:cNvSpPr txBox="1"/>
          <p:nvPr/>
        </p:nvSpPr>
        <p:spPr>
          <a:xfrm>
            <a:off x="287181" y="4621243"/>
            <a:ext cx="5243756" cy="1938992"/>
          </a:xfrm>
          <a:prstGeom prst="rect">
            <a:avLst/>
          </a:prstGeom>
          <a:noFill/>
          <a:ln>
            <a:solidFill>
              <a:schemeClr val="tx2"/>
            </a:solidFill>
          </a:ln>
        </p:spPr>
        <p:txBody>
          <a:bodyPr wrap="square" rtlCol="0">
            <a:spAutoFit/>
          </a:bodyPr>
          <a:lstStyle/>
          <a:p>
            <a:pPr marL="342900" indent="-342900">
              <a:buFontTx/>
              <a:buChar char="-"/>
            </a:pP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Only</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local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signs</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342900" indent="-342900">
              <a:buFontTx/>
              <a:buChar char="-"/>
            </a:pP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After</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the first 21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days</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postpartum</a:t>
            </a: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Uterine</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discharge</a:t>
            </a:r>
            <a:r>
              <a:rPr lang="fr-BE" sz="2400" dirty="0" smtClean="0">
                <a:latin typeface="Tahoma" panose="020B0604030504040204" pitchFamily="34" charset="0"/>
                <a:ea typeface="Tahoma" panose="020B0604030504040204" pitchFamily="34" charset="0"/>
                <a:cs typeface="Tahoma" panose="020B0604030504040204" pitchFamily="34" charset="0"/>
              </a:rPr>
              <a:t> : &gt; 50 % pus, 50% pus and 50 % mucus or &lt;50 % pus (i.e. flakes of pus)</a:t>
            </a:r>
          </a:p>
        </p:txBody>
      </p:sp>
      <p:grpSp>
        <p:nvGrpSpPr>
          <p:cNvPr id="9" name="Groupe 8"/>
          <p:cNvGrpSpPr/>
          <p:nvPr/>
        </p:nvGrpSpPr>
        <p:grpSpPr>
          <a:xfrm>
            <a:off x="6946420" y="435170"/>
            <a:ext cx="3805499" cy="3498770"/>
            <a:chOff x="5004048" y="3890842"/>
            <a:chExt cx="3205609" cy="2824436"/>
          </a:xfrm>
        </p:grpSpPr>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5436096" y="6317746"/>
              <a:ext cx="2588266" cy="397532"/>
            </a:xfrm>
            <a:prstGeom prst="rect">
              <a:avLst/>
            </a:prstGeom>
            <a:solidFill>
              <a:schemeClr val="accent6">
                <a:lumMod val="75000"/>
              </a:schemeClr>
            </a:solidFill>
            <a:ln>
              <a:solidFill>
                <a:schemeClr val="tx2"/>
              </a:solidFill>
            </a:ln>
          </p:spPr>
          <p:txBody>
            <a:bodyPr wrap="square" rtlCol="0">
              <a:spAutoFit/>
            </a:bodyPr>
            <a:lstStyle/>
            <a:p>
              <a:r>
                <a:rPr lang="fr-BE" sz="2600" dirty="0" err="1" smtClean="0">
                  <a:solidFill>
                    <a:schemeClr val="bg1"/>
                  </a:solidFill>
                  <a:latin typeface="Arial Narrow" panose="020B0606020202030204" pitchFamily="34" charset="0"/>
                </a:rPr>
                <a:t>Subclinical</a:t>
              </a:r>
              <a:r>
                <a:rPr lang="fr-BE" sz="2600" dirty="0" smtClean="0">
                  <a:solidFill>
                    <a:schemeClr val="bg1"/>
                  </a:solidFill>
                  <a:latin typeface="Arial Narrow" panose="020B0606020202030204" pitchFamily="34" charset="0"/>
                </a:rPr>
                <a:t> </a:t>
              </a:r>
              <a:r>
                <a:rPr lang="fr-BE" sz="2600" dirty="0" err="1" smtClean="0">
                  <a:solidFill>
                    <a:schemeClr val="bg1"/>
                  </a:solidFill>
                  <a:latin typeface="Arial Narrow" panose="020B0606020202030204" pitchFamily="34" charset="0"/>
                </a:rPr>
                <a:t>endometritis</a:t>
              </a:r>
              <a:endParaRPr lang="fr-BE" sz="2600" dirty="0">
                <a:solidFill>
                  <a:schemeClr val="bg1"/>
                </a:solidFill>
                <a:latin typeface="Arial Narrow" panose="020B0606020202030204" pitchFamily="34" charset="0"/>
              </a:endParaRPr>
            </a:p>
          </p:txBody>
        </p:sp>
      </p:grpSp>
      <p:sp>
        <p:nvSpPr>
          <p:cNvPr id="12" name="ZoneTexte 11"/>
          <p:cNvSpPr txBox="1"/>
          <p:nvPr/>
        </p:nvSpPr>
        <p:spPr>
          <a:xfrm>
            <a:off x="6302506" y="4251911"/>
            <a:ext cx="5584694" cy="2308324"/>
          </a:xfrm>
          <a:prstGeom prst="rect">
            <a:avLst/>
          </a:prstGeom>
          <a:noFill/>
          <a:ln>
            <a:solidFill>
              <a:schemeClr val="tx2"/>
            </a:solidFill>
          </a:ln>
        </p:spPr>
        <p:txBody>
          <a:bodyPr wrap="square" rtlCol="0">
            <a:spAutoFit/>
          </a:bodyPr>
          <a:lstStyle/>
          <a:p>
            <a:pPr marL="342900" indent="-342900">
              <a:buFontTx/>
              <a:buChar char="-"/>
            </a:pPr>
            <a:r>
              <a:rPr lang="fr-BE" sz="2400" dirty="0" smtClean="0">
                <a:latin typeface="Tahoma" panose="020B0604030504040204" pitchFamily="34" charset="0"/>
                <a:ea typeface="Tahoma" panose="020B0604030504040204" pitchFamily="34" charset="0"/>
                <a:cs typeface="Tahoma" panose="020B0604030504040204" pitchFamily="34" charset="0"/>
              </a:rPr>
              <a:t>No </a:t>
            </a:r>
            <a:r>
              <a:rPr lang="fr-BE" sz="2400" dirty="0" err="1" smtClean="0">
                <a:latin typeface="Tahoma" panose="020B0604030504040204" pitchFamily="34" charset="0"/>
                <a:ea typeface="Tahoma" panose="020B0604030504040204" pitchFamily="34" charset="0"/>
                <a:cs typeface="Tahoma" panose="020B0604030504040204" pitchFamily="34" charset="0"/>
              </a:rPr>
              <a:t>clinical</a:t>
            </a:r>
            <a:r>
              <a:rPr lang="fr-BE" sz="2400" dirty="0" smtClean="0">
                <a:latin typeface="Tahoma" panose="020B0604030504040204" pitchFamily="34" charset="0"/>
                <a:ea typeface="Tahoma" panose="020B0604030504040204" pitchFamily="34" charset="0"/>
                <a:cs typeface="Tahoma" panose="020B0604030504040204" pitchFamily="34" charset="0"/>
              </a:rPr>
              <a:t> </a:t>
            </a:r>
            <a:r>
              <a:rPr lang="fr-BE" sz="2400" dirty="0" err="1" smtClean="0">
                <a:latin typeface="Tahoma" panose="020B0604030504040204" pitchFamily="34" charset="0"/>
                <a:ea typeface="Tahoma" panose="020B0604030504040204" pitchFamily="34" charset="0"/>
                <a:cs typeface="Tahoma" panose="020B0604030504040204" pitchFamily="34" charset="0"/>
              </a:rPr>
              <a:t>signs</a:t>
            </a:r>
            <a:endParaRPr lang="fr-BE"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Tx/>
              <a:buChar char="-"/>
            </a:pP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Endometrial</a:t>
            </a:r>
            <a:r>
              <a:rPr lang="fr-BE"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 inflammation </a:t>
            </a:r>
          </a:p>
          <a:p>
            <a:pPr marL="342900" indent="-342900">
              <a:buFontTx/>
              <a:buChar char="-"/>
            </a:pPr>
            <a:r>
              <a:rPr lang="fr-BE" sz="2400" dirty="0" smtClean="0">
                <a:latin typeface="Tahoma" panose="020B0604030504040204" pitchFamily="34" charset="0"/>
                <a:ea typeface="Tahoma" panose="020B0604030504040204" pitchFamily="34" charset="0"/>
                <a:cs typeface="Tahoma" panose="020B0604030504040204" pitchFamily="34" charset="0"/>
              </a:rPr>
              <a:t>Absence of purulent </a:t>
            </a:r>
            <a:r>
              <a:rPr lang="fr-BE" sz="2400" dirty="0" err="1" smtClean="0">
                <a:latin typeface="Tahoma" panose="020B0604030504040204" pitchFamily="34" charset="0"/>
                <a:ea typeface="Tahoma" panose="020B0604030504040204" pitchFamily="34" charset="0"/>
                <a:cs typeface="Tahoma" panose="020B0604030504040204" pitchFamily="34" charset="0"/>
              </a:rPr>
              <a:t>material</a:t>
            </a:r>
            <a:r>
              <a:rPr lang="fr-BE" sz="2400" dirty="0" smtClean="0">
                <a:latin typeface="Tahoma" panose="020B0604030504040204" pitchFamily="34" charset="0"/>
                <a:ea typeface="Tahoma" panose="020B0604030504040204" pitchFamily="34" charset="0"/>
                <a:cs typeface="Tahoma" panose="020B0604030504040204" pitchFamily="34" charset="0"/>
              </a:rPr>
              <a:t> in the </a:t>
            </a:r>
            <a:r>
              <a:rPr lang="fr-BE" sz="2400" dirty="0" err="1" smtClean="0">
                <a:latin typeface="Tahoma" panose="020B0604030504040204" pitchFamily="34" charset="0"/>
                <a:ea typeface="Tahoma" panose="020B0604030504040204" pitchFamily="34" charset="0"/>
                <a:cs typeface="Tahoma" panose="020B0604030504040204" pitchFamily="34" charset="0"/>
              </a:rPr>
              <a:t>vagina</a:t>
            </a:r>
            <a:endParaRPr lang="fr-BE" sz="2400" dirty="0" smtClean="0">
              <a:latin typeface="Tahoma" panose="020B0604030504040204" pitchFamily="34" charset="0"/>
              <a:ea typeface="Tahoma" panose="020B0604030504040204" pitchFamily="34" charset="0"/>
              <a:cs typeface="Tahoma" panose="020B0604030504040204" pitchFamily="34" charset="0"/>
            </a:endParaRPr>
          </a:p>
          <a:p>
            <a:pPr marL="342900" indent="-342900">
              <a:buFontTx/>
              <a:buChar char="-"/>
            </a:pPr>
            <a:r>
              <a:rPr lang="fr-BE" sz="2400" dirty="0" err="1" smtClean="0">
                <a:latin typeface="Tahoma" panose="020B0604030504040204" pitchFamily="34" charset="0"/>
                <a:ea typeface="Tahoma" panose="020B0604030504040204" pitchFamily="34" charset="0"/>
                <a:cs typeface="Tahoma" panose="020B0604030504040204" pitchFamily="34" charset="0"/>
              </a:rPr>
              <a:t>Increase</a:t>
            </a:r>
            <a:r>
              <a:rPr lang="fr-BE" sz="2400" dirty="0" smtClean="0">
                <a:latin typeface="Tahoma" panose="020B0604030504040204" pitchFamily="34" charset="0"/>
                <a:ea typeface="Tahoma" panose="020B0604030504040204" pitchFamily="34" charset="0"/>
                <a:cs typeface="Tahoma" panose="020B0604030504040204" pitchFamily="34" charset="0"/>
              </a:rPr>
              <a:t> of the % </a:t>
            </a:r>
            <a:r>
              <a:rPr lang="fr-BE" sz="240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neutrophils</a:t>
            </a:r>
            <a:r>
              <a:rPr lang="fr-BE" sz="2400" dirty="0" smtClean="0">
                <a:latin typeface="Tahoma" panose="020B0604030504040204" pitchFamily="34" charset="0"/>
                <a:ea typeface="Tahoma" panose="020B0604030504040204" pitchFamily="34" charset="0"/>
                <a:cs typeface="Tahoma" panose="020B0604030504040204" pitchFamily="34" charset="0"/>
              </a:rPr>
              <a:t> in the </a:t>
            </a:r>
            <a:r>
              <a:rPr lang="fr-BE" sz="2400" dirty="0" err="1" smtClean="0">
                <a:latin typeface="Tahoma" panose="020B0604030504040204" pitchFamily="34" charset="0"/>
                <a:ea typeface="Tahoma" panose="020B0604030504040204" pitchFamily="34" charset="0"/>
                <a:cs typeface="Tahoma" panose="020B0604030504040204" pitchFamily="34" charset="0"/>
              </a:rPr>
              <a:t>uterine</a:t>
            </a:r>
            <a:r>
              <a:rPr lang="fr-BE" sz="2400" dirty="0" smtClean="0">
                <a:latin typeface="Tahoma" panose="020B0604030504040204" pitchFamily="34" charset="0"/>
                <a:ea typeface="Tahoma" panose="020B0604030504040204" pitchFamily="34" charset="0"/>
                <a:cs typeface="Tahoma" panose="020B0604030504040204" pitchFamily="34" charset="0"/>
              </a:rPr>
              <a:t> lumen</a:t>
            </a: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36</a:t>
            </a:fld>
            <a:endParaRPr lang="fr-BE"/>
          </a:p>
        </p:txBody>
      </p:sp>
    </p:spTree>
    <p:extLst>
      <p:ext uri="{BB962C8B-B14F-4D97-AF65-F5344CB8AC3E}">
        <p14:creationId xmlns:p14="http://schemas.microsoft.com/office/powerpoint/2010/main" val="396958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268818" y="241484"/>
            <a:ext cx="8072967" cy="523220"/>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postpartum anoestrus in the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dairy</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a:t>
            </a:r>
            <a:endPar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339" name="Line 3"/>
          <p:cNvSpPr>
            <a:spLocks noChangeShapeType="1"/>
          </p:cNvSpPr>
          <p:nvPr/>
        </p:nvSpPr>
        <p:spPr bwMode="auto">
          <a:xfrm>
            <a:off x="834813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0" name="Line 4"/>
          <p:cNvSpPr>
            <a:spLocks noChangeShapeType="1"/>
          </p:cNvSpPr>
          <p:nvPr/>
        </p:nvSpPr>
        <p:spPr bwMode="auto">
          <a:xfrm>
            <a:off x="801793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1" name="Line 5"/>
          <p:cNvSpPr>
            <a:spLocks noChangeShapeType="1"/>
          </p:cNvSpPr>
          <p:nvPr/>
        </p:nvSpPr>
        <p:spPr bwMode="auto">
          <a:xfrm>
            <a:off x="7732184"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2" name="Line 6"/>
          <p:cNvSpPr>
            <a:spLocks noChangeShapeType="1"/>
          </p:cNvSpPr>
          <p:nvPr/>
        </p:nvSpPr>
        <p:spPr bwMode="auto">
          <a:xfrm>
            <a:off x="713740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3" name="Line 7"/>
          <p:cNvSpPr>
            <a:spLocks noChangeShapeType="1"/>
          </p:cNvSpPr>
          <p:nvPr/>
        </p:nvSpPr>
        <p:spPr bwMode="auto">
          <a:xfrm>
            <a:off x="7423151"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4" name="Line 8"/>
          <p:cNvSpPr>
            <a:spLocks noChangeShapeType="1"/>
          </p:cNvSpPr>
          <p:nvPr/>
        </p:nvSpPr>
        <p:spPr bwMode="auto">
          <a:xfrm>
            <a:off x="6233584"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5" name="Line 9"/>
          <p:cNvSpPr>
            <a:spLocks noChangeShapeType="1"/>
          </p:cNvSpPr>
          <p:nvPr/>
        </p:nvSpPr>
        <p:spPr bwMode="auto">
          <a:xfrm>
            <a:off x="6534151"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6" name="Line 10"/>
          <p:cNvSpPr>
            <a:spLocks noChangeShapeType="1"/>
          </p:cNvSpPr>
          <p:nvPr/>
        </p:nvSpPr>
        <p:spPr bwMode="auto">
          <a:xfrm>
            <a:off x="6843184"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7" name="Line 11"/>
          <p:cNvSpPr>
            <a:spLocks noChangeShapeType="1"/>
          </p:cNvSpPr>
          <p:nvPr/>
        </p:nvSpPr>
        <p:spPr bwMode="auto">
          <a:xfrm>
            <a:off x="5329767"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8" name="Line 12"/>
          <p:cNvSpPr>
            <a:spLocks noChangeShapeType="1"/>
          </p:cNvSpPr>
          <p:nvPr/>
        </p:nvSpPr>
        <p:spPr bwMode="auto">
          <a:xfrm>
            <a:off x="5623984"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49" name="Line 13"/>
          <p:cNvSpPr>
            <a:spLocks noChangeShapeType="1"/>
          </p:cNvSpPr>
          <p:nvPr/>
        </p:nvSpPr>
        <p:spPr bwMode="auto">
          <a:xfrm>
            <a:off x="5933017"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0" name="Line 14"/>
          <p:cNvSpPr>
            <a:spLocks noChangeShapeType="1"/>
          </p:cNvSpPr>
          <p:nvPr/>
        </p:nvSpPr>
        <p:spPr bwMode="auto">
          <a:xfrm>
            <a:off x="5022851"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1" name="Line 15"/>
          <p:cNvSpPr>
            <a:spLocks noChangeShapeType="1"/>
          </p:cNvSpPr>
          <p:nvPr/>
        </p:nvSpPr>
        <p:spPr bwMode="auto">
          <a:xfrm>
            <a:off x="44196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2" name="Line 16"/>
          <p:cNvSpPr>
            <a:spLocks noChangeShapeType="1"/>
          </p:cNvSpPr>
          <p:nvPr/>
        </p:nvSpPr>
        <p:spPr bwMode="auto">
          <a:xfrm>
            <a:off x="4713817"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3" name="Line 17"/>
          <p:cNvSpPr>
            <a:spLocks noChangeShapeType="1"/>
          </p:cNvSpPr>
          <p:nvPr/>
        </p:nvSpPr>
        <p:spPr bwMode="auto">
          <a:xfrm>
            <a:off x="3824817"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4" name="Line 18"/>
          <p:cNvSpPr>
            <a:spLocks noChangeShapeType="1"/>
          </p:cNvSpPr>
          <p:nvPr/>
        </p:nvSpPr>
        <p:spPr bwMode="auto">
          <a:xfrm>
            <a:off x="411903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5" name="Line 19"/>
          <p:cNvSpPr>
            <a:spLocks noChangeShapeType="1"/>
          </p:cNvSpPr>
          <p:nvPr/>
        </p:nvSpPr>
        <p:spPr bwMode="auto">
          <a:xfrm>
            <a:off x="2296584"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6" name="Line 20"/>
          <p:cNvSpPr>
            <a:spLocks noChangeShapeType="1"/>
          </p:cNvSpPr>
          <p:nvPr/>
        </p:nvSpPr>
        <p:spPr bwMode="auto">
          <a:xfrm>
            <a:off x="3208867"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7" name="Line 21"/>
          <p:cNvSpPr>
            <a:spLocks noChangeShapeType="1"/>
          </p:cNvSpPr>
          <p:nvPr/>
        </p:nvSpPr>
        <p:spPr bwMode="auto">
          <a:xfrm>
            <a:off x="3532717"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8" name="Line 22"/>
          <p:cNvSpPr>
            <a:spLocks noChangeShapeType="1"/>
          </p:cNvSpPr>
          <p:nvPr/>
        </p:nvSpPr>
        <p:spPr bwMode="auto">
          <a:xfrm>
            <a:off x="2914651"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59" name="Line 23"/>
          <p:cNvSpPr>
            <a:spLocks noChangeShapeType="1"/>
          </p:cNvSpPr>
          <p:nvPr/>
        </p:nvSpPr>
        <p:spPr bwMode="auto">
          <a:xfrm>
            <a:off x="2599267"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60" name="Line 24"/>
          <p:cNvSpPr>
            <a:spLocks noChangeShapeType="1"/>
          </p:cNvSpPr>
          <p:nvPr/>
        </p:nvSpPr>
        <p:spPr bwMode="auto">
          <a:xfrm>
            <a:off x="2004484"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61" name="Line 25"/>
          <p:cNvSpPr>
            <a:spLocks noChangeShapeType="1"/>
          </p:cNvSpPr>
          <p:nvPr/>
        </p:nvSpPr>
        <p:spPr bwMode="auto">
          <a:xfrm flipV="1">
            <a:off x="8341784" y="5037410"/>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62" name="Line 27"/>
          <p:cNvSpPr>
            <a:spLocks noChangeShapeType="1"/>
          </p:cNvSpPr>
          <p:nvPr/>
        </p:nvSpPr>
        <p:spPr bwMode="auto">
          <a:xfrm flipV="1">
            <a:off x="7613651" y="6612210"/>
            <a:ext cx="0" cy="57150"/>
          </a:xfrm>
          <a:prstGeom prst="line">
            <a:avLst/>
          </a:prstGeom>
          <a:noFill/>
          <a:ln w="12700">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63" name="Line 29"/>
          <p:cNvSpPr>
            <a:spLocks noChangeShapeType="1"/>
          </p:cNvSpPr>
          <p:nvPr/>
        </p:nvSpPr>
        <p:spPr bwMode="auto">
          <a:xfrm>
            <a:off x="8913284"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364" name="Line 30"/>
          <p:cNvSpPr>
            <a:spLocks noChangeShapeType="1"/>
          </p:cNvSpPr>
          <p:nvPr/>
        </p:nvSpPr>
        <p:spPr bwMode="auto">
          <a:xfrm>
            <a:off x="8619067"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34" name="Rectangle 32"/>
          <p:cNvSpPr>
            <a:spLocks noChangeArrowheads="1"/>
          </p:cNvSpPr>
          <p:nvPr/>
        </p:nvSpPr>
        <p:spPr bwMode="auto">
          <a:xfrm>
            <a:off x="527382" y="2014811"/>
            <a:ext cx="289652" cy="3103563"/>
          </a:xfrm>
          <a:prstGeom prst="rect">
            <a:avLst/>
          </a:prstGeom>
          <a:solidFill>
            <a:srgbClr val="0066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35" name="Rectangle 33"/>
          <p:cNvSpPr>
            <a:spLocks noChangeArrowheads="1"/>
          </p:cNvSpPr>
          <p:nvPr/>
        </p:nvSpPr>
        <p:spPr bwMode="auto">
          <a:xfrm>
            <a:off x="5544186" y="1432705"/>
            <a:ext cx="241084" cy="36784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36" name="Rectangle 34"/>
          <p:cNvSpPr>
            <a:spLocks noChangeArrowheads="1"/>
          </p:cNvSpPr>
          <p:nvPr/>
        </p:nvSpPr>
        <p:spPr bwMode="auto">
          <a:xfrm>
            <a:off x="9840416" y="4737373"/>
            <a:ext cx="1820317"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Cyst</a:t>
            </a:r>
            <a:endParaRPr 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 name="Rectangle 35"/>
          <p:cNvSpPr>
            <a:spLocks noChangeArrowheads="1"/>
          </p:cNvSpPr>
          <p:nvPr/>
        </p:nvSpPr>
        <p:spPr bwMode="auto">
          <a:xfrm>
            <a:off x="9840416" y="3794398"/>
            <a:ext cx="1930400"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Functionnal</a:t>
            </a:r>
            <a:endParaRPr 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8"/>
          <p:cNvSpPr>
            <a:spLocks noChangeArrowheads="1"/>
          </p:cNvSpPr>
          <p:nvPr/>
        </p:nvSpPr>
        <p:spPr bwMode="auto">
          <a:xfrm>
            <a:off x="2735627" y="4669636"/>
            <a:ext cx="2808559" cy="432544"/>
          </a:xfrm>
          <a:prstGeom prst="rect">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Functionnal</a:t>
            </a:r>
            <a:endParaRPr 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9" name="Rectangle 39"/>
          <p:cNvSpPr>
            <a:spLocks noChangeArrowheads="1"/>
          </p:cNvSpPr>
          <p:nvPr/>
        </p:nvSpPr>
        <p:spPr bwMode="auto">
          <a:xfrm>
            <a:off x="817032" y="4678635"/>
            <a:ext cx="1918595" cy="4016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Physiological</a:t>
            </a:r>
            <a:r>
              <a:rPr 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40"/>
          <p:cNvSpPr>
            <a:spLocks noChangeArrowheads="1"/>
          </p:cNvSpPr>
          <p:nvPr/>
        </p:nvSpPr>
        <p:spPr bwMode="auto">
          <a:xfrm>
            <a:off x="9840416" y="4248423"/>
            <a:ext cx="1534584"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Pyometra</a:t>
            </a:r>
            <a:endParaRPr 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1"/>
          <p:cNvSpPr>
            <a:spLocks noChangeArrowheads="1"/>
          </p:cNvSpPr>
          <p:nvPr/>
        </p:nvSpPr>
        <p:spPr bwMode="auto">
          <a:xfrm>
            <a:off x="817033" y="2014810"/>
            <a:ext cx="4707467" cy="503238"/>
          </a:xfrm>
          <a:prstGeom prst="rect">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fr-FR"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Waiting</a:t>
            </a:r>
            <a:r>
              <a:rPr lang="fr-FR"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2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period</a:t>
            </a:r>
            <a:r>
              <a:rPr lang="fr-FR"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 (WP) : </a:t>
            </a:r>
            <a:r>
              <a:rPr lang="fr-FR" sz="2000" dirty="0">
                <a:solidFill>
                  <a:schemeClr val="bg1"/>
                </a:solidFill>
                <a:latin typeface="Tahoma" panose="020B0604030504040204" pitchFamily="34" charset="0"/>
                <a:ea typeface="Tahoma" panose="020B0604030504040204" pitchFamily="34" charset="0"/>
                <a:cs typeface="Tahoma" panose="020B0604030504040204" pitchFamily="34" charset="0"/>
              </a:rPr>
              <a:t>50 – 60 d ?</a:t>
            </a:r>
          </a:p>
        </p:txBody>
      </p:sp>
      <p:sp>
        <p:nvSpPr>
          <p:cNvPr id="42" name="Rectangle 47"/>
          <p:cNvSpPr>
            <a:spLocks noChangeArrowheads="1"/>
          </p:cNvSpPr>
          <p:nvPr/>
        </p:nvSpPr>
        <p:spPr bwMode="auto">
          <a:xfrm>
            <a:off x="143339" y="5613673"/>
            <a:ext cx="2875028"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Until</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d15-20</a:t>
            </a:r>
          </a:p>
          <a:p>
            <a:pPr>
              <a:spcBef>
                <a:spcPct val="0"/>
              </a:spcBef>
              <a:buClrTx/>
              <a:buFontTx/>
              <a:buNone/>
            </a:pP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answer</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GnRH</a:t>
            </a:r>
            <a:endPar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angle 49"/>
          <p:cNvSpPr>
            <a:spLocks noChangeArrowheads="1"/>
          </p:cNvSpPr>
          <p:nvPr/>
        </p:nvSpPr>
        <p:spPr bwMode="auto">
          <a:xfrm>
            <a:off x="3217333" y="5615261"/>
            <a:ext cx="3310467"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regular</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follicular</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growth</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ovulation and CL</a:t>
            </a:r>
            <a:endPar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51"/>
          <p:cNvSpPr>
            <a:spLocks noChangeArrowheads="1"/>
          </p:cNvSpPr>
          <p:nvPr/>
        </p:nvSpPr>
        <p:spPr bwMode="auto">
          <a:xfrm>
            <a:off x="2735627" y="2613298"/>
            <a:ext cx="2742308"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estrus</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detected</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by the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farmer</a:t>
            </a:r>
            <a:endPar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5" name="Line 52"/>
          <p:cNvSpPr>
            <a:spLocks noChangeShapeType="1"/>
          </p:cNvSpPr>
          <p:nvPr/>
        </p:nvSpPr>
        <p:spPr bwMode="auto">
          <a:xfrm>
            <a:off x="1483784" y="5094561"/>
            <a:ext cx="0"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46" name="Line 53"/>
          <p:cNvSpPr>
            <a:spLocks noChangeShapeType="1"/>
          </p:cNvSpPr>
          <p:nvPr/>
        </p:nvSpPr>
        <p:spPr bwMode="auto">
          <a:xfrm>
            <a:off x="4080933" y="503899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47" name="Line 54"/>
          <p:cNvSpPr>
            <a:spLocks noChangeShapeType="1"/>
          </p:cNvSpPr>
          <p:nvPr/>
        </p:nvSpPr>
        <p:spPr bwMode="auto">
          <a:xfrm>
            <a:off x="624418" y="5110435"/>
            <a:ext cx="8352367" cy="0"/>
          </a:xfrm>
          <a:prstGeom prst="line">
            <a:avLst/>
          </a:prstGeom>
          <a:noFill/>
          <a:ln w="9525">
            <a:solidFill>
              <a:schemeClr val="tx1"/>
            </a:solidFill>
            <a:round/>
            <a:headEnd/>
            <a:tailEnd/>
          </a:ln>
          <a:effectLst>
            <a:prstShdw prst="shdw17" dist="17961" dir="2700000">
              <a:schemeClr val="bg1">
                <a:gamma/>
                <a:shade val="60000"/>
                <a:invGamma/>
              </a:schemeClr>
            </a:prstShdw>
          </a:effectLst>
        </p:spPr>
        <p:txBody>
          <a:bodyPr/>
          <a:lstStyle/>
          <a:p>
            <a:pPr eaLnBrk="1" hangingPunct="1">
              <a:defRPr/>
            </a:pPr>
            <a:endParaRPr lang="fr-FR" sz="1800">
              <a:latin typeface="Tahoma" panose="020B0604030504040204" pitchFamily="34" charset="0"/>
              <a:ea typeface="Tahoma" panose="020B0604030504040204" pitchFamily="34" charset="0"/>
              <a:cs typeface="Tahoma" panose="020B0604030504040204" pitchFamily="34" charset="0"/>
            </a:endParaRPr>
          </a:p>
        </p:txBody>
      </p:sp>
      <p:sp>
        <p:nvSpPr>
          <p:cNvPr id="48" name="Rectangle 38"/>
          <p:cNvSpPr>
            <a:spLocks noChangeArrowheads="1"/>
          </p:cNvSpPr>
          <p:nvPr/>
        </p:nvSpPr>
        <p:spPr bwMode="auto">
          <a:xfrm>
            <a:off x="5809027" y="4678635"/>
            <a:ext cx="3071283"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Pathological</a:t>
            </a:r>
            <a:endParaRPr 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0" name="Rectangle 37"/>
          <p:cNvSpPr>
            <a:spLocks noChangeArrowheads="1"/>
          </p:cNvSpPr>
          <p:nvPr/>
        </p:nvSpPr>
        <p:spPr bwMode="auto">
          <a:xfrm>
            <a:off x="2735627" y="3578051"/>
            <a:ext cx="2784309"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Detection</a:t>
            </a:r>
            <a:r>
              <a:rPr lang="fr-FR" sz="20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endParaRPr lang="fr-FR" sz="2000"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51" name="Rectangle 37"/>
          <p:cNvSpPr>
            <a:spLocks noChangeArrowheads="1"/>
          </p:cNvSpPr>
          <p:nvPr/>
        </p:nvSpPr>
        <p:spPr bwMode="auto">
          <a:xfrm>
            <a:off x="5809026" y="3578051"/>
            <a:ext cx="3071284"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latin typeface="Tahoma" panose="020B0604030504040204" pitchFamily="34" charset="0"/>
                <a:ea typeface="Tahoma" panose="020B0604030504040204" pitchFamily="34" charset="0"/>
                <a:cs typeface="Tahoma" panose="020B0604030504040204" pitchFamily="34" charset="0"/>
              </a:rPr>
              <a:t>Detection</a:t>
            </a:r>
            <a:r>
              <a:rPr lang="fr-FR" sz="2000" dirty="0" smtClean="0">
                <a:solidFill>
                  <a:schemeClr val="bg2"/>
                </a:solidFill>
                <a:latin typeface="Tahoma" panose="020B0604030504040204" pitchFamily="34" charset="0"/>
                <a:ea typeface="Tahoma" panose="020B0604030504040204" pitchFamily="34" charset="0"/>
                <a:cs typeface="Tahoma" panose="020B0604030504040204" pitchFamily="34" charset="0"/>
              </a:rPr>
              <a:t> </a:t>
            </a:r>
            <a:endParaRPr lang="fr-FR" sz="2000"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 37"/>
          <p:cNvSpPr>
            <a:spLocks noChangeArrowheads="1"/>
          </p:cNvSpPr>
          <p:nvPr/>
        </p:nvSpPr>
        <p:spPr bwMode="auto">
          <a:xfrm>
            <a:off x="2735627" y="4010099"/>
            <a:ext cx="2808560"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latin typeface="Tahoma" panose="020B0604030504040204" pitchFamily="34" charset="0"/>
                <a:ea typeface="Tahoma" panose="020B0604030504040204" pitchFamily="34" charset="0"/>
                <a:cs typeface="Tahoma" panose="020B0604030504040204" pitchFamily="34" charset="0"/>
              </a:rPr>
              <a:t>Manifestation  </a:t>
            </a:r>
          </a:p>
        </p:txBody>
      </p:sp>
      <p:sp>
        <p:nvSpPr>
          <p:cNvPr id="54" name="Rectangle 37"/>
          <p:cNvSpPr>
            <a:spLocks noChangeArrowheads="1"/>
          </p:cNvSpPr>
          <p:nvPr/>
        </p:nvSpPr>
        <p:spPr bwMode="auto">
          <a:xfrm>
            <a:off x="5809026" y="4010099"/>
            <a:ext cx="3071284"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latin typeface="Tahoma" panose="020B0604030504040204" pitchFamily="34" charset="0"/>
                <a:ea typeface="Tahoma" panose="020B0604030504040204" pitchFamily="34" charset="0"/>
                <a:cs typeface="Tahoma" panose="020B0604030504040204" pitchFamily="34" charset="0"/>
              </a:rPr>
              <a:t>Manifestation  </a:t>
            </a:r>
          </a:p>
        </p:txBody>
      </p:sp>
      <p:sp>
        <p:nvSpPr>
          <p:cNvPr id="55" name="Line 56"/>
          <p:cNvSpPr>
            <a:spLocks noChangeShapeType="1"/>
          </p:cNvSpPr>
          <p:nvPr/>
        </p:nvSpPr>
        <p:spPr bwMode="auto">
          <a:xfrm flipH="1" flipV="1">
            <a:off x="3824817" y="3321324"/>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grpSp>
        <p:nvGrpSpPr>
          <p:cNvPr id="56" name="Group 80"/>
          <p:cNvGrpSpPr>
            <a:grpSpLocks/>
          </p:cNvGrpSpPr>
          <p:nvPr/>
        </p:nvGrpSpPr>
        <p:grpSpPr bwMode="auto">
          <a:xfrm>
            <a:off x="8879418" y="3959498"/>
            <a:ext cx="960967" cy="1079500"/>
            <a:chOff x="4059" y="1979"/>
            <a:chExt cx="454" cy="680"/>
          </a:xfrm>
        </p:grpSpPr>
        <p:sp>
          <p:nvSpPr>
            <p:cNvPr id="14424" name="Line 55"/>
            <p:cNvSpPr>
              <a:spLocks noChangeShapeType="1"/>
            </p:cNvSpPr>
            <p:nvPr/>
          </p:nvSpPr>
          <p:spPr bwMode="auto">
            <a:xfrm>
              <a:off x="4059" y="2523"/>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425" name="Line 55"/>
            <p:cNvSpPr>
              <a:spLocks noChangeShapeType="1"/>
            </p:cNvSpPr>
            <p:nvPr/>
          </p:nvSpPr>
          <p:spPr bwMode="auto">
            <a:xfrm flipV="1">
              <a:off x="4332" y="1979"/>
              <a:ext cx="0" cy="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426" name="Line 56"/>
            <p:cNvSpPr>
              <a:spLocks noChangeShapeType="1"/>
            </p:cNvSpPr>
            <p:nvPr/>
          </p:nvSpPr>
          <p:spPr bwMode="auto">
            <a:xfrm flipV="1">
              <a:off x="4332" y="265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427" name="Line 56"/>
            <p:cNvSpPr>
              <a:spLocks noChangeShapeType="1"/>
            </p:cNvSpPr>
            <p:nvPr/>
          </p:nvSpPr>
          <p:spPr bwMode="auto">
            <a:xfrm flipV="1">
              <a:off x="4332" y="2296"/>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sp>
          <p:nvSpPr>
            <p:cNvPr id="14428" name="Line 56"/>
            <p:cNvSpPr>
              <a:spLocks noChangeShapeType="1"/>
            </p:cNvSpPr>
            <p:nvPr/>
          </p:nvSpPr>
          <p:spPr bwMode="auto">
            <a:xfrm flipV="1">
              <a:off x="4332" y="197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grpSp>
      <p:sp>
        <p:nvSpPr>
          <p:cNvPr id="62" name="Rectangle 51"/>
          <p:cNvSpPr>
            <a:spLocks noChangeArrowheads="1"/>
          </p:cNvSpPr>
          <p:nvPr/>
        </p:nvSpPr>
        <p:spPr bwMode="auto">
          <a:xfrm>
            <a:off x="912285" y="2619648"/>
            <a:ext cx="1686983"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or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very</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few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estrus</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signs</a:t>
            </a:r>
            <a:endPar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4" name="Rectangle 34"/>
          <p:cNvSpPr>
            <a:spLocks noChangeArrowheads="1"/>
          </p:cNvSpPr>
          <p:nvPr/>
        </p:nvSpPr>
        <p:spPr bwMode="auto">
          <a:xfrm>
            <a:off x="5904376" y="1443787"/>
            <a:ext cx="2879923" cy="467519"/>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fr-FR" sz="26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Abnormal</a:t>
            </a:r>
            <a:endParaRPr lang="fr-FR" sz="2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5" name="Rectangle 34"/>
          <p:cNvSpPr>
            <a:spLocks noChangeArrowheads="1"/>
          </p:cNvSpPr>
          <p:nvPr/>
        </p:nvSpPr>
        <p:spPr bwMode="auto">
          <a:xfrm>
            <a:off x="3244005" y="1408068"/>
            <a:ext cx="2207684" cy="5032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defRPr/>
            </a:pPr>
            <a:r>
              <a:rPr lang="fr-FR" sz="2600" dirty="0">
                <a:solidFill>
                  <a:schemeClr val="bg1"/>
                </a:solidFill>
                <a:latin typeface="Tahoma" panose="020B0604030504040204" pitchFamily="34" charset="0"/>
                <a:ea typeface="Tahoma" panose="020B0604030504040204" pitchFamily="34" charset="0"/>
                <a:cs typeface="Tahoma" panose="020B0604030504040204" pitchFamily="34" charset="0"/>
              </a:rPr>
              <a:t>«  Normal »</a:t>
            </a:r>
          </a:p>
        </p:txBody>
      </p:sp>
      <p:sp>
        <p:nvSpPr>
          <p:cNvPr id="67" name="Rectangle 50"/>
          <p:cNvSpPr>
            <a:spLocks noChangeArrowheads="1"/>
          </p:cNvSpPr>
          <p:nvPr/>
        </p:nvSpPr>
        <p:spPr bwMode="auto">
          <a:xfrm>
            <a:off x="6752167" y="5615261"/>
            <a:ext cx="3310467"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rPr>
              <a:t>No </a:t>
            </a:r>
            <a:r>
              <a:rPr lang="fr-FR" altLang="fr-FR" sz="2000" dirty="0" err="1">
                <a:solidFill>
                  <a:schemeClr val="tx1"/>
                </a:solidFill>
                <a:latin typeface="Tahoma" panose="020B0604030504040204" pitchFamily="34" charset="0"/>
                <a:ea typeface="Tahoma" panose="020B0604030504040204" pitchFamily="34" charset="0"/>
                <a:cs typeface="Tahoma" panose="020B0604030504040204" pitchFamily="34" charset="0"/>
              </a:rPr>
              <a:t>regular</a:t>
            </a:r>
            <a:r>
              <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a:solidFill>
                  <a:schemeClr val="tx1"/>
                </a:solidFill>
                <a:latin typeface="Tahoma" panose="020B0604030504040204" pitchFamily="34" charset="0"/>
                <a:ea typeface="Tahoma" panose="020B0604030504040204" pitchFamily="34" charset="0"/>
                <a:cs typeface="Tahoma" panose="020B0604030504040204" pitchFamily="34" charset="0"/>
              </a:rPr>
              <a:t>follicular</a:t>
            </a:r>
            <a:r>
              <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a:solidFill>
                  <a:schemeClr val="tx1"/>
                </a:solidFill>
                <a:latin typeface="Tahoma" panose="020B0604030504040204" pitchFamily="34" charset="0"/>
                <a:ea typeface="Tahoma" panose="020B0604030504040204" pitchFamily="34" charset="0"/>
                <a:cs typeface="Tahoma" panose="020B0604030504040204" pitchFamily="34" charset="0"/>
              </a:rPr>
              <a:t>growth</a:t>
            </a:r>
            <a:r>
              <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altLang="fr-FR" sz="2000" dirty="0" err="1">
                <a:solidFill>
                  <a:schemeClr val="tx1"/>
                </a:solidFill>
                <a:latin typeface="Tahoma" panose="020B0604030504040204" pitchFamily="34" charset="0"/>
                <a:ea typeface="Tahoma" panose="020B0604030504040204" pitchFamily="34" charset="0"/>
                <a:cs typeface="Tahoma" panose="020B0604030504040204" pitchFamily="34" charset="0"/>
              </a:rPr>
              <a:t>with</a:t>
            </a:r>
            <a:r>
              <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rPr>
              <a:t> ovulation and </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CL </a:t>
            </a:r>
            <a:r>
              <a:rPr lang="fr-FR" altLang="fr-FR"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after</a:t>
            </a:r>
            <a:r>
              <a:rPr lang="fr-FR" altLang="fr-F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WP</a:t>
            </a:r>
            <a:endParaRPr lang="fr-FR" altLang="fr-F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9" name="Line 53"/>
          <p:cNvSpPr>
            <a:spLocks noChangeShapeType="1"/>
          </p:cNvSpPr>
          <p:nvPr/>
        </p:nvSpPr>
        <p:spPr bwMode="auto">
          <a:xfrm flipH="1">
            <a:off x="10111317" y="5975623"/>
            <a:ext cx="16594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latin typeface="Tahoma" panose="020B0604030504040204" pitchFamily="34" charset="0"/>
              <a:ea typeface="Tahoma" panose="020B0604030504040204" pitchFamily="34" charset="0"/>
              <a:cs typeface="Tahoma" panose="020B0604030504040204" pitchFamily="34" charset="0"/>
            </a:endParaRPr>
          </a:p>
        </p:txBody>
      </p:sp>
      <p:cxnSp>
        <p:nvCxnSpPr>
          <p:cNvPr id="72" name="Connecteur droit 71"/>
          <p:cNvCxnSpPr/>
          <p:nvPr/>
        </p:nvCxnSpPr>
        <p:spPr>
          <a:xfrm>
            <a:off x="11770784" y="4200799"/>
            <a:ext cx="0" cy="1774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flipH="1">
            <a:off x="1739901" y="4200798"/>
            <a:ext cx="994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a:endCxn id="62" idx="2"/>
          </p:cNvCxnSpPr>
          <p:nvPr/>
        </p:nvCxnSpPr>
        <p:spPr>
          <a:xfrm flipV="1">
            <a:off x="1742018" y="3635311"/>
            <a:ext cx="13759" cy="565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9B7F983F-EA00-4A86-8421-378289104A51}" type="slidenum">
              <a:rPr lang="fr-BE" smtClean="0"/>
              <a:t>37</a:t>
            </a:fld>
            <a:endParaRPr lang="fr-BE"/>
          </a:p>
        </p:txBody>
      </p:sp>
    </p:spTree>
    <p:extLst>
      <p:ext uri="{BB962C8B-B14F-4D97-AF65-F5344CB8AC3E}">
        <p14:creationId xmlns:p14="http://schemas.microsoft.com/office/powerpoint/2010/main" val="1978562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55" grpId="0" animBg="1"/>
      <p:bldP spid="62" grpId="0" animBg="1"/>
      <p:bldP spid="67" grpId="0" animBg="1"/>
      <p:bldP spid="6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287" y="2222321"/>
            <a:ext cx="10771833" cy="2585323"/>
          </a:xfrm>
          <a:prstGeom prst="rect">
            <a:avLst/>
          </a:prstGeom>
          <a:solidFill>
            <a:schemeClr val="accent6">
              <a:lumMod val="75000"/>
            </a:schemeClr>
          </a:solidFill>
          <a:ln>
            <a:solidFill>
              <a:schemeClr val="tx1"/>
            </a:solidFill>
          </a:ln>
        </p:spPr>
        <p:txBody>
          <a:bodyPr wrap="square" rtlCol="0">
            <a:spAutoFit/>
          </a:bodyPr>
          <a:lstStyle/>
          <a:p>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Understand</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links and the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effects</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between</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pathologies</a:t>
            </a:r>
          </a:p>
          <a:p>
            <a:endPar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fr-BE" sz="3000" dirty="0" smtClean="0">
                <a:solidFill>
                  <a:schemeClr val="bg1"/>
                </a:solidFill>
                <a:latin typeface="Tahoma" panose="020B0604030504040204" pitchFamily="34" charset="0"/>
                <a:ea typeface="Tahoma" panose="020B0604030504040204" pitchFamily="34" charset="0"/>
                <a:cs typeface="Tahoma" panose="020B0604030504040204" pitchFamily="34" charset="0"/>
              </a:rPr>
              <a:t>Exemple of the </a:t>
            </a:r>
            <a:r>
              <a:rPr lang="fr-BE" sz="3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waiting</a:t>
            </a:r>
            <a:r>
              <a:rPr lang="fr-BE" sz="3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3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period</a:t>
            </a:r>
            <a:endParaRPr lang="fr-BE" sz="3000" dirty="0">
              <a:solidFill>
                <a:schemeClr val="bg1"/>
              </a:solidFill>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38</a:t>
            </a:fld>
            <a:endParaRPr lang="fr-BE"/>
          </a:p>
        </p:txBody>
      </p:sp>
    </p:spTree>
    <p:extLst>
      <p:ext uri="{BB962C8B-B14F-4D97-AF65-F5344CB8AC3E}">
        <p14:creationId xmlns:p14="http://schemas.microsoft.com/office/powerpoint/2010/main" val="4738196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ossier conference Ho Chi Minh\HCM Waiting peri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4" y="317791"/>
            <a:ext cx="11517039" cy="63592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à coins arrondis 1"/>
          <p:cNvSpPr/>
          <p:nvPr/>
        </p:nvSpPr>
        <p:spPr>
          <a:xfrm>
            <a:off x="5876925" y="1219200"/>
            <a:ext cx="1524000" cy="5810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à coins arrondis 4"/>
          <p:cNvSpPr/>
          <p:nvPr/>
        </p:nvSpPr>
        <p:spPr>
          <a:xfrm>
            <a:off x="7743825" y="1509712"/>
            <a:ext cx="1733550" cy="5810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à coins arrondis 5"/>
          <p:cNvSpPr/>
          <p:nvPr/>
        </p:nvSpPr>
        <p:spPr>
          <a:xfrm>
            <a:off x="2362200" y="1047749"/>
            <a:ext cx="1200150" cy="144780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à coins arrondis 6"/>
          <p:cNvSpPr/>
          <p:nvPr/>
        </p:nvSpPr>
        <p:spPr>
          <a:xfrm>
            <a:off x="4229100" y="1509712"/>
            <a:ext cx="1200150" cy="5810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à coins arrondis 7"/>
          <p:cNvSpPr/>
          <p:nvPr/>
        </p:nvSpPr>
        <p:spPr>
          <a:xfrm>
            <a:off x="6038849" y="2524124"/>
            <a:ext cx="1266825" cy="64770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à coins arrondis 2"/>
          <p:cNvSpPr/>
          <p:nvPr/>
        </p:nvSpPr>
        <p:spPr>
          <a:xfrm>
            <a:off x="4419600" y="2638425"/>
            <a:ext cx="1162050" cy="533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à coins arrondis 3"/>
          <p:cNvSpPr/>
          <p:nvPr/>
        </p:nvSpPr>
        <p:spPr>
          <a:xfrm>
            <a:off x="6038849" y="3429000"/>
            <a:ext cx="1266825" cy="52387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à coins arrondis 8"/>
          <p:cNvSpPr/>
          <p:nvPr/>
        </p:nvSpPr>
        <p:spPr>
          <a:xfrm>
            <a:off x="2362200" y="2705100"/>
            <a:ext cx="1466850" cy="4667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à coins arrondis 9"/>
          <p:cNvSpPr/>
          <p:nvPr/>
        </p:nvSpPr>
        <p:spPr>
          <a:xfrm>
            <a:off x="4419600" y="3429000"/>
            <a:ext cx="1162050" cy="3905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à coins arrondis 10"/>
          <p:cNvSpPr/>
          <p:nvPr/>
        </p:nvSpPr>
        <p:spPr>
          <a:xfrm>
            <a:off x="1257300" y="3248025"/>
            <a:ext cx="2381250" cy="11620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à coins arrondis 11"/>
          <p:cNvSpPr/>
          <p:nvPr/>
        </p:nvSpPr>
        <p:spPr>
          <a:xfrm>
            <a:off x="1590675" y="4848225"/>
            <a:ext cx="609600" cy="3429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à coins arrondis 12"/>
          <p:cNvSpPr/>
          <p:nvPr/>
        </p:nvSpPr>
        <p:spPr>
          <a:xfrm>
            <a:off x="3638550" y="3829050"/>
            <a:ext cx="2047875" cy="9525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à coins arrondis 13"/>
          <p:cNvSpPr/>
          <p:nvPr/>
        </p:nvSpPr>
        <p:spPr>
          <a:xfrm>
            <a:off x="3409950" y="4781550"/>
            <a:ext cx="2276475" cy="98107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à coins arrondis 14"/>
          <p:cNvSpPr/>
          <p:nvPr/>
        </p:nvSpPr>
        <p:spPr>
          <a:xfrm>
            <a:off x="3638550" y="5876925"/>
            <a:ext cx="1943100" cy="8001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à coins arrondis 15"/>
          <p:cNvSpPr/>
          <p:nvPr/>
        </p:nvSpPr>
        <p:spPr>
          <a:xfrm>
            <a:off x="5791200" y="4229100"/>
            <a:ext cx="952500" cy="4000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à coins arrondis 16"/>
          <p:cNvSpPr/>
          <p:nvPr/>
        </p:nvSpPr>
        <p:spPr>
          <a:xfrm>
            <a:off x="6638925" y="4629150"/>
            <a:ext cx="1000125" cy="64293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à coins arrondis 17"/>
          <p:cNvSpPr/>
          <p:nvPr/>
        </p:nvSpPr>
        <p:spPr>
          <a:xfrm>
            <a:off x="7743825" y="3248025"/>
            <a:ext cx="1133475" cy="17716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à coins arrondis 18"/>
          <p:cNvSpPr/>
          <p:nvPr/>
        </p:nvSpPr>
        <p:spPr>
          <a:xfrm>
            <a:off x="5791200" y="5272087"/>
            <a:ext cx="2933700" cy="112871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5" name="Groupe 24"/>
          <p:cNvGrpSpPr/>
          <p:nvPr/>
        </p:nvGrpSpPr>
        <p:grpSpPr>
          <a:xfrm>
            <a:off x="8810625" y="3943350"/>
            <a:ext cx="1943100" cy="2181225"/>
            <a:chOff x="8810625" y="3943350"/>
            <a:chExt cx="1943100" cy="2181225"/>
          </a:xfrm>
        </p:grpSpPr>
        <p:sp>
          <p:nvSpPr>
            <p:cNvPr id="20" name="Rectangle à coins arrondis 19"/>
            <p:cNvSpPr/>
            <p:nvPr/>
          </p:nvSpPr>
          <p:spPr>
            <a:xfrm>
              <a:off x="8963025" y="3943350"/>
              <a:ext cx="1790700" cy="15335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à coins arrondis 20"/>
            <p:cNvSpPr/>
            <p:nvPr/>
          </p:nvSpPr>
          <p:spPr>
            <a:xfrm>
              <a:off x="8810625" y="5619750"/>
              <a:ext cx="1114425" cy="5048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2" name="Rectangle à coins arrondis 21"/>
          <p:cNvSpPr/>
          <p:nvPr/>
        </p:nvSpPr>
        <p:spPr>
          <a:xfrm>
            <a:off x="7743825" y="2181225"/>
            <a:ext cx="1066800" cy="52387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à coins arrondis 22"/>
          <p:cNvSpPr/>
          <p:nvPr/>
        </p:nvSpPr>
        <p:spPr>
          <a:xfrm>
            <a:off x="8963025" y="2181225"/>
            <a:ext cx="1495425" cy="131618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à coins arrondis 23"/>
          <p:cNvSpPr/>
          <p:nvPr/>
        </p:nvSpPr>
        <p:spPr>
          <a:xfrm>
            <a:off x="9991725" y="666750"/>
            <a:ext cx="1981200" cy="16097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space réservé du numéro de diapositive 25"/>
          <p:cNvSpPr>
            <a:spLocks noGrp="1"/>
          </p:cNvSpPr>
          <p:nvPr>
            <p:ph type="sldNum" sz="quarter" idx="12"/>
          </p:nvPr>
        </p:nvSpPr>
        <p:spPr/>
        <p:txBody>
          <a:bodyPr/>
          <a:lstStyle/>
          <a:p>
            <a:fld id="{9B7F983F-EA00-4A86-8421-378289104A51}" type="slidenum">
              <a:rPr lang="fr-BE" smtClean="0"/>
              <a:t>39</a:t>
            </a:fld>
            <a:endParaRPr lang="fr-BE"/>
          </a:p>
        </p:txBody>
      </p:sp>
    </p:spTree>
    <p:extLst>
      <p:ext uri="{BB962C8B-B14F-4D97-AF65-F5344CB8AC3E}">
        <p14:creationId xmlns:p14="http://schemas.microsoft.com/office/powerpoint/2010/main" val="363988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3" grpId="0" animBg="1"/>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025821" y="1560620"/>
            <a:ext cx="7663544" cy="5297380"/>
          </a:xfrm>
          <a:prstGeom prst="rect">
            <a:avLst/>
          </a:prstGeom>
        </p:spPr>
      </p:pic>
      <p:sp>
        <p:nvSpPr>
          <p:cNvPr id="6" name="Rectangle 5"/>
          <p:cNvSpPr/>
          <p:nvPr/>
        </p:nvSpPr>
        <p:spPr>
          <a:xfrm>
            <a:off x="1025685" y="292726"/>
            <a:ext cx="10905058" cy="9461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err="1" smtClean="0">
                <a:solidFill>
                  <a:schemeClr val="tx1"/>
                </a:solidFill>
              </a:rPr>
              <a:t>Huge</a:t>
            </a:r>
            <a:r>
              <a:rPr lang="fr-BE" sz="2400" dirty="0" smtClean="0">
                <a:solidFill>
                  <a:schemeClr val="tx1"/>
                </a:solidFill>
              </a:rPr>
              <a:t> </a:t>
            </a:r>
            <a:r>
              <a:rPr lang="fr-BE" sz="2400" dirty="0" err="1" smtClean="0">
                <a:solidFill>
                  <a:schemeClr val="tx1"/>
                </a:solidFill>
              </a:rPr>
              <a:t>differences</a:t>
            </a:r>
            <a:r>
              <a:rPr lang="fr-BE" sz="2400" dirty="0" smtClean="0">
                <a:solidFill>
                  <a:schemeClr val="tx1"/>
                </a:solidFill>
              </a:rPr>
              <a:t> in the </a:t>
            </a:r>
            <a:r>
              <a:rPr lang="fr-BE" sz="2400" dirty="0" err="1" smtClean="0">
                <a:solidFill>
                  <a:schemeClr val="tx1"/>
                </a:solidFill>
              </a:rPr>
              <a:t>consumption</a:t>
            </a:r>
            <a:r>
              <a:rPr lang="fr-BE" sz="2400" dirty="0" smtClean="0">
                <a:solidFill>
                  <a:schemeClr val="tx1"/>
                </a:solidFill>
              </a:rPr>
              <a:t> </a:t>
            </a:r>
            <a:r>
              <a:rPr lang="fr-BE" sz="2400" dirty="0">
                <a:solidFill>
                  <a:schemeClr val="tx1"/>
                </a:solidFill>
              </a:rPr>
              <a:t>of </a:t>
            </a:r>
            <a:r>
              <a:rPr lang="fr-BE" sz="2400" dirty="0" err="1" smtClean="0">
                <a:solidFill>
                  <a:schemeClr val="tx1"/>
                </a:solidFill>
              </a:rPr>
              <a:t>whole</a:t>
            </a:r>
            <a:r>
              <a:rPr lang="fr-BE" sz="2400" dirty="0" smtClean="0">
                <a:solidFill>
                  <a:schemeClr val="tx1"/>
                </a:solidFill>
              </a:rPr>
              <a:t> </a:t>
            </a:r>
            <a:r>
              <a:rPr lang="fr-BE" sz="2400" dirty="0" err="1" smtClean="0">
                <a:solidFill>
                  <a:schemeClr val="tx1"/>
                </a:solidFill>
              </a:rPr>
              <a:t>milk</a:t>
            </a:r>
            <a:r>
              <a:rPr lang="fr-BE" sz="2400" dirty="0" smtClean="0">
                <a:solidFill>
                  <a:schemeClr val="tx1"/>
                </a:solidFill>
              </a:rPr>
              <a:t> in the world (kg) in 2012 </a:t>
            </a:r>
            <a:r>
              <a:rPr lang="fr-BE" sz="2400" dirty="0" smtClean="0">
                <a:solidFill>
                  <a:schemeClr val="tx1"/>
                </a:solidFill>
                <a:ea typeface="Tahoma" panose="020B0604030504040204" pitchFamily="34" charset="0"/>
                <a:cs typeface="Tahoma" panose="020B0604030504040204" pitchFamily="34" charset="0"/>
              </a:rPr>
              <a:t>(</a:t>
            </a:r>
            <a:r>
              <a:rPr lang="fr-BE" sz="2400" dirty="0">
                <a:solidFill>
                  <a:schemeClr val="tx1"/>
                </a:solidFill>
                <a:ea typeface="Tahoma" panose="020B0604030504040204" pitchFamily="34" charset="0"/>
                <a:cs typeface="Tahoma" panose="020B0604030504040204" pitchFamily="34" charset="0"/>
              </a:rPr>
              <a:t>Source </a:t>
            </a:r>
            <a:r>
              <a:rPr lang="fr-BE" sz="2400" dirty="0">
                <a:solidFill>
                  <a:schemeClr val="tx1"/>
                </a:solidFill>
                <a:ea typeface="Tahoma" panose="020B0604030504040204" pitchFamily="34" charset="0"/>
                <a:cs typeface="Tahoma" panose="020B0604030504040204" pitchFamily="34" charset="0"/>
                <a:hlinkClick r:id="rId4"/>
              </a:rPr>
              <a:t>http://www.fil-idf.org</a:t>
            </a:r>
            <a:r>
              <a:rPr lang="fr-BE" sz="2400" dirty="0" smtClean="0">
                <a:solidFill>
                  <a:schemeClr val="tx1"/>
                </a:solidFill>
                <a:ea typeface="Tahoma" panose="020B0604030504040204" pitchFamily="34" charset="0"/>
                <a:cs typeface="Tahoma" panose="020B0604030504040204" pitchFamily="34" charset="0"/>
              </a:rPr>
              <a:t>) </a:t>
            </a:r>
            <a:endParaRPr lang="fr-BE" sz="2400" dirty="0">
              <a:solidFill>
                <a:schemeClr val="tx1"/>
              </a:solidFill>
              <a:ea typeface="Tahoma" panose="020B0604030504040204" pitchFamily="34" charset="0"/>
              <a:cs typeface="Tahoma" panose="020B0604030504040204" pitchFamily="34" charset="0"/>
            </a:endParaRPr>
          </a:p>
        </p:txBody>
      </p:sp>
      <p:sp>
        <p:nvSpPr>
          <p:cNvPr id="12" name="ZoneTexte 11"/>
          <p:cNvSpPr txBox="1"/>
          <p:nvPr/>
        </p:nvSpPr>
        <p:spPr>
          <a:xfrm>
            <a:off x="9059762" y="5181742"/>
            <a:ext cx="1947071" cy="430887"/>
          </a:xfrm>
          <a:prstGeom prst="rect">
            <a:avLst/>
          </a:prstGeom>
          <a:solidFill>
            <a:srgbClr val="C00000"/>
          </a:solidFill>
          <a:ln>
            <a:solidFill>
              <a:schemeClr val="tx1"/>
            </a:solidFill>
          </a:ln>
        </p:spPr>
        <p:txBody>
          <a:bodyPr wrap="none" rtlCol="0">
            <a:spAutoFit/>
          </a:bodyPr>
          <a:lstStyle/>
          <a:p>
            <a:r>
              <a:rPr lang="fr-BE" sz="2200" dirty="0" err="1" smtClean="0">
                <a:solidFill>
                  <a:schemeClr val="bg1"/>
                </a:solidFill>
              </a:rPr>
              <a:t>Australia</a:t>
            </a:r>
            <a:r>
              <a:rPr lang="fr-BE" sz="2200" dirty="0" smtClean="0">
                <a:solidFill>
                  <a:schemeClr val="bg1"/>
                </a:solidFill>
              </a:rPr>
              <a:t> : 110 l</a:t>
            </a:r>
            <a:endParaRPr lang="fr-BE" sz="2200" dirty="0">
              <a:solidFill>
                <a:schemeClr val="bg1"/>
              </a:solidFill>
            </a:endParaRPr>
          </a:p>
        </p:txBody>
      </p:sp>
      <p:sp>
        <p:nvSpPr>
          <p:cNvPr id="13" name="ZoneTexte 12"/>
          <p:cNvSpPr txBox="1"/>
          <p:nvPr/>
        </p:nvSpPr>
        <p:spPr>
          <a:xfrm>
            <a:off x="4736274" y="1658692"/>
            <a:ext cx="1271502" cy="430887"/>
          </a:xfrm>
          <a:prstGeom prst="rect">
            <a:avLst/>
          </a:prstGeom>
          <a:solidFill>
            <a:srgbClr val="C00000"/>
          </a:solidFill>
          <a:ln>
            <a:solidFill>
              <a:schemeClr val="tx1"/>
            </a:solidFill>
          </a:ln>
        </p:spPr>
        <p:txBody>
          <a:bodyPr wrap="none" rtlCol="0">
            <a:spAutoFit/>
          </a:bodyPr>
          <a:lstStyle/>
          <a:p>
            <a:r>
              <a:rPr lang="fr-BE" sz="2200" dirty="0" smtClean="0">
                <a:solidFill>
                  <a:schemeClr val="bg1"/>
                </a:solidFill>
              </a:rPr>
              <a:t>UK : 105 l</a:t>
            </a:r>
            <a:endParaRPr lang="fr-BE" sz="2200" dirty="0">
              <a:solidFill>
                <a:schemeClr val="bg1"/>
              </a:solidFill>
            </a:endParaRPr>
          </a:p>
        </p:txBody>
      </p:sp>
      <p:sp>
        <p:nvSpPr>
          <p:cNvPr id="14" name="ZoneTexte 13"/>
          <p:cNvSpPr txBox="1"/>
          <p:nvPr/>
        </p:nvSpPr>
        <p:spPr>
          <a:xfrm>
            <a:off x="2798617" y="2812578"/>
            <a:ext cx="1274260" cy="430887"/>
          </a:xfrm>
          <a:prstGeom prst="rect">
            <a:avLst/>
          </a:prstGeom>
          <a:solidFill>
            <a:srgbClr val="C00000"/>
          </a:solidFill>
          <a:ln>
            <a:solidFill>
              <a:schemeClr val="tx1"/>
            </a:solidFill>
          </a:ln>
        </p:spPr>
        <p:txBody>
          <a:bodyPr wrap="none" rtlCol="0">
            <a:spAutoFit/>
          </a:bodyPr>
          <a:lstStyle/>
          <a:p>
            <a:r>
              <a:rPr lang="fr-BE" sz="2200" dirty="0" smtClean="0">
                <a:solidFill>
                  <a:schemeClr val="bg1"/>
                </a:solidFill>
              </a:rPr>
              <a:t>USA : 74 l</a:t>
            </a:r>
            <a:endParaRPr lang="fr-BE" sz="2200" dirty="0">
              <a:solidFill>
                <a:schemeClr val="bg1"/>
              </a:solidFill>
            </a:endParaRPr>
          </a:p>
        </p:txBody>
      </p:sp>
      <p:cxnSp>
        <p:nvCxnSpPr>
          <p:cNvPr id="18" name="Connecteur droit avec flèche 17"/>
          <p:cNvCxnSpPr/>
          <p:nvPr/>
        </p:nvCxnSpPr>
        <p:spPr>
          <a:xfrm>
            <a:off x="5372025" y="2089579"/>
            <a:ext cx="0" cy="959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Flèche droite 20"/>
          <p:cNvSpPr/>
          <p:nvPr/>
        </p:nvSpPr>
        <p:spPr>
          <a:xfrm>
            <a:off x="0" y="523479"/>
            <a:ext cx="924085"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a:t>
            </a:fld>
            <a:endParaRPr lang="fr-BE"/>
          </a:p>
        </p:txBody>
      </p:sp>
      <p:grpSp>
        <p:nvGrpSpPr>
          <p:cNvPr id="5" name="Groupe 4"/>
          <p:cNvGrpSpPr/>
          <p:nvPr/>
        </p:nvGrpSpPr>
        <p:grpSpPr>
          <a:xfrm>
            <a:off x="625032" y="2467854"/>
            <a:ext cx="10537631" cy="2844926"/>
            <a:chOff x="625032" y="2467854"/>
            <a:chExt cx="10537631" cy="2844926"/>
          </a:xfrm>
        </p:grpSpPr>
        <p:sp>
          <p:nvSpPr>
            <p:cNvPr id="11" name="ZoneTexte 10"/>
            <p:cNvSpPr txBox="1"/>
            <p:nvPr/>
          </p:nvSpPr>
          <p:spPr>
            <a:xfrm>
              <a:off x="9330045" y="3371181"/>
              <a:ext cx="1832618" cy="430887"/>
            </a:xfrm>
            <a:prstGeom prst="rect">
              <a:avLst/>
            </a:prstGeom>
            <a:solidFill>
              <a:srgbClr val="C00000"/>
            </a:solidFill>
            <a:ln>
              <a:solidFill>
                <a:schemeClr val="tx1"/>
              </a:solidFill>
            </a:ln>
          </p:spPr>
          <p:txBody>
            <a:bodyPr wrap="none" rtlCol="0">
              <a:spAutoFit/>
            </a:bodyPr>
            <a:lstStyle/>
            <a:p>
              <a:r>
                <a:rPr lang="fr-BE" sz="2200" dirty="0" smtClean="0">
                  <a:solidFill>
                    <a:schemeClr val="bg1"/>
                  </a:solidFill>
                </a:rPr>
                <a:t>Vietnam : 23 l </a:t>
              </a:r>
              <a:endParaRPr lang="fr-BE" sz="2200" dirty="0">
                <a:solidFill>
                  <a:schemeClr val="bg1"/>
                </a:solidFill>
              </a:endParaRPr>
            </a:p>
          </p:txBody>
        </p:sp>
        <p:sp>
          <p:nvSpPr>
            <p:cNvPr id="15" name="ZoneTexte 14"/>
            <p:cNvSpPr txBox="1"/>
            <p:nvPr/>
          </p:nvSpPr>
          <p:spPr>
            <a:xfrm>
              <a:off x="6087474" y="2467854"/>
              <a:ext cx="1587294" cy="430887"/>
            </a:xfrm>
            <a:prstGeom prst="rect">
              <a:avLst/>
            </a:prstGeom>
            <a:solidFill>
              <a:srgbClr val="C00000"/>
            </a:solidFill>
            <a:ln>
              <a:solidFill>
                <a:schemeClr val="tx1"/>
              </a:solidFill>
            </a:ln>
          </p:spPr>
          <p:txBody>
            <a:bodyPr wrap="none" rtlCol="0">
              <a:spAutoFit/>
            </a:bodyPr>
            <a:lstStyle/>
            <a:p>
              <a:r>
                <a:rPr lang="fr-BE" sz="2200" dirty="0" err="1" smtClean="0">
                  <a:solidFill>
                    <a:schemeClr val="bg1"/>
                  </a:solidFill>
                </a:rPr>
                <a:t>Russia</a:t>
              </a:r>
              <a:r>
                <a:rPr lang="fr-BE" sz="2200" dirty="0" smtClean="0">
                  <a:solidFill>
                    <a:schemeClr val="bg1"/>
                  </a:solidFill>
                </a:rPr>
                <a:t> : 35 l </a:t>
              </a:r>
              <a:endParaRPr lang="fr-BE" sz="2200" dirty="0">
                <a:solidFill>
                  <a:schemeClr val="bg1"/>
                </a:solidFill>
              </a:endParaRPr>
            </a:p>
          </p:txBody>
        </p:sp>
        <p:sp>
          <p:nvSpPr>
            <p:cNvPr id="16" name="ZoneTexte 15"/>
            <p:cNvSpPr txBox="1"/>
            <p:nvPr/>
          </p:nvSpPr>
          <p:spPr>
            <a:xfrm>
              <a:off x="7101572" y="3155737"/>
              <a:ext cx="1510350" cy="430887"/>
            </a:xfrm>
            <a:prstGeom prst="rect">
              <a:avLst/>
            </a:prstGeom>
            <a:solidFill>
              <a:srgbClr val="C00000"/>
            </a:solidFill>
            <a:ln>
              <a:solidFill>
                <a:schemeClr val="tx1"/>
              </a:solidFill>
            </a:ln>
          </p:spPr>
          <p:txBody>
            <a:bodyPr wrap="none" rtlCol="0">
              <a:spAutoFit/>
            </a:bodyPr>
            <a:lstStyle/>
            <a:p>
              <a:r>
                <a:rPr lang="fr-BE" sz="2200" dirty="0" smtClean="0">
                  <a:solidFill>
                    <a:schemeClr val="bg1"/>
                  </a:solidFill>
                </a:rPr>
                <a:t>China : 17 l </a:t>
              </a:r>
              <a:endParaRPr lang="fr-BE" sz="2200" dirty="0">
                <a:solidFill>
                  <a:schemeClr val="bg1"/>
                </a:solidFill>
              </a:endParaRPr>
            </a:p>
          </p:txBody>
        </p:sp>
        <p:cxnSp>
          <p:nvCxnSpPr>
            <p:cNvPr id="19" name="Connecteur droit avec flèche 18"/>
            <p:cNvCxnSpPr/>
            <p:nvPr/>
          </p:nvCxnSpPr>
          <p:spPr>
            <a:xfrm flipH="1">
              <a:off x="8026400" y="3586624"/>
              <a:ext cx="1303645" cy="6226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25032" y="4629873"/>
              <a:ext cx="1539433" cy="68290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&lt;50 </a:t>
              </a:r>
              <a:r>
                <a:rPr lang="fr-BE" sz="3200" dirty="0" err="1" smtClean="0"/>
                <a:t>kgs</a:t>
              </a:r>
              <a:endParaRPr lang="fr-BE" sz="3200" dirty="0"/>
            </a:p>
          </p:txBody>
        </p:sp>
      </p:grpSp>
      <p:sp>
        <p:nvSpPr>
          <p:cNvPr id="17" name="Rectangle 16"/>
          <p:cNvSpPr/>
          <p:nvPr/>
        </p:nvSpPr>
        <p:spPr>
          <a:xfrm>
            <a:off x="625031" y="5612629"/>
            <a:ext cx="1539433" cy="68290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&gt;</a:t>
            </a:r>
            <a:r>
              <a:rPr lang="fr-BE" sz="3200" dirty="0" smtClean="0"/>
              <a:t>50 </a:t>
            </a:r>
            <a:r>
              <a:rPr lang="fr-BE" sz="3200" dirty="0" err="1" smtClean="0"/>
              <a:t>kgs</a:t>
            </a:r>
            <a:endParaRPr lang="fr-BE" sz="3200" dirty="0"/>
          </a:p>
        </p:txBody>
      </p:sp>
    </p:spTree>
    <p:extLst>
      <p:ext uri="{BB962C8B-B14F-4D97-AF65-F5344CB8AC3E}">
        <p14:creationId xmlns:p14="http://schemas.microsoft.com/office/powerpoint/2010/main" val="199321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ossier conference Ho Chi Minh\HCM Waiting peri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 y="298741"/>
            <a:ext cx="11517039" cy="6359234"/>
          </a:xfrm>
          <a:prstGeom prst="rect">
            <a:avLst/>
          </a:prstGeom>
          <a:noFill/>
          <a:extLst>
            <a:ext uri="{909E8E84-426E-40DD-AFC4-6F175D3DCCD1}">
              <a14:hiddenFill xmlns:a14="http://schemas.microsoft.com/office/drawing/2010/main">
                <a:solidFill>
                  <a:srgbClr val="FFFFFF"/>
                </a:solidFill>
              </a14:hiddenFill>
            </a:ext>
          </a:extLst>
        </p:spPr>
      </p:pic>
      <p:sp>
        <p:nvSpPr>
          <p:cNvPr id="27" name="Ellipse 26"/>
          <p:cNvSpPr/>
          <p:nvPr/>
        </p:nvSpPr>
        <p:spPr>
          <a:xfrm>
            <a:off x="876300" y="876300"/>
            <a:ext cx="11096625" cy="5886450"/>
          </a:xfrm>
          <a:prstGeom prst="ellipse">
            <a:avLst/>
          </a:prstGeom>
          <a:solidFill>
            <a:srgbClr val="FF6699">
              <a:alpha val="25098"/>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Virage 27"/>
          <p:cNvSpPr/>
          <p:nvPr/>
        </p:nvSpPr>
        <p:spPr>
          <a:xfrm>
            <a:off x="3829050" y="298741"/>
            <a:ext cx="1838325" cy="844259"/>
          </a:xfrm>
          <a:prstGeom prst="ben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0" name="Rectangle 29"/>
          <p:cNvSpPr/>
          <p:nvPr/>
        </p:nvSpPr>
        <p:spPr>
          <a:xfrm>
            <a:off x="171321" y="214973"/>
            <a:ext cx="3552954" cy="107090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All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these</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factors</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directly</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or not </a:t>
            </a:r>
            <a:r>
              <a:rPr lang="fr-BE" sz="1800" dirty="0">
                <a:solidFill>
                  <a:schemeClr val="tx1"/>
                </a:solidFill>
                <a:latin typeface="Tahoma" panose="020B0604030504040204" pitchFamily="34" charset="0"/>
                <a:ea typeface="Tahoma" panose="020B0604030504040204" pitchFamily="34" charset="0"/>
                <a:cs typeface="Tahoma" panose="020B0604030504040204" pitchFamily="34" charset="0"/>
              </a:rPr>
              <a:t>influence the </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time </a:t>
            </a:r>
          </a:p>
          <a:p>
            <a:pPr algn="ct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to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obtain</a:t>
            </a:r>
            <a:r>
              <a:rPr lang="fr-BE"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a </a:t>
            </a:r>
            <a:r>
              <a:rPr lang="fr-BE" sz="18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pregnancy</a:t>
            </a:r>
            <a:endParaRPr lang="fr-BE"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40</a:t>
            </a:fld>
            <a:endParaRPr lang="fr-BE"/>
          </a:p>
        </p:txBody>
      </p:sp>
    </p:spTree>
    <p:extLst>
      <p:ext uri="{BB962C8B-B14F-4D97-AF65-F5344CB8AC3E}">
        <p14:creationId xmlns:p14="http://schemas.microsoft.com/office/powerpoint/2010/main" val="2434189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ossier conference Ho Chi Minh\HCM Waiting peri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3" y="327316"/>
            <a:ext cx="11517039" cy="6359234"/>
          </a:xfrm>
          <a:prstGeom prst="rect">
            <a:avLst/>
          </a:prstGeom>
          <a:solidFill>
            <a:schemeClr val="accent4">
              <a:lumMod val="60000"/>
              <a:lumOff val="40000"/>
            </a:schemeClr>
          </a:solidFill>
          <a:ln w="19050">
            <a:noFill/>
          </a:ln>
        </p:spPr>
      </p:pic>
      <p:sp>
        <p:nvSpPr>
          <p:cNvPr id="27" name="Ellipse 26"/>
          <p:cNvSpPr/>
          <p:nvPr/>
        </p:nvSpPr>
        <p:spPr>
          <a:xfrm>
            <a:off x="2562225" y="3686175"/>
            <a:ext cx="1085850" cy="628650"/>
          </a:xfrm>
          <a:prstGeom prst="ellipse">
            <a:avLst/>
          </a:prstGeom>
          <a:solidFill>
            <a:srgbClr val="FFFF0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Virage 27"/>
          <p:cNvSpPr/>
          <p:nvPr/>
        </p:nvSpPr>
        <p:spPr>
          <a:xfrm>
            <a:off x="3829050" y="298741"/>
            <a:ext cx="1838325" cy="844259"/>
          </a:xfrm>
          <a:prstGeom prst="ben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6" name="Ellipse 5"/>
          <p:cNvSpPr/>
          <p:nvPr/>
        </p:nvSpPr>
        <p:spPr>
          <a:xfrm>
            <a:off x="6038849" y="3400425"/>
            <a:ext cx="1323975" cy="628650"/>
          </a:xfrm>
          <a:prstGeom prst="ellipse">
            <a:avLst/>
          </a:prstGeom>
          <a:solidFill>
            <a:srgbClr val="FFFF00">
              <a:alpha val="4902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p:cNvSpPr/>
          <p:nvPr/>
        </p:nvSpPr>
        <p:spPr>
          <a:xfrm>
            <a:off x="6467474" y="4695825"/>
            <a:ext cx="1323975" cy="628650"/>
          </a:xfrm>
          <a:prstGeom prst="ellipse">
            <a:avLst/>
          </a:prstGeom>
          <a:solidFill>
            <a:srgbClr val="FFFF00">
              <a:alpha val="4902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p:cNvSpPr/>
          <p:nvPr/>
        </p:nvSpPr>
        <p:spPr>
          <a:xfrm>
            <a:off x="104774" y="92221"/>
            <a:ext cx="2600325" cy="384030"/>
          </a:xfrm>
          <a:prstGeom prst="ellipse">
            <a:avLst/>
          </a:prstGeom>
          <a:solidFill>
            <a:srgbClr val="FFFF0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Infectious</a:t>
            </a: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factors</a:t>
            </a: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Ellipse 9"/>
          <p:cNvSpPr/>
          <p:nvPr/>
        </p:nvSpPr>
        <p:spPr>
          <a:xfrm>
            <a:off x="766763" y="4695825"/>
            <a:ext cx="1085850" cy="628650"/>
          </a:xfrm>
          <a:prstGeom prst="ellipse">
            <a:avLst/>
          </a:prstGeom>
          <a:solidFill>
            <a:srgbClr val="7030A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p:cNvSpPr/>
          <p:nvPr/>
        </p:nvSpPr>
        <p:spPr>
          <a:xfrm>
            <a:off x="5762625" y="5257800"/>
            <a:ext cx="1085850" cy="628650"/>
          </a:xfrm>
          <a:prstGeom prst="ellipse">
            <a:avLst/>
          </a:prstGeom>
          <a:solidFill>
            <a:srgbClr val="7030A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p:cNvSpPr/>
          <p:nvPr/>
        </p:nvSpPr>
        <p:spPr>
          <a:xfrm>
            <a:off x="7639050" y="5257800"/>
            <a:ext cx="1085850" cy="628650"/>
          </a:xfrm>
          <a:prstGeom prst="ellipse">
            <a:avLst/>
          </a:prstGeom>
          <a:solidFill>
            <a:srgbClr val="7030A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Ellipse 12"/>
          <p:cNvSpPr/>
          <p:nvPr/>
        </p:nvSpPr>
        <p:spPr>
          <a:xfrm>
            <a:off x="52385" y="530370"/>
            <a:ext cx="2476501" cy="381000"/>
          </a:xfrm>
          <a:prstGeom prst="ellipse">
            <a:avLst/>
          </a:prstGeom>
          <a:solidFill>
            <a:srgbClr val="7030A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Metabolic</a:t>
            </a: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factors</a:t>
            </a: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Ellipse 13"/>
          <p:cNvSpPr/>
          <p:nvPr/>
        </p:nvSpPr>
        <p:spPr>
          <a:xfrm>
            <a:off x="3648075" y="5705475"/>
            <a:ext cx="1085850" cy="628650"/>
          </a:xfrm>
          <a:prstGeom prst="ellipse">
            <a:avLst/>
          </a:prstGeom>
          <a:solidFill>
            <a:srgbClr val="7030A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p:cNvSpPr/>
          <p:nvPr/>
        </p:nvSpPr>
        <p:spPr>
          <a:xfrm>
            <a:off x="119058" y="1009650"/>
            <a:ext cx="2476501" cy="381000"/>
          </a:xfrm>
          <a:prstGeom prst="ellipse">
            <a:avLst/>
          </a:prstGeom>
          <a:solidFill>
            <a:srgbClr val="00B05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Genetic</a:t>
            </a: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factors</a:t>
            </a: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 name="Ellipse 15"/>
          <p:cNvSpPr/>
          <p:nvPr/>
        </p:nvSpPr>
        <p:spPr>
          <a:xfrm>
            <a:off x="176210" y="1504950"/>
            <a:ext cx="2295529" cy="590550"/>
          </a:xfrm>
          <a:prstGeom prst="ellipse">
            <a:avLst/>
          </a:prstGeom>
          <a:solidFill>
            <a:srgbClr val="00B0F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Environmental</a:t>
            </a: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factors</a:t>
            </a: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Ellipse 17"/>
          <p:cNvSpPr/>
          <p:nvPr/>
        </p:nvSpPr>
        <p:spPr>
          <a:xfrm>
            <a:off x="9296396" y="3857625"/>
            <a:ext cx="1057279" cy="590550"/>
          </a:xfrm>
          <a:prstGeom prst="ellipse">
            <a:avLst/>
          </a:prstGeom>
          <a:solidFill>
            <a:srgbClr val="00B05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Ellipse 18"/>
          <p:cNvSpPr/>
          <p:nvPr/>
        </p:nvSpPr>
        <p:spPr>
          <a:xfrm>
            <a:off x="3467096" y="4733925"/>
            <a:ext cx="1057279" cy="590550"/>
          </a:xfrm>
          <a:prstGeom prst="ellipse">
            <a:avLst/>
          </a:prstGeom>
          <a:solidFill>
            <a:srgbClr val="00B05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Ellipse 19"/>
          <p:cNvSpPr/>
          <p:nvPr/>
        </p:nvSpPr>
        <p:spPr>
          <a:xfrm>
            <a:off x="104774" y="2181225"/>
            <a:ext cx="2295529" cy="400050"/>
          </a:xfrm>
          <a:prstGeom prst="ellipse">
            <a:avLst/>
          </a:prstGeom>
          <a:solidFill>
            <a:schemeClr val="accent2">
              <a:lumMod val="75000"/>
              <a:alpha val="54902"/>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Social </a:t>
            </a:r>
            <a:r>
              <a:rPr lang="fr-BE" sz="1600" dirty="0" err="1">
                <a:solidFill>
                  <a:schemeClr val="tx1"/>
                </a:solidFill>
                <a:latin typeface="Tahoma" panose="020B0604030504040204" pitchFamily="34" charset="0"/>
                <a:ea typeface="Tahoma" panose="020B0604030504040204" pitchFamily="34" charset="0"/>
                <a:cs typeface="Tahoma" panose="020B0604030504040204" pitchFamily="34" charset="0"/>
              </a:rPr>
              <a:t>factors</a:t>
            </a: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Ellipse 20"/>
          <p:cNvSpPr/>
          <p:nvPr/>
        </p:nvSpPr>
        <p:spPr>
          <a:xfrm>
            <a:off x="3648075" y="3800475"/>
            <a:ext cx="981076" cy="533400"/>
          </a:xfrm>
          <a:prstGeom prst="ellipse">
            <a:avLst/>
          </a:prstGeom>
          <a:solidFill>
            <a:schemeClr val="accent2">
              <a:lumMod val="75000"/>
              <a:alpha val="54902"/>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Ellipse 21"/>
          <p:cNvSpPr/>
          <p:nvPr/>
        </p:nvSpPr>
        <p:spPr>
          <a:xfrm>
            <a:off x="4733925" y="6153150"/>
            <a:ext cx="785818" cy="666750"/>
          </a:xfrm>
          <a:prstGeom prst="ellipse">
            <a:avLst/>
          </a:prstGeom>
          <a:solidFill>
            <a:srgbClr val="00B0F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Ellipse 22"/>
          <p:cNvSpPr/>
          <p:nvPr/>
        </p:nvSpPr>
        <p:spPr>
          <a:xfrm>
            <a:off x="1852613" y="4695825"/>
            <a:ext cx="785818" cy="666750"/>
          </a:xfrm>
          <a:prstGeom prst="ellipse">
            <a:avLst/>
          </a:prstGeom>
          <a:solidFill>
            <a:srgbClr val="00B0F0">
              <a:alpha val="54902"/>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ZoneTexte 2"/>
          <p:cNvSpPr txBox="1"/>
          <p:nvPr/>
        </p:nvSpPr>
        <p:spPr>
          <a:xfrm>
            <a:off x="176210" y="5609332"/>
            <a:ext cx="2927020" cy="1077218"/>
          </a:xfrm>
          <a:prstGeom prst="rect">
            <a:avLst/>
          </a:prstGeom>
          <a:solidFill>
            <a:srgbClr val="5B9BD5"/>
          </a:solidFill>
          <a:ln>
            <a:solidFill>
              <a:schemeClr val="tx1"/>
            </a:solidFill>
          </a:ln>
        </p:spPr>
        <p:txBody>
          <a:bodyPr wrap="none" rtlCol="0">
            <a:spAutoFit/>
          </a:bodyPr>
          <a:lstStyle/>
          <a:p>
            <a:pPr algn="ctr"/>
            <a:r>
              <a:rPr lang="fr-BE" sz="3200" dirty="0" err="1" smtClean="0">
                <a:latin typeface="Tahoma" panose="020B0604030504040204" pitchFamily="34" charset="0"/>
                <a:ea typeface="Tahoma" panose="020B0604030504040204" pitchFamily="34" charset="0"/>
                <a:cs typeface="Tahoma" panose="020B0604030504040204" pitchFamily="34" charset="0"/>
              </a:rPr>
              <a:t>Many</a:t>
            </a:r>
            <a:r>
              <a:rPr lang="fr-BE" sz="3200" dirty="0" smtClean="0">
                <a:latin typeface="Tahoma" panose="020B0604030504040204" pitchFamily="34" charset="0"/>
                <a:ea typeface="Tahoma" panose="020B0604030504040204" pitchFamily="34" charset="0"/>
                <a:cs typeface="Tahoma" panose="020B0604030504040204" pitchFamily="34" charset="0"/>
              </a:rPr>
              <a:t> </a:t>
            </a:r>
            <a:r>
              <a:rPr lang="fr-BE" sz="3200" dirty="0" err="1" smtClean="0">
                <a:latin typeface="Tahoma" panose="020B0604030504040204" pitchFamily="34" charset="0"/>
                <a:ea typeface="Tahoma" panose="020B0604030504040204" pitchFamily="34" charset="0"/>
                <a:cs typeface="Tahoma" panose="020B0604030504040204" pitchFamily="34" charset="0"/>
              </a:rPr>
              <a:t>different</a:t>
            </a:r>
            <a:r>
              <a:rPr lang="fr-BE" sz="3200" dirty="0" smtClean="0">
                <a:latin typeface="Tahoma" panose="020B0604030504040204" pitchFamily="34" charset="0"/>
                <a:ea typeface="Tahoma" panose="020B0604030504040204" pitchFamily="34" charset="0"/>
                <a:cs typeface="Tahoma" panose="020B0604030504040204" pitchFamily="34" charset="0"/>
              </a:rPr>
              <a:t> </a:t>
            </a:r>
          </a:p>
          <a:p>
            <a:pPr algn="ctr"/>
            <a:r>
              <a:rPr lang="fr-BE" sz="3200" dirty="0" err="1" smtClean="0">
                <a:latin typeface="Tahoma" panose="020B0604030504040204" pitchFamily="34" charset="0"/>
                <a:ea typeface="Tahoma" panose="020B0604030504040204" pitchFamily="34" charset="0"/>
                <a:cs typeface="Tahoma" panose="020B0604030504040204" pitchFamily="34" charset="0"/>
              </a:rPr>
              <a:t>factors</a:t>
            </a:r>
            <a:endParaRPr lang="fr-BE" sz="3200" dirty="0">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41</a:t>
            </a:fld>
            <a:endParaRPr lang="fr-BE"/>
          </a:p>
        </p:txBody>
      </p:sp>
    </p:spTree>
    <p:extLst>
      <p:ext uri="{BB962C8B-B14F-4D97-AF65-F5344CB8AC3E}">
        <p14:creationId xmlns:p14="http://schemas.microsoft.com/office/powerpoint/2010/main" val="165450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83287" y="1765121"/>
            <a:ext cx="10771833" cy="2800767"/>
          </a:xfrm>
          <a:prstGeom prst="rect">
            <a:avLst/>
          </a:prstGeom>
          <a:solidFill>
            <a:schemeClr val="accent6">
              <a:lumMod val="75000"/>
            </a:schemeClr>
          </a:solidFill>
          <a:ln>
            <a:solidFill>
              <a:schemeClr val="tx1"/>
            </a:solidFill>
          </a:ln>
        </p:spPr>
        <p:txBody>
          <a:bodyPr wrap="square" rtlCol="0">
            <a:spAutoFit/>
          </a:bodyPr>
          <a:lstStyle/>
          <a:p>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To have an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idea</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the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prevalence</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the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different</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pathologies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observed</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in a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determined</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environment</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farm</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country, district,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method</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44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diagnosis</a:t>
            </a:r>
            <a:r>
              <a:rPr lang="fr-BE" sz="44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42</a:t>
            </a:fld>
            <a:endParaRPr lang="fr-BE"/>
          </a:p>
        </p:txBody>
      </p:sp>
    </p:spTree>
    <p:extLst>
      <p:ext uri="{BB962C8B-B14F-4D97-AF65-F5344CB8AC3E}">
        <p14:creationId xmlns:p14="http://schemas.microsoft.com/office/powerpoint/2010/main" val="1523688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2437" y="1274323"/>
            <a:ext cx="7547043" cy="5272391"/>
          </a:xfrm>
        </p:spPr>
        <p:txBody>
          <a:bodyPr>
            <a:noAutofit/>
          </a:bodyPr>
          <a:lstStyle/>
          <a:p>
            <a:r>
              <a:rPr lang="fr-BE" sz="2200" dirty="0" err="1" smtClean="0">
                <a:latin typeface="Tahoma" panose="020B0604030504040204" pitchFamily="34" charset="0"/>
                <a:ea typeface="Tahoma" panose="020B0604030504040204" pitchFamily="34" charset="0"/>
                <a:cs typeface="Tahoma" panose="020B0604030504040204" pitchFamily="34" charset="0"/>
              </a:rPr>
              <a:t>Dystocia</a:t>
            </a:r>
            <a:r>
              <a:rPr lang="fr-BE" sz="2200" dirty="0" smtClean="0">
                <a:latin typeface="Tahoma" panose="020B0604030504040204" pitchFamily="34" charset="0"/>
                <a:ea typeface="Tahoma" panose="020B0604030504040204" pitchFamily="34" charset="0"/>
                <a:cs typeface="Tahoma" panose="020B0604030504040204" pitchFamily="34" charset="0"/>
              </a:rPr>
              <a:t> : 					2 to 7 %</a:t>
            </a:r>
          </a:p>
          <a:p>
            <a:r>
              <a:rPr lang="fr-BE" sz="2200" dirty="0" smtClean="0">
                <a:latin typeface="Tahoma" panose="020B0604030504040204" pitchFamily="34" charset="0"/>
                <a:ea typeface="Tahoma" panose="020B0604030504040204" pitchFamily="34" charset="0"/>
                <a:cs typeface="Tahoma" panose="020B0604030504040204" pitchFamily="34" charset="0"/>
              </a:rPr>
              <a:t>Milk </a:t>
            </a:r>
            <a:r>
              <a:rPr lang="fr-BE" sz="2200" dirty="0" err="1" smtClean="0">
                <a:latin typeface="Tahoma" panose="020B0604030504040204" pitchFamily="34" charset="0"/>
                <a:ea typeface="Tahoma" panose="020B0604030504040204" pitchFamily="34" charset="0"/>
                <a:cs typeface="Tahoma" panose="020B0604030504040204" pitchFamily="34" charset="0"/>
              </a:rPr>
              <a:t>fever</a:t>
            </a:r>
            <a:r>
              <a:rPr lang="fr-BE" sz="2200" dirty="0" smtClean="0">
                <a:latin typeface="Tahoma" panose="020B0604030504040204" pitchFamily="34" charset="0"/>
                <a:ea typeface="Tahoma" panose="020B0604030504040204" pitchFamily="34" charset="0"/>
                <a:cs typeface="Tahoma" panose="020B0604030504040204" pitchFamily="34" charset="0"/>
              </a:rPr>
              <a:t> : 					5 %</a:t>
            </a:r>
          </a:p>
          <a:p>
            <a:r>
              <a:rPr lang="fr-BE" sz="2200" dirty="0" err="1" smtClean="0">
                <a:latin typeface="Tahoma" panose="020B0604030504040204" pitchFamily="34" charset="0"/>
                <a:ea typeface="Tahoma" panose="020B0604030504040204" pitchFamily="34" charset="0"/>
                <a:cs typeface="Tahoma" panose="020B0604030504040204" pitchFamily="34" charset="0"/>
              </a:rPr>
              <a:t>Clinical</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acetonemia</a:t>
            </a:r>
            <a:r>
              <a:rPr lang="fr-BE" sz="2200" dirty="0" smtClean="0">
                <a:latin typeface="Tahoma" panose="020B0604030504040204" pitchFamily="34" charset="0"/>
                <a:ea typeface="Tahoma" panose="020B0604030504040204" pitchFamily="34" charset="0"/>
                <a:cs typeface="Tahoma" panose="020B0604030504040204" pitchFamily="34" charset="0"/>
              </a:rPr>
              <a:t> : 			0,5 to 2,4 %</a:t>
            </a:r>
          </a:p>
          <a:p>
            <a:r>
              <a:rPr lang="fr-BE" sz="2200" dirty="0" err="1" smtClean="0">
                <a:latin typeface="Tahoma" panose="020B0604030504040204" pitchFamily="34" charset="0"/>
                <a:ea typeface="Tahoma" panose="020B0604030504040204" pitchFamily="34" charset="0"/>
                <a:cs typeface="Tahoma" panose="020B0604030504040204" pitchFamily="34" charset="0"/>
              </a:rPr>
              <a:t>Subclinical</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acetonemia</a:t>
            </a:r>
            <a:r>
              <a:rPr lang="fr-BE" sz="2200" dirty="0" smtClean="0">
                <a:latin typeface="Tahoma" panose="020B0604030504040204" pitchFamily="34" charset="0"/>
                <a:ea typeface="Tahoma" panose="020B0604030504040204" pitchFamily="34" charset="0"/>
                <a:cs typeface="Tahoma" panose="020B0604030504040204" pitchFamily="34" charset="0"/>
              </a:rPr>
              <a:t> : 			29 to 58 %</a:t>
            </a:r>
          </a:p>
          <a:p>
            <a:r>
              <a:rPr lang="fr-BE" sz="2200" dirty="0" err="1" smtClean="0">
                <a:latin typeface="Tahoma" panose="020B0604030504040204" pitchFamily="34" charset="0"/>
                <a:ea typeface="Tahoma" panose="020B0604030504040204" pitchFamily="34" charset="0"/>
                <a:cs typeface="Tahoma" panose="020B0604030504040204" pitchFamily="34" charset="0"/>
              </a:rPr>
              <a:t>Subclinical</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acidosis</a:t>
            </a:r>
            <a:r>
              <a:rPr lang="fr-BE" sz="2200" dirty="0" smtClean="0">
                <a:latin typeface="Tahoma" panose="020B0604030504040204" pitchFamily="34" charset="0"/>
                <a:ea typeface="Tahoma" panose="020B0604030504040204" pitchFamily="34" charset="0"/>
                <a:cs typeface="Tahoma" panose="020B0604030504040204" pitchFamily="34" charset="0"/>
              </a:rPr>
              <a:t> : 			19 to 29 %</a:t>
            </a:r>
          </a:p>
          <a:p>
            <a:r>
              <a:rPr lang="fr-BE" sz="2200" dirty="0" err="1" smtClean="0">
                <a:latin typeface="Tahoma" panose="020B0604030504040204" pitchFamily="34" charset="0"/>
                <a:ea typeface="Tahoma" panose="020B0604030504040204" pitchFamily="34" charset="0"/>
                <a:cs typeface="Tahoma" panose="020B0604030504040204" pitchFamily="34" charset="0"/>
              </a:rPr>
              <a:t>Placental</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retention</a:t>
            </a:r>
            <a:r>
              <a:rPr lang="fr-BE" sz="2200" dirty="0" smtClean="0">
                <a:latin typeface="Tahoma" panose="020B0604030504040204" pitchFamily="34" charset="0"/>
                <a:ea typeface="Tahoma" panose="020B0604030504040204" pitchFamily="34" charset="0"/>
                <a:cs typeface="Tahoma" panose="020B0604030504040204" pitchFamily="34" charset="0"/>
              </a:rPr>
              <a:t> : 			8 %</a:t>
            </a:r>
          </a:p>
          <a:p>
            <a:r>
              <a:rPr lang="fr-BE" sz="2200" dirty="0" err="1" smtClean="0">
                <a:latin typeface="Tahoma" panose="020B0604030504040204" pitchFamily="34" charset="0"/>
                <a:ea typeface="Tahoma" panose="020B0604030504040204" pitchFamily="34" charset="0"/>
                <a:cs typeface="Tahoma" panose="020B0604030504040204" pitchFamily="34" charset="0"/>
              </a:rPr>
              <a:t>Puerperal</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metritis</a:t>
            </a:r>
            <a:r>
              <a:rPr lang="fr-BE" sz="2200" dirty="0" smtClean="0">
                <a:latin typeface="Tahoma" panose="020B0604030504040204" pitchFamily="34" charset="0"/>
                <a:ea typeface="Tahoma" panose="020B0604030504040204" pitchFamily="34" charset="0"/>
                <a:cs typeface="Tahoma" panose="020B0604030504040204" pitchFamily="34" charset="0"/>
              </a:rPr>
              <a:t> : 				30 to 40 %</a:t>
            </a:r>
          </a:p>
          <a:p>
            <a:r>
              <a:rPr lang="fr-BE" sz="2200" dirty="0" err="1" smtClean="0">
                <a:latin typeface="Tahoma" panose="020B0604030504040204" pitchFamily="34" charset="0"/>
                <a:ea typeface="Tahoma" panose="020B0604030504040204" pitchFamily="34" charset="0"/>
                <a:cs typeface="Tahoma" panose="020B0604030504040204" pitchFamily="34" charset="0"/>
              </a:rPr>
              <a:t>Clinical</a:t>
            </a:r>
            <a:r>
              <a:rPr lang="fr-BE" sz="2200" dirty="0" smtClean="0">
                <a:latin typeface="Tahoma" panose="020B0604030504040204" pitchFamily="34" charset="0"/>
                <a:ea typeface="Tahoma" panose="020B0604030504040204" pitchFamily="34" charset="0"/>
                <a:cs typeface="Tahoma" panose="020B0604030504040204" pitchFamily="34" charset="0"/>
              </a:rPr>
              <a:t> endometritis : 			15 to 20 %</a:t>
            </a:r>
          </a:p>
          <a:p>
            <a:r>
              <a:rPr lang="fr-BE" sz="2200" dirty="0" smtClean="0">
                <a:latin typeface="Tahoma" panose="020B0604030504040204" pitchFamily="34" charset="0"/>
                <a:ea typeface="Tahoma" panose="020B0604030504040204" pitchFamily="34" charset="0"/>
                <a:cs typeface="Tahoma" panose="020B0604030504040204" pitchFamily="34" charset="0"/>
              </a:rPr>
              <a:t>Pyometra : 					5 %</a:t>
            </a:r>
          </a:p>
          <a:p>
            <a:r>
              <a:rPr lang="fr-BE" sz="2200" dirty="0" err="1" smtClean="0">
                <a:latin typeface="Tahoma" panose="020B0604030504040204" pitchFamily="34" charset="0"/>
                <a:ea typeface="Tahoma" panose="020B0604030504040204" pitchFamily="34" charset="0"/>
                <a:cs typeface="Tahoma" panose="020B0604030504040204" pitchFamily="34" charset="0"/>
              </a:rPr>
              <a:t>Subclinical</a:t>
            </a:r>
            <a:r>
              <a:rPr lang="fr-BE" sz="2200" dirty="0" smtClean="0">
                <a:latin typeface="Tahoma" panose="020B0604030504040204" pitchFamily="34" charset="0"/>
                <a:ea typeface="Tahoma" panose="020B0604030504040204" pitchFamily="34" charset="0"/>
                <a:cs typeface="Tahoma" panose="020B0604030504040204" pitchFamily="34" charset="0"/>
              </a:rPr>
              <a:t> endometritis 			11 to 66 %</a:t>
            </a:r>
          </a:p>
          <a:p>
            <a:r>
              <a:rPr lang="fr-BE" sz="2200" dirty="0" err="1" smtClean="0">
                <a:latin typeface="Tahoma" panose="020B0604030504040204" pitchFamily="34" charset="0"/>
                <a:ea typeface="Tahoma" panose="020B0604030504040204" pitchFamily="34" charset="0"/>
                <a:cs typeface="Tahoma" panose="020B0604030504040204" pitchFamily="34" charset="0"/>
              </a:rPr>
              <a:t>Functional</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pathological</a:t>
            </a:r>
            <a:r>
              <a:rPr lang="fr-BE" sz="2200" dirty="0" smtClean="0">
                <a:latin typeface="Tahoma" panose="020B0604030504040204" pitchFamily="34" charset="0"/>
                <a:ea typeface="Tahoma" panose="020B0604030504040204" pitchFamily="34" charset="0"/>
                <a:cs typeface="Tahoma" panose="020B0604030504040204" pitchFamily="34" charset="0"/>
              </a:rPr>
              <a:t> anoestrus : 	20 %</a:t>
            </a:r>
          </a:p>
          <a:p>
            <a:r>
              <a:rPr lang="fr-BE" sz="2200" dirty="0" err="1" smtClean="0">
                <a:latin typeface="Tahoma" panose="020B0604030504040204" pitchFamily="34" charset="0"/>
                <a:ea typeface="Tahoma" panose="020B0604030504040204" pitchFamily="34" charset="0"/>
                <a:cs typeface="Tahoma" panose="020B0604030504040204" pitchFamily="34" charset="0"/>
              </a:rPr>
              <a:t>Cystic</a:t>
            </a:r>
            <a:r>
              <a:rPr lang="fr-BE" sz="2200" dirty="0" smtClean="0">
                <a:latin typeface="Tahoma" panose="020B0604030504040204" pitchFamily="34" charset="0"/>
                <a:ea typeface="Tahoma" panose="020B0604030504040204" pitchFamily="34" charset="0"/>
                <a:cs typeface="Tahoma" panose="020B0604030504040204" pitchFamily="34" charset="0"/>
              </a:rPr>
              <a:t> </a:t>
            </a:r>
            <a:r>
              <a:rPr lang="fr-BE" sz="2200" dirty="0" err="1" smtClean="0">
                <a:latin typeface="Tahoma" panose="020B0604030504040204" pitchFamily="34" charset="0"/>
                <a:ea typeface="Tahoma" panose="020B0604030504040204" pitchFamily="34" charset="0"/>
                <a:cs typeface="Tahoma" panose="020B0604030504040204" pitchFamily="34" charset="0"/>
              </a:rPr>
              <a:t>pathological</a:t>
            </a:r>
            <a:r>
              <a:rPr lang="fr-BE" sz="2200" dirty="0" smtClean="0">
                <a:latin typeface="Tahoma" panose="020B0604030504040204" pitchFamily="34" charset="0"/>
                <a:ea typeface="Tahoma" panose="020B0604030504040204" pitchFamily="34" charset="0"/>
                <a:cs typeface="Tahoma" panose="020B0604030504040204" pitchFamily="34" charset="0"/>
              </a:rPr>
              <a:t> anoestrus : 		10 %</a:t>
            </a:r>
          </a:p>
          <a:p>
            <a:endParaRPr lang="fr-BE" sz="22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fr-BE" sz="2200" dirty="0">
              <a:latin typeface="Tahoma" panose="020B0604030504040204" pitchFamily="34" charset="0"/>
              <a:ea typeface="Tahoma" panose="020B0604030504040204" pitchFamily="34" charset="0"/>
              <a:cs typeface="Tahoma" panose="020B0604030504040204" pitchFamily="34" charset="0"/>
            </a:endParaRPr>
          </a:p>
        </p:txBody>
      </p:sp>
      <p:sp>
        <p:nvSpPr>
          <p:cNvPr id="4" name="ZoneTexte 3"/>
          <p:cNvSpPr txBox="1"/>
          <p:nvPr/>
        </p:nvSpPr>
        <p:spPr>
          <a:xfrm>
            <a:off x="990274" y="123882"/>
            <a:ext cx="8983549" cy="769441"/>
          </a:xfrm>
          <a:prstGeom prst="rect">
            <a:avLst/>
          </a:prstGeom>
          <a:solidFill>
            <a:srgbClr val="5B9BD5"/>
          </a:solidFill>
          <a:ln>
            <a:solidFill>
              <a:schemeClr val="tx1"/>
            </a:solidFill>
          </a:ln>
        </p:spPr>
        <p:txBody>
          <a:bodyPr wrap="none" rtlCol="0">
            <a:spAutoFit/>
          </a:bodyPr>
          <a:lstStyle/>
          <a:p>
            <a:pPr algn="ct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prevalence</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can</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be</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quite</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different</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according</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to the environnement </a:t>
            </a:r>
          </a:p>
          <a:p>
            <a:pPr algn="ct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(countries,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farms</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 but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also</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criteria</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methods</a:t>
            </a:r>
            <a:r>
              <a:rPr lang="fr-BE" sz="22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fr-BE" sz="2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diagnosis</a:t>
            </a:r>
            <a:endParaRPr lang="fr-BE"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817123" y="1206230"/>
            <a:ext cx="7363839" cy="4377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817122" y="1689369"/>
            <a:ext cx="7363840" cy="1725039"/>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817123" y="3476014"/>
            <a:ext cx="7363840" cy="2029842"/>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817122" y="5593399"/>
            <a:ext cx="7363840" cy="787944"/>
          </a:xfrm>
          <a:prstGeom prst="rect">
            <a:avLst/>
          </a:prstGeom>
          <a:noFill/>
          <a:ln w="190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43</a:t>
            </a:fld>
            <a:endParaRPr lang="fr-BE"/>
          </a:p>
        </p:txBody>
      </p:sp>
    </p:spTree>
    <p:extLst>
      <p:ext uri="{BB962C8B-B14F-4D97-AF65-F5344CB8AC3E}">
        <p14:creationId xmlns:p14="http://schemas.microsoft.com/office/powerpoint/2010/main" val="7108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6668" y="207470"/>
            <a:ext cx="10674131" cy="1069537"/>
          </a:xfrm>
          <a:solidFill>
            <a:schemeClr val="accent1">
              <a:lumMod val="60000"/>
              <a:lumOff val="40000"/>
            </a:schemeClr>
          </a:solidFill>
          <a:ln>
            <a:solidFill>
              <a:schemeClr val="tx1"/>
            </a:solidFill>
          </a:ln>
        </p:spPr>
        <p:txBody>
          <a:bodyPr>
            <a:normAutofit/>
          </a:bodyPr>
          <a:lstStyle/>
          <a:p>
            <a:r>
              <a:rPr lang="fr-BE" sz="2800" dirty="0" err="1" smtClean="0">
                <a:latin typeface="Arial Narrow" panose="020B0606020202030204" pitchFamily="34" charset="0"/>
              </a:rPr>
              <a:t>Some</a:t>
            </a:r>
            <a:r>
              <a:rPr lang="fr-BE" sz="2800" dirty="0" smtClean="0">
                <a:latin typeface="Arial Narrow" panose="020B0606020202030204" pitchFamily="34" charset="0"/>
              </a:rPr>
              <a:t> figures in </a:t>
            </a:r>
            <a:r>
              <a:rPr lang="fr-BE" sz="2800" dirty="0" err="1" smtClean="0">
                <a:latin typeface="Arial Narrow" panose="020B0606020202030204" pitchFamily="34" charset="0"/>
              </a:rPr>
              <a:t>small</a:t>
            </a:r>
            <a:r>
              <a:rPr lang="fr-BE" sz="2800" dirty="0" smtClean="0">
                <a:latin typeface="Arial Narrow" panose="020B0606020202030204" pitchFamily="34" charset="0"/>
              </a:rPr>
              <a:t> </a:t>
            </a:r>
            <a:r>
              <a:rPr lang="fr-BE" sz="2800" dirty="0" err="1" smtClean="0">
                <a:latin typeface="Arial Narrow" panose="020B0606020202030204" pitchFamily="34" charset="0"/>
              </a:rPr>
              <a:t>farms</a:t>
            </a:r>
            <a:r>
              <a:rPr lang="fr-BE" sz="2800" dirty="0" smtClean="0">
                <a:latin typeface="Arial Narrow" panose="020B0606020202030204" pitchFamily="34" charset="0"/>
              </a:rPr>
              <a:t> in Vietnam (</a:t>
            </a:r>
            <a:r>
              <a:rPr lang="fr-BE" sz="2800" dirty="0" err="1" smtClean="0">
                <a:latin typeface="Arial Narrow" panose="020B0606020202030204" pitchFamily="34" charset="0"/>
              </a:rPr>
              <a:t>follow</a:t>
            </a:r>
            <a:r>
              <a:rPr lang="fr-BE" sz="2800" dirty="0" smtClean="0">
                <a:latin typeface="Arial Narrow" panose="020B0606020202030204" pitchFamily="34" charset="0"/>
              </a:rPr>
              <a:t> up of 353 </a:t>
            </a:r>
            <a:r>
              <a:rPr lang="fr-BE" sz="2800" dirty="0" err="1" smtClean="0">
                <a:latin typeface="Arial Narrow" panose="020B0606020202030204" pitchFamily="34" charset="0"/>
              </a:rPr>
              <a:t>calvings</a:t>
            </a:r>
            <a:r>
              <a:rPr lang="fr-BE" sz="2800" dirty="0" smtClean="0">
                <a:latin typeface="Arial Narrow" panose="020B0606020202030204" pitchFamily="34" charset="0"/>
              </a:rPr>
              <a:t> </a:t>
            </a:r>
            <a:br>
              <a:rPr lang="fr-BE" sz="2800" dirty="0" smtClean="0">
                <a:latin typeface="Arial Narrow" panose="020B0606020202030204" pitchFamily="34" charset="0"/>
              </a:rPr>
            </a:br>
            <a:r>
              <a:rPr lang="fr-BE" sz="2800" dirty="0" smtClean="0">
                <a:latin typeface="Arial Narrow" panose="020B0606020202030204" pitchFamily="34" charset="0"/>
              </a:rPr>
              <a:t>(Nguyen </a:t>
            </a:r>
            <a:r>
              <a:rPr lang="fr-BE" sz="2800" dirty="0" err="1" smtClean="0">
                <a:latin typeface="Arial Narrow" panose="020B0606020202030204" pitchFamily="34" charset="0"/>
              </a:rPr>
              <a:t>Kien</a:t>
            </a:r>
            <a:r>
              <a:rPr lang="fr-BE" sz="2800" dirty="0" smtClean="0">
                <a:latin typeface="Arial Narrow" panose="020B0606020202030204" pitchFamily="34" charset="0"/>
              </a:rPr>
              <a:t> </a:t>
            </a:r>
            <a:r>
              <a:rPr lang="fr-BE" sz="2800" dirty="0" err="1" smtClean="0">
                <a:latin typeface="Arial Narrow" panose="020B0606020202030204" pitchFamily="34" charset="0"/>
              </a:rPr>
              <a:t>Cuong</a:t>
            </a:r>
            <a:r>
              <a:rPr lang="fr-BE" sz="2800" dirty="0" smtClean="0">
                <a:latin typeface="Arial Narrow" panose="020B0606020202030204" pitchFamily="34" charset="0"/>
              </a:rPr>
              <a:t> and Hanzen 2016)</a:t>
            </a:r>
            <a:endParaRPr lang="fr-BE" sz="2800" dirty="0">
              <a:latin typeface="Arial Narrow" panose="020B0606020202030204" pitchFamily="34" charset="0"/>
            </a:endParaRPr>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44</a:t>
            </a:fld>
            <a:endParaRPr lang="fr-BE"/>
          </a:p>
        </p:txBody>
      </p:sp>
      <p:graphicFrame>
        <p:nvGraphicFramePr>
          <p:cNvPr id="4" name="Graphique 3"/>
          <p:cNvGraphicFramePr>
            <a:graphicFrameLocks/>
          </p:cNvGraphicFramePr>
          <p:nvPr>
            <p:extLst>
              <p:ext uri="{D42A27DB-BD31-4B8C-83A1-F6EECF244321}">
                <p14:modId xmlns:p14="http://schemas.microsoft.com/office/powerpoint/2010/main" val="886204367"/>
              </p:ext>
            </p:extLst>
          </p:nvPr>
        </p:nvGraphicFramePr>
        <p:xfrm>
          <a:off x="1230366" y="1513491"/>
          <a:ext cx="8733441" cy="50449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9860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68500" y="819201"/>
            <a:ext cx="10956960" cy="1323439"/>
          </a:xfrm>
          <a:prstGeom prst="rect">
            <a:avLst/>
          </a:prstGeom>
          <a:solidFill>
            <a:schemeClr val="accent5">
              <a:lumMod val="50000"/>
            </a:schemeClr>
          </a:solidFill>
          <a:ln>
            <a:solidFill>
              <a:schemeClr val="tx1"/>
            </a:solidFill>
          </a:ln>
        </p:spPr>
        <p:txBody>
          <a:bodyPr wrap="square" rtlCol="0">
            <a:spAutoFit/>
          </a:bodyPr>
          <a:lstStyle/>
          <a:p>
            <a:r>
              <a:rPr lang="fr-BE"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In conclusion : six </a:t>
            </a:r>
            <a:r>
              <a:rPr lang="fr-BE"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highlights</a:t>
            </a:r>
            <a:r>
              <a:rPr lang="fr-BE"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on the future </a:t>
            </a:r>
          </a:p>
          <a:p>
            <a:r>
              <a:rPr lang="fr-BE"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of the </a:t>
            </a:r>
            <a:r>
              <a:rPr lang="fr-BE"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production</a:t>
            </a:r>
          </a:p>
        </p:txBody>
      </p:sp>
      <p:sp>
        <p:nvSpPr>
          <p:cNvPr id="2" name="Rectangle 1"/>
          <p:cNvSpPr/>
          <p:nvPr/>
        </p:nvSpPr>
        <p:spPr>
          <a:xfrm>
            <a:off x="685799" y="2774573"/>
            <a:ext cx="9820275" cy="3539430"/>
          </a:xfrm>
          <a:prstGeom prst="rect">
            <a:avLst/>
          </a:prstGeom>
        </p:spPr>
        <p:txBody>
          <a:bodyPr wrap="square">
            <a:spAutoFit/>
          </a:bodyPr>
          <a:lstStyle/>
          <a:p>
            <a:r>
              <a:rPr lang="fr-BE" sz="2800" dirty="0" err="1">
                <a:latin typeface="Tahoma" panose="020B0604030504040204" pitchFamily="34" charset="0"/>
                <a:ea typeface="Tahoma" panose="020B0604030504040204" pitchFamily="34" charset="0"/>
                <a:cs typeface="Tahoma" panose="020B0604030504040204" pitchFamily="34" charset="0"/>
              </a:rPr>
              <a:t>Adapted</a:t>
            </a:r>
            <a:r>
              <a:rPr lang="fr-BE" sz="2800" dirty="0">
                <a:latin typeface="Tahoma" panose="020B0604030504040204" pitchFamily="34" charset="0"/>
                <a:ea typeface="Tahoma" panose="020B0604030504040204" pitchFamily="34" charset="0"/>
                <a:cs typeface="Tahoma" panose="020B0604030504040204" pitchFamily="34" charset="0"/>
              </a:rPr>
              <a:t> </a:t>
            </a:r>
            <a:r>
              <a:rPr lang="fr-BE" sz="2800" dirty="0" err="1" smtClean="0">
                <a:latin typeface="Tahoma" panose="020B0604030504040204" pitchFamily="34" charset="0"/>
                <a:ea typeface="Tahoma" panose="020B0604030504040204" pitchFamily="34" charset="0"/>
                <a:cs typeface="Tahoma" panose="020B0604030504040204" pitchFamily="34" charset="0"/>
              </a:rPr>
              <a:t>with</a:t>
            </a:r>
            <a:endParaRPr lang="fr-BE" sz="2800" dirty="0" smtClean="0">
              <a:latin typeface="Tahoma" panose="020B0604030504040204" pitchFamily="34" charset="0"/>
              <a:ea typeface="Tahoma" panose="020B0604030504040204" pitchFamily="34" charset="0"/>
              <a:cs typeface="Tahoma" panose="020B0604030504040204" pitchFamily="34" charset="0"/>
            </a:endParaRPr>
          </a:p>
          <a:p>
            <a:endParaRPr lang="fr-BE" sz="2800" dirty="0">
              <a:latin typeface="Tahoma" panose="020B0604030504040204" pitchFamily="34" charset="0"/>
              <a:ea typeface="Tahoma" panose="020B0604030504040204" pitchFamily="34" charset="0"/>
              <a:cs typeface="Tahoma" panose="020B0604030504040204" pitchFamily="34" charset="0"/>
            </a:endParaRPr>
          </a:p>
          <a:p>
            <a:pPr marL="457200" indent="-457200">
              <a:buFontTx/>
              <a:buChar char="-"/>
            </a:pPr>
            <a:r>
              <a:rPr lang="fr-BE" sz="2800" dirty="0">
                <a:latin typeface="Tahoma" panose="020B0604030504040204" pitchFamily="34" charset="0"/>
                <a:ea typeface="Tahoma" panose="020B0604030504040204" pitchFamily="34" charset="0"/>
                <a:cs typeface="Tahoma" panose="020B0604030504040204" pitchFamily="34" charset="0"/>
                <a:hlinkClick r:id="rId2"/>
              </a:rPr>
              <a:t>http://</a:t>
            </a:r>
            <a:r>
              <a:rPr lang="fr-BE" sz="2800" dirty="0" smtClean="0">
                <a:latin typeface="Tahoma" panose="020B0604030504040204" pitchFamily="34" charset="0"/>
                <a:ea typeface="Tahoma" panose="020B0604030504040204" pitchFamily="34" charset="0"/>
                <a:cs typeface="Tahoma" panose="020B0604030504040204" pitchFamily="34" charset="0"/>
                <a:hlinkClick r:id="rId2"/>
              </a:rPr>
              <a:t>www.dairyasia.org/file/Proceedings_Dairy-Asia-2016_First-Draft.pdf</a:t>
            </a:r>
            <a:endParaRPr lang="fr-BE" sz="2800"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Tx/>
              <a:buChar char="-"/>
            </a:pPr>
            <a:endParaRPr lang="fr-BE" sz="2800" dirty="0">
              <a:latin typeface="Tahoma" panose="020B0604030504040204" pitchFamily="34" charset="0"/>
              <a:ea typeface="Tahoma" panose="020B0604030504040204" pitchFamily="34" charset="0"/>
              <a:cs typeface="Tahoma" panose="020B0604030504040204" pitchFamily="34" charset="0"/>
            </a:endParaRPr>
          </a:p>
          <a:p>
            <a:pPr marL="457200" indent="-457200">
              <a:buFontTx/>
              <a:buChar char="-"/>
            </a:pPr>
            <a:r>
              <a:rPr lang="en-US" sz="2800" dirty="0" err="1">
                <a:latin typeface="Tahoma" panose="020B0604030504040204" pitchFamily="34" charset="0"/>
                <a:ea typeface="Tahoma" panose="020B0604030504040204" pitchFamily="34" charset="0"/>
                <a:cs typeface="Tahoma" panose="020B0604030504040204" pitchFamily="34" charset="0"/>
              </a:rPr>
              <a:t>Barkema</a:t>
            </a:r>
            <a:r>
              <a:rPr lang="en-US" sz="2800" dirty="0">
                <a:latin typeface="Tahoma" panose="020B0604030504040204" pitchFamily="34" charset="0"/>
                <a:ea typeface="Tahoma" panose="020B0604030504040204" pitchFamily="34" charset="0"/>
                <a:cs typeface="Tahoma" panose="020B0604030504040204" pitchFamily="34" charset="0"/>
              </a:rPr>
              <a:t> et al. Changes in the dairy industry affecting dairy cattle health and welfare. </a:t>
            </a:r>
            <a:r>
              <a:rPr lang="en-US" sz="2800" dirty="0" err="1">
                <a:latin typeface="Tahoma" panose="020B0604030504040204" pitchFamily="34" charset="0"/>
                <a:ea typeface="Tahoma" panose="020B0604030504040204" pitchFamily="34" charset="0"/>
                <a:cs typeface="Tahoma" panose="020B0604030504040204" pitchFamily="34" charset="0"/>
              </a:rPr>
              <a:t>J.Dairy</a:t>
            </a:r>
            <a:r>
              <a:rPr lang="en-US" sz="2800" dirty="0">
                <a:latin typeface="Tahoma" panose="020B0604030504040204" pitchFamily="34" charset="0"/>
                <a:ea typeface="Tahoma" panose="020B0604030504040204" pitchFamily="34" charset="0"/>
                <a:cs typeface="Tahoma" panose="020B0604030504040204" pitchFamily="34" charset="0"/>
              </a:rPr>
              <a:t> Science 2015, 98, </a:t>
            </a:r>
            <a:r>
              <a:rPr lang="en-US" sz="2800" dirty="0" smtClean="0">
                <a:latin typeface="Tahoma" panose="020B0604030504040204" pitchFamily="34" charset="0"/>
                <a:ea typeface="Tahoma" panose="020B0604030504040204" pitchFamily="34" charset="0"/>
                <a:cs typeface="Tahoma" panose="020B0604030504040204" pitchFamily="34" charset="0"/>
              </a:rPr>
              <a:t>1-20.</a:t>
            </a:r>
            <a:endParaRPr lang="fr-BE" sz="2800" dirty="0">
              <a:latin typeface="Tahoma" panose="020B0604030504040204" pitchFamily="34" charset="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12"/>
          </p:nvPr>
        </p:nvSpPr>
        <p:spPr/>
        <p:txBody>
          <a:bodyPr/>
          <a:lstStyle/>
          <a:p>
            <a:fld id="{9B7F983F-EA00-4A86-8421-378289104A51}" type="slidenum">
              <a:rPr lang="fr-BE" smtClean="0"/>
              <a:t>45</a:t>
            </a:fld>
            <a:endParaRPr lang="fr-BE"/>
          </a:p>
        </p:txBody>
      </p:sp>
    </p:spTree>
    <p:extLst>
      <p:ext uri="{BB962C8B-B14F-4D97-AF65-F5344CB8AC3E}">
        <p14:creationId xmlns:p14="http://schemas.microsoft.com/office/powerpoint/2010/main" val="3002889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1325" y="6262985"/>
            <a:ext cx="5067300" cy="369332"/>
          </a:xfrm>
          <a:prstGeom prst="rect">
            <a:avLst/>
          </a:prstGeom>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46</a:t>
            </a:fld>
            <a:endParaRPr lang="fr-BE"/>
          </a:p>
        </p:txBody>
      </p:sp>
      <p:sp>
        <p:nvSpPr>
          <p:cNvPr id="5" name="Espace réservé du contenu 2"/>
          <p:cNvSpPr txBox="1">
            <a:spLocks/>
          </p:cNvSpPr>
          <p:nvPr/>
        </p:nvSpPr>
        <p:spPr>
          <a:xfrm>
            <a:off x="680872" y="2033163"/>
            <a:ext cx="11048671" cy="3091224"/>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200" b="1" dirty="0" smtClean="0">
                <a:solidFill>
                  <a:srgbClr val="FF0000"/>
                </a:solidFill>
                <a:latin typeface="Arial Narrow" panose="020B0606020202030204" pitchFamily="34" charset="0"/>
                <a:ea typeface="Tahoma" panose="020B0604030504040204" pitchFamily="34" charset="0"/>
                <a:cs typeface="Tahoma" panose="020B0604030504040204" pitchFamily="34" charset="0"/>
              </a:rPr>
              <a:t>No consistent and predictable association </a:t>
            </a:r>
            <a:r>
              <a:rPr lang="en-US" sz="3200" dirty="0" smtClean="0">
                <a:latin typeface="Arial Narrow" panose="020B0606020202030204" pitchFamily="34" charset="0"/>
                <a:ea typeface="Tahoma" panose="020B0604030504040204" pitchFamily="34" charset="0"/>
                <a:cs typeface="Tahoma" panose="020B0604030504040204" pitchFamily="34" charset="0"/>
              </a:rPr>
              <a:t>has been done  between herd size and health or welfare of the animals and the </a:t>
            </a:r>
            <a:r>
              <a:rPr lang="en-US" sz="3200" dirty="0" err="1" smtClean="0">
                <a:latin typeface="Arial Narrow" panose="020B0606020202030204" pitchFamily="34" charset="0"/>
                <a:ea typeface="Tahoma" panose="020B0604030504040204" pitchFamily="34" charset="0"/>
                <a:cs typeface="Tahoma" panose="020B0604030504040204" pitchFamily="34" charset="0"/>
              </a:rPr>
              <a:t>revenus</a:t>
            </a:r>
            <a:r>
              <a:rPr lang="en-US" sz="3200" dirty="0" smtClean="0">
                <a:latin typeface="Arial Narrow" panose="020B0606020202030204" pitchFamily="34" charset="0"/>
                <a:ea typeface="Tahoma" panose="020B0604030504040204" pitchFamily="34" charset="0"/>
                <a:cs typeface="Tahoma" panose="020B0604030504040204" pitchFamily="34" charset="0"/>
              </a:rPr>
              <a:t> of the farmers (see the experience of India : farms of 2-3 animals organized into strong cooperative </a:t>
            </a:r>
            <a:r>
              <a:rPr lang="en-US" sz="3200" dirty="0" err="1" smtClean="0">
                <a:latin typeface="Arial Narrow" panose="020B0606020202030204" pitchFamily="34" charset="0"/>
                <a:ea typeface="Tahoma" panose="020B0604030504040204" pitchFamily="34" charset="0"/>
                <a:cs typeface="Tahoma" panose="020B0604030504040204" pitchFamily="34" charset="0"/>
              </a:rPr>
              <a:t>organisations</a:t>
            </a:r>
            <a:r>
              <a:rPr lang="en-US" sz="3200" dirty="0" smtClean="0">
                <a:latin typeface="Arial Narrow" panose="020B0606020202030204" pitchFamily="34" charset="0"/>
                <a:ea typeface="Tahoma" panose="020B0604030504040204" pitchFamily="34" charset="0"/>
                <a:cs typeface="Tahoma" panose="020B0604030504040204" pitchFamily="34" charset="0"/>
              </a:rPr>
              <a:t>)</a:t>
            </a:r>
          </a:p>
          <a:p>
            <a:pPr>
              <a:lnSpc>
                <a:spcPct val="150000"/>
              </a:lnSpc>
            </a:pPr>
            <a:endParaRPr lang="fr-BE" sz="3200" dirty="0" smtClean="0">
              <a:latin typeface="Arial Narrow" panose="020B0606020202030204" pitchFamily="34" charset="0"/>
              <a:ea typeface="Tahoma" panose="020B0604030504040204" pitchFamily="34" charset="0"/>
              <a:cs typeface="Tahoma" panose="020B0604030504040204" pitchFamily="34" charset="0"/>
            </a:endParaRPr>
          </a:p>
          <a:p>
            <a:pPr>
              <a:lnSpc>
                <a:spcPct val="150000"/>
              </a:lnSpc>
            </a:pPr>
            <a:endParaRPr lang="fr-BE" sz="3200" dirty="0"/>
          </a:p>
        </p:txBody>
      </p:sp>
      <p:sp>
        <p:nvSpPr>
          <p:cNvPr id="8" name="Rectangle 7"/>
          <p:cNvSpPr/>
          <p:nvPr/>
        </p:nvSpPr>
        <p:spPr>
          <a:xfrm>
            <a:off x="4224408" y="832210"/>
            <a:ext cx="3372783" cy="584775"/>
          </a:xfrm>
          <a:prstGeom prst="rect">
            <a:avLst/>
          </a:prstGeom>
          <a:solidFill>
            <a:schemeClr val="accent6">
              <a:lumMod val="40000"/>
              <a:lumOff val="60000"/>
            </a:schemeClr>
          </a:solidFill>
          <a:ln>
            <a:solidFill>
              <a:schemeClr val="tx1"/>
            </a:solidFill>
          </a:ln>
        </p:spPr>
        <p:txBody>
          <a:bodyPr wrap="none">
            <a:spAutoFit/>
          </a:bodyPr>
          <a:lstStyle/>
          <a:p>
            <a:r>
              <a:rPr lang="en-US" sz="3200" dirty="0">
                <a:latin typeface="Arial Narrow" panose="020B0606020202030204" pitchFamily="34" charset="0"/>
                <a:ea typeface="Tahoma" panose="020B0604030504040204" pitchFamily="34" charset="0"/>
                <a:cs typeface="Tahoma" panose="020B0604030504040204" pitchFamily="34" charset="0"/>
              </a:rPr>
              <a:t>SIZE OF THE FARM </a:t>
            </a:r>
            <a:endParaRPr lang="fr-BE" sz="3200" dirty="0"/>
          </a:p>
        </p:txBody>
      </p:sp>
    </p:spTree>
    <p:extLst>
      <p:ext uri="{BB962C8B-B14F-4D97-AF65-F5344CB8AC3E}">
        <p14:creationId xmlns:p14="http://schemas.microsoft.com/office/powerpoint/2010/main" val="397642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3026" y="2213522"/>
            <a:ext cx="11067393" cy="2500367"/>
          </a:xfrm>
          <a:ln>
            <a:solidFill>
              <a:schemeClr val="tx1"/>
            </a:solidFill>
          </a:ln>
        </p:spPr>
        <p:txBody>
          <a:bodyPr>
            <a:noAutofit/>
          </a:bodyPr>
          <a:lstStyle/>
          <a:p>
            <a:pPr marL="0" lvl="0" indent="0">
              <a:lnSpc>
                <a:spcPct val="150000"/>
              </a:lnSpc>
              <a:buNone/>
            </a:pPr>
            <a:r>
              <a:rPr lang="en-US" sz="3200" dirty="0" smtClean="0">
                <a:latin typeface="Arial Narrow" panose="020B0606020202030204" pitchFamily="34" charset="0"/>
                <a:ea typeface="Tahoma" panose="020B0604030504040204" pitchFamily="34" charset="0"/>
                <a:cs typeface="Tahoma" panose="020B0604030504040204" pitchFamily="34" charset="0"/>
              </a:rPr>
              <a:t>With </a:t>
            </a:r>
            <a:r>
              <a:rPr lang="en-US" sz="3200" dirty="0">
                <a:latin typeface="Arial Narrow" panose="020B0606020202030204" pitchFamily="34" charset="0"/>
                <a:ea typeface="Tahoma" panose="020B0604030504040204" pitchFamily="34" charset="0"/>
                <a:cs typeface="Tahoma" panose="020B0604030504040204" pitchFamily="34" charset="0"/>
              </a:rPr>
              <a:t>the decrease of milk price, the farmers attempt to </a:t>
            </a:r>
            <a:r>
              <a:rPr lang="en-US" sz="3200" b="1" dirty="0">
                <a:solidFill>
                  <a:srgbClr val="FF0000"/>
                </a:solidFill>
                <a:latin typeface="Arial Narrow" panose="020B0606020202030204" pitchFamily="34" charset="0"/>
                <a:ea typeface="Tahoma" panose="020B0604030504040204" pitchFamily="34" charset="0"/>
                <a:cs typeface="Tahoma" panose="020B0604030504040204" pitchFamily="34" charset="0"/>
              </a:rPr>
              <a:t>decrease</a:t>
            </a:r>
            <a:r>
              <a:rPr lang="en-US" sz="3200" dirty="0">
                <a:latin typeface="Arial Narrow" panose="020B0606020202030204" pitchFamily="34" charset="0"/>
                <a:ea typeface="Tahoma" panose="020B0604030504040204" pitchFamily="34" charset="0"/>
                <a:cs typeface="Tahoma" panose="020B0604030504040204" pitchFamily="34" charset="0"/>
              </a:rPr>
              <a:t> nonessential (for them) </a:t>
            </a:r>
            <a:r>
              <a:rPr lang="en-US" sz="3200" b="1" dirty="0">
                <a:solidFill>
                  <a:srgbClr val="FF0000"/>
                </a:solidFill>
                <a:latin typeface="Arial Narrow" panose="020B0606020202030204" pitchFamily="34" charset="0"/>
                <a:ea typeface="Tahoma" panose="020B0604030504040204" pitchFamily="34" charset="0"/>
                <a:cs typeface="Tahoma" panose="020B0604030504040204" pitchFamily="34" charset="0"/>
              </a:rPr>
              <a:t>inputs and expenses </a:t>
            </a:r>
            <a:r>
              <a:rPr lang="en-US" sz="3200" dirty="0">
                <a:latin typeface="Arial Narrow" panose="020B0606020202030204" pitchFamily="34" charset="0"/>
                <a:ea typeface="Tahoma" panose="020B0604030504040204" pitchFamily="34" charset="0"/>
                <a:cs typeface="Tahoma" panose="020B0604030504040204" pitchFamily="34" charset="0"/>
              </a:rPr>
              <a:t>(like veterinary services and </a:t>
            </a:r>
            <a:r>
              <a:rPr lang="en-US" sz="3200" dirty="0" err="1">
                <a:latin typeface="Arial Narrow" panose="020B0606020202030204" pitchFamily="34" charset="0"/>
                <a:ea typeface="Tahoma" panose="020B0604030504040204" pitchFamily="34" charset="0"/>
                <a:cs typeface="Tahoma" panose="020B0604030504040204" pitchFamily="34" charset="0"/>
              </a:rPr>
              <a:t>HHM</a:t>
            </a:r>
            <a:r>
              <a:rPr lang="en-US" sz="3200" dirty="0" smtClean="0">
                <a:latin typeface="Arial Narrow" panose="020B0606020202030204" pitchFamily="34" charset="0"/>
                <a:ea typeface="Tahoma" panose="020B0604030504040204" pitchFamily="34" charset="0"/>
                <a:cs typeface="Tahoma" panose="020B0604030504040204" pitchFamily="34" charset="0"/>
              </a:rPr>
              <a:t>)</a:t>
            </a:r>
          </a:p>
          <a:p>
            <a:pPr lvl="0">
              <a:lnSpc>
                <a:spcPct val="150000"/>
              </a:lnSpc>
            </a:pPr>
            <a:endParaRPr lang="fr-BE" sz="3200" dirty="0">
              <a:latin typeface="Arial Narrow" panose="020B0606020202030204" pitchFamily="34" charset="0"/>
              <a:ea typeface="Tahoma" panose="020B0604030504040204" pitchFamily="34" charset="0"/>
              <a:cs typeface="Tahoma" panose="020B0604030504040204" pitchFamily="34" charset="0"/>
            </a:endParaRPr>
          </a:p>
        </p:txBody>
      </p:sp>
      <p:sp>
        <p:nvSpPr>
          <p:cNvPr id="4" name="Rectangle 3"/>
          <p:cNvSpPr/>
          <p:nvPr/>
        </p:nvSpPr>
        <p:spPr>
          <a:xfrm>
            <a:off x="6791325" y="6262985"/>
            <a:ext cx="5067300" cy="369332"/>
          </a:xfrm>
          <a:prstGeom prst="rect">
            <a:avLst/>
          </a:prstGeom>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47</a:t>
            </a:fld>
            <a:endParaRPr lang="fr-BE"/>
          </a:p>
        </p:txBody>
      </p:sp>
      <p:sp>
        <p:nvSpPr>
          <p:cNvPr id="7" name="Rectangle 6"/>
          <p:cNvSpPr/>
          <p:nvPr/>
        </p:nvSpPr>
        <p:spPr>
          <a:xfrm>
            <a:off x="3290632" y="611492"/>
            <a:ext cx="5230919" cy="584775"/>
          </a:xfrm>
          <a:prstGeom prst="rect">
            <a:avLst/>
          </a:prstGeom>
          <a:solidFill>
            <a:schemeClr val="accent6">
              <a:lumMod val="40000"/>
              <a:lumOff val="60000"/>
            </a:schemeClr>
          </a:solidFill>
          <a:ln>
            <a:solidFill>
              <a:schemeClr val="tx1"/>
            </a:solidFill>
          </a:ln>
        </p:spPr>
        <p:txBody>
          <a:bodyPr wrap="none">
            <a:spAutoFit/>
          </a:bodyPr>
          <a:lstStyle/>
          <a:p>
            <a:r>
              <a:rPr lang="en-US" sz="3200" dirty="0">
                <a:latin typeface="Arial Narrow" panose="020B0606020202030204" pitchFamily="34" charset="0"/>
                <a:ea typeface="Tahoma" panose="020B0604030504040204" pitchFamily="34" charset="0"/>
                <a:cs typeface="Tahoma" panose="020B0604030504040204" pitchFamily="34" charset="0"/>
              </a:rPr>
              <a:t>COSTS OF MILK PRODUCTION </a:t>
            </a:r>
            <a:endParaRPr lang="fr-BE" sz="3200" dirty="0"/>
          </a:p>
        </p:txBody>
      </p:sp>
    </p:spTree>
    <p:extLst>
      <p:ext uri="{BB962C8B-B14F-4D97-AF65-F5344CB8AC3E}">
        <p14:creationId xmlns:p14="http://schemas.microsoft.com/office/powerpoint/2010/main" val="15017362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1325" y="6262985"/>
            <a:ext cx="5067300" cy="369332"/>
          </a:xfrm>
          <a:prstGeom prst="rect">
            <a:avLst/>
          </a:prstGeom>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48</a:t>
            </a:fld>
            <a:endParaRPr lang="fr-BE"/>
          </a:p>
        </p:txBody>
      </p:sp>
      <p:sp>
        <p:nvSpPr>
          <p:cNvPr id="6" name="Espace réservé du contenu 2"/>
          <p:cNvSpPr txBox="1">
            <a:spLocks/>
          </p:cNvSpPr>
          <p:nvPr/>
        </p:nvSpPr>
        <p:spPr>
          <a:xfrm>
            <a:off x="720292" y="2491601"/>
            <a:ext cx="10796423" cy="1686261"/>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200" dirty="0" smtClean="0">
                <a:latin typeface="Arial Narrow" panose="020B0606020202030204" pitchFamily="34" charset="0"/>
                <a:ea typeface="Tahoma" panose="020B0604030504040204" pitchFamily="34" charset="0"/>
                <a:cs typeface="Tahoma" panose="020B0604030504040204" pitchFamily="34" charset="0"/>
              </a:rPr>
              <a:t>In developed countries work is depends more often on </a:t>
            </a:r>
            <a:r>
              <a:rPr lang="en-US" sz="3200" b="1" dirty="0" smtClean="0">
                <a:solidFill>
                  <a:srgbClr val="FF0000"/>
                </a:solidFill>
                <a:latin typeface="Arial Narrow" panose="020B0606020202030204" pitchFamily="34" charset="0"/>
                <a:ea typeface="Tahoma" panose="020B0604030504040204" pitchFamily="34" charset="0"/>
                <a:cs typeface="Tahoma" panose="020B0604030504040204" pitchFamily="34" charset="0"/>
              </a:rPr>
              <a:t>nonfamily</a:t>
            </a:r>
            <a:r>
              <a:rPr lang="en-US" sz="3200" dirty="0" smtClean="0">
                <a:latin typeface="Arial Narrow" panose="020B0606020202030204" pitchFamily="34" charset="0"/>
                <a:ea typeface="Tahoma" panose="020B0604030504040204" pitchFamily="34" charset="0"/>
                <a:cs typeface="Tahoma" panose="020B0604030504040204" pitchFamily="34" charset="0"/>
              </a:rPr>
              <a:t> labor and </a:t>
            </a:r>
            <a:r>
              <a:rPr lang="en-US" sz="3200" b="1" dirty="0" smtClean="0">
                <a:solidFill>
                  <a:srgbClr val="FF0000"/>
                </a:solidFill>
                <a:latin typeface="Arial Narrow" panose="020B0606020202030204" pitchFamily="34" charset="0"/>
                <a:ea typeface="Tahoma" panose="020B0604030504040204" pitchFamily="34" charset="0"/>
                <a:cs typeface="Tahoma" panose="020B0604030504040204" pitchFamily="34" charset="0"/>
              </a:rPr>
              <a:t>insufficient trained </a:t>
            </a:r>
            <a:r>
              <a:rPr lang="en-US" sz="3200" dirty="0" smtClean="0">
                <a:latin typeface="Arial Narrow" panose="020B0606020202030204" pitchFamily="34" charset="0"/>
                <a:ea typeface="Tahoma" panose="020B0604030504040204" pitchFamily="34" charset="0"/>
                <a:cs typeface="Tahoma" panose="020B0604030504040204" pitchFamily="34" charset="0"/>
              </a:rPr>
              <a:t>(to detect health problems) workers</a:t>
            </a:r>
            <a:endParaRPr lang="fr-BE" sz="3200" dirty="0" smtClean="0">
              <a:latin typeface="Arial Narrow" panose="020B0606020202030204" pitchFamily="34" charset="0"/>
              <a:ea typeface="Tahoma" panose="020B0604030504040204" pitchFamily="34" charset="0"/>
              <a:cs typeface="Tahoma" panose="020B0604030504040204" pitchFamily="34" charset="0"/>
            </a:endParaRPr>
          </a:p>
          <a:p>
            <a:pPr>
              <a:lnSpc>
                <a:spcPct val="150000"/>
              </a:lnSpc>
            </a:pPr>
            <a:endParaRPr lang="fr-BE" sz="3200" dirty="0"/>
          </a:p>
        </p:txBody>
      </p:sp>
      <p:sp>
        <p:nvSpPr>
          <p:cNvPr id="8" name="Rectangle 7"/>
          <p:cNvSpPr/>
          <p:nvPr/>
        </p:nvSpPr>
        <p:spPr>
          <a:xfrm>
            <a:off x="3707863" y="721851"/>
            <a:ext cx="4821282" cy="584775"/>
          </a:xfrm>
          <a:prstGeom prst="rect">
            <a:avLst/>
          </a:prstGeom>
          <a:solidFill>
            <a:schemeClr val="accent6">
              <a:lumMod val="40000"/>
              <a:lumOff val="60000"/>
            </a:schemeClr>
          </a:solidFill>
          <a:ln>
            <a:solidFill>
              <a:schemeClr val="tx1"/>
            </a:solidFill>
          </a:ln>
        </p:spPr>
        <p:txBody>
          <a:bodyPr wrap="square">
            <a:spAutoFit/>
          </a:bodyPr>
          <a:lstStyle/>
          <a:p>
            <a:r>
              <a:rPr lang="en-US" sz="3200" dirty="0">
                <a:latin typeface="Arial Narrow" panose="020B0606020202030204" pitchFamily="34" charset="0"/>
                <a:ea typeface="Tahoma" panose="020B0604030504040204" pitchFamily="34" charset="0"/>
                <a:cs typeface="Tahoma" panose="020B0604030504040204" pitchFamily="34" charset="0"/>
              </a:rPr>
              <a:t>WORKERS IN THE FARM </a:t>
            </a:r>
            <a:r>
              <a:rPr lang="en-US" sz="3200" dirty="0" smtClean="0">
                <a:latin typeface="Arial Narrow" panose="020B0606020202030204" pitchFamily="34" charset="0"/>
                <a:ea typeface="Tahoma" panose="020B0604030504040204" pitchFamily="34" charset="0"/>
                <a:cs typeface="Tahoma" panose="020B0604030504040204" pitchFamily="34" charset="0"/>
              </a:rPr>
              <a:t> </a:t>
            </a:r>
            <a:endParaRPr lang="fr-BE" sz="3200" dirty="0"/>
          </a:p>
        </p:txBody>
      </p:sp>
    </p:spTree>
    <p:extLst>
      <p:ext uri="{BB962C8B-B14F-4D97-AF65-F5344CB8AC3E}">
        <p14:creationId xmlns:p14="http://schemas.microsoft.com/office/powerpoint/2010/main" val="36745586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38831" y="2551385"/>
            <a:ext cx="10885761" cy="1642243"/>
          </a:xfrm>
          <a:ln>
            <a:solidFill>
              <a:schemeClr val="tx1"/>
            </a:solidFill>
          </a:ln>
        </p:spPr>
        <p:txBody>
          <a:bodyPr>
            <a:noAutofit/>
          </a:bodyPr>
          <a:lstStyle/>
          <a:p>
            <a:pPr marL="0" lvl="0" indent="0">
              <a:lnSpc>
                <a:spcPct val="150000"/>
              </a:lnSpc>
              <a:buNone/>
            </a:pPr>
            <a:r>
              <a:rPr lang="en-US" sz="3200" dirty="0">
                <a:latin typeface="Arial Narrow" panose="020B0606020202030204" pitchFamily="34" charset="0"/>
              </a:rPr>
              <a:t>I</a:t>
            </a:r>
            <a:r>
              <a:rPr lang="en-US" sz="3200" dirty="0" smtClean="0">
                <a:latin typeface="Arial Narrow" panose="020B0606020202030204" pitchFamily="34" charset="0"/>
              </a:rPr>
              <a:t>t’s </a:t>
            </a:r>
            <a:r>
              <a:rPr lang="en-US" sz="3200" dirty="0">
                <a:latin typeface="Arial Narrow" panose="020B0606020202030204" pitchFamily="34" charset="0"/>
              </a:rPr>
              <a:t>necessary to </a:t>
            </a:r>
            <a:r>
              <a:rPr lang="en-US" sz="3200" b="1" dirty="0">
                <a:solidFill>
                  <a:srgbClr val="FF0000"/>
                </a:solidFill>
                <a:latin typeface="Arial Narrow" panose="020B0606020202030204" pitchFamily="34" charset="0"/>
              </a:rPr>
              <a:t>reduce the use of antibiotics </a:t>
            </a:r>
            <a:r>
              <a:rPr lang="en-US" sz="3200" dirty="0">
                <a:latin typeface="Arial Narrow" panose="020B0606020202030204" pitchFamily="34" charset="0"/>
              </a:rPr>
              <a:t>(Netherlands has </a:t>
            </a:r>
            <a:r>
              <a:rPr lang="en-US" sz="3200" dirty="0" smtClean="0">
                <a:latin typeface="Arial Narrow" panose="020B0606020202030204" pitchFamily="34" charset="0"/>
              </a:rPr>
              <a:t>replaced </a:t>
            </a:r>
            <a:r>
              <a:rPr lang="en-US" sz="3200" dirty="0">
                <a:latin typeface="Arial Narrow" panose="020B0606020202030204" pitchFamily="34" charset="0"/>
              </a:rPr>
              <a:t>the blanket dry-cow therapy with selective dry-cow </a:t>
            </a:r>
            <a:r>
              <a:rPr lang="en-US" sz="3200" dirty="0" smtClean="0">
                <a:latin typeface="Arial Narrow" panose="020B0606020202030204" pitchFamily="34" charset="0"/>
              </a:rPr>
              <a:t>treatment).</a:t>
            </a:r>
          </a:p>
          <a:p>
            <a:pPr lvl="0">
              <a:lnSpc>
                <a:spcPct val="150000"/>
              </a:lnSpc>
            </a:pPr>
            <a:endParaRPr lang="fr-BE" sz="3200" dirty="0">
              <a:latin typeface="Arial Narrow" panose="020B0606020202030204" pitchFamily="34" charset="0"/>
            </a:endParaRPr>
          </a:p>
          <a:p>
            <a:pPr marL="0" lvl="0" indent="0">
              <a:lnSpc>
                <a:spcPct val="150000"/>
              </a:lnSpc>
              <a:buNone/>
            </a:pPr>
            <a:endParaRPr lang="fr-BE" sz="3200" dirty="0">
              <a:latin typeface="Arial Narrow" panose="020B0606020202030204" pitchFamily="34" charset="0"/>
            </a:endParaRPr>
          </a:p>
          <a:p>
            <a:pPr>
              <a:lnSpc>
                <a:spcPct val="150000"/>
              </a:lnSpc>
            </a:pPr>
            <a:endParaRPr lang="fr-BE" sz="3200" dirty="0">
              <a:latin typeface="Arial Narrow" panose="020B0606020202030204" pitchFamily="34" charset="0"/>
            </a:endParaRPr>
          </a:p>
        </p:txBody>
      </p:sp>
      <p:sp>
        <p:nvSpPr>
          <p:cNvPr id="4" name="Rectangle 3"/>
          <p:cNvSpPr/>
          <p:nvPr/>
        </p:nvSpPr>
        <p:spPr>
          <a:xfrm>
            <a:off x="6791325" y="6262985"/>
            <a:ext cx="5067300" cy="369332"/>
          </a:xfrm>
          <a:prstGeom prst="rect">
            <a:avLst/>
          </a:prstGeom>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49</a:t>
            </a:fld>
            <a:endParaRPr lang="fr-BE"/>
          </a:p>
        </p:txBody>
      </p:sp>
      <p:sp>
        <p:nvSpPr>
          <p:cNvPr id="5" name="Rectangle 4"/>
          <p:cNvSpPr/>
          <p:nvPr/>
        </p:nvSpPr>
        <p:spPr>
          <a:xfrm>
            <a:off x="3342403" y="706086"/>
            <a:ext cx="5102679" cy="584775"/>
          </a:xfrm>
          <a:prstGeom prst="rect">
            <a:avLst/>
          </a:prstGeom>
          <a:solidFill>
            <a:schemeClr val="accent6">
              <a:lumMod val="40000"/>
              <a:lumOff val="60000"/>
            </a:schemeClr>
          </a:solidFill>
          <a:ln>
            <a:solidFill>
              <a:schemeClr val="tx1"/>
            </a:solidFill>
          </a:ln>
        </p:spPr>
        <p:txBody>
          <a:bodyPr wrap="none">
            <a:spAutoFit/>
          </a:bodyPr>
          <a:lstStyle/>
          <a:p>
            <a:r>
              <a:rPr lang="en-US" sz="3200" dirty="0">
                <a:latin typeface="Arial Narrow" panose="020B0606020202030204" pitchFamily="34" charset="0"/>
              </a:rPr>
              <a:t>ANTIMICROBIAL RESISTANCE </a:t>
            </a:r>
            <a:endParaRPr lang="fr-BE" sz="3200" dirty="0"/>
          </a:p>
        </p:txBody>
      </p:sp>
    </p:spTree>
    <p:extLst>
      <p:ext uri="{BB962C8B-B14F-4D97-AF65-F5344CB8AC3E}">
        <p14:creationId xmlns:p14="http://schemas.microsoft.com/office/powerpoint/2010/main" val="4243328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6173" y="150565"/>
            <a:ext cx="9647198" cy="7546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Milk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from</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cows</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(2013 in </a:t>
            </a:r>
            <a:r>
              <a:rPr lang="fr-BE" sz="2400"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illions tonnes) </a:t>
            </a:r>
          </a:p>
          <a:p>
            <a:pPr algn="ct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fr-BE" sz="2400" dirty="0">
                <a:solidFill>
                  <a:schemeClr val="tx1"/>
                </a:solidFill>
                <a:latin typeface="Tahoma" panose="020B0604030504040204" pitchFamily="34" charset="0"/>
                <a:ea typeface="Tahoma" panose="020B0604030504040204" pitchFamily="34" charset="0"/>
                <a:cs typeface="Tahoma" panose="020B0604030504040204" pitchFamily="34" charset="0"/>
              </a:rPr>
              <a:t>Source http://</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www.fil-idf.org)</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Graphique 3"/>
          <p:cNvGraphicFramePr>
            <a:graphicFrameLocks/>
          </p:cNvGraphicFramePr>
          <p:nvPr>
            <p:extLst>
              <p:ext uri="{D42A27DB-BD31-4B8C-83A1-F6EECF244321}">
                <p14:modId xmlns:p14="http://schemas.microsoft.com/office/powerpoint/2010/main" val="862425987"/>
              </p:ext>
            </p:extLst>
          </p:nvPr>
        </p:nvGraphicFramePr>
        <p:xfrm>
          <a:off x="2121408" y="1325880"/>
          <a:ext cx="8065008" cy="4416552"/>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3139058" y="5821894"/>
            <a:ext cx="689612" cy="369332"/>
          </a:xfrm>
          <a:prstGeom prst="rect">
            <a:avLst/>
          </a:prstGeom>
          <a:solidFill>
            <a:srgbClr val="C00000"/>
          </a:solidFill>
          <a:ln>
            <a:solidFill>
              <a:schemeClr val="tx1"/>
            </a:solidFill>
          </a:ln>
        </p:spPr>
        <p:txBody>
          <a:bodyPr wrap="none" rtlCol="0">
            <a:spAutoFit/>
          </a:bodyPr>
          <a:lstStyle/>
          <a:p>
            <a:r>
              <a:rPr lang="fr-BE" dirty="0" smtClean="0">
                <a:solidFill>
                  <a:schemeClr val="bg1"/>
                </a:solidFill>
              </a:rPr>
              <a:t>83 % </a:t>
            </a:r>
            <a:endParaRPr lang="fr-BE" dirty="0">
              <a:solidFill>
                <a:schemeClr val="bg1"/>
              </a:solidFill>
            </a:endParaRPr>
          </a:p>
        </p:txBody>
      </p:sp>
      <p:sp>
        <p:nvSpPr>
          <p:cNvPr id="6" name="ZoneTexte 5"/>
          <p:cNvSpPr txBox="1"/>
          <p:nvPr/>
        </p:nvSpPr>
        <p:spPr>
          <a:xfrm>
            <a:off x="4404360" y="5824096"/>
            <a:ext cx="689612" cy="369332"/>
          </a:xfrm>
          <a:prstGeom prst="rect">
            <a:avLst/>
          </a:prstGeom>
          <a:solidFill>
            <a:srgbClr val="C00000"/>
          </a:solidFill>
          <a:ln>
            <a:solidFill>
              <a:schemeClr val="tx1"/>
            </a:solidFill>
          </a:ln>
        </p:spPr>
        <p:txBody>
          <a:bodyPr wrap="none" rtlCol="0">
            <a:spAutoFit/>
          </a:bodyPr>
          <a:lstStyle/>
          <a:p>
            <a:r>
              <a:rPr lang="fr-BE" dirty="0">
                <a:solidFill>
                  <a:schemeClr val="bg1"/>
                </a:solidFill>
              </a:rPr>
              <a:t>1</a:t>
            </a:r>
            <a:r>
              <a:rPr lang="fr-BE" dirty="0" smtClean="0">
                <a:solidFill>
                  <a:schemeClr val="bg1"/>
                </a:solidFill>
              </a:rPr>
              <a:t>3 % </a:t>
            </a:r>
            <a:endParaRPr lang="fr-BE" dirty="0">
              <a:solidFill>
                <a:schemeClr val="bg1"/>
              </a:solidFill>
            </a:endParaRPr>
          </a:p>
        </p:txBody>
      </p:sp>
      <p:sp>
        <p:nvSpPr>
          <p:cNvPr id="7" name="Ellipse 6"/>
          <p:cNvSpPr/>
          <p:nvPr/>
        </p:nvSpPr>
        <p:spPr>
          <a:xfrm>
            <a:off x="9061704" y="4992624"/>
            <a:ext cx="786384" cy="8292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droite 7"/>
          <p:cNvSpPr/>
          <p:nvPr/>
        </p:nvSpPr>
        <p:spPr>
          <a:xfrm>
            <a:off x="622997" y="320313"/>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5</a:t>
            </a:fld>
            <a:endParaRPr lang="fr-BE"/>
          </a:p>
        </p:txBody>
      </p:sp>
    </p:spTree>
    <p:extLst>
      <p:ext uri="{BB962C8B-B14F-4D97-AF65-F5344CB8AC3E}">
        <p14:creationId xmlns:p14="http://schemas.microsoft.com/office/powerpoint/2010/main" val="40348067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7660" y="1715813"/>
            <a:ext cx="10515600" cy="3944007"/>
          </a:xfrm>
          <a:ln>
            <a:solidFill>
              <a:schemeClr val="tx1"/>
            </a:solidFill>
          </a:ln>
        </p:spPr>
        <p:txBody>
          <a:bodyPr>
            <a:noAutofit/>
          </a:bodyPr>
          <a:lstStyle/>
          <a:p>
            <a:pPr marL="0" indent="0">
              <a:lnSpc>
                <a:spcPct val="150000"/>
              </a:lnSpc>
              <a:buNone/>
            </a:pPr>
            <a:r>
              <a:rPr lang="en-US" sz="3200" dirty="0" smtClean="0">
                <a:latin typeface="Arial Narrow" panose="020B0606020202030204" pitchFamily="34" charset="0"/>
              </a:rPr>
              <a:t>In </a:t>
            </a:r>
            <a:r>
              <a:rPr lang="en-US" sz="3200" dirty="0">
                <a:latin typeface="Arial Narrow" panose="020B0606020202030204" pitchFamily="34" charset="0"/>
              </a:rPr>
              <a:t>UK, veterinarians have judged </a:t>
            </a:r>
            <a:r>
              <a:rPr lang="en-US" sz="3200" b="1" dirty="0">
                <a:solidFill>
                  <a:srgbClr val="FF0000"/>
                </a:solidFill>
                <a:latin typeface="Arial Narrow" panose="020B0606020202030204" pitchFamily="34" charset="0"/>
              </a:rPr>
              <a:t>unacceptable the long term use of time AI protocols </a:t>
            </a:r>
            <a:r>
              <a:rPr lang="en-US" sz="3200" dirty="0">
                <a:latin typeface="Arial Narrow" panose="020B0606020202030204" pitchFamily="34" charset="0"/>
              </a:rPr>
              <a:t>(TAI) (requiring 2 to 5 injections per insemination) despite a lack of evidence of risk for humans. Such protocols can be replaced by automated activity monitoring systems.</a:t>
            </a:r>
          </a:p>
          <a:p>
            <a:pPr marL="0" lvl="0" indent="0">
              <a:lnSpc>
                <a:spcPct val="150000"/>
              </a:lnSpc>
              <a:buNone/>
            </a:pPr>
            <a:endParaRPr lang="fr-BE" sz="3200" dirty="0">
              <a:latin typeface="Arial Narrow" panose="020B0606020202030204" pitchFamily="34" charset="0"/>
            </a:endParaRPr>
          </a:p>
          <a:p>
            <a:pPr>
              <a:lnSpc>
                <a:spcPct val="150000"/>
              </a:lnSpc>
            </a:pPr>
            <a:endParaRPr lang="fr-BE" sz="3200" dirty="0">
              <a:latin typeface="Arial Narrow" panose="020B0606020202030204" pitchFamily="34" charset="0"/>
            </a:endParaRPr>
          </a:p>
        </p:txBody>
      </p:sp>
      <p:sp>
        <p:nvSpPr>
          <p:cNvPr id="4" name="Rectangle 3"/>
          <p:cNvSpPr/>
          <p:nvPr/>
        </p:nvSpPr>
        <p:spPr>
          <a:xfrm>
            <a:off x="6791325" y="6262985"/>
            <a:ext cx="5067300" cy="369332"/>
          </a:xfrm>
          <a:prstGeom prst="rect">
            <a:avLst/>
          </a:prstGeom>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50</a:t>
            </a:fld>
            <a:endParaRPr lang="fr-BE"/>
          </a:p>
        </p:txBody>
      </p:sp>
      <p:sp>
        <p:nvSpPr>
          <p:cNvPr id="5" name="Rectangle 4"/>
          <p:cNvSpPr/>
          <p:nvPr/>
        </p:nvSpPr>
        <p:spPr>
          <a:xfrm>
            <a:off x="4403108" y="688407"/>
            <a:ext cx="2167581" cy="584775"/>
          </a:xfrm>
          <a:prstGeom prst="rect">
            <a:avLst/>
          </a:prstGeom>
          <a:solidFill>
            <a:schemeClr val="accent6">
              <a:lumMod val="40000"/>
              <a:lumOff val="60000"/>
            </a:schemeClr>
          </a:solidFill>
          <a:ln>
            <a:solidFill>
              <a:schemeClr val="tx1"/>
            </a:solidFill>
          </a:ln>
        </p:spPr>
        <p:txBody>
          <a:bodyPr wrap="none">
            <a:spAutoFit/>
          </a:bodyPr>
          <a:lstStyle/>
          <a:p>
            <a:r>
              <a:rPr lang="en-US" sz="3200" dirty="0">
                <a:latin typeface="Arial Narrow" panose="020B0606020202030204" pitchFamily="34" charset="0"/>
              </a:rPr>
              <a:t>HORMONES</a:t>
            </a:r>
            <a:endParaRPr lang="fr-BE" sz="3200" dirty="0"/>
          </a:p>
        </p:txBody>
      </p:sp>
    </p:spTree>
    <p:extLst>
      <p:ext uri="{BB962C8B-B14F-4D97-AF65-F5344CB8AC3E}">
        <p14:creationId xmlns:p14="http://schemas.microsoft.com/office/powerpoint/2010/main" val="346272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190" y="1526628"/>
            <a:ext cx="10872952" cy="4527332"/>
          </a:xfrm>
          <a:ln>
            <a:solidFill>
              <a:schemeClr val="tx1"/>
            </a:solidFill>
          </a:ln>
        </p:spPr>
        <p:txBody>
          <a:bodyPr>
            <a:normAutofit/>
          </a:bodyPr>
          <a:lstStyle/>
          <a:p>
            <a:pPr marL="0" lvl="0" indent="0">
              <a:lnSpc>
                <a:spcPct val="150000"/>
              </a:lnSpc>
              <a:buNone/>
            </a:pPr>
            <a:r>
              <a:rPr lang="en-US" sz="3200" dirty="0" smtClean="0">
                <a:latin typeface="Arial Narrow" panose="020B0606020202030204" pitchFamily="34" charset="0"/>
              </a:rPr>
              <a:t>Northern </a:t>
            </a:r>
            <a:r>
              <a:rPr lang="en-US" sz="3200" dirty="0">
                <a:latin typeface="Arial Narrow" panose="020B0606020202030204" pitchFamily="34" charset="0"/>
              </a:rPr>
              <a:t>Europe are ahead (compare to USA) for the control of different diseases like </a:t>
            </a:r>
            <a:r>
              <a:rPr lang="en-US" sz="3200" dirty="0" err="1">
                <a:latin typeface="Arial Narrow" panose="020B0606020202030204" pitchFamily="34" charset="0"/>
              </a:rPr>
              <a:t>IBR</a:t>
            </a:r>
            <a:r>
              <a:rPr lang="en-US" sz="3200" dirty="0">
                <a:latin typeface="Arial Narrow" panose="020B0606020202030204" pitchFamily="34" charset="0"/>
              </a:rPr>
              <a:t>, </a:t>
            </a:r>
            <a:r>
              <a:rPr lang="en-US" sz="3200" dirty="0" err="1">
                <a:latin typeface="Arial Narrow" panose="020B0606020202030204" pitchFamily="34" charset="0"/>
              </a:rPr>
              <a:t>BVD</a:t>
            </a:r>
            <a:r>
              <a:rPr lang="en-US" sz="3200" dirty="0">
                <a:latin typeface="Arial Narrow" panose="020B0606020202030204" pitchFamily="34" charset="0"/>
              </a:rPr>
              <a:t>, </a:t>
            </a:r>
            <a:r>
              <a:rPr lang="en-US" sz="3200" dirty="0" err="1">
                <a:latin typeface="Arial Narrow" panose="020B0606020202030204" pitchFamily="34" charset="0"/>
              </a:rPr>
              <a:t>neosporosis</a:t>
            </a:r>
            <a:r>
              <a:rPr lang="en-US" sz="3200" dirty="0">
                <a:latin typeface="Arial Narrow" panose="020B0606020202030204" pitchFamily="34" charset="0"/>
              </a:rPr>
              <a:t>, </a:t>
            </a:r>
            <a:r>
              <a:rPr lang="en-US" sz="3200" dirty="0" err="1">
                <a:latin typeface="Arial Narrow" panose="020B0606020202030204" pitchFamily="34" charset="0"/>
              </a:rPr>
              <a:t>paratuberculosis</a:t>
            </a:r>
            <a:r>
              <a:rPr lang="en-US" sz="3200" dirty="0">
                <a:latin typeface="Arial Narrow" panose="020B0606020202030204" pitchFamily="34" charset="0"/>
              </a:rPr>
              <a:t>, leptospirosis, leucosis, salmonellosis due to adoption of routine practices by the veterinarians. Attending the risk of other diseases (Q fever, </a:t>
            </a:r>
            <a:r>
              <a:rPr lang="en-US" sz="3200" dirty="0" err="1">
                <a:latin typeface="Arial Narrow" panose="020B0606020202030204" pitchFamily="34" charset="0"/>
              </a:rPr>
              <a:t>Schmallenberg</a:t>
            </a:r>
            <a:r>
              <a:rPr lang="en-US" sz="3200" dirty="0">
                <a:latin typeface="Arial Narrow" panose="020B0606020202030204" pitchFamily="34" charset="0"/>
              </a:rPr>
              <a:t>), it seems reasonable to </a:t>
            </a:r>
            <a:r>
              <a:rPr lang="en-US" sz="3200" b="1" dirty="0">
                <a:solidFill>
                  <a:srgbClr val="FF0000"/>
                </a:solidFill>
                <a:latin typeface="Arial Narrow" panose="020B0606020202030204" pitchFamily="34" charset="0"/>
              </a:rPr>
              <a:t>increase the biosecurity measures </a:t>
            </a:r>
            <a:r>
              <a:rPr lang="en-US" sz="3200" dirty="0">
                <a:latin typeface="Arial Narrow" panose="020B0606020202030204" pitchFamily="34" charset="0"/>
              </a:rPr>
              <a:t>for all the visitors of a farm (coveralls, boots…). </a:t>
            </a:r>
            <a:endParaRPr lang="fr-BE" sz="3200" dirty="0">
              <a:latin typeface="Arial Narrow" panose="020B0606020202030204" pitchFamily="34" charset="0"/>
            </a:endParaRPr>
          </a:p>
          <a:p>
            <a:pPr>
              <a:lnSpc>
                <a:spcPct val="150000"/>
              </a:lnSpc>
            </a:pPr>
            <a:endParaRPr lang="fr-BE" sz="3200" dirty="0">
              <a:latin typeface="Arial Narrow" panose="020B0606020202030204" pitchFamily="34" charset="0"/>
            </a:endParaRPr>
          </a:p>
        </p:txBody>
      </p:sp>
      <p:sp>
        <p:nvSpPr>
          <p:cNvPr id="4" name="Rectangle 3"/>
          <p:cNvSpPr/>
          <p:nvPr/>
        </p:nvSpPr>
        <p:spPr>
          <a:xfrm>
            <a:off x="6791325" y="6262985"/>
            <a:ext cx="5067300" cy="369332"/>
          </a:xfrm>
          <a:prstGeom prst="rect">
            <a:avLst/>
          </a:prstGeom>
        </p:spPr>
        <p:txBody>
          <a:bodyPr wrap="square">
            <a:spAutoFit/>
          </a:bodyPr>
          <a:lstStyle/>
          <a:p>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Barkema</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et al</a:t>
            </a:r>
            <a:r>
              <a:rPr lang="en-US"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J.Dairy</a:t>
            </a:r>
            <a:r>
              <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Science 2015, 98, 1-20.</a:t>
            </a:r>
            <a:endParaRPr lang="fr-BE"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51</a:t>
            </a:fld>
            <a:endParaRPr lang="fr-BE"/>
          </a:p>
        </p:txBody>
      </p:sp>
      <p:sp>
        <p:nvSpPr>
          <p:cNvPr id="5" name="Rectangle 4"/>
          <p:cNvSpPr/>
          <p:nvPr/>
        </p:nvSpPr>
        <p:spPr>
          <a:xfrm>
            <a:off x="4305375" y="453838"/>
            <a:ext cx="2465740" cy="584775"/>
          </a:xfrm>
          <a:prstGeom prst="rect">
            <a:avLst/>
          </a:prstGeom>
          <a:solidFill>
            <a:schemeClr val="accent6">
              <a:lumMod val="40000"/>
              <a:lumOff val="60000"/>
            </a:schemeClr>
          </a:solidFill>
          <a:ln>
            <a:solidFill>
              <a:schemeClr val="tx1"/>
            </a:solidFill>
          </a:ln>
        </p:spPr>
        <p:txBody>
          <a:bodyPr wrap="none">
            <a:spAutoFit/>
          </a:bodyPr>
          <a:lstStyle/>
          <a:p>
            <a:r>
              <a:rPr lang="en-US" sz="3200" dirty="0">
                <a:latin typeface="Arial Narrow" panose="020B0606020202030204" pitchFamily="34" charset="0"/>
              </a:rPr>
              <a:t>BIOSECURITY</a:t>
            </a:r>
            <a:endParaRPr lang="fr-BE" sz="3200" dirty="0"/>
          </a:p>
        </p:txBody>
      </p:sp>
    </p:spTree>
    <p:extLst>
      <p:ext uri="{BB962C8B-B14F-4D97-AF65-F5344CB8AC3E}">
        <p14:creationId xmlns:p14="http://schemas.microsoft.com/office/powerpoint/2010/main" val="29940219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173" y="1063570"/>
            <a:ext cx="5620479" cy="560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42900" y="357587"/>
            <a:ext cx="11506200" cy="523220"/>
          </a:xfrm>
          <a:prstGeom prst="rect">
            <a:avLst/>
          </a:prstGeom>
          <a:solidFill>
            <a:schemeClr val="accent5">
              <a:lumMod val="50000"/>
            </a:schemeClr>
          </a:solidFill>
          <a:ln>
            <a:solidFill>
              <a:schemeClr val="tx1"/>
            </a:solidFill>
          </a:ln>
        </p:spPr>
        <p:txBody>
          <a:bodyPr wrap="square" rtlCol="0">
            <a:spAutoFit/>
          </a:bodyPr>
          <a:lstStyle/>
          <a:p>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Continue to support the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development</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of a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sustainable</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BE" sz="28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milk</a:t>
            </a:r>
            <a:r>
              <a:rPr lang="fr-BE"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 production</a:t>
            </a:r>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52</a:t>
            </a:fld>
            <a:endParaRPr lang="fr-BE"/>
          </a:p>
        </p:txBody>
      </p:sp>
      <p:sp>
        <p:nvSpPr>
          <p:cNvPr id="5" name="ZoneTexte 4"/>
          <p:cNvSpPr txBox="1"/>
          <p:nvPr/>
        </p:nvSpPr>
        <p:spPr>
          <a:xfrm>
            <a:off x="342899" y="2895560"/>
            <a:ext cx="5096203" cy="1938992"/>
          </a:xfrm>
          <a:prstGeom prst="rect">
            <a:avLst/>
          </a:prstGeom>
          <a:solidFill>
            <a:schemeClr val="accent1">
              <a:lumMod val="40000"/>
              <a:lumOff val="60000"/>
            </a:schemeClr>
          </a:solidFill>
          <a:ln>
            <a:solidFill>
              <a:schemeClr val="tx1"/>
            </a:solidFill>
          </a:ln>
        </p:spPr>
        <p:txBody>
          <a:bodyPr wrap="square" rtlCol="0">
            <a:spAutoFit/>
          </a:bodyPr>
          <a:lstStyle/>
          <a:p>
            <a:r>
              <a:rPr lang="fr-BE" sz="4000" dirty="0" err="1" smtClean="0">
                <a:latin typeface="Tahoma" panose="020B0604030504040204" pitchFamily="34" charset="0"/>
                <a:ea typeface="Tahoma" panose="020B0604030504040204" pitchFamily="34" charset="0"/>
                <a:cs typeface="Tahoma" panose="020B0604030504040204" pitchFamily="34" charset="0"/>
              </a:rPr>
              <a:t>Many</a:t>
            </a:r>
            <a:r>
              <a:rPr lang="fr-BE" sz="4000" dirty="0" smtClean="0">
                <a:latin typeface="Tahoma" panose="020B0604030504040204" pitchFamily="34" charset="0"/>
                <a:ea typeface="Tahoma" panose="020B0604030504040204" pitchFamily="34" charset="0"/>
                <a:cs typeface="Tahoma" panose="020B0604030504040204" pitchFamily="34" charset="0"/>
              </a:rPr>
              <a:t> </a:t>
            </a:r>
            <a:r>
              <a:rPr lang="fr-BE" sz="4000" dirty="0" err="1" smtClean="0">
                <a:latin typeface="Tahoma" panose="020B0604030504040204" pitchFamily="34" charset="0"/>
                <a:ea typeface="Tahoma" panose="020B0604030504040204" pitchFamily="34" charset="0"/>
                <a:cs typeface="Tahoma" panose="020B0604030504040204" pitchFamily="34" charset="0"/>
              </a:rPr>
              <a:t>thanks</a:t>
            </a:r>
            <a:r>
              <a:rPr lang="fr-BE" sz="4000" dirty="0" smtClean="0">
                <a:latin typeface="Tahoma" panose="020B0604030504040204" pitchFamily="34" charset="0"/>
                <a:ea typeface="Tahoma" panose="020B0604030504040204" pitchFamily="34" charset="0"/>
                <a:cs typeface="Tahoma" panose="020B0604030504040204" pitchFamily="34" charset="0"/>
              </a:rPr>
              <a:t> for </a:t>
            </a:r>
            <a:r>
              <a:rPr lang="fr-BE" sz="4000" dirty="0" err="1" smtClean="0">
                <a:latin typeface="Tahoma" panose="020B0604030504040204" pitchFamily="34" charset="0"/>
                <a:ea typeface="Tahoma" panose="020B0604030504040204" pitchFamily="34" charset="0"/>
                <a:cs typeface="Tahoma" panose="020B0604030504040204" pitchFamily="34" charset="0"/>
              </a:rPr>
              <a:t>your</a:t>
            </a:r>
            <a:r>
              <a:rPr lang="fr-BE" sz="4000" dirty="0" smtClean="0">
                <a:latin typeface="Tahoma" panose="020B0604030504040204" pitchFamily="34" charset="0"/>
                <a:ea typeface="Tahoma" panose="020B0604030504040204" pitchFamily="34" charset="0"/>
                <a:cs typeface="Tahoma" panose="020B0604030504040204" pitchFamily="34" charset="0"/>
              </a:rPr>
              <a:t> attention and all the best to </a:t>
            </a:r>
            <a:r>
              <a:rPr lang="fr-BE" sz="4000" dirty="0" err="1" smtClean="0">
                <a:latin typeface="Tahoma" panose="020B0604030504040204" pitchFamily="34" charset="0"/>
                <a:ea typeface="Tahoma" panose="020B0604030504040204" pitchFamily="34" charset="0"/>
                <a:cs typeface="Tahoma" panose="020B0604030504040204" pitchFamily="34" charset="0"/>
              </a:rPr>
              <a:t>you</a:t>
            </a:r>
            <a:endParaRPr lang="fr-BE" sz="40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5399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6480" y="150645"/>
            <a:ext cx="10381063" cy="110789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Distribution of </a:t>
            </a:r>
            <a:r>
              <a:rPr lang="fr-BE" sz="2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cows</a:t>
            </a: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fr-BE" sz="2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are </a:t>
            </a:r>
            <a:r>
              <a:rPr lang="fr-BE" sz="2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quite</a:t>
            </a: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different</a:t>
            </a: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according</a:t>
            </a: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ct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to the continents (</a:t>
            </a:r>
            <a:r>
              <a:rPr lang="fr-BE" sz="2600" dirty="0">
                <a:solidFill>
                  <a:schemeClr val="tx1"/>
                </a:solidFill>
                <a:latin typeface="Tahoma" panose="020B0604030504040204" pitchFamily="34" charset="0"/>
                <a:ea typeface="Tahoma" panose="020B0604030504040204" pitchFamily="34" charset="0"/>
                <a:cs typeface="Tahoma" panose="020B0604030504040204" pitchFamily="34" charset="0"/>
              </a:rPr>
              <a:t>Source http://</a:t>
            </a:r>
            <a:r>
              <a:rPr lang="fr-BE" sz="2600" dirty="0" smtClean="0">
                <a:solidFill>
                  <a:schemeClr val="tx1"/>
                </a:solidFill>
                <a:latin typeface="Tahoma" panose="020B0604030504040204" pitchFamily="34" charset="0"/>
                <a:ea typeface="Tahoma" panose="020B0604030504040204" pitchFamily="34" charset="0"/>
                <a:cs typeface="Tahoma" panose="020B0604030504040204" pitchFamily="34" charset="0"/>
              </a:rPr>
              <a:t>www.fil-idf.org</a:t>
            </a:r>
            <a:r>
              <a:rPr lang="fr-BE" sz="26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6" name="Graphique 5"/>
          <p:cNvGraphicFramePr>
            <a:graphicFrameLocks/>
          </p:cNvGraphicFramePr>
          <p:nvPr>
            <p:extLst>
              <p:ext uri="{D42A27DB-BD31-4B8C-83A1-F6EECF244321}">
                <p14:modId xmlns:p14="http://schemas.microsoft.com/office/powerpoint/2010/main" val="2614675298"/>
              </p:ext>
            </p:extLst>
          </p:nvPr>
        </p:nvGraphicFramePr>
        <p:xfrm>
          <a:off x="731600" y="1558900"/>
          <a:ext cx="8195610" cy="4689824"/>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p:cNvSpPr txBox="1"/>
          <p:nvPr/>
        </p:nvSpPr>
        <p:spPr>
          <a:xfrm>
            <a:off x="8927210" y="5394365"/>
            <a:ext cx="2048574" cy="369332"/>
          </a:xfrm>
          <a:prstGeom prst="rect">
            <a:avLst/>
          </a:prstGeom>
          <a:solidFill>
            <a:srgbClr val="C00000"/>
          </a:solidFill>
          <a:ln>
            <a:solidFill>
              <a:schemeClr val="tx1"/>
            </a:solidFill>
          </a:ln>
        </p:spPr>
        <p:txBody>
          <a:bodyPr wrap="none" rtlCol="0">
            <a:spAutoFit/>
          </a:bodyPr>
          <a:lstStyle/>
          <a:p>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269 millions </a:t>
            </a:r>
            <a:r>
              <a:rPr lang="fr-BE"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cows</a:t>
            </a:r>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ZoneTexte 6"/>
          <p:cNvSpPr txBox="1"/>
          <p:nvPr/>
        </p:nvSpPr>
        <p:spPr>
          <a:xfrm>
            <a:off x="8917188" y="5956673"/>
            <a:ext cx="2351541" cy="369332"/>
          </a:xfrm>
          <a:prstGeom prst="rect">
            <a:avLst/>
          </a:prstGeom>
          <a:solidFill>
            <a:srgbClr val="C00000"/>
          </a:solidFill>
          <a:ln>
            <a:solidFill>
              <a:schemeClr val="tx1"/>
            </a:solidFill>
          </a:ln>
        </p:spPr>
        <p:txBody>
          <a:bodyPr wrap="none" rtlCol="0">
            <a:spAutoFit/>
          </a:bodyPr>
          <a:lstStyle/>
          <a:p>
            <a:r>
              <a:rPr lang="fr-BE" dirty="0" smtClean="0">
                <a:solidFill>
                  <a:schemeClr val="bg1"/>
                </a:solidFill>
                <a:latin typeface="Tahoma" panose="020B0604030504040204" pitchFamily="34" charset="0"/>
                <a:ea typeface="Tahoma" panose="020B0604030504040204" pitchFamily="34" charset="0"/>
                <a:cs typeface="Tahoma" panose="020B0604030504040204" pitchFamily="34" charset="0"/>
              </a:rPr>
              <a:t>646,1 millions tonnes</a:t>
            </a:r>
            <a:endParaRPr lang="fr-B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7831142" y="2383052"/>
            <a:ext cx="4084736" cy="92834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1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of </a:t>
            </a:r>
            <a:r>
              <a:rPr lang="fr-BE" sz="16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dairy</a:t>
            </a:r>
            <a:r>
              <a:rPr lang="fr-BE" sz="1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fr-BE" sz="16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cows</a:t>
            </a:r>
            <a:r>
              <a:rPr lang="fr-BE" sz="1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and total </a:t>
            </a:r>
            <a:r>
              <a:rPr lang="fr-BE" sz="16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milk</a:t>
            </a:r>
            <a:r>
              <a:rPr lang="fr-BE" sz="1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production by continent</a:t>
            </a:r>
          </a:p>
          <a:p>
            <a:pPr algn="ctr"/>
            <a:r>
              <a:rPr lang="fr-BE" sz="1600" dirty="0">
                <a:solidFill>
                  <a:schemeClr val="tx1"/>
                </a:solidFill>
                <a:latin typeface="Verdana" panose="020B0604030504040204" pitchFamily="34" charset="0"/>
                <a:ea typeface="Verdana" panose="020B0604030504040204" pitchFamily="34" charset="0"/>
                <a:cs typeface="Verdana" panose="020B0604030504040204" pitchFamily="34" charset="0"/>
              </a:rPr>
              <a:t>(Source </a:t>
            </a:r>
            <a:r>
              <a:rPr lang="fr-BE" sz="1600" dirty="0">
                <a:solidFill>
                  <a:schemeClr val="tx1"/>
                </a:solidFill>
                <a:latin typeface="Verdana" panose="020B0604030504040204" pitchFamily="34" charset="0"/>
                <a:ea typeface="Verdana" panose="020B0604030504040204" pitchFamily="34" charset="0"/>
                <a:cs typeface="Verdana" panose="020B0604030504040204" pitchFamily="34" charset="0"/>
                <a:hlinkClick r:id="rId4"/>
              </a:rPr>
              <a:t>http://</a:t>
            </a:r>
            <a:r>
              <a:rPr lang="fr-BE" sz="1600" dirty="0" smtClean="0">
                <a:solidFill>
                  <a:schemeClr val="tx1"/>
                </a:solidFill>
                <a:latin typeface="Verdana" panose="020B0604030504040204" pitchFamily="34" charset="0"/>
                <a:ea typeface="Verdana" panose="020B0604030504040204" pitchFamily="34" charset="0"/>
                <a:cs typeface="Verdana" panose="020B0604030504040204" pitchFamily="34" charset="0"/>
                <a:hlinkClick r:id="rId4"/>
              </a:rPr>
              <a:t>www.fil-idf.org</a:t>
            </a:r>
            <a:r>
              <a:rPr lang="fr-BE" sz="16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 2014)</a:t>
            </a:r>
            <a:endParaRPr lang="fr-BE"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Flèche droite 1"/>
          <p:cNvSpPr/>
          <p:nvPr/>
        </p:nvSpPr>
        <p:spPr>
          <a:xfrm>
            <a:off x="221063" y="315328"/>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numéro de diapositive 2"/>
          <p:cNvSpPr>
            <a:spLocks noGrp="1"/>
          </p:cNvSpPr>
          <p:nvPr>
            <p:ph type="sldNum" sz="quarter" idx="12"/>
          </p:nvPr>
        </p:nvSpPr>
        <p:spPr/>
        <p:txBody>
          <a:bodyPr/>
          <a:lstStyle/>
          <a:p>
            <a:fld id="{9B7F983F-EA00-4A86-8421-378289104A51}" type="slidenum">
              <a:rPr lang="fr-BE" smtClean="0"/>
              <a:t>6</a:t>
            </a:fld>
            <a:endParaRPr lang="fr-BE"/>
          </a:p>
        </p:txBody>
      </p:sp>
      <p:sp>
        <p:nvSpPr>
          <p:cNvPr id="9" name="Rectangle 8"/>
          <p:cNvSpPr/>
          <p:nvPr/>
        </p:nvSpPr>
        <p:spPr>
          <a:xfrm>
            <a:off x="2268638" y="4736608"/>
            <a:ext cx="911884" cy="1410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3260035" y="4735744"/>
            <a:ext cx="978460" cy="1405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5104434" y="4731026"/>
            <a:ext cx="925976" cy="1410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9712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p:cNvGraphicFramePr>
            <a:graphicFrameLocks/>
          </p:cNvGraphicFramePr>
          <p:nvPr>
            <p:extLst>
              <p:ext uri="{D42A27DB-BD31-4B8C-83A1-F6EECF244321}">
                <p14:modId xmlns:p14="http://schemas.microsoft.com/office/powerpoint/2010/main" val="2841780273"/>
              </p:ext>
            </p:extLst>
          </p:nvPr>
        </p:nvGraphicFramePr>
        <p:xfrm>
          <a:off x="1126836" y="1179944"/>
          <a:ext cx="9023927" cy="533169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986971" y="196684"/>
            <a:ext cx="10958286" cy="74674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Huge</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differences</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the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average</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per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cow</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(Kg/</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year</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by continent</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Flèche droite 6"/>
          <p:cNvSpPr/>
          <p:nvPr/>
        </p:nvSpPr>
        <p:spPr>
          <a:xfrm>
            <a:off x="221063" y="315328"/>
            <a:ext cx="649794"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9B7F983F-EA00-4A86-8421-378289104A51}" type="slidenum">
              <a:rPr lang="fr-BE" smtClean="0"/>
              <a:t>7</a:t>
            </a:fld>
            <a:endParaRPr lang="fr-BE"/>
          </a:p>
        </p:txBody>
      </p:sp>
    </p:spTree>
    <p:extLst>
      <p:ext uri="{BB962C8B-B14F-4D97-AF65-F5344CB8AC3E}">
        <p14:creationId xmlns:p14="http://schemas.microsoft.com/office/powerpoint/2010/main" val="4235417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1387671767"/>
              </p:ext>
            </p:extLst>
          </p:nvPr>
        </p:nvGraphicFramePr>
        <p:xfrm>
          <a:off x="329184" y="958405"/>
          <a:ext cx="11457432" cy="534352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617785" y="214974"/>
            <a:ext cx="10145590" cy="5051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Huge</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differences</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individual</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according</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the country</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Flèche droite 3"/>
          <p:cNvSpPr/>
          <p:nvPr/>
        </p:nvSpPr>
        <p:spPr>
          <a:xfrm>
            <a:off x="371788" y="216824"/>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Espace réservé du numéro de diapositive 4"/>
          <p:cNvSpPr>
            <a:spLocks noGrp="1"/>
          </p:cNvSpPr>
          <p:nvPr>
            <p:ph type="sldNum" sz="quarter" idx="12"/>
          </p:nvPr>
        </p:nvSpPr>
        <p:spPr/>
        <p:txBody>
          <a:bodyPr/>
          <a:lstStyle/>
          <a:p>
            <a:fld id="{9B7F983F-EA00-4A86-8421-378289104A51}" type="slidenum">
              <a:rPr lang="fr-BE" smtClean="0"/>
              <a:t>8</a:t>
            </a:fld>
            <a:endParaRPr lang="fr-BE"/>
          </a:p>
        </p:txBody>
      </p:sp>
    </p:spTree>
    <p:extLst>
      <p:ext uri="{BB962C8B-B14F-4D97-AF65-F5344CB8AC3E}">
        <p14:creationId xmlns:p14="http://schemas.microsoft.com/office/powerpoint/2010/main" val="1891448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8725" y="214974"/>
            <a:ext cx="10725149" cy="5051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Huge</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differences</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individual</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milk</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production </a:t>
            </a:r>
            <a:r>
              <a:rPr lang="fr-BE" sz="24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according</a:t>
            </a:r>
            <a:r>
              <a:rPr lang="fr-BE"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the country (ASIA)</a:t>
            </a:r>
            <a:endParaRPr lang="fr-BE"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Flèche droite 3"/>
          <p:cNvSpPr/>
          <p:nvPr/>
        </p:nvSpPr>
        <p:spPr>
          <a:xfrm>
            <a:off x="95563" y="225226"/>
            <a:ext cx="978408" cy="48463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7" y="1249493"/>
            <a:ext cx="8320087" cy="544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28725" y="880161"/>
            <a:ext cx="9258300" cy="369332"/>
          </a:xfrm>
          <a:prstGeom prst="rect">
            <a:avLst/>
          </a:prstGeom>
        </p:spPr>
        <p:txBody>
          <a:bodyPr wrap="square">
            <a:spAutoFit/>
          </a:bodyPr>
          <a:lstStyle/>
          <a:p>
            <a:r>
              <a:rPr lang="fr-BE" dirty="0">
                <a:latin typeface="Tahoma" panose="020B0604030504040204" pitchFamily="34" charset="0"/>
                <a:ea typeface="Tahoma" panose="020B0604030504040204" pitchFamily="34" charset="0"/>
                <a:cs typeface="Tahoma" panose="020B0604030504040204" pitchFamily="34" charset="0"/>
                <a:hlinkClick r:id="rId4"/>
              </a:rPr>
              <a:t>http://www.dairyasia.org/file/Proceedings_Dairy-Asia-2016_First-Draft.pdf</a:t>
            </a:r>
            <a:r>
              <a:rPr lang="fr-BE" dirty="0">
                <a:latin typeface="Tahoma" panose="020B0604030504040204" pitchFamily="34" charset="0"/>
                <a:ea typeface="Tahoma" panose="020B0604030504040204" pitchFamily="34" charset="0"/>
                <a:cs typeface="Tahoma" panose="020B0604030504040204" pitchFamily="34" charset="0"/>
              </a:rPr>
              <a:t> </a:t>
            </a:r>
            <a:endParaRPr lang="fr-BE" dirty="0"/>
          </a:p>
        </p:txBody>
      </p:sp>
      <p:sp>
        <p:nvSpPr>
          <p:cNvPr id="2" name="Ellipse 1"/>
          <p:cNvSpPr/>
          <p:nvPr/>
        </p:nvSpPr>
        <p:spPr>
          <a:xfrm>
            <a:off x="9301656" y="3972310"/>
            <a:ext cx="472966" cy="457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p:cNvSpPr/>
          <p:nvPr/>
        </p:nvSpPr>
        <p:spPr>
          <a:xfrm>
            <a:off x="9301656" y="2264379"/>
            <a:ext cx="472966" cy="457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10343163" y="2264379"/>
            <a:ext cx="889987" cy="461665"/>
          </a:xfrm>
          <a:prstGeom prst="rect">
            <a:avLst/>
          </a:prstGeom>
          <a:solidFill>
            <a:srgbClr val="FF0000"/>
          </a:solidFill>
          <a:ln>
            <a:solidFill>
              <a:schemeClr val="tx1"/>
            </a:solidFill>
          </a:ln>
        </p:spPr>
        <p:txBody>
          <a:bodyPr wrap="none" rtlCol="0">
            <a:spAutoFit/>
          </a:bodyPr>
          <a:lstStyle/>
          <a:p>
            <a:r>
              <a:rPr lang="fr-BE" sz="2400" dirty="0" smtClean="0">
                <a:solidFill>
                  <a:schemeClr val="bg1"/>
                </a:solidFill>
              </a:rPr>
              <a:t>China</a:t>
            </a:r>
            <a:endParaRPr lang="fr-BE" sz="2400" dirty="0">
              <a:solidFill>
                <a:schemeClr val="bg1"/>
              </a:solidFill>
            </a:endParaRPr>
          </a:p>
        </p:txBody>
      </p:sp>
      <p:sp>
        <p:nvSpPr>
          <p:cNvPr id="9" name="ZoneTexte 8"/>
          <p:cNvSpPr txBox="1"/>
          <p:nvPr/>
        </p:nvSpPr>
        <p:spPr>
          <a:xfrm>
            <a:off x="10479361" y="3918368"/>
            <a:ext cx="1239378" cy="461665"/>
          </a:xfrm>
          <a:prstGeom prst="rect">
            <a:avLst/>
          </a:prstGeom>
          <a:solidFill>
            <a:srgbClr val="FFFF00"/>
          </a:solidFill>
          <a:ln>
            <a:solidFill>
              <a:schemeClr val="tx1"/>
            </a:solidFill>
          </a:ln>
        </p:spPr>
        <p:txBody>
          <a:bodyPr wrap="none" rtlCol="0">
            <a:spAutoFit/>
          </a:bodyPr>
          <a:lstStyle/>
          <a:p>
            <a:r>
              <a:rPr lang="fr-BE" sz="2400" dirty="0" smtClean="0"/>
              <a:t>Vietnam</a:t>
            </a:r>
            <a:endParaRPr lang="fr-BE" sz="2400" dirty="0"/>
          </a:p>
        </p:txBody>
      </p:sp>
      <p:sp>
        <p:nvSpPr>
          <p:cNvPr id="8" name="Espace réservé du numéro de diapositive 7"/>
          <p:cNvSpPr>
            <a:spLocks noGrp="1"/>
          </p:cNvSpPr>
          <p:nvPr>
            <p:ph type="sldNum" sz="quarter" idx="12"/>
          </p:nvPr>
        </p:nvSpPr>
        <p:spPr/>
        <p:txBody>
          <a:bodyPr/>
          <a:lstStyle/>
          <a:p>
            <a:fld id="{9B7F983F-EA00-4A86-8421-378289104A51}" type="slidenum">
              <a:rPr lang="fr-BE" smtClean="0"/>
              <a:t>9</a:t>
            </a:fld>
            <a:endParaRPr lang="fr-BE"/>
          </a:p>
        </p:txBody>
      </p:sp>
    </p:spTree>
    <p:extLst>
      <p:ext uri="{BB962C8B-B14F-4D97-AF65-F5344CB8AC3E}">
        <p14:creationId xmlns:p14="http://schemas.microsoft.com/office/powerpoint/2010/main" val="84838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5"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7489</TotalTime>
  <Words>4431</Words>
  <Application>Microsoft Office PowerPoint</Application>
  <PresentationFormat>Grand écran</PresentationFormat>
  <Paragraphs>528</Paragraphs>
  <Slides>52</Slides>
  <Notes>30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52</vt:i4>
      </vt:variant>
    </vt:vector>
  </HeadingPairs>
  <TitlesOfParts>
    <vt:vector size="59" baseType="lpstr">
      <vt:lpstr>Arial</vt:lpstr>
      <vt:lpstr>Arial Narrow</vt:lpstr>
      <vt:lpstr>Calibri</vt:lpstr>
      <vt:lpstr>Calibri Light</vt:lpstr>
      <vt:lpstr>Tahoma</vt:lpstr>
      <vt:lpstr>Verdana</vt:lpstr>
      <vt:lpstr>Thème Office</vt:lpstr>
      <vt:lpstr>Between bovine milk production and reproduction : the challenge</vt:lpstr>
      <vt:lpstr>BELGIUM : 30.000 km2 and 11 millions people and 3 millions bovine</vt:lpstr>
      <vt:lpstr>Some data about cow’s milk  in the world</vt:lpstr>
      <vt:lpstr>Présentation PowerPoint</vt:lpstr>
      <vt:lpstr>Présentation PowerPoint</vt:lpstr>
      <vt:lpstr>Présentation PowerPoint</vt:lpstr>
      <vt:lpstr>Présentation PowerPoint</vt:lpstr>
      <vt:lpstr>Présentation PowerPoint</vt:lpstr>
      <vt:lpstr>Présentation PowerPoint</vt:lpstr>
      <vt:lpstr>Two contexts of milk production according to the size of the farms </vt:lpstr>
      <vt:lpstr>Summary</vt:lpstr>
      <vt:lpstr>Présentation PowerPoint</vt:lpstr>
      <vt:lpstr>Evolution of milk price in NZ, US and EU http://ec.europa.eu/agriculture/market-observatory/milk/pdf/world-raw-milk-prices_en.pdf </vt:lpstr>
      <vt:lpstr>Summary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Reproduction and milk production  (ex 6 to 7000 by 305 d)</vt:lpstr>
      <vt:lpstr>Effect of reproduction on milk production</vt:lpstr>
      <vt:lpstr>Présentation PowerPoint</vt:lpstr>
      <vt:lpstr>What’s the situation in some tropical and subtropical countries ? </vt:lpstr>
      <vt:lpstr>Présentation PowerPoint</vt:lpstr>
      <vt:lpstr>Présentation PowerPoint</vt:lpstr>
      <vt:lpstr>Présentation PowerPoint</vt:lpstr>
      <vt:lpstr>Présentation PowerPoint</vt:lpstr>
      <vt:lpstr>Dystocia (Mee et al. 2008) </vt:lpstr>
      <vt:lpstr>Uterine infections : 4 types (See Sheldon et al. Theriogenology 2006, 65, 1516)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Some figures in small farms in Vietnam (follow up of 353 calvings  (Nguyen Kien Cuong and Hanzen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Hanzen Christian</dc:creator>
  <cp:lastModifiedBy>Hanzen Christian</cp:lastModifiedBy>
  <cp:revision>163</cp:revision>
  <dcterms:created xsi:type="dcterms:W3CDTF">2016-04-19T06:11:08Z</dcterms:created>
  <dcterms:modified xsi:type="dcterms:W3CDTF">2016-09-07T11:13:32Z</dcterms:modified>
</cp:coreProperties>
</file>