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5.xml" ContentType="application/vnd.openxmlformats-officedocument.drawingml.diagram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diagrams/layout4.xml" ContentType="application/vnd.openxmlformats-officedocument.drawingml.diagramLayou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62"/>
  </p:notesMasterIdLst>
  <p:sldIdLst>
    <p:sldId id="419" r:id="rId2"/>
    <p:sldId id="491" r:id="rId3"/>
    <p:sldId id="296" r:id="rId4"/>
    <p:sldId id="297" r:id="rId5"/>
    <p:sldId id="298" r:id="rId6"/>
    <p:sldId id="299" r:id="rId7"/>
    <p:sldId id="493" r:id="rId8"/>
    <p:sldId id="335" r:id="rId9"/>
    <p:sldId id="631" r:id="rId10"/>
    <p:sldId id="652" r:id="rId11"/>
    <p:sldId id="640" r:id="rId12"/>
    <p:sldId id="634" r:id="rId13"/>
    <p:sldId id="635" r:id="rId14"/>
    <p:sldId id="619" r:id="rId15"/>
    <p:sldId id="497" r:id="rId16"/>
    <p:sldId id="498" r:id="rId17"/>
    <p:sldId id="479" r:id="rId18"/>
    <p:sldId id="460" r:id="rId19"/>
    <p:sldId id="643" r:id="rId20"/>
    <p:sldId id="645" r:id="rId21"/>
    <p:sldId id="644" r:id="rId22"/>
    <p:sldId id="647" r:id="rId23"/>
    <p:sldId id="646" r:id="rId24"/>
    <p:sldId id="465" r:id="rId25"/>
    <p:sldId id="500" r:id="rId26"/>
    <p:sldId id="548" r:id="rId27"/>
    <p:sldId id="549" r:id="rId28"/>
    <p:sldId id="566" r:id="rId29"/>
    <p:sldId id="537" r:id="rId30"/>
    <p:sldId id="557" r:id="rId31"/>
    <p:sldId id="615" r:id="rId32"/>
    <p:sldId id="616" r:id="rId33"/>
    <p:sldId id="567" r:id="rId34"/>
    <p:sldId id="648" r:id="rId35"/>
    <p:sldId id="649" r:id="rId36"/>
    <p:sldId id="617" r:id="rId37"/>
    <p:sldId id="501" r:id="rId38"/>
    <p:sldId id="568" r:id="rId39"/>
    <p:sldId id="575" r:id="rId40"/>
    <p:sldId id="569" r:id="rId41"/>
    <p:sldId id="573" r:id="rId42"/>
    <p:sldId id="576" r:id="rId43"/>
    <p:sldId id="570" r:id="rId44"/>
    <p:sldId id="592" r:id="rId45"/>
    <p:sldId id="593" r:id="rId46"/>
    <p:sldId id="577" r:id="rId47"/>
    <p:sldId id="654" r:id="rId48"/>
    <p:sldId id="523" r:id="rId49"/>
    <p:sldId id="531" r:id="rId50"/>
    <p:sldId id="602" r:id="rId51"/>
    <p:sldId id="603" r:id="rId52"/>
    <p:sldId id="606" r:id="rId53"/>
    <p:sldId id="513" r:id="rId54"/>
    <p:sldId id="655" r:id="rId55"/>
    <p:sldId id="514" r:id="rId56"/>
    <p:sldId id="651" r:id="rId57"/>
    <p:sldId id="650" r:id="rId58"/>
    <p:sldId id="623" r:id="rId59"/>
    <p:sldId id="621" r:id="rId60"/>
    <p:sldId id="430" r:id="rId6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43218"/>
    <a:srgbClr val="000000"/>
    <a:srgbClr val="FFDD71"/>
    <a:srgbClr val="FDFF97"/>
    <a:srgbClr val="E0E0E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48913" autoAdjust="0"/>
  </p:normalViewPr>
  <p:slideViewPr>
    <p:cSldViewPr>
      <p:cViewPr varScale="1">
        <p:scale>
          <a:sx n="35" d="100"/>
          <a:sy n="35" d="100"/>
        </p:scale>
        <p:origin x="-1056" y="-72"/>
      </p:cViewPr>
      <p:guideLst>
        <p:guide orient="horz" pos="2160"/>
        <p:guide pos="2880"/>
      </p:guideLst>
    </p:cSldViewPr>
  </p:slideViewPr>
  <p:notesTextViewPr>
    <p:cViewPr>
      <p:scale>
        <a:sx n="100" d="100"/>
        <a:sy n="100" d="100"/>
      </p:scale>
      <p:origin x="0" y="0"/>
    </p:cViewPr>
  </p:notesTextViewPr>
  <p:notesViewPr>
    <p:cSldViewPr>
      <p:cViewPr varScale="1">
        <p:scale>
          <a:sx n="63" d="100"/>
          <a:sy n="63" d="100"/>
        </p:scale>
        <p:origin x="-3130" y="-5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fileadm01.st.chulg\users\c134582\Mes%20documents\Doctorat\Etude%20r&#233;trospective\BD\BD%20cplt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arie\Documents\Marie\CHU\Doctorat\GENERAL\Publications\2.ES_Importance%20des%20d&#233;lais%20pr&#233;op\Analyses%20D&#233;lai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Marie\Documents\Marie\CHU\Doctorat\GENERAL\Publications\2.ES_Importance%20des%20d&#233;lais%20pr&#233;op\Analyses%20D&#233;lai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arie\Documents\Marie\CHU\Doctorat\GENERAL\Publications\2.ES_Importance%20des%20d&#233;lais%20pr&#233;op\Analyses%20D&#233;la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adm01.st.chulg\users\c134582\Mes%20documents\Doctorat\Etude%20r&#233;trospective\BD\BD%20cpl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rie\Documents\Marie\CHU\Doctorat\GENERAL\Publications\2.ES_Importance%20des%20d&#233;lais%20pr&#233;op\BD%20cplte(an&#233;mi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arie\Documents\Marie\CHU\Doctorat\GENERAL\Publications\2.ES_Importance%20des%20d&#233;lais%20pr&#233;op\BD%20cplte(an&#233;mi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BE"/>
  <c:chart>
    <c:plotArea>
      <c:layout/>
      <c:barChart>
        <c:barDir val="col"/>
        <c:grouping val="clustered"/>
        <c:ser>
          <c:idx val="0"/>
          <c:order val="0"/>
          <c:tx>
            <c:v>CE peropératoire (CEC)</c:v>
          </c:tx>
          <c:spPr>
            <a:noFill/>
          </c:spPr>
          <c:cat>
            <c:numRef>
              <c:f>'Ht. Trsf'!$P$2:$P$28</c:f>
              <c:numCache>
                <c:formatCode>General</c:formatCode>
                <c:ptCount val="27"/>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numCache>
            </c:numRef>
          </c:cat>
          <c:val>
            <c:numRef>
              <c:f>'Ht. Trsf'!$E$2:$E$28</c:f>
              <c:numCache>
                <c:formatCode>0%</c:formatCode>
                <c:ptCount val="27"/>
                <c:pt idx="0">
                  <c:v>1</c:v>
                </c:pt>
                <c:pt idx="1">
                  <c:v>1</c:v>
                </c:pt>
                <c:pt idx="2">
                  <c:v>1</c:v>
                </c:pt>
                <c:pt idx="3">
                  <c:v>1</c:v>
                </c:pt>
                <c:pt idx="4">
                  <c:v>0.60000000000000064</c:v>
                </c:pt>
                <c:pt idx="5">
                  <c:v>0.8</c:v>
                </c:pt>
                <c:pt idx="6">
                  <c:v>0.87500000000000266</c:v>
                </c:pt>
                <c:pt idx="7">
                  <c:v>0.75000000000000266</c:v>
                </c:pt>
                <c:pt idx="8">
                  <c:v>0.85714285714285765</c:v>
                </c:pt>
                <c:pt idx="9">
                  <c:v>0.65000000000000302</c:v>
                </c:pt>
                <c:pt idx="10">
                  <c:v>0.56000000000000005</c:v>
                </c:pt>
                <c:pt idx="11">
                  <c:v>0.59259259259259423</c:v>
                </c:pt>
                <c:pt idx="12">
                  <c:v>0.34482758620689896</c:v>
                </c:pt>
                <c:pt idx="13">
                  <c:v>0.16666666666666671</c:v>
                </c:pt>
                <c:pt idx="14">
                  <c:v>0.18750000000000044</c:v>
                </c:pt>
                <c:pt idx="15">
                  <c:v>0.17307692307692321</c:v>
                </c:pt>
                <c:pt idx="16">
                  <c:v>5.7142857142857162E-2</c:v>
                </c:pt>
                <c:pt idx="17">
                  <c:v>8.1081081081081086E-2</c:v>
                </c:pt>
                <c:pt idx="18">
                  <c:v>1.7543859649123004E-2</c:v>
                </c:pt>
                <c:pt idx="19">
                  <c:v>0</c:v>
                </c:pt>
                <c:pt idx="20">
                  <c:v>0</c:v>
                </c:pt>
                <c:pt idx="21">
                  <c:v>0</c:v>
                </c:pt>
                <c:pt idx="22">
                  <c:v>8.3333333333333565E-2</c:v>
                </c:pt>
                <c:pt idx="23">
                  <c:v>0</c:v>
                </c:pt>
                <c:pt idx="24">
                  <c:v>0</c:v>
                </c:pt>
                <c:pt idx="25">
                  <c:v>0</c:v>
                </c:pt>
                <c:pt idx="26">
                  <c:v>0</c:v>
                </c:pt>
              </c:numCache>
            </c:numRef>
          </c:val>
        </c:ser>
        <c:ser>
          <c:idx val="1"/>
          <c:order val="1"/>
          <c:tx>
            <c:v>CE postopératoire (48h)</c:v>
          </c:tx>
          <c:spPr>
            <a:solidFill>
              <a:srgbClr val="00B050"/>
            </a:solidFill>
          </c:spPr>
          <c:cat>
            <c:numRef>
              <c:f>'Ht. Trsf'!$P$2:$P$28</c:f>
              <c:numCache>
                <c:formatCode>General</c:formatCode>
                <c:ptCount val="27"/>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numCache>
            </c:numRef>
          </c:cat>
          <c:val>
            <c:numRef>
              <c:f>'Ht. Trsf'!$S$2:$S$28</c:f>
              <c:numCache>
                <c:formatCode>0%</c:formatCode>
                <c:ptCount val="27"/>
                <c:pt idx="0">
                  <c:v>1</c:v>
                </c:pt>
                <c:pt idx="1">
                  <c:v>1</c:v>
                </c:pt>
                <c:pt idx="2">
                  <c:v>1</c:v>
                </c:pt>
                <c:pt idx="3">
                  <c:v>1</c:v>
                </c:pt>
                <c:pt idx="4">
                  <c:v>1</c:v>
                </c:pt>
                <c:pt idx="5">
                  <c:v>1</c:v>
                </c:pt>
                <c:pt idx="6">
                  <c:v>1</c:v>
                </c:pt>
                <c:pt idx="7">
                  <c:v>1</c:v>
                </c:pt>
                <c:pt idx="8">
                  <c:v>1</c:v>
                </c:pt>
                <c:pt idx="9">
                  <c:v>0.9</c:v>
                </c:pt>
                <c:pt idx="10">
                  <c:v>0.8</c:v>
                </c:pt>
                <c:pt idx="11">
                  <c:v>0.70370370370370372</c:v>
                </c:pt>
                <c:pt idx="12">
                  <c:v>0.58620689655172464</c:v>
                </c:pt>
                <c:pt idx="13">
                  <c:v>0.46666666666666812</c:v>
                </c:pt>
                <c:pt idx="14">
                  <c:v>0.34375000000000072</c:v>
                </c:pt>
                <c:pt idx="15">
                  <c:v>0.32692307692307926</c:v>
                </c:pt>
                <c:pt idx="16">
                  <c:v>0.25714285714285856</c:v>
                </c:pt>
                <c:pt idx="17">
                  <c:v>0.18918918918918995</c:v>
                </c:pt>
                <c:pt idx="18">
                  <c:v>0.14035087719298245</c:v>
                </c:pt>
                <c:pt idx="19">
                  <c:v>8.3333333333333565E-2</c:v>
                </c:pt>
                <c:pt idx="20">
                  <c:v>3.2258064516129246E-2</c:v>
                </c:pt>
                <c:pt idx="21">
                  <c:v>0.16666666666666671</c:v>
                </c:pt>
                <c:pt idx="22">
                  <c:v>8.3333333333333565E-2</c:v>
                </c:pt>
                <c:pt idx="23">
                  <c:v>0.17647058823529421</c:v>
                </c:pt>
                <c:pt idx="24">
                  <c:v>0.14285714285714388</c:v>
                </c:pt>
                <c:pt idx="25">
                  <c:v>0</c:v>
                </c:pt>
                <c:pt idx="26">
                  <c:v>0</c:v>
                </c:pt>
              </c:numCache>
            </c:numRef>
          </c:val>
        </c:ser>
        <c:axId val="52931584"/>
        <c:axId val="55042816"/>
      </c:barChart>
      <c:catAx>
        <c:axId val="52931584"/>
        <c:scaling>
          <c:orientation val="minMax"/>
        </c:scaling>
        <c:axPos val="b"/>
        <c:numFmt formatCode="General" sourceLinked="1"/>
        <c:tickLblPos val="nextTo"/>
        <c:crossAx val="55042816"/>
        <c:crosses val="autoZero"/>
        <c:auto val="1"/>
        <c:lblAlgn val="ctr"/>
        <c:lblOffset val="100"/>
      </c:catAx>
      <c:valAx>
        <c:axId val="55042816"/>
        <c:scaling>
          <c:orientation val="minMax"/>
          <c:max val="1"/>
          <c:min val="0"/>
        </c:scaling>
        <c:axPos val="l"/>
        <c:majorGridlines/>
        <c:numFmt formatCode="0%" sourceLinked="1"/>
        <c:tickLblPos val="nextTo"/>
        <c:crossAx val="52931584"/>
        <c:crosses val="autoZero"/>
        <c:crossBetween val="between"/>
      </c:valAx>
    </c:plotArea>
    <c:plotVisOnly val="1"/>
    <c:dispBlanksAs val="gap"/>
  </c:chart>
  <c:spPr>
    <a:ln>
      <a:noFill/>
    </a:ln>
  </c:spPr>
  <c:txPr>
    <a:bodyPr/>
    <a:lstStyle/>
    <a:p>
      <a:pPr>
        <a:defRPr sz="1600"/>
      </a:pPr>
      <a:endParaRPr lang="fr-F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BE"/>
  <c:chart>
    <c:autoTitleDeleted val="1"/>
    <c:plotArea>
      <c:layout>
        <c:manualLayout>
          <c:layoutTarget val="inner"/>
          <c:xMode val="edge"/>
          <c:yMode val="edge"/>
          <c:x val="0.15820795043937164"/>
          <c:y val="0.23840125358785944"/>
          <c:w val="0.77020986913938871"/>
          <c:h val="0.62797404291020764"/>
        </c:manualLayout>
      </c:layout>
      <c:lineChart>
        <c:grouping val="standard"/>
        <c:ser>
          <c:idx val="0"/>
          <c:order val="0"/>
          <c:tx>
            <c:strRef>
              <c:f>'Délais anémiques'!$E$1</c:f>
              <c:strCache>
                <c:ptCount val="1"/>
                <c:pt idx="0">
                  <c:v>Délai de consultation d'anesthésie </c:v>
                </c:pt>
              </c:strCache>
            </c:strRef>
          </c:tx>
          <c:spPr>
            <a:ln>
              <a:solidFill>
                <a:srgbClr val="00FF00"/>
              </a:solidFill>
            </a:ln>
          </c:spPr>
          <c:marker>
            <c:symbol val="none"/>
          </c:marker>
          <c:cat>
            <c:numRef>
              <c:f>'Délais anémiques'!$D$2:$D$95</c:f>
              <c:numCache>
                <c:formatCode>General</c:formatCode>
                <c:ptCount val="9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numCache>
            </c:numRef>
          </c:cat>
          <c:val>
            <c:numRef>
              <c:f>'Délais anémiques'!$G$1:$G$95</c:f>
              <c:numCache>
                <c:formatCode>0%</c:formatCode>
                <c:ptCount val="95"/>
                <c:pt idx="0">
                  <c:v>1</c:v>
                </c:pt>
                <c:pt idx="1">
                  <c:v>0.96052631578947367</c:v>
                </c:pt>
                <c:pt idx="2">
                  <c:v>0.57894736842105254</c:v>
                </c:pt>
                <c:pt idx="3">
                  <c:v>0.53947368421052633</c:v>
                </c:pt>
                <c:pt idx="4">
                  <c:v>0.48684210526316302</c:v>
                </c:pt>
                <c:pt idx="5">
                  <c:v>0.47368421052631576</c:v>
                </c:pt>
                <c:pt idx="6">
                  <c:v>0.43421052631578982</c:v>
                </c:pt>
                <c:pt idx="7">
                  <c:v>0.33552631578948566</c:v>
                </c:pt>
                <c:pt idx="8">
                  <c:v>0.26315789473684231</c:v>
                </c:pt>
                <c:pt idx="9">
                  <c:v>0.25</c:v>
                </c:pt>
                <c:pt idx="10">
                  <c:v>0.22368421052631596</c:v>
                </c:pt>
                <c:pt idx="11">
                  <c:v>0.19078947368421073</c:v>
                </c:pt>
                <c:pt idx="12">
                  <c:v>0.14473684210526677</c:v>
                </c:pt>
                <c:pt idx="13">
                  <c:v>0.10526315789473686</c:v>
                </c:pt>
                <c:pt idx="14">
                  <c:v>8.5526315789476892E-2</c:v>
                </c:pt>
                <c:pt idx="15">
                  <c:v>7.8947368421052655E-2</c:v>
                </c:pt>
                <c:pt idx="16">
                  <c:v>6.5789473684210564E-2</c:v>
                </c:pt>
                <c:pt idx="17">
                  <c:v>5.9210526315789526E-2</c:v>
                </c:pt>
                <c:pt idx="18">
                  <c:v>5.9210526315789526E-2</c:v>
                </c:pt>
                <c:pt idx="19">
                  <c:v>5.2631578947368494E-2</c:v>
                </c:pt>
                <c:pt idx="20">
                  <c:v>3.9473684210526418E-2</c:v>
                </c:pt>
                <c:pt idx="21">
                  <c:v>3.9473684210526418E-2</c:v>
                </c:pt>
                <c:pt idx="22">
                  <c:v>2.6315789473684272E-2</c:v>
                </c:pt>
                <c:pt idx="23">
                  <c:v>1.9736842105263185E-2</c:v>
                </c:pt>
                <c:pt idx="24">
                  <c:v>1.9736842105263185E-2</c:v>
                </c:pt>
                <c:pt idx="25">
                  <c:v>1.3157894736842165E-2</c:v>
                </c:pt>
                <c:pt idx="26">
                  <c:v>1.3157894736842165E-2</c:v>
                </c:pt>
                <c:pt idx="27">
                  <c:v>1.3157894736842165E-2</c:v>
                </c:pt>
                <c:pt idx="28">
                  <c:v>1.3157894736842165E-2</c:v>
                </c:pt>
                <c:pt idx="29">
                  <c:v>6.5789473684210939E-3</c:v>
                </c:pt>
                <c:pt idx="30">
                  <c:v>6.5789473684210939E-3</c:v>
                </c:pt>
                <c:pt idx="31">
                  <c:v>6.5789473684210939E-3</c:v>
                </c:pt>
                <c:pt idx="32">
                  <c:v>2.7755575615631145E-17</c:v>
                </c:pt>
                <c:pt idx="33">
                  <c:v>2.7755575615631145E-17</c:v>
                </c:pt>
                <c:pt idx="34">
                  <c:v>2.7755575615631145E-17</c:v>
                </c:pt>
                <c:pt idx="35">
                  <c:v>2.7755575615631145E-17</c:v>
                </c:pt>
                <c:pt idx="36">
                  <c:v>2.7755575615631145E-17</c:v>
                </c:pt>
                <c:pt idx="37">
                  <c:v>2.7755575615631145E-17</c:v>
                </c:pt>
                <c:pt idx="38">
                  <c:v>2.7755575615631145E-17</c:v>
                </c:pt>
                <c:pt idx="39">
                  <c:v>2.7755575615631145E-17</c:v>
                </c:pt>
                <c:pt idx="40">
                  <c:v>2.7755575615631145E-17</c:v>
                </c:pt>
                <c:pt idx="41">
                  <c:v>2.7755575615631145E-17</c:v>
                </c:pt>
                <c:pt idx="42">
                  <c:v>2.7755575615631145E-17</c:v>
                </c:pt>
                <c:pt idx="43">
                  <c:v>2.7755575615631145E-17</c:v>
                </c:pt>
                <c:pt idx="44">
                  <c:v>2.7755575615631145E-17</c:v>
                </c:pt>
                <c:pt idx="45">
                  <c:v>2.7755575615631145E-17</c:v>
                </c:pt>
                <c:pt idx="46">
                  <c:v>2.7755575615631145E-17</c:v>
                </c:pt>
                <c:pt idx="47">
                  <c:v>2.7755575615631145E-17</c:v>
                </c:pt>
                <c:pt idx="48">
                  <c:v>2.7755575615631145E-17</c:v>
                </c:pt>
                <c:pt idx="49">
                  <c:v>2.7755575615631145E-17</c:v>
                </c:pt>
                <c:pt idx="50">
                  <c:v>2.7755575615631145E-17</c:v>
                </c:pt>
                <c:pt idx="51">
                  <c:v>2.7755575615631145E-17</c:v>
                </c:pt>
                <c:pt idx="52">
                  <c:v>2.7755575615631145E-17</c:v>
                </c:pt>
                <c:pt idx="53">
                  <c:v>2.7755575615631145E-17</c:v>
                </c:pt>
                <c:pt idx="54">
                  <c:v>2.7755575615631145E-17</c:v>
                </c:pt>
                <c:pt idx="55">
                  <c:v>2.7755575615631145E-17</c:v>
                </c:pt>
                <c:pt idx="56">
                  <c:v>2.7755575615631145E-17</c:v>
                </c:pt>
                <c:pt idx="57">
                  <c:v>2.7755575615631145E-17</c:v>
                </c:pt>
                <c:pt idx="58">
                  <c:v>2.7755575615631145E-17</c:v>
                </c:pt>
                <c:pt idx="59">
                  <c:v>2.7755575615631145E-17</c:v>
                </c:pt>
                <c:pt idx="60">
                  <c:v>2.7755575615631145E-17</c:v>
                </c:pt>
                <c:pt idx="61">
                  <c:v>2.7755575615631145E-17</c:v>
                </c:pt>
                <c:pt idx="62">
                  <c:v>2.7755575615631145E-17</c:v>
                </c:pt>
                <c:pt idx="63">
                  <c:v>2.7755575615631145E-17</c:v>
                </c:pt>
                <c:pt idx="64">
                  <c:v>2.7755575615631145E-17</c:v>
                </c:pt>
                <c:pt idx="65">
                  <c:v>2.7755575615631145E-17</c:v>
                </c:pt>
                <c:pt idx="66">
                  <c:v>2.7755575615631145E-17</c:v>
                </c:pt>
                <c:pt idx="67">
                  <c:v>2.7755575615631145E-17</c:v>
                </c:pt>
                <c:pt idx="68">
                  <c:v>2.7755575615631145E-17</c:v>
                </c:pt>
                <c:pt idx="69">
                  <c:v>2.7755575615631145E-17</c:v>
                </c:pt>
                <c:pt idx="70">
                  <c:v>2.7755575615631145E-17</c:v>
                </c:pt>
                <c:pt idx="71">
                  <c:v>2.7755575615631145E-17</c:v>
                </c:pt>
                <c:pt idx="72">
                  <c:v>2.7755575615631145E-17</c:v>
                </c:pt>
                <c:pt idx="73">
                  <c:v>2.7755575615631145E-17</c:v>
                </c:pt>
                <c:pt idx="74">
                  <c:v>2.7755575615631145E-17</c:v>
                </c:pt>
                <c:pt idx="75">
                  <c:v>2.7755575615631145E-17</c:v>
                </c:pt>
                <c:pt idx="76">
                  <c:v>2.7755575615631145E-17</c:v>
                </c:pt>
                <c:pt idx="77">
                  <c:v>2.7755575615631145E-17</c:v>
                </c:pt>
                <c:pt idx="78">
                  <c:v>2.7755575615631145E-17</c:v>
                </c:pt>
                <c:pt idx="79">
                  <c:v>2.7755575615631145E-17</c:v>
                </c:pt>
                <c:pt idx="80">
                  <c:v>2.7755575615631145E-17</c:v>
                </c:pt>
                <c:pt idx="81">
                  <c:v>2.7755575615631145E-17</c:v>
                </c:pt>
                <c:pt idx="82">
                  <c:v>2.7755575615631145E-17</c:v>
                </c:pt>
                <c:pt idx="83">
                  <c:v>2.7755575615631145E-17</c:v>
                </c:pt>
                <c:pt idx="84">
                  <c:v>2.7755575615631145E-17</c:v>
                </c:pt>
                <c:pt idx="85">
                  <c:v>2.7755575615631145E-17</c:v>
                </c:pt>
                <c:pt idx="86">
                  <c:v>2.7755575615631145E-17</c:v>
                </c:pt>
                <c:pt idx="87">
                  <c:v>2.7755575615631145E-17</c:v>
                </c:pt>
                <c:pt idx="88">
                  <c:v>2.7755575615631145E-17</c:v>
                </c:pt>
                <c:pt idx="89">
                  <c:v>2.7755575615631145E-17</c:v>
                </c:pt>
                <c:pt idx="90">
                  <c:v>2.7755575615631145E-17</c:v>
                </c:pt>
                <c:pt idx="91">
                  <c:v>2.7755575615631145E-17</c:v>
                </c:pt>
                <c:pt idx="92">
                  <c:v>2.7755575615631145E-17</c:v>
                </c:pt>
                <c:pt idx="93">
                  <c:v>2.7755575615631145E-17</c:v>
                </c:pt>
                <c:pt idx="94">
                  <c:v>2.7755575615631145E-17</c:v>
                </c:pt>
              </c:numCache>
            </c:numRef>
          </c:val>
        </c:ser>
        <c:marker val="1"/>
        <c:axId val="60499072"/>
        <c:axId val="60500608"/>
      </c:lineChart>
      <c:catAx>
        <c:axId val="60499072"/>
        <c:scaling>
          <c:orientation val="minMax"/>
        </c:scaling>
        <c:axPos val="b"/>
        <c:numFmt formatCode="General" sourceLinked="1"/>
        <c:minorTickMark val="out"/>
        <c:tickLblPos val="nextTo"/>
        <c:crossAx val="60500608"/>
        <c:crosses val="autoZero"/>
        <c:auto val="1"/>
        <c:lblAlgn val="ctr"/>
        <c:lblOffset val="100"/>
        <c:tickLblSkip val="10"/>
        <c:tickMarkSkip val="5"/>
      </c:catAx>
      <c:valAx>
        <c:axId val="60500608"/>
        <c:scaling>
          <c:orientation val="minMax"/>
          <c:max val="1"/>
          <c:min val="0"/>
        </c:scaling>
        <c:axPos val="l"/>
        <c:numFmt formatCode="0%" sourceLinked="1"/>
        <c:minorTickMark val="out"/>
        <c:tickLblPos val="nextTo"/>
        <c:crossAx val="60499072"/>
        <c:crosses val="autoZero"/>
        <c:crossBetween val="between"/>
        <c:majorUnit val="0.2"/>
        <c:minorUnit val="0.1"/>
      </c:valAx>
    </c:plotArea>
    <c:plotVisOnly val="1"/>
    <c:dispBlanksAs val="gap"/>
  </c:chart>
  <c:txPr>
    <a:bodyPr/>
    <a:lstStyle/>
    <a:p>
      <a:pPr>
        <a:defRPr sz="2000"/>
      </a:pPr>
      <a:endParaRPr lang="fr-F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BE"/>
  <c:chart>
    <c:autoTitleDeleted val="1"/>
    <c:plotArea>
      <c:layout>
        <c:manualLayout>
          <c:layoutTarget val="inner"/>
          <c:xMode val="edge"/>
          <c:yMode val="edge"/>
          <c:x val="0.15820795043937169"/>
          <c:y val="0.23840125358785946"/>
          <c:w val="0.77020986913938883"/>
          <c:h val="0.62797404291020764"/>
        </c:manualLayout>
      </c:layout>
      <c:lineChart>
        <c:grouping val="standard"/>
        <c:ser>
          <c:idx val="1"/>
          <c:order val="0"/>
          <c:tx>
            <c:strRef>
              <c:f>'Délais anémiques'!$I$1</c:f>
              <c:strCache>
                <c:ptCount val="1"/>
                <c:pt idx="0">
                  <c:v>Délai d'indication chirurgicale</c:v>
                </c:pt>
              </c:strCache>
            </c:strRef>
          </c:tx>
          <c:spPr>
            <a:ln>
              <a:solidFill>
                <a:srgbClr val="0070C0"/>
              </a:solidFill>
            </a:ln>
          </c:spPr>
          <c:marker>
            <c:symbol val="none"/>
          </c:marker>
          <c:cat>
            <c:numRef>
              <c:f>'Délais anémiques'!$D$2:$D$95</c:f>
              <c:numCache>
                <c:formatCode>General</c:formatCode>
                <c:ptCount val="9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numCache>
            </c:numRef>
          </c:cat>
          <c:val>
            <c:numRef>
              <c:f>'Délais anémiques'!$K$1:$K$95</c:f>
              <c:numCache>
                <c:formatCode>0%</c:formatCode>
                <c:ptCount val="95"/>
                <c:pt idx="0">
                  <c:v>1</c:v>
                </c:pt>
                <c:pt idx="1">
                  <c:v>0.99342105263159353</c:v>
                </c:pt>
                <c:pt idx="2">
                  <c:v>0.92763157894736847</c:v>
                </c:pt>
                <c:pt idx="3">
                  <c:v>0.8947368421052635</c:v>
                </c:pt>
                <c:pt idx="4">
                  <c:v>0.8552631578947365</c:v>
                </c:pt>
                <c:pt idx="5">
                  <c:v>0.78947368421052633</c:v>
                </c:pt>
                <c:pt idx="6">
                  <c:v>0.75657894736843012</c:v>
                </c:pt>
                <c:pt idx="7">
                  <c:v>0.71052631578947367</c:v>
                </c:pt>
                <c:pt idx="8">
                  <c:v>0.65789473684211974</c:v>
                </c:pt>
                <c:pt idx="9">
                  <c:v>0.63157894736843023</c:v>
                </c:pt>
                <c:pt idx="10">
                  <c:v>0.6052631578947365</c:v>
                </c:pt>
                <c:pt idx="11">
                  <c:v>0.59868421052631671</c:v>
                </c:pt>
                <c:pt idx="12">
                  <c:v>0.57894736842105277</c:v>
                </c:pt>
                <c:pt idx="13">
                  <c:v>0.56578947368422272</c:v>
                </c:pt>
                <c:pt idx="14">
                  <c:v>0.53947368421052644</c:v>
                </c:pt>
                <c:pt idx="15">
                  <c:v>0.50657894736842113</c:v>
                </c:pt>
                <c:pt idx="16">
                  <c:v>0.49342105263157904</c:v>
                </c:pt>
                <c:pt idx="17">
                  <c:v>0.47368421052631576</c:v>
                </c:pt>
                <c:pt idx="18">
                  <c:v>0.45394736842105271</c:v>
                </c:pt>
                <c:pt idx="19">
                  <c:v>0.42105263157895201</c:v>
                </c:pt>
                <c:pt idx="20">
                  <c:v>0.40131578947368896</c:v>
                </c:pt>
                <c:pt idx="21">
                  <c:v>0.38157894736843029</c:v>
                </c:pt>
                <c:pt idx="22">
                  <c:v>0.35526315789473695</c:v>
                </c:pt>
                <c:pt idx="23">
                  <c:v>0.34210526315790024</c:v>
                </c:pt>
                <c:pt idx="24">
                  <c:v>0.30921052631578982</c:v>
                </c:pt>
                <c:pt idx="25">
                  <c:v>0.29605263157895206</c:v>
                </c:pt>
                <c:pt idx="26">
                  <c:v>0.29605263157895206</c:v>
                </c:pt>
                <c:pt idx="27">
                  <c:v>0.28947368421052688</c:v>
                </c:pt>
                <c:pt idx="28">
                  <c:v>0.27631578947368896</c:v>
                </c:pt>
                <c:pt idx="29">
                  <c:v>0.26973684210526327</c:v>
                </c:pt>
                <c:pt idx="30">
                  <c:v>0.24342105263157909</c:v>
                </c:pt>
                <c:pt idx="31">
                  <c:v>0.23684210526315802</c:v>
                </c:pt>
                <c:pt idx="32">
                  <c:v>0.22368421052631604</c:v>
                </c:pt>
                <c:pt idx="33">
                  <c:v>0.20394736842105576</c:v>
                </c:pt>
                <c:pt idx="34">
                  <c:v>0.19736842105263241</c:v>
                </c:pt>
                <c:pt idx="35">
                  <c:v>0.19736842105263241</c:v>
                </c:pt>
                <c:pt idx="36">
                  <c:v>0.1842105263157896</c:v>
                </c:pt>
                <c:pt idx="37">
                  <c:v>0.1842105263157896</c:v>
                </c:pt>
                <c:pt idx="38">
                  <c:v>0.17763157894736856</c:v>
                </c:pt>
                <c:pt idx="39">
                  <c:v>0.1513157894736844</c:v>
                </c:pt>
                <c:pt idx="40">
                  <c:v>0.14473684210526694</c:v>
                </c:pt>
                <c:pt idx="41">
                  <c:v>0.11842105263158076</c:v>
                </c:pt>
                <c:pt idx="42">
                  <c:v>0.11842105263158076</c:v>
                </c:pt>
                <c:pt idx="43">
                  <c:v>0.11842105263158076</c:v>
                </c:pt>
                <c:pt idx="44">
                  <c:v>0.11184210526315813</c:v>
                </c:pt>
                <c:pt idx="45">
                  <c:v>0.105263157894737</c:v>
                </c:pt>
                <c:pt idx="46">
                  <c:v>9.8684210526316041E-2</c:v>
                </c:pt>
                <c:pt idx="47">
                  <c:v>8.5526315789477225E-2</c:v>
                </c:pt>
                <c:pt idx="48">
                  <c:v>8.5526315789477225E-2</c:v>
                </c:pt>
                <c:pt idx="49">
                  <c:v>8.5526315789477225E-2</c:v>
                </c:pt>
                <c:pt idx="50">
                  <c:v>8.5526315789477225E-2</c:v>
                </c:pt>
                <c:pt idx="51">
                  <c:v>7.8947368421052766E-2</c:v>
                </c:pt>
                <c:pt idx="52">
                  <c:v>7.8947368421052766E-2</c:v>
                </c:pt>
                <c:pt idx="53">
                  <c:v>7.2368421052633927E-2</c:v>
                </c:pt>
                <c:pt idx="54">
                  <c:v>7.2368421052633927E-2</c:v>
                </c:pt>
                <c:pt idx="55">
                  <c:v>7.2368421052633927E-2</c:v>
                </c:pt>
                <c:pt idx="56">
                  <c:v>7.2368421052633927E-2</c:v>
                </c:pt>
                <c:pt idx="57">
                  <c:v>6.57894736842108E-2</c:v>
                </c:pt>
                <c:pt idx="58">
                  <c:v>5.9210526315789803E-2</c:v>
                </c:pt>
                <c:pt idx="59">
                  <c:v>5.9210526315789803E-2</c:v>
                </c:pt>
                <c:pt idx="60">
                  <c:v>5.9210526315789803E-2</c:v>
                </c:pt>
                <c:pt idx="61">
                  <c:v>5.9210526315789803E-2</c:v>
                </c:pt>
                <c:pt idx="62">
                  <c:v>5.2631578947368703E-2</c:v>
                </c:pt>
                <c:pt idx="63">
                  <c:v>5.2631578947368703E-2</c:v>
                </c:pt>
                <c:pt idx="64">
                  <c:v>4.6052631578948636E-2</c:v>
                </c:pt>
                <c:pt idx="65">
                  <c:v>3.9473684210526556E-2</c:v>
                </c:pt>
                <c:pt idx="66">
                  <c:v>3.9473684210526556E-2</c:v>
                </c:pt>
                <c:pt idx="67">
                  <c:v>3.9473684210526556E-2</c:v>
                </c:pt>
                <c:pt idx="68">
                  <c:v>3.9473684210526556E-2</c:v>
                </c:pt>
                <c:pt idx="69">
                  <c:v>3.9473684210526556E-2</c:v>
                </c:pt>
                <c:pt idx="70">
                  <c:v>3.9473684210526556E-2</c:v>
                </c:pt>
                <c:pt idx="71">
                  <c:v>3.9473684210526556E-2</c:v>
                </c:pt>
                <c:pt idx="72">
                  <c:v>3.9473684210526556E-2</c:v>
                </c:pt>
                <c:pt idx="73">
                  <c:v>3.2894736842105442E-2</c:v>
                </c:pt>
                <c:pt idx="74">
                  <c:v>3.2894736842105442E-2</c:v>
                </c:pt>
                <c:pt idx="75">
                  <c:v>2.6315789473684414E-2</c:v>
                </c:pt>
                <c:pt idx="76">
                  <c:v>2.6315789473684414E-2</c:v>
                </c:pt>
                <c:pt idx="77">
                  <c:v>2.6315789473684414E-2</c:v>
                </c:pt>
                <c:pt idx="78">
                  <c:v>2.6315789473684414E-2</c:v>
                </c:pt>
                <c:pt idx="79">
                  <c:v>2.6315789473684414E-2</c:v>
                </c:pt>
                <c:pt idx="80">
                  <c:v>2.6315789473684414E-2</c:v>
                </c:pt>
                <c:pt idx="81">
                  <c:v>2.6315789473684414E-2</c:v>
                </c:pt>
                <c:pt idx="82">
                  <c:v>1.9736842105263341E-2</c:v>
                </c:pt>
                <c:pt idx="83">
                  <c:v>1.9736842105263341E-2</c:v>
                </c:pt>
                <c:pt idx="84">
                  <c:v>1.9736842105263341E-2</c:v>
                </c:pt>
                <c:pt idx="85">
                  <c:v>1.9736842105263341E-2</c:v>
                </c:pt>
                <c:pt idx="86">
                  <c:v>1.9736842105263341E-2</c:v>
                </c:pt>
                <c:pt idx="87">
                  <c:v>1.9736842105263341E-2</c:v>
                </c:pt>
                <c:pt idx="88">
                  <c:v>1.3157894736842302E-2</c:v>
                </c:pt>
                <c:pt idx="89">
                  <c:v>6.5789473684212483E-3</c:v>
                </c:pt>
                <c:pt idx="90">
                  <c:v>6.5789473684212483E-3</c:v>
                </c:pt>
                <c:pt idx="91">
                  <c:v>6.5789473684212483E-3</c:v>
                </c:pt>
                <c:pt idx="92">
                  <c:v>6.5789473684212483E-3</c:v>
                </c:pt>
                <c:pt idx="93">
                  <c:v>6.5789473684212483E-3</c:v>
                </c:pt>
                <c:pt idx="94">
                  <c:v>1.8041124150160012E-16</c:v>
                </c:pt>
              </c:numCache>
            </c:numRef>
          </c:val>
        </c:ser>
        <c:marker val="1"/>
        <c:axId val="60594816"/>
        <c:axId val="60596608"/>
      </c:lineChart>
      <c:catAx>
        <c:axId val="60594816"/>
        <c:scaling>
          <c:orientation val="minMax"/>
        </c:scaling>
        <c:axPos val="b"/>
        <c:numFmt formatCode="General" sourceLinked="1"/>
        <c:minorTickMark val="out"/>
        <c:tickLblPos val="nextTo"/>
        <c:crossAx val="60596608"/>
        <c:crosses val="autoZero"/>
        <c:auto val="1"/>
        <c:lblAlgn val="ctr"/>
        <c:lblOffset val="100"/>
        <c:tickLblSkip val="10"/>
        <c:tickMarkSkip val="5"/>
      </c:catAx>
      <c:valAx>
        <c:axId val="60596608"/>
        <c:scaling>
          <c:orientation val="minMax"/>
          <c:max val="1"/>
          <c:min val="0"/>
        </c:scaling>
        <c:axPos val="l"/>
        <c:numFmt formatCode="0%" sourceLinked="1"/>
        <c:minorTickMark val="out"/>
        <c:tickLblPos val="nextTo"/>
        <c:crossAx val="60594816"/>
        <c:crosses val="autoZero"/>
        <c:crossBetween val="between"/>
        <c:majorUnit val="0.2"/>
        <c:minorUnit val="0.1"/>
      </c:valAx>
    </c:plotArea>
    <c:plotVisOnly val="1"/>
    <c:dispBlanksAs val="gap"/>
  </c:chart>
  <c:txPr>
    <a:bodyPr/>
    <a:lstStyle/>
    <a:p>
      <a:pPr>
        <a:defRPr sz="2000"/>
      </a:pPr>
      <a:endParaRPr lang="fr-F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BE"/>
  <c:chart>
    <c:autoTitleDeleted val="1"/>
    <c:plotArea>
      <c:layout>
        <c:manualLayout>
          <c:layoutTarget val="inner"/>
          <c:xMode val="edge"/>
          <c:yMode val="edge"/>
          <c:x val="0.15820795043937175"/>
          <c:y val="0.23840125358785949"/>
          <c:w val="0.77020986913938894"/>
          <c:h val="0.62797404291020764"/>
        </c:manualLayout>
      </c:layout>
      <c:lineChart>
        <c:grouping val="standard"/>
        <c:ser>
          <c:idx val="0"/>
          <c:order val="0"/>
          <c:tx>
            <c:strRef>
              <c:f>'Délais anémiques'!$E$1</c:f>
              <c:strCache>
                <c:ptCount val="1"/>
                <c:pt idx="0">
                  <c:v>Délai de consultation d'anesthésie </c:v>
                </c:pt>
              </c:strCache>
            </c:strRef>
          </c:tx>
          <c:spPr>
            <a:ln>
              <a:solidFill>
                <a:srgbClr val="00FF00"/>
              </a:solidFill>
            </a:ln>
          </c:spPr>
          <c:marker>
            <c:symbol val="none"/>
          </c:marker>
          <c:cat>
            <c:numRef>
              <c:f>'Délais anémiques'!$D$2:$D$95</c:f>
              <c:numCache>
                <c:formatCode>General</c:formatCode>
                <c:ptCount val="9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numCache>
            </c:numRef>
          </c:cat>
          <c:val>
            <c:numRef>
              <c:f>'Délais anémiques'!$G$1:$G$95</c:f>
              <c:numCache>
                <c:formatCode>0%</c:formatCode>
                <c:ptCount val="95"/>
                <c:pt idx="0">
                  <c:v>1</c:v>
                </c:pt>
                <c:pt idx="1">
                  <c:v>0.96052631578947367</c:v>
                </c:pt>
                <c:pt idx="2">
                  <c:v>0.57894736842105254</c:v>
                </c:pt>
                <c:pt idx="3">
                  <c:v>0.53947368421052633</c:v>
                </c:pt>
                <c:pt idx="4">
                  <c:v>0.48684210526316313</c:v>
                </c:pt>
                <c:pt idx="5">
                  <c:v>0.47368421052631576</c:v>
                </c:pt>
                <c:pt idx="6">
                  <c:v>0.43421052631578982</c:v>
                </c:pt>
                <c:pt idx="7">
                  <c:v>0.335526315789486</c:v>
                </c:pt>
                <c:pt idx="8">
                  <c:v>0.26315789473684231</c:v>
                </c:pt>
                <c:pt idx="9">
                  <c:v>0.25</c:v>
                </c:pt>
                <c:pt idx="10">
                  <c:v>0.22368421052631596</c:v>
                </c:pt>
                <c:pt idx="11">
                  <c:v>0.19078947368421073</c:v>
                </c:pt>
                <c:pt idx="12">
                  <c:v>0.14473684210526688</c:v>
                </c:pt>
                <c:pt idx="13">
                  <c:v>0.10526315789473686</c:v>
                </c:pt>
                <c:pt idx="14">
                  <c:v>8.5526315789476989E-2</c:v>
                </c:pt>
                <c:pt idx="15">
                  <c:v>7.8947368421052655E-2</c:v>
                </c:pt>
                <c:pt idx="16">
                  <c:v>6.5789473684210564E-2</c:v>
                </c:pt>
                <c:pt idx="17">
                  <c:v>5.9210526315789526E-2</c:v>
                </c:pt>
                <c:pt idx="18">
                  <c:v>5.9210526315789526E-2</c:v>
                </c:pt>
                <c:pt idx="19">
                  <c:v>5.2631578947368494E-2</c:v>
                </c:pt>
                <c:pt idx="20">
                  <c:v>3.9473684210526418E-2</c:v>
                </c:pt>
                <c:pt idx="21">
                  <c:v>3.9473684210526418E-2</c:v>
                </c:pt>
                <c:pt idx="22">
                  <c:v>2.6315789473684272E-2</c:v>
                </c:pt>
                <c:pt idx="23">
                  <c:v>1.9736842105263185E-2</c:v>
                </c:pt>
                <c:pt idx="24">
                  <c:v>1.9736842105263185E-2</c:v>
                </c:pt>
                <c:pt idx="25">
                  <c:v>1.3157894736842165E-2</c:v>
                </c:pt>
                <c:pt idx="26">
                  <c:v>1.3157894736842165E-2</c:v>
                </c:pt>
                <c:pt idx="27">
                  <c:v>1.3157894736842165E-2</c:v>
                </c:pt>
                <c:pt idx="28">
                  <c:v>1.3157894736842165E-2</c:v>
                </c:pt>
                <c:pt idx="29">
                  <c:v>6.5789473684210939E-3</c:v>
                </c:pt>
                <c:pt idx="30">
                  <c:v>6.5789473684210939E-3</c:v>
                </c:pt>
                <c:pt idx="31">
                  <c:v>6.5789473684210939E-3</c:v>
                </c:pt>
                <c:pt idx="32">
                  <c:v>2.7755575615631206E-17</c:v>
                </c:pt>
                <c:pt idx="33">
                  <c:v>2.7755575615631206E-17</c:v>
                </c:pt>
                <c:pt idx="34">
                  <c:v>2.7755575615631206E-17</c:v>
                </c:pt>
                <c:pt idx="35">
                  <c:v>2.7755575615631206E-17</c:v>
                </c:pt>
                <c:pt idx="36">
                  <c:v>2.7755575615631206E-17</c:v>
                </c:pt>
                <c:pt idx="37">
                  <c:v>2.7755575615631206E-17</c:v>
                </c:pt>
                <c:pt idx="38">
                  <c:v>2.7755575615631206E-17</c:v>
                </c:pt>
                <c:pt idx="39">
                  <c:v>2.7755575615631206E-17</c:v>
                </c:pt>
                <c:pt idx="40">
                  <c:v>2.7755575615631206E-17</c:v>
                </c:pt>
                <c:pt idx="41">
                  <c:v>2.7755575615631206E-17</c:v>
                </c:pt>
                <c:pt idx="42">
                  <c:v>2.7755575615631206E-17</c:v>
                </c:pt>
                <c:pt idx="43">
                  <c:v>2.7755575615631206E-17</c:v>
                </c:pt>
                <c:pt idx="44">
                  <c:v>2.7755575615631206E-17</c:v>
                </c:pt>
                <c:pt idx="45">
                  <c:v>2.7755575615631206E-17</c:v>
                </c:pt>
                <c:pt idx="46">
                  <c:v>2.7755575615631206E-17</c:v>
                </c:pt>
                <c:pt idx="47">
                  <c:v>2.7755575615631206E-17</c:v>
                </c:pt>
                <c:pt idx="48">
                  <c:v>2.7755575615631206E-17</c:v>
                </c:pt>
                <c:pt idx="49">
                  <c:v>2.7755575615631206E-17</c:v>
                </c:pt>
                <c:pt idx="50">
                  <c:v>2.7755575615631206E-17</c:v>
                </c:pt>
                <c:pt idx="51">
                  <c:v>2.7755575615631206E-17</c:v>
                </c:pt>
                <c:pt idx="52">
                  <c:v>2.7755575615631206E-17</c:v>
                </c:pt>
                <c:pt idx="53">
                  <c:v>2.7755575615631206E-17</c:v>
                </c:pt>
                <c:pt idx="54">
                  <c:v>2.7755575615631206E-17</c:v>
                </c:pt>
                <c:pt idx="55">
                  <c:v>2.7755575615631206E-17</c:v>
                </c:pt>
                <c:pt idx="56">
                  <c:v>2.7755575615631206E-17</c:v>
                </c:pt>
                <c:pt idx="57">
                  <c:v>2.7755575615631206E-17</c:v>
                </c:pt>
                <c:pt idx="58">
                  <c:v>2.7755575615631206E-17</c:v>
                </c:pt>
                <c:pt idx="59">
                  <c:v>2.7755575615631206E-17</c:v>
                </c:pt>
                <c:pt idx="60">
                  <c:v>2.7755575615631206E-17</c:v>
                </c:pt>
                <c:pt idx="61">
                  <c:v>2.7755575615631206E-17</c:v>
                </c:pt>
                <c:pt idx="62">
                  <c:v>2.7755575615631206E-17</c:v>
                </c:pt>
                <c:pt idx="63">
                  <c:v>2.7755575615631206E-17</c:v>
                </c:pt>
                <c:pt idx="64">
                  <c:v>2.7755575615631206E-17</c:v>
                </c:pt>
                <c:pt idx="65">
                  <c:v>2.7755575615631206E-17</c:v>
                </c:pt>
                <c:pt idx="66">
                  <c:v>2.7755575615631206E-17</c:v>
                </c:pt>
                <c:pt idx="67">
                  <c:v>2.7755575615631206E-17</c:v>
                </c:pt>
                <c:pt idx="68">
                  <c:v>2.7755575615631206E-17</c:v>
                </c:pt>
                <c:pt idx="69">
                  <c:v>2.7755575615631206E-17</c:v>
                </c:pt>
                <c:pt idx="70">
                  <c:v>2.7755575615631206E-17</c:v>
                </c:pt>
                <c:pt idx="71">
                  <c:v>2.7755575615631206E-17</c:v>
                </c:pt>
                <c:pt idx="72">
                  <c:v>2.7755575615631206E-17</c:v>
                </c:pt>
                <c:pt idx="73">
                  <c:v>2.7755575615631206E-17</c:v>
                </c:pt>
                <c:pt idx="74">
                  <c:v>2.7755575615631206E-17</c:v>
                </c:pt>
                <c:pt idx="75">
                  <c:v>2.7755575615631206E-17</c:v>
                </c:pt>
                <c:pt idx="76">
                  <c:v>2.7755575615631206E-17</c:v>
                </c:pt>
                <c:pt idx="77">
                  <c:v>2.7755575615631206E-17</c:v>
                </c:pt>
                <c:pt idx="78">
                  <c:v>2.7755575615631206E-17</c:v>
                </c:pt>
                <c:pt idx="79">
                  <c:v>2.7755575615631206E-17</c:v>
                </c:pt>
                <c:pt idx="80">
                  <c:v>2.7755575615631206E-17</c:v>
                </c:pt>
                <c:pt idx="81">
                  <c:v>2.7755575615631206E-17</c:v>
                </c:pt>
                <c:pt idx="82">
                  <c:v>2.7755575615631206E-17</c:v>
                </c:pt>
                <c:pt idx="83">
                  <c:v>2.7755575615631206E-17</c:v>
                </c:pt>
                <c:pt idx="84">
                  <c:v>2.7755575615631206E-17</c:v>
                </c:pt>
                <c:pt idx="85">
                  <c:v>2.7755575615631206E-17</c:v>
                </c:pt>
                <c:pt idx="86">
                  <c:v>2.7755575615631206E-17</c:v>
                </c:pt>
                <c:pt idx="87">
                  <c:v>2.7755575615631206E-17</c:v>
                </c:pt>
                <c:pt idx="88">
                  <c:v>2.7755575615631206E-17</c:v>
                </c:pt>
                <c:pt idx="89">
                  <c:v>2.7755575615631206E-17</c:v>
                </c:pt>
                <c:pt idx="90">
                  <c:v>2.7755575615631206E-17</c:v>
                </c:pt>
                <c:pt idx="91">
                  <c:v>2.7755575615631206E-17</c:v>
                </c:pt>
                <c:pt idx="92">
                  <c:v>2.7755575615631206E-17</c:v>
                </c:pt>
                <c:pt idx="93">
                  <c:v>2.7755575615631206E-17</c:v>
                </c:pt>
                <c:pt idx="94">
                  <c:v>2.7755575615631206E-17</c:v>
                </c:pt>
              </c:numCache>
            </c:numRef>
          </c:val>
        </c:ser>
        <c:ser>
          <c:idx val="1"/>
          <c:order val="1"/>
          <c:tx>
            <c:strRef>
              <c:f>'Délais anémiques'!$I$1</c:f>
              <c:strCache>
                <c:ptCount val="1"/>
                <c:pt idx="0">
                  <c:v>Délai d'indication chirurgicale</c:v>
                </c:pt>
              </c:strCache>
            </c:strRef>
          </c:tx>
          <c:spPr>
            <a:ln>
              <a:solidFill>
                <a:srgbClr val="0070C0"/>
              </a:solidFill>
            </a:ln>
          </c:spPr>
          <c:marker>
            <c:symbol val="none"/>
          </c:marker>
          <c:cat>
            <c:numRef>
              <c:f>'Délais anémiques'!$D$2:$D$95</c:f>
              <c:numCache>
                <c:formatCode>General</c:formatCode>
                <c:ptCount val="9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numCache>
            </c:numRef>
          </c:cat>
          <c:val>
            <c:numRef>
              <c:f>'Délais anémiques'!$K$1:$K$95</c:f>
              <c:numCache>
                <c:formatCode>0%</c:formatCode>
                <c:ptCount val="95"/>
                <c:pt idx="0">
                  <c:v>1</c:v>
                </c:pt>
                <c:pt idx="1">
                  <c:v>0.99342105263159375</c:v>
                </c:pt>
                <c:pt idx="2">
                  <c:v>0.92763157894736847</c:v>
                </c:pt>
                <c:pt idx="3">
                  <c:v>0.8947368421052635</c:v>
                </c:pt>
                <c:pt idx="4">
                  <c:v>0.8552631578947365</c:v>
                </c:pt>
                <c:pt idx="5">
                  <c:v>0.78947368421052633</c:v>
                </c:pt>
                <c:pt idx="6">
                  <c:v>0.75657894736843023</c:v>
                </c:pt>
                <c:pt idx="7">
                  <c:v>0.71052631578947367</c:v>
                </c:pt>
                <c:pt idx="8">
                  <c:v>0.65789473684211985</c:v>
                </c:pt>
                <c:pt idx="9">
                  <c:v>0.63157894736843034</c:v>
                </c:pt>
                <c:pt idx="10">
                  <c:v>0.6052631578947365</c:v>
                </c:pt>
                <c:pt idx="11">
                  <c:v>0.59868421052631671</c:v>
                </c:pt>
                <c:pt idx="12">
                  <c:v>0.57894736842105277</c:v>
                </c:pt>
                <c:pt idx="13">
                  <c:v>0.56578947368422283</c:v>
                </c:pt>
                <c:pt idx="14">
                  <c:v>0.53947368421052644</c:v>
                </c:pt>
                <c:pt idx="15">
                  <c:v>0.50657894736842113</c:v>
                </c:pt>
                <c:pt idx="16">
                  <c:v>0.49342105263157904</c:v>
                </c:pt>
                <c:pt idx="17">
                  <c:v>0.47368421052631576</c:v>
                </c:pt>
                <c:pt idx="18">
                  <c:v>0.45394736842105271</c:v>
                </c:pt>
                <c:pt idx="19">
                  <c:v>0.42105263157895206</c:v>
                </c:pt>
                <c:pt idx="20">
                  <c:v>0.40131578947368901</c:v>
                </c:pt>
                <c:pt idx="21">
                  <c:v>0.38157894736843045</c:v>
                </c:pt>
                <c:pt idx="22">
                  <c:v>0.35526315789473695</c:v>
                </c:pt>
                <c:pt idx="23">
                  <c:v>0.34210526315790035</c:v>
                </c:pt>
                <c:pt idx="24">
                  <c:v>0.30921052631578982</c:v>
                </c:pt>
                <c:pt idx="25">
                  <c:v>0.29605263157895212</c:v>
                </c:pt>
                <c:pt idx="26">
                  <c:v>0.29605263157895212</c:v>
                </c:pt>
                <c:pt idx="27">
                  <c:v>0.28947368421052688</c:v>
                </c:pt>
                <c:pt idx="28">
                  <c:v>0.27631578947368901</c:v>
                </c:pt>
                <c:pt idx="29">
                  <c:v>0.26973684210526327</c:v>
                </c:pt>
                <c:pt idx="30">
                  <c:v>0.24342105263157909</c:v>
                </c:pt>
                <c:pt idx="31">
                  <c:v>0.23684210526315802</c:v>
                </c:pt>
                <c:pt idx="32">
                  <c:v>0.22368421052631604</c:v>
                </c:pt>
                <c:pt idx="33">
                  <c:v>0.20394736842105579</c:v>
                </c:pt>
                <c:pt idx="34">
                  <c:v>0.19736842105263241</c:v>
                </c:pt>
                <c:pt idx="35">
                  <c:v>0.19736842105263241</c:v>
                </c:pt>
                <c:pt idx="36">
                  <c:v>0.1842105263157896</c:v>
                </c:pt>
                <c:pt idx="37">
                  <c:v>0.1842105263157896</c:v>
                </c:pt>
                <c:pt idx="38">
                  <c:v>0.17763157894736856</c:v>
                </c:pt>
                <c:pt idx="39">
                  <c:v>0.1513157894736844</c:v>
                </c:pt>
                <c:pt idx="40">
                  <c:v>0.14473684210526697</c:v>
                </c:pt>
                <c:pt idx="41">
                  <c:v>0.11842105263158077</c:v>
                </c:pt>
                <c:pt idx="42">
                  <c:v>0.11842105263158077</c:v>
                </c:pt>
                <c:pt idx="43">
                  <c:v>0.11842105263158077</c:v>
                </c:pt>
                <c:pt idx="44">
                  <c:v>0.11184210526315813</c:v>
                </c:pt>
                <c:pt idx="45">
                  <c:v>0.105263157894737</c:v>
                </c:pt>
                <c:pt idx="46">
                  <c:v>9.8684210526316041E-2</c:v>
                </c:pt>
                <c:pt idx="47">
                  <c:v>8.5526315789477267E-2</c:v>
                </c:pt>
                <c:pt idx="48">
                  <c:v>8.5526315789477267E-2</c:v>
                </c:pt>
                <c:pt idx="49">
                  <c:v>8.5526315789477267E-2</c:v>
                </c:pt>
                <c:pt idx="50">
                  <c:v>8.5526315789477267E-2</c:v>
                </c:pt>
                <c:pt idx="51">
                  <c:v>7.8947368421052766E-2</c:v>
                </c:pt>
                <c:pt idx="52">
                  <c:v>7.8947368421052766E-2</c:v>
                </c:pt>
                <c:pt idx="53">
                  <c:v>7.2368421052633955E-2</c:v>
                </c:pt>
                <c:pt idx="54">
                  <c:v>7.2368421052633955E-2</c:v>
                </c:pt>
                <c:pt idx="55">
                  <c:v>7.2368421052633955E-2</c:v>
                </c:pt>
                <c:pt idx="56">
                  <c:v>7.2368421052633955E-2</c:v>
                </c:pt>
                <c:pt idx="57">
                  <c:v>6.57894736842108E-2</c:v>
                </c:pt>
                <c:pt idx="58">
                  <c:v>5.9210526315789803E-2</c:v>
                </c:pt>
                <c:pt idx="59">
                  <c:v>5.9210526315789803E-2</c:v>
                </c:pt>
                <c:pt idx="60">
                  <c:v>5.9210526315789803E-2</c:v>
                </c:pt>
                <c:pt idx="61">
                  <c:v>5.9210526315789803E-2</c:v>
                </c:pt>
                <c:pt idx="62">
                  <c:v>5.2631578947368703E-2</c:v>
                </c:pt>
                <c:pt idx="63">
                  <c:v>5.2631578947368703E-2</c:v>
                </c:pt>
                <c:pt idx="64">
                  <c:v>4.6052631578948656E-2</c:v>
                </c:pt>
                <c:pt idx="65">
                  <c:v>3.9473684210526556E-2</c:v>
                </c:pt>
                <c:pt idx="66">
                  <c:v>3.9473684210526556E-2</c:v>
                </c:pt>
                <c:pt idx="67">
                  <c:v>3.9473684210526556E-2</c:v>
                </c:pt>
                <c:pt idx="68">
                  <c:v>3.9473684210526556E-2</c:v>
                </c:pt>
                <c:pt idx="69">
                  <c:v>3.9473684210526556E-2</c:v>
                </c:pt>
                <c:pt idx="70">
                  <c:v>3.9473684210526556E-2</c:v>
                </c:pt>
                <c:pt idx="71">
                  <c:v>3.9473684210526556E-2</c:v>
                </c:pt>
                <c:pt idx="72">
                  <c:v>3.9473684210526556E-2</c:v>
                </c:pt>
                <c:pt idx="73">
                  <c:v>3.2894736842105442E-2</c:v>
                </c:pt>
                <c:pt idx="74">
                  <c:v>3.2894736842105442E-2</c:v>
                </c:pt>
                <c:pt idx="75">
                  <c:v>2.6315789473684414E-2</c:v>
                </c:pt>
                <c:pt idx="76">
                  <c:v>2.6315789473684414E-2</c:v>
                </c:pt>
                <c:pt idx="77">
                  <c:v>2.6315789473684414E-2</c:v>
                </c:pt>
                <c:pt idx="78">
                  <c:v>2.6315789473684414E-2</c:v>
                </c:pt>
                <c:pt idx="79">
                  <c:v>2.6315789473684414E-2</c:v>
                </c:pt>
                <c:pt idx="80">
                  <c:v>2.6315789473684414E-2</c:v>
                </c:pt>
                <c:pt idx="81">
                  <c:v>2.6315789473684414E-2</c:v>
                </c:pt>
                <c:pt idx="82">
                  <c:v>1.9736842105263341E-2</c:v>
                </c:pt>
                <c:pt idx="83">
                  <c:v>1.9736842105263341E-2</c:v>
                </c:pt>
                <c:pt idx="84">
                  <c:v>1.9736842105263341E-2</c:v>
                </c:pt>
                <c:pt idx="85">
                  <c:v>1.9736842105263341E-2</c:v>
                </c:pt>
                <c:pt idx="86">
                  <c:v>1.9736842105263341E-2</c:v>
                </c:pt>
                <c:pt idx="87">
                  <c:v>1.9736842105263341E-2</c:v>
                </c:pt>
                <c:pt idx="88">
                  <c:v>1.3157894736842302E-2</c:v>
                </c:pt>
                <c:pt idx="89">
                  <c:v>6.5789473684212483E-3</c:v>
                </c:pt>
                <c:pt idx="90">
                  <c:v>6.5789473684212483E-3</c:v>
                </c:pt>
                <c:pt idx="91">
                  <c:v>6.5789473684212483E-3</c:v>
                </c:pt>
                <c:pt idx="92">
                  <c:v>6.5789473684212483E-3</c:v>
                </c:pt>
                <c:pt idx="93">
                  <c:v>6.5789473684212483E-3</c:v>
                </c:pt>
                <c:pt idx="94">
                  <c:v>1.8041124150160031E-16</c:v>
                </c:pt>
              </c:numCache>
            </c:numRef>
          </c:val>
        </c:ser>
        <c:marker val="1"/>
        <c:axId val="70592384"/>
        <c:axId val="70593920"/>
      </c:lineChart>
      <c:catAx>
        <c:axId val="70592384"/>
        <c:scaling>
          <c:orientation val="minMax"/>
        </c:scaling>
        <c:axPos val="b"/>
        <c:numFmt formatCode="General" sourceLinked="1"/>
        <c:minorTickMark val="out"/>
        <c:tickLblPos val="nextTo"/>
        <c:crossAx val="70593920"/>
        <c:crosses val="autoZero"/>
        <c:auto val="1"/>
        <c:lblAlgn val="ctr"/>
        <c:lblOffset val="100"/>
        <c:tickLblSkip val="10"/>
        <c:tickMarkSkip val="5"/>
      </c:catAx>
      <c:valAx>
        <c:axId val="70593920"/>
        <c:scaling>
          <c:orientation val="minMax"/>
          <c:max val="1"/>
          <c:min val="0"/>
        </c:scaling>
        <c:axPos val="l"/>
        <c:numFmt formatCode="0%" sourceLinked="1"/>
        <c:minorTickMark val="out"/>
        <c:tickLblPos val="nextTo"/>
        <c:crossAx val="70592384"/>
        <c:crosses val="autoZero"/>
        <c:crossBetween val="between"/>
        <c:majorUnit val="0.2"/>
        <c:minorUnit val="0.1"/>
      </c:valAx>
    </c:plotArea>
    <c:plotVisOnly val="1"/>
    <c:dispBlanksAs val="gap"/>
  </c:chart>
  <c:txPr>
    <a:bodyPr/>
    <a:lstStyle/>
    <a:p>
      <a:pPr>
        <a:defRPr sz="20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BE"/>
  <c:chart>
    <c:plotArea>
      <c:layout/>
      <c:barChart>
        <c:barDir val="col"/>
        <c:grouping val="clustered"/>
        <c:ser>
          <c:idx val="0"/>
          <c:order val="0"/>
          <c:tx>
            <c:v>CE peropératoire (CEC)</c:v>
          </c:tx>
          <c:spPr>
            <a:solidFill>
              <a:srgbClr val="0070C0"/>
            </a:solidFill>
          </c:spPr>
          <c:cat>
            <c:numRef>
              <c:f>'Ht. Trsf'!$P$2:$P$28</c:f>
              <c:numCache>
                <c:formatCode>General</c:formatCode>
                <c:ptCount val="27"/>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numCache>
            </c:numRef>
          </c:cat>
          <c:val>
            <c:numRef>
              <c:f>'Ht. Trsf'!$E$2:$E$28</c:f>
              <c:numCache>
                <c:formatCode>0%</c:formatCode>
                <c:ptCount val="27"/>
                <c:pt idx="0">
                  <c:v>1</c:v>
                </c:pt>
                <c:pt idx="1">
                  <c:v>1</c:v>
                </c:pt>
                <c:pt idx="2">
                  <c:v>1</c:v>
                </c:pt>
                <c:pt idx="3">
                  <c:v>1</c:v>
                </c:pt>
                <c:pt idx="4">
                  <c:v>0.60000000000000064</c:v>
                </c:pt>
                <c:pt idx="5">
                  <c:v>0.8</c:v>
                </c:pt>
                <c:pt idx="6">
                  <c:v>0.87500000000000266</c:v>
                </c:pt>
                <c:pt idx="7">
                  <c:v>0.75000000000000266</c:v>
                </c:pt>
                <c:pt idx="8">
                  <c:v>0.85714285714285765</c:v>
                </c:pt>
                <c:pt idx="9">
                  <c:v>0.65000000000000302</c:v>
                </c:pt>
                <c:pt idx="10">
                  <c:v>0.56000000000000005</c:v>
                </c:pt>
                <c:pt idx="11">
                  <c:v>0.59259259259259267</c:v>
                </c:pt>
                <c:pt idx="12">
                  <c:v>0.34482758620689824</c:v>
                </c:pt>
                <c:pt idx="13">
                  <c:v>0.16666666666666666</c:v>
                </c:pt>
                <c:pt idx="14">
                  <c:v>0.18750000000000044</c:v>
                </c:pt>
                <c:pt idx="15">
                  <c:v>0.17307692307692321</c:v>
                </c:pt>
                <c:pt idx="16">
                  <c:v>5.7142857142857141E-2</c:v>
                </c:pt>
                <c:pt idx="17">
                  <c:v>8.1081081081081086E-2</c:v>
                </c:pt>
                <c:pt idx="18">
                  <c:v>1.7543859649122952E-2</c:v>
                </c:pt>
                <c:pt idx="19">
                  <c:v>0</c:v>
                </c:pt>
                <c:pt idx="20">
                  <c:v>0</c:v>
                </c:pt>
                <c:pt idx="21">
                  <c:v>0</c:v>
                </c:pt>
                <c:pt idx="22">
                  <c:v>8.3333333333333343E-2</c:v>
                </c:pt>
                <c:pt idx="23">
                  <c:v>0</c:v>
                </c:pt>
                <c:pt idx="24">
                  <c:v>0</c:v>
                </c:pt>
                <c:pt idx="25">
                  <c:v>0</c:v>
                </c:pt>
                <c:pt idx="26">
                  <c:v>0</c:v>
                </c:pt>
              </c:numCache>
            </c:numRef>
          </c:val>
        </c:ser>
        <c:ser>
          <c:idx val="1"/>
          <c:order val="1"/>
          <c:tx>
            <c:v>CE postopératoire (48h)</c:v>
          </c:tx>
          <c:spPr>
            <a:noFill/>
          </c:spPr>
          <c:cat>
            <c:numRef>
              <c:f>'Ht. Trsf'!$P$2:$P$28</c:f>
              <c:numCache>
                <c:formatCode>General</c:formatCode>
                <c:ptCount val="27"/>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numCache>
            </c:numRef>
          </c:cat>
          <c:val>
            <c:numRef>
              <c:f>'Ht. Trsf'!$S$2:$S$28</c:f>
              <c:numCache>
                <c:formatCode>0%</c:formatCode>
                <c:ptCount val="27"/>
                <c:pt idx="0">
                  <c:v>1</c:v>
                </c:pt>
                <c:pt idx="1">
                  <c:v>1</c:v>
                </c:pt>
                <c:pt idx="2">
                  <c:v>1</c:v>
                </c:pt>
                <c:pt idx="3">
                  <c:v>1</c:v>
                </c:pt>
                <c:pt idx="4">
                  <c:v>1</c:v>
                </c:pt>
                <c:pt idx="5">
                  <c:v>1</c:v>
                </c:pt>
                <c:pt idx="6">
                  <c:v>1</c:v>
                </c:pt>
                <c:pt idx="7">
                  <c:v>1</c:v>
                </c:pt>
                <c:pt idx="8">
                  <c:v>1</c:v>
                </c:pt>
                <c:pt idx="9">
                  <c:v>0.9</c:v>
                </c:pt>
                <c:pt idx="10">
                  <c:v>0.8</c:v>
                </c:pt>
                <c:pt idx="11">
                  <c:v>0.70370370370370372</c:v>
                </c:pt>
                <c:pt idx="12">
                  <c:v>0.58620689655172409</c:v>
                </c:pt>
                <c:pt idx="13">
                  <c:v>0.46666666666666812</c:v>
                </c:pt>
                <c:pt idx="14">
                  <c:v>0.34375</c:v>
                </c:pt>
                <c:pt idx="15">
                  <c:v>0.32692307692307926</c:v>
                </c:pt>
                <c:pt idx="16">
                  <c:v>0.25714285714285856</c:v>
                </c:pt>
                <c:pt idx="17">
                  <c:v>0.18918918918918995</c:v>
                </c:pt>
                <c:pt idx="18">
                  <c:v>0.14035087719298245</c:v>
                </c:pt>
                <c:pt idx="19">
                  <c:v>8.3333333333333343E-2</c:v>
                </c:pt>
                <c:pt idx="20">
                  <c:v>3.2258064516129219E-2</c:v>
                </c:pt>
                <c:pt idx="21">
                  <c:v>0.16666666666666666</c:v>
                </c:pt>
                <c:pt idx="22">
                  <c:v>8.3333333333333343E-2</c:v>
                </c:pt>
                <c:pt idx="23">
                  <c:v>0.17647058823529421</c:v>
                </c:pt>
                <c:pt idx="24">
                  <c:v>0.14285714285714388</c:v>
                </c:pt>
                <c:pt idx="25">
                  <c:v>0</c:v>
                </c:pt>
                <c:pt idx="26">
                  <c:v>0</c:v>
                </c:pt>
              </c:numCache>
            </c:numRef>
          </c:val>
        </c:ser>
        <c:axId val="55464320"/>
        <c:axId val="55465856"/>
      </c:barChart>
      <c:catAx>
        <c:axId val="55464320"/>
        <c:scaling>
          <c:orientation val="minMax"/>
        </c:scaling>
        <c:axPos val="b"/>
        <c:numFmt formatCode="General" sourceLinked="1"/>
        <c:tickLblPos val="nextTo"/>
        <c:crossAx val="55465856"/>
        <c:crosses val="autoZero"/>
        <c:auto val="1"/>
        <c:lblAlgn val="ctr"/>
        <c:lblOffset val="100"/>
      </c:catAx>
      <c:valAx>
        <c:axId val="55465856"/>
        <c:scaling>
          <c:orientation val="minMax"/>
          <c:max val="1"/>
          <c:min val="0"/>
        </c:scaling>
        <c:axPos val="l"/>
        <c:majorGridlines/>
        <c:numFmt formatCode="0%" sourceLinked="1"/>
        <c:tickLblPos val="nextTo"/>
        <c:crossAx val="55464320"/>
        <c:crosses val="autoZero"/>
        <c:crossBetween val="between"/>
      </c:valAx>
    </c:plotArea>
    <c:plotVisOnly val="1"/>
    <c:dispBlanksAs val="gap"/>
  </c:chart>
  <c:spPr>
    <a:ln>
      <a:noFill/>
    </a:ln>
  </c:spPr>
  <c:txPr>
    <a:bodyPr/>
    <a:lstStyle/>
    <a:p>
      <a:pPr>
        <a:defRPr sz="1600"/>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BE"/>
  <c:chart>
    <c:title>
      <c:tx>
        <c:rich>
          <a:bodyPr/>
          <a:lstStyle/>
          <a:p>
            <a:pPr>
              <a:defRPr/>
            </a:pPr>
            <a:r>
              <a:rPr lang="en-US"/>
              <a:t>Global échantillon</a:t>
            </a:r>
            <a:r>
              <a:rPr lang="en-US" baseline="0"/>
              <a:t> (n=100)</a:t>
            </a:r>
            <a:endParaRPr lang="en-US"/>
          </a:p>
        </c:rich>
      </c:tx>
    </c:title>
    <c:plotArea>
      <c:layout/>
      <c:scatterChart>
        <c:scatterStyle val="lineMarker"/>
        <c:ser>
          <c:idx val="0"/>
          <c:order val="0"/>
          <c:tx>
            <c:strRef>
              <c:f>Feuil1!$B$1</c:f>
              <c:strCache>
                <c:ptCount val="1"/>
                <c:pt idx="0">
                  <c:v>Global échantillon (n=100)</c:v>
                </c:pt>
              </c:strCache>
            </c:strRef>
          </c:tx>
          <c:dPt>
            <c:idx val="0"/>
            <c:marker>
              <c:spPr>
                <a:solidFill>
                  <a:srgbClr val="0070C0"/>
                </a:solidFill>
              </c:spPr>
            </c:marker>
          </c:dPt>
          <c:dPt>
            <c:idx val="1"/>
            <c:marker>
              <c:spPr>
                <a:solidFill>
                  <a:srgbClr val="0070C0"/>
                </a:solidFill>
              </c:spPr>
            </c:marker>
            <c:spPr>
              <a:ln>
                <a:solidFill>
                  <a:srgbClr val="0070C0"/>
                </a:solidFill>
              </a:ln>
            </c:spPr>
          </c:dPt>
          <c:dPt>
            <c:idx val="2"/>
            <c:marker>
              <c:spPr>
                <a:solidFill>
                  <a:srgbClr val="FFC000"/>
                </a:solidFill>
              </c:spPr>
            </c:marker>
            <c:spPr>
              <a:ln>
                <a:noFill/>
              </a:ln>
            </c:spPr>
          </c:dPt>
          <c:dPt>
            <c:idx val="3"/>
            <c:marker>
              <c:spPr>
                <a:solidFill>
                  <a:srgbClr val="FFC000"/>
                </a:solidFill>
              </c:spPr>
            </c:marker>
            <c:spPr>
              <a:ln>
                <a:solidFill>
                  <a:srgbClr val="FFC000"/>
                </a:solidFill>
              </a:ln>
            </c:spPr>
          </c:dPt>
          <c:dPt>
            <c:idx val="4"/>
            <c:marker>
              <c:spPr>
                <a:solidFill>
                  <a:srgbClr val="FF0000"/>
                </a:solidFill>
              </c:spPr>
            </c:marker>
            <c:spPr>
              <a:ln>
                <a:noFill/>
              </a:ln>
            </c:spPr>
          </c:dPt>
          <c:dPt>
            <c:idx val="5"/>
            <c:marker>
              <c:spPr>
                <a:solidFill>
                  <a:srgbClr val="FF0000"/>
                </a:solidFill>
              </c:spPr>
            </c:marker>
            <c:spPr>
              <a:ln>
                <a:solidFill>
                  <a:srgbClr val="FF0000"/>
                </a:solidFill>
              </a:ln>
            </c:spPr>
          </c:dPt>
          <c:dPt>
            <c:idx val="6"/>
            <c:marker>
              <c:spPr>
                <a:solidFill>
                  <a:srgbClr val="00B050"/>
                </a:solidFill>
              </c:spPr>
            </c:marker>
            <c:spPr>
              <a:ln>
                <a:noFill/>
              </a:ln>
            </c:spPr>
          </c:dPt>
          <c:dPt>
            <c:idx val="7"/>
            <c:marker>
              <c:spPr>
                <a:solidFill>
                  <a:srgbClr val="00B050"/>
                </a:solidFill>
              </c:spPr>
            </c:marker>
            <c:spPr>
              <a:ln>
                <a:solidFill>
                  <a:srgbClr val="00B050"/>
                </a:solidFill>
              </a:ln>
            </c:spPr>
          </c:dPt>
          <c:dPt>
            <c:idx val="8"/>
            <c:marker>
              <c:spPr>
                <a:noFill/>
              </c:spPr>
            </c:marker>
            <c:spPr>
              <a:ln>
                <a:noFill/>
              </a:ln>
            </c:spPr>
          </c:dPt>
          <c:xVal>
            <c:numRef>
              <c:f>Feuil1!$B$2:$B$10</c:f>
              <c:numCache>
                <c:formatCode>General</c:formatCode>
                <c:ptCount val="9"/>
                <c:pt idx="0">
                  <c:v>-2.0099999999999998</c:v>
                </c:pt>
                <c:pt idx="1">
                  <c:v>1.46</c:v>
                </c:pt>
                <c:pt idx="2">
                  <c:v>0.18000000000000024</c:v>
                </c:pt>
                <c:pt idx="3">
                  <c:v>3.68</c:v>
                </c:pt>
                <c:pt idx="4">
                  <c:v>-2.8299999999999987</c:v>
                </c:pt>
                <c:pt idx="5">
                  <c:v>0.82000000000000062</c:v>
                </c:pt>
                <c:pt idx="6">
                  <c:v>-0.11000000000000018</c:v>
                </c:pt>
                <c:pt idx="7">
                  <c:v>3.04</c:v>
                </c:pt>
                <c:pt idx="8">
                  <c:v>0</c:v>
                </c:pt>
              </c:numCache>
            </c:numRef>
          </c:xVal>
          <c:yVal>
            <c:numRef>
              <c:f>Feuil1!$C$2:$C$10</c:f>
              <c:numCache>
                <c:formatCode>General</c:formatCode>
                <c:ptCount val="9"/>
                <c:pt idx="0">
                  <c:v>1.5</c:v>
                </c:pt>
                <c:pt idx="1">
                  <c:v>1.5</c:v>
                </c:pt>
                <c:pt idx="2">
                  <c:v>2</c:v>
                </c:pt>
                <c:pt idx="3">
                  <c:v>2</c:v>
                </c:pt>
                <c:pt idx="4">
                  <c:v>0.5</c:v>
                </c:pt>
                <c:pt idx="5">
                  <c:v>0.5</c:v>
                </c:pt>
                <c:pt idx="6">
                  <c:v>1</c:v>
                </c:pt>
                <c:pt idx="7">
                  <c:v>1</c:v>
                </c:pt>
                <c:pt idx="8">
                  <c:v>0</c:v>
                </c:pt>
              </c:numCache>
            </c:numRef>
          </c:yVal>
        </c:ser>
        <c:axId val="57793536"/>
        <c:axId val="57795328"/>
      </c:scatterChart>
      <c:valAx>
        <c:axId val="57793536"/>
        <c:scaling>
          <c:orientation val="minMax"/>
          <c:max val="6"/>
          <c:min val="-6"/>
        </c:scaling>
        <c:axPos val="b"/>
        <c:numFmt formatCode="General" sourceLinked="1"/>
        <c:tickLblPos val="nextTo"/>
        <c:crossAx val="57795328"/>
        <c:crosses val="autoZero"/>
        <c:crossBetween val="midCat"/>
      </c:valAx>
      <c:valAx>
        <c:axId val="57795328"/>
        <c:scaling>
          <c:orientation val="minMax"/>
        </c:scaling>
        <c:axPos val="l"/>
        <c:numFmt formatCode="General" sourceLinked="1"/>
        <c:majorTickMark val="none"/>
        <c:tickLblPos val="none"/>
        <c:crossAx val="57793536"/>
        <c:crosses val="autoZero"/>
        <c:crossBetween val="midCat"/>
      </c:valAx>
    </c:plotArea>
    <c:plotVisOnly val="1"/>
    <c:dispBlanksAs val="gap"/>
  </c:chart>
  <c:spPr>
    <a:solidFill>
      <a:schemeClr val="bg1"/>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BE"/>
  <c:chart>
    <c:title>
      <c:tx>
        <c:rich>
          <a:bodyPr/>
          <a:lstStyle/>
          <a:p>
            <a:pPr>
              <a:defRPr/>
            </a:pPr>
            <a:r>
              <a:rPr lang="en-US"/>
              <a:t>Global échantillon</a:t>
            </a:r>
            <a:r>
              <a:rPr lang="en-US" baseline="0"/>
              <a:t> (n=100)</a:t>
            </a:r>
            <a:endParaRPr lang="en-US"/>
          </a:p>
        </c:rich>
      </c:tx>
    </c:title>
    <c:plotArea>
      <c:layout/>
      <c:scatterChart>
        <c:scatterStyle val="lineMarker"/>
        <c:ser>
          <c:idx val="0"/>
          <c:order val="0"/>
          <c:tx>
            <c:strRef>
              <c:f>Feuil1!$B$1</c:f>
              <c:strCache>
                <c:ptCount val="1"/>
                <c:pt idx="0">
                  <c:v>Global échantillon (n=100)</c:v>
                </c:pt>
              </c:strCache>
            </c:strRef>
          </c:tx>
          <c:dPt>
            <c:idx val="0"/>
            <c:marker>
              <c:spPr>
                <a:solidFill>
                  <a:srgbClr val="0070C0"/>
                </a:solidFill>
              </c:spPr>
            </c:marker>
          </c:dPt>
          <c:dPt>
            <c:idx val="1"/>
            <c:marker>
              <c:spPr>
                <a:solidFill>
                  <a:srgbClr val="0070C0"/>
                </a:solidFill>
              </c:spPr>
            </c:marker>
            <c:spPr>
              <a:ln>
                <a:solidFill>
                  <a:srgbClr val="0070C0"/>
                </a:solidFill>
              </a:ln>
            </c:spPr>
          </c:dPt>
          <c:dPt>
            <c:idx val="2"/>
            <c:marker>
              <c:spPr>
                <a:solidFill>
                  <a:srgbClr val="FFC000"/>
                </a:solidFill>
              </c:spPr>
            </c:marker>
            <c:spPr>
              <a:ln>
                <a:noFill/>
              </a:ln>
            </c:spPr>
          </c:dPt>
          <c:dPt>
            <c:idx val="3"/>
            <c:marker>
              <c:spPr>
                <a:solidFill>
                  <a:srgbClr val="FFC000"/>
                </a:solidFill>
              </c:spPr>
            </c:marker>
            <c:spPr>
              <a:ln>
                <a:solidFill>
                  <a:srgbClr val="FFC000"/>
                </a:solidFill>
              </a:ln>
            </c:spPr>
          </c:dPt>
          <c:dPt>
            <c:idx val="4"/>
            <c:marker>
              <c:spPr>
                <a:solidFill>
                  <a:srgbClr val="FF0000"/>
                </a:solidFill>
              </c:spPr>
            </c:marker>
            <c:spPr>
              <a:ln>
                <a:noFill/>
              </a:ln>
            </c:spPr>
          </c:dPt>
          <c:dPt>
            <c:idx val="5"/>
            <c:marker>
              <c:spPr>
                <a:solidFill>
                  <a:srgbClr val="FF0000"/>
                </a:solidFill>
              </c:spPr>
            </c:marker>
            <c:spPr>
              <a:ln>
                <a:solidFill>
                  <a:srgbClr val="FF0000"/>
                </a:solidFill>
              </a:ln>
            </c:spPr>
          </c:dPt>
          <c:dPt>
            <c:idx val="6"/>
            <c:marker>
              <c:spPr>
                <a:solidFill>
                  <a:srgbClr val="00B050"/>
                </a:solidFill>
              </c:spPr>
            </c:marker>
            <c:spPr>
              <a:ln>
                <a:noFill/>
              </a:ln>
            </c:spPr>
          </c:dPt>
          <c:dPt>
            <c:idx val="7"/>
            <c:marker>
              <c:spPr>
                <a:solidFill>
                  <a:srgbClr val="00B050"/>
                </a:solidFill>
              </c:spPr>
            </c:marker>
            <c:spPr>
              <a:ln>
                <a:solidFill>
                  <a:srgbClr val="00B050"/>
                </a:solidFill>
              </a:ln>
            </c:spPr>
          </c:dPt>
          <c:dPt>
            <c:idx val="8"/>
            <c:marker>
              <c:spPr>
                <a:noFill/>
              </c:spPr>
            </c:marker>
            <c:spPr>
              <a:ln>
                <a:noFill/>
              </a:ln>
            </c:spPr>
          </c:dPt>
          <c:xVal>
            <c:numRef>
              <c:f>Feuil1!$B$2:$B$10</c:f>
              <c:numCache>
                <c:formatCode>General</c:formatCode>
                <c:ptCount val="9"/>
                <c:pt idx="0">
                  <c:v>-2.0099999999999998</c:v>
                </c:pt>
                <c:pt idx="1">
                  <c:v>1.46</c:v>
                </c:pt>
                <c:pt idx="2">
                  <c:v>0.18000000000000024</c:v>
                </c:pt>
                <c:pt idx="3">
                  <c:v>3.68</c:v>
                </c:pt>
                <c:pt idx="4">
                  <c:v>-2.8299999999999987</c:v>
                </c:pt>
                <c:pt idx="5">
                  <c:v>0.82000000000000062</c:v>
                </c:pt>
                <c:pt idx="6">
                  <c:v>-0.11000000000000018</c:v>
                </c:pt>
                <c:pt idx="7">
                  <c:v>3.04</c:v>
                </c:pt>
                <c:pt idx="8">
                  <c:v>0</c:v>
                </c:pt>
              </c:numCache>
            </c:numRef>
          </c:xVal>
          <c:yVal>
            <c:numRef>
              <c:f>Feuil1!$C$2:$C$10</c:f>
              <c:numCache>
                <c:formatCode>General</c:formatCode>
                <c:ptCount val="9"/>
                <c:pt idx="0">
                  <c:v>1.5</c:v>
                </c:pt>
                <c:pt idx="1">
                  <c:v>1.5</c:v>
                </c:pt>
                <c:pt idx="2">
                  <c:v>2</c:v>
                </c:pt>
                <c:pt idx="3">
                  <c:v>2</c:v>
                </c:pt>
                <c:pt idx="4">
                  <c:v>0.5</c:v>
                </c:pt>
                <c:pt idx="5">
                  <c:v>0.5</c:v>
                </c:pt>
                <c:pt idx="6">
                  <c:v>1</c:v>
                </c:pt>
                <c:pt idx="7">
                  <c:v>1</c:v>
                </c:pt>
                <c:pt idx="8">
                  <c:v>0</c:v>
                </c:pt>
              </c:numCache>
            </c:numRef>
          </c:yVal>
        </c:ser>
        <c:axId val="59113856"/>
        <c:axId val="59115392"/>
      </c:scatterChart>
      <c:valAx>
        <c:axId val="59113856"/>
        <c:scaling>
          <c:orientation val="minMax"/>
          <c:max val="6"/>
          <c:min val="-6"/>
        </c:scaling>
        <c:axPos val="b"/>
        <c:numFmt formatCode="General" sourceLinked="1"/>
        <c:tickLblPos val="nextTo"/>
        <c:crossAx val="59115392"/>
        <c:crosses val="autoZero"/>
        <c:crossBetween val="midCat"/>
      </c:valAx>
      <c:valAx>
        <c:axId val="59115392"/>
        <c:scaling>
          <c:orientation val="minMax"/>
        </c:scaling>
        <c:axPos val="l"/>
        <c:numFmt formatCode="General" sourceLinked="1"/>
        <c:majorTickMark val="none"/>
        <c:tickLblPos val="none"/>
        <c:crossAx val="59113856"/>
        <c:crosses val="autoZero"/>
        <c:crossBetween val="midCat"/>
      </c:valAx>
    </c:plotArea>
    <c:plotVisOnly val="1"/>
    <c:dispBlanksAs val="gap"/>
  </c:chart>
  <c:spPr>
    <a:solidFill>
      <a:schemeClr val="bg1"/>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BE"/>
  <c:chart>
    <c:title>
      <c:tx>
        <c:rich>
          <a:bodyPr/>
          <a:lstStyle/>
          <a:p>
            <a:pPr>
              <a:defRPr/>
            </a:pPr>
            <a:r>
              <a:rPr lang="en-US"/>
              <a:t>Global échantillon</a:t>
            </a:r>
            <a:r>
              <a:rPr lang="en-US" baseline="0"/>
              <a:t> (n=100)</a:t>
            </a:r>
            <a:endParaRPr lang="en-US"/>
          </a:p>
        </c:rich>
      </c:tx>
    </c:title>
    <c:plotArea>
      <c:layout/>
      <c:scatterChart>
        <c:scatterStyle val="lineMarker"/>
        <c:ser>
          <c:idx val="0"/>
          <c:order val="0"/>
          <c:tx>
            <c:strRef>
              <c:f>Feuil1!$B$1</c:f>
              <c:strCache>
                <c:ptCount val="1"/>
                <c:pt idx="0">
                  <c:v>Global échantillon (n=100)</c:v>
                </c:pt>
              </c:strCache>
            </c:strRef>
          </c:tx>
          <c:dPt>
            <c:idx val="0"/>
            <c:marker>
              <c:spPr>
                <a:solidFill>
                  <a:srgbClr val="0070C0"/>
                </a:solidFill>
              </c:spPr>
            </c:marker>
          </c:dPt>
          <c:dPt>
            <c:idx val="1"/>
            <c:marker>
              <c:spPr>
                <a:solidFill>
                  <a:srgbClr val="0070C0"/>
                </a:solidFill>
              </c:spPr>
            </c:marker>
            <c:spPr>
              <a:ln>
                <a:solidFill>
                  <a:srgbClr val="0070C0"/>
                </a:solidFill>
              </a:ln>
            </c:spPr>
          </c:dPt>
          <c:dPt>
            <c:idx val="2"/>
            <c:marker>
              <c:spPr>
                <a:solidFill>
                  <a:srgbClr val="FFC000"/>
                </a:solidFill>
              </c:spPr>
            </c:marker>
            <c:spPr>
              <a:ln>
                <a:noFill/>
              </a:ln>
            </c:spPr>
          </c:dPt>
          <c:dPt>
            <c:idx val="3"/>
            <c:marker>
              <c:spPr>
                <a:solidFill>
                  <a:srgbClr val="FFC000"/>
                </a:solidFill>
              </c:spPr>
            </c:marker>
            <c:spPr>
              <a:ln>
                <a:solidFill>
                  <a:srgbClr val="FFC000"/>
                </a:solidFill>
              </a:ln>
            </c:spPr>
          </c:dPt>
          <c:dPt>
            <c:idx val="4"/>
            <c:marker>
              <c:spPr>
                <a:solidFill>
                  <a:srgbClr val="FF0000"/>
                </a:solidFill>
              </c:spPr>
            </c:marker>
            <c:spPr>
              <a:ln>
                <a:noFill/>
              </a:ln>
            </c:spPr>
          </c:dPt>
          <c:dPt>
            <c:idx val="5"/>
            <c:marker>
              <c:spPr>
                <a:solidFill>
                  <a:srgbClr val="FF0000"/>
                </a:solidFill>
              </c:spPr>
            </c:marker>
            <c:spPr>
              <a:ln>
                <a:solidFill>
                  <a:srgbClr val="FF0000"/>
                </a:solidFill>
              </a:ln>
            </c:spPr>
          </c:dPt>
          <c:dPt>
            <c:idx val="6"/>
            <c:marker>
              <c:spPr>
                <a:solidFill>
                  <a:srgbClr val="00B050"/>
                </a:solidFill>
              </c:spPr>
            </c:marker>
            <c:spPr>
              <a:ln>
                <a:noFill/>
              </a:ln>
            </c:spPr>
          </c:dPt>
          <c:dPt>
            <c:idx val="7"/>
            <c:marker>
              <c:spPr>
                <a:solidFill>
                  <a:srgbClr val="00B050"/>
                </a:solidFill>
              </c:spPr>
            </c:marker>
            <c:spPr>
              <a:ln>
                <a:solidFill>
                  <a:srgbClr val="00B050"/>
                </a:solidFill>
              </a:ln>
            </c:spPr>
          </c:dPt>
          <c:dPt>
            <c:idx val="8"/>
            <c:marker>
              <c:spPr>
                <a:noFill/>
              </c:spPr>
            </c:marker>
            <c:spPr>
              <a:ln>
                <a:noFill/>
              </a:ln>
            </c:spPr>
          </c:dPt>
          <c:xVal>
            <c:numRef>
              <c:f>Feuil1!$B$2:$B$10</c:f>
              <c:numCache>
                <c:formatCode>General</c:formatCode>
                <c:ptCount val="9"/>
                <c:pt idx="0">
                  <c:v>-2.0099999999999998</c:v>
                </c:pt>
                <c:pt idx="1">
                  <c:v>1.46</c:v>
                </c:pt>
                <c:pt idx="2">
                  <c:v>0.18000000000000024</c:v>
                </c:pt>
                <c:pt idx="3">
                  <c:v>3.68</c:v>
                </c:pt>
                <c:pt idx="4">
                  <c:v>-2.8299999999999987</c:v>
                </c:pt>
                <c:pt idx="5">
                  <c:v>0.82000000000000062</c:v>
                </c:pt>
                <c:pt idx="6">
                  <c:v>-0.11000000000000018</c:v>
                </c:pt>
                <c:pt idx="7">
                  <c:v>3.04</c:v>
                </c:pt>
                <c:pt idx="8">
                  <c:v>0</c:v>
                </c:pt>
              </c:numCache>
            </c:numRef>
          </c:xVal>
          <c:yVal>
            <c:numRef>
              <c:f>Feuil1!$C$2:$C$10</c:f>
              <c:numCache>
                <c:formatCode>General</c:formatCode>
                <c:ptCount val="9"/>
                <c:pt idx="0">
                  <c:v>1.5</c:v>
                </c:pt>
                <c:pt idx="1">
                  <c:v>1.5</c:v>
                </c:pt>
                <c:pt idx="2">
                  <c:v>2</c:v>
                </c:pt>
                <c:pt idx="3">
                  <c:v>2</c:v>
                </c:pt>
                <c:pt idx="4">
                  <c:v>0.5</c:v>
                </c:pt>
                <c:pt idx="5">
                  <c:v>0.5</c:v>
                </c:pt>
                <c:pt idx="6">
                  <c:v>1</c:v>
                </c:pt>
                <c:pt idx="7">
                  <c:v>1</c:v>
                </c:pt>
                <c:pt idx="8">
                  <c:v>0</c:v>
                </c:pt>
              </c:numCache>
            </c:numRef>
          </c:yVal>
        </c:ser>
        <c:axId val="59324288"/>
        <c:axId val="59325824"/>
      </c:scatterChart>
      <c:valAx>
        <c:axId val="59324288"/>
        <c:scaling>
          <c:orientation val="minMax"/>
          <c:max val="6"/>
          <c:min val="-6"/>
        </c:scaling>
        <c:axPos val="b"/>
        <c:numFmt formatCode="General" sourceLinked="1"/>
        <c:tickLblPos val="nextTo"/>
        <c:crossAx val="59325824"/>
        <c:crosses val="autoZero"/>
        <c:crossBetween val="midCat"/>
      </c:valAx>
      <c:valAx>
        <c:axId val="59325824"/>
        <c:scaling>
          <c:orientation val="minMax"/>
        </c:scaling>
        <c:axPos val="l"/>
        <c:numFmt formatCode="General" sourceLinked="1"/>
        <c:majorTickMark val="none"/>
        <c:tickLblPos val="none"/>
        <c:crossAx val="59324288"/>
        <c:crosses val="autoZero"/>
        <c:crossBetween val="midCat"/>
      </c:valAx>
    </c:plotArea>
    <c:plotVisOnly val="1"/>
    <c:dispBlanksAs val="gap"/>
  </c:chart>
  <c:spPr>
    <a:solidFill>
      <a:schemeClr val="bg1"/>
    </a:solid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BE"/>
  <c:chart>
    <c:title/>
    <c:plotArea>
      <c:layout/>
      <c:scatterChart>
        <c:scatterStyle val="lineMarker"/>
        <c:ser>
          <c:idx val="0"/>
          <c:order val="0"/>
          <c:tx>
            <c:strRef>
              <c:f>Feuil1!$D$1</c:f>
              <c:strCache>
                <c:ptCount val="1"/>
                <c:pt idx="0">
                  <c:v>Sténose (n=21)</c:v>
                </c:pt>
              </c:strCache>
            </c:strRef>
          </c:tx>
          <c:dPt>
            <c:idx val="0"/>
            <c:marker>
              <c:spPr>
                <a:solidFill>
                  <a:srgbClr val="0070C0"/>
                </a:solidFill>
              </c:spPr>
            </c:marker>
          </c:dPt>
          <c:dPt>
            <c:idx val="1"/>
            <c:marker>
              <c:spPr>
                <a:solidFill>
                  <a:srgbClr val="0070C0"/>
                </a:solidFill>
              </c:spPr>
            </c:marker>
            <c:spPr>
              <a:ln>
                <a:solidFill>
                  <a:srgbClr val="0070C0"/>
                </a:solidFill>
              </a:ln>
            </c:spPr>
          </c:dPt>
          <c:dPt>
            <c:idx val="2"/>
            <c:marker>
              <c:spPr>
                <a:solidFill>
                  <a:srgbClr val="FFC000"/>
                </a:solidFill>
              </c:spPr>
            </c:marker>
            <c:spPr>
              <a:ln>
                <a:noFill/>
              </a:ln>
            </c:spPr>
          </c:dPt>
          <c:dPt>
            <c:idx val="3"/>
            <c:marker>
              <c:spPr>
                <a:solidFill>
                  <a:srgbClr val="FFC000"/>
                </a:solidFill>
              </c:spPr>
            </c:marker>
            <c:spPr>
              <a:ln>
                <a:solidFill>
                  <a:srgbClr val="FFC000"/>
                </a:solidFill>
              </a:ln>
            </c:spPr>
          </c:dPt>
          <c:dPt>
            <c:idx val="4"/>
            <c:marker>
              <c:spPr>
                <a:solidFill>
                  <a:srgbClr val="FF0000"/>
                </a:solidFill>
              </c:spPr>
            </c:marker>
            <c:spPr>
              <a:ln>
                <a:noFill/>
              </a:ln>
            </c:spPr>
          </c:dPt>
          <c:dPt>
            <c:idx val="5"/>
            <c:marker>
              <c:spPr>
                <a:solidFill>
                  <a:srgbClr val="FF0000"/>
                </a:solidFill>
              </c:spPr>
            </c:marker>
            <c:spPr>
              <a:ln>
                <a:solidFill>
                  <a:srgbClr val="FF0000"/>
                </a:solidFill>
              </a:ln>
            </c:spPr>
          </c:dPt>
          <c:dPt>
            <c:idx val="6"/>
            <c:marker>
              <c:spPr>
                <a:solidFill>
                  <a:srgbClr val="00B050"/>
                </a:solidFill>
              </c:spPr>
            </c:marker>
            <c:spPr>
              <a:ln>
                <a:noFill/>
              </a:ln>
            </c:spPr>
          </c:dPt>
          <c:dPt>
            <c:idx val="7"/>
            <c:marker>
              <c:spPr>
                <a:solidFill>
                  <a:srgbClr val="00B050"/>
                </a:solidFill>
              </c:spPr>
            </c:marker>
            <c:spPr>
              <a:ln>
                <a:solidFill>
                  <a:srgbClr val="00B050"/>
                </a:solidFill>
              </a:ln>
            </c:spPr>
          </c:dPt>
          <c:dPt>
            <c:idx val="8"/>
            <c:marker>
              <c:spPr>
                <a:noFill/>
              </c:spPr>
            </c:marker>
            <c:spPr>
              <a:ln>
                <a:noFill/>
              </a:ln>
            </c:spPr>
          </c:dPt>
          <c:xVal>
            <c:numRef>
              <c:f>Feuil1!$D$2:$D$10</c:f>
              <c:numCache>
                <c:formatCode>General</c:formatCode>
                <c:ptCount val="9"/>
                <c:pt idx="0">
                  <c:v>-0.86000000000000065</c:v>
                </c:pt>
                <c:pt idx="1">
                  <c:v>2.14</c:v>
                </c:pt>
                <c:pt idx="2">
                  <c:v>0.60000000000000064</c:v>
                </c:pt>
                <c:pt idx="3">
                  <c:v>4.59</c:v>
                </c:pt>
                <c:pt idx="4">
                  <c:v>-1.82</c:v>
                </c:pt>
                <c:pt idx="5">
                  <c:v>0.98</c:v>
                </c:pt>
                <c:pt idx="6">
                  <c:v>0.27</c:v>
                </c:pt>
                <c:pt idx="7">
                  <c:v>3.06</c:v>
                </c:pt>
                <c:pt idx="8">
                  <c:v>0</c:v>
                </c:pt>
              </c:numCache>
            </c:numRef>
          </c:xVal>
          <c:yVal>
            <c:numRef>
              <c:f>Feuil1!$C$2:$C$10</c:f>
              <c:numCache>
                <c:formatCode>General</c:formatCode>
                <c:ptCount val="9"/>
                <c:pt idx="0">
                  <c:v>1.5</c:v>
                </c:pt>
                <c:pt idx="1">
                  <c:v>1.5</c:v>
                </c:pt>
                <c:pt idx="2">
                  <c:v>2</c:v>
                </c:pt>
                <c:pt idx="3">
                  <c:v>2</c:v>
                </c:pt>
                <c:pt idx="4">
                  <c:v>0.5</c:v>
                </c:pt>
                <c:pt idx="5">
                  <c:v>0.5</c:v>
                </c:pt>
                <c:pt idx="6">
                  <c:v>1</c:v>
                </c:pt>
                <c:pt idx="7">
                  <c:v>1</c:v>
                </c:pt>
                <c:pt idx="8">
                  <c:v>0</c:v>
                </c:pt>
              </c:numCache>
            </c:numRef>
          </c:yVal>
        </c:ser>
        <c:axId val="59530240"/>
        <c:axId val="59540224"/>
      </c:scatterChart>
      <c:valAx>
        <c:axId val="59530240"/>
        <c:scaling>
          <c:orientation val="minMax"/>
          <c:max val="6"/>
          <c:min val="-6"/>
        </c:scaling>
        <c:axPos val="b"/>
        <c:numFmt formatCode="General" sourceLinked="1"/>
        <c:tickLblPos val="nextTo"/>
        <c:crossAx val="59540224"/>
        <c:crosses val="autoZero"/>
        <c:crossBetween val="midCat"/>
      </c:valAx>
      <c:valAx>
        <c:axId val="59540224"/>
        <c:scaling>
          <c:orientation val="minMax"/>
        </c:scaling>
        <c:axPos val="l"/>
        <c:numFmt formatCode="General" sourceLinked="1"/>
        <c:majorTickMark val="none"/>
        <c:tickLblPos val="none"/>
        <c:crossAx val="59530240"/>
        <c:crosses val="autoZero"/>
        <c:crossBetween val="midCat"/>
      </c:valAx>
    </c:plotArea>
    <c:plotVisOnly val="1"/>
    <c:dispBlanksAs val="gap"/>
  </c:chart>
  <c:spPr>
    <a:solidFill>
      <a:schemeClr val="bg1"/>
    </a:solidFill>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BE"/>
  <c:chart>
    <c:title/>
    <c:plotArea>
      <c:layout/>
      <c:scatterChart>
        <c:scatterStyle val="lineMarker"/>
        <c:ser>
          <c:idx val="0"/>
          <c:order val="0"/>
          <c:tx>
            <c:strRef>
              <c:f>Feuil1!$F$1</c:f>
              <c:strCache>
                <c:ptCount val="1"/>
                <c:pt idx="0">
                  <c:v>Insuffisance (n=13)</c:v>
                </c:pt>
              </c:strCache>
            </c:strRef>
          </c:tx>
          <c:dPt>
            <c:idx val="0"/>
            <c:marker>
              <c:spPr>
                <a:solidFill>
                  <a:srgbClr val="0070C0"/>
                </a:solidFill>
              </c:spPr>
            </c:marker>
          </c:dPt>
          <c:dPt>
            <c:idx val="1"/>
            <c:marker>
              <c:spPr>
                <a:solidFill>
                  <a:srgbClr val="0070C0"/>
                </a:solidFill>
              </c:spPr>
            </c:marker>
            <c:spPr>
              <a:ln>
                <a:solidFill>
                  <a:srgbClr val="0070C0"/>
                </a:solidFill>
              </a:ln>
            </c:spPr>
          </c:dPt>
          <c:dPt>
            <c:idx val="2"/>
            <c:marker>
              <c:spPr>
                <a:solidFill>
                  <a:srgbClr val="FFC000"/>
                </a:solidFill>
              </c:spPr>
            </c:marker>
            <c:spPr>
              <a:ln>
                <a:noFill/>
              </a:ln>
            </c:spPr>
          </c:dPt>
          <c:dPt>
            <c:idx val="3"/>
            <c:marker>
              <c:spPr>
                <a:solidFill>
                  <a:srgbClr val="FFC000"/>
                </a:solidFill>
              </c:spPr>
            </c:marker>
            <c:spPr>
              <a:ln>
                <a:solidFill>
                  <a:srgbClr val="FFC000"/>
                </a:solidFill>
              </a:ln>
            </c:spPr>
          </c:dPt>
          <c:dPt>
            <c:idx val="4"/>
            <c:marker>
              <c:spPr>
                <a:solidFill>
                  <a:srgbClr val="FF0000"/>
                </a:solidFill>
              </c:spPr>
            </c:marker>
            <c:spPr>
              <a:ln>
                <a:noFill/>
              </a:ln>
            </c:spPr>
          </c:dPt>
          <c:dPt>
            <c:idx val="5"/>
            <c:marker>
              <c:spPr>
                <a:solidFill>
                  <a:srgbClr val="FF0000"/>
                </a:solidFill>
              </c:spPr>
            </c:marker>
            <c:spPr>
              <a:ln>
                <a:solidFill>
                  <a:srgbClr val="FF0000"/>
                </a:solidFill>
              </a:ln>
            </c:spPr>
          </c:dPt>
          <c:dPt>
            <c:idx val="6"/>
            <c:marker>
              <c:spPr>
                <a:solidFill>
                  <a:srgbClr val="00B050"/>
                </a:solidFill>
              </c:spPr>
            </c:marker>
            <c:spPr>
              <a:ln>
                <a:noFill/>
              </a:ln>
            </c:spPr>
          </c:dPt>
          <c:dPt>
            <c:idx val="7"/>
            <c:marker>
              <c:spPr>
                <a:solidFill>
                  <a:srgbClr val="00B050"/>
                </a:solidFill>
              </c:spPr>
            </c:marker>
            <c:spPr>
              <a:ln>
                <a:solidFill>
                  <a:srgbClr val="00B050"/>
                </a:solidFill>
              </a:ln>
            </c:spPr>
          </c:dPt>
          <c:dPt>
            <c:idx val="8"/>
            <c:marker>
              <c:spPr>
                <a:noFill/>
              </c:spPr>
            </c:marker>
            <c:spPr>
              <a:ln>
                <a:noFill/>
              </a:ln>
            </c:spPr>
          </c:dPt>
          <c:xVal>
            <c:numRef>
              <c:f>Feuil1!$F$2:$F$10</c:f>
              <c:numCache>
                <c:formatCode>General</c:formatCode>
                <c:ptCount val="9"/>
                <c:pt idx="0">
                  <c:v>-4.84</c:v>
                </c:pt>
                <c:pt idx="1">
                  <c:v>-0.16</c:v>
                </c:pt>
                <c:pt idx="2">
                  <c:v>-2.5</c:v>
                </c:pt>
                <c:pt idx="3">
                  <c:v>2.9499999999999997</c:v>
                </c:pt>
                <c:pt idx="4">
                  <c:v>-4.71</c:v>
                </c:pt>
                <c:pt idx="5">
                  <c:v>-0.16</c:v>
                </c:pt>
                <c:pt idx="6">
                  <c:v>-3.11</c:v>
                </c:pt>
                <c:pt idx="7">
                  <c:v>2.65</c:v>
                </c:pt>
                <c:pt idx="8">
                  <c:v>0</c:v>
                </c:pt>
              </c:numCache>
            </c:numRef>
          </c:xVal>
          <c:yVal>
            <c:numRef>
              <c:f>Feuil1!$C$2:$C$10</c:f>
              <c:numCache>
                <c:formatCode>General</c:formatCode>
                <c:ptCount val="9"/>
                <c:pt idx="0">
                  <c:v>1.5</c:v>
                </c:pt>
                <c:pt idx="1">
                  <c:v>1.5</c:v>
                </c:pt>
                <c:pt idx="2">
                  <c:v>2</c:v>
                </c:pt>
                <c:pt idx="3">
                  <c:v>2</c:v>
                </c:pt>
                <c:pt idx="4">
                  <c:v>0.5</c:v>
                </c:pt>
                <c:pt idx="5">
                  <c:v>0.5</c:v>
                </c:pt>
                <c:pt idx="6">
                  <c:v>1</c:v>
                </c:pt>
                <c:pt idx="7">
                  <c:v>1</c:v>
                </c:pt>
                <c:pt idx="8">
                  <c:v>0</c:v>
                </c:pt>
              </c:numCache>
            </c:numRef>
          </c:yVal>
        </c:ser>
        <c:axId val="59989376"/>
        <c:axId val="60007552"/>
      </c:scatterChart>
      <c:valAx>
        <c:axId val="59989376"/>
        <c:scaling>
          <c:orientation val="minMax"/>
          <c:max val="6"/>
          <c:min val="-6"/>
        </c:scaling>
        <c:axPos val="b"/>
        <c:numFmt formatCode="General" sourceLinked="1"/>
        <c:tickLblPos val="nextTo"/>
        <c:crossAx val="60007552"/>
        <c:crosses val="autoZero"/>
        <c:crossBetween val="midCat"/>
      </c:valAx>
      <c:valAx>
        <c:axId val="60007552"/>
        <c:scaling>
          <c:orientation val="minMax"/>
        </c:scaling>
        <c:axPos val="l"/>
        <c:numFmt formatCode="General" sourceLinked="1"/>
        <c:majorTickMark val="none"/>
        <c:tickLblPos val="none"/>
        <c:crossAx val="59989376"/>
        <c:crosses val="autoZero"/>
        <c:crossBetween val="midCat"/>
      </c:valAx>
    </c:plotArea>
    <c:plotVisOnly val="1"/>
    <c:dispBlanksAs val="gap"/>
  </c:chart>
  <c:spPr>
    <a:solidFill>
      <a:schemeClr val="bg1"/>
    </a:solidFill>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BE"/>
  <c:chart>
    <c:autoTitleDeleted val="1"/>
    <c:plotArea>
      <c:layout>
        <c:manualLayout>
          <c:layoutTarget val="inner"/>
          <c:xMode val="edge"/>
          <c:yMode val="edge"/>
          <c:x val="0.21398435672514793"/>
          <c:y val="4.4897649572649592E-2"/>
          <c:w val="0.75445131578947866"/>
          <c:h val="0.84688995726495764"/>
        </c:manualLayout>
      </c:layout>
      <c:barChart>
        <c:barDir val="col"/>
        <c:grouping val="clustered"/>
        <c:ser>
          <c:idx val="0"/>
          <c:order val="0"/>
          <c:tx>
            <c:v>Consultation d'anesthésie</c:v>
          </c:tx>
          <c:dLbls>
            <c:spPr>
              <a:noFill/>
              <a:ln>
                <a:noFill/>
              </a:ln>
              <a:effectLst/>
            </c:spPr>
            <c:dLblPos val="outEnd"/>
            <c:showVal val="1"/>
            <c:extLst>
              <c:ext xmlns:c15="http://schemas.microsoft.com/office/drawing/2012/chart" uri="{CE6537A1-D6FC-4f65-9D91-7224C49458BB}">
                <c15:layout/>
                <c15:showLeaderLines val="0"/>
              </c:ext>
            </c:extLst>
          </c:dLbls>
          <c:cat>
            <c:numRef>
              <c:f>Feuil3!$G$2:$G$12</c:f>
              <c:numCache>
                <c:formatCode>General</c:formatCode>
                <c:ptCount val="11"/>
                <c:pt idx="0">
                  <c:v>7</c:v>
                </c:pt>
                <c:pt idx="1">
                  <c:v>8</c:v>
                </c:pt>
                <c:pt idx="2">
                  <c:v>9</c:v>
                </c:pt>
                <c:pt idx="3">
                  <c:v>10</c:v>
                </c:pt>
                <c:pt idx="4">
                  <c:v>11</c:v>
                </c:pt>
                <c:pt idx="5">
                  <c:v>12</c:v>
                </c:pt>
                <c:pt idx="6">
                  <c:v>13</c:v>
                </c:pt>
                <c:pt idx="7">
                  <c:v>14</c:v>
                </c:pt>
                <c:pt idx="8">
                  <c:v>15</c:v>
                </c:pt>
                <c:pt idx="9">
                  <c:v>16</c:v>
                </c:pt>
                <c:pt idx="10">
                  <c:v>17</c:v>
                </c:pt>
              </c:numCache>
            </c:numRef>
          </c:cat>
          <c:val>
            <c:numRef>
              <c:f>Feuil3!$M$2:$M$12</c:f>
              <c:numCache>
                <c:formatCode>0%</c:formatCode>
                <c:ptCount val="11"/>
                <c:pt idx="0">
                  <c:v>2.8248587570621612E-3</c:v>
                </c:pt>
                <c:pt idx="1">
                  <c:v>1.9774011299435387E-2</c:v>
                </c:pt>
                <c:pt idx="2">
                  <c:v>2.2598870056497182E-2</c:v>
                </c:pt>
                <c:pt idx="3">
                  <c:v>2.5423728813559452E-2</c:v>
                </c:pt>
                <c:pt idx="4">
                  <c:v>7.0621468926553674E-2</c:v>
                </c:pt>
                <c:pt idx="5">
                  <c:v>0.11299435028248619</c:v>
                </c:pt>
                <c:pt idx="6">
                  <c:v>0.25988700564972095</c:v>
                </c:pt>
                <c:pt idx="7">
                  <c:v>0.25706214689265638</c:v>
                </c:pt>
                <c:pt idx="8">
                  <c:v>0.17231638418079437</c:v>
                </c:pt>
                <c:pt idx="9">
                  <c:v>5.0847457627118814E-2</c:v>
                </c:pt>
                <c:pt idx="10">
                  <c:v>5.6497175141242938E-3</c:v>
                </c:pt>
              </c:numCache>
            </c:numRef>
          </c:val>
        </c:ser>
        <c:gapWidth val="12"/>
        <c:axId val="59278848"/>
        <c:axId val="59280384"/>
      </c:barChart>
      <c:catAx>
        <c:axId val="59278848"/>
        <c:scaling>
          <c:orientation val="minMax"/>
        </c:scaling>
        <c:axPos val="b"/>
        <c:numFmt formatCode="General" sourceLinked="1"/>
        <c:tickLblPos val="nextTo"/>
        <c:crossAx val="59280384"/>
        <c:crosses val="autoZero"/>
        <c:auto val="1"/>
        <c:lblAlgn val="ctr"/>
        <c:lblOffset val="100"/>
      </c:catAx>
      <c:valAx>
        <c:axId val="59280384"/>
        <c:scaling>
          <c:orientation val="minMax"/>
          <c:max val="0.35000000000000031"/>
        </c:scaling>
        <c:axPos val="l"/>
        <c:title>
          <c:tx>
            <c:rich>
              <a:bodyPr rot="0" vert="horz"/>
              <a:lstStyle/>
              <a:p>
                <a:pPr>
                  <a:defRPr/>
                </a:pPr>
                <a:r>
                  <a:rPr lang="en-US"/>
                  <a:t>Hommes</a:t>
                </a:r>
              </a:p>
            </c:rich>
          </c:tx>
        </c:title>
        <c:numFmt formatCode="0%" sourceLinked="1"/>
        <c:tickLblPos val="nextTo"/>
        <c:txPr>
          <a:bodyPr/>
          <a:lstStyle/>
          <a:p>
            <a:pPr>
              <a:defRPr sz="1400"/>
            </a:pPr>
            <a:endParaRPr lang="fr-FR"/>
          </a:p>
        </c:txPr>
        <c:crossAx val="59278848"/>
        <c:crosses val="autoZero"/>
        <c:crossBetween val="between"/>
      </c:valAx>
    </c:plotArea>
    <c:plotVisOnly val="1"/>
    <c:dispBlanksAs val="gap"/>
  </c:chart>
  <c:txPr>
    <a:bodyPr/>
    <a:lstStyle/>
    <a:p>
      <a:pPr>
        <a:defRPr sz="1800"/>
      </a:pPr>
      <a:endParaRPr lang="fr-F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BE"/>
  <c:chart>
    <c:autoTitleDeleted val="1"/>
    <c:plotArea>
      <c:layout>
        <c:manualLayout>
          <c:layoutTarget val="inner"/>
          <c:xMode val="edge"/>
          <c:yMode val="edge"/>
          <c:x val="0.21960087719298246"/>
          <c:y val="4.4897649572649592E-2"/>
          <c:w val="0.7544049707602335"/>
          <c:h val="0.84682222222222225"/>
        </c:manualLayout>
      </c:layout>
      <c:barChart>
        <c:barDir val="col"/>
        <c:grouping val="clustered"/>
        <c:ser>
          <c:idx val="0"/>
          <c:order val="0"/>
          <c:tx>
            <c:v>Consultation d'anesthésie</c:v>
          </c:tx>
          <c:dLbls>
            <c:dLbl>
              <c:idx val="0"/>
              <c:layout>
                <c:manualLayout>
                  <c:x val="0"/>
                  <c:y val="-2.1367521357571352E-7"/>
                </c:manualLayout>
              </c:layout>
              <c:dLblPos val="outEnd"/>
              <c:showVal val="1"/>
              <c:extLst>
                <c:ext xmlns:c15="http://schemas.microsoft.com/office/drawing/2012/chart" uri="{CE6537A1-D6FC-4f65-9D91-7224C49458BB}">
                  <c15:layout/>
                </c:ext>
              </c:extLst>
            </c:dLbl>
            <c:dLbl>
              <c:idx val="1"/>
              <c:layout>
                <c:manualLayout>
                  <c:x val="-5.570175438596457E-3"/>
                  <c:y val="-2.9850427350427349E-2"/>
                </c:manualLayout>
              </c:layout>
              <c:dLblPos val="outEnd"/>
              <c:showVal val="1"/>
              <c:extLst>
                <c:ext xmlns:c15="http://schemas.microsoft.com/office/drawing/2012/chart" uri="{CE6537A1-D6FC-4f65-9D91-7224C49458BB}">
                  <c15:layout/>
                </c:ext>
              </c:extLst>
            </c:dLbl>
            <c:dLbl>
              <c:idx val="10"/>
              <c:layout>
                <c:manualLayout>
                  <c:x val="-1.8567251461988506E-3"/>
                  <c:y val="-1.3568589743589963E-2"/>
                </c:manualLayout>
              </c:layout>
              <c:dLblPos val="outEnd"/>
              <c:showVal val="1"/>
              <c:extLst>
                <c:ext xmlns:c15="http://schemas.microsoft.com/office/drawing/2012/chart" uri="{CE6537A1-D6FC-4f65-9D91-7224C49458BB}">
                  <c15:layout/>
                </c:ext>
              </c:extLst>
            </c:dLbl>
            <c:spPr>
              <a:noFill/>
              <a:ln>
                <a:noFill/>
              </a:ln>
              <a:effectLst/>
            </c:spPr>
            <c:dLblPos val="outEnd"/>
            <c:showVal val="1"/>
            <c:extLst>
              <c:ext xmlns:c15="http://schemas.microsoft.com/office/drawing/2012/chart" uri="{CE6537A1-D6FC-4f65-9D91-7224C49458BB}">
                <c15:layout/>
                <c15:showLeaderLines val="0"/>
              </c:ext>
            </c:extLst>
          </c:dLbls>
          <c:cat>
            <c:numRef>
              <c:f>Feuil3!$G$2:$G$12</c:f>
              <c:numCache>
                <c:formatCode>General</c:formatCode>
                <c:ptCount val="11"/>
                <c:pt idx="0">
                  <c:v>7</c:v>
                </c:pt>
                <c:pt idx="1">
                  <c:v>8</c:v>
                </c:pt>
                <c:pt idx="2">
                  <c:v>9</c:v>
                </c:pt>
                <c:pt idx="3">
                  <c:v>10</c:v>
                </c:pt>
                <c:pt idx="4">
                  <c:v>11</c:v>
                </c:pt>
                <c:pt idx="5">
                  <c:v>12</c:v>
                </c:pt>
                <c:pt idx="6">
                  <c:v>13</c:v>
                </c:pt>
                <c:pt idx="7">
                  <c:v>14</c:v>
                </c:pt>
                <c:pt idx="8">
                  <c:v>15</c:v>
                </c:pt>
                <c:pt idx="9">
                  <c:v>16</c:v>
                </c:pt>
                <c:pt idx="10">
                  <c:v>17</c:v>
                </c:pt>
              </c:numCache>
            </c:numRef>
          </c:cat>
          <c:val>
            <c:numRef>
              <c:f>Feuil3!$I$2:$I$12</c:f>
              <c:numCache>
                <c:formatCode>0%</c:formatCode>
                <c:ptCount val="11"/>
                <c:pt idx="0">
                  <c:v>0</c:v>
                </c:pt>
                <c:pt idx="1">
                  <c:v>5.8139534883721788E-3</c:v>
                </c:pt>
                <c:pt idx="2">
                  <c:v>4.0697674418604814E-2</c:v>
                </c:pt>
                <c:pt idx="3">
                  <c:v>9.3023255813953501E-2</c:v>
                </c:pt>
                <c:pt idx="4">
                  <c:v>0.22093023255814173</c:v>
                </c:pt>
                <c:pt idx="5">
                  <c:v>0.23255813953488391</c:v>
                </c:pt>
                <c:pt idx="6">
                  <c:v>0.26162790697674432</c:v>
                </c:pt>
                <c:pt idx="7">
                  <c:v>0.11627906976744186</c:v>
                </c:pt>
                <c:pt idx="8">
                  <c:v>2.3255813953488372E-2</c:v>
                </c:pt>
                <c:pt idx="9">
                  <c:v>5.8139534883721788E-3</c:v>
                </c:pt>
                <c:pt idx="10">
                  <c:v>0</c:v>
                </c:pt>
              </c:numCache>
            </c:numRef>
          </c:val>
        </c:ser>
        <c:gapWidth val="12"/>
        <c:axId val="60025856"/>
        <c:axId val="60293888"/>
      </c:barChart>
      <c:catAx>
        <c:axId val="60025856"/>
        <c:scaling>
          <c:orientation val="minMax"/>
        </c:scaling>
        <c:axPos val="b"/>
        <c:numFmt formatCode="General" sourceLinked="1"/>
        <c:tickLblPos val="nextTo"/>
        <c:crossAx val="60293888"/>
        <c:crosses val="autoZero"/>
        <c:auto val="1"/>
        <c:lblAlgn val="ctr"/>
        <c:lblOffset val="100"/>
      </c:catAx>
      <c:valAx>
        <c:axId val="60293888"/>
        <c:scaling>
          <c:orientation val="minMax"/>
          <c:max val="0.35000000000000031"/>
          <c:min val="0"/>
        </c:scaling>
        <c:axPos val="l"/>
        <c:title>
          <c:tx>
            <c:rich>
              <a:bodyPr rot="0" vert="horz"/>
              <a:lstStyle/>
              <a:p>
                <a:pPr>
                  <a:defRPr/>
                </a:pPr>
                <a:r>
                  <a:rPr lang="en-US"/>
                  <a:t>Femmes</a:t>
                </a:r>
              </a:p>
            </c:rich>
          </c:tx>
        </c:title>
        <c:numFmt formatCode="0%" sourceLinked="1"/>
        <c:tickLblPos val="nextTo"/>
        <c:txPr>
          <a:bodyPr/>
          <a:lstStyle/>
          <a:p>
            <a:pPr>
              <a:defRPr sz="1400"/>
            </a:pPr>
            <a:endParaRPr lang="fr-FR"/>
          </a:p>
        </c:txPr>
        <c:crossAx val="60025856"/>
        <c:crosses val="autoZero"/>
        <c:crossBetween val="between"/>
      </c:valAx>
    </c:plotArea>
    <c:plotVisOnly val="1"/>
    <c:dispBlanksAs val="gap"/>
  </c:chart>
  <c:txPr>
    <a:bodyPr/>
    <a:lstStyle/>
    <a:p>
      <a:pPr>
        <a:defRPr sz="1800"/>
      </a:pPr>
      <a:endParaRPr lang="fr-FR"/>
    </a:p>
  </c:txPr>
  <c:externalData r:id="rId1"/>
</c:chartSpace>
</file>

<file path=ppt/diagrams/_rels/data5.xml.rels><?xml version="1.0" encoding="UTF-8" standalone="yes"?>
<Relationships xmlns="http://schemas.openxmlformats.org/package/2006/relationships"><Relationship Id="rId1"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E2370-0CA0-4C17-9AF7-B65E9BD4D839}" type="doc">
      <dgm:prSet loTypeId="urn:microsoft.com/office/officeart/2005/8/layout/target3" loCatId="list" qsTypeId="urn:microsoft.com/office/officeart/2005/8/quickstyle/simple5" qsCatId="simple" csTypeId="urn:microsoft.com/office/officeart/2005/8/colors/accent1_2" csCatId="accent1" phldr="1"/>
      <dgm:spPr/>
      <dgm:t>
        <a:bodyPr/>
        <a:lstStyle/>
        <a:p>
          <a:endParaRPr lang="fr-BE"/>
        </a:p>
      </dgm:t>
    </dgm:pt>
    <dgm:pt modelId="{2EAF088C-3E3B-4C10-BE73-77A1D7ABBD8C}">
      <dgm:prSet phldrT="[Texte]"/>
      <dgm:spPr/>
      <dgm:t>
        <a:bodyPr/>
        <a:lstStyle/>
        <a:p>
          <a:pPr algn="l"/>
          <a:r>
            <a:rPr lang="fr-BE" dirty="0" smtClean="0"/>
            <a:t>Acteurs</a:t>
          </a:r>
          <a:endParaRPr lang="fr-BE" dirty="0"/>
        </a:p>
      </dgm:t>
    </dgm:pt>
    <dgm:pt modelId="{85786577-268B-4AD3-902D-35FDB4014989}" type="parTrans" cxnId="{8ECF87AD-FE8B-453A-9A6B-F764BD2DB71D}">
      <dgm:prSet/>
      <dgm:spPr/>
      <dgm:t>
        <a:bodyPr/>
        <a:lstStyle/>
        <a:p>
          <a:endParaRPr lang="fr-BE"/>
        </a:p>
      </dgm:t>
    </dgm:pt>
    <dgm:pt modelId="{396AC672-E6A5-4549-AFBD-E0508992F695}" type="sibTrans" cxnId="{8ECF87AD-FE8B-453A-9A6B-F764BD2DB71D}">
      <dgm:prSet/>
      <dgm:spPr/>
      <dgm:t>
        <a:bodyPr/>
        <a:lstStyle/>
        <a:p>
          <a:endParaRPr lang="fr-BE"/>
        </a:p>
      </dgm:t>
    </dgm:pt>
    <dgm:pt modelId="{18D3D1B8-CC1F-4822-B3DE-CB5ABE50F03C}">
      <dgm:prSet phldrT="[Texte]"/>
      <dgm:spPr/>
      <dgm:t>
        <a:bodyPr/>
        <a:lstStyle/>
        <a:p>
          <a:r>
            <a:rPr lang="fr-BE" smtClean="0">
              <a:latin typeface="Calibri" pitchFamily="34" charset="0"/>
              <a:cs typeface="Arial" pitchFamily="34" charset="0"/>
            </a:rPr>
            <a:t>&gt; 10 disciplines/spécialités </a:t>
          </a:r>
          <a:endParaRPr lang="fr-BE" dirty="0"/>
        </a:p>
      </dgm:t>
    </dgm:pt>
    <dgm:pt modelId="{49E07EBE-8D77-4B22-96D7-06821A4DEA02}" type="parTrans" cxnId="{DC651BC9-02EA-420F-8A8C-26FFB6618795}">
      <dgm:prSet/>
      <dgm:spPr/>
      <dgm:t>
        <a:bodyPr/>
        <a:lstStyle/>
        <a:p>
          <a:endParaRPr lang="fr-BE"/>
        </a:p>
      </dgm:t>
    </dgm:pt>
    <dgm:pt modelId="{88F1D29E-37FF-4A95-84CF-E0E5544692AA}" type="sibTrans" cxnId="{DC651BC9-02EA-420F-8A8C-26FFB6618795}">
      <dgm:prSet/>
      <dgm:spPr/>
      <dgm:t>
        <a:bodyPr/>
        <a:lstStyle/>
        <a:p>
          <a:endParaRPr lang="fr-BE"/>
        </a:p>
      </dgm:t>
    </dgm:pt>
    <dgm:pt modelId="{D2AFD9AC-4FAB-407D-B42A-E32A9C1FB5A8}">
      <dgm:prSet phldrT="[Texte]"/>
      <dgm:spPr/>
      <dgm:t>
        <a:bodyPr/>
        <a:lstStyle/>
        <a:p>
          <a:r>
            <a:rPr lang="fr-BE" dirty="0" smtClean="0"/>
            <a:t>Intra … voire extra-muros !</a:t>
          </a:r>
          <a:endParaRPr lang="fr-BE" dirty="0"/>
        </a:p>
      </dgm:t>
    </dgm:pt>
    <dgm:pt modelId="{E5679825-2441-49B4-AD29-3668BA7F9401}" type="parTrans" cxnId="{B42355C5-983C-4DA5-803C-F2C0E169DB89}">
      <dgm:prSet/>
      <dgm:spPr/>
      <dgm:t>
        <a:bodyPr/>
        <a:lstStyle/>
        <a:p>
          <a:endParaRPr lang="fr-BE"/>
        </a:p>
      </dgm:t>
    </dgm:pt>
    <dgm:pt modelId="{2932BB25-B16A-49A8-8519-A68A02E0DC5D}" type="sibTrans" cxnId="{B42355C5-983C-4DA5-803C-F2C0E169DB89}">
      <dgm:prSet/>
      <dgm:spPr/>
      <dgm:t>
        <a:bodyPr/>
        <a:lstStyle/>
        <a:p>
          <a:endParaRPr lang="fr-BE"/>
        </a:p>
      </dgm:t>
    </dgm:pt>
    <dgm:pt modelId="{BD826FDB-5CB1-4554-AD6D-BFC4F27C3EA5}">
      <dgm:prSet phldrT="[Texte]"/>
      <dgm:spPr/>
      <dgm:t>
        <a:bodyPr/>
        <a:lstStyle/>
        <a:p>
          <a:pPr algn="l"/>
          <a:r>
            <a:rPr lang="fr-BE" dirty="0" smtClean="0"/>
            <a:t>Organisation</a:t>
          </a:r>
          <a:endParaRPr lang="fr-BE" dirty="0"/>
        </a:p>
      </dgm:t>
    </dgm:pt>
    <dgm:pt modelId="{69909D6B-9C06-46EC-B4AF-9923D91F7521}" type="parTrans" cxnId="{BD82434D-A38F-4F6C-96A6-23D97577AB78}">
      <dgm:prSet/>
      <dgm:spPr/>
      <dgm:t>
        <a:bodyPr/>
        <a:lstStyle/>
        <a:p>
          <a:endParaRPr lang="fr-BE"/>
        </a:p>
      </dgm:t>
    </dgm:pt>
    <dgm:pt modelId="{CD5DF14D-309C-4190-8B09-7FE8B7590F21}" type="sibTrans" cxnId="{BD82434D-A38F-4F6C-96A6-23D97577AB78}">
      <dgm:prSet/>
      <dgm:spPr/>
      <dgm:t>
        <a:bodyPr/>
        <a:lstStyle/>
        <a:p>
          <a:endParaRPr lang="fr-BE"/>
        </a:p>
      </dgm:t>
    </dgm:pt>
    <dgm:pt modelId="{E2A6C876-4ED2-496A-8011-71ED26DDED8B}">
      <dgm:prSet phldrT="[Texte]"/>
      <dgm:spPr/>
      <dgm:t>
        <a:bodyPr/>
        <a:lstStyle/>
        <a:p>
          <a:r>
            <a:rPr lang="fr-BE" dirty="0" smtClean="0"/>
            <a:t>Transversal : 6 pistes</a:t>
          </a:r>
          <a:endParaRPr lang="fr-BE" dirty="0"/>
        </a:p>
      </dgm:t>
    </dgm:pt>
    <dgm:pt modelId="{9080B784-0A7A-4086-954F-76A08766A382}" type="parTrans" cxnId="{E39AFBA4-892F-4D6F-89F5-FA7C525BF883}">
      <dgm:prSet/>
      <dgm:spPr/>
      <dgm:t>
        <a:bodyPr/>
        <a:lstStyle/>
        <a:p>
          <a:endParaRPr lang="fr-BE"/>
        </a:p>
      </dgm:t>
    </dgm:pt>
    <dgm:pt modelId="{126B22EE-BAC6-480B-8411-B22A82D5F592}" type="sibTrans" cxnId="{E39AFBA4-892F-4D6F-89F5-FA7C525BF883}">
      <dgm:prSet/>
      <dgm:spPr/>
      <dgm:t>
        <a:bodyPr/>
        <a:lstStyle/>
        <a:p>
          <a:endParaRPr lang="fr-BE"/>
        </a:p>
      </dgm:t>
    </dgm:pt>
    <dgm:pt modelId="{1E49E667-850B-419C-857A-09AF21461497}">
      <dgm:prSet phldrT="[Texte]"/>
      <dgm:spPr/>
      <dgm:t>
        <a:bodyPr/>
        <a:lstStyle/>
        <a:p>
          <a:pPr algn="l"/>
          <a:r>
            <a:rPr lang="fr-BE" dirty="0" smtClean="0"/>
            <a:t>Clinique </a:t>
          </a:r>
        </a:p>
      </dgm:t>
    </dgm:pt>
    <dgm:pt modelId="{1040CB4C-86B6-456E-B855-A4C50B465C3C}" type="parTrans" cxnId="{720783AA-CF1A-4A26-B358-4817C72B438E}">
      <dgm:prSet/>
      <dgm:spPr/>
      <dgm:t>
        <a:bodyPr/>
        <a:lstStyle/>
        <a:p>
          <a:endParaRPr lang="fr-BE"/>
        </a:p>
      </dgm:t>
    </dgm:pt>
    <dgm:pt modelId="{15445EB1-1CCF-4F41-B463-665213945A37}" type="sibTrans" cxnId="{720783AA-CF1A-4A26-B358-4817C72B438E}">
      <dgm:prSet/>
      <dgm:spPr/>
      <dgm:t>
        <a:bodyPr/>
        <a:lstStyle/>
        <a:p>
          <a:endParaRPr lang="fr-BE"/>
        </a:p>
      </dgm:t>
    </dgm:pt>
    <dgm:pt modelId="{D219BF7E-D168-4F4F-88D0-3837DAE783AC}">
      <dgm:prSet phldrT="[Texte]"/>
      <dgm:spPr/>
      <dgm:t>
        <a:bodyPr/>
        <a:lstStyle/>
        <a:p>
          <a:r>
            <a:rPr lang="fr-BE" dirty="0" err="1" smtClean="0"/>
            <a:t>Pré-opératoire</a:t>
          </a:r>
          <a:r>
            <a:rPr lang="fr-BE" dirty="0" smtClean="0"/>
            <a:t> : 11 pistes</a:t>
          </a:r>
          <a:endParaRPr lang="fr-BE" dirty="0"/>
        </a:p>
      </dgm:t>
    </dgm:pt>
    <dgm:pt modelId="{489C85BC-BBA3-40EE-BD85-1C2373CC7BC3}" type="parTrans" cxnId="{7135A748-932B-4F60-B776-3ABADD7DBE26}">
      <dgm:prSet/>
      <dgm:spPr/>
      <dgm:t>
        <a:bodyPr/>
        <a:lstStyle/>
        <a:p>
          <a:endParaRPr lang="fr-BE"/>
        </a:p>
      </dgm:t>
    </dgm:pt>
    <dgm:pt modelId="{45A9EA49-6344-46BB-AACF-CE89B092A779}" type="sibTrans" cxnId="{7135A748-932B-4F60-B776-3ABADD7DBE26}">
      <dgm:prSet/>
      <dgm:spPr/>
      <dgm:t>
        <a:bodyPr/>
        <a:lstStyle/>
        <a:p>
          <a:endParaRPr lang="fr-BE"/>
        </a:p>
      </dgm:t>
    </dgm:pt>
    <dgm:pt modelId="{9A29952E-8EA7-4DAF-930A-543DA426C9A9}">
      <dgm:prSet phldrT="[Texte]"/>
      <dgm:spPr/>
      <dgm:t>
        <a:bodyPr/>
        <a:lstStyle/>
        <a:p>
          <a:r>
            <a:rPr lang="fr-BE" dirty="0" err="1" smtClean="0"/>
            <a:t>Post-opératoire</a:t>
          </a:r>
          <a:r>
            <a:rPr lang="fr-BE" dirty="0" smtClean="0"/>
            <a:t> : 4 pistes</a:t>
          </a:r>
          <a:endParaRPr lang="fr-BE" dirty="0"/>
        </a:p>
      </dgm:t>
    </dgm:pt>
    <dgm:pt modelId="{BCDAE8E8-1024-4B55-AA54-8C8A1058A1B0}" type="parTrans" cxnId="{20966573-DF45-44B3-BBF4-B2CD28814586}">
      <dgm:prSet/>
      <dgm:spPr/>
      <dgm:t>
        <a:bodyPr/>
        <a:lstStyle/>
        <a:p>
          <a:endParaRPr lang="fr-BE"/>
        </a:p>
      </dgm:t>
    </dgm:pt>
    <dgm:pt modelId="{984348B1-16A3-4D03-8E4C-70B0B58E165B}" type="sibTrans" cxnId="{20966573-DF45-44B3-BBF4-B2CD28814586}">
      <dgm:prSet/>
      <dgm:spPr/>
      <dgm:t>
        <a:bodyPr/>
        <a:lstStyle/>
        <a:p>
          <a:endParaRPr lang="fr-BE"/>
        </a:p>
      </dgm:t>
    </dgm:pt>
    <dgm:pt modelId="{32E1DFB2-F7D7-43F5-B13C-FE40CDBAC0BF}">
      <dgm:prSet phldrT="[Texte]"/>
      <dgm:spPr/>
      <dgm:t>
        <a:bodyPr/>
        <a:lstStyle/>
        <a:p>
          <a:r>
            <a:rPr lang="fr-BE" dirty="0" smtClean="0"/>
            <a:t>Per-opératoire : 4 pistes</a:t>
          </a:r>
          <a:endParaRPr lang="fr-BE" dirty="0"/>
        </a:p>
      </dgm:t>
    </dgm:pt>
    <dgm:pt modelId="{31C50FF5-414D-4289-8676-A147884131D9}" type="parTrans" cxnId="{0E1E6516-02FC-4847-9A4C-E4FBFC6DC78D}">
      <dgm:prSet/>
      <dgm:spPr/>
      <dgm:t>
        <a:bodyPr/>
        <a:lstStyle/>
        <a:p>
          <a:endParaRPr lang="fr-BE"/>
        </a:p>
      </dgm:t>
    </dgm:pt>
    <dgm:pt modelId="{326A64C7-31BE-4744-8251-C5B95DACC8FA}" type="sibTrans" cxnId="{0E1E6516-02FC-4847-9A4C-E4FBFC6DC78D}">
      <dgm:prSet/>
      <dgm:spPr/>
      <dgm:t>
        <a:bodyPr/>
        <a:lstStyle/>
        <a:p>
          <a:endParaRPr lang="fr-BE"/>
        </a:p>
      </dgm:t>
    </dgm:pt>
    <dgm:pt modelId="{0BC79042-A71D-4A07-9E74-349CA88614CE}">
      <dgm:prSet phldrT="[Texte]"/>
      <dgm:spPr/>
      <dgm:t>
        <a:bodyPr/>
        <a:lstStyle/>
        <a:p>
          <a:r>
            <a:rPr lang="fr-BE" dirty="0" smtClean="0"/>
            <a:t>Périmètre institutionnel</a:t>
          </a:r>
          <a:endParaRPr lang="fr-BE" dirty="0"/>
        </a:p>
      </dgm:t>
    </dgm:pt>
    <dgm:pt modelId="{EB8F4BBD-31D7-4A3D-8C53-DA559BBFBDB7}" type="parTrans" cxnId="{C1EE6E4A-0D62-4CDC-9E34-E74EF1189F6C}">
      <dgm:prSet/>
      <dgm:spPr/>
      <dgm:t>
        <a:bodyPr/>
        <a:lstStyle/>
        <a:p>
          <a:endParaRPr lang="fr-BE"/>
        </a:p>
      </dgm:t>
    </dgm:pt>
    <dgm:pt modelId="{723CAC55-9316-46E0-9007-275759A40876}" type="sibTrans" cxnId="{C1EE6E4A-0D62-4CDC-9E34-E74EF1189F6C}">
      <dgm:prSet/>
      <dgm:spPr/>
      <dgm:t>
        <a:bodyPr/>
        <a:lstStyle/>
        <a:p>
          <a:endParaRPr lang="fr-BE"/>
        </a:p>
      </dgm:t>
    </dgm:pt>
    <dgm:pt modelId="{19391B72-7070-4776-AE2C-9FB717B616EE}" type="pres">
      <dgm:prSet presAssocID="{B58E2370-0CA0-4C17-9AF7-B65E9BD4D839}" presName="Name0" presStyleCnt="0">
        <dgm:presLayoutVars>
          <dgm:chMax val="7"/>
          <dgm:dir/>
          <dgm:animLvl val="lvl"/>
          <dgm:resizeHandles val="exact"/>
        </dgm:presLayoutVars>
      </dgm:prSet>
      <dgm:spPr/>
      <dgm:t>
        <a:bodyPr/>
        <a:lstStyle/>
        <a:p>
          <a:endParaRPr lang="fr-BE"/>
        </a:p>
      </dgm:t>
    </dgm:pt>
    <dgm:pt modelId="{E6843FA1-D826-4099-95E9-F178C61E416C}" type="pres">
      <dgm:prSet presAssocID="{2EAF088C-3E3B-4C10-BE73-77A1D7ABBD8C}" presName="circle1" presStyleLbl="node1" presStyleIdx="0" presStyleCnt="3">
        <dgm:style>
          <a:lnRef idx="0">
            <a:schemeClr val="accent1"/>
          </a:lnRef>
          <a:fillRef idx="3">
            <a:schemeClr val="accent1"/>
          </a:fillRef>
          <a:effectRef idx="3">
            <a:schemeClr val="accent1"/>
          </a:effectRef>
          <a:fontRef idx="minor">
            <a:schemeClr val="lt1"/>
          </a:fontRef>
        </dgm:style>
      </dgm:prSet>
      <dgm:spPr/>
    </dgm:pt>
    <dgm:pt modelId="{7C3BAADA-EB4E-41CA-9F42-BD2C599F7935}" type="pres">
      <dgm:prSet presAssocID="{2EAF088C-3E3B-4C10-BE73-77A1D7ABBD8C}" presName="space" presStyleCnt="0"/>
      <dgm:spPr/>
    </dgm:pt>
    <dgm:pt modelId="{36F2C8F1-B3C2-470F-9FDB-7D4EEBB6E8D2}" type="pres">
      <dgm:prSet presAssocID="{2EAF088C-3E3B-4C10-BE73-77A1D7ABBD8C}" presName="rect1" presStyleLbl="alignAcc1" presStyleIdx="0" presStyleCnt="3"/>
      <dgm:spPr/>
      <dgm:t>
        <a:bodyPr/>
        <a:lstStyle/>
        <a:p>
          <a:endParaRPr lang="fr-BE"/>
        </a:p>
      </dgm:t>
    </dgm:pt>
    <dgm:pt modelId="{83CDB374-DD3E-49AE-ABF2-25FD54861CF3}" type="pres">
      <dgm:prSet presAssocID="{BD826FDB-5CB1-4554-AD6D-BFC4F27C3EA5}" presName="vertSpace2" presStyleLbl="node1" presStyleIdx="0" presStyleCnt="3"/>
      <dgm:spPr/>
    </dgm:pt>
    <dgm:pt modelId="{C2AAE8F7-9AFB-49FB-8BA9-43FBEFE093FD}" type="pres">
      <dgm:prSet presAssocID="{BD826FDB-5CB1-4554-AD6D-BFC4F27C3EA5}" presName="circle2" presStyleLbl="node1" presStyleIdx="1" presStyleCnt="3">
        <dgm:style>
          <a:lnRef idx="1">
            <a:schemeClr val="accent1"/>
          </a:lnRef>
          <a:fillRef idx="2">
            <a:schemeClr val="accent1"/>
          </a:fillRef>
          <a:effectRef idx="1">
            <a:schemeClr val="accent1"/>
          </a:effectRef>
          <a:fontRef idx="minor">
            <a:schemeClr val="dk1"/>
          </a:fontRef>
        </dgm:style>
      </dgm:prSet>
      <dgm:spPr/>
    </dgm:pt>
    <dgm:pt modelId="{EC9A0ABE-6EAC-4C20-9BB7-B55675C87188}" type="pres">
      <dgm:prSet presAssocID="{BD826FDB-5CB1-4554-AD6D-BFC4F27C3EA5}" presName="rect2" presStyleLbl="alignAcc1" presStyleIdx="1" presStyleCnt="3"/>
      <dgm:spPr/>
      <dgm:t>
        <a:bodyPr/>
        <a:lstStyle/>
        <a:p>
          <a:endParaRPr lang="fr-BE"/>
        </a:p>
      </dgm:t>
    </dgm:pt>
    <dgm:pt modelId="{B2B2EF91-BBFD-4302-BB04-B2C89382D281}" type="pres">
      <dgm:prSet presAssocID="{1E49E667-850B-419C-857A-09AF21461497}" presName="vertSpace3" presStyleLbl="node1" presStyleIdx="1" presStyleCnt="3"/>
      <dgm:spPr/>
    </dgm:pt>
    <dgm:pt modelId="{3FB0391D-960A-4800-87B6-F191847A3464}" type="pres">
      <dgm:prSet presAssocID="{1E49E667-850B-419C-857A-09AF21461497}" presName="circle3" presStyleLbl="node1" presStyleIdx="2" presStyleCnt="3">
        <dgm:style>
          <a:lnRef idx="2">
            <a:schemeClr val="accent1"/>
          </a:lnRef>
          <a:fillRef idx="1">
            <a:schemeClr val="lt1"/>
          </a:fillRef>
          <a:effectRef idx="0">
            <a:schemeClr val="accent1"/>
          </a:effectRef>
          <a:fontRef idx="minor">
            <a:schemeClr val="dk1"/>
          </a:fontRef>
        </dgm:style>
      </dgm:prSet>
      <dgm:spPr/>
    </dgm:pt>
    <dgm:pt modelId="{86B8872A-7940-44ED-B72F-EEDCD99CCC4E}" type="pres">
      <dgm:prSet presAssocID="{1E49E667-850B-419C-857A-09AF21461497}" presName="rect3" presStyleLbl="alignAcc1" presStyleIdx="2" presStyleCnt="3"/>
      <dgm:spPr/>
      <dgm:t>
        <a:bodyPr/>
        <a:lstStyle/>
        <a:p>
          <a:endParaRPr lang="fr-BE"/>
        </a:p>
      </dgm:t>
    </dgm:pt>
    <dgm:pt modelId="{B0A4433B-393B-4E53-B59A-F8A3B48F3A4B}" type="pres">
      <dgm:prSet presAssocID="{2EAF088C-3E3B-4C10-BE73-77A1D7ABBD8C}" presName="rect1ParTx" presStyleLbl="alignAcc1" presStyleIdx="2" presStyleCnt="3">
        <dgm:presLayoutVars>
          <dgm:chMax val="1"/>
          <dgm:bulletEnabled val="1"/>
        </dgm:presLayoutVars>
      </dgm:prSet>
      <dgm:spPr/>
      <dgm:t>
        <a:bodyPr/>
        <a:lstStyle/>
        <a:p>
          <a:endParaRPr lang="fr-BE"/>
        </a:p>
      </dgm:t>
    </dgm:pt>
    <dgm:pt modelId="{9D278C9B-89D9-4AAF-B966-5C2CB81B6CC5}" type="pres">
      <dgm:prSet presAssocID="{2EAF088C-3E3B-4C10-BE73-77A1D7ABBD8C}" presName="rect1ChTx" presStyleLbl="alignAcc1" presStyleIdx="2" presStyleCnt="3">
        <dgm:presLayoutVars>
          <dgm:bulletEnabled val="1"/>
        </dgm:presLayoutVars>
      </dgm:prSet>
      <dgm:spPr/>
      <dgm:t>
        <a:bodyPr/>
        <a:lstStyle/>
        <a:p>
          <a:endParaRPr lang="fr-BE"/>
        </a:p>
      </dgm:t>
    </dgm:pt>
    <dgm:pt modelId="{C5115160-1D4D-489F-9C58-96505B4637F5}" type="pres">
      <dgm:prSet presAssocID="{BD826FDB-5CB1-4554-AD6D-BFC4F27C3EA5}" presName="rect2ParTx" presStyleLbl="alignAcc1" presStyleIdx="2" presStyleCnt="3">
        <dgm:presLayoutVars>
          <dgm:chMax val="1"/>
          <dgm:bulletEnabled val="1"/>
        </dgm:presLayoutVars>
      </dgm:prSet>
      <dgm:spPr/>
      <dgm:t>
        <a:bodyPr/>
        <a:lstStyle/>
        <a:p>
          <a:endParaRPr lang="fr-BE"/>
        </a:p>
      </dgm:t>
    </dgm:pt>
    <dgm:pt modelId="{FE542AD5-4E8E-482D-A57E-092CB1080771}" type="pres">
      <dgm:prSet presAssocID="{BD826FDB-5CB1-4554-AD6D-BFC4F27C3EA5}" presName="rect2ChTx" presStyleLbl="alignAcc1" presStyleIdx="2" presStyleCnt="3">
        <dgm:presLayoutVars>
          <dgm:bulletEnabled val="1"/>
        </dgm:presLayoutVars>
      </dgm:prSet>
      <dgm:spPr/>
      <dgm:t>
        <a:bodyPr/>
        <a:lstStyle/>
        <a:p>
          <a:endParaRPr lang="fr-BE"/>
        </a:p>
      </dgm:t>
    </dgm:pt>
    <dgm:pt modelId="{38B9A165-650B-4A4D-8B08-14862C55D318}" type="pres">
      <dgm:prSet presAssocID="{1E49E667-850B-419C-857A-09AF21461497}" presName="rect3ParTx" presStyleLbl="alignAcc1" presStyleIdx="2" presStyleCnt="3">
        <dgm:presLayoutVars>
          <dgm:chMax val="1"/>
          <dgm:bulletEnabled val="1"/>
        </dgm:presLayoutVars>
      </dgm:prSet>
      <dgm:spPr/>
      <dgm:t>
        <a:bodyPr/>
        <a:lstStyle/>
        <a:p>
          <a:endParaRPr lang="fr-BE"/>
        </a:p>
      </dgm:t>
    </dgm:pt>
    <dgm:pt modelId="{A6401CE7-BE7C-4C8B-A700-3D7CF5B0EF05}" type="pres">
      <dgm:prSet presAssocID="{1E49E667-850B-419C-857A-09AF21461497}" presName="rect3ChTx" presStyleLbl="alignAcc1" presStyleIdx="2" presStyleCnt="3">
        <dgm:presLayoutVars>
          <dgm:bulletEnabled val="1"/>
        </dgm:presLayoutVars>
      </dgm:prSet>
      <dgm:spPr/>
      <dgm:t>
        <a:bodyPr/>
        <a:lstStyle/>
        <a:p>
          <a:endParaRPr lang="fr-BE"/>
        </a:p>
      </dgm:t>
    </dgm:pt>
  </dgm:ptLst>
  <dgm:cxnLst>
    <dgm:cxn modelId="{BD82434D-A38F-4F6C-96A6-23D97577AB78}" srcId="{B58E2370-0CA0-4C17-9AF7-B65E9BD4D839}" destId="{BD826FDB-5CB1-4554-AD6D-BFC4F27C3EA5}" srcOrd="1" destOrd="0" parTransId="{69909D6B-9C06-46EC-B4AF-9923D91F7521}" sibTransId="{CD5DF14D-309C-4190-8B09-7FE8B7590F21}"/>
    <dgm:cxn modelId="{0CDF360C-F9BF-4344-B349-4E3D1BC1919E}" type="presOf" srcId="{0BC79042-A71D-4A07-9E74-349CA88614CE}" destId="{FE542AD5-4E8E-482D-A57E-092CB1080771}" srcOrd="0" destOrd="1" presId="urn:microsoft.com/office/officeart/2005/8/layout/target3"/>
    <dgm:cxn modelId="{8FCC15BE-F141-45BE-8D72-DF48A59472F6}" type="presOf" srcId="{E2A6C876-4ED2-496A-8011-71ED26DDED8B}" destId="{FE542AD5-4E8E-482D-A57E-092CB1080771}" srcOrd="0" destOrd="0" presId="urn:microsoft.com/office/officeart/2005/8/layout/target3"/>
    <dgm:cxn modelId="{B42355C5-983C-4DA5-803C-F2C0E169DB89}" srcId="{2EAF088C-3E3B-4C10-BE73-77A1D7ABBD8C}" destId="{D2AFD9AC-4FAB-407D-B42A-E32A9C1FB5A8}" srcOrd="1" destOrd="0" parTransId="{E5679825-2441-49B4-AD29-3668BA7F9401}" sibTransId="{2932BB25-B16A-49A8-8519-A68A02E0DC5D}"/>
    <dgm:cxn modelId="{75E2243F-94DD-4192-87A6-8893C1172ED5}" type="presOf" srcId="{1E49E667-850B-419C-857A-09AF21461497}" destId="{38B9A165-650B-4A4D-8B08-14862C55D318}" srcOrd="1" destOrd="0" presId="urn:microsoft.com/office/officeart/2005/8/layout/target3"/>
    <dgm:cxn modelId="{D31F878A-16AE-4920-997B-232BA8C128FA}" type="presOf" srcId="{D2AFD9AC-4FAB-407D-B42A-E32A9C1FB5A8}" destId="{9D278C9B-89D9-4AAF-B966-5C2CB81B6CC5}" srcOrd="0" destOrd="1" presId="urn:microsoft.com/office/officeart/2005/8/layout/target3"/>
    <dgm:cxn modelId="{D52F6080-E729-4ADA-B8C8-E5A01DEA8B8A}" type="presOf" srcId="{18D3D1B8-CC1F-4822-B3DE-CB5ABE50F03C}" destId="{9D278C9B-89D9-4AAF-B966-5C2CB81B6CC5}" srcOrd="0" destOrd="0" presId="urn:microsoft.com/office/officeart/2005/8/layout/target3"/>
    <dgm:cxn modelId="{74066D76-4C74-407E-AFED-DCBB143FAF2D}" type="presOf" srcId="{D219BF7E-D168-4F4F-88D0-3837DAE783AC}" destId="{A6401CE7-BE7C-4C8B-A700-3D7CF5B0EF05}" srcOrd="0" destOrd="0" presId="urn:microsoft.com/office/officeart/2005/8/layout/target3"/>
    <dgm:cxn modelId="{D0795776-8B3C-4BD8-BBA4-CCBCF3C40B91}" type="presOf" srcId="{32E1DFB2-F7D7-43F5-B13C-FE40CDBAC0BF}" destId="{A6401CE7-BE7C-4C8B-A700-3D7CF5B0EF05}" srcOrd="0" destOrd="1" presId="urn:microsoft.com/office/officeart/2005/8/layout/target3"/>
    <dgm:cxn modelId="{5282BBC1-F382-4C24-964A-C41DD299377B}" type="presOf" srcId="{B58E2370-0CA0-4C17-9AF7-B65E9BD4D839}" destId="{19391B72-7070-4776-AE2C-9FB717B616EE}" srcOrd="0" destOrd="0" presId="urn:microsoft.com/office/officeart/2005/8/layout/target3"/>
    <dgm:cxn modelId="{E39AFBA4-892F-4D6F-89F5-FA7C525BF883}" srcId="{BD826FDB-5CB1-4554-AD6D-BFC4F27C3EA5}" destId="{E2A6C876-4ED2-496A-8011-71ED26DDED8B}" srcOrd="0" destOrd="0" parTransId="{9080B784-0A7A-4086-954F-76A08766A382}" sibTransId="{126B22EE-BAC6-480B-8411-B22A82D5F592}"/>
    <dgm:cxn modelId="{C1EE6E4A-0D62-4CDC-9E34-E74EF1189F6C}" srcId="{BD826FDB-5CB1-4554-AD6D-BFC4F27C3EA5}" destId="{0BC79042-A71D-4A07-9E74-349CA88614CE}" srcOrd="1" destOrd="0" parTransId="{EB8F4BBD-31D7-4A3D-8C53-DA559BBFBDB7}" sibTransId="{723CAC55-9316-46E0-9007-275759A40876}"/>
    <dgm:cxn modelId="{8ECF87AD-FE8B-453A-9A6B-F764BD2DB71D}" srcId="{B58E2370-0CA0-4C17-9AF7-B65E9BD4D839}" destId="{2EAF088C-3E3B-4C10-BE73-77A1D7ABBD8C}" srcOrd="0" destOrd="0" parTransId="{85786577-268B-4AD3-902D-35FDB4014989}" sibTransId="{396AC672-E6A5-4549-AFBD-E0508992F695}"/>
    <dgm:cxn modelId="{207687AE-52C5-4494-8A91-57F4BC5FD93A}" type="presOf" srcId="{2EAF088C-3E3B-4C10-BE73-77A1D7ABBD8C}" destId="{36F2C8F1-B3C2-470F-9FDB-7D4EEBB6E8D2}" srcOrd="0" destOrd="0" presId="urn:microsoft.com/office/officeart/2005/8/layout/target3"/>
    <dgm:cxn modelId="{EDA1E685-8E32-4AC9-BDD3-75C3E42AB2C2}" type="presOf" srcId="{BD826FDB-5CB1-4554-AD6D-BFC4F27C3EA5}" destId="{EC9A0ABE-6EAC-4C20-9BB7-B55675C87188}" srcOrd="0" destOrd="0" presId="urn:microsoft.com/office/officeart/2005/8/layout/target3"/>
    <dgm:cxn modelId="{284541ED-F794-4610-B5B1-294C7101C7BF}" type="presOf" srcId="{9A29952E-8EA7-4DAF-930A-543DA426C9A9}" destId="{A6401CE7-BE7C-4C8B-A700-3D7CF5B0EF05}" srcOrd="0" destOrd="2" presId="urn:microsoft.com/office/officeart/2005/8/layout/target3"/>
    <dgm:cxn modelId="{B81B12E3-7BE3-4B11-8F13-F7BCFEC29FE2}" type="presOf" srcId="{BD826FDB-5CB1-4554-AD6D-BFC4F27C3EA5}" destId="{C5115160-1D4D-489F-9C58-96505B4637F5}" srcOrd="1" destOrd="0" presId="urn:microsoft.com/office/officeart/2005/8/layout/target3"/>
    <dgm:cxn modelId="{720783AA-CF1A-4A26-B358-4817C72B438E}" srcId="{B58E2370-0CA0-4C17-9AF7-B65E9BD4D839}" destId="{1E49E667-850B-419C-857A-09AF21461497}" srcOrd="2" destOrd="0" parTransId="{1040CB4C-86B6-456E-B855-A4C50B465C3C}" sibTransId="{15445EB1-1CCF-4F41-B463-665213945A37}"/>
    <dgm:cxn modelId="{DC651BC9-02EA-420F-8A8C-26FFB6618795}" srcId="{2EAF088C-3E3B-4C10-BE73-77A1D7ABBD8C}" destId="{18D3D1B8-CC1F-4822-B3DE-CB5ABE50F03C}" srcOrd="0" destOrd="0" parTransId="{49E07EBE-8D77-4B22-96D7-06821A4DEA02}" sibTransId="{88F1D29E-37FF-4A95-84CF-E0E5544692AA}"/>
    <dgm:cxn modelId="{25CE76D1-F106-4BBE-8D9F-8CB903D8A8D3}" type="presOf" srcId="{2EAF088C-3E3B-4C10-BE73-77A1D7ABBD8C}" destId="{B0A4433B-393B-4E53-B59A-F8A3B48F3A4B}" srcOrd="1" destOrd="0" presId="urn:microsoft.com/office/officeart/2005/8/layout/target3"/>
    <dgm:cxn modelId="{20966573-DF45-44B3-BBF4-B2CD28814586}" srcId="{1E49E667-850B-419C-857A-09AF21461497}" destId="{9A29952E-8EA7-4DAF-930A-543DA426C9A9}" srcOrd="2" destOrd="0" parTransId="{BCDAE8E8-1024-4B55-AA54-8C8A1058A1B0}" sibTransId="{984348B1-16A3-4D03-8E4C-70B0B58E165B}"/>
    <dgm:cxn modelId="{78143D36-2C60-42EE-9FCC-752A86A4EE90}" type="presOf" srcId="{1E49E667-850B-419C-857A-09AF21461497}" destId="{86B8872A-7940-44ED-B72F-EEDCD99CCC4E}" srcOrd="0" destOrd="0" presId="urn:microsoft.com/office/officeart/2005/8/layout/target3"/>
    <dgm:cxn modelId="{0E1E6516-02FC-4847-9A4C-E4FBFC6DC78D}" srcId="{1E49E667-850B-419C-857A-09AF21461497}" destId="{32E1DFB2-F7D7-43F5-B13C-FE40CDBAC0BF}" srcOrd="1" destOrd="0" parTransId="{31C50FF5-414D-4289-8676-A147884131D9}" sibTransId="{326A64C7-31BE-4744-8251-C5B95DACC8FA}"/>
    <dgm:cxn modelId="{7135A748-932B-4F60-B776-3ABADD7DBE26}" srcId="{1E49E667-850B-419C-857A-09AF21461497}" destId="{D219BF7E-D168-4F4F-88D0-3837DAE783AC}" srcOrd="0" destOrd="0" parTransId="{489C85BC-BBA3-40EE-BD85-1C2373CC7BC3}" sibTransId="{45A9EA49-6344-46BB-AACF-CE89B092A779}"/>
    <dgm:cxn modelId="{730A7AE7-9E6F-411C-BB9A-8D0295192599}" type="presParOf" srcId="{19391B72-7070-4776-AE2C-9FB717B616EE}" destId="{E6843FA1-D826-4099-95E9-F178C61E416C}" srcOrd="0" destOrd="0" presId="urn:microsoft.com/office/officeart/2005/8/layout/target3"/>
    <dgm:cxn modelId="{13614853-151D-491E-BD5F-E0703BAFA28A}" type="presParOf" srcId="{19391B72-7070-4776-AE2C-9FB717B616EE}" destId="{7C3BAADA-EB4E-41CA-9F42-BD2C599F7935}" srcOrd="1" destOrd="0" presId="urn:microsoft.com/office/officeart/2005/8/layout/target3"/>
    <dgm:cxn modelId="{F9268296-D674-41BF-BEF3-A6D6DD69F900}" type="presParOf" srcId="{19391B72-7070-4776-AE2C-9FB717B616EE}" destId="{36F2C8F1-B3C2-470F-9FDB-7D4EEBB6E8D2}" srcOrd="2" destOrd="0" presId="urn:microsoft.com/office/officeart/2005/8/layout/target3"/>
    <dgm:cxn modelId="{5ED1C48D-332A-4A85-8F0F-50D4704E2C0B}" type="presParOf" srcId="{19391B72-7070-4776-AE2C-9FB717B616EE}" destId="{83CDB374-DD3E-49AE-ABF2-25FD54861CF3}" srcOrd="3" destOrd="0" presId="urn:microsoft.com/office/officeart/2005/8/layout/target3"/>
    <dgm:cxn modelId="{238E197B-1B13-4A84-B18B-041BFAC0BB98}" type="presParOf" srcId="{19391B72-7070-4776-AE2C-9FB717B616EE}" destId="{C2AAE8F7-9AFB-49FB-8BA9-43FBEFE093FD}" srcOrd="4" destOrd="0" presId="urn:microsoft.com/office/officeart/2005/8/layout/target3"/>
    <dgm:cxn modelId="{96F533E9-186F-4EDE-9F4D-ADD06FB77E62}" type="presParOf" srcId="{19391B72-7070-4776-AE2C-9FB717B616EE}" destId="{EC9A0ABE-6EAC-4C20-9BB7-B55675C87188}" srcOrd="5" destOrd="0" presId="urn:microsoft.com/office/officeart/2005/8/layout/target3"/>
    <dgm:cxn modelId="{76ACAC47-D45E-4F67-A67F-53CA07A7A702}" type="presParOf" srcId="{19391B72-7070-4776-AE2C-9FB717B616EE}" destId="{B2B2EF91-BBFD-4302-BB04-B2C89382D281}" srcOrd="6" destOrd="0" presId="urn:microsoft.com/office/officeart/2005/8/layout/target3"/>
    <dgm:cxn modelId="{6FD26007-C003-4349-B295-39ACDCD3ABA7}" type="presParOf" srcId="{19391B72-7070-4776-AE2C-9FB717B616EE}" destId="{3FB0391D-960A-4800-87B6-F191847A3464}" srcOrd="7" destOrd="0" presId="urn:microsoft.com/office/officeart/2005/8/layout/target3"/>
    <dgm:cxn modelId="{49F637C3-CAF2-4F28-9541-F8BC9246EB8D}" type="presParOf" srcId="{19391B72-7070-4776-AE2C-9FB717B616EE}" destId="{86B8872A-7940-44ED-B72F-EEDCD99CCC4E}" srcOrd="8" destOrd="0" presId="urn:microsoft.com/office/officeart/2005/8/layout/target3"/>
    <dgm:cxn modelId="{8E8DA2EB-27FC-404E-BB9C-2B9AAA4D0D44}" type="presParOf" srcId="{19391B72-7070-4776-AE2C-9FB717B616EE}" destId="{B0A4433B-393B-4E53-B59A-F8A3B48F3A4B}" srcOrd="9" destOrd="0" presId="urn:microsoft.com/office/officeart/2005/8/layout/target3"/>
    <dgm:cxn modelId="{FF5C93D4-39FD-477D-8E16-67C1A864D870}" type="presParOf" srcId="{19391B72-7070-4776-AE2C-9FB717B616EE}" destId="{9D278C9B-89D9-4AAF-B966-5C2CB81B6CC5}" srcOrd="10" destOrd="0" presId="urn:microsoft.com/office/officeart/2005/8/layout/target3"/>
    <dgm:cxn modelId="{FA1285EE-FBA9-44B2-A791-FA3337A6776E}" type="presParOf" srcId="{19391B72-7070-4776-AE2C-9FB717B616EE}" destId="{C5115160-1D4D-489F-9C58-96505B4637F5}" srcOrd="11" destOrd="0" presId="urn:microsoft.com/office/officeart/2005/8/layout/target3"/>
    <dgm:cxn modelId="{7B7929BD-ECB0-4C18-8B20-F04523330B4F}" type="presParOf" srcId="{19391B72-7070-4776-AE2C-9FB717B616EE}" destId="{FE542AD5-4E8E-482D-A57E-092CB1080771}" srcOrd="12" destOrd="0" presId="urn:microsoft.com/office/officeart/2005/8/layout/target3"/>
    <dgm:cxn modelId="{CB17044D-2037-4FAB-B9E9-642870967E8D}" type="presParOf" srcId="{19391B72-7070-4776-AE2C-9FB717B616EE}" destId="{38B9A165-650B-4A4D-8B08-14862C55D318}" srcOrd="13" destOrd="0" presId="urn:microsoft.com/office/officeart/2005/8/layout/target3"/>
    <dgm:cxn modelId="{1900764F-CA26-4D85-BF17-295986776216}" type="presParOf" srcId="{19391B72-7070-4776-AE2C-9FB717B616EE}" destId="{A6401CE7-BE7C-4C8B-A700-3D7CF5B0EF05}" srcOrd="14"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A4A7E0-8CA7-4A4C-88DC-99D9A612F09E}" type="doc">
      <dgm:prSet loTypeId="urn:microsoft.com/office/officeart/2005/8/layout/cycle6" loCatId="relationship" qsTypeId="urn:microsoft.com/office/officeart/2005/8/quickstyle/simple4" qsCatId="simple" csTypeId="urn:microsoft.com/office/officeart/2005/8/colors/accent1_2" csCatId="accent1" phldr="1"/>
      <dgm:spPr/>
      <dgm:t>
        <a:bodyPr/>
        <a:lstStyle/>
        <a:p>
          <a:endParaRPr lang="fr-BE"/>
        </a:p>
      </dgm:t>
    </dgm:pt>
    <dgm:pt modelId="{8235C630-6C12-44A7-B891-F53C1E76D051}">
      <dgm:prSet phldrT="[Texte]" custT="1">
        <dgm:style>
          <a:lnRef idx="2">
            <a:schemeClr val="accent1"/>
          </a:lnRef>
          <a:fillRef idx="1">
            <a:schemeClr val="lt1"/>
          </a:fillRef>
          <a:effectRef idx="0">
            <a:schemeClr val="accent1"/>
          </a:effectRef>
          <a:fontRef idx="minor">
            <a:schemeClr val="dk1"/>
          </a:fontRef>
        </dgm:style>
      </dgm:prSet>
      <dgm:spPr/>
      <dgm:t>
        <a:bodyPr/>
        <a:lstStyle/>
        <a:p>
          <a:r>
            <a:rPr lang="fr-BE" sz="1800" dirty="0" smtClean="0"/>
            <a:t>Revue médicale de Liège</a:t>
          </a:r>
          <a:endParaRPr lang="fr-BE" sz="1800" dirty="0"/>
        </a:p>
      </dgm:t>
    </dgm:pt>
    <dgm:pt modelId="{C7115E72-CC3C-4CA7-B783-891E17DFDA4D}" type="parTrans" cxnId="{ED1ED2BF-12C7-4AAC-B91D-8CB5C9907A69}">
      <dgm:prSet custT="1"/>
      <dgm:spPr/>
      <dgm:t>
        <a:bodyPr/>
        <a:lstStyle/>
        <a:p>
          <a:endParaRPr lang="fr-BE" sz="1800"/>
        </a:p>
      </dgm:t>
    </dgm:pt>
    <dgm:pt modelId="{7DF901F6-5FF9-4A4A-A4A3-74BBED2AD919}" type="sibTrans" cxnId="{ED1ED2BF-12C7-4AAC-B91D-8CB5C9907A69}">
      <dgm:prSet/>
      <dgm:spPr>
        <a:ln>
          <a:noFill/>
        </a:ln>
      </dgm:spPr>
      <dgm:t>
        <a:bodyPr/>
        <a:lstStyle/>
        <a:p>
          <a:endParaRPr lang="fr-BE" sz="2400"/>
        </a:p>
      </dgm:t>
    </dgm:pt>
    <dgm:pt modelId="{EC35595D-B2F2-4BFD-9C8B-DFB7F29BD507}">
      <dgm:prSet phldrT="[Texte]" custT="1">
        <dgm:style>
          <a:lnRef idx="2">
            <a:schemeClr val="accent1"/>
          </a:lnRef>
          <a:fillRef idx="1">
            <a:schemeClr val="lt1"/>
          </a:fillRef>
          <a:effectRef idx="0">
            <a:schemeClr val="accent1"/>
          </a:effectRef>
          <a:fontRef idx="minor">
            <a:schemeClr val="dk1"/>
          </a:fontRef>
        </dgm:style>
      </dgm:prSet>
      <dgm:spPr/>
      <dgm:t>
        <a:bodyPr/>
        <a:lstStyle/>
        <a:p>
          <a:r>
            <a:rPr lang="fr-BE" sz="1800" dirty="0" smtClean="0"/>
            <a:t>Réunion de service</a:t>
          </a:r>
          <a:endParaRPr lang="fr-BE" sz="1800" dirty="0"/>
        </a:p>
      </dgm:t>
    </dgm:pt>
    <dgm:pt modelId="{C4B7E58B-2D58-4D0A-A4EC-A4D5A8362904}" type="parTrans" cxnId="{F4F600BB-2BF7-4B58-8B7F-B2CD15112599}">
      <dgm:prSet custT="1"/>
      <dgm:spPr/>
      <dgm:t>
        <a:bodyPr/>
        <a:lstStyle/>
        <a:p>
          <a:endParaRPr lang="fr-BE" sz="1800"/>
        </a:p>
      </dgm:t>
    </dgm:pt>
    <dgm:pt modelId="{1E004FAB-72F6-48F6-B4D6-23DE87283439}" type="sibTrans" cxnId="{F4F600BB-2BF7-4B58-8B7F-B2CD15112599}">
      <dgm:prSet/>
      <dgm:spPr>
        <a:ln>
          <a:noFill/>
        </a:ln>
      </dgm:spPr>
      <dgm:t>
        <a:bodyPr/>
        <a:lstStyle/>
        <a:p>
          <a:endParaRPr lang="fr-BE" sz="2400"/>
        </a:p>
      </dgm:t>
    </dgm:pt>
    <dgm:pt modelId="{22ABC059-761E-4A16-B695-7842F7341E36}">
      <dgm:prSet phldrT="[Texte]" custT="1">
        <dgm:style>
          <a:lnRef idx="2">
            <a:schemeClr val="accent1"/>
          </a:lnRef>
          <a:fillRef idx="1">
            <a:schemeClr val="lt1"/>
          </a:fillRef>
          <a:effectRef idx="0">
            <a:schemeClr val="accent1"/>
          </a:effectRef>
          <a:fontRef idx="minor">
            <a:schemeClr val="dk1"/>
          </a:fontRef>
        </dgm:style>
      </dgm:prSet>
      <dgm:spPr/>
      <dgm:t>
        <a:bodyPr/>
        <a:lstStyle/>
        <a:p>
          <a:r>
            <a:rPr lang="fr-BE" sz="1800" smtClean="0"/>
            <a:t>Congrès International perfusion</a:t>
          </a:r>
          <a:endParaRPr lang="fr-BE" sz="1800" dirty="0"/>
        </a:p>
      </dgm:t>
    </dgm:pt>
    <dgm:pt modelId="{CA4A462F-60C1-48B7-B4EE-65999B96954E}" type="parTrans" cxnId="{A4184B86-884C-4168-99D6-706D4BC06A8A}">
      <dgm:prSet custT="1"/>
      <dgm:spPr/>
      <dgm:t>
        <a:bodyPr/>
        <a:lstStyle/>
        <a:p>
          <a:endParaRPr lang="fr-BE" sz="1800"/>
        </a:p>
      </dgm:t>
    </dgm:pt>
    <dgm:pt modelId="{60CB4502-D13B-41CD-A870-CBC5BDF6761B}" type="sibTrans" cxnId="{A4184B86-884C-4168-99D6-706D4BC06A8A}">
      <dgm:prSet/>
      <dgm:spPr>
        <a:ln>
          <a:noFill/>
        </a:ln>
      </dgm:spPr>
      <dgm:t>
        <a:bodyPr/>
        <a:lstStyle/>
        <a:p>
          <a:endParaRPr lang="fr-BE" sz="2400"/>
        </a:p>
      </dgm:t>
    </dgm:pt>
    <dgm:pt modelId="{519C262F-E310-43D6-934B-1C094A2333FE}">
      <dgm:prSet phldrT="[Texte]" custT="1">
        <dgm:style>
          <a:lnRef idx="2">
            <a:schemeClr val="accent1"/>
          </a:lnRef>
          <a:fillRef idx="1">
            <a:schemeClr val="lt1"/>
          </a:fillRef>
          <a:effectRef idx="0">
            <a:schemeClr val="accent1"/>
          </a:effectRef>
          <a:fontRef idx="minor">
            <a:schemeClr val="dk1"/>
          </a:fontRef>
        </dgm:style>
      </dgm:prSet>
      <dgm:spPr/>
      <dgm:t>
        <a:bodyPr/>
        <a:lstStyle/>
        <a:p>
          <a:r>
            <a:rPr lang="fr-BE" sz="1800" dirty="0" smtClean="0"/>
            <a:t>Demande projet institutionnel</a:t>
          </a:r>
          <a:endParaRPr lang="fr-BE" sz="1800" dirty="0"/>
        </a:p>
      </dgm:t>
    </dgm:pt>
    <dgm:pt modelId="{94EF69C2-ACA3-49E0-94FB-D232ED7443A5}" type="parTrans" cxnId="{8B51EC0D-F8E4-4FFD-9739-222E659FAE01}">
      <dgm:prSet custT="1"/>
      <dgm:spPr/>
      <dgm:t>
        <a:bodyPr/>
        <a:lstStyle/>
        <a:p>
          <a:endParaRPr lang="fr-BE" sz="1800"/>
        </a:p>
      </dgm:t>
    </dgm:pt>
    <dgm:pt modelId="{E19559F2-8BF6-4B52-8B21-87CF3D76D53A}" type="sibTrans" cxnId="{8B51EC0D-F8E4-4FFD-9739-222E659FAE01}">
      <dgm:prSet/>
      <dgm:spPr>
        <a:noFill/>
        <a:ln>
          <a:noFill/>
        </a:ln>
      </dgm:spPr>
      <dgm:t>
        <a:bodyPr/>
        <a:lstStyle/>
        <a:p>
          <a:endParaRPr lang="fr-BE" sz="2400"/>
        </a:p>
      </dgm:t>
    </dgm:pt>
    <dgm:pt modelId="{993668FD-8248-488A-BFF0-5D9FB00B824F}">
      <dgm:prSet phldrT="[Texte]" custT="1">
        <dgm:style>
          <a:lnRef idx="2">
            <a:schemeClr val="accent1"/>
          </a:lnRef>
          <a:fillRef idx="1">
            <a:schemeClr val="lt1"/>
          </a:fillRef>
          <a:effectRef idx="0">
            <a:schemeClr val="accent1"/>
          </a:effectRef>
          <a:fontRef idx="minor">
            <a:schemeClr val="dk1"/>
          </a:fontRef>
        </dgm:style>
      </dgm:prSet>
      <dgm:spPr/>
      <dgm:t>
        <a:bodyPr/>
        <a:lstStyle/>
        <a:p>
          <a:r>
            <a:rPr lang="fr-BE" sz="1800" dirty="0" smtClean="0"/>
            <a:t>Comité de transfusion / </a:t>
          </a:r>
          <a:r>
            <a:rPr lang="fr-BE" sz="1800" dirty="0" err="1" smtClean="0"/>
            <a:t>hémovigilance</a:t>
          </a:r>
          <a:endParaRPr lang="fr-BE" sz="1800" dirty="0"/>
        </a:p>
      </dgm:t>
    </dgm:pt>
    <dgm:pt modelId="{AC82A78E-E731-4573-B3F5-D6A94781E587}" type="parTrans" cxnId="{99BD2DBC-6A39-4941-8AB8-6ED1843D1A5D}">
      <dgm:prSet custT="1"/>
      <dgm:spPr/>
      <dgm:t>
        <a:bodyPr/>
        <a:lstStyle/>
        <a:p>
          <a:endParaRPr lang="fr-BE" sz="1800"/>
        </a:p>
      </dgm:t>
    </dgm:pt>
    <dgm:pt modelId="{CBBB00B9-E4A8-4601-97FB-334A661F8F78}" type="sibTrans" cxnId="{99BD2DBC-6A39-4941-8AB8-6ED1843D1A5D}">
      <dgm:prSet/>
      <dgm:spPr>
        <a:ln>
          <a:noFill/>
        </a:ln>
      </dgm:spPr>
      <dgm:t>
        <a:bodyPr/>
        <a:lstStyle/>
        <a:p>
          <a:endParaRPr lang="fr-BE" sz="2400"/>
        </a:p>
      </dgm:t>
    </dgm:pt>
    <dgm:pt modelId="{3A8826E3-8B59-4401-9265-5FCEE10B584E}">
      <dgm:prSet phldrT="[Texte]" custT="1">
        <dgm:style>
          <a:lnRef idx="2">
            <a:schemeClr val="accent1"/>
          </a:lnRef>
          <a:fillRef idx="1">
            <a:schemeClr val="lt1"/>
          </a:fillRef>
          <a:effectRef idx="0">
            <a:schemeClr val="accent1"/>
          </a:effectRef>
          <a:fontRef idx="minor">
            <a:schemeClr val="dk1"/>
          </a:fontRef>
        </dgm:style>
      </dgm:prSet>
      <dgm:spPr/>
      <dgm:t>
        <a:bodyPr/>
        <a:lstStyle/>
        <a:p>
          <a:r>
            <a:rPr lang="fr-BE" sz="1800" dirty="0" smtClean="0"/>
            <a:t>…</a:t>
          </a:r>
          <a:endParaRPr lang="fr-BE" sz="1800" dirty="0"/>
        </a:p>
      </dgm:t>
    </dgm:pt>
    <dgm:pt modelId="{5AD13FEA-C280-4320-98C5-B01E2075F8A2}" type="parTrans" cxnId="{7ECAFADE-E417-4AFD-8A1E-9B060E7F334F}">
      <dgm:prSet/>
      <dgm:spPr/>
      <dgm:t>
        <a:bodyPr/>
        <a:lstStyle/>
        <a:p>
          <a:endParaRPr lang="fr-BE"/>
        </a:p>
      </dgm:t>
    </dgm:pt>
    <dgm:pt modelId="{862C43C1-8B21-41D9-9F3F-A0C8DE539846}" type="sibTrans" cxnId="{7ECAFADE-E417-4AFD-8A1E-9B060E7F334F}">
      <dgm:prSet/>
      <dgm:spPr>
        <a:ln>
          <a:noFill/>
        </a:ln>
      </dgm:spPr>
      <dgm:t>
        <a:bodyPr/>
        <a:lstStyle/>
        <a:p>
          <a:endParaRPr lang="fr-BE"/>
        </a:p>
      </dgm:t>
    </dgm:pt>
    <dgm:pt modelId="{7158786E-D0BF-438C-B3C0-3F6B43B6ED2A}" type="pres">
      <dgm:prSet presAssocID="{E0A4A7E0-8CA7-4A4C-88DC-99D9A612F09E}" presName="cycle" presStyleCnt="0">
        <dgm:presLayoutVars>
          <dgm:dir/>
          <dgm:resizeHandles val="exact"/>
        </dgm:presLayoutVars>
      </dgm:prSet>
      <dgm:spPr/>
      <dgm:t>
        <a:bodyPr/>
        <a:lstStyle/>
        <a:p>
          <a:endParaRPr lang="fr-BE"/>
        </a:p>
      </dgm:t>
    </dgm:pt>
    <dgm:pt modelId="{90DA5DC5-5F44-4C97-A2BA-4DFDB0AB0D95}" type="pres">
      <dgm:prSet presAssocID="{8235C630-6C12-44A7-B891-F53C1E76D051}" presName="node" presStyleLbl="node1" presStyleIdx="0" presStyleCnt="6" custRadScaleRad="74515" custRadScaleInc="-5399">
        <dgm:presLayoutVars>
          <dgm:bulletEnabled val="1"/>
        </dgm:presLayoutVars>
      </dgm:prSet>
      <dgm:spPr/>
      <dgm:t>
        <a:bodyPr/>
        <a:lstStyle/>
        <a:p>
          <a:endParaRPr lang="fr-BE"/>
        </a:p>
      </dgm:t>
    </dgm:pt>
    <dgm:pt modelId="{EF16771F-21BA-4F84-BBB6-5CD172FC8501}" type="pres">
      <dgm:prSet presAssocID="{8235C630-6C12-44A7-B891-F53C1E76D051}" presName="spNode" presStyleCnt="0"/>
      <dgm:spPr/>
    </dgm:pt>
    <dgm:pt modelId="{628248D8-73BC-4DBF-92FF-F67AACB14340}" type="pres">
      <dgm:prSet presAssocID="{7DF901F6-5FF9-4A4A-A4A3-74BBED2AD919}" presName="sibTrans" presStyleLbl="sibTrans1D1" presStyleIdx="0" presStyleCnt="6"/>
      <dgm:spPr/>
      <dgm:t>
        <a:bodyPr/>
        <a:lstStyle/>
        <a:p>
          <a:endParaRPr lang="fr-BE"/>
        </a:p>
      </dgm:t>
    </dgm:pt>
    <dgm:pt modelId="{6FB940D1-D5AA-46EF-AFAF-54100A2036BD}" type="pres">
      <dgm:prSet presAssocID="{EC35595D-B2F2-4BFD-9C8B-DFB7F29BD507}" presName="node" presStyleLbl="node1" presStyleIdx="1" presStyleCnt="6">
        <dgm:presLayoutVars>
          <dgm:bulletEnabled val="1"/>
        </dgm:presLayoutVars>
      </dgm:prSet>
      <dgm:spPr/>
      <dgm:t>
        <a:bodyPr/>
        <a:lstStyle/>
        <a:p>
          <a:endParaRPr lang="fr-BE"/>
        </a:p>
      </dgm:t>
    </dgm:pt>
    <dgm:pt modelId="{5927C4D8-FD48-4C86-B72C-280A001A1169}" type="pres">
      <dgm:prSet presAssocID="{EC35595D-B2F2-4BFD-9C8B-DFB7F29BD507}" presName="spNode" presStyleCnt="0"/>
      <dgm:spPr/>
    </dgm:pt>
    <dgm:pt modelId="{B2BBE63A-E359-47CF-A9EF-D549E9D006DB}" type="pres">
      <dgm:prSet presAssocID="{1E004FAB-72F6-48F6-B4D6-23DE87283439}" presName="sibTrans" presStyleLbl="sibTrans1D1" presStyleIdx="1" presStyleCnt="6"/>
      <dgm:spPr/>
      <dgm:t>
        <a:bodyPr/>
        <a:lstStyle/>
        <a:p>
          <a:endParaRPr lang="fr-BE"/>
        </a:p>
      </dgm:t>
    </dgm:pt>
    <dgm:pt modelId="{AA4DB2D3-DE58-4716-A13E-DA2DD95AF17C}" type="pres">
      <dgm:prSet presAssocID="{22ABC059-761E-4A16-B695-7842F7341E36}" presName="node" presStyleLbl="node1" presStyleIdx="2" presStyleCnt="6">
        <dgm:presLayoutVars>
          <dgm:bulletEnabled val="1"/>
        </dgm:presLayoutVars>
      </dgm:prSet>
      <dgm:spPr/>
      <dgm:t>
        <a:bodyPr/>
        <a:lstStyle/>
        <a:p>
          <a:endParaRPr lang="fr-BE"/>
        </a:p>
      </dgm:t>
    </dgm:pt>
    <dgm:pt modelId="{3F44AF3E-46BF-4907-B3F2-1E0F20C15C67}" type="pres">
      <dgm:prSet presAssocID="{22ABC059-761E-4A16-B695-7842F7341E36}" presName="spNode" presStyleCnt="0"/>
      <dgm:spPr/>
    </dgm:pt>
    <dgm:pt modelId="{358995B4-D687-4B1E-831A-8390B85E4B8E}" type="pres">
      <dgm:prSet presAssocID="{60CB4502-D13B-41CD-A870-CBC5BDF6761B}" presName="sibTrans" presStyleLbl="sibTrans1D1" presStyleIdx="2" presStyleCnt="6"/>
      <dgm:spPr/>
      <dgm:t>
        <a:bodyPr/>
        <a:lstStyle/>
        <a:p>
          <a:endParaRPr lang="fr-BE"/>
        </a:p>
      </dgm:t>
    </dgm:pt>
    <dgm:pt modelId="{799D0C4E-A612-4336-ADE9-3F48ECCE95AA}" type="pres">
      <dgm:prSet presAssocID="{993668FD-8248-488A-BFF0-5D9FB00B824F}" presName="node" presStyleLbl="node1" presStyleIdx="3" presStyleCnt="6" custRadScaleRad="75935">
        <dgm:presLayoutVars>
          <dgm:bulletEnabled val="1"/>
        </dgm:presLayoutVars>
      </dgm:prSet>
      <dgm:spPr/>
      <dgm:t>
        <a:bodyPr/>
        <a:lstStyle/>
        <a:p>
          <a:endParaRPr lang="fr-BE"/>
        </a:p>
      </dgm:t>
    </dgm:pt>
    <dgm:pt modelId="{44266E7A-A5AE-483B-A831-669C8E748CDC}" type="pres">
      <dgm:prSet presAssocID="{993668FD-8248-488A-BFF0-5D9FB00B824F}" presName="spNode" presStyleCnt="0"/>
      <dgm:spPr/>
    </dgm:pt>
    <dgm:pt modelId="{DF0A73F8-727B-4AD1-8BD8-2655B40AB302}" type="pres">
      <dgm:prSet presAssocID="{CBBB00B9-E4A8-4601-97FB-334A661F8F78}" presName="sibTrans" presStyleLbl="sibTrans1D1" presStyleIdx="3" presStyleCnt="6"/>
      <dgm:spPr/>
      <dgm:t>
        <a:bodyPr/>
        <a:lstStyle/>
        <a:p>
          <a:endParaRPr lang="fr-BE"/>
        </a:p>
      </dgm:t>
    </dgm:pt>
    <dgm:pt modelId="{3B937B01-9C18-4AFF-B640-3BF7BD1044F8}" type="pres">
      <dgm:prSet presAssocID="{519C262F-E310-43D6-934B-1C094A2333FE}" presName="node" presStyleLbl="node1" presStyleIdx="4" presStyleCnt="6">
        <dgm:presLayoutVars>
          <dgm:bulletEnabled val="1"/>
        </dgm:presLayoutVars>
      </dgm:prSet>
      <dgm:spPr/>
      <dgm:t>
        <a:bodyPr/>
        <a:lstStyle/>
        <a:p>
          <a:endParaRPr lang="fr-BE"/>
        </a:p>
      </dgm:t>
    </dgm:pt>
    <dgm:pt modelId="{AB415B0C-53B2-4945-8654-B60D7B26057F}" type="pres">
      <dgm:prSet presAssocID="{519C262F-E310-43D6-934B-1C094A2333FE}" presName="spNode" presStyleCnt="0"/>
      <dgm:spPr/>
    </dgm:pt>
    <dgm:pt modelId="{C979174A-E484-4710-9FE2-F0AC4069BF75}" type="pres">
      <dgm:prSet presAssocID="{E19559F2-8BF6-4B52-8B21-87CF3D76D53A}" presName="sibTrans" presStyleLbl="sibTrans1D1" presStyleIdx="4" presStyleCnt="6"/>
      <dgm:spPr/>
      <dgm:t>
        <a:bodyPr/>
        <a:lstStyle/>
        <a:p>
          <a:endParaRPr lang="fr-BE"/>
        </a:p>
      </dgm:t>
    </dgm:pt>
    <dgm:pt modelId="{54C6952C-152D-4A74-9726-C0B8F464B4F7}" type="pres">
      <dgm:prSet presAssocID="{3A8826E3-8B59-4401-9265-5FCEE10B584E}" presName="node" presStyleLbl="node1" presStyleIdx="5" presStyleCnt="6">
        <dgm:presLayoutVars>
          <dgm:bulletEnabled val="1"/>
        </dgm:presLayoutVars>
      </dgm:prSet>
      <dgm:spPr/>
      <dgm:t>
        <a:bodyPr/>
        <a:lstStyle/>
        <a:p>
          <a:endParaRPr lang="fr-BE"/>
        </a:p>
      </dgm:t>
    </dgm:pt>
    <dgm:pt modelId="{3046B801-F362-4A7E-9A35-1FDE7CF85D07}" type="pres">
      <dgm:prSet presAssocID="{3A8826E3-8B59-4401-9265-5FCEE10B584E}" presName="spNode" presStyleCnt="0"/>
      <dgm:spPr/>
    </dgm:pt>
    <dgm:pt modelId="{D8E8C831-1712-4B90-B04C-7F4597C90561}" type="pres">
      <dgm:prSet presAssocID="{862C43C1-8B21-41D9-9F3F-A0C8DE539846}" presName="sibTrans" presStyleLbl="sibTrans1D1" presStyleIdx="5" presStyleCnt="6"/>
      <dgm:spPr/>
      <dgm:t>
        <a:bodyPr/>
        <a:lstStyle/>
        <a:p>
          <a:endParaRPr lang="fr-BE"/>
        </a:p>
      </dgm:t>
    </dgm:pt>
  </dgm:ptLst>
  <dgm:cxnLst>
    <dgm:cxn modelId="{F11021C8-E026-4302-9990-39F15817669F}" type="presOf" srcId="{60CB4502-D13B-41CD-A870-CBC5BDF6761B}" destId="{358995B4-D687-4B1E-831A-8390B85E4B8E}" srcOrd="0" destOrd="0" presId="urn:microsoft.com/office/officeart/2005/8/layout/cycle6"/>
    <dgm:cxn modelId="{A4184B86-884C-4168-99D6-706D4BC06A8A}" srcId="{E0A4A7E0-8CA7-4A4C-88DC-99D9A612F09E}" destId="{22ABC059-761E-4A16-B695-7842F7341E36}" srcOrd="2" destOrd="0" parTransId="{CA4A462F-60C1-48B7-B4EE-65999B96954E}" sibTransId="{60CB4502-D13B-41CD-A870-CBC5BDF6761B}"/>
    <dgm:cxn modelId="{88C03217-0F4D-499B-8E03-F8BFFC5F8EF6}" type="presOf" srcId="{993668FD-8248-488A-BFF0-5D9FB00B824F}" destId="{799D0C4E-A612-4336-ADE9-3F48ECCE95AA}" srcOrd="0" destOrd="0" presId="urn:microsoft.com/office/officeart/2005/8/layout/cycle6"/>
    <dgm:cxn modelId="{24A2F817-F017-4118-B7EF-DF481460DA22}" type="presOf" srcId="{EC35595D-B2F2-4BFD-9C8B-DFB7F29BD507}" destId="{6FB940D1-D5AA-46EF-AFAF-54100A2036BD}" srcOrd="0" destOrd="0" presId="urn:microsoft.com/office/officeart/2005/8/layout/cycle6"/>
    <dgm:cxn modelId="{7ECAFADE-E417-4AFD-8A1E-9B060E7F334F}" srcId="{E0A4A7E0-8CA7-4A4C-88DC-99D9A612F09E}" destId="{3A8826E3-8B59-4401-9265-5FCEE10B584E}" srcOrd="5" destOrd="0" parTransId="{5AD13FEA-C280-4320-98C5-B01E2075F8A2}" sibTransId="{862C43C1-8B21-41D9-9F3F-A0C8DE539846}"/>
    <dgm:cxn modelId="{99BD2DBC-6A39-4941-8AB8-6ED1843D1A5D}" srcId="{E0A4A7E0-8CA7-4A4C-88DC-99D9A612F09E}" destId="{993668FD-8248-488A-BFF0-5D9FB00B824F}" srcOrd="3" destOrd="0" parTransId="{AC82A78E-E731-4573-B3F5-D6A94781E587}" sibTransId="{CBBB00B9-E4A8-4601-97FB-334A661F8F78}"/>
    <dgm:cxn modelId="{55117F1C-60CB-4997-A244-103DC5E85557}" type="presOf" srcId="{7DF901F6-5FF9-4A4A-A4A3-74BBED2AD919}" destId="{628248D8-73BC-4DBF-92FF-F67AACB14340}" srcOrd="0" destOrd="0" presId="urn:microsoft.com/office/officeart/2005/8/layout/cycle6"/>
    <dgm:cxn modelId="{B709011D-958F-45CA-AFFF-8A5EC9454D53}" type="presOf" srcId="{E0A4A7E0-8CA7-4A4C-88DC-99D9A612F09E}" destId="{7158786E-D0BF-438C-B3C0-3F6B43B6ED2A}" srcOrd="0" destOrd="0" presId="urn:microsoft.com/office/officeart/2005/8/layout/cycle6"/>
    <dgm:cxn modelId="{F9153CDC-FF71-4A7B-9F5A-05EBBD80D27F}" type="presOf" srcId="{519C262F-E310-43D6-934B-1C094A2333FE}" destId="{3B937B01-9C18-4AFF-B640-3BF7BD1044F8}" srcOrd="0" destOrd="0" presId="urn:microsoft.com/office/officeart/2005/8/layout/cycle6"/>
    <dgm:cxn modelId="{89ECE1E3-D8A1-425E-9E4D-88EDB1F1C880}" type="presOf" srcId="{8235C630-6C12-44A7-B891-F53C1E76D051}" destId="{90DA5DC5-5F44-4C97-A2BA-4DFDB0AB0D95}" srcOrd="0" destOrd="0" presId="urn:microsoft.com/office/officeart/2005/8/layout/cycle6"/>
    <dgm:cxn modelId="{ED1ED2BF-12C7-4AAC-B91D-8CB5C9907A69}" srcId="{E0A4A7E0-8CA7-4A4C-88DC-99D9A612F09E}" destId="{8235C630-6C12-44A7-B891-F53C1E76D051}" srcOrd="0" destOrd="0" parTransId="{C7115E72-CC3C-4CA7-B783-891E17DFDA4D}" sibTransId="{7DF901F6-5FF9-4A4A-A4A3-74BBED2AD919}"/>
    <dgm:cxn modelId="{EE82C3FB-8568-413A-ABDF-5B296587A3DA}" type="presOf" srcId="{CBBB00B9-E4A8-4601-97FB-334A661F8F78}" destId="{DF0A73F8-727B-4AD1-8BD8-2655B40AB302}" srcOrd="0" destOrd="0" presId="urn:microsoft.com/office/officeart/2005/8/layout/cycle6"/>
    <dgm:cxn modelId="{8B51EC0D-F8E4-4FFD-9739-222E659FAE01}" srcId="{E0A4A7E0-8CA7-4A4C-88DC-99D9A612F09E}" destId="{519C262F-E310-43D6-934B-1C094A2333FE}" srcOrd="4" destOrd="0" parTransId="{94EF69C2-ACA3-49E0-94FB-D232ED7443A5}" sibTransId="{E19559F2-8BF6-4B52-8B21-87CF3D76D53A}"/>
    <dgm:cxn modelId="{66A79E55-DF7C-4A65-BE7F-9935209D8435}" type="presOf" srcId="{3A8826E3-8B59-4401-9265-5FCEE10B584E}" destId="{54C6952C-152D-4A74-9726-C0B8F464B4F7}" srcOrd="0" destOrd="0" presId="urn:microsoft.com/office/officeart/2005/8/layout/cycle6"/>
    <dgm:cxn modelId="{F4F600BB-2BF7-4B58-8B7F-B2CD15112599}" srcId="{E0A4A7E0-8CA7-4A4C-88DC-99D9A612F09E}" destId="{EC35595D-B2F2-4BFD-9C8B-DFB7F29BD507}" srcOrd="1" destOrd="0" parTransId="{C4B7E58B-2D58-4D0A-A4EC-A4D5A8362904}" sibTransId="{1E004FAB-72F6-48F6-B4D6-23DE87283439}"/>
    <dgm:cxn modelId="{C333D727-3EE1-487C-BACC-BDE8F3E66CDD}" type="presOf" srcId="{E19559F2-8BF6-4B52-8B21-87CF3D76D53A}" destId="{C979174A-E484-4710-9FE2-F0AC4069BF75}" srcOrd="0" destOrd="0" presId="urn:microsoft.com/office/officeart/2005/8/layout/cycle6"/>
    <dgm:cxn modelId="{A3ABC7C1-F1F3-4924-AF20-FA85D36AA98B}" type="presOf" srcId="{1E004FAB-72F6-48F6-B4D6-23DE87283439}" destId="{B2BBE63A-E359-47CF-A9EF-D549E9D006DB}" srcOrd="0" destOrd="0" presId="urn:microsoft.com/office/officeart/2005/8/layout/cycle6"/>
    <dgm:cxn modelId="{9ECD6A12-AD99-4B8F-9F3C-BD2B0E031F2B}" type="presOf" srcId="{862C43C1-8B21-41D9-9F3F-A0C8DE539846}" destId="{D8E8C831-1712-4B90-B04C-7F4597C90561}" srcOrd="0" destOrd="0" presId="urn:microsoft.com/office/officeart/2005/8/layout/cycle6"/>
    <dgm:cxn modelId="{594E83F7-0BBF-4F8E-8F49-A30BCB98E1AD}" type="presOf" srcId="{22ABC059-761E-4A16-B695-7842F7341E36}" destId="{AA4DB2D3-DE58-4716-A13E-DA2DD95AF17C}" srcOrd="0" destOrd="0" presId="urn:microsoft.com/office/officeart/2005/8/layout/cycle6"/>
    <dgm:cxn modelId="{F9EDDEA8-2000-4AE2-B3D4-EE9606B1C038}" type="presParOf" srcId="{7158786E-D0BF-438C-B3C0-3F6B43B6ED2A}" destId="{90DA5DC5-5F44-4C97-A2BA-4DFDB0AB0D95}" srcOrd="0" destOrd="0" presId="urn:microsoft.com/office/officeart/2005/8/layout/cycle6"/>
    <dgm:cxn modelId="{9CE6B0C9-491A-4BE9-8E24-09BF40A8F1BB}" type="presParOf" srcId="{7158786E-D0BF-438C-B3C0-3F6B43B6ED2A}" destId="{EF16771F-21BA-4F84-BBB6-5CD172FC8501}" srcOrd="1" destOrd="0" presId="urn:microsoft.com/office/officeart/2005/8/layout/cycle6"/>
    <dgm:cxn modelId="{9B34251D-55CF-44F3-80E9-6634B4237C7B}" type="presParOf" srcId="{7158786E-D0BF-438C-B3C0-3F6B43B6ED2A}" destId="{628248D8-73BC-4DBF-92FF-F67AACB14340}" srcOrd="2" destOrd="0" presId="urn:microsoft.com/office/officeart/2005/8/layout/cycle6"/>
    <dgm:cxn modelId="{40B127FE-702D-4F51-9FE0-184991074A21}" type="presParOf" srcId="{7158786E-D0BF-438C-B3C0-3F6B43B6ED2A}" destId="{6FB940D1-D5AA-46EF-AFAF-54100A2036BD}" srcOrd="3" destOrd="0" presId="urn:microsoft.com/office/officeart/2005/8/layout/cycle6"/>
    <dgm:cxn modelId="{25931C92-A2A7-42AA-BFF1-6A99FF09F7B5}" type="presParOf" srcId="{7158786E-D0BF-438C-B3C0-3F6B43B6ED2A}" destId="{5927C4D8-FD48-4C86-B72C-280A001A1169}" srcOrd="4" destOrd="0" presId="urn:microsoft.com/office/officeart/2005/8/layout/cycle6"/>
    <dgm:cxn modelId="{D1877020-C1B8-4A0B-9ACA-A5E4F3C8C370}" type="presParOf" srcId="{7158786E-D0BF-438C-B3C0-3F6B43B6ED2A}" destId="{B2BBE63A-E359-47CF-A9EF-D549E9D006DB}" srcOrd="5" destOrd="0" presId="urn:microsoft.com/office/officeart/2005/8/layout/cycle6"/>
    <dgm:cxn modelId="{319B33DE-2B55-474A-B718-393D9CA46279}" type="presParOf" srcId="{7158786E-D0BF-438C-B3C0-3F6B43B6ED2A}" destId="{AA4DB2D3-DE58-4716-A13E-DA2DD95AF17C}" srcOrd="6" destOrd="0" presId="urn:microsoft.com/office/officeart/2005/8/layout/cycle6"/>
    <dgm:cxn modelId="{7990EA78-A628-4CB9-8C29-60C97F17326E}" type="presParOf" srcId="{7158786E-D0BF-438C-B3C0-3F6B43B6ED2A}" destId="{3F44AF3E-46BF-4907-B3F2-1E0F20C15C67}" srcOrd="7" destOrd="0" presId="urn:microsoft.com/office/officeart/2005/8/layout/cycle6"/>
    <dgm:cxn modelId="{8019ECFA-449C-4D90-BBBE-F6C9B1950B36}" type="presParOf" srcId="{7158786E-D0BF-438C-B3C0-3F6B43B6ED2A}" destId="{358995B4-D687-4B1E-831A-8390B85E4B8E}" srcOrd="8" destOrd="0" presId="urn:microsoft.com/office/officeart/2005/8/layout/cycle6"/>
    <dgm:cxn modelId="{0042CCDC-5F54-4301-BDE5-647437A4782C}" type="presParOf" srcId="{7158786E-D0BF-438C-B3C0-3F6B43B6ED2A}" destId="{799D0C4E-A612-4336-ADE9-3F48ECCE95AA}" srcOrd="9" destOrd="0" presId="urn:microsoft.com/office/officeart/2005/8/layout/cycle6"/>
    <dgm:cxn modelId="{61FF2191-891B-4CC3-B9A5-4A43482AFE59}" type="presParOf" srcId="{7158786E-D0BF-438C-B3C0-3F6B43B6ED2A}" destId="{44266E7A-A5AE-483B-A831-669C8E748CDC}" srcOrd="10" destOrd="0" presId="urn:microsoft.com/office/officeart/2005/8/layout/cycle6"/>
    <dgm:cxn modelId="{CA283691-808E-45C7-BC52-0DBC38806767}" type="presParOf" srcId="{7158786E-D0BF-438C-B3C0-3F6B43B6ED2A}" destId="{DF0A73F8-727B-4AD1-8BD8-2655B40AB302}" srcOrd="11" destOrd="0" presId="urn:microsoft.com/office/officeart/2005/8/layout/cycle6"/>
    <dgm:cxn modelId="{F8F5E257-7F71-4F95-9585-2E0E14807CC0}" type="presParOf" srcId="{7158786E-D0BF-438C-B3C0-3F6B43B6ED2A}" destId="{3B937B01-9C18-4AFF-B640-3BF7BD1044F8}" srcOrd="12" destOrd="0" presId="urn:microsoft.com/office/officeart/2005/8/layout/cycle6"/>
    <dgm:cxn modelId="{35396B61-C319-4FEA-8560-CB1170EEAA54}" type="presParOf" srcId="{7158786E-D0BF-438C-B3C0-3F6B43B6ED2A}" destId="{AB415B0C-53B2-4945-8654-B60D7B26057F}" srcOrd="13" destOrd="0" presId="urn:microsoft.com/office/officeart/2005/8/layout/cycle6"/>
    <dgm:cxn modelId="{FE6D113D-490E-400D-BC52-AE171F9B4F29}" type="presParOf" srcId="{7158786E-D0BF-438C-B3C0-3F6B43B6ED2A}" destId="{C979174A-E484-4710-9FE2-F0AC4069BF75}" srcOrd="14" destOrd="0" presId="urn:microsoft.com/office/officeart/2005/8/layout/cycle6"/>
    <dgm:cxn modelId="{BAD46F47-6405-4356-941B-0DF95C8F2129}" type="presParOf" srcId="{7158786E-D0BF-438C-B3C0-3F6B43B6ED2A}" destId="{54C6952C-152D-4A74-9726-C0B8F464B4F7}" srcOrd="15" destOrd="0" presId="urn:microsoft.com/office/officeart/2005/8/layout/cycle6"/>
    <dgm:cxn modelId="{99B59130-39A1-4E5D-ADE7-B437CDB4D89B}" type="presParOf" srcId="{7158786E-D0BF-438C-B3C0-3F6B43B6ED2A}" destId="{3046B801-F362-4A7E-9A35-1FDE7CF85D07}" srcOrd="16" destOrd="0" presId="urn:microsoft.com/office/officeart/2005/8/layout/cycle6"/>
    <dgm:cxn modelId="{C29523A2-2156-42A0-9394-409C789F483E}" type="presParOf" srcId="{7158786E-D0BF-438C-B3C0-3F6B43B6ED2A}" destId="{D8E8C831-1712-4B90-B04C-7F4597C90561}" srcOrd="1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DB8D40-3AE3-406E-BCBA-CAB6D99E0EA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BE"/>
        </a:p>
      </dgm:t>
    </dgm:pt>
    <dgm:pt modelId="{A2429073-D1DA-45F8-93DD-20EED2031945}">
      <dgm:prSet phldrT="[Texte]" custT="1"/>
      <dgm:spPr>
        <a:solidFill>
          <a:schemeClr val="bg1"/>
        </a:solidFill>
        <a:ln>
          <a:solidFill>
            <a:schemeClr val="accent1"/>
          </a:solidFill>
        </a:ln>
      </dgm:spPr>
      <dgm:t>
        <a:bodyPr/>
        <a:lstStyle/>
        <a:p>
          <a:r>
            <a:rPr lang="fr-BE" sz="2800" b="1" dirty="0" smtClean="0">
              <a:solidFill>
                <a:srgbClr val="0070C0"/>
              </a:solidFill>
            </a:rPr>
            <a:t>Consensus</a:t>
          </a:r>
          <a:endParaRPr lang="fr-BE" sz="2800" b="1" dirty="0">
            <a:solidFill>
              <a:srgbClr val="0070C0"/>
            </a:solidFill>
          </a:endParaRPr>
        </a:p>
      </dgm:t>
    </dgm:pt>
    <dgm:pt modelId="{B8405A9A-BFBC-4C23-8335-C042A09BB6E7}" type="parTrans" cxnId="{E1948DB9-225D-46AC-98BB-65FF8F6A2DB4}">
      <dgm:prSet/>
      <dgm:spPr/>
      <dgm:t>
        <a:bodyPr/>
        <a:lstStyle/>
        <a:p>
          <a:endParaRPr lang="fr-BE"/>
        </a:p>
      </dgm:t>
    </dgm:pt>
    <dgm:pt modelId="{4D8BFD02-420B-4326-BE14-C1C624EB3CC5}" type="sibTrans" cxnId="{E1948DB9-225D-46AC-98BB-65FF8F6A2DB4}">
      <dgm:prSet/>
      <dgm:spPr/>
      <dgm:t>
        <a:bodyPr/>
        <a:lstStyle/>
        <a:p>
          <a:endParaRPr lang="fr-BE"/>
        </a:p>
      </dgm:t>
    </dgm:pt>
    <dgm:pt modelId="{A2FE6C1D-9887-4486-9527-6B77C00E8776}">
      <dgm:prSet phldrT="[Texte]" custT="1"/>
      <dgm:spPr>
        <a:noFill/>
        <a:ln>
          <a:solidFill>
            <a:schemeClr val="accent1">
              <a:alpha val="90000"/>
            </a:schemeClr>
          </a:solidFill>
        </a:ln>
      </dgm:spPr>
      <dgm:t>
        <a:bodyPr/>
        <a:lstStyle/>
        <a:p>
          <a:r>
            <a:rPr lang="fr-FR" sz="2000" dirty="0" smtClean="0">
              <a:sym typeface="Symbol"/>
            </a:rPr>
            <a:t> différences entre la réalité de terrain et le processus décrit</a:t>
          </a:r>
          <a:endParaRPr lang="fr-BE" sz="2000" dirty="0"/>
        </a:p>
      </dgm:t>
    </dgm:pt>
    <dgm:pt modelId="{01E023E0-23BC-4D9C-AC58-0C1813E1B1AA}" type="parTrans" cxnId="{2D13255A-9699-451A-9C5C-866391D81BD9}">
      <dgm:prSet/>
      <dgm:spPr/>
      <dgm:t>
        <a:bodyPr/>
        <a:lstStyle/>
        <a:p>
          <a:endParaRPr lang="fr-BE"/>
        </a:p>
      </dgm:t>
    </dgm:pt>
    <dgm:pt modelId="{1989ABB9-F895-44A2-BC7E-7EC714155786}" type="sibTrans" cxnId="{2D13255A-9699-451A-9C5C-866391D81BD9}">
      <dgm:prSet/>
      <dgm:spPr/>
      <dgm:t>
        <a:bodyPr/>
        <a:lstStyle/>
        <a:p>
          <a:endParaRPr lang="fr-BE"/>
        </a:p>
      </dgm:t>
    </dgm:pt>
    <dgm:pt modelId="{E05AEA97-53D1-4676-AC90-E35B9EB30FA1}">
      <dgm:prSet phldrT="[Texte]" custT="1"/>
      <dgm:spPr>
        <a:solidFill>
          <a:schemeClr val="bg1"/>
        </a:solidFill>
        <a:ln>
          <a:solidFill>
            <a:schemeClr val="accent1"/>
          </a:solidFill>
        </a:ln>
      </dgm:spPr>
      <dgm:t>
        <a:bodyPr/>
        <a:lstStyle/>
        <a:p>
          <a:r>
            <a:rPr lang="fr-BE" sz="2800" b="1" dirty="0" smtClean="0">
              <a:solidFill>
                <a:srgbClr val="0070C0"/>
              </a:solidFill>
            </a:rPr>
            <a:t>Standardiser</a:t>
          </a:r>
          <a:endParaRPr lang="fr-BE" sz="2800" b="1" dirty="0">
            <a:solidFill>
              <a:srgbClr val="0070C0"/>
            </a:solidFill>
          </a:endParaRPr>
        </a:p>
      </dgm:t>
    </dgm:pt>
    <dgm:pt modelId="{7BABD785-4C82-4462-B3C4-9A39F7D67460}" type="parTrans" cxnId="{14314267-0350-4450-B8F5-5E2D13C1937B}">
      <dgm:prSet/>
      <dgm:spPr/>
      <dgm:t>
        <a:bodyPr/>
        <a:lstStyle/>
        <a:p>
          <a:endParaRPr lang="fr-BE"/>
        </a:p>
      </dgm:t>
    </dgm:pt>
    <dgm:pt modelId="{FD53D7A6-26CE-4887-88AC-6D54E5E882A6}" type="sibTrans" cxnId="{14314267-0350-4450-B8F5-5E2D13C1937B}">
      <dgm:prSet/>
      <dgm:spPr/>
      <dgm:t>
        <a:bodyPr/>
        <a:lstStyle/>
        <a:p>
          <a:endParaRPr lang="fr-BE"/>
        </a:p>
      </dgm:t>
    </dgm:pt>
    <dgm:pt modelId="{AC0ECB86-92F7-4595-AD3C-E138919D3181}">
      <dgm:prSet phldrT="[Texte]" custT="1"/>
      <dgm:spPr>
        <a:noFill/>
        <a:ln>
          <a:solidFill>
            <a:schemeClr val="accent1">
              <a:alpha val="90000"/>
            </a:schemeClr>
          </a:solidFill>
        </a:ln>
      </dgm:spPr>
      <dgm:t>
        <a:bodyPr/>
        <a:lstStyle/>
        <a:p>
          <a:r>
            <a:rPr lang="fr-FR" sz="2000" dirty="0" smtClean="0">
              <a:sym typeface="Symbol"/>
            </a:rPr>
            <a:t> différences de pratiques </a:t>
          </a:r>
          <a:r>
            <a:rPr lang="fr-FR" sz="2000" dirty="0" err="1" smtClean="0">
              <a:sym typeface="Symbol"/>
            </a:rPr>
            <a:t>inter-services</a:t>
          </a:r>
          <a:r>
            <a:rPr lang="fr-FR" sz="2000" dirty="0" smtClean="0">
              <a:sym typeface="Symbol"/>
            </a:rPr>
            <a:t> et inter-prestataires</a:t>
          </a:r>
          <a:endParaRPr lang="fr-BE" sz="2000" dirty="0"/>
        </a:p>
      </dgm:t>
    </dgm:pt>
    <dgm:pt modelId="{CD724021-7C82-4C7B-98EF-76BC4C57F9FD}" type="parTrans" cxnId="{ECEE44AB-9CA2-4B38-999E-773F1F6F28C4}">
      <dgm:prSet/>
      <dgm:spPr/>
      <dgm:t>
        <a:bodyPr/>
        <a:lstStyle/>
        <a:p>
          <a:endParaRPr lang="fr-BE"/>
        </a:p>
      </dgm:t>
    </dgm:pt>
    <dgm:pt modelId="{00958098-040C-489B-A80C-3CDCD3296740}" type="sibTrans" cxnId="{ECEE44AB-9CA2-4B38-999E-773F1F6F28C4}">
      <dgm:prSet/>
      <dgm:spPr/>
      <dgm:t>
        <a:bodyPr/>
        <a:lstStyle/>
        <a:p>
          <a:endParaRPr lang="fr-BE"/>
        </a:p>
      </dgm:t>
    </dgm:pt>
    <dgm:pt modelId="{AEB2637A-37EE-4732-90A6-912B16458C8A}">
      <dgm:prSet phldrT="[Texte]" custT="1"/>
      <dgm:spPr>
        <a:solidFill>
          <a:schemeClr val="bg1"/>
        </a:solidFill>
        <a:ln>
          <a:solidFill>
            <a:schemeClr val="accent1"/>
          </a:solidFill>
        </a:ln>
      </dgm:spPr>
      <dgm:t>
        <a:bodyPr/>
        <a:lstStyle/>
        <a:p>
          <a:r>
            <a:rPr lang="fr-BE" sz="2800" b="1" dirty="0" smtClean="0">
              <a:solidFill>
                <a:srgbClr val="0070C0"/>
              </a:solidFill>
            </a:rPr>
            <a:t>Coordonner</a:t>
          </a:r>
          <a:endParaRPr lang="fr-BE" sz="2800" b="1" dirty="0">
            <a:solidFill>
              <a:srgbClr val="0070C0"/>
            </a:solidFill>
          </a:endParaRPr>
        </a:p>
      </dgm:t>
    </dgm:pt>
    <dgm:pt modelId="{19F1CE47-9ADC-4783-8E2B-AC4E2E99F215}" type="parTrans" cxnId="{EE44ECD0-D483-406C-9C87-1CF3B5B56248}">
      <dgm:prSet/>
      <dgm:spPr/>
      <dgm:t>
        <a:bodyPr/>
        <a:lstStyle/>
        <a:p>
          <a:endParaRPr lang="fr-BE"/>
        </a:p>
      </dgm:t>
    </dgm:pt>
    <dgm:pt modelId="{494754BE-8489-4178-9AB4-53D01FBA3A46}" type="sibTrans" cxnId="{EE44ECD0-D483-406C-9C87-1CF3B5B56248}">
      <dgm:prSet/>
      <dgm:spPr/>
      <dgm:t>
        <a:bodyPr/>
        <a:lstStyle/>
        <a:p>
          <a:endParaRPr lang="fr-BE"/>
        </a:p>
      </dgm:t>
    </dgm:pt>
    <dgm:pt modelId="{82644443-42C0-4716-9C56-223160286A59}">
      <dgm:prSet phldrT="[Texte]" custT="1"/>
      <dgm:spPr>
        <a:noFill/>
        <a:ln>
          <a:solidFill>
            <a:schemeClr val="accent1">
              <a:alpha val="90000"/>
            </a:schemeClr>
          </a:solidFill>
        </a:ln>
      </dgm:spPr>
      <dgm:t>
        <a:bodyPr/>
        <a:lstStyle/>
        <a:p>
          <a:r>
            <a:rPr lang="fr-FR" sz="2000" dirty="0" smtClean="0">
              <a:sym typeface="Symbol"/>
            </a:rPr>
            <a:t> </a:t>
          </a:r>
          <a:r>
            <a:rPr lang="fr-FR" sz="2000" dirty="0" smtClean="0"/>
            <a:t>la coordination des séquences de prise en charge</a:t>
          </a:r>
          <a:endParaRPr lang="fr-BE" sz="2000" dirty="0"/>
        </a:p>
      </dgm:t>
    </dgm:pt>
    <dgm:pt modelId="{D3AF3A08-8D49-43BD-B4B4-0E761F04A327}" type="parTrans" cxnId="{9C8D37C3-2A87-4E44-9D06-754AED655A83}">
      <dgm:prSet/>
      <dgm:spPr/>
      <dgm:t>
        <a:bodyPr/>
        <a:lstStyle/>
        <a:p>
          <a:endParaRPr lang="fr-BE"/>
        </a:p>
      </dgm:t>
    </dgm:pt>
    <dgm:pt modelId="{007F6454-E6E6-45C8-A009-4303EFA32DFA}" type="sibTrans" cxnId="{9C8D37C3-2A87-4E44-9D06-754AED655A83}">
      <dgm:prSet/>
      <dgm:spPr/>
      <dgm:t>
        <a:bodyPr/>
        <a:lstStyle/>
        <a:p>
          <a:endParaRPr lang="fr-BE"/>
        </a:p>
      </dgm:t>
    </dgm:pt>
    <dgm:pt modelId="{AD6447AE-41DB-4785-B91D-911E93FC30C0}">
      <dgm:prSet phldrT="[Texte]" custT="1"/>
      <dgm:spPr>
        <a:solidFill>
          <a:schemeClr val="bg1"/>
        </a:solidFill>
        <a:ln>
          <a:solidFill>
            <a:schemeClr val="accent1"/>
          </a:solidFill>
        </a:ln>
      </dgm:spPr>
      <dgm:t>
        <a:bodyPr/>
        <a:lstStyle/>
        <a:p>
          <a:r>
            <a:rPr lang="fr-BE" sz="2800" b="1" i="0" dirty="0" smtClean="0">
              <a:solidFill>
                <a:srgbClr val="0070C0"/>
              </a:solidFill>
            </a:rPr>
            <a:t>Optimaliser</a:t>
          </a:r>
          <a:endParaRPr lang="fr-BE" sz="2800" b="1" i="0" dirty="0">
            <a:solidFill>
              <a:srgbClr val="0070C0"/>
            </a:solidFill>
          </a:endParaRPr>
        </a:p>
      </dgm:t>
    </dgm:pt>
    <dgm:pt modelId="{30052F0B-4127-44E1-8F83-834966309180}" type="parTrans" cxnId="{B9A1EF5B-09FA-43F2-88A6-3F4AF7D906D1}">
      <dgm:prSet/>
      <dgm:spPr/>
      <dgm:t>
        <a:bodyPr/>
        <a:lstStyle/>
        <a:p>
          <a:endParaRPr lang="fr-BE"/>
        </a:p>
      </dgm:t>
    </dgm:pt>
    <dgm:pt modelId="{7835F83C-F832-4528-967E-C9FAE961E331}" type="sibTrans" cxnId="{B9A1EF5B-09FA-43F2-88A6-3F4AF7D906D1}">
      <dgm:prSet/>
      <dgm:spPr/>
      <dgm:t>
        <a:bodyPr/>
        <a:lstStyle/>
        <a:p>
          <a:endParaRPr lang="fr-BE"/>
        </a:p>
      </dgm:t>
    </dgm:pt>
    <dgm:pt modelId="{576EE6E4-CD9B-4703-90E7-7B8D3D8D70AD}">
      <dgm:prSet phldrT="[Texte]" custT="1"/>
      <dgm:spPr>
        <a:noFill/>
        <a:ln>
          <a:solidFill>
            <a:schemeClr val="accent1">
              <a:alpha val="90000"/>
            </a:schemeClr>
          </a:solidFill>
        </a:ln>
      </dgm:spPr>
      <dgm:t>
        <a:bodyPr/>
        <a:lstStyle/>
        <a:p>
          <a:r>
            <a:rPr lang="fr-FR" sz="2000" dirty="0" smtClean="0">
              <a:sym typeface="Symbol"/>
            </a:rPr>
            <a:t> complications,  satisfaction,  confort, </a:t>
          </a:r>
          <a:r>
            <a:rPr lang="fr-FR" sz="2000" dirty="0" err="1" smtClean="0">
              <a:sym typeface="Symbol"/>
            </a:rPr>
            <a:t>etc</a:t>
          </a:r>
          <a:endParaRPr lang="fr-BE" sz="2000" dirty="0"/>
        </a:p>
      </dgm:t>
    </dgm:pt>
    <dgm:pt modelId="{995889BD-286C-4A42-8419-58C1B0512FD1}" type="parTrans" cxnId="{4B8AB913-0746-4060-B1B5-4B452D009F69}">
      <dgm:prSet/>
      <dgm:spPr/>
      <dgm:t>
        <a:bodyPr/>
        <a:lstStyle/>
        <a:p>
          <a:endParaRPr lang="fr-BE"/>
        </a:p>
      </dgm:t>
    </dgm:pt>
    <dgm:pt modelId="{990ABBE0-0E8A-46CF-8A3A-AC107440AA58}" type="sibTrans" cxnId="{4B8AB913-0746-4060-B1B5-4B452D009F69}">
      <dgm:prSet/>
      <dgm:spPr/>
      <dgm:t>
        <a:bodyPr/>
        <a:lstStyle/>
        <a:p>
          <a:endParaRPr lang="fr-BE"/>
        </a:p>
      </dgm:t>
    </dgm:pt>
    <dgm:pt modelId="{E7B79DFE-20A0-4990-8824-D4DD4437BE67}">
      <dgm:prSet phldrT="[Texte]" custT="1"/>
      <dgm:spPr>
        <a:noFill/>
        <a:ln>
          <a:solidFill>
            <a:schemeClr val="accent1">
              <a:alpha val="90000"/>
            </a:schemeClr>
          </a:solidFill>
        </a:ln>
      </dgm:spPr>
      <dgm:t>
        <a:bodyPr/>
        <a:lstStyle/>
        <a:p>
          <a:r>
            <a:rPr lang="fr-FR" sz="2000" dirty="0" smtClean="0">
              <a:sym typeface="Symbol"/>
            </a:rPr>
            <a:t>Ex: Prise en charge du saignement excessif</a:t>
          </a:r>
          <a:endParaRPr lang="fr-BE" sz="2000" dirty="0"/>
        </a:p>
      </dgm:t>
    </dgm:pt>
    <dgm:pt modelId="{38D71223-ACDC-44E7-8068-C40069C1191D}" type="parTrans" cxnId="{2BA3DC93-C5E8-4F43-AA2C-3739829F7012}">
      <dgm:prSet/>
      <dgm:spPr/>
      <dgm:t>
        <a:bodyPr/>
        <a:lstStyle/>
        <a:p>
          <a:endParaRPr lang="fr-BE"/>
        </a:p>
      </dgm:t>
    </dgm:pt>
    <dgm:pt modelId="{B7B17FA9-E0BF-4D4C-A2A1-1F1F40D11A71}" type="sibTrans" cxnId="{2BA3DC93-C5E8-4F43-AA2C-3739829F7012}">
      <dgm:prSet/>
      <dgm:spPr/>
      <dgm:t>
        <a:bodyPr/>
        <a:lstStyle/>
        <a:p>
          <a:endParaRPr lang="fr-BE"/>
        </a:p>
      </dgm:t>
    </dgm:pt>
    <dgm:pt modelId="{2E5AF330-FEE9-4034-93CF-B923158F308A}">
      <dgm:prSet phldrT="[Texte]" custT="1"/>
      <dgm:spPr>
        <a:noFill/>
        <a:ln>
          <a:solidFill>
            <a:schemeClr val="accent1">
              <a:alpha val="90000"/>
            </a:schemeClr>
          </a:solidFill>
        </a:ln>
      </dgm:spPr>
      <dgm:t>
        <a:bodyPr/>
        <a:lstStyle/>
        <a:p>
          <a:r>
            <a:rPr lang="fr-FR" sz="2000" dirty="0" smtClean="0">
              <a:sym typeface="Symbol"/>
            </a:rPr>
            <a:t>Ex: Critères lever sédations, retrait des drains</a:t>
          </a:r>
          <a:endParaRPr lang="fr-BE" sz="2000" dirty="0"/>
        </a:p>
      </dgm:t>
    </dgm:pt>
    <dgm:pt modelId="{C288A61C-CFAC-4AA2-BA61-7CCB59BD6592}" type="parTrans" cxnId="{4396D5B2-F8E7-4B52-A976-101466FED1E4}">
      <dgm:prSet/>
      <dgm:spPr/>
      <dgm:t>
        <a:bodyPr/>
        <a:lstStyle/>
        <a:p>
          <a:endParaRPr lang="fr-BE"/>
        </a:p>
      </dgm:t>
    </dgm:pt>
    <dgm:pt modelId="{C43C92BF-FDCF-42CC-8FF5-4512511677FC}" type="sibTrans" cxnId="{4396D5B2-F8E7-4B52-A976-101466FED1E4}">
      <dgm:prSet/>
      <dgm:spPr/>
      <dgm:t>
        <a:bodyPr/>
        <a:lstStyle/>
        <a:p>
          <a:endParaRPr lang="fr-BE"/>
        </a:p>
      </dgm:t>
    </dgm:pt>
    <dgm:pt modelId="{544EDB80-3F6C-4961-AA9D-0FEE1D2B615B}">
      <dgm:prSet phldrT="[Texte]" custT="1"/>
      <dgm:spPr>
        <a:noFill/>
        <a:ln>
          <a:solidFill>
            <a:schemeClr val="accent1">
              <a:alpha val="90000"/>
            </a:schemeClr>
          </a:solidFill>
        </a:ln>
      </dgm:spPr>
      <dgm:t>
        <a:bodyPr/>
        <a:lstStyle/>
        <a:p>
          <a:r>
            <a:rPr lang="fr-FR" sz="2000" dirty="0" smtClean="0"/>
            <a:t> Ex: Rééducation cardiaque, transfert en USI</a:t>
          </a:r>
          <a:endParaRPr lang="fr-BE" sz="2000" dirty="0"/>
        </a:p>
      </dgm:t>
    </dgm:pt>
    <dgm:pt modelId="{5775193B-57D6-496C-9BA7-2992C6C8A227}" type="parTrans" cxnId="{8842C1D4-0E90-4F9D-91F7-36DD2DEAB3BD}">
      <dgm:prSet/>
      <dgm:spPr/>
      <dgm:t>
        <a:bodyPr/>
        <a:lstStyle/>
        <a:p>
          <a:endParaRPr lang="fr-BE"/>
        </a:p>
      </dgm:t>
    </dgm:pt>
    <dgm:pt modelId="{1B1957D0-B323-4D61-8694-CA3A2C72083D}" type="sibTrans" cxnId="{8842C1D4-0E90-4F9D-91F7-36DD2DEAB3BD}">
      <dgm:prSet/>
      <dgm:spPr/>
      <dgm:t>
        <a:bodyPr/>
        <a:lstStyle/>
        <a:p>
          <a:endParaRPr lang="fr-BE"/>
        </a:p>
      </dgm:t>
    </dgm:pt>
    <dgm:pt modelId="{2651CD99-CA7B-4440-91E2-B64478DB603B}">
      <dgm:prSet phldrT="[Texte]" custT="1"/>
      <dgm:spPr>
        <a:noFill/>
        <a:ln>
          <a:solidFill>
            <a:schemeClr val="accent1">
              <a:alpha val="90000"/>
            </a:schemeClr>
          </a:solidFill>
        </a:ln>
      </dgm:spPr>
      <dgm:t>
        <a:bodyPr/>
        <a:lstStyle/>
        <a:p>
          <a:r>
            <a:rPr lang="fr-BE" sz="2000" dirty="0" smtClean="0"/>
            <a:t>Ex: Epargne sanguine</a:t>
          </a:r>
          <a:endParaRPr lang="fr-BE" sz="2000" dirty="0"/>
        </a:p>
      </dgm:t>
    </dgm:pt>
    <dgm:pt modelId="{8D6F00A4-F2C7-40B9-89A5-A10128BCDFA7}" type="parTrans" cxnId="{3A13CA8B-B6D2-4EDF-ABA1-88AEE3553A50}">
      <dgm:prSet/>
      <dgm:spPr/>
      <dgm:t>
        <a:bodyPr/>
        <a:lstStyle/>
        <a:p>
          <a:endParaRPr lang="fr-BE"/>
        </a:p>
      </dgm:t>
    </dgm:pt>
    <dgm:pt modelId="{635A7507-98D3-4E54-9A6E-843DC0B3A31F}" type="sibTrans" cxnId="{3A13CA8B-B6D2-4EDF-ABA1-88AEE3553A50}">
      <dgm:prSet/>
      <dgm:spPr/>
      <dgm:t>
        <a:bodyPr/>
        <a:lstStyle/>
        <a:p>
          <a:endParaRPr lang="fr-BE"/>
        </a:p>
      </dgm:t>
    </dgm:pt>
    <dgm:pt modelId="{ACDD0AB5-1848-487F-B0D4-4A08932BAF57}" type="pres">
      <dgm:prSet presAssocID="{8DDB8D40-3AE3-406E-BCBA-CAB6D99E0EA4}" presName="Name0" presStyleCnt="0">
        <dgm:presLayoutVars>
          <dgm:dir/>
          <dgm:animLvl val="lvl"/>
          <dgm:resizeHandles val="exact"/>
        </dgm:presLayoutVars>
      </dgm:prSet>
      <dgm:spPr/>
      <dgm:t>
        <a:bodyPr/>
        <a:lstStyle/>
        <a:p>
          <a:endParaRPr lang="fr-BE"/>
        </a:p>
      </dgm:t>
    </dgm:pt>
    <dgm:pt modelId="{AC20CD39-4551-41EC-8A86-D3660CA5AC28}" type="pres">
      <dgm:prSet presAssocID="{A2429073-D1DA-45F8-93DD-20EED2031945}" presName="linNode" presStyleCnt="0"/>
      <dgm:spPr/>
    </dgm:pt>
    <dgm:pt modelId="{494F7934-C832-42ED-94A0-197387A2E7BE}" type="pres">
      <dgm:prSet presAssocID="{A2429073-D1DA-45F8-93DD-20EED2031945}" presName="parentText" presStyleLbl="node1" presStyleIdx="0" presStyleCnt="4" custScaleX="81529" custLinFactNeighborX="897">
        <dgm:presLayoutVars>
          <dgm:chMax val="1"/>
          <dgm:bulletEnabled val="1"/>
        </dgm:presLayoutVars>
      </dgm:prSet>
      <dgm:spPr/>
      <dgm:t>
        <a:bodyPr/>
        <a:lstStyle/>
        <a:p>
          <a:endParaRPr lang="fr-BE"/>
        </a:p>
      </dgm:t>
    </dgm:pt>
    <dgm:pt modelId="{369BF399-BF81-42DD-A6C4-D50EA4E395BD}" type="pres">
      <dgm:prSet presAssocID="{A2429073-D1DA-45F8-93DD-20EED2031945}" presName="descendantText" presStyleLbl="alignAccFollowNode1" presStyleIdx="0" presStyleCnt="4" custScaleX="104255" custScaleY="118165">
        <dgm:presLayoutVars>
          <dgm:bulletEnabled val="1"/>
        </dgm:presLayoutVars>
      </dgm:prSet>
      <dgm:spPr/>
      <dgm:t>
        <a:bodyPr/>
        <a:lstStyle/>
        <a:p>
          <a:endParaRPr lang="fr-BE"/>
        </a:p>
      </dgm:t>
    </dgm:pt>
    <dgm:pt modelId="{A54FA206-AC90-4296-A253-1E70F19CA407}" type="pres">
      <dgm:prSet presAssocID="{4D8BFD02-420B-4326-BE14-C1C624EB3CC5}" presName="sp" presStyleCnt="0"/>
      <dgm:spPr/>
    </dgm:pt>
    <dgm:pt modelId="{4080AA11-26BB-49AE-89B5-6839683B6FCB}" type="pres">
      <dgm:prSet presAssocID="{E05AEA97-53D1-4676-AC90-E35B9EB30FA1}" presName="linNode" presStyleCnt="0"/>
      <dgm:spPr/>
    </dgm:pt>
    <dgm:pt modelId="{BDA19D1A-9F2E-4BF1-95CC-869EBD4566F9}" type="pres">
      <dgm:prSet presAssocID="{E05AEA97-53D1-4676-AC90-E35B9EB30FA1}" presName="parentText" presStyleLbl="node1" presStyleIdx="1" presStyleCnt="4" custScaleX="81529" custLinFactNeighborX="897">
        <dgm:presLayoutVars>
          <dgm:chMax val="1"/>
          <dgm:bulletEnabled val="1"/>
        </dgm:presLayoutVars>
      </dgm:prSet>
      <dgm:spPr/>
      <dgm:t>
        <a:bodyPr/>
        <a:lstStyle/>
        <a:p>
          <a:endParaRPr lang="fr-BE"/>
        </a:p>
      </dgm:t>
    </dgm:pt>
    <dgm:pt modelId="{2EB54F91-92EB-4516-AB01-DF46489C1504}" type="pres">
      <dgm:prSet presAssocID="{E05AEA97-53D1-4676-AC90-E35B9EB30FA1}" presName="descendantText" presStyleLbl="alignAccFollowNode1" presStyleIdx="1" presStyleCnt="4" custScaleX="104255" custScaleY="118165">
        <dgm:presLayoutVars>
          <dgm:bulletEnabled val="1"/>
        </dgm:presLayoutVars>
      </dgm:prSet>
      <dgm:spPr/>
      <dgm:t>
        <a:bodyPr/>
        <a:lstStyle/>
        <a:p>
          <a:endParaRPr lang="fr-BE"/>
        </a:p>
      </dgm:t>
    </dgm:pt>
    <dgm:pt modelId="{8ADBF45F-3B0B-4C80-997F-65619773A500}" type="pres">
      <dgm:prSet presAssocID="{FD53D7A6-26CE-4887-88AC-6D54E5E882A6}" presName="sp" presStyleCnt="0"/>
      <dgm:spPr/>
    </dgm:pt>
    <dgm:pt modelId="{E6C252A6-6194-4547-B2BF-B9D69DAD7580}" type="pres">
      <dgm:prSet presAssocID="{AEB2637A-37EE-4732-90A6-912B16458C8A}" presName="linNode" presStyleCnt="0"/>
      <dgm:spPr/>
    </dgm:pt>
    <dgm:pt modelId="{7B1DC94A-EA98-44C5-BA31-AFAC65669F1B}" type="pres">
      <dgm:prSet presAssocID="{AEB2637A-37EE-4732-90A6-912B16458C8A}" presName="parentText" presStyleLbl="node1" presStyleIdx="2" presStyleCnt="4" custScaleX="81529" custLinFactNeighborX="897">
        <dgm:presLayoutVars>
          <dgm:chMax val="1"/>
          <dgm:bulletEnabled val="1"/>
        </dgm:presLayoutVars>
      </dgm:prSet>
      <dgm:spPr/>
      <dgm:t>
        <a:bodyPr/>
        <a:lstStyle/>
        <a:p>
          <a:endParaRPr lang="fr-BE"/>
        </a:p>
      </dgm:t>
    </dgm:pt>
    <dgm:pt modelId="{E7347F46-90E4-4B80-8ECD-58C77AB676F1}" type="pres">
      <dgm:prSet presAssocID="{AEB2637A-37EE-4732-90A6-912B16458C8A}" presName="descendantText" presStyleLbl="alignAccFollowNode1" presStyleIdx="2" presStyleCnt="4" custScaleX="104255" custScaleY="118165">
        <dgm:presLayoutVars>
          <dgm:bulletEnabled val="1"/>
        </dgm:presLayoutVars>
      </dgm:prSet>
      <dgm:spPr/>
      <dgm:t>
        <a:bodyPr/>
        <a:lstStyle/>
        <a:p>
          <a:endParaRPr lang="fr-BE"/>
        </a:p>
      </dgm:t>
    </dgm:pt>
    <dgm:pt modelId="{C970430A-718A-4BCA-A048-0BC7C2F83102}" type="pres">
      <dgm:prSet presAssocID="{494754BE-8489-4178-9AB4-53D01FBA3A46}" presName="sp" presStyleCnt="0"/>
      <dgm:spPr/>
    </dgm:pt>
    <dgm:pt modelId="{18105A76-8068-40FA-A423-3EDBC72BC9C2}" type="pres">
      <dgm:prSet presAssocID="{AD6447AE-41DB-4785-B91D-911E93FC30C0}" presName="linNode" presStyleCnt="0"/>
      <dgm:spPr/>
    </dgm:pt>
    <dgm:pt modelId="{DFC5C4E0-C792-466E-9B7D-64B27E837F60}" type="pres">
      <dgm:prSet presAssocID="{AD6447AE-41DB-4785-B91D-911E93FC30C0}" presName="parentText" presStyleLbl="node1" presStyleIdx="3" presStyleCnt="4" custScaleX="81529" custLinFactNeighborX="897">
        <dgm:presLayoutVars>
          <dgm:chMax val="1"/>
          <dgm:bulletEnabled val="1"/>
        </dgm:presLayoutVars>
      </dgm:prSet>
      <dgm:spPr/>
      <dgm:t>
        <a:bodyPr/>
        <a:lstStyle/>
        <a:p>
          <a:endParaRPr lang="fr-BE"/>
        </a:p>
      </dgm:t>
    </dgm:pt>
    <dgm:pt modelId="{5D5CE93B-EBDF-4C4A-85E9-A308679FB1C9}" type="pres">
      <dgm:prSet presAssocID="{AD6447AE-41DB-4785-B91D-911E93FC30C0}" presName="descendantText" presStyleLbl="alignAccFollowNode1" presStyleIdx="3" presStyleCnt="4" custScaleX="104255" custScaleY="118165">
        <dgm:presLayoutVars>
          <dgm:bulletEnabled val="1"/>
        </dgm:presLayoutVars>
      </dgm:prSet>
      <dgm:spPr/>
      <dgm:t>
        <a:bodyPr/>
        <a:lstStyle/>
        <a:p>
          <a:endParaRPr lang="fr-BE"/>
        </a:p>
      </dgm:t>
    </dgm:pt>
  </dgm:ptLst>
  <dgm:cxnLst>
    <dgm:cxn modelId="{2D13255A-9699-451A-9C5C-866391D81BD9}" srcId="{A2429073-D1DA-45F8-93DD-20EED2031945}" destId="{A2FE6C1D-9887-4486-9527-6B77C00E8776}" srcOrd="0" destOrd="0" parTransId="{01E023E0-23BC-4D9C-AC58-0C1813E1B1AA}" sibTransId="{1989ABB9-F895-44A2-BC7E-7EC714155786}"/>
    <dgm:cxn modelId="{4BF873CB-E592-4CE6-9C1C-835A9EFAD41E}" type="presOf" srcId="{A2429073-D1DA-45F8-93DD-20EED2031945}" destId="{494F7934-C832-42ED-94A0-197387A2E7BE}" srcOrd="0" destOrd="0" presId="urn:microsoft.com/office/officeart/2005/8/layout/vList5"/>
    <dgm:cxn modelId="{362CC4A4-2BC8-441C-838D-9707E97871C2}" type="presOf" srcId="{8DDB8D40-3AE3-406E-BCBA-CAB6D99E0EA4}" destId="{ACDD0AB5-1848-487F-B0D4-4A08932BAF57}" srcOrd="0" destOrd="0" presId="urn:microsoft.com/office/officeart/2005/8/layout/vList5"/>
    <dgm:cxn modelId="{3E7B6110-27C3-4F9C-B0D9-F9E3AC5E8E85}" type="presOf" srcId="{E05AEA97-53D1-4676-AC90-E35B9EB30FA1}" destId="{BDA19D1A-9F2E-4BF1-95CC-869EBD4566F9}" srcOrd="0" destOrd="0" presId="urn:microsoft.com/office/officeart/2005/8/layout/vList5"/>
    <dgm:cxn modelId="{4396D5B2-F8E7-4B52-A976-101466FED1E4}" srcId="{E05AEA97-53D1-4676-AC90-E35B9EB30FA1}" destId="{2E5AF330-FEE9-4034-93CF-B923158F308A}" srcOrd="1" destOrd="0" parTransId="{C288A61C-CFAC-4AA2-BA61-7CCB59BD6592}" sibTransId="{C43C92BF-FDCF-42CC-8FF5-4512511677FC}"/>
    <dgm:cxn modelId="{8842C1D4-0E90-4F9D-91F7-36DD2DEAB3BD}" srcId="{AEB2637A-37EE-4732-90A6-912B16458C8A}" destId="{544EDB80-3F6C-4961-AA9D-0FEE1D2B615B}" srcOrd="1" destOrd="0" parTransId="{5775193B-57D6-496C-9BA7-2992C6C8A227}" sibTransId="{1B1957D0-B323-4D61-8694-CA3A2C72083D}"/>
    <dgm:cxn modelId="{ECEE44AB-9CA2-4B38-999E-773F1F6F28C4}" srcId="{E05AEA97-53D1-4676-AC90-E35B9EB30FA1}" destId="{AC0ECB86-92F7-4595-AD3C-E138919D3181}" srcOrd="0" destOrd="0" parTransId="{CD724021-7C82-4C7B-98EF-76BC4C57F9FD}" sibTransId="{00958098-040C-489B-A80C-3CDCD3296740}"/>
    <dgm:cxn modelId="{EE44ECD0-D483-406C-9C87-1CF3B5B56248}" srcId="{8DDB8D40-3AE3-406E-BCBA-CAB6D99E0EA4}" destId="{AEB2637A-37EE-4732-90A6-912B16458C8A}" srcOrd="2" destOrd="0" parTransId="{19F1CE47-9ADC-4783-8E2B-AC4E2E99F215}" sibTransId="{494754BE-8489-4178-9AB4-53D01FBA3A46}"/>
    <dgm:cxn modelId="{B9A1EF5B-09FA-43F2-88A6-3F4AF7D906D1}" srcId="{8DDB8D40-3AE3-406E-BCBA-CAB6D99E0EA4}" destId="{AD6447AE-41DB-4785-B91D-911E93FC30C0}" srcOrd="3" destOrd="0" parTransId="{30052F0B-4127-44E1-8F83-834966309180}" sibTransId="{7835F83C-F832-4528-967E-C9FAE961E331}"/>
    <dgm:cxn modelId="{4B8AB913-0746-4060-B1B5-4B452D009F69}" srcId="{AD6447AE-41DB-4785-B91D-911E93FC30C0}" destId="{576EE6E4-CD9B-4703-90E7-7B8D3D8D70AD}" srcOrd="0" destOrd="0" parTransId="{995889BD-286C-4A42-8419-58C1B0512FD1}" sibTransId="{990ABBE0-0E8A-46CF-8A3A-AC107440AA58}"/>
    <dgm:cxn modelId="{0FB8C617-98C9-4513-89BC-1EF3E5F33822}" type="presOf" srcId="{82644443-42C0-4716-9C56-223160286A59}" destId="{E7347F46-90E4-4B80-8ECD-58C77AB676F1}" srcOrd="0" destOrd="0" presId="urn:microsoft.com/office/officeart/2005/8/layout/vList5"/>
    <dgm:cxn modelId="{C2388F62-5898-4173-B256-E17710EC2D19}" type="presOf" srcId="{AEB2637A-37EE-4732-90A6-912B16458C8A}" destId="{7B1DC94A-EA98-44C5-BA31-AFAC65669F1B}" srcOrd="0" destOrd="0" presId="urn:microsoft.com/office/officeart/2005/8/layout/vList5"/>
    <dgm:cxn modelId="{2BA3DC93-C5E8-4F43-AA2C-3739829F7012}" srcId="{A2429073-D1DA-45F8-93DD-20EED2031945}" destId="{E7B79DFE-20A0-4990-8824-D4DD4437BE67}" srcOrd="1" destOrd="0" parTransId="{38D71223-ACDC-44E7-8068-C40069C1191D}" sibTransId="{B7B17FA9-E0BF-4D4C-A2A1-1F1F40D11A71}"/>
    <dgm:cxn modelId="{7A080891-0422-4590-9E74-3F3856A223CC}" type="presOf" srcId="{2651CD99-CA7B-4440-91E2-B64478DB603B}" destId="{5D5CE93B-EBDF-4C4A-85E9-A308679FB1C9}" srcOrd="0" destOrd="1" presId="urn:microsoft.com/office/officeart/2005/8/layout/vList5"/>
    <dgm:cxn modelId="{3A13CA8B-B6D2-4EDF-ABA1-88AEE3553A50}" srcId="{AD6447AE-41DB-4785-B91D-911E93FC30C0}" destId="{2651CD99-CA7B-4440-91E2-B64478DB603B}" srcOrd="1" destOrd="0" parTransId="{8D6F00A4-F2C7-40B9-89A5-A10128BCDFA7}" sibTransId="{635A7507-98D3-4E54-9A6E-843DC0B3A31F}"/>
    <dgm:cxn modelId="{67B4D41E-EF24-4B6E-A009-6E92294F278A}" type="presOf" srcId="{544EDB80-3F6C-4961-AA9D-0FEE1D2B615B}" destId="{E7347F46-90E4-4B80-8ECD-58C77AB676F1}" srcOrd="0" destOrd="1" presId="urn:microsoft.com/office/officeart/2005/8/layout/vList5"/>
    <dgm:cxn modelId="{E1948DB9-225D-46AC-98BB-65FF8F6A2DB4}" srcId="{8DDB8D40-3AE3-406E-BCBA-CAB6D99E0EA4}" destId="{A2429073-D1DA-45F8-93DD-20EED2031945}" srcOrd="0" destOrd="0" parTransId="{B8405A9A-BFBC-4C23-8335-C042A09BB6E7}" sibTransId="{4D8BFD02-420B-4326-BE14-C1C624EB3CC5}"/>
    <dgm:cxn modelId="{5F1EA8E0-01F8-4808-960D-5977CB476FEE}" type="presOf" srcId="{576EE6E4-CD9B-4703-90E7-7B8D3D8D70AD}" destId="{5D5CE93B-EBDF-4C4A-85E9-A308679FB1C9}" srcOrd="0" destOrd="0" presId="urn:microsoft.com/office/officeart/2005/8/layout/vList5"/>
    <dgm:cxn modelId="{2456B690-5C85-4D0E-AC7F-A3745FFE9E4E}" type="presOf" srcId="{AD6447AE-41DB-4785-B91D-911E93FC30C0}" destId="{DFC5C4E0-C792-466E-9B7D-64B27E837F60}" srcOrd="0" destOrd="0" presId="urn:microsoft.com/office/officeart/2005/8/layout/vList5"/>
    <dgm:cxn modelId="{DE7A5336-D762-4D5C-8803-A48E0BF98284}" type="presOf" srcId="{2E5AF330-FEE9-4034-93CF-B923158F308A}" destId="{2EB54F91-92EB-4516-AB01-DF46489C1504}" srcOrd="0" destOrd="1" presId="urn:microsoft.com/office/officeart/2005/8/layout/vList5"/>
    <dgm:cxn modelId="{C2BA162D-6902-4A78-8AF7-342BEB997C35}" type="presOf" srcId="{E7B79DFE-20A0-4990-8824-D4DD4437BE67}" destId="{369BF399-BF81-42DD-A6C4-D50EA4E395BD}" srcOrd="0" destOrd="1" presId="urn:microsoft.com/office/officeart/2005/8/layout/vList5"/>
    <dgm:cxn modelId="{14314267-0350-4450-B8F5-5E2D13C1937B}" srcId="{8DDB8D40-3AE3-406E-BCBA-CAB6D99E0EA4}" destId="{E05AEA97-53D1-4676-AC90-E35B9EB30FA1}" srcOrd="1" destOrd="0" parTransId="{7BABD785-4C82-4462-B3C4-9A39F7D67460}" sibTransId="{FD53D7A6-26CE-4887-88AC-6D54E5E882A6}"/>
    <dgm:cxn modelId="{FDA057C3-D753-482E-98CB-7338CB5B2D31}" type="presOf" srcId="{A2FE6C1D-9887-4486-9527-6B77C00E8776}" destId="{369BF399-BF81-42DD-A6C4-D50EA4E395BD}" srcOrd="0" destOrd="0" presId="urn:microsoft.com/office/officeart/2005/8/layout/vList5"/>
    <dgm:cxn modelId="{9C8D37C3-2A87-4E44-9D06-754AED655A83}" srcId="{AEB2637A-37EE-4732-90A6-912B16458C8A}" destId="{82644443-42C0-4716-9C56-223160286A59}" srcOrd="0" destOrd="0" parTransId="{D3AF3A08-8D49-43BD-B4B4-0E761F04A327}" sibTransId="{007F6454-E6E6-45C8-A009-4303EFA32DFA}"/>
    <dgm:cxn modelId="{D395C08B-5977-4AC3-8D9F-C1B6D0FB7982}" type="presOf" srcId="{AC0ECB86-92F7-4595-AD3C-E138919D3181}" destId="{2EB54F91-92EB-4516-AB01-DF46489C1504}" srcOrd="0" destOrd="0" presId="urn:microsoft.com/office/officeart/2005/8/layout/vList5"/>
    <dgm:cxn modelId="{894B22A8-0BED-4A15-97A9-D88A53844365}" type="presParOf" srcId="{ACDD0AB5-1848-487F-B0D4-4A08932BAF57}" destId="{AC20CD39-4551-41EC-8A86-D3660CA5AC28}" srcOrd="0" destOrd="0" presId="urn:microsoft.com/office/officeart/2005/8/layout/vList5"/>
    <dgm:cxn modelId="{1E22143B-AEEC-4631-AD87-03606BA52A4D}" type="presParOf" srcId="{AC20CD39-4551-41EC-8A86-D3660CA5AC28}" destId="{494F7934-C832-42ED-94A0-197387A2E7BE}" srcOrd="0" destOrd="0" presId="urn:microsoft.com/office/officeart/2005/8/layout/vList5"/>
    <dgm:cxn modelId="{4567CDED-6CDD-4C0B-B265-D4624590175F}" type="presParOf" srcId="{AC20CD39-4551-41EC-8A86-D3660CA5AC28}" destId="{369BF399-BF81-42DD-A6C4-D50EA4E395BD}" srcOrd="1" destOrd="0" presId="urn:microsoft.com/office/officeart/2005/8/layout/vList5"/>
    <dgm:cxn modelId="{B9E1C8E0-8993-488A-8D09-A67F2A5DBB3F}" type="presParOf" srcId="{ACDD0AB5-1848-487F-B0D4-4A08932BAF57}" destId="{A54FA206-AC90-4296-A253-1E70F19CA407}" srcOrd="1" destOrd="0" presId="urn:microsoft.com/office/officeart/2005/8/layout/vList5"/>
    <dgm:cxn modelId="{B2C543D0-9F9B-44F9-8107-9561DAFFE4F4}" type="presParOf" srcId="{ACDD0AB5-1848-487F-B0D4-4A08932BAF57}" destId="{4080AA11-26BB-49AE-89B5-6839683B6FCB}" srcOrd="2" destOrd="0" presId="urn:microsoft.com/office/officeart/2005/8/layout/vList5"/>
    <dgm:cxn modelId="{932EEF6B-60A9-4B86-A108-BC9872F31C47}" type="presParOf" srcId="{4080AA11-26BB-49AE-89B5-6839683B6FCB}" destId="{BDA19D1A-9F2E-4BF1-95CC-869EBD4566F9}" srcOrd="0" destOrd="0" presId="urn:microsoft.com/office/officeart/2005/8/layout/vList5"/>
    <dgm:cxn modelId="{F0E58E13-1FE7-4F0B-AD4A-EF2EEC9614A5}" type="presParOf" srcId="{4080AA11-26BB-49AE-89B5-6839683B6FCB}" destId="{2EB54F91-92EB-4516-AB01-DF46489C1504}" srcOrd="1" destOrd="0" presId="urn:microsoft.com/office/officeart/2005/8/layout/vList5"/>
    <dgm:cxn modelId="{22520B80-D89D-45F1-BCE1-E6AEC4E799B0}" type="presParOf" srcId="{ACDD0AB5-1848-487F-B0D4-4A08932BAF57}" destId="{8ADBF45F-3B0B-4C80-997F-65619773A500}" srcOrd="3" destOrd="0" presId="urn:microsoft.com/office/officeart/2005/8/layout/vList5"/>
    <dgm:cxn modelId="{8E7F6C69-1A1B-43FD-B211-1C39E7D8D901}" type="presParOf" srcId="{ACDD0AB5-1848-487F-B0D4-4A08932BAF57}" destId="{E6C252A6-6194-4547-B2BF-B9D69DAD7580}" srcOrd="4" destOrd="0" presId="urn:microsoft.com/office/officeart/2005/8/layout/vList5"/>
    <dgm:cxn modelId="{8F1613DB-0C9C-40B1-A636-81675663D1CB}" type="presParOf" srcId="{E6C252A6-6194-4547-B2BF-B9D69DAD7580}" destId="{7B1DC94A-EA98-44C5-BA31-AFAC65669F1B}" srcOrd="0" destOrd="0" presId="urn:microsoft.com/office/officeart/2005/8/layout/vList5"/>
    <dgm:cxn modelId="{923BAA21-6213-4BD9-8D2D-EA62B442E0AD}" type="presParOf" srcId="{E6C252A6-6194-4547-B2BF-B9D69DAD7580}" destId="{E7347F46-90E4-4B80-8ECD-58C77AB676F1}" srcOrd="1" destOrd="0" presId="urn:microsoft.com/office/officeart/2005/8/layout/vList5"/>
    <dgm:cxn modelId="{1586A730-99EB-415B-AE16-2F39DC7BBF1C}" type="presParOf" srcId="{ACDD0AB5-1848-487F-B0D4-4A08932BAF57}" destId="{C970430A-718A-4BCA-A048-0BC7C2F83102}" srcOrd="5" destOrd="0" presId="urn:microsoft.com/office/officeart/2005/8/layout/vList5"/>
    <dgm:cxn modelId="{8C6D304D-0074-416D-B1A7-F592C6BEF6FC}" type="presParOf" srcId="{ACDD0AB5-1848-487F-B0D4-4A08932BAF57}" destId="{18105A76-8068-40FA-A423-3EDBC72BC9C2}" srcOrd="6" destOrd="0" presId="urn:microsoft.com/office/officeart/2005/8/layout/vList5"/>
    <dgm:cxn modelId="{58646927-167C-4EEC-953A-074CBD5F4BF9}" type="presParOf" srcId="{18105A76-8068-40FA-A423-3EDBC72BC9C2}" destId="{DFC5C4E0-C792-466E-9B7D-64B27E837F60}" srcOrd="0" destOrd="0" presId="urn:microsoft.com/office/officeart/2005/8/layout/vList5"/>
    <dgm:cxn modelId="{6DF61140-290A-4625-994F-E0A5AE8F0229}" type="presParOf" srcId="{18105A76-8068-40FA-A423-3EDBC72BC9C2}" destId="{5D5CE93B-EBDF-4C4A-85E9-A308679FB1C9}"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D74EC8-3B09-4F8F-BF88-F76ECBD0531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BE"/>
        </a:p>
      </dgm:t>
    </dgm:pt>
    <dgm:pt modelId="{7E80A896-686D-4578-8ABB-A0AEACB6C2C9}">
      <dgm:prSet phldrT="[Texte]" custT="1">
        <dgm:style>
          <a:lnRef idx="2">
            <a:schemeClr val="accent1"/>
          </a:lnRef>
          <a:fillRef idx="1">
            <a:schemeClr val="lt1"/>
          </a:fillRef>
          <a:effectRef idx="0">
            <a:schemeClr val="accent1"/>
          </a:effectRef>
          <a:fontRef idx="minor">
            <a:schemeClr val="dk1"/>
          </a:fontRef>
        </dgm:style>
      </dgm:prSet>
      <dgm:spPr>
        <a:ln>
          <a:solidFill>
            <a:srgbClr val="6BC1C0"/>
          </a:solidFill>
        </a:ln>
      </dgm:spPr>
      <dgm:t>
        <a:bodyPr/>
        <a:lstStyle/>
        <a:p>
          <a:pPr>
            <a:lnSpc>
              <a:spcPct val="100000"/>
            </a:lnSpc>
          </a:pPr>
          <a:r>
            <a:rPr lang="fr-BE" sz="3600" b="1" dirty="0" smtClean="0">
              <a:solidFill>
                <a:srgbClr val="3A6DAC"/>
              </a:solidFill>
            </a:rPr>
            <a:t>Adapter</a:t>
          </a:r>
          <a:endParaRPr lang="fr-BE" sz="3600" b="1" dirty="0">
            <a:solidFill>
              <a:srgbClr val="3A6DAC"/>
            </a:solidFill>
          </a:endParaRPr>
        </a:p>
      </dgm:t>
    </dgm:pt>
    <dgm:pt modelId="{B2AFA3E1-9FF9-4E5F-B048-2003CB926613}" type="parTrans" cxnId="{7A902E3D-9CF0-45DA-90A0-B275CA46FAC3}">
      <dgm:prSet/>
      <dgm:spPr/>
      <dgm:t>
        <a:bodyPr/>
        <a:lstStyle/>
        <a:p>
          <a:endParaRPr lang="fr-BE"/>
        </a:p>
      </dgm:t>
    </dgm:pt>
    <dgm:pt modelId="{54219ADD-B001-42A0-A1BD-0CDBCB80F7D9}" type="sibTrans" cxnId="{7A902E3D-9CF0-45DA-90A0-B275CA46FAC3}">
      <dgm:prSet/>
      <dgm:spPr/>
      <dgm:t>
        <a:bodyPr/>
        <a:lstStyle/>
        <a:p>
          <a:endParaRPr lang="fr-BE"/>
        </a:p>
      </dgm:t>
    </dgm:pt>
    <dgm:pt modelId="{80ABE3D7-0A67-44FA-8793-7B5EBFD12BC2}">
      <dgm:prSet phldrT="[Texte]" custT="1">
        <dgm:style>
          <a:lnRef idx="2">
            <a:schemeClr val="accent1"/>
          </a:lnRef>
          <a:fillRef idx="1">
            <a:schemeClr val="lt1"/>
          </a:fillRef>
          <a:effectRef idx="0">
            <a:schemeClr val="accent1"/>
          </a:effectRef>
          <a:fontRef idx="minor">
            <a:schemeClr val="dk1"/>
          </a:fontRef>
        </dgm:style>
      </dgm:prSet>
      <dgm:spPr>
        <a:ln>
          <a:solidFill>
            <a:srgbClr val="6BC1C0"/>
          </a:solidFill>
        </a:ln>
      </dgm:spPr>
      <dgm:t>
        <a:bodyPr/>
        <a:lstStyle/>
        <a:p>
          <a:r>
            <a:rPr lang="fr-BE" sz="3600" b="1" dirty="0" smtClean="0">
              <a:solidFill>
                <a:srgbClr val="3A6DAC"/>
              </a:solidFill>
            </a:rPr>
            <a:t>Planifier</a:t>
          </a:r>
        </a:p>
      </dgm:t>
    </dgm:pt>
    <dgm:pt modelId="{8E81517E-722C-47EC-ABCF-5334F6BAD84C}" type="parTrans" cxnId="{E9E82E14-41C9-449F-A1DC-0D77E73CF7C5}">
      <dgm:prSet/>
      <dgm:spPr/>
      <dgm:t>
        <a:bodyPr/>
        <a:lstStyle/>
        <a:p>
          <a:endParaRPr lang="fr-BE"/>
        </a:p>
      </dgm:t>
    </dgm:pt>
    <dgm:pt modelId="{6B68D68A-7E57-4BEE-A487-2FE2BD1C83B8}" type="sibTrans" cxnId="{E9E82E14-41C9-449F-A1DC-0D77E73CF7C5}">
      <dgm:prSet/>
      <dgm:spPr/>
      <dgm:t>
        <a:bodyPr/>
        <a:lstStyle/>
        <a:p>
          <a:endParaRPr lang="fr-BE"/>
        </a:p>
      </dgm:t>
    </dgm:pt>
    <dgm:pt modelId="{D7E3B6F9-18ED-4F73-AEA2-C68A9B343E00}">
      <dgm:prSet phldrT="[Texte]" custT="1">
        <dgm:style>
          <a:lnRef idx="2">
            <a:schemeClr val="accent1"/>
          </a:lnRef>
          <a:fillRef idx="1">
            <a:schemeClr val="lt1"/>
          </a:fillRef>
          <a:effectRef idx="0">
            <a:schemeClr val="accent1"/>
          </a:effectRef>
          <a:fontRef idx="minor">
            <a:schemeClr val="dk1"/>
          </a:fontRef>
        </dgm:style>
      </dgm:prSet>
      <dgm:spPr>
        <a:ln>
          <a:solidFill>
            <a:srgbClr val="6BC1C0"/>
          </a:solidFill>
        </a:ln>
      </dgm:spPr>
      <dgm:t>
        <a:bodyPr/>
        <a:lstStyle/>
        <a:p>
          <a:r>
            <a:rPr lang="fr-BE" sz="3600" b="1" dirty="0" smtClean="0">
              <a:solidFill>
                <a:srgbClr val="3A6DAC"/>
              </a:solidFill>
            </a:rPr>
            <a:t>Appliquer </a:t>
          </a:r>
        </a:p>
      </dgm:t>
    </dgm:pt>
    <dgm:pt modelId="{96E60CB6-C66A-46C2-B29A-5C0881B92F54}" type="parTrans" cxnId="{9FC19080-0288-442A-B69B-D14AE2F8160D}">
      <dgm:prSet/>
      <dgm:spPr/>
      <dgm:t>
        <a:bodyPr/>
        <a:lstStyle/>
        <a:p>
          <a:endParaRPr lang="fr-BE"/>
        </a:p>
      </dgm:t>
    </dgm:pt>
    <dgm:pt modelId="{16AE95EC-2F8C-4FC6-A1C0-5C440B83C25C}" type="sibTrans" cxnId="{9FC19080-0288-442A-B69B-D14AE2F8160D}">
      <dgm:prSet/>
      <dgm:spPr/>
      <dgm:t>
        <a:bodyPr/>
        <a:lstStyle/>
        <a:p>
          <a:endParaRPr lang="fr-BE"/>
        </a:p>
      </dgm:t>
    </dgm:pt>
    <dgm:pt modelId="{2542EA18-4F94-4DB0-82EF-280A833C32F5}">
      <dgm:prSet phldrT="[Texte]"/>
      <dgm:spPr>
        <a:solidFill>
          <a:srgbClr val="6BC1C0"/>
        </a:solidFill>
      </dgm:spPr>
      <dgm:t>
        <a:bodyPr/>
        <a:lstStyle/>
        <a:p>
          <a:endParaRPr lang="fr-BE" dirty="0"/>
        </a:p>
      </dgm:t>
    </dgm:pt>
    <dgm:pt modelId="{680A22EA-2F35-4F3E-8F16-2C1B3C664512}" type="sibTrans" cxnId="{4A4FCCD1-B852-43DB-A4D4-EF8045A9843A}">
      <dgm:prSet/>
      <dgm:spPr/>
      <dgm:t>
        <a:bodyPr/>
        <a:lstStyle/>
        <a:p>
          <a:endParaRPr lang="fr-BE"/>
        </a:p>
      </dgm:t>
    </dgm:pt>
    <dgm:pt modelId="{45C34255-FCA4-4306-8E1B-30B5685DE08F}" type="parTrans" cxnId="{4A4FCCD1-B852-43DB-A4D4-EF8045A9843A}">
      <dgm:prSet/>
      <dgm:spPr/>
      <dgm:t>
        <a:bodyPr/>
        <a:lstStyle/>
        <a:p>
          <a:endParaRPr lang="fr-BE"/>
        </a:p>
      </dgm:t>
    </dgm:pt>
    <dgm:pt modelId="{C6683E25-6F20-4A3B-AB09-DBAC7221864D}">
      <dgm:prSet phldrT="[Texte]" custT="1">
        <dgm:style>
          <a:lnRef idx="2">
            <a:schemeClr val="accent1"/>
          </a:lnRef>
          <a:fillRef idx="1">
            <a:schemeClr val="lt1"/>
          </a:fillRef>
          <a:effectRef idx="0">
            <a:schemeClr val="accent1"/>
          </a:effectRef>
          <a:fontRef idx="minor">
            <a:schemeClr val="dk1"/>
          </a:fontRef>
        </dgm:style>
      </dgm:prSet>
      <dgm:spPr>
        <a:ln>
          <a:solidFill>
            <a:srgbClr val="6BC1C0"/>
          </a:solidFill>
        </a:ln>
      </dgm:spPr>
      <dgm:t>
        <a:bodyPr/>
        <a:lstStyle/>
        <a:p>
          <a:r>
            <a:rPr lang="fr-BE" sz="3600" b="1" dirty="0" smtClean="0">
              <a:solidFill>
                <a:srgbClr val="3A6DAC"/>
              </a:solidFill>
            </a:rPr>
            <a:t>Evaluer</a:t>
          </a:r>
          <a:endParaRPr lang="fr-BE" sz="3600" b="1" dirty="0">
            <a:solidFill>
              <a:srgbClr val="3A6DAC"/>
            </a:solidFill>
          </a:endParaRPr>
        </a:p>
      </dgm:t>
    </dgm:pt>
    <dgm:pt modelId="{51FCFE36-2F5B-46E4-9764-16269CD1C4CD}" type="parTrans" cxnId="{1844A4A2-6E47-4A4C-9470-79E84639497A}">
      <dgm:prSet/>
      <dgm:spPr/>
      <dgm:t>
        <a:bodyPr/>
        <a:lstStyle/>
        <a:p>
          <a:endParaRPr lang="fr-BE"/>
        </a:p>
      </dgm:t>
    </dgm:pt>
    <dgm:pt modelId="{D00797E2-7B6E-4DB8-BFA2-1157101CFD59}" type="sibTrans" cxnId="{1844A4A2-6E47-4A4C-9470-79E84639497A}">
      <dgm:prSet/>
      <dgm:spPr/>
      <dgm:t>
        <a:bodyPr/>
        <a:lstStyle/>
        <a:p>
          <a:endParaRPr lang="fr-BE"/>
        </a:p>
      </dgm:t>
    </dgm:pt>
    <dgm:pt modelId="{1E9CE50B-95BA-4C83-96B0-77133BE497CA}" type="pres">
      <dgm:prSet presAssocID="{00D74EC8-3B09-4F8F-BF88-F76ECBD05316}" presName="diagram" presStyleCnt="0">
        <dgm:presLayoutVars>
          <dgm:chMax val="1"/>
          <dgm:dir/>
          <dgm:animLvl val="ctr"/>
          <dgm:resizeHandles val="exact"/>
        </dgm:presLayoutVars>
      </dgm:prSet>
      <dgm:spPr/>
      <dgm:t>
        <a:bodyPr/>
        <a:lstStyle/>
        <a:p>
          <a:endParaRPr lang="fr-BE"/>
        </a:p>
      </dgm:t>
    </dgm:pt>
    <dgm:pt modelId="{6CED6939-9B63-40D6-B5D5-DDC0C923680B}" type="pres">
      <dgm:prSet presAssocID="{00D74EC8-3B09-4F8F-BF88-F76ECBD05316}" presName="matrix" presStyleCnt="0"/>
      <dgm:spPr/>
    </dgm:pt>
    <dgm:pt modelId="{E662137B-DBA7-4572-867E-38478581D9D4}" type="pres">
      <dgm:prSet presAssocID="{00D74EC8-3B09-4F8F-BF88-F76ECBD05316}" presName="tile1" presStyleLbl="node1" presStyleIdx="0" presStyleCnt="4"/>
      <dgm:spPr/>
      <dgm:t>
        <a:bodyPr/>
        <a:lstStyle/>
        <a:p>
          <a:endParaRPr lang="fr-BE"/>
        </a:p>
      </dgm:t>
    </dgm:pt>
    <dgm:pt modelId="{15A3B390-939D-413E-9104-253F5D14954C}" type="pres">
      <dgm:prSet presAssocID="{00D74EC8-3B09-4F8F-BF88-F76ECBD05316}" presName="tile1text" presStyleLbl="node1" presStyleIdx="0" presStyleCnt="4">
        <dgm:presLayoutVars>
          <dgm:chMax val="0"/>
          <dgm:chPref val="0"/>
          <dgm:bulletEnabled val="1"/>
        </dgm:presLayoutVars>
      </dgm:prSet>
      <dgm:spPr/>
      <dgm:t>
        <a:bodyPr/>
        <a:lstStyle/>
        <a:p>
          <a:endParaRPr lang="fr-BE"/>
        </a:p>
      </dgm:t>
    </dgm:pt>
    <dgm:pt modelId="{882AE241-DB49-4F86-875F-CE09010D5D97}" type="pres">
      <dgm:prSet presAssocID="{00D74EC8-3B09-4F8F-BF88-F76ECBD05316}" presName="tile2" presStyleLbl="node1" presStyleIdx="1" presStyleCnt="4"/>
      <dgm:spPr/>
      <dgm:t>
        <a:bodyPr/>
        <a:lstStyle/>
        <a:p>
          <a:endParaRPr lang="fr-BE"/>
        </a:p>
      </dgm:t>
    </dgm:pt>
    <dgm:pt modelId="{444492D8-1BA6-4C44-A0B5-F52AF8750287}" type="pres">
      <dgm:prSet presAssocID="{00D74EC8-3B09-4F8F-BF88-F76ECBD05316}" presName="tile2text" presStyleLbl="node1" presStyleIdx="1" presStyleCnt="4">
        <dgm:presLayoutVars>
          <dgm:chMax val="0"/>
          <dgm:chPref val="0"/>
          <dgm:bulletEnabled val="1"/>
        </dgm:presLayoutVars>
      </dgm:prSet>
      <dgm:spPr/>
      <dgm:t>
        <a:bodyPr/>
        <a:lstStyle/>
        <a:p>
          <a:endParaRPr lang="fr-BE"/>
        </a:p>
      </dgm:t>
    </dgm:pt>
    <dgm:pt modelId="{27A46E9F-46DE-4CD3-B519-FCA9BCCE39DD}" type="pres">
      <dgm:prSet presAssocID="{00D74EC8-3B09-4F8F-BF88-F76ECBD05316}" presName="tile3" presStyleLbl="node1" presStyleIdx="2" presStyleCnt="4"/>
      <dgm:spPr/>
      <dgm:t>
        <a:bodyPr/>
        <a:lstStyle/>
        <a:p>
          <a:endParaRPr lang="fr-BE"/>
        </a:p>
      </dgm:t>
    </dgm:pt>
    <dgm:pt modelId="{159D9E09-E5EA-4AC6-B81B-8D8FCA4A92F2}" type="pres">
      <dgm:prSet presAssocID="{00D74EC8-3B09-4F8F-BF88-F76ECBD05316}" presName="tile3text" presStyleLbl="node1" presStyleIdx="2" presStyleCnt="4">
        <dgm:presLayoutVars>
          <dgm:chMax val="0"/>
          <dgm:chPref val="0"/>
          <dgm:bulletEnabled val="1"/>
        </dgm:presLayoutVars>
      </dgm:prSet>
      <dgm:spPr/>
      <dgm:t>
        <a:bodyPr/>
        <a:lstStyle/>
        <a:p>
          <a:endParaRPr lang="fr-BE"/>
        </a:p>
      </dgm:t>
    </dgm:pt>
    <dgm:pt modelId="{C7736966-E6E6-46B9-9EF9-72AE4DA74083}" type="pres">
      <dgm:prSet presAssocID="{00D74EC8-3B09-4F8F-BF88-F76ECBD05316}" presName="tile4" presStyleLbl="node1" presStyleIdx="3" presStyleCnt="4"/>
      <dgm:spPr/>
      <dgm:t>
        <a:bodyPr/>
        <a:lstStyle/>
        <a:p>
          <a:endParaRPr lang="fr-BE"/>
        </a:p>
      </dgm:t>
    </dgm:pt>
    <dgm:pt modelId="{98B20E86-BCAD-4716-BE7C-2319637B39E4}" type="pres">
      <dgm:prSet presAssocID="{00D74EC8-3B09-4F8F-BF88-F76ECBD05316}" presName="tile4text" presStyleLbl="node1" presStyleIdx="3" presStyleCnt="4">
        <dgm:presLayoutVars>
          <dgm:chMax val="0"/>
          <dgm:chPref val="0"/>
          <dgm:bulletEnabled val="1"/>
        </dgm:presLayoutVars>
      </dgm:prSet>
      <dgm:spPr/>
      <dgm:t>
        <a:bodyPr/>
        <a:lstStyle/>
        <a:p>
          <a:endParaRPr lang="fr-BE"/>
        </a:p>
      </dgm:t>
    </dgm:pt>
    <dgm:pt modelId="{B77E413C-A3A9-447D-BACA-5DD0421FAA68}" type="pres">
      <dgm:prSet presAssocID="{00D74EC8-3B09-4F8F-BF88-F76ECBD05316}" presName="centerTile" presStyleLbl="fgShp" presStyleIdx="0" presStyleCnt="1" custScaleY="134011">
        <dgm:presLayoutVars>
          <dgm:chMax val="0"/>
          <dgm:chPref val="0"/>
        </dgm:presLayoutVars>
      </dgm:prSet>
      <dgm:spPr/>
      <dgm:t>
        <a:bodyPr/>
        <a:lstStyle/>
        <a:p>
          <a:endParaRPr lang="fr-BE"/>
        </a:p>
      </dgm:t>
    </dgm:pt>
  </dgm:ptLst>
  <dgm:cxnLst>
    <dgm:cxn modelId="{7A2208C3-6077-4FE2-A45C-2C67EB0ED3C1}" type="presOf" srcId="{D7E3B6F9-18ED-4F73-AEA2-C68A9B343E00}" destId="{98B20E86-BCAD-4716-BE7C-2319637B39E4}" srcOrd="1" destOrd="0" presId="urn:microsoft.com/office/officeart/2005/8/layout/matrix1"/>
    <dgm:cxn modelId="{A99C56C2-EDC6-4E03-9990-6C930F6789C6}" type="presOf" srcId="{C6683E25-6F20-4A3B-AB09-DBAC7221864D}" destId="{159D9E09-E5EA-4AC6-B81B-8D8FCA4A92F2}" srcOrd="1" destOrd="0" presId="urn:microsoft.com/office/officeart/2005/8/layout/matrix1"/>
    <dgm:cxn modelId="{5E4FAD07-1CE4-4A57-8201-E32BCD103C09}" type="presOf" srcId="{7E80A896-686D-4578-8ABB-A0AEACB6C2C9}" destId="{E662137B-DBA7-4572-867E-38478581D9D4}" srcOrd="0" destOrd="0" presId="urn:microsoft.com/office/officeart/2005/8/layout/matrix1"/>
    <dgm:cxn modelId="{38A5E670-B3F5-4BF5-9C94-F9F6DBC11B2A}" type="presOf" srcId="{7E80A896-686D-4578-8ABB-A0AEACB6C2C9}" destId="{15A3B390-939D-413E-9104-253F5D14954C}" srcOrd="1" destOrd="0" presId="urn:microsoft.com/office/officeart/2005/8/layout/matrix1"/>
    <dgm:cxn modelId="{E9E82E14-41C9-449F-A1DC-0D77E73CF7C5}" srcId="{2542EA18-4F94-4DB0-82EF-280A833C32F5}" destId="{80ABE3D7-0A67-44FA-8793-7B5EBFD12BC2}" srcOrd="1" destOrd="0" parTransId="{8E81517E-722C-47EC-ABCF-5334F6BAD84C}" sibTransId="{6B68D68A-7E57-4BEE-A487-2FE2BD1C83B8}"/>
    <dgm:cxn modelId="{1844A4A2-6E47-4A4C-9470-79E84639497A}" srcId="{2542EA18-4F94-4DB0-82EF-280A833C32F5}" destId="{C6683E25-6F20-4A3B-AB09-DBAC7221864D}" srcOrd="2" destOrd="0" parTransId="{51FCFE36-2F5B-46E4-9764-16269CD1C4CD}" sibTransId="{D00797E2-7B6E-4DB8-BFA2-1157101CFD59}"/>
    <dgm:cxn modelId="{7A902E3D-9CF0-45DA-90A0-B275CA46FAC3}" srcId="{2542EA18-4F94-4DB0-82EF-280A833C32F5}" destId="{7E80A896-686D-4578-8ABB-A0AEACB6C2C9}" srcOrd="0" destOrd="0" parTransId="{B2AFA3E1-9FF9-4E5F-B048-2003CB926613}" sibTransId="{54219ADD-B001-42A0-A1BD-0CDBCB80F7D9}"/>
    <dgm:cxn modelId="{87BDE20C-6B50-4330-8791-B4AFC3B1FD96}" type="presOf" srcId="{C6683E25-6F20-4A3B-AB09-DBAC7221864D}" destId="{27A46E9F-46DE-4CD3-B519-FCA9BCCE39DD}" srcOrd="0" destOrd="0" presId="urn:microsoft.com/office/officeart/2005/8/layout/matrix1"/>
    <dgm:cxn modelId="{4A4FCCD1-B852-43DB-A4D4-EF8045A9843A}" srcId="{00D74EC8-3B09-4F8F-BF88-F76ECBD05316}" destId="{2542EA18-4F94-4DB0-82EF-280A833C32F5}" srcOrd="0" destOrd="0" parTransId="{45C34255-FCA4-4306-8E1B-30B5685DE08F}" sibTransId="{680A22EA-2F35-4F3E-8F16-2C1B3C664512}"/>
    <dgm:cxn modelId="{67484C3A-E8ED-4D44-B99F-732A3363999F}" type="presOf" srcId="{2542EA18-4F94-4DB0-82EF-280A833C32F5}" destId="{B77E413C-A3A9-447D-BACA-5DD0421FAA68}" srcOrd="0" destOrd="0" presId="urn:microsoft.com/office/officeart/2005/8/layout/matrix1"/>
    <dgm:cxn modelId="{9FC19080-0288-442A-B69B-D14AE2F8160D}" srcId="{2542EA18-4F94-4DB0-82EF-280A833C32F5}" destId="{D7E3B6F9-18ED-4F73-AEA2-C68A9B343E00}" srcOrd="3" destOrd="0" parTransId="{96E60CB6-C66A-46C2-B29A-5C0881B92F54}" sibTransId="{16AE95EC-2F8C-4FC6-A1C0-5C440B83C25C}"/>
    <dgm:cxn modelId="{0D8A1061-D396-417D-AD27-85D7016F5C65}" type="presOf" srcId="{80ABE3D7-0A67-44FA-8793-7B5EBFD12BC2}" destId="{882AE241-DB49-4F86-875F-CE09010D5D97}" srcOrd="0" destOrd="0" presId="urn:microsoft.com/office/officeart/2005/8/layout/matrix1"/>
    <dgm:cxn modelId="{F57434B5-5BD4-46F3-A0D6-341019E71118}" type="presOf" srcId="{80ABE3D7-0A67-44FA-8793-7B5EBFD12BC2}" destId="{444492D8-1BA6-4C44-A0B5-F52AF8750287}" srcOrd="1" destOrd="0" presId="urn:microsoft.com/office/officeart/2005/8/layout/matrix1"/>
    <dgm:cxn modelId="{5EC60802-B8B2-49FF-BB79-1FCE57AAB936}" type="presOf" srcId="{00D74EC8-3B09-4F8F-BF88-F76ECBD05316}" destId="{1E9CE50B-95BA-4C83-96B0-77133BE497CA}" srcOrd="0" destOrd="0" presId="urn:microsoft.com/office/officeart/2005/8/layout/matrix1"/>
    <dgm:cxn modelId="{3D02A7CA-7728-49AA-83D2-FCAB8F91682F}" type="presOf" srcId="{D7E3B6F9-18ED-4F73-AEA2-C68A9B343E00}" destId="{C7736966-E6E6-46B9-9EF9-72AE4DA74083}" srcOrd="0" destOrd="0" presId="urn:microsoft.com/office/officeart/2005/8/layout/matrix1"/>
    <dgm:cxn modelId="{A54F452E-5A50-40BA-9A5C-CDD337EE7B37}" type="presParOf" srcId="{1E9CE50B-95BA-4C83-96B0-77133BE497CA}" destId="{6CED6939-9B63-40D6-B5D5-DDC0C923680B}" srcOrd="0" destOrd="0" presId="urn:microsoft.com/office/officeart/2005/8/layout/matrix1"/>
    <dgm:cxn modelId="{FDF105FD-1034-46F2-BFA8-96F07491C496}" type="presParOf" srcId="{6CED6939-9B63-40D6-B5D5-DDC0C923680B}" destId="{E662137B-DBA7-4572-867E-38478581D9D4}" srcOrd="0" destOrd="0" presId="urn:microsoft.com/office/officeart/2005/8/layout/matrix1"/>
    <dgm:cxn modelId="{6F892551-E049-4E22-A419-477288C8DA7D}" type="presParOf" srcId="{6CED6939-9B63-40D6-B5D5-DDC0C923680B}" destId="{15A3B390-939D-413E-9104-253F5D14954C}" srcOrd="1" destOrd="0" presId="urn:microsoft.com/office/officeart/2005/8/layout/matrix1"/>
    <dgm:cxn modelId="{F74C5E30-D077-4482-AB13-69091A944B5F}" type="presParOf" srcId="{6CED6939-9B63-40D6-B5D5-DDC0C923680B}" destId="{882AE241-DB49-4F86-875F-CE09010D5D97}" srcOrd="2" destOrd="0" presId="urn:microsoft.com/office/officeart/2005/8/layout/matrix1"/>
    <dgm:cxn modelId="{94C92B40-6AB3-44A1-96F7-DF0F1BD678F8}" type="presParOf" srcId="{6CED6939-9B63-40D6-B5D5-DDC0C923680B}" destId="{444492D8-1BA6-4C44-A0B5-F52AF8750287}" srcOrd="3" destOrd="0" presId="urn:microsoft.com/office/officeart/2005/8/layout/matrix1"/>
    <dgm:cxn modelId="{3DC81384-C343-4FE4-A126-F0818FEB2D01}" type="presParOf" srcId="{6CED6939-9B63-40D6-B5D5-DDC0C923680B}" destId="{27A46E9F-46DE-4CD3-B519-FCA9BCCE39DD}" srcOrd="4" destOrd="0" presId="urn:microsoft.com/office/officeart/2005/8/layout/matrix1"/>
    <dgm:cxn modelId="{26035D73-90E9-41ED-85CC-940C631714AD}" type="presParOf" srcId="{6CED6939-9B63-40D6-B5D5-DDC0C923680B}" destId="{159D9E09-E5EA-4AC6-B81B-8D8FCA4A92F2}" srcOrd="5" destOrd="0" presId="urn:microsoft.com/office/officeart/2005/8/layout/matrix1"/>
    <dgm:cxn modelId="{256B23D2-B7D6-4EB3-8F8D-DC5D2C820181}" type="presParOf" srcId="{6CED6939-9B63-40D6-B5D5-DDC0C923680B}" destId="{C7736966-E6E6-46B9-9EF9-72AE4DA74083}" srcOrd="6" destOrd="0" presId="urn:microsoft.com/office/officeart/2005/8/layout/matrix1"/>
    <dgm:cxn modelId="{1A5267EE-22A4-4DDE-A3A1-B76570E9EE7D}" type="presParOf" srcId="{6CED6939-9B63-40D6-B5D5-DDC0C923680B}" destId="{98B20E86-BCAD-4716-BE7C-2319637B39E4}" srcOrd="7" destOrd="0" presId="urn:microsoft.com/office/officeart/2005/8/layout/matrix1"/>
    <dgm:cxn modelId="{A250FDE8-7C74-403C-B6A5-5A8DA5F3D53C}" type="presParOf" srcId="{1E9CE50B-95BA-4C83-96B0-77133BE497CA}" destId="{B77E413C-A3A9-447D-BACA-5DD0421FAA68}"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C3945C-7A44-42B2-A7D5-14C2B07798CB}" type="doc">
      <dgm:prSet loTypeId="urn:microsoft.com/office/officeart/2011/layout/RadialPictureList" loCatId="picture" qsTypeId="urn:microsoft.com/office/officeart/2005/8/quickstyle/3d1" qsCatId="3D" csTypeId="urn:microsoft.com/office/officeart/2005/8/colors/accent1_2" csCatId="accent1" phldr="1"/>
      <dgm:spPr/>
      <dgm:t>
        <a:bodyPr/>
        <a:lstStyle/>
        <a:p>
          <a:endParaRPr lang="fr-FR"/>
        </a:p>
      </dgm:t>
    </dgm:pt>
    <dgm:pt modelId="{5F5B4263-7C92-41F3-B711-AAA668A60FF7}">
      <dgm:prSet phldrT="[Texte]" custT="1"/>
      <dgm:spPr/>
      <dgm:t>
        <a:bodyPr/>
        <a:lstStyle/>
        <a:p>
          <a:endParaRPr lang="fr-FR" sz="2800" dirty="0"/>
        </a:p>
      </dgm:t>
    </dgm:pt>
    <dgm:pt modelId="{30572EED-D6C2-42F7-B8DF-E7EF5340C0AB}" type="parTrans" cxnId="{DB93B8CC-CAC7-4FB6-BEA1-7DAF18B4B88B}">
      <dgm:prSet/>
      <dgm:spPr/>
      <dgm:t>
        <a:bodyPr/>
        <a:lstStyle/>
        <a:p>
          <a:endParaRPr lang="fr-FR" sz="2000"/>
        </a:p>
      </dgm:t>
    </dgm:pt>
    <dgm:pt modelId="{D8866A91-30DF-4916-BF55-BD9082650AC7}" type="sibTrans" cxnId="{DB93B8CC-CAC7-4FB6-BEA1-7DAF18B4B88B}">
      <dgm:prSet/>
      <dgm:spPr/>
      <dgm:t>
        <a:bodyPr/>
        <a:lstStyle/>
        <a:p>
          <a:endParaRPr lang="fr-FR" sz="2000"/>
        </a:p>
      </dgm:t>
    </dgm:pt>
    <dgm:pt modelId="{1AFFF6E6-7BEC-4A49-BEA3-DA81C19E4D6F}">
      <dgm:prSet phldrT="[Texte]" custT="1"/>
      <dgm:spPr/>
      <dgm:t>
        <a:bodyPr/>
        <a:lstStyle/>
        <a:p>
          <a:r>
            <a:rPr lang="fr-FR" sz="2000" dirty="0" smtClean="0"/>
            <a:t>Objectifs portés à échelle institutionnelle</a:t>
          </a:r>
          <a:endParaRPr lang="fr-FR" sz="2000" dirty="0"/>
        </a:p>
      </dgm:t>
    </dgm:pt>
    <dgm:pt modelId="{5E9EA514-65BD-4859-ADA3-22A8B62ACBFA}" type="parTrans" cxnId="{FAAF7159-7173-41F2-B838-5DC9A2D3924B}">
      <dgm:prSet/>
      <dgm:spPr/>
      <dgm:t>
        <a:bodyPr/>
        <a:lstStyle/>
        <a:p>
          <a:endParaRPr lang="fr-FR" sz="2000"/>
        </a:p>
      </dgm:t>
    </dgm:pt>
    <dgm:pt modelId="{0D48A5A9-6724-4352-AEE9-4D5752D6946F}" type="sibTrans" cxnId="{FAAF7159-7173-41F2-B838-5DC9A2D3924B}">
      <dgm:prSet/>
      <dgm:spPr/>
      <dgm:t>
        <a:bodyPr/>
        <a:lstStyle/>
        <a:p>
          <a:endParaRPr lang="fr-FR" sz="2000"/>
        </a:p>
      </dgm:t>
    </dgm:pt>
    <dgm:pt modelId="{C44B3F4D-9F05-481A-B7EB-3E5D8FD65E49}">
      <dgm:prSet phldrT="[Texte]" custT="1"/>
      <dgm:spPr/>
      <dgm:t>
        <a:bodyPr/>
        <a:lstStyle/>
        <a:p>
          <a:r>
            <a:rPr lang="fr-FR" sz="2000" dirty="0" smtClean="0">
              <a:solidFill>
                <a:schemeClr val="tx1"/>
              </a:solidFill>
            </a:rPr>
            <a:t>Développements informatiques </a:t>
          </a:r>
        </a:p>
        <a:p>
          <a:r>
            <a:rPr lang="fr-FR" sz="2000" dirty="0" smtClean="0">
              <a:solidFill>
                <a:schemeClr val="tx1"/>
              </a:solidFill>
            </a:rPr>
            <a:t>(Transversalité, automatisation, suivi des processus, mesures d’indicateurs)</a:t>
          </a:r>
          <a:endParaRPr lang="fr-FR" sz="2000" dirty="0">
            <a:solidFill>
              <a:schemeClr val="bg1"/>
            </a:solidFill>
          </a:endParaRPr>
        </a:p>
      </dgm:t>
    </dgm:pt>
    <dgm:pt modelId="{33A15795-3074-4E05-9432-62994DCF9DA4}" type="sibTrans" cxnId="{B0E1CC29-054D-4C52-9E6A-AB9BE2D88995}">
      <dgm:prSet/>
      <dgm:spPr/>
      <dgm:t>
        <a:bodyPr/>
        <a:lstStyle/>
        <a:p>
          <a:endParaRPr lang="fr-FR" sz="2000"/>
        </a:p>
      </dgm:t>
    </dgm:pt>
    <dgm:pt modelId="{33D780AC-5BA8-43D9-B5B7-26222E79C835}" type="parTrans" cxnId="{B0E1CC29-054D-4C52-9E6A-AB9BE2D88995}">
      <dgm:prSet/>
      <dgm:spPr/>
      <dgm:t>
        <a:bodyPr/>
        <a:lstStyle/>
        <a:p>
          <a:endParaRPr lang="fr-FR" sz="2000"/>
        </a:p>
      </dgm:t>
    </dgm:pt>
    <dgm:pt modelId="{115A0037-AEA7-4D1A-BFB3-650704AF8FDC}">
      <dgm:prSet phldrT="[Texte]" custT="1"/>
      <dgm:spPr>
        <a:blipFill rotWithShape="0">
          <a:blip xmlns:r="http://schemas.openxmlformats.org/officeDocument/2006/relationships" r:embed="rId1"/>
          <a:stretch>
            <a:fillRect/>
          </a:stretch>
        </a:blipFill>
      </dgm:spPr>
      <dgm:t>
        <a:bodyPr/>
        <a:lstStyle/>
        <a:p>
          <a:r>
            <a:rPr lang="fr-BE" sz="2000" dirty="0" smtClean="0">
              <a:solidFill>
                <a:schemeClr val="tx1"/>
              </a:solidFill>
            </a:rPr>
            <a:t>Intégration aux projets nationaux</a:t>
          </a:r>
        </a:p>
      </dgm:t>
    </dgm:pt>
    <dgm:pt modelId="{674670A6-69A5-4F20-95E1-334AD2CA33EE}" type="sibTrans" cxnId="{C68963D8-409E-4BDE-88DC-22E546AD9BAF}">
      <dgm:prSet/>
      <dgm:spPr/>
      <dgm:t>
        <a:bodyPr/>
        <a:lstStyle/>
        <a:p>
          <a:endParaRPr lang="fr-FR" sz="2000"/>
        </a:p>
      </dgm:t>
    </dgm:pt>
    <dgm:pt modelId="{84C27975-2FD7-4F99-AD1D-CB7939B95EA2}" type="parTrans" cxnId="{C68963D8-409E-4BDE-88DC-22E546AD9BAF}">
      <dgm:prSet/>
      <dgm:spPr/>
      <dgm:t>
        <a:bodyPr/>
        <a:lstStyle/>
        <a:p>
          <a:endParaRPr lang="fr-FR" sz="2000"/>
        </a:p>
      </dgm:t>
    </dgm:pt>
    <dgm:pt modelId="{2030A09D-E8DE-4BF0-93A2-D313DDBAE528}">
      <dgm:prSet phldrT="[Texte]" custT="1"/>
      <dgm:spPr/>
      <dgm:t>
        <a:bodyPr/>
        <a:lstStyle/>
        <a:p>
          <a:r>
            <a:rPr lang="fr-BE" sz="2000" dirty="0" smtClean="0">
              <a:solidFill>
                <a:schemeClr val="tx1"/>
              </a:solidFill>
            </a:rPr>
            <a:t>Diffusion de la méthode</a:t>
          </a:r>
        </a:p>
        <a:p>
          <a:r>
            <a:rPr lang="fr-BE" sz="2000" dirty="0" smtClean="0">
              <a:solidFill>
                <a:schemeClr val="tx1"/>
              </a:solidFill>
            </a:rPr>
            <a:t>Multiplication des itinéraires cliniques</a:t>
          </a:r>
        </a:p>
      </dgm:t>
    </dgm:pt>
    <dgm:pt modelId="{897E9D94-2BD9-4419-BD95-A6AC6E75F515}" type="sibTrans" cxnId="{CDBAE2A6-CA90-42C5-A815-33827E098FA3}">
      <dgm:prSet/>
      <dgm:spPr/>
      <dgm:t>
        <a:bodyPr/>
        <a:lstStyle/>
        <a:p>
          <a:endParaRPr lang="fr-FR" sz="2000"/>
        </a:p>
      </dgm:t>
    </dgm:pt>
    <dgm:pt modelId="{46B99DAA-F51C-4434-8CDE-15907460A64F}" type="parTrans" cxnId="{CDBAE2A6-CA90-42C5-A815-33827E098FA3}">
      <dgm:prSet/>
      <dgm:spPr/>
      <dgm:t>
        <a:bodyPr/>
        <a:lstStyle/>
        <a:p>
          <a:endParaRPr lang="fr-FR" sz="2000"/>
        </a:p>
      </dgm:t>
    </dgm:pt>
    <dgm:pt modelId="{36164665-BD61-4E5F-9301-01F5381E2940}" type="pres">
      <dgm:prSet presAssocID="{1FC3945C-7A44-42B2-A7D5-14C2B07798CB}" presName="Name0" presStyleCnt="0">
        <dgm:presLayoutVars>
          <dgm:chMax val="1"/>
          <dgm:chPref val="1"/>
          <dgm:dir/>
          <dgm:resizeHandles/>
        </dgm:presLayoutVars>
      </dgm:prSet>
      <dgm:spPr/>
      <dgm:t>
        <a:bodyPr/>
        <a:lstStyle/>
        <a:p>
          <a:endParaRPr lang="fr-FR"/>
        </a:p>
      </dgm:t>
    </dgm:pt>
    <dgm:pt modelId="{9AD626EC-3379-45CC-979A-E6D92A29019A}" type="pres">
      <dgm:prSet presAssocID="{5F5B4263-7C92-41F3-B711-AAA668A60FF7}" presName="Parent" presStyleLbl="node1" presStyleIdx="0" presStyleCnt="2" custScaleX="121099" custScaleY="121238" custLinFactNeighborX="-78017">
        <dgm:presLayoutVars>
          <dgm:chMax val="4"/>
          <dgm:chPref val="3"/>
        </dgm:presLayoutVars>
      </dgm:prSet>
      <dgm:spPr/>
      <dgm:t>
        <a:bodyPr/>
        <a:lstStyle/>
        <a:p>
          <a:endParaRPr lang="fr-FR"/>
        </a:p>
      </dgm:t>
    </dgm:pt>
    <dgm:pt modelId="{D7ED244B-7080-44C9-9C3A-09F679487F90}" type="pres">
      <dgm:prSet presAssocID="{1AFFF6E6-7BEC-4A49-BEA3-DA81C19E4D6F}" presName="Accent" presStyleLbl="node1" presStyleIdx="1" presStyleCnt="2" custScaleX="92971" custLinFactNeighborX="-24720"/>
      <dgm:spPr/>
      <dgm:t>
        <a:bodyPr/>
        <a:lstStyle/>
        <a:p>
          <a:endParaRPr lang="fr-FR"/>
        </a:p>
      </dgm:t>
    </dgm:pt>
    <dgm:pt modelId="{48509BE6-443E-4610-8CDD-EFCBD7CD530F}" type="pres">
      <dgm:prSet presAssocID="{1AFFF6E6-7BEC-4A49-BEA3-DA81C19E4D6F}" presName="Image1" presStyleLbl="fgImgPlace1" presStyleIdx="0" presStyleCnt="4" custScaleX="82715" custScaleY="82733" custLinFactNeighborX="-93022"/>
      <dgm:spPr>
        <a:noFill/>
        <a:ln>
          <a:noFill/>
        </a:ln>
      </dgm:spPr>
      <dgm:t>
        <a:bodyPr/>
        <a:lstStyle/>
        <a:p>
          <a:endParaRPr lang="fr-FR"/>
        </a:p>
      </dgm:t>
    </dgm:pt>
    <dgm:pt modelId="{1A208ECB-3057-445F-B0C9-539EFD98CDE8}" type="pres">
      <dgm:prSet presAssocID="{1AFFF6E6-7BEC-4A49-BEA3-DA81C19E4D6F}" presName="Child1" presStyleLbl="revTx" presStyleIdx="0" presStyleCnt="4" custScaleX="339398" custScaleY="91344" custLinFactNeighborX="46289" custLinFactNeighborY="2508">
        <dgm:presLayoutVars>
          <dgm:chMax val="0"/>
          <dgm:chPref val="0"/>
          <dgm:bulletEnabled val="1"/>
        </dgm:presLayoutVars>
      </dgm:prSet>
      <dgm:spPr/>
      <dgm:t>
        <a:bodyPr/>
        <a:lstStyle/>
        <a:p>
          <a:endParaRPr lang="fr-FR"/>
        </a:p>
      </dgm:t>
    </dgm:pt>
    <dgm:pt modelId="{38D4415D-1448-405D-8BD6-05D0BB82B42D}" type="pres">
      <dgm:prSet presAssocID="{2030A09D-E8DE-4BF0-93A2-D313DDBAE528}" presName="Image2" presStyleCnt="0"/>
      <dgm:spPr/>
      <dgm:t>
        <a:bodyPr/>
        <a:lstStyle/>
        <a:p>
          <a:endParaRPr lang="fr-FR"/>
        </a:p>
      </dgm:t>
    </dgm:pt>
    <dgm:pt modelId="{12A26CB3-0E27-466B-A9B3-567134C9D1FF}" type="pres">
      <dgm:prSet presAssocID="{2030A09D-E8DE-4BF0-93A2-D313DDBAE528}" presName="Image" presStyleLbl="fgImgPlace1" presStyleIdx="1" presStyleCnt="4" custScaleX="66505" custScaleY="58018" custLinFactNeighborX="-93022"/>
      <dgm:spPr>
        <a:noFill/>
        <a:ln>
          <a:noFill/>
        </a:ln>
      </dgm:spPr>
      <dgm:t>
        <a:bodyPr/>
        <a:lstStyle/>
        <a:p>
          <a:endParaRPr lang="fr-FR"/>
        </a:p>
      </dgm:t>
    </dgm:pt>
    <dgm:pt modelId="{787E98FA-17C7-4F8F-86D6-3F43CD97FBE6}" type="pres">
      <dgm:prSet presAssocID="{2030A09D-E8DE-4BF0-93A2-D313DDBAE528}" presName="Child2" presStyleLbl="revTx" presStyleIdx="1" presStyleCnt="4" custScaleX="280623" custLinFactNeighborX="2973" custLinFactNeighborY="10008">
        <dgm:presLayoutVars>
          <dgm:chMax val="0"/>
          <dgm:chPref val="0"/>
          <dgm:bulletEnabled val="1"/>
        </dgm:presLayoutVars>
      </dgm:prSet>
      <dgm:spPr/>
      <dgm:t>
        <a:bodyPr/>
        <a:lstStyle/>
        <a:p>
          <a:endParaRPr lang="fr-FR"/>
        </a:p>
      </dgm:t>
    </dgm:pt>
    <dgm:pt modelId="{C66105C5-18E1-4EE0-AE17-4151BD8901AC}" type="pres">
      <dgm:prSet presAssocID="{115A0037-AEA7-4D1A-BFB3-650704AF8FDC}" presName="Image3" presStyleCnt="0"/>
      <dgm:spPr/>
      <dgm:t>
        <a:bodyPr/>
        <a:lstStyle/>
        <a:p>
          <a:endParaRPr lang="fr-FR"/>
        </a:p>
      </dgm:t>
    </dgm:pt>
    <dgm:pt modelId="{221C3827-22A6-41B5-B552-8D740D865861}" type="pres">
      <dgm:prSet presAssocID="{115A0037-AEA7-4D1A-BFB3-650704AF8FDC}" presName="Image" presStyleLbl="fgImgPlace1" presStyleIdx="2" presStyleCnt="4" custLinFactNeighborX="-92196" custLinFactNeighborY="-12955"/>
      <dgm:spPr>
        <a:noFill/>
        <a:ln>
          <a:noFill/>
        </a:ln>
      </dgm:spPr>
      <dgm:t>
        <a:bodyPr/>
        <a:lstStyle/>
        <a:p>
          <a:endParaRPr lang="fr-FR"/>
        </a:p>
      </dgm:t>
    </dgm:pt>
    <dgm:pt modelId="{FDBFECDA-C9E9-4CDE-8935-5593FE98E5F5}" type="pres">
      <dgm:prSet presAssocID="{115A0037-AEA7-4D1A-BFB3-650704AF8FDC}" presName="Child3" presStyleLbl="revTx" presStyleIdx="2" presStyleCnt="4" custScaleX="311353" custLinFactNeighborX="24353" custLinFactNeighborY="-14337">
        <dgm:presLayoutVars>
          <dgm:chMax val="0"/>
          <dgm:chPref val="0"/>
          <dgm:bulletEnabled val="1"/>
        </dgm:presLayoutVars>
      </dgm:prSet>
      <dgm:spPr/>
      <dgm:t>
        <a:bodyPr/>
        <a:lstStyle/>
        <a:p>
          <a:endParaRPr lang="fr-FR"/>
        </a:p>
      </dgm:t>
    </dgm:pt>
    <dgm:pt modelId="{BC63A3C0-BDDC-4364-A926-10C8DE44DC9E}" type="pres">
      <dgm:prSet presAssocID="{C44B3F4D-9F05-481A-B7EB-3E5D8FD65E49}" presName="Image4" presStyleCnt="0"/>
      <dgm:spPr/>
      <dgm:t>
        <a:bodyPr/>
        <a:lstStyle/>
        <a:p>
          <a:endParaRPr lang="fr-FR"/>
        </a:p>
      </dgm:t>
    </dgm:pt>
    <dgm:pt modelId="{1175C32A-4276-49DA-8D38-11D6661499F6}" type="pres">
      <dgm:prSet presAssocID="{C44B3F4D-9F05-481A-B7EB-3E5D8FD65E49}" presName="Image" presStyleLbl="fgImgPlace1" presStyleIdx="3" presStyleCnt="4" custLinFactNeighborX="-86548" custLinFactNeighborY="-776"/>
      <dgm:spPr>
        <a:noFill/>
        <a:ln>
          <a:noFill/>
        </a:ln>
      </dgm:spPr>
      <dgm:t>
        <a:bodyPr/>
        <a:lstStyle/>
        <a:p>
          <a:endParaRPr lang="fr-FR"/>
        </a:p>
      </dgm:t>
    </dgm:pt>
    <dgm:pt modelId="{EE1B80D0-2E62-4942-96A1-156D92A81CA0}" type="pres">
      <dgm:prSet presAssocID="{C44B3F4D-9F05-481A-B7EB-3E5D8FD65E49}" presName="Child4" presStyleLbl="revTx" presStyleIdx="3" presStyleCnt="4" custScaleX="320980" custLinFactNeighborX="48473" custLinFactNeighborY="-14337">
        <dgm:presLayoutVars>
          <dgm:chMax val="0"/>
          <dgm:chPref val="0"/>
          <dgm:bulletEnabled val="1"/>
        </dgm:presLayoutVars>
      </dgm:prSet>
      <dgm:spPr/>
      <dgm:t>
        <a:bodyPr/>
        <a:lstStyle/>
        <a:p>
          <a:endParaRPr lang="fr-FR"/>
        </a:p>
      </dgm:t>
    </dgm:pt>
  </dgm:ptLst>
  <dgm:cxnLst>
    <dgm:cxn modelId="{B0E1CC29-054D-4C52-9E6A-AB9BE2D88995}" srcId="{5F5B4263-7C92-41F3-B711-AAA668A60FF7}" destId="{C44B3F4D-9F05-481A-B7EB-3E5D8FD65E49}" srcOrd="3" destOrd="0" parTransId="{33D780AC-5BA8-43D9-B5B7-26222E79C835}" sibTransId="{33A15795-3074-4E05-9432-62994DCF9DA4}"/>
    <dgm:cxn modelId="{E2B5C44E-CCD0-41A6-BA50-2A71A228CD49}" type="presOf" srcId="{5F5B4263-7C92-41F3-B711-AAA668A60FF7}" destId="{9AD626EC-3379-45CC-979A-E6D92A29019A}" srcOrd="0" destOrd="0" presId="urn:microsoft.com/office/officeart/2011/layout/RadialPictureList"/>
    <dgm:cxn modelId="{A1C303EF-E98A-47B1-8F46-49437BB31F3A}" type="presOf" srcId="{1AFFF6E6-7BEC-4A49-BEA3-DA81C19E4D6F}" destId="{1A208ECB-3057-445F-B0C9-539EFD98CDE8}" srcOrd="0" destOrd="0" presId="urn:microsoft.com/office/officeart/2011/layout/RadialPictureList"/>
    <dgm:cxn modelId="{CDBAE2A6-CA90-42C5-A815-33827E098FA3}" srcId="{5F5B4263-7C92-41F3-B711-AAA668A60FF7}" destId="{2030A09D-E8DE-4BF0-93A2-D313DDBAE528}" srcOrd="1" destOrd="0" parTransId="{46B99DAA-F51C-4434-8CDE-15907460A64F}" sibTransId="{897E9D94-2BD9-4419-BD95-A6AC6E75F515}"/>
    <dgm:cxn modelId="{C68963D8-409E-4BDE-88DC-22E546AD9BAF}" srcId="{5F5B4263-7C92-41F3-B711-AAA668A60FF7}" destId="{115A0037-AEA7-4D1A-BFB3-650704AF8FDC}" srcOrd="2" destOrd="0" parTransId="{84C27975-2FD7-4F99-AD1D-CB7939B95EA2}" sibTransId="{674670A6-69A5-4F20-95E1-334AD2CA33EE}"/>
    <dgm:cxn modelId="{DB93B8CC-CAC7-4FB6-BEA1-7DAF18B4B88B}" srcId="{1FC3945C-7A44-42B2-A7D5-14C2B07798CB}" destId="{5F5B4263-7C92-41F3-B711-AAA668A60FF7}" srcOrd="0" destOrd="0" parTransId="{30572EED-D6C2-42F7-B8DF-E7EF5340C0AB}" sibTransId="{D8866A91-30DF-4916-BF55-BD9082650AC7}"/>
    <dgm:cxn modelId="{FAAF7159-7173-41F2-B838-5DC9A2D3924B}" srcId="{5F5B4263-7C92-41F3-B711-AAA668A60FF7}" destId="{1AFFF6E6-7BEC-4A49-BEA3-DA81C19E4D6F}" srcOrd="0" destOrd="0" parTransId="{5E9EA514-65BD-4859-ADA3-22A8B62ACBFA}" sibTransId="{0D48A5A9-6724-4352-AEE9-4D5752D6946F}"/>
    <dgm:cxn modelId="{4091E38D-B9E9-4A1A-8DEC-2201462E2A43}" type="presOf" srcId="{115A0037-AEA7-4D1A-BFB3-650704AF8FDC}" destId="{FDBFECDA-C9E9-4CDE-8935-5593FE98E5F5}" srcOrd="0" destOrd="0" presId="urn:microsoft.com/office/officeart/2011/layout/RadialPictureList"/>
    <dgm:cxn modelId="{F0028F95-70E2-4E49-8D10-E6843C5992BC}" type="presOf" srcId="{2030A09D-E8DE-4BF0-93A2-D313DDBAE528}" destId="{787E98FA-17C7-4F8F-86D6-3F43CD97FBE6}" srcOrd="0" destOrd="0" presId="urn:microsoft.com/office/officeart/2011/layout/RadialPictureList"/>
    <dgm:cxn modelId="{F902B5CF-1E96-46DA-AFAA-F067B4DA011E}" type="presOf" srcId="{1FC3945C-7A44-42B2-A7D5-14C2B07798CB}" destId="{36164665-BD61-4E5F-9301-01F5381E2940}" srcOrd="0" destOrd="0" presId="urn:microsoft.com/office/officeart/2011/layout/RadialPictureList"/>
    <dgm:cxn modelId="{2E7176EE-59D7-4761-8108-FADB47BA0A6C}" type="presOf" srcId="{C44B3F4D-9F05-481A-B7EB-3E5D8FD65E49}" destId="{EE1B80D0-2E62-4942-96A1-156D92A81CA0}" srcOrd="0" destOrd="0" presId="urn:microsoft.com/office/officeart/2011/layout/RadialPictureList"/>
    <dgm:cxn modelId="{0DDC6B10-E9DB-44BC-A00E-466C02C85FB6}" type="presParOf" srcId="{36164665-BD61-4E5F-9301-01F5381E2940}" destId="{9AD626EC-3379-45CC-979A-E6D92A29019A}" srcOrd="0" destOrd="0" presId="urn:microsoft.com/office/officeart/2011/layout/RadialPictureList"/>
    <dgm:cxn modelId="{9659FDFA-B8E7-4823-A566-22F00380CF8D}" type="presParOf" srcId="{36164665-BD61-4E5F-9301-01F5381E2940}" destId="{D7ED244B-7080-44C9-9C3A-09F679487F90}" srcOrd="1" destOrd="0" presId="urn:microsoft.com/office/officeart/2011/layout/RadialPictureList"/>
    <dgm:cxn modelId="{CEE6C439-9533-4406-8A2C-10161248064B}" type="presParOf" srcId="{36164665-BD61-4E5F-9301-01F5381E2940}" destId="{48509BE6-443E-4610-8CDD-EFCBD7CD530F}" srcOrd="2" destOrd="0" presId="urn:microsoft.com/office/officeart/2011/layout/RadialPictureList"/>
    <dgm:cxn modelId="{808EA2FE-2A43-423F-85C4-54616F329423}" type="presParOf" srcId="{36164665-BD61-4E5F-9301-01F5381E2940}" destId="{1A208ECB-3057-445F-B0C9-539EFD98CDE8}" srcOrd="3" destOrd="0" presId="urn:microsoft.com/office/officeart/2011/layout/RadialPictureList"/>
    <dgm:cxn modelId="{6857DEC1-DED9-48BF-AC8D-C41FC4150DAB}" type="presParOf" srcId="{36164665-BD61-4E5F-9301-01F5381E2940}" destId="{38D4415D-1448-405D-8BD6-05D0BB82B42D}" srcOrd="4" destOrd="0" presId="urn:microsoft.com/office/officeart/2011/layout/RadialPictureList"/>
    <dgm:cxn modelId="{215E770A-AE2B-4093-9230-4752CB19CE6D}" type="presParOf" srcId="{38D4415D-1448-405D-8BD6-05D0BB82B42D}" destId="{12A26CB3-0E27-466B-A9B3-567134C9D1FF}" srcOrd="0" destOrd="0" presId="urn:microsoft.com/office/officeart/2011/layout/RadialPictureList"/>
    <dgm:cxn modelId="{99632736-B544-4B98-9754-C6143F76D90E}" type="presParOf" srcId="{36164665-BD61-4E5F-9301-01F5381E2940}" destId="{787E98FA-17C7-4F8F-86D6-3F43CD97FBE6}" srcOrd="5" destOrd="0" presId="urn:microsoft.com/office/officeart/2011/layout/RadialPictureList"/>
    <dgm:cxn modelId="{6DA59558-5700-4F93-8C1F-25CA8FD7800F}" type="presParOf" srcId="{36164665-BD61-4E5F-9301-01F5381E2940}" destId="{C66105C5-18E1-4EE0-AE17-4151BD8901AC}" srcOrd="6" destOrd="0" presId="urn:microsoft.com/office/officeart/2011/layout/RadialPictureList"/>
    <dgm:cxn modelId="{832FD94E-6803-47B6-81EE-79C9B3A991B4}" type="presParOf" srcId="{C66105C5-18E1-4EE0-AE17-4151BD8901AC}" destId="{221C3827-22A6-41B5-B552-8D740D865861}" srcOrd="0" destOrd="0" presId="urn:microsoft.com/office/officeart/2011/layout/RadialPictureList"/>
    <dgm:cxn modelId="{BA2D41D3-C5B8-4ABA-A271-AB8E69491181}" type="presParOf" srcId="{36164665-BD61-4E5F-9301-01F5381E2940}" destId="{FDBFECDA-C9E9-4CDE-8935-5593FE98E5F5}" srcOrd="7" destOrd="0" presId="urn:microsoft.com/office/officeart/2011/layout/RadialPictureList"/>
    <dgm:cxn modelId="{CA03FB17-5262-4CAC-A703-8259811D3CFB}" type="presParOf" srcId="{36164665-BD61-4E5F-9301-01F5381E2940}" destId="{BC63A3C0-BDDC-4364-A926-10C8DE44DC9E}" srcOrd="8" destOrd="0" presId="urn:microsoft.com/office/officeart/2011/layout/RadialPictureList"/>
    <dgm:cxn modelId="{797BE45C-9C69-410A-B96C-980E40F851D4}" type="presParOf" srcId="{BC63A3C0-BDDC-4364-A926-10C8DE44DC9E}" destId="{1175C32A-4276-49DA-8D38-11D6661499F6}" srcOrd="0" destOrd="0" presId="urn:microsoft.com/office/officeart/2011/layout/RadialPictureList"/>
    <dgm:cxn modelId="{598A064D-42D8-4508-845B-B04F8F810F19}" type="presParOf" srcId="{36164665-BD61-4E5F-9301-01F5381E2940}" destId="{EE1B80D0-2E62-4942-96A1-156D92A81CA0}" srcOrd="9" destOrd="0" presId="urn:microsoft.com/office/officeart/2011/layout/Radial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843FA1-D826-4099-95E9-F178C61E416C}">
      <dsp:nvSpPr>
        <dsp:cNvPr id="0" name=""/>
        <dsp:cNvSpPr/>
      </dsp:nvSpPr>
      <dsp:spPr>
        <a:xfrm>
          <a:off x="0" y="0"/>
          <a:ext cx="4063999" cy="4063999"/>
        </a:xfrm>
        <a:prstGeom prst="pie">
          <a:avLst>
            <a:gd name="adj1" fmla="val 5400000"/>
            <a:gd name="adj2" fmla="val 1620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36F2C8F1-B3C2-470F-9FDB-7D4EEBB6E8D2}">
      <dsp:nvSpPr>
        <dsp:cNvPr id="0" name=""/>
        <dsp:cNvSpPr/>
      </dsp:nvSpPr>
      <dsp:spPr>
        <a:xfrm>
          <a:off x="2031999" y="0"/>
          <a:ext cx="5744863" cy="406399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fr-BE" sz="3700" kern="1200" dirty="0" smtClean="0"/>
            <a:t>Acteurs</a:t>
          </a:r>
          <a:endParaRPr lang="fr-BE" sz="3700" kern="1200" dirty="0"/>
        </a:p>
      </dsp:txBody>
      <dsp:txXfrm>
        <a:off x="2031999" y="0"/>
        <a:ext cx="2872431" cy="1219202"/>
      </dsp:txXfrm>
    </dsp:sp>
    <dsp:sp modelId="{C2AAE8F7-9AFB-49FB-8BA9-43FBEFE093FD}">
      <dsp:nvSpPr>
        <dsp:cNvPr id="0" name=""/>
        <dsp:cNvSpPr/>
      </dsp:nvSpPr>
      <dsp:spPr>
        <a:xfrm>
          <a:off x="711201" y="1219202"/>
          <a:ext cx="2641597" cy="2641597"/>
        </a:xfrm>
        <a:prstGeom prst="pie">
          <a:avLst>
            <a:gd name="adj1" fmla="val 5400000"/>
            <a:gd name="adj2" fmla="val 1620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sp>
    <dsp:sp modelId="{EC9A0ABE-6EAC-4C20-9BB7-B55675C87188}">
      <dsp:nvSpPr>
        <dsp:cNvPr id="0" name=""/>
        <dsp:cNvSpPr/>
      </dsp:nvSpPr>
      <dsp:spPr>
        <a:xfrm>
          <a:off x="2031999" y="1219202"/>
          <a:ext cx="5744863" cy="264159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fr-BE" sz="3700" kern="1200" dirty="0" smtClean="0"/>
            <a:t>Organisation</a:t>
          </a:r>
          <a:endParaRPr lang="fr-BE" sz="3700" kern="1200" dirty="0"/>
        </a:p>
      </dsp:txBody>
      <dsp:txXfrm>
        <a:off x="2031999" y="1219202"/>
        <a:ext cx="2872431" cy="1219198"/>
      </dsp:txXfrm>
    </dsp:sp>
    <dsp:sp modelId="{3FB0391D-960A-4800-87B6-F191847A3464}">
      <dsp:nvSpPr>
        <dsp:cNvPr id="0" name=""/>
        <dsp:cNvSpPr/>
      </dsp:nvSpPr>
      <dsp:spPr>
        <a:xfrm>
          <a:off x="1422400" y="2438401"/>
          <a:ext cx="1219198" cy="1219198"/>
        </a:xfrm>
        <a:prstGeom prst="pie">
          <a:avLst>
            <a:gd name="adj1" fmla="val 5400000"/>
            <a:gd name="adj2" fmla="val 1620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86B8872A-7940-44ED-B72F-EEDCD99CCC4E}">
      <dsp:nvSpPr>
        <dsp:cNvPr id="0" name=""/>
        <dsp:cNvSpPr/>
      </dsp:nvSpPr>
      <dsp:spPr>
        <a:xfrm>
          <a:off x="2031999" y="2438401"/>
          <a:ext cx="5744863" cy="121919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fr-BE" sz="3700" kern="1200" dirty="0" smtClean="0"/>
            <a:t>Clinique </a:t>
          </a:r>
        </a:p>
      </dsp:txBody>
      <dsp:txXfrm>
        <a:off x="2031999" y="2438401"/>
        <a:ext cx="2872431" cy="1219198"/>
      </dsp:txXfrm>
    </dsp:sp>
    <dsp:sp modelId="{9D278C9B-89D9-4AAF-B966-5C2CB81B6CC5}">
      <dsp:nvSpPr>
        <dsp:cNvPr id="0" name=""/>
        <dsp:cNvSpPr/>
      </dsp:nvSpPr>
      <dsp:spPr>
        <a:xfrm>
          <a:off x="4904432" y="0"/>
          <a:ext cx="2872431" cy="121920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fr-BE" sz="1800" kern="1200" smtClean="0">
              <a:latin typeface="Calibri" pitchFamily="34" charset="0"/>
              <a:cs typeface="Arial" pitchFamily="34" charset="0"/>
            </a:rPr>
            <a:t>&gt; 10 disciplines/spécialités </a:t>
          </a:r>
          <a:endParaRPr lang="fr-BE" sz="1800" kern="1200" dirty="0"/>
        </a:p>
        <a:p>
          <a:pPr marL="171450" lvl="1" indent="-171450" algn="l" defTabSz="800100">
            <a:lnSpc>
              <a:spcPct val="90000"/>
            </a:lnSpc>
            <a:spcBef>
              <a:spcPct val="0"/>
            </a:spcBef>
            <a:spcAft>
              <a:spcPct val="15000"/>
            </a:spcAft>
            <a:buChar char="••"/>
          </a:pPr>
          <a:r>
            <a:rPr lang="fr-BE" sz="1800" kern="1200" dirty="0" smtClean="0"/>
            <a:t>Intra … voire extra-muros !</a:t>
          </a:r>
          <a:endParaRPr lang="fr-BE" sz="1800" kern="1200" dirty="0"/>
        </a:p>
      </dsp:txBody>
      <dsp:txXfrm>
        <a:off x="4904432" y="0"/>
        <a:ext cx="2872431" cy="1219202"/>
      </dsp:txXfrm>
    </dsp:sp>
    <dsp:sp modelId="{FE542AD5-4E8E-482D-A57E-092CB1080771}">
      <dsp:nvSpPr>
        <dsp:cNvPr id="0" name=""/>
        <dsp:cNvSpPr/>
      </dsp:nvSpPr>
      <dsp:spPr>
        <a:xfrm>
          <a:off x="4904432" y="1219202"/>
          <a:ext cx="2872431" cy="1219198"/>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fr-BE" sz="1800" kern="1200" dirty="0" smtClean="0"/>
            <a:t>Transversal : 6 pistes</a:t>
          </a:r>
          <a:endParaRPr lang="fr-BE" sz="1800" kern="1200" dirty="0"/>
        </a:p>
        <a:p>
          <a:pPr marL="171450" lvl="1" indent="-171450" algn="l" defTabSz="800100">
            <a:lnSpc>
              <a:spcPct val="90000"/>
            </a:lnSpc>
            <a:spcBef>
              <a:spcPct val="0"/>
            </a:spcBef>
            <a:spcAft>
              <a:spcPct val="15000"/>
            </a:spcAft>
            <a:buChar char="••"/>
          </a:pPr>
          <a:r>
            <a:rPr lang="fr-BE" sz="1800" kern="1200" dirty="0" smtClean="0"/>
            <a:t>Périmètre institutionnel</a:t>
          </a:r>
          <a:endParaRPr lang="fr-BE" sz="1800" kern="1200" dirty="0"/>
        </a:p>
      </dsp:txBody>
      <dsp:txXfrm>
        <a:off x="4904432" y="1219202"/>
        <a:ext cx="2872431" cy="1219198"/>
      </dsp:txXfrm>
    </dsp:sp>
    <dsp:sp modelId="{A6401CE7-BE7C-4C8B-A700-3D7CF5B0EF05}">
      <dsp:nvSpPr>
        <dsp:cNvPr id="0" name=""/>
        <dsp:cNvSpPr/>
      </dsp:nvSpPr>
      <dsp:spPr>
        <a:xfrm>
          <a:off x="4904432" y="2438401"/>
          <a:ext cx="2872431" cy="1219198"/>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fr-BE" sz="1800" kern="1200" dirty="0" err="1" smtClean="0"/>
            <a:t>Pré-opératoire</a:t>
          </a:r>
          <a:r>
            <a:rPr lang="fr-BE" sz="1800" kern="1200" dirty="0" smtClean="0"/>
            <a:t> : 11 pistes</a:t>
          </a:r>
          <a:endParaRPr lang="fr-BE" sz="1800" kern="1200" dirty="0"/>
        </a:p>
        <a:p>
          <a:pPr marL="171450" lvl="1" indent="-171450" algn="l" defTabSz="800100">
            <a:lnSpc>
              <a:spcPct val="90000"/>
            </a:lnSpc>
            <a:spcBef>
              <a:spcPct val="0"/>
            </a:spcBef>
            <a:spcAft>
              <a:spcPct val="15000"/>
            </a:spcAft>
            <a:buChar char="••"/>
          </a:pPr>
          <a:r>
            <a:rPr lang="fr-BE" sz="1800" kern="1200" dirty="0" smtClean="0"/>
            <a:t>Per-opératoire : 4 pistes</a:t>
          </a:r>
          <a:endParaRPr lang="fr-BE" sz="1800" kern="1200" dirty="0"/>
        </a:p>
        <a:p>
          <a:pPr marL="171450" lvl="1" indent="-171450" algn="l" defTabSz="800100">
            <a:lnSpc>
              <a:spcPct val="90000"/>
            </a:lnSpc>
            <a:spcBef>
              <a:spcPct val="0"/>
            </a:spcBef>
            <a:spcAft>
              <a:spcPct val="15000"/>
            </a:spcAft>
            <a:buChar char="••"/>
          </a:pPr>
          <a:r>
            <a:rPr lang="fr-BE" sz="1800" kern="1200" dirty="0" err="1" smtClean="0"/>
            <a:t>Post-opératoire</a:t>
          </a:r>
          <a:r>
            <a:rPr lang="fr-BE" sz="1800" kern="1200" dirty="0" smtClean="0"/>
            <a:t> : 4 pistes</a:t>
          </a:r>
          <a:endParaRPr lang="fr-BE" sz="1800" kern="1200" dirty="0"/>
        </a:p>
      </dsp:txBody>
      <dsp:txXfrm>
        <a:off x="4904432" y="2438401"/>
        <a:ext cx="2872431" cy="121919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DA5DC5-5F44-4C97-A2BA-4DFDB0AB0D95}">
      <dsp:nvSpPr>
        <dsp:cNvPr id="0" name=""/>
        <dsp:cNvSpPr/>
      </dsp:nvSpPr>
      <dsp:spPr>
        <a:xfrm>
          <a:off x="2808311" y="648064"/>
          <a:ext cx="1656887" cy="1076976"/>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Revue médicale de Liège</a:t>
          </a:r>
          <a:endParaRPr lang="fr-BE" sz="1800" kern="1200" dirty="0"/>
        </a:p>
      </dsp:txBody>
      <dsp:txXfrm>
        <a:off x="2808311" y="648064"/>
        <a:ext cx="1656887" cy="1076976"/>
      </dsp:txXfrm>
    </dsp:sp>
    <dsp:sp modelId="{628248D8-73BC-4DBF-92FF-F67AACB14340}">
      <dsp:nvSpPr>
        <dsp:cNvPr id="0" name=""/>
        <dsp:cNvSpPr/>
      </dsp:nvSpPr>
      <dsp:spPr>
        <a:xfrm>
          <a:off x="2647017" y="1255869"/>
          <a:ext cx="5077965" cy="5077965"/>
        </a:xfrm>
        <a:custGeom>
          <a:avLst/>
          <a:gdLst/>
          <a:ahLst/>
          <a:cxnLst/>
          <a:rect l="0" t="0" r="0" b="0"/>
          <a:pathLst>
            <a:path>
              <a:moveTo>
                <a:pt x="1827716" y="101661"/>
              </a:moveTo>
              <a:arcTo wR="2538982" hR="2538982" stAng="15223893" swAng="1327560"/>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6FB940D1-D5AA-46EF-AFAF-54100A2036BD}">
      <dsp:nvSpPr>
        <dsp:cNvPr id="0" name=""/>
        <dsp:cNvSpPr/>
      </dsp:nvSpPr>
      <dsp:spPr>
        <a:xfrm>
          <a:off x="5042787" y="1270160"/>
          <a:ext cx="1656887" cy="1076976"/>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Réunion de service</a:t>
          </a:r>
          <a:endParaRPr lang="fr-BE" sz="1800" kern="1200" dirty="0"/>
        </a:p>
      </dsp:txBody>
      <dsp:txXfrm>
        <a:off x="5042787" y="1270160"/>
        <a:ext cx="1656887" cy="1076976"/>
      </dsp:txXfrm>
    </dsp:sp>
    <dsp:sp modelId="{B2BBE63A-E359-47CF-A9EF-D549E9D006DB}">
      <dsp:nvSpPr>
        <dsp:cNvPr id="0" name=""/>
        <dsp:cNvSpPr/>
      </dsp:nvSpPr>
      <dsp:spPr>
        <a:xfrm>
          <a:off x="1133425" y="539157"/>
          <a:ext cx="5077965" cy="5077965"/>
        </a:xfrm>
        <a:custGeom>
          <a:avLst/>
          <a:gdLst/>
          <a:ahLst/>
          <a:cxnLst/>
          <a:rect l="0" t="0" r="0" b="0"/>
          <a:pathLst>
            <a:path>
              <a:moveTo>
                <a:pt x="4974625" y="1821992"/>
              </a:moveTo>
              <a:arcTo wR="2538982" hR="2538982" stAng="20615817" swAng="1968367"/>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AA4DB2D3-DE58-4716-A13E-DA2DD95AF17C}">
      <dsp:nvSpPr>
        <dsp:cNvPr id="0" name=""/>
        <dsp:cNvSpPr/>
      </dsp:nvSpPr>
      <dsp:spPr>
        <a:xfrm>
          <a:off x="5042787" y="3809142"/>
          <a:ext cx="1656887" cy="1076976"/>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smtClean="0"/>
            <a:t>Congrès International perfusion</a:t>
          </a:r>
          <a:endParaRPr lang="fr-BE" sz="1800" kern="1200" dirty="0"/>
        </a:p>
      </dsp:txBody>
      <dsp:txXfrm>
        <a:off x="5042787" y="3809142"/>
        <a:ext cx="1656887" cy="1076976"/>
      </dsp:txXfrm>
    </dsp:sp>
    <dsp:sp modelId="{358995B4-D687-4B1E-831A-8390B85E4B8E}">
      <dsp:nvSpPr>
        <dsp:cNvPr id="0" name=""/>
        <dsp:cNvSpPr/>
      </dsp:nvSpPr>
      <dsp:spPr>
        <a:xfrm>
          <a:off x="2613784" y="-173792"/>
          <a:ext cx="5077965" cy="5077965"/>
        </a:xfrm>
        <a:custGeom>
          <a:avLst/>
          <a:gdLst/>
          <a:ahLst/>
          <a:cxnLst/>
          <a:rect l="0" t="0" r="0" b="0"/>
          <a:pathLst>
            <a:path>
              <a:moveTo>
                <a:pt x="2831718" y="5061033"/>
              </a:moveTo>
              <a:arcTo wR="2538982" hR="2538982" stAng="5002756" swAng="1276976"/>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799D0C4E-A612-4336-ADE9-3F48ECCE95AA}">
      <dsp:nvSpPr>
        <dsp:cNvPr id="0" name=""/>
        <dsp:cNvSpPr/>
      </dsp:nvSpPr>
      <dsp:spPr>
        <a:xfrm>
          <a:off x="2843964" y="4467628"/>
          <a:ext cx="1656887" cy="1076976"/>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Comité de transfusion / </a:t>
          </a:r>
          <a:r>
            <a:rPr lang="fr-BE" sz="1800" kern="1200" dirty="0" err="1" smtClean="0"/>
            <a:t>hémovigilance</a:t>
          </a:r>
          <a:endParaRPr lang="fr-BE" sz="1800" kern="1200" dirty="0"/>
        </a:p>
      </dsp:txBody>
      <dsp:txXfrm>
        <a:off x="2843964" y="4467628"/>
        <a:ext cx="1656887" cy="1076976"/>
      </dsp:txXfrm>
    </dsp:sp>
    <dsp:sp modelId="{DF0A73F8-727B-4AD1-8BD8-2655B40AB302}">
      <dsp:nvSpPr>
        <dsp:cNvPr id="0" name=""/>
        <dsp:cNvSpPr/>
      </dsp:nvSpPr>
      <dsp:spPr>
        <a:xfrm>
          <a:off x="-346933" y="-173792"/>
          <a:ext cx="5077965" cy="5077965"/>
        </a:xfrm>
        <a:custGeom>
          <a:avLst/>
          <a:gdLst/>
          <a:ahLst/>
          <a:cxnLst/>
          <a:rect l="0" t="0" r="0" b="0"/>
          <a:pathLst>
            <a:path>
              <a:moveTo>
                <a:pt x="3181649" y="4995283"/>
              </a:moveTo>
              <a:arcTo wR="2538982" hR="2538982" stAng="4520268" swAng="1276976"/>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3B937B01-9C18-4AFF-B640-3BF7BD1044F8}">
      <dsp:nvSpPr>
        <dsp:cNvPr id="0" name=""/>
        <dsp:cNvSpPr/>
      </dsp:nvSpPr>
      <dsp:spPr>
        <a:xfrm>
          <a:off x="645140" y="3809142"/>
          <a:ext cx="1656887" cy="1076976"/>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Demande projet institutionnel</a:t>
          </a:r>
          <a:endParaRPr lang="fr-BE" sz="1800" kern="1200" dirty="0"/>
        </a:p>
      </dsp:txBody>
      <dsp:txXfrm>
        <a:off x="645140" y="3809142"/>
        <a:ext cx="1656887" cy="1076976"/>
      </dsp:txXfrm>
    </dsp:sp>
    <dsp:sp modelId="{C979174A-E484-4710-9FE2-F0AC4069BF75}">
      <dsp:nvSpPr>
        <dsp:cNvPr id="0" name=""/>
        <dsp:cNvSpPr/>
      </dsp:nvSpPr>
      <dsp:spPr>
        <a:xfrm>
          <a:off x="1133425" y="539157"/>
          <a:ext cx="5077965" cy="5077965"/>
        </a:xfrm>
        <a:custGeom>
          <a:avLst/>
          <a:gdLst/>
          <a:ahLst/>
          <a:cxnLst/>
          <a:rect l="0" t="0" r="0" b="0"/>
          <a:pathLst>
            <a:path>
              <a:moveTo>
                <a:pt x="103339" y="3255972"/>
              </a:moveTo>
              <a:arcTo wR="2538982" hR="2538982" stAng="9815817" swAng="1968367"/>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54C6952C-152D-4A74-9726-C0B8F464B4F7}">
      <dsp:nvSpPr>
        <dsp:cNvPr id="0" name=""/>
        <dsp:cNvSpPr/>
      </dsp:nvSpPr>
      <dsp:spPr>
        <a:xfrm>
          <a:off x="645140" y="1270160"/>
          <a:ext cx="1656887" cy="1076976"/>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a:t>
          </a:r>
          <a:endParaRPr lang="fr-BE" sz="1800" kern="1200" dirty="0"/>
        </a:p>
      </dsp:txBody>
      <dsp:txXfrm>
        <a:off x="645140" y="1270160"/>
        <a:ext cx="1656887" cy="1076976"/>
      </dsp:txXfrm>
    </dsp:sp>
    <dsp:sp modelId="{D8E8C831-1712-4B90-B04C-7F4597C90561}">
      <dsp:nvSpPr>
        <dsp:cNvPr id="0" name=""/>
        <dsp:cNvSpPr/>
      </dsp:nvSpPr>
      <dsp:spPr>
        <a:xfrm>
          <a:off x="-526319" y="1267186"/>
          <a:ext cx="5077965" cy="5077965"/>
        </a:xfrm>
        <a:custGeom>
          <a:avLst/>
          <a:gdLst/>
          <a:ahLst/>
          <a:cxnLst/>
          <a:rect l="0" t="0" r="0" b="0"/>
          <a:pathLst>
            <a:path>
              <a:moveTo>
                <a:pt x="2425392" y="2542"/>
              </a:moveTo>
              <a:arcTo wR="2538982" hR="2538982" stAng="16046149" swAng="1237056"/>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Liste d’images radiale"/>
  <dgm:desc val="Permet de représenter les relations par rapport à une idée centrale. La forme Niveau 1 contient du texte et toutes les formes Niveau 2 comprennent une image avec le texte correspondant. Limité à quatre formes Niveau 2.  Les images non utilisées n’apparaissent pas mais restent disponibles si vous changez de disposition. Utilisation optimale avec de petites quantités de texte Niveau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E305E32-086F-4305-9F4B-11E45AC88646}" type="datetimeFigureOut">
              <a:rPr lang="fr-BE" smtClean="0"/>
              <a:pPr/>
              <a:t>29/06/2016</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2C3C557-4462-447F-A557-D59EF9F00C5F}" type="slidenum">
              <a:rPr lang="fr-BE" smtClean="0"/>
              <a:pPr/>
              <a:t>‹N°›</a:t>
            </a:fld>
            <a:endParaRPr lang="fr-BE"/>
          </a:p>
        </p:txBody>
      </p:sp>
    </p:spTree>
    <p:extLst>
      <p:ext uri="{BB962C8B-B14F-4D97-AF65-F5344CB8AC3E}">
        <p14:creationId xmlns="" xmlns:p14="http://schemas.microsoft.com/office/powerpoint/2010/main" val="233514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25C6DD-F82D-4758-A431-7C122D47F89E}" type="slidenum">
              <a:rPr lang="fr-BE" smtClean="0"/>
              <a:pPr/>
              <a:t>1</a:t>
            </a:fld>
            <a:endParaRPr lang="fr-BE"/>
          </a:p>
        </p:txBody>
      </p:sp>
    </p:spTree>
    <p:extLst>
      <p:ext uri="{BB962C8B-B14F-4D97-AF65-F5344CB8AC3E}">
        <p14:creationId xmlns="" xmlns:p14="http://schemas.microsoft.com/office/powerpoint/2010/main" val="2364862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baseline="0" dirty="0" smtClean="0"/>
              <a:t>Sur base de ces éléments, nous avons tout d’abord entrepris de réaliser un état des lieux des pratiques dans notre centre,</a:t>
            </a:r>
          </a:p>
          <a:p>
            <a:r>
              <a:rPr lang="fr-BE" baseline="0" dirty="0" smtClean="0"/>
              <a:t>de manière à nous situer et à orienter d’éventuelles pistes d’amélioration</a:t>
            </a:r>
            <a:endParaRPr lang="fr-BE" b="0"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10</a:t>
            </a:fld>
            <a:endParaRPr lang="fr-BE"/>
          </a:p>
        </p:txBody>
      </p:sp>
    </p:spTree>
    <p:extLst>
      <p:ext uri="{BB962C8B-B14F-4D97-AF65-F5344CB8AC3E}">
        <p14:creationId xmlns="" xmlns:p14="http://schemas.microsoft.com/office/powerpoint/2010/main" val="3938115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b="0" baseline="0" dirty="0" smtClean="0"/>
              <a:t>Cet état des lieux comprenait une description de la prise en charge du patient opéré cardiaque au CHU de Liège et des techniques d’ES réalisées (ou en tous cas préconisées) à chaque étape de prise en charge (depuis l’indication opératoire jusqu’à la sortie d’hospitalisation) </a:t>
            </a:r>
          </a:p>
          <a:p>
            <a:r>
              <a:rPr lang="fr-BE" b="0" baseline="0" dirty="0" smtClean="0"/>
              <a:t>Nous avons relevé l’incidence de ces actions et mesuré leur impact sur les taux de transfusion, sur base d’une étude </a:t>
            </a:r>
            <a:r>
              <a:rPr lang="fr-BE" baseline="0" dirty="0" smtClean="0"/>
              <a:t>rétrospective portant sur un an d’activité, </a:t>
            </a:r>
            <a:r>
              <a:rPr lang="fr-BE" b="0" baseline="0" dirty="0" smtClean="0"/>
              <a:t>considérant toutes les interventions de chirurgie cardiaque et aortique, à</a:t>
            </a:r>
            <a:r>
              <a:rPr lang="fr-BE" baseline="0" dirty="0" smtClean="0"/>
              <a:t> l’exception des techniques très particulières, dont la prise en charge et les risques sont très spécifiques, notamment en matière d’ES. </a:t>
            </a:r>
          </a:p>
          <a:p>
            <a:pPr marL="0" marR="0" indent="0" algn="l" defTabSz="914400" rtl="0" eaLnBrk="1" fontAlgn="auto" latinLnBrk="0" hangingPunct="1">
              <a:lnSpc>
                <a:spcPct val="100000"/>
              </a:lnSpc>
              <a:spcBef>
                <a:spcPts val="0"/>
              </a:spcBef>
              <a:spcAft>
                <a:spcPts val="0"/>
              </a:spcAft>
              <a:buClrTx/>
              <a:buSzTx/>
              <a:buFontTx/>
              <a:buNone/>
              <a:tabLst/>
              <a:defRPr/>
            </a:pPr>
            <a:r>
              <a:rPr lang="fr-BE" b="0" baseline="0" dirty="0" smtClean="0"/>
              <a:t>=&gt; 530 patients consécutifs</a:t>
            </a:r>
            <a:endParaRPr lang="fr-BE"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11</a:t>
            </a:fld>
            <a:endParaRPr lang="fr-BE"/>
          </a:p>
        </p:txBody>
      </p:sp>
    </p:spTree>
    <p:extLst>
      <p:ext uri="{BB962C8B-B14F-4D97-AF65-F5344CB8AC3E}">
        <p14:creationId xmlns="" xmlns:p14="http://schemas.microsoft.com/office/powerpoint/2010/main" val="1916205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Cette</a:t>
            </a:r>
            <a:r>
              <a:rPr lang="fr-BE" baseline="0" dirty="0" smtClean="0"/>
              <a:t> étude nous a permis d’</a:t>
            </a:r>
            <a:r>
              <a:rPr lang="fr-BE" dirty="0" smtClean="0"/>
              <a:t>observer,</a:t>
            </a:r>
            <a:r>
              <a:rPr lang="fr-BE" baseline="0" dirty="0" smtClean="0"/>
              <a:t> par exemple, que le taux d’</a:t>
            </a:r>
            <a:r>
              <a:rPr lang="fr-BE" baseline="0" dirty="0" err="1" smtClean="0"/>
              <a:t>hb</a:t>
            </a:r>
            <a:r>
              <a:rPr lang="fr-BE" baseline="0" dirty="0" smtClean="0"/>
              <a:t> avait été mesuré </a:t>
            </a:r>
            <a:r>
              <a:rPr lang="fr-BE" dirty="0" smtClean="0"/>
              <a:t>en préopératoire chez quasi tous les patients (à</a:t>
            </a:r>
            <a:r>
              <a:rPr lang="fr-BE" baseline="0" dirty="0" smtClean="0"/>
              <a:t> l’exception de 3 cas d’urgence extrême), </a:t>
            </a:r>
            <a:r>
              <a:rPr lang="fr-BE" b="0" baseline="0" dirty="0" smtClean="0"/>
              <a:t>révélant une anémie </a:t>
            </a:r>
            <a:r>
              <a:rPr lang="fr-BE" baseline="0" dirty="0" smtClean="0"/>
              <a:t>chez 29% des patients. </a:t>
            </a:r>
          </a:p>
          <a:p>
            <a:r>
              <a:rPr lang="fr-BE" baseline="0" dirty="0" smtClean="0"/>
              <a:t>Un traitement de l’anémie a été relevé chez seulement 2 % des patients</a:t>
            </a:r>
          </a:p>
          <a:p>
            <a:r>
              <a:rPr lang="fr-BE" baseline="0" dirty="0" smtClean="0"/>
              <a:t>Et presque tous étaient toujours anémiques le jour de l’opération.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fr-BE" sz="1200"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12</a:t>
            </a:fld>
            <a:endParaRPr lang="fr-BE"/>
          </a:p>
        </p:txBody>
      </p:sp>
    </p:spTree>
    <p:extLst>
      <p:ext uri="{BB962C8B-B14F-4D97-AF65-F5344CB8AC3E}">
        <p14:creationId xmlns="" xmlns:p14="http://schemas.microsoft.com/office/powerpoint/2010/main" val="343894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sz="1200" i="0" kern="1200" dirty="0" smtClean="0">
                <a:solidFill>
                  <a:schemeClr val="tx1"/>
                </a:solidFill>
                <a:latin typeface="+mn-lt"/>
                <a:ea typeface="+mn-ea"/>
                <a:cs typeface="+mn-cs"/>
              </a:rPr>
              <a:t>Cette anémie a eu une répercussion directe sur le taux de transfusion, puisque tous les patients dont le taux d’hématocrite était &lt;25% ont été transfusés en CE en </a:t>
            </a:r>
            <a:r>
              <a:rPr lang="fr-BE" sz="1200" i="0" kern="1200" dirty="0" err="1" smtClean="0">
                <a:solidFill>
                  <a:schemeClr val="tx1"/>
                </a:solidFill>
                <a:latin typeface="+mn-lt"/>
                <a:ea typeface="+mn-ea"/>
                <a:cs typeface="+mn-cs"/>
              </a:rPr>
              <a:t>perop</a:t>
            </a:r>
            <a:r>
              <a:rPr lang="fr-BE" sz="1200" i="0" kern="1200" dirty="0" smtClean="0">
                <a:solidFill>
                  <a:schemeClr val="tx1"/>
                </a:solidFill>
                <a:latin typeface="+mn-lt"/>
                <a:ea typeface="+mn-ea"/>
                <a:cs typeface="+mn-cs"/>
              </a:rPr>
              <a:t> (rapport</a:t>
            </a:r>
            <a:r>
              <a:rPr lang="fr-BE" sz="1200" i="0" kern="1200" baseline="0" dirty="0" smtClean="0">
                <a:solidFill>
                  <a:schemeClr val="tx1"/>
                </a:solidFill>
                <a:latin typeface="+mn-lt"/>
                <a:ea typeface="+mn-ea"/>
                <a:cs typeface="+mn-cs"/>
              </a:rPr>
              <a:t> qui est plus variable au delà de 25% d’</a:t>
            </a:r>
            <a:r>
              <a:rPr lang="fr-BE" sz="1200" i="0" kern="1200" baseline="0" dirty="0" err="1" smtClean="0">
                <a:solidFill>
                  <a:schemeClr val="tx1"/>
                </a:solidFill>
                <a:latin typeface="+mn-lt"/>
                <a:ea typeface="+mn-ea"/>
                <a:cs typeface="+mn-cs"/>
              </a:rPr>
              <a:t>hct</a:t>
            </a:r>
            <a:r>
              <a:rPr lang="fr-BE" sz="1200" i="0" kern="1200" baseline="0" dirty="0" smtClean="0">
                <a:solidFill>
                  <a:schemeClr val="tx1"/>
                </a:solidFill>
                <a:latin typeface="+mn-lt"/>
                <a:ea typeface="+mn-ea"/>
                <a:cs typeface="+mn-cs"/>
              </a:rPr>
              <a:t> ce qui reflète </a:t>
            </a:r>
            <a:r>
              <a:rPr lang="fr-BE" sz="1200" i="0" kern="1200" dirty="0" smtClean="0">
                <a:solidFill>
                  <a:schemeClr val="tx1"/>
                </a:solidFill>
                <a:latin typeface="+mn-lt"/>
                <a:ea typeface="+mn-ea"/>
                <a:cs typeface="+mn-cs"/>
              </a:rPr>
              <a:t>l’influence d’autres facteurs sur la transfusion en </a:t>
            </a:r>
            <a:r>
              <a:rPr lang="fr-BE" sz="1200" i="0" kern="1200" dirty="0" err="1" smtClean="0">
                <a:solidFill>
                  <a:schemeClr val="tx1"/>
                </a:solidFill>
                <a:latin typeface="+mn-lt"/>
                <a:ea typeface="+mn-ea"/>
                <a:cs typeface="+mn-cs"/>
              </a:rPr>
              <a:t>peropératoire</a:t>
            </a:r>
            <a:r>
              <a:rPr lang="fr-BE" sz="1200" i="0" kern="1200" dirty="0" smtClean="0">
                <a:solidFill>
                  <a:schemeClr val="tx1"/>
                </a:solidFill>
                <a:latin typeface="+mn-lt"/>
                <a:ea typeface="+mn-ea"/>
                <a:cs typeface="+mn-cs"/>
              </a:rPr>
              <a:t>, il</a:t>
            </a:r>
            <a:r>
              <a:rPr lang="fr-BE" sz="1200" i="0" kern="1200" baseline="0" dirty="0" smtClean="0">
                <a:solidFill>
                  <a:schemeClr val="tx1"/>
                </a:solidFill>
                <a:latin typeface="+mn-lt"/>
                <a:ea typeface="+mn-ea"/>
                <a:cs typeface="+mn-cs"/>
              </a:rPr>
              <a:t> s’agit principalement, en l’occurrence de </a:t>
            </a:r>
            <a:r>
              <a:rPr lang="fr-BE" sz="1200" i="0" kern="1200" dirty="0" smtClean="0">
                <a:solidFill>
                  <a:schemeClr val="tx1"/>
                </a:solidFill>
                <a:latin typeface="+mn-lt"/>
                <a:ea typeface="+mn-ea"/>
                <a:cs typeface="+mn-cs"/>
              </a:rPr>
              <a:t>l’hémodilution et des pertes sanguines</a:t>
            </a:r>
            <a:r>
              <a:rPr lang="fr-BE" sz="1200" i="0" kern="1200" baseline="0" dirty="0" smtClean="0">
                <a:solidFill>
                  <a:schemeClr val="tx1"/>
                </a:solidFill>
                <a:latin typeface="+mn-lt"/>
                <a:ea typeface="+mn-ea"/>
                <a:cs typeface="+mn-cs"/>
              </a:rPr>
              <a:t>.</a:t>
            </a:r>
            <a:endParaRPr lang="fr-BE" i="0" dirty="0" smtClean="0"/>
          </a:p>
          <a:p>
            <a:r>
              <a:rPr lang="fr-BE" sz="1200" i="0" kern="1200" baseline="0" dirty="0" smtClean="0">
                <a:solidFill>
                  <a:schemeClr val="tx1"/>
                </a:solidFill>
                <a:latin typeface="+mn-lt"/>
                <a:ea typeface="+mn-ea"/>
                <a:cs typeface="+mn-cs"/>
              </a:rPr>
              <a:t>Cependant la plupart des patients non transfusés en </a:t>
            </a:r>
            <a:r>
              <a:rPr lang="fr-BE" sz="1200" i="0" kern="1200" baseline="0" dirty="0" err="1" smtClean="0">
                <a:solidFill>
                  <a:schemeClr val="tx1"/>
                </a:solidFill>
                <a:latin typeface="+mn-lt"/>
                <a:ea typeface="+mn-ea"/>
                <a:cs typeface="+mn-cs"/>
              </a:rPr>
              <a:t>peropératoire</a:t>
            </a:r>
            <a:r>
              <a:rPr lang="fr-BE" sz="1200" i="0" kern="1200" baseline="0" dirty="0" smtClean="0">
                <a:solidFill>
                  <a:schemeClr val="tx1"/>
                </a:solidFill>
                <a:latin typeface="+mn-lt"/>
                <a:ea typeface="+mn-ea"/>
                <a:cs typeface="+mn-cs"/>
              </a:rPr>
              <a:t> l’ont quand même été en post opératoire, dans tous les cas ceux dont l’</a:t>
            </a:r>
            <a:r>
              <a:rPr lang="fr-BE" sz="1200" i="0" kern="1200" baseline="0" dirty="0" err="1" smtClean="0">
                <a:solidFill>
                  <a:schemeClr val="tx1"/>
                </a:solidFill>
                <a:latin typeface="+mn-lt"/>
                <a:ea typeface="+mn-ea"/>
                <a:cs typeface="+mn-cs"/>
              </a:rPr>
              <a:t>hct</a:t>
            </a:r>
            <a:r>
              <a:rPr lang="fr-BE" sz="1200" i="0" kern="1200" baseline="0" dirty="0" smtClean="0">
                <a:solidFill>
                  <a:schemeClr val="tx1"/>
                </a:solidFill>
                <a:latin typeface="+mn-lt"/>
                <a:ea typeface="+mn-ea"/>
                <a:cs typeface="+mn-cs"/>
              </a:rPr>
              <a:t> </a:t>
            </a:r>
            <a:r>
              <a:rPr lang="fr-BE" sz="1200" i="0" kern="1200" baseline="0" dirty="0" err="1" smtClean="0">
                <a:solidFill>
                  <a:schemeClr val="tx1"/>
                </a:solidFill>
                <a:latin typeface="+mn-lt"/>
                <a:ea typeface="+mn-ea"/>
                <a:cs typeface="+mn-cs"/>
              </a:rPr>
              <a:t>préop</a:t>
            </a:r>
            <a:r>
              <a:rPr lang="fr-BE" sz="1200" i="0" kern="1200" baseline="0" dirty="0" smtClean="0">
                <a:solidFill>
                  <a:schemeClr val="tx1"/>
                </a:solidFill>
                <a:latin typeface="+mn-lt"/>
                <a:ea typeface="+mn-ea"/>
                <a:cs typeface="+mn-cs"/>
              </a:rPr>
              <a:t> était &lt; 30%. </a:t>
            </a:r>
            <a:endParaRPr lang="fr-BE" sz="1200" i="0" kern="1200" dirty="0" smtClean="0">
              <a:solidFill>
                <a:schemeClr val="tx1"/>
              </a:solidFill>
              <a:latin typeface="+mn-lt"/>
              <a:ea typeface="+mn-ea"/>
              <a:cs typeface="+mn-cs"/>
            </a:endParaRPr>
          </a:p>
          <a:p>
            <a:r>
              <a:rPr lang="fr-BE" sz="1200" i="0" kern="1200" dirty="0" smtClean="0">
                <a:solidFill>
                  <a:schemeClr val="tx1"/>
                </a:solidFill>
                <a:latin typeface="+mn-lt"/>
                <a:ea typeface="+mn-ea"/>
                <a:cs typeface="+mn-cs"/>
              </a:rPr>
              <a:t>(taux ensuite dégressif à mesure que l’Ht augmente)</a:t>
            </a:r>
            <a:r>
              <a:rPr lang="fr-BE" sz="1200" i="1" kern="1200" dirty="0" smtClean="0">
                <a:solidFill>
                  <a:schemeClr val="tx1"/>
                </a:solidFill>
                <a:latin typeface="+mn-lt"/>
                <a:ea typeface="+mn-ea"/>
                <a:cs typeface="+mn-cs"/>
              </a:rPr>
              <a:t>. </a:t>
            </a:r>
          </a:p>
          <a:p>
            <a:r>
              <a:rPr lang="fr-BE" sz="1200" i="0" kern="1200" baseline="0" dirty="0" smtClean="0">
                <a:solidFill>
                  <a:schemeClr val="tx1"/>
                </a:solidFill>
                <a:latin typeface="+mn-lt"/>
                <a:ea typeface="+mn-ea"/>
                <a:cs typeface="+mn-cs"/>
              </a:rPr>
              <a:t>Deux observations : </a:t>
            </a:r>
          </a:p>
          <a:p>
            <a:r>
              <a:rPr lang="fr-BE" sz="1200" i="0" kern="1200" baseline="0" dirty="0" smtClean="0">
                <a:solidFill>
                  <a:schemeClr val="tx1"/>
                </a:solidFill>
                <a:latin typeface="+mn-lt"/>
                <a:ea typeface="+mn-ea"/>
                <a:cs typeface="+mn-cs"/>
              </a:rPr>
              <a:t>- d’une part l’anémie </a:t>
            </a:r>
            <a:r>
              <a:rPr lang="fr-BE" sz="1200" i="0" kern="1200" baseline="0" dirty="0" err="1" smtClean="0">
                <a:solidFill>
                  <a:schemeClr val="tx1"/>
                </a:solidFill>
                <a:latin typeface="+mn-lt"/>
                <a:ea typeface="+mn-ea"/>
                <a:cs typeface="+mn-cs"/>
              </a:rPr>
              <a:t>préop</a:t>
            </a:r>
            <a:r>
              <a:rPr lang="fr-BE" sz="1200" i="0" kern="1200" baseline="0" dirty="0" smtClean="0">
                <a:solidFill>
                  <a:schemeClr val="tx1"/>
                </a:solidFill>
                <a:latin typeface="+mn-lt"/>
                <a:ea typeface="+mn-ea"/>
                <a:cs typeface="+mn-cs"/>
              </a:rPr>
              <a:t> n’a pas toujours conduit à une transfusion du patient (reflète l’efficacité des actions d’ES mises en œuvre en péri-opératoire immédiat)</a:t>
            </a:r>
          </a:p>
          <a:p>
            <a:r>
              <a:rPr lang="fr-BE" sz="1200" i="0" kern="1200" baseline="0" dirty="0" smtClean="0">
                <a:solidFill>
                  <a:schemeClr val="tx1"/>
                </a:solidFill>
                <a:latin typeface="+mn-lt"/>
                <a:ea typeface="+mn-ea"/>
                <a:cs typeface="+mn-cs"/>
              </a:rPr>
              <a:t>- mais d’autre part mais pour éviter transfusion, il faut un minimum de 15g d’</a:t>
            </a:r>
            <a:r>
              <a:rPr lang="fr-BE" sz="1200" i="0" kern="1200" baseline="0" dirty="0" err="1" smtClean="0">
                <a:solidFill>
                  <a:schemeClr val="tx1"/>
                </a:solidFill>
                <a:latin typeface="+mn-lt"/>
                <a:ea typeface="+mn-ea"/>
                <a:cs typeface="+mn-cs"/>
              </a:rPr>
              <a:t>hb</a:t>
            </a:r>
            <a:r>
              <a:rPr lang="fr-BE" sz="1200" i="0" kern="1200" baseline="0" dirty="0" smtClean="0">
                <a:solidFill>
                  <a:schemeClr val="tx1"/>
                </a:solidFill>
                <a:latin typeface="+mn-lt"/>
                <a:ea typeface="+mn-ea"/>
                <a:cs typeface="+mn-cs"/>
              </a:rPr>
              <a:t> en préopératoire.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latin typeface="+mn-lt"/>
                <a:ea typeface="+mn-ea"/>
                <a:cs typeface="+mn-cs"/>
              </a:rPr>
              <a:t>L’ensemble des</a:t>
            </a:r>
            <a:r>
              <a:rPr lang="fr-FR" sz="1200" b="0" kern="1200" baseline="0" dirty="0" smtClean="0">
                <a:solidFill>
                  <a:schemeClr val="tx1"/>
                </a:solidFill>
                <a:latin typeface="+mn-lt"/>
                <a:ea typeface="+mn-ea"/>
                <a:cs typeface="+mn-cs"/>
              </a:rPr>
              <a:t> </a:t>
            </a:r>
            <a:r>
              <a:rPr lang="fr-FR" sz="1200" b="0" kern="1200" dirty="0" smtClean="0">
                <a:solidFill>
                  <a:schemeClr val="tx1"/>
                </a:solidFill>
                <a:latin typeface="+mn-lt"/>
                <a:ea typeface="+mn-ea"/>
                <a:cs typeface="+mn-cs"/>
              </a:rPr>
              <a:t>résultats</a:t>
            </a:r>
            <a:r>
              <a:rPr lang="fr-FR" sz="1200" b="0" kern="1200" baseline="0" dirty="0" smtClean="0">
                <a:solidFill>
                  <a:schemeClr val="tx1"/>
                </a:solidFill>
                <a:latin typeface="+mn-lt"/>
                <a:ea typeface="+mn-ea"/>
                <a:cs typeface="+mn-cs"/>
              </a:rPr>
              <a:t> et </a:t>
            </a:r>
            <a:r>
              <a:rPr lang="fr-FR" sz="1200" b="0" kern="1200" dirty="0" smtClean="0">
                <a:solidFill>
                  <a:schemeClr val="tx1"/>
                </a:solidFill>
                <a:latin typeface="+mn-lt"/>
                <a:ea typeface="+mn-ea"/>
                <a:cs typeface="+mn-cs"/>
              </a:rPr>
              <a:t>analyses de cette étude ont fait</a:t>
            </a:r>
            <a:r>
              <a:rPr lang="fr-FR" sz="1200" b="0" kern="1200" baseline="0" dirty="0" smtClean="0">
                <a:solidFill>
                  <a:schemeClr val="tx1"/>
                </a:solidFill>
                <a:latin typeface="+mn-lt"/>
                <a:ea typeface="+mn-ea"/>
                <a:cs typeface="+mn-cs"/>
              </a:rPr>
              <a:t> l’objet d’un rapport, dans lequel nous avons mis en évidence plusieurs </a:t>
            </a:r>
            <a:r>
              <a:rPr lang="fr-FR" sz="1200" b="0" kern="1200" dirty="0" smtClean="0">
                <a:solidFill>
                  <a:schemeClr val="tx1"/>
                </a:solidFill>
                <a:latin typeface="+mn-lt"/>
                <a:ea typeface="+mn-ea"/>
                <a:cs typeface="+mn-cs"/>
              </a:rPr>
              <a:t>pistes d’action</a:t>
            </a:r>
            <a:r>
              <a:rPr lang="fr-FR" sz="1200" b="0" kern="1200" baseline="0" dirty="0" smtClean="0">
                <a:solidFill>
                  <a:schemeClr val="tx1"/>
                </a:solidFill>
                <a:latin typeface="+mn-lt"/>
                <a:ea typeface="+mn-ea"/>
                <a:cs typeface="+mn-cs"/>
              </a:rPr>
              <a:t> qui semblaient envisageables pour diminuer les taux de transfusion</a:t>
            </a:r>
            <a:endParaRPr lang="fr-BE"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13</a:t>
            </a:fld>
            <a:endParaRPr lang="fr-BE"/>
          </a:p>
        </p:txBody>
      </p:sp>
    </p:spTree>
    <p:extLst>
      <p:ext uri="{BB962C8B-B14F-4D97-AF65-F5344CB8AC3E}">
        <p14:creationId xmlns="" xmlns:p14="http://schemas.microsoft.com/office/powerpoint/2010/main" val="764245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Ces pistes concernaient d’une part le domaine clinique, et les soins directs au patient </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et d’autre part le processus transversal d’organisation des soins, avec des éléments qui n’étaient pas spécifiques à l’ES mais qui </a:t>
            </a:r>
            <a:r>
              <a:rPr lang="fr-BE" b="0" baseline="0" dirty="0" smtClean="0"/>
              <a:t>devaient permettre de soutenir l’organisation et la coordination des actions cliniques et des soins</a:t>
            </a:r>
            <a:endParaRPr lang="fr-BE" b="0" dirty="0" smtClean="0"/>
          </a:p>
          <a:p>
            <a:pPr marL="0" marR="0" indent="0" algn="l" defTabSz="914400" rtl="0" eaLnBrk="1" fontAlgn="auto" latinLnBrk="0" hangingPunct="1">
              <a:lnSpc>
                <a:spcPct val="100000"/>
              </a:lnSpc>
              <a:spcBef>
                <a:spcPts val="0"/>
              </a:spcBef>
              <a:spcAft>
                <a:spcPts val="0"/>
              </a:spcAft>
              <a:buClrTx/>
              <a:buSzTx/>
              <a:buFont typeface="Symbol"/>
              <a:buNone/>
              <a:tabLst/>
              <a:defRPr/>
            </a:pPr>
            <a:r>
              <a:rPr lang="fr-BE" dirty="0" smtClean="0"/>
              <a:t>Nous commencions à prendre conscience que nous avions ouvert</a:t>
            </a:r>
            <a:r>
              <a:rPr lang="fr-BE" baseline="0" dirty="0" smtClean="0"/>
              <a:t> un registre beaucoup plus large que celui que nous avions imaginé au départ…</a:t>
            </a:r>
            <a:r>
              <a:rPr lang="fr-BE" dirty="0" smtClean="0"/>
              <a:t>si bien que ce projet de service,</a:t>
            </a:r>
            <a:r>
              <a:rPr lang="fr-BE" baseline="0" dirty="0" smtClean="0"/>
              <a:t> devenait un projet de services voire même un projet institutionnel !</a:t>
            </a:r>
            <a:endParaRPr lang="fr-BE" dirty="0" smtClean="0"/>
          </a:p>
          <a:p>
            <a:r>
              <a:rPr lang="fr-BE" dirty="0" smtClean="0"/>
              <a:t>Le nombre</a:t>
            </a:r>
            <a:r>
              <a:rPr lang="fr-BE" baseline="0" dirty="0" smtClean="0"/>
              <a:t> d’acteurs impliqués était d’ailleurs considérable, issus de services différents et dépendants d’autorités différentes, voire même dépassant le cadre de l’institution</a:t>
            </a:r>
            <a:endParaRPr lang="fr-BE" dirty="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14</a:t>
            </a:fld>
            <a:endParaRPr lang="fr-BE"/>
          </a:p>
        </p:txBody>
      </p:sp>
    </p:spTree>
    <p:extLst>
      <p:ext uri="{BB962C8B-B14F-4D97-AF65-F5344CB8AC3E}">
        <p14:creationId xmlns="" xmlns:p14="http://schemas.microsoft.com/office/powerpoint/2010/main" val="765521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Symbol"/>
              <a:buNone/>
            </a:pPr>
            <a:r>
              <a:rPr lang="fr-BE" b="0" baseline="0" dirty="0" smtClean="0"/>
              <a:t>Nous avons dès lors entrepris de diffuser largement nos résultats, de manière à sensibiliser un maximum d’acteurs </a:t>
            </a:r>
            <a:r>
              <a:rPr lang="fr-BE" baseline="0" dirty="0" smtClean="0"/>
              <a:t>à la problématique de l’ES et aux pistes d’améliorations que nous avions envisagées, c</a:t>
            </a:r>
            <a:r>
              <a:rPr lang="fr-BE" b="0" baseline="0" dirty="0" smtClean="0"/>
              <a:t>e qui nous a permis de trouver des collaborateurs, notamment dans les domaines cliniques qui étaient en dehors de notre champs de compétence</a:t>
            </a:r>
          </a:p>
          <a:p>
            <a:pPr>
              <a:buFont typeface="Symbol"/>
              <a:buNone/>
            </a:pPr>
            <a:r>
              <a:rPr lang="fr-BE" b="0" baseline="0" dirty="0" smtClean="0"/>
              <a:t>En parallèle de ces actions relatives au processus clinique, nous avons introduit une demande de projet au niveau institutionnel, pour le développement des mesures transversales d’organisation.</a:t>
            </a:r>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15</a:t>
            </a:fld>
            <a:endParaRPr lang="fr-BE"/>
          </a:p>
        </p:txBody>
      </p:sp>
    </p:spTree>
    <p:extLst>
      <p:ext uri="{BB962C8B-B14F-4D97-AF65-F5344CB8AC3E}">
        <p14:creationId xmlns="" xmlns:p14="http://schemas.microsoft.com/office/powerpoint/2010/main" val="1342722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b="0" baseline="0" dirty="0" smtClean="0"/>
              <a:t>3 points d’amélioration cliniques ont longuement retenu notre attention et offrent un petit aperçu de la complexité du sujet et de la relation étroite entre les différentes actions et périodes de prise en charge.</a:t>
            </a:r>
          </a:p>
          <a:p>
            <a:endParaRPr lang="fr-BE" b="0" baseline="0" dirty="0" smtClean="0"/>
          </a:p>
          <a:p>
            <a:endParaRPr lang="fr-BE" b="0"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16</a:t>
            </a:fld>
            <a:endParaRPr lang="fr-BE"/>
          </a:p>
        </p:txBody>
      </p:sp>
    </p:spTree>
    <p:extLst>
      <p:ext uri="{BB962C8B-B14F-4D97-AF65-F5344CB8AC3E}">
        <p14:creationId xmlns="" xmlns:p14="http://schemas.microsoft.com/office/powerpoint/2010/main" val="3750578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b="0"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17</a:t>
            </a:fld>
            <a:endParaRPr lang="fr-BE"/>
          </a:p>
        </p:txBody>
      </p:sp>
    </p:spTree>
    <p:extLst>
      <p:ext uri="{BB962C8B-B14F-4D97-AF65-F5344CB8AC3E}">
        <p14:creationId xmlns="" xmlns:p14="http://schemas.microsoft.com/office/powerpoint/2010/main" val="2083216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p:txBody>
      </p:sp>
      <p:sp>
        <p:nvSpPr>
          <p:cNvPr id="4" name="Espace réservé du numéro de diapositive 3"/>
          <p:cNvSpPr>
            <a:spLocks noGrp="1"/>
          </p:cNvSpPr>
          <p:nvPr>
            <p:ph type="sldNum" sz="quarter" idx="10"/>
          </p:nvPr>
        </p:nvSpPr>
        <p:spPr/>
        <p:txBody>
          <a:bodyPr/>
          <a:lstStyle/>
          <a:p>
            <a:fld id="{D0C4B8FE-C980-4DB4-B0C1-8A951C680F51}" type="slidenum">
              <a:rPr lang="fr-BE" smtClean="0"/>
              <a:pPr/>
              <a:t>18</a:t>
            </a:fld>
            <a:endParaRPr lang="fr-BE"/>
          </a:p>
        </p:txBody>
      </p:sp>
    </p:spTree>
    <p:extLst>
      <p:ext uri="{BB962C8B-B14F-4D97-AF65-F5344CB8AC3E}">
        <p14:creationId xmlns="" xmlns:p14="http://schemas.microsoft.com/office/powerpoint/2010/main" val="4120074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19</a:t>
            </a:fld>
            <a:endParaRPr lang="fr-BE"/>
          </a:p>
        </p:txBody>
      </p:sp>
    </p:spTree>
    <p:extLst>
      <p:ext uri="{BB962C8B-B14F-4D97-AF65-F5344CB8AC3E}">
        <p14:creationId xmlns="" xmlns:p14="http://schemas.microsoft.com/office/powerpoint/2010/main" val="321776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0"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2</a:t>
            </a:fld>
            <a:endParaRPr lang="fr-BE"/>
          </a:p>
        </p:txBody>
      </p:sp>
    </p:spTree>
    <p:extLst>
      <p:ext uri="{BB962C8B-B14F-4D97-AF65-F5344CB8AC3E}">
        <p14:creationId xmlns="" xmlns:p14="http://schemas.microsoft.com/office/powerpoint/2010/main" val="3938115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20</a:t>
            </a:fld>
            <a:endParaRPr lang="fr-BE"/>
          </a:p>
        </p:txBody>
      </p:sp>
    </p:spTree>
    <p:extLst>
      <p:ext uri="{BB962C8B-B14F-4D97-AF65-F5344CB8AC3E}">
        <p14:creationId xmlns="" xmlns:p14="http://schemas.microsoft.com/office/powerpoint/2010/main" val="457639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21</a:t>
            </a:fld>
            <a:endParaRPr lang="fr-BE"/>
          </a:p>
        </p:txBody>
      </p:sp>
    </p:spTree>
    <p:extLst>
      <p:ext uri="{BB962C8B-B14F-4D97-AF65-F5344CB8AC3E}">
        <p14:creationId xmlns="" xmlns:p14="http://schemas.microsoft.com/office/powerpoint/2010/main" val="3802102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22</a:t>
            </a:fld>
            <a:endParaRPr lang="fr-BE"/>
          </a:p>
        </p:txBody>
      </p:sp>
    </p:spTree>
    <p:extLst>
      <p:ext uri="{BB962C8B-B14F-4D97-AF65-F5344CB8AC3E}">
        <p14:creationId xmlns="" xmlns:p14="http://schemas.microsoft.com/office/powerpoint/2010/main" val="3075477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None/>
            </a:pPr>
            <a:endParaRPr lang="fr-BE" dirty="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23</a:t>
            </a:fld>
            <a:endParaRPr lang="fr-BE"/>
          </a:p>
        </p:txBody>
      </p:sp>
    </p:spTree>
    <p:extLst>
      <p:ext uri="{BB962C8B-B14F-4D97-AF65-F5344CB8AC3E}">
        <p14:creationId xmlns="" xmlns:p14="http://schemas.microsoft.com/office/powerpoint/2010/main" val="33681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D0C4B8FE-C980-4DB4-B0C1-8A951C680F51}" type="slidenum">
              <a:rPr lang="fr-BE" smtClean="0"/>
              <a:pPr/>
              <a:t>24</a:t>
            </a:fld>
            <a:endParaRPr lang="fr-BE"/>
          </a:p>
        </p:txBody>
      </p:sp>
    </p:spTree>
    <p:extLst>
      <p:ext uri="{BB962C8B-B14F-4D97-AF65-F5344CB8AC3E}">
        <p14:creationId xmlns="" xmlns:p14="http://schemas.microsoft.com/office/powerpoint/2010/main" val="138779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25</a:t>
            </a:fld>
            <a:endParaRPr lang="fr-BE"/>
          </a:p>
        </p:txBody>
      </p:sp>
    </p:spTree>
    <p:extLst>
      <p:ext uri="{BB962C8B-B14F-4D97-AF65-F5344CB8AC3E}">
        <p14:creationId xmlns="" xmlns:p14="http://schemas.microsoft.com/office/powerpoint/2010/main" val="3727346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26</a:t>
            </a:fld>
            <a:endParaRPr lang="fr-BE"/>
          </a:p>
        </p:txBody>
      </p:sp>
    </p:spTree>
    <p:extLst>
      <p:ext uri="{BB962C8B-B14F-4D97-AF65-F5344CB8AC3E}">
        <p14:creationId xmlns="" xmlns:p14="http://schemas.microsoft.com/office/powerpoint/2010/main" val="4138082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b="0"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27</a:t>
            </a:fld>
            <a:endParaRPr lang="fr-BE"/>
          </a:p>
        </p:txBody>
      </p:sp>
    </p:spTree>
    <p:extLst>
      <p:ext uri="{BB962C8B-B14F-4D97-AF65-F5344CB8AC3E}">
        <p14:creationId xmlns="" xmlns:p14="http://schemas.microsoft.com/office/powerpoint/2010/main" val="969134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b="0"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28</a:t>
            </a:fld>
            <a:endParaRPr lang="fr-BE"/>
          </a:p>
        </p:txBody>
      </p:sp>
    </p:spTree>
    <p:extLst>
      <p:ext uri="{BB962C8B-B14F-4D97-AF65-F5344CB8AC3E}">
        <p14:creationId xmlns="" xmlns:p14="http://schemas.microsoft.com/office/powerpoint/2010/main" val="2568757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29</a:t>
            </a:fld>
            <a:endParaRPr lang="fr-BE"/>
          </a:p>
        </p:txBody>
      </p:sp>
    </p:spTree>
    <p:extLst>
      <p:ext uri="{BB962C8B-B14F-4D97-AF65-F5344CB8AC3E}">
        <p14:creationId xmlns="" xmlns:p14="http://schemas.microsoft.com/office/powerpoint/2010/main" val="388142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Contexte</a:t>
            </a:r>
            <a:r>
              <a:rPr lang="fr-FR" sz="1200" kern="1200" baseline="0" dirty="0" smtClean="0">
                <a:solidFill>
                  <a:schemeClr val="tx1"/>
                </a:solidFill>
                <a:latin typeface="+mn-lt"/>
                <a:ea typeface="+mn-ea"/>
                <a:cs typeface="+mn-cs"/>
              </a:rPr>
              <a:t> du début des travaux de recherche</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A6F8606-0B86-4505-91DB-3E7DE6D356D0}" type="slidenum">
              <a:rPr lang="fr-BE" smtClean="0"/>
              <a:pPr/>
              <a:t>3</a:t>
            </a:fld>
            <a:endParaRPr lang="fr-BE"/>
          </a:p>
        </p:txBody>
      </p:sp>
    </p:spTree>
    <p:extLst>
      <p:ext uri="{BB962C8B-B14F-4D97-AF65-F5344CB8AC3E}">
        <p14:creationId xmlns="" xmlns:p14="http://schemas.microsoft.com/office/powerpoint/2010/main" val="2436605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30</a:t>
            </a:fld>
            <a:endParaRPr lang="fr-BE"/>
          </a:p>
        </p:txBody>
      </p:sp>
    </p:spTree>
    <p:extLst>
      <p:ext uri="{BB962C8B-B14F-4D97-AF65-F5344CB8AC3E}">
        <p14:creationId xmlns="" xmlns:p14="http://schemas.microsoft.com/office/powerpoint/2010/main" val="606446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200"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31</a:t>
            </a:fld>
            <a:endParaRPr lang="fr-BE"/>
          </a:p>
        </p:txBody>
      </p:sp>
    </p:spTree>
    <p:extLst>
      <p:ext uri="{BB962C8B-B14F-4D97-AF65-F5344CB8AC3E}">
        <p14:creationId xmlns="" xmlns:p14="http://schemas.microsoft.com/office/powerpoint/2010/main" val="2593000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32</a:t>
            </a:fld>
            <a:endParaRPr lang="fr-BE"/>
          </a:p>
        </p:txBody>
      </p:sp>
    </p:spTree>
    <p:extLst>
      <p:ext uri="{BB962C8B-B14F-4D97-AF65-F5344CB8AC3E}">
        <p14:creationId xmlns="" xmlns:p14="http://schemas.microsoft.com/office/powerpoint/2010/main" val="2927058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33</a:t>
            </a:fld>
            <a:endParaRPr lang="fr-BE"/>
          </a:p>
        </p:txBody>
      </p:sp>
    </p:spTree>
    <p:extLst>
      <p:ext uri="{BB962C8B-B14F-4D97-AF65-F5344CB8AC3E}">
        <p14:creationId xmlns="" xmlns:p14="http://schemas.microsoft.com/office/powerpoint/2010/main" val="743481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BE" sz="1200"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34</a:t>
            </a:fld>
            <a:endParaRPr lang="fr-BE"/>
          </a:p>
        </p:txBody>
      </p:sp>
    </p:spTree>
    <p:extLst>
      <p:ext uri="{BB962C8B-B14F-4D97-AF65-F5344CB8AC3E}">
        <p14:creationId xmlns="" xmlns:p14="http://schemas.microsoft.com/office/powerpoint/2010/main" val="3320463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35</a:t>
            </a:fld>
            <a:endParaRPr lang="fr-BE"/>
          </a:p>
        </p:txBody>
      </p:sp>
    </p:spTree>
    <p:extLst>
      <p:ext uri="{BB962C8B-B14F-4D97-AF65-F5344CB8AC3E}">
        <p14:creationId xmlns="" xmlns:p14="http://schemas.microsoft.com/office/powerpoint/2010/main" val="395308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sz="1200"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36</a:t>
            </a:fld>
            <a:endParaRPr lang="fr-BE"/>
          </a:p>
        </p:txBody>
      </p:sp>
    </p:spTree>
    <p:extLst>
      <p:ext uri="{BB962C8B-B14F-4D97-AF65-F5344CB8AC3E}">
        <p14:creationId xmlns="" xmlns:p14="http://schemas.microsoft.com/office/powerpoint/2010/main" val="3465707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37</a:t>
            </a:fld>
            <a:endParaRPr lang="fr-BE"/>
          </a:p>
        </p:txBody>
      </p:sp>
    </p:spTree>
    <p:extLst>
      <p:ext uri="{BB962C8B-B14F-4D97-AF65-F5344CB8AC3E}">
        <p14:creationId xmlns="" xmlns:p14="http://schemas.microsoft.com/office/powerpoint/2010/main" val="3789700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342900" marR="0" lvl="0" indent="-342900" algn="l" defTabSz="914400" rtl="0" eaLnBrk="1" fontAlgn="auto" latinLnBrk="0" hangingPunct="1">
              <a:lnSpc>
                <a:spcPct val="150000"/>
              </a:lnSpc>
              <a:spcBef>
                <a:spcPts val="0"/>
              </a:spcBef>
              <a:spcAft>
                <a:spcPts val="0"/>
              </a:spcAft>
              <a:buClrTx/>
              <a:buSzTx/>
              <a:buFont typeface="Times New Roman"/>
              <a:buNone/>
              <a:tabLst/>
              <a:defRPr/>
            </a:pPr>
            <a:r>
              <a:rPr lang="fr-BE" dirty="0" smtClean="0"/>
              <a:t>La période préopératoire est le moment idéal pour préparer le patient à l’intervention.</a:t>
            </a:r>
            <a:r>
              <a:rPr lang="fr-BE" baseline="0" dirty="0" smtClean="0"/>
              <a:t> </a:t>
            </a:r>
          </a:p>
          <a:p>
            <a:pPr marL="342900" marR="0" lvl="0" indent="-342900" algn="l" defTabSz="914400" rtl="0" eaLnBrk="1" fontAlgn="auto" latinLnBrk="0" hangingPunct="1">
              <a:lnSpc>
                <a:spcPct val="150000"/>
              </a:lnSpc>
              <a:spcBef>
                <a:spcPts val="0"/>
              </a:spcBef>
              <a:spcAft>
                <a:spcPts val="0"/>
              </a:spcAft>
              <a:buClrTx/>
              <a:buSzTx/>
              <a:buFont typeface="Times New Roman"/>
              <a:buNone/>
              <a:tabLst/>
              <a:defRPr/>
            </a:pPr>
            <a:r>
              <a:rPr lang="fr-BE" baseline="0" dirty="0" smtClean="0"/>
              <a:t>C’est pourquoi une consultation d’anesthésie est prévue, durant laquelle les </a:t>
            </a:r>
            <a:r>
              <a:rPr lang="fr-BE" dirty="0" smtClean="0"/>
              <a:t>risques liés à l’anesthésie et à l’intervention</a:t>
            </a:r>
            <a:r>
              <a:rPr lang="fr-BE" baseline="0" dirty="0" smtClean="0"/>
              <a:t> chirurgicale sont </a:t>
            </a:r>
            <a:r>
              <a:rPr lang="fr-BE" dirty="0" smtClean="0"/>
              <a:t>évalués, sur base</a:t>
            </a:r>
            <a:r>
              <a:rPr lang="fr-BE" baseline="0" dirty="0" smtClean="0"/>
              <a:t> d’une anamnèse, d’un examen clinique et d’éventuels examens complémentaires, et si possible une action préventive de ces risques est mise en place.</a:t>
            </a:r>
          </a:p>
          <a:p>
            <a:pPr marL="342900" marR="0" lvl="0" indent="-342900" algn="l" defTabSz="914400" rtl="0" eaLnBrk="1" fontAlgn="auto" latinLnBrk="0" hangingPunct="1">
              <a:lnSpc>
                <a:spcPct val="150000"/>
              </a:lnSpc>
              <a:spcBef>
                <a:spcPts val="0"/>
              </a:spcBef>
              <a:spcAft>
                <a:spcPts val="0"/>
              </a:spcAft>
              <a:buClrTx/>
              <a:buSzTx/>
              <a:buFont typeface="Times New Roman"/>
              <a:buNone/>
              <a:tabLst/>
              <a:defRPr/>
            </a:pPr>
            <a:r>
              <a:rPr lang="fr-BE" dirty="0" smtClean="0"/>
              <a:t>L’anémie fait bien entendu partie</a:t>
            </a:r>
            <a:r>
              <a:rPr lang="fr-BE" baseline="0" dirty="0" smtClean="0"/>
              <a:t> de ces risques recherchés en </a:t>
            </a:r>
            <a:r>
              <a:rPr lang="fr-BE" baseline="0" dirty="0" err="1" smtClean="0"/>
              <a:t>préop</a:t>
            </a:r>
            <a:r>
              <a:rPr lang="fr-BE" baseline="0" dirty="0" smtClean="0"/>
              <a:t> puisqu’elle est un facteur de risque de transfusion ainsi que de </a:t>
            </a:r>
            <a:r>
              <a:rPr lang="fr-BE" baseline="0" dirty="0" err="1" smtClean="0"/>
              <a:t>morbi</a:t>
            </a:r>
            <a:r>
              <a:rPr lang="fr-BE" baseline="0" dirty="0" smtClean="0"/>
              <a:t>-mortalité en chirurgie cardiaque.</a:t>
            </a:r>
          </a:p>
          <a:p>
            <a:pPr marL="342900" marR="0" lvl="0" indent="-342900" algn="l" defTabSz="914400" rtl="0" eaLnBrk="1" fontAlgn="auto" latinLnBrk="0" hangingPunct="1">
              <a:lnSpc>
                <a:spcPct val="150000"/>
              </a:lnSpc>
              <a:spcBef>
                <a:spcPts val="0"/>
              </a:spcBef>
              <a:spcAft>
                <a:spcPts val="0"/>
              </a:spcAft>
              <a:buClrTx/>
              <a:buSzTx/>
              <a:buFont typeface="Times New Roman"/>
              <a:buNone/>
              <a:tabLst/>
              <a:defRPr/>
            </a:pPr>
            <a:endParaRPr lang="fr-BE"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38</a:t>
            </a:fld>
            <a:endParaRPr lang="fr-BE"/>
          </a:p>
        </p:txBody>
      </p:sp>
    </p:spTree>
    <p:extLst>
      <p:ext uri="{BB962C8B-B14F-4D97-AF65-F5344CB8AC3E}">
        <p14:creationId xmlns="" xmlns:p14="http://schemas.microsoft.com/office/powerpoint/2010/main" val="2589466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D0C4B8FE-C980-4DB4-B0C1-8A951C680F51}" type="slidenum">
              <a:rPr lang="fr-BE" smtClean="0"/>
              <a:pPr/>
              <a:t>39</a:t>
            </a:fld>
            <a:endParaRPr lang="fr-BE"/>
          </a:p>
        </p:txBody>
      </p:sp>
    </p:spTree>
    <p:extLst>
      <p:ext uri="{BB962C8B-B14F-4D97-AF65-F5344CB8AC3E}">
        <p14:creationId xmlns="" xmlns:p14="http://schemas.microsoft.com/office/powerpoint/2010/main" val="106645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0" baseline="0" dirty="0" smtClean="0"/>
          </a:p>
        </p:txBody>
      </p:sp>
      <p:sp>
        <p:nvSpPr>
          <p:cNvPr id="4" name="Espace réservé du numéro de diapositive 3"/>
          <p:cNvSpPr>
            <a:spLocks noGrp="1"/>
          </p:cNvSpPr>
          <p:nvPr>
            <p:ph type="sldNum" sz="quarter" idx="10"/>
          </p:nvPr>
        </p:nvSpPr>
        <p:spPr/>
        <p:txBody>
          <a:bodyPr/>
          <a:lstStyle/>
          <a:p>
            <a:fld id="{0A6F8606-0B86-4505-91DB-3E7DE6D356D0}" type="slidenum">
              <a:rPr lang="fr-BE" smtClean="0"/>
              <a:pPr/>
              <a:t>4</a:t>
            </a:fld>
            <a:endParaRPr lang="fr-BE"/>
          </a:p>
        </p:txBody>
      </p:sp>
    </p:spTree>
    <p:extLst>
      <p:ext uri="{BB962C8B-B14F-4D97-AF65-F5344CB8AC3E}">
        <p14:creationId xmlns="" xmlns:p14="http://schemas.microsoft.com/office/powerpoint/2010/main" val="852814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D0C4B8FE-C980-4DB4-B0C1-8A951C680F51}" type="slidenum">
              <a:rPr lang="fr-BE" smtClean="0"/>
              <a:pPr/>
              <a:t>40</a:t>
            </a:fld>
            <a:endParaRPr lang="fr-BE"/>
          </a:p>
        </p:txBody>
      </p:sp>
    </p:spTree>
    <p:extLst>
      <p:ext uri="{BB962C8B-B14F-4D97-AF65-F5344CB8AC3E}">
        <p14:creationId xmlns="" xmlns:p14="http://schemas.microsoft.com/office/powerpoint/2010/main" val="4009000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D0C4B8FE-C980-4DB4-B0C1-8A951C680F51}" type="slidenum">
              <a:rPr lang="fr-BE" smtClean="0"/>
              <a:pPr/>
              <a:t>41</a:t>
            </a:fld>
            <a:endParaRPr lang="fr-BE"/>
          </a:p>
        </p:txBody>
      </p:sp>
    </p:spTree>
    <p:extLst>
      <p:ext uri="{BB962C8B-B14F-4D97-AF65-F5344CB8AC3E}">
        <p14:creationId xmlns="" xmlns:p14="http://schemas.microsoft.com/office/powerpoint/2010/main" val="5297217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D0C4B8FE-C980-4DB4-B0C1-8A951C680F51}" type="slidenum">
              <a:rPr lang="fr-BE" smtClean="0"/>
              <a:pPr/>
              <a:t>42</a:t>
            </a:fld>
            <a:endParaRPr lang="fr-BE"/>
          </a:p>
        </p:txBody>
      </p:sp>
    </p:spTree>
    <p:extLst>
      <p:ext uri="{BB962C8B-B14F-4D97-AF65-F5344CB8AC3E}">
        <p14:creationId xmlns="" xmlns:p14="http://schemas.microsoft.com/office/powerpoint/2010/main" val="8022435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342900" lvl="0" indent="-342900" algn="just">
              <a:lnSpc>
                <a:spcPct val="150000"/>
              </a:lnSpc>
              <a:spcAft>
                <a:spcPts val="0"/>
              </a:spcAft>
              <a:buFont typeface="Symbol" pitchFamily="18" charset="2"/>
              <a:buNone/>
            </a:pPr>
            <a:r>
              <a:rPr lang="fr-BE" baseline="0" dirty="0" smtClean="0">
                <a:ea typeface="Times New Roman"/>
                <a:cs typeface="Times New Roman"/>
              </a:rPr>
              <a:t>Ces éléments nous amenaient, comme nous l’avons vu, à un périmètre beaucoup plus large qu’initialement prévu, Dans lequel nous devions f</a:t>
            </a:r>
            <a:r>
              <a:rPr lang="fr-BE" baseline="0" dirty="0" smtClean="0">
                <a:ea typeface="Times New Roman"/>
                <a:cs typeface="+mn-cs"/>
              </a:rPr>
              <a:t>aire intervenir les anesthésistes, les chirurgiens, les cardiologues, les kinés, les diététiciennes, l’hématologue, le </a:t>
            </a:r>
            <a:r>
              <a:rPr lang="fr-BE" baseline="0" dirty="0" err="1" smtClean="0">
                <a:ea typeface="Times New Roman"/>
                <a:cs typeface="+mn-cs"/>
              </a:rPr>
              <a:t>tabacologue</a:t>
            </a:r>
            <a:r>
              <a:rPr lang="fr-BE" baseline="0" dirty="0" smtClean="0">
                <a:ea typeface="Times New Roman"/>
                <a:cs typeface="+mn-cs"/>
              </a:rPr>
              <a:t> ainsi que le médecin généraliste et le patient !</a:t>
            </a:r>
            <a:endParaRPr lang="fr-BE" dirty="0" smtClean="0">
              <a:ea typeface="Times New Roman"/>
              <a:cs typeface="Times New Roman"/>
            </a:endParaRPr>
          </a:p>
          <a:p>
            <a:pPr marL="342900" lvl="0" indent="-342900" algn="just">
              <a:lnSpc>
                <a:spcPct val="150000"/>
              </a:lnSpc>
              <a:spcAft>
                <a:spcPts val="0"/>
              </a:spcAft>
              <a:buFont typeface="Symbol"/>
              <a:buChar char="Þ"/>
            </a:pPr>
            <a:endParaRPr lang="fr-BE" dirty="0" smtClean="0">
              <a:ea typeface="Times New Roman"/>
              <a:cs typeface="Times New Roman"/>
            </a:endParaRPr>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43</a:t>
            </a:fld>
            <a:endParaRPr lang="fr-BE"/>
          </a:p>
        </p:txBody>
      </p:sp>
    </p:spTree>
    <p:extLst>
      <p:ext uri="{BB962C8B-B14F-4D97-AF65-F5344CB8AC3E}">
        <p14:creationId xmlns="" xmlns:p14="http://schemas.microsoft.com/office/powerpoint/2010/main" val="2575957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0" baseline="0" dirty="0" smtClean="0"/>
              <a:t>Et donc plus que jamais nous ressentions le besoin de mettre l’ensemble des acteurs impliqués dans la prise en charge de nos patients autour d’une table…</a:t>
            </a:r>
          </a:p>
          <a:p>
            <a:pPr marL="0" marR="0" indent="0" algn="l" defTabSz="914400" rtl="0" eaLnBrk="1" fontAlgn="auto" latinLnBrk="0" hangingPunct="1">
              <a:lnSpc>
                <a:spcPct val="100000"/>
              </a:lnSpc>
              <a:spcBef>
                <a:spcPts val="0"/>
              </a:spcBef>
              <a:spcAft>
                <a:spcPts val="0"/>
              </a:spcAft>
              <a:buClrTx/>
              <a:buSzTx/>
              <a:buFontTx/>
              <a:buNone/>
              <a:tabLst/>
              <a:defRPr/>
            </a:pPr>
            <a:r>
              <a:rPr lang="fr-BE" b="0" baseline="0" dirty="0" smtClean="0"/>
              <a:t>afin que chacun puisse réfléchir et s’exprimer sur les idées que nous avancions</a:t>
            </a:r>
          </a:p>
          <a:p>
            <a:pPr marL="0" marR="0" indent="0" algn="l" defTabSz="914400" rtl="0" eaLnBrk="1" fontAlgn="auto" latinLnBrk="0" hangingPunct="1">
              <a:lnSpc>
                <a:spcPct val="100000"/>
              </a:lnSpc>
              <a:spcBef>
                <a:spcPts val="0"/>
              </a:spcBef>
              <a:spcAft>
                <a:spcPts val="0"/>
              </a:spcAft>
              <a:buClrTx/>
              <a:buSzTx/>
              <a:buFontTx/>
              <a:buNone/>
              <a:tabLst/>
              <a:defRPr/>
            </a:pPr>
            <a:r>
              <a:rPr lang="fr-BE" b="0" baseline="0" dirty="0" smtClean="0"/>
              <a:t>et de nous assurer que les améliorations proposées mènent effectivement à un mieux </a:t>
            </a:r>
          </a:p>
          <a:p>
            <a:pPr marL="0" marR="0" indent="0" algn="l" defTabSz="914400" rtl="0" eaLnBrk="1" fontAlgn="auto" latinLnBrk="0" hangingPunct="1">
              <a:lnSpc>
                <a:spcPct val="100000"/>
              </a:lnSpc>
              <a:spcBef>
                <a:spcPts val="0"/>
              </a:spcBef>
              <a:spcAft>
                <a:spcPts val="0"/>
              </a:spcAft>
              <a:buClrTx/>
              <a:buSzTx/>
              <a:buFontTx/>
              <a:buNone/>
              <a:tabLst/>
              <a:defRPr/>
            </a:pPr>
            <a:r>
              <a:rPr lang="fr-BE" b="0" baseline="0" dirty="0" smtClean="0"/>
              <a:t>Car la chose qui peut sembler « à faire » pour bien faire n’est pas toujours faisable ni tenable à long terme (notamment d’un point de vue pratique mais aussi financier voire parfois légal)</a:t>
            </a:r>
          </a:p>
          <a:p>
            <a:r>
              <a:rPr lang="fr-B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44</a:t>
            </a:fld>
            <a:endParaRPr lang="fr-BE"/>
          </a:p>
        </p:txBody>
      </p:sp>
    </p:spTree>
    <p:extLst>
      <p:ext uri="{BB962C8B-B14F-4D97-AF65-F5344CB8AC3E}">
        <p14:creationId xmlns="" xmlns:p14="http://schemas.microsoft.com/office/powerpoint/2010/main" val="3842091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0" baseline="0" dirty="0" smtClean="0"/>
              <a:t>Il était donc essentiel que chacun puisse partager ses opportunités et ses contraintes,</a:t>
            </a:r>
          </a:p>
          <a:p>
            <a:pPr marL="0" marR="0" indent="0" algn="l" defTabSz="914400" rtl="0" eaLnBrk="1" fontAlgn="auto" latinLnBrk="0" hangingPunct="1">
              <a:lnSpc>
                <a:spcPct val="100000"/>
              </a:lnSpc>
              <a:spcBef>
                <a:spcPts val="0"/>
              </a:spcBef>
              <a:spcAft>
                <a:spcPts val="0"/>
              </a:spcAft>
              <a:buClrTx/>
              <a:buSzTx/>
              <a:buFontTx/>
              <a:buNone/>
              <a:tabLst/>
              <a:defRPr/>
            </a:pPr>
            <a:r>
              <a:rPr lang="fr-BE" b="0" baseline="0" dirty="0" smtClean="0"/>
              <a:t>afin d’envisager ensemble comment nous pouvions faire en sorte que le processus marche mais aussi et surtout qu’il perdure. </a:t>
            </a:r>
          </a:p>
          <a:p>
            <a:endParaRPr lang="fr-BE"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45</a:t>
            </a:fld>
            <a:endParaRPr lang="fr-BE"/>
          </a:p>
        </p:txBody>
      </p:sp>
    </p:spTree>
    <p:extLst>
      <p:ext uri="{BB962C8B-B14F-4D97-AF65-F5344CB8AC3E}">
        <p14:creationId xmlns="" xmlns:p14="http://schemas.microsoft.com/office/powerpoint/2010/main" val="3492130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La méthodologie des itinéraires cliniques répond assez bien à ce genre de besoin</a:t>
            </a:r>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46</a:t>
            </a:fld>
            <a:endParaRPr lang="fr-BE"/>
          </a:p>
        </p:txBody>
      </p:sp>
    </p:spTree>
    <p:extLst>
      <p:ext uri="{BB962C8B-B14F-4D97-AF65-F5344CB8AC3E}">
        <p14:creationId xmlns="" xmlns:p14="http://schemas.microsoft.com/office/powerpoint/2010/main" val="3827369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Les itinéraires cliniques sont une méthode pour aménager</a:t>
            </a:r>
            <a:r>
              <a:rPr lang="fr-BE" baseline="0" dirty="0" smtClean="0"/>
              <a:t> de façon optimale l’ensemble des actions entreprises pour la prise en charge d’un patient ciblé. </a:t>
            </a:r>
          </a:p>
          <a:p>
            <a:r>
              <a:rPr lang="fr-BE" baseline="0" dirty="0" smtClean="0"/>
              <a:t>Ils reposent sur une méthodologie de gestion de projet et visent l’amélioration continue des soins.</a:t>
            </a:r>
          </a:p>
          <a:p>
            <a:r>
              <a:rPr lang="fr-BE" baseline="0" dirty="0" smtClean="0"/>
              <a:t>Nous nous sommes donc lancés dans une méthodologie de gestion de projet, avec un ou plusieurs représentants de chaque discipline impliquée dans la prise en charge des patients opérés cardiaques. </a:t>
            </a:r>
            <a:endParaRPr lang="fr-BE" dirty="0" smtClean="0"/>
          </a:p>
          <a:p>
            <a:endParaRPr lang="fr-BE" sz="1200" kern="1200" baseline="0" dirty="0" smtClean="0">
              <a:solidFill>
                <a:schemeClr val="tx1"/>
              </a:solidFill>
              <a:effectLst/>
              <a:latin typeface="Calibri" panose="020F0502020204030204"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83C59634-A83E-4314-9594-2AA3DD826053}" type="slidenum">
              <a:rPr lang="fr-BE" smtClean="0">
                <a:solidFill>
                  <a:prstClr val="black"/>
                </a:solidFill>
              </a:rPr>
              <a:pPr>
                <a:defRPr/>
              </a:pPr>
              <a:t>47</a:t>
            </a:fld>
            <a:endParaRPr lang="fr-BE">
              <a:solidFill>
                <a:prstClr val="black"/>
              </a:solidFill>
            </a:endParaRPr>
          </a:p>
        </p:txBody>
      </p:sp>
    </p:spTree>
    <p:extLst>
      <p:ext uri="{BB962C8B-B14F-4D97-AF65-F5344CB8AC3E}">
        <p14:creationId xmlns="" xmlns:p14="http://schemas.microsoft.com/office/powerpoint/2010/main" val="4332114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200" baseline="0" dirty="0" smtClean="0">
              <a:latin typeface="Calibri" panose="020F0502020204030204" pitchFamily="34" charset="0"/>
            </a:endParaRPr>
          </a:p>
        </p:txBody>
      </p:sp>
      <p:sp>
        <p:nvSpPr>
          <p:cNvPr id="4" name="Espace réservé du numéro de diapositive 3"/>
          <p:cNvSpPr>
            <a:spLocks noGrp="1"/>
          </p:cNvSpPr>
          <p:nvPr>
            <p:ph type="sldNum" sz="quarter" idx="10"/>
          </p:nvPr>
        </p:nvSpPr>
        <p:spPr/>
        <p:txBody>
          <a:bodyPr/>
          <a:lstStyle/>
          <a:p>
            <a:fld id="{2425C6DD-F82D-4758-A431-7C122D47F89E}" type="slidenum">
              <a:rPr lang="fr-BE" smtClean="0"/>
              <a:pPr/>
              <a:t>48</a:t>
            </a:fld>
            <a:endParaRPr lang="fr-BE"/>
          </a:p>
        </p:txBody>
      </p:sp>
    </p:spTree>
    <p:extLst>
      <p:ext uri="{BB962C8B-B14F-4D97-AF65-F5344CB8AC3E}">
        <p14:creationId xmlns="" xmlns:p14="http://schemas.microsoft.com/office/powerpoint/2010/main" val="32044254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Les éléments faisant</a:t>
            </a:r>
            <a:r>
              <a:rPr lang="fr-BE" baseline="0" dirty="0" smtClean="0"/>
              <a:t> l’objet d’un consensus ont été intégrés en une synthèse chronologique d</a:t>
            </a:r>
            <a:r>
              <a:rPr lang="fr-BE" dirty="0" smtClean="0"/>
              <a:t>écrivant le parcours</a:t>
            </a:r>
            <a:r>
              <a:rPr lang="fr-BE" baseline="0" dirty="0" smtClean="0"/>
              <a:t> du patient, l</a:t>
            </a:r>
            <a:r>
              <a:rPr lang="fr-BE" dirty="0" smtClean="0"/>
              <a:t>e « qui fait quoi quand » de chaque étape,</a:t>
            </a:r>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ainsi que le comment </a:t>
            </a:r>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49</a:t>
            </a:fld>
            <a:endParaRPr lang="fr-BE"/>
          </a:p>
        </p:txBody>
      </p:sp>
    </p:spTree>
    <p:extLst>
      <p:ext uri="{BB962C8B-B14F-4D97-AF65-F5344CB8AC3E}">
        <p14:creationId xmlns="" xmlns:p14="http://schemas.microsoft.com/office/powerpoint/2010/main" val="2523301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0" baseline="0" dirty="0" smtClean="0"/>
          </a:p>
        </p:txBody>
      </p:sp>
      <p:sp>
        <p:nvSpPr>
          <p:cNvPr id="4" name="Espace réservé du numéro de diapositive 3"/>
          <p:cNvSpPr>
            <a:spLocks noGrp="1"/>
          </p:cNvSpPr>
          <p:nvPr>
            <p:ph type="sldNum" sz="quarter" idx="10"/>
          </p:nvPr>
        </p:nvSpPr>
        <p:spPr/>
        <p:txBody>
          <a:bodyPr/>
          <a:lstStyle/>
          <a:p>
            <a:fld id="{0A6F8606-0B86-4505-91DB-3E7DE6D356D0}" type="slidenum">
              <a:rPr lang="fr-BE" smtClean="0"/>
              <a:pPr/>
              <a:t>5</a:t>
            </a:fld>
            <a:endParaRPr lang="fr-BE"/>
          </a:p>
        </p:txBody>
      </p:sp>
    </p:spTree>
    <p:extLst>
      <p:ext uri="{BB962C8B-B14F-4D97-AF65-F5344CB8AC3E}">
        <p14:creationId xmlns="" xmlns:p14="http://schemas.microsoft.com/office/powerpoint/2010/main" val="3695443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Synthèse qui a ét</a:t>
            </a:r>
            <a:r>
              <a:rPr lang="fr-BE" baseline="0" dirty="0" smtClean="0"/>
              <a:t>é validée en interne par les responsables concernés, puis diffusée à l’ensemble des prestataires via le logiciel institutionnel de gestion documentaire et de déclaration des incidents, afin d’être testés et évalués par l’ensemble des prestataires, sur base d’un retour d’expérience, puis d’être rediscutés et améliorés si nécessaire. </a:t>
            </a:r>
          </a:p>
          <a:p>
            <a:r>
              <a:rPr lang="fr-BE" baseline="0" dirty="0" smtClean="0"/>
              <a:t>Le cycle de l’amélioration continue était en cours</a:t>
            </a:r>
          </a:p>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a:p>
            <a:endParaRPr lang="fr-BE" dirty="0" smtClean="0"/>
          </a:p>
        </p:txBody>
      </p:sp>
      <p:sp>
        <p:nvSpPr>
          <p:cNvPr id="4" name="Espace réservé du numéro de diapositive 3"/>
          <p:cNvSpPr>
            <a:spLocks noGrp="1"/>
          </p:cNvSpPr>
          <p:nvPr>
            <p:ph type="sldNum" sz="quarter" idx="10"/>
          </p:nvPr>
        </p:nvSpPr>
        <p:spPr/>
        <p:txBody>
          <a:bodyPr/>
          <a:lstStyle/>
          <a:p>
            <a:pPr>
              <a:defRPr/>
            </a:pPr>
            <a:fld id="{83C59634-A83E-4314-9594-2AA3DD826053}" type="slidenum">
              <a:rPr lang="fr-BE" smtClean="0"/>
              <a:pPr>
                <a:defRPr/>
              </a:pPr>
              <a:t>50</a:t>
            </a:fld>
            <a:endParaRPr lang="fr-BE"/>
          </a:p>
        </p:txBody>
      </p:sp>
    </p:spTree>
    <p:extLst>
      <p:ext uri="{BB962C8B-B14F-4D97-AF65-F5344CB8AC3E}">
        <p14:creationId xmlns="" xmlns:p14="http://schemas.microsoft.com/office/powerpoint/2010/main" val="24953428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sz="1200" baseline="0" dirty="0" smtClean="0">
                <a:latin typeface="Calibri" panose="020F0502020204030204" pitchFamily="34" charset="0"/>
              </a:rPr>
              <a:t>Le véritable défi aujourd’hui : l’art d’intégrer ces multiples composantes en un tout cohérent qui soutient la pratique quotidienne plutôt que de la complexifier </a:t>
            </a:r>
          </a:p>
          <a:p>
            <a:pPr marL="0" marR="0" indent="0" algn="l" defTabSz="914400" rtl="0" eaLnBrk="1" fontAlgn="auto" latinLnBrk="0" hangingPunct="1">
              <a:lnSpc>
                <a:spcPct val="100000"/>
              </a:lnSpc>
              <a:spcBef>
                <a:spcPts val="0"/>
              </a:spcBef>
              <a:spcAft>
                <a:spcPts val="0"/>
              </a:spcAft>
              <a:buClrTx/>
              <a:buSzTx/>
              <a:buFontTx/>
              <a:buNone/>
              <a:tabLst/>
              <a:defRPr/>
            </a:pPr>
            <a:endParaRPr lang="fr-BE" sz="1200" baseline="0" dirty="0" smtClean="0">
              <a:latin typeface="Calibri" panose="020F0502020204030204" pitchFamily="34" charset="0"/>
            </a:endParaRPr>
          </a:p>
          <a:p>
            <a:endParaRPr lang="fr-BE" dirty="0" smtClean="0"/>
          </a:p>
          <a:p>
            <a:r>
              <a:rPr lang="fr-BE" sz="1200" baseline="0" dirty="0" smtClean="0">
                <a:latin typeface="Calibri" panose="020F0502020204030204" pitchFamily="34" charset="0"/>
              </a:rPr>
              <a:t>  </a:t>
            </a:r>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51</a:t>
            </a:fld>
            <a:endParaRPr lang="fr-BE"/>
          </a:p>
        </p:txBody>
      </p:sp>
    </p:spTree>
    <p:extLst>
      <p:ext uri="{BB962C8B-B14F-4D97-AF65-F5344CB8AC3E}">
        <p14:creationId xmlns="" xmlns:p14="http://schemas.microsoft.com/office/powerpoint/2010/main" val="21128972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52</a:t>
            </a:fld>
            <a:endParaRPr lang="fr-BE"/>
          </a:p>
        </p:txBody>
      </p:sp>
    </p:spTree>
    <p:extLst>
      <p:ext uri="{BB962C8B-B14F-4D97-AF65-F5344CB8AC3E}">
        <p14:creationId xmlns="" xmlns:p14="http://schemas.microsoft.com/office/powerpoint/2010/main" val="5410147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53</a:t>
            </a:fld>
            <a:endParaRPr lang="fr-BE"/>
          </a:p>
        </p:txBody>
      </p:sp>
    </p:spTree>
    <p:extLst>
      <p:ext uri="{BB962C8B-B14F-4D97-AF65-F5344CB8AC3E}">
        <p14:creationId xmlns="" xmlns:p14="http://schemas.microsoft.com/office/powerpoint/2010/main" val="20782431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0A6F8606-0B86-4505-91DB-3E7DE6D356D0}" type="slidenum">
              <a:rPr lang="fr-BE" smtClean="0"/>
              <a:pPr/>
              <a:t>54</a:t>
            </a:fld>
            <a:endParaRPr lang="fr-B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55</a:t>
            </a:fld>
            <a:endParaRPr lang="fr-BE"/>
          </a:p>
        </p:txBody>
      </p:sp>
    </p:spTree>
    <p:extLst>
      <p:ext uri="{BB962C8B-B14F-4D97-AF65-F5344CB8AC3E}">
        <p14:creationId xmlns="" xmlns:p14="http://schemas.microsoft.com/office/powerpoint/2010/main" val="15485855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A6F8606-0B86-4505-91DB-3E7DE6D356D0}" type="slidenum">
              <a:rPr lang="fr-BE" smtClean="0"/>
              <a:pPr/>
              <a:t>56</a:t>
            </a:fld>
            <a:endParaRPr lang="fr-BE"/>
          </a:p>
        </p:txBody>
      </p:sp>
    </p:spTree>
    <p:extLst>
      <p:ext uri="{BB962C8B-B14F-4D97-AF65-F5344CB8AC3E}">
        <p14:creationId xmlns="" xmlns:p14="http://schemas.microsoft.com/office/powerpoint/2010/main" val="600841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Nous sommes partis d’une problématique de SP, ayant des répercussions directes sur notre activité clinique. Nous avons étudié cette problématique et y avons apporté des pistes de solution, qui répondaient aux recommandations, tout en étant adaptées à notre contexte local. Ces éléments ont été intégrés au processus global de prise en charge des patients et formalisés grâce à la méthodologie des IC. Les IC offrent une réponse aux enjeu de terrain en facilitant l’(in)formation du nouveau personnel, des stagiaires et des assistants, et contribuent à diminuer la variabilité des pratiques.</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Cette méthode permet également de rencontrer et d’intégrer les enjeu institutionnels, en offrant un support descriptif des pratiques et du cycle d’amélioration continue, ce qui permet de répondre aux nouvelles normes relatives aux réseaux de soins et facilite l’informatisation. </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Enfin, cette méthode offre également un support pour les projets QS et facilite l’intégration du processus d’accréditation.</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baseline="0" dirty="0" smtClean="0">
                <a:solidFill>
                  <a:schemeClr val="tx1"/>
                </a:solidFill>
                <a:latin typeface="+mn-lt"/>
                <a:ea typeface="+mn-ea"/>
                <a:cs typeface="+mn-cs"/>
              </a:rPr>
              <a:t>L’IC apparait ainsi comme une méthode propre à la rencontre et au soutien des enjeux micro, </a:t>
            </a:r>
            <a:r>
              <a:rPr lang="fr-BE" sz="1200" kern="1200" baseline="0" dirty="0" err="1" smtClean="0">
                <a:solidFill>
                  <a:schemeClr val="tx1"/>
                </a:solidFill>
                <a:latin typeface="+mn-lt"/>
                <a:ea typeface="+mn-ea"/>
                <a:cs typeface="+mn-cs"/>
              </a:rPr>
              <a:t>meso</a:t>
            </a:r>
            <a:r>
              <a:rPr lang="fr-BE" sz="1200" kern="1200" baseline="0" dirty="0" smtClean="0">
                <a:solidFill>
                  <a:schemeClr val="tx1"/>
                </a:solidFill>
                <a:latin typeface="+mn-lt"/>
                <a:ea typeface="+mn-ea"/>
                <a:cs typeface="+mn-cs"/>
              </a:rPr>
              <a:t> et macro de l’organisation et contribue à rassembler l’ensemble des acteurs et des secteurs autour de la prise en charge du patient. </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A6F8606-0B86-4505-91DB-3E7DE6D356D0}" type="slidenum">
              <a:rPr lang="fr-BE" smtClean="0"/>
              <a:pPr/>
              <a:t>57</a:t>
            </a:fld>
            <a:endParaRPr lang="fr-BE"/>
          </a:p>
        </p:txBody>
      </p:sp>
    </p:spTree>
    <p:extLst>
      <p:ext uri="{BB962C8B-B14F-4D97-AF65-F5344CB8AC3E}">
        <p14:creationId xmlns="" xmlns:p14="http://schemas.microsoft.com/office/powerpoint/2010/main" val="30882320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Cette expérience de gestion de projet </a:t>
            </a:r>
            <a:r>
              <a:rPr lang="fr-BE" baseline="0" dirty="0" err="1" smtClean="0"/>
              <a:t>bottom</a:t>
            </a:r>
            <a:r>
              <a:rPr lang="fr-BE" baseline="0" dirty="0" smtClean="0"/>
              <a:t>-up nous a ainsi amené à rencontrer les 4 pôles d’activité que sont la recherche, la clinique, la gestion et l’enseignement</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4 pôles d’activités qui, comme notre expérience l’a montré, ont tout à gagner à renforcer leurs synergies afin d’apporter une réponse concertée cohérente et adaptée aux besoins des patients, en assumant une responsabilité collective des résultats et de l’équilibre de notre système de soins santé.</a:t>
            </a:r>
          </a:p>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58</a:t>
            </a:fld>
            <a:endParaRPr lang="fr-BE"/>
          </a:p>
        </p:txBody>
      </p:sp>
    </p:spTree>
    <p:extLst>
      <p:ext uri="{BB962C8B-B14F-4D97-AF65-F5344CB8AC3E}">
        <p14:creationId xmlns="" xmlns:p14="http://schemas.microsoft.com/office/powerpoint/2010/main" val="1106290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59</a:t>
            </a:fld>
            <a:endParaRPr lang="fr-BE"/>
          </a:p>
        </p:txBody>
      </p:sp>
    </p:spTree>
    <p:extLst>
      <p:ext uri="{BB962C8B-B14F-4D97-AF65-F5344CB8AC3E}">
        <p14:creationId xmlns="" xmlns:p14="http://schemas.microsoft.com/office/powerpoint/2010/main" val="318049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Symbol"/>
              <a:buNone/>
            </a:pPr>
            <a:endParaRPr lang="fr-BE" dirty="0"/>
          </a:p>
        </p:txBody>
      </p:sp>
      <p:sp>
        <p:nvSpPr>
          <p:cNvPr id="4" name="Espace réservé du numéro de diapositive 3"/>
          <p:cNvSpPr>
            <a:spLocks noGrp="1"/>
          </p:cNvSpPr>
          <p:nvPr>
            <p:ph type="sldNum" sz="quarter" idx="10"/>
          </p:nvPr>
        </p:nvSpPr>
        <p:spPr/>
        <p:txBody>
          <a:bodyPr/>
          <a:lstStyle/>
          <a:p>
            <a:fld id="{0A6F8606-0B86-4505-91DB-3E7DE6D356D0}" type="slidenum">
              <a:rPr lang="fr-BE" smtClean="0"/>
              <a:pPr/>
              <a:t>6</a:t>
            </a:fld>
            <a:endParaRPr lang="fr-BE"/>
          </a:p>
        </p:txBody>
      </p:sp>
    </p:spTree>
    <p:extLst>
      <p:ext uri="{BB962C8B-B14F-4D97-AF65-F5344CB8AC3E}">
        <p14:creationId xmlns="" xmlns:p14="http://schemas.microsoft.com/office/powerpoint/2010/main" val="29509951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60</a:t>
            </a:fld>
            <a:endParaRPr lang="fr-BE"/>
          </a:p>
        </p:txBody>
      </p:sp>
    </p:spTree>
    <p:extLst>
      <p:ext uri="{BB962C8B-B14F-4D97-AF65-F5344CB8AC3E}">
        <p14:creationId xmlns="" xmlns:p14="http://schemas.microsoft.com/office/powerpoint/2010/main" val="427907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None/>
            </a:pPr>
            <a:endParaRPr lang="fr-BE" baseline="0" dirty="0" smtClean="0"/>
          </a:p>
        </p:txBody>
      </p:sp>
      <p:sp>
        <p:nvSpPr>
          <p:cNvPr id="4" name="Espace réservé du numéro de diapositive 3"/>
          <p:cNvSpPr>
            <a:spLocks noGrp="1"/>
          </p:cNvSpPr>
          <p:nvPr>
            <p:ph type="sldNum" sz="quarter" idx="10"/>
          </p:nvPr>
        </p:nvSpPr>
        <p:spPr/>
        <p:txBody>
          <a:bodyPr/>
          <a:lstStyle/>
          <a:p>
            <a:fld id="{0A6F8606-0B86-4505-91DB-3E7DE6D356D0}" type="slidenum">
              <a:rPr lang="fr-BE" smtClean="0"/>
              <a:pPr/>
              <a:t>7</a:t>
            </a:fld>
            <a:endParaRPr lang="fr-BE"/>
          </a:p>
        </p:txBody>
      </p:sp>
    </p:spTree>
    <p:extLst>
      <p:ext uri="{BB962C8B-B14F-4D97-AF65-F5344CB8AC3E}">
        <p14:creationId xmlns="" xmlns:p14="http://schemas.microsoft.com/office/powerpoint/2010/main" val="2305258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Nous</a:t>
            </a:r>
            <a:r>
              <a:rPr lang="fr-BE" baseline="0" dirty="0" smtClean="0"/>
              <a:t> avons tout d’abord mené une</a:t>
            </a:r>
            <a:r>
              <a:rPr lang="fr-BE" dirty="0" smtClean="0"/>
              <a:t> </a:t>
            </a:r>
            <a:r>
              <a:rPr lang="fr-BE" baseline="0" dirty="0" smtClean="0"/>
              <a:t>revue de l’abondante littérature sur l’épargne sanguine</a:t>
            </a:r>
          </a:p>
          <a:p>
            <a:r>
              <a:rPr lang="fr-BE" b="0" baseline="0" dirty="0" smtClean="0"/>
              <a:t>Divers auteurs proposaient leur propre </a:t>
            </a:r>
            <a:r>
              <a:rPr lang="fr-BE" b="0" dirty="0" smtClean="0"/>
              <a:t>protocole ou programme </a:t>
            </a:r>
            <a:r>
              <a:rPr lang="fr-BE" b="0" baseline="0" dirty="0" smtClean="0"/>
              <a:t>d’épargne sanguine, notamment dans le contexte de la chirurgie cardiaque.</a:t>
            </a:r>
          </a:p>
          <a:p>
            <a:r>
              <a:rPr lang="fr-BE" b="0" baseline="0" dirty="0" smtClean="0"/>
              <a:t>Les stratégies développées dans ces divers programmes étaient très variables car liées au contexte local et à la culture de l’or</a:t>
            </a:r>
            <a:r>
              <a:rPr lang="fr-FR" sz="1200" b="0" kern="1200" dirty="0" err="1" smtClean="0">
                <a:solidFill>
                  <a:schemeClr val="tx1"/>
                </a:solidFill>
                <a:latin typeface="+mn-lt"/>
                <a:ea typeface="+mn-ea"/>
                <a:cs typeface="+mn-cs"/>
              </a:rPr>
              <a:t>ganisation</a:t>
            </a:r>
            <a:r>
              <a:rPr lang="fr-FR" sz="1200" b="0" kern="1200" dirty="0" smtClean="0">
                <a:solidFill>
                  <a:schemeClr val="tx1"/>
                </a:solidFill>
                <a:latin typeface="+mn-lt"/>
                <a:ea typeface="+mn-ea"/>
                <a:cs typeface="+mn-cs"/>
              </a:rPr>
              <a:t> dans laquelle</a:t>
            </a:r>
            <a:r>
              <a:rPr lang="fr-FR" sz="1200" b="0" kern="1200" baseline="0" dirty="0" smtClean="0">
                <a:solidFill>
                  <a:schemeClr val="tx1"/>
                </a:solidFill>
                <a:latin typeface="+mn-lt"/>
                <a:ea typeface="+mn-ea"/>
                <a:cs typeface="+mn-cs"/>
              </a:rPr>
              <a:t> ils avaient été développés</a:t>
            </a:r>
          </a:p>
          <a:p>
            <a:r>
              <a:rPr lang="fr-FR" sz="1200" b="0" kern="1200" dirty="0" smtClean="0">
                <a:solidFill>
                  <a:schemeClr val="tx1"/>
                </a:solidFill>
                <a:latin typeface="+mn-lt"/>
                <a:ea typeface="+mn-ea"/>
                <a:cs typeface="+mn-cs"/>
              </a:rPr>
              <a:t>Si bien que </a:t>
            </a:r>
            <a:r>
              <a:rPr lang="fr-FR" sz="1200" b="0" kern="1200" baseline="0" dirty="0" smtClean="0">
                <a:solidFill>
                  <a:schemeClr val="tx1"/>
                </a:solidFill>
                <a:latin typeface="+mn-lt"/>
                <a:ea typeface="+mn-ea"/>
                <a:cs typeface="+mn-cs"/>
              </a:rPr>
              <a:t>l</a:t>
            </a:r>
            <a:r>
              <a:rPr lang="fr-FR" sz="1200" b="0" kern="1200" dirty="0" smtClean="0">
                <a:solidFill>
                  <a:schemeClr val="tx1"/>
                </a:solidFill>
                <a:latin typeface="+mn-lt"/>
                <a:ea typeface="+mn-ea"/>
                <a:cs typeface="+mn-cs"/>
              </a:rPr>
              <a:t>eur</a:t>
            </a:r>
            <a:r>
              <a:rPr lang="fr-FR" sz="1200" b="0" kern="1200" baseline="0" dirty="0" smtClean="0">
                <a:solidFill>
                  <a:schemeClr val="tx1"/>
                </a:solidFill>
                <a:latin typeface="+mn-lt"/>
                <a:ea typeface="+mn-ea"/>
                <a:cs typeface="+mn-cs"/>
              </a:rPr>
              <a:t> </a:t>
            </a:r>
            <a:r>
              <a:rPr lang="fr-FR" sz="1200" b="0" kern="1200" dirty="0" smtClean="0">
                <a:solidFill>
                  <a:schemeClr val="tx1"/>
                </a:solidFill>
                <a:latin typeface="+mn-lt"/>
                <a:ea typeface="+mn-ea"/>
                <a:cs typeface="+mn-cs"/>
              </a:rPr>
              <a:t>transposition directe dans une autre institution était</a:t>
            </a:r>
            <a:r>
              <a:rPr lang="fr-FR" sz="1200" b="0" kern="1200" baseline="0" dirty="0" smtClean="0">
                <a:solidFill>
                  <a:schemeClr val="tx1"/>
                </a:solidFill>
                <a:latin typeface="+mn-lt"/>
                <a:ea typeface="+mn-ea"/>
                <a:cs typeface="+mn-cs"/>
              </a:rPr>
              <a:t> di</a:t>
            </a:r>
            <a:r>
              <a:rPr lang="fr-FR" sz="1200" b="0" kern="1200" dirty="0" smtClean="0">
                <a:solidFill>
                  <a:schemeClr val="tx1"/>
                </a:solidFill>
                <a:latin typeface="+mn-lt"/>
                <a:ea typeface="+mn-ea"/>
                <a:cs typeface="+mn-cs"/>
              </a:rPr>
              <a:t>fficile, et d’ailleurs déconseillée.</a:t>
            </a:r>
          </a:p>
          <a:p>
            <a:r>
              <a:rPr lang="fr-FR" sz="1200" b="0" kern="1200" dirty="0" smtClean="0">
                <a:solidFill>
                  <a:schemeClr val="tx1"/>
                </a:solidFill>
                <a:latin typeface="+mn-lt"/>
                <a:ea typeface="+mn-ea"/>
                <a:cs typeface="+mn-cs"/>
              </a:rPr>
              <a:t>Tou</a:t>
            </a:r>
            <a:r>
              <a:rPr lang="fr-FR" sz="1200" kern="1200" dirty="0" smtClean="0">
                <a:solidFill>
                  <a:schemeClr val="tx1"/>
                </a:solidFill>
                <a:latin typeface="+mn-lt"/>
                <a:ea typeface="+mn-ea"/>
                <a:cs typeface="+mn-cs"/>
              </a:rPr>
              <a:t>s</a:t>
            </a:r>
            <a:r>
              <a:rPr lang="fr-FR" sz="1200" kern="1200" baseline="0" dirty="0" smtClean="0">
                <a:solidFill>
                  <a:schemeClr val="tx1"/>
                </a:solidFill>
                <a:latin typeface="+mn-lt"/>
                <a:ea typeface="+mn-ea"/>
                <a:cs typeface="+mn-cs"/>
              </a:rPr>
              <a:t> ces programmes </a:t>
            </a:r>
            <a:r>
              <a:rPr lang="fr-FR" sz="1200" kern="1200" dirty="0" smtClean="0">
                <a:solidFill>
                  <a:schemeClr val="tx1"/>
                </a:solidFill>
                <a:latin typeface="+mn-lt"/>
                <a:ea typeface="+mn-ea"/>
                <a:cs typeface="+mn-cs"/>
              </a:rPr>
              <a:t>reposaient cependant sur 3 mêmes axes</a:t>
            </a:r>
            <a:r>
              <a:rPr lang="fr-FR" sz="1200" kern="1200" baseline="0" dirty="0" smtClean="0">
                <a:solidFill>
                  <a:schemeClr val="tx1"/>
                </a:solidFill>
                <a:latin typeface="+mn-lt"/>
                <a:ea typeface="+mn-ea"/>
                <a:cs typeface="+mn-cs"/>
              </a:rPr>
              <a:t> stratégiques, qui ont été</a:t>
            </a:r>
            <a:r>
              <a:rPr lang="fr-FR" sz="1200" kern="1200" dirty="0" smtClean="0">
                <a:solidFill>
                  <a:schemeClr val="tx1"/>
                </a:solidFill>
                <a:latin typeface="+mn-lt"/>
                <a:ea typeface="+mn-ea"/>
                <a:cs typeface="+mn-cs"/>
              </a:rPr>
              <a:t> décrits ensuite dans le concept de PBM</a:t>
            </a:r>
            <a:endParaRPr lang="fr-BE" dirty="0"/>
          </a:p>
        </p:txBody>
      </p:sp>
      <p:sp>
        <p:nvSpPr>
          <p:cNvPr id="4" name="Espace réservé du numéro de diapositive 3"/>
          <p:cNvSpPr>
            <a:spLocks noGrp="1"/>
          </p:cNvSpPr>
          <p:nvPr>
            <p:ph type="sldNum" sz="quarter" idx="10"/>
          </p:nvPr>
        </p:nvSpPr>
        <p:spPr/>
        <p:txBody>
          <a:bodyPr/>
          <a:lstStyle/>
          <a:p>
            <a:fld id="{8FAE81E6-9865-4C6C-9499-64DB13345F4D}" type="slidenum">
              <a:rPr lang="fr-BE" smtClean="0"/>
              <a:pPr/>
              <a:t>8</a:t>
            </a:fld>
            <a:endParaRPr lang="fr-BE"/>
          </a:p>
        </p:txBody>
      </p:sp>
    </p:spTree>
    <p:extLst>
      <p:ext uri="{BB962C8B-B14F-4D97-AF65-F5344CB8AC3E}">
        <p14:creationId xmlns="" xmlns:p14="http://schemas.microsoft.com/office/powerpoint/2010/main" val="315080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0" kern="1200" baseline="0" dirty="0" smtClean="0">
                <a:solidFill>
                  <a:schemeClr val="tx1"/>
                </a:solidFill>
                <a:latin typeface="+mn-lt"/>
                <a:ea typeface="+mn-ea"/>
                <a:cs typeface="+mn-cs"/>
              </a:rPr>
              <a:t>Ces axes, les « piliers  de l’épargne sanguine», représentent 3 approches complémentaires qui ensemble, permettent d’éviter le besoin transfusionnel.</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fr-BE" sz="1200" b="0" kern="1200" baseline="0" dirty="0" smtClean="0">
                <a:solidFill>
                  <a:schemeClr val="tx1"/>
                </a:solidFill>
                <a:latin typeface="+mn-lt"/>
                <a:ea typeface="+mn-ea"/>
                <a:cs typeface="+mn-cs"/>
              </a:rPr>
              <a:t>Elles reposent sur une prise en charge multidisciplinaire, centrée sur le patient et sont déclinées en actions à mettre en œuvre, à chaque étape de la prise en charge du patient, dont les modalités pratiques restent à définir et à adapter au contexte local.</a:t>
            </a:r>
          </a:p>
        </p:txBody>
      </p:sp>
      <p:sp>
        <p:nvSpPr>
          <p:cNvPr id="4" name="Espace réservé du numéro de diapositive 3"/>
          <p:cNvSpPr>
            <a:spLocks noGrp="1"/>
          </p:cNvSpPr>
          <p:nvPr>
            <p:ph type="sldNum" sz="quarter" idx="10"/>
          </p:nvPr>
        </p:nvSpPr>
        <p:spPr/>
        <p:txBody>
          <a:bodyPr/>
          <a:lstStyle/>
          <a:p>
            <a:fld id="{62C3C557-4462-447F-A557-D59EF9F00C5F}" type="slidenum">
              <a:rPr lang="fr-BE" smtClean="0"/>
              <a:pPr/>
              <a:t>9</a:t>
            </a:fld>
            <a:endParaRPr lang="fr-BE"/>
          </a:p>
        </p:txBody>
      </p:sp>
    </p:spTree>
    <p:extLst>
      <p:ext uri="{BB962C8B-B14F-4D97-AF65-F5344CB8AC3E}">
        <p14:creationId xmlns="" xmlns:p14="http://schemas.microsoft.com/office/powerpoint/2010/main" val="286416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CA82C361-41B1-4A6C-99AA-C6769BBB2CCB}" type="datetime1">
              <a:rPr lang="fr-BE" smtClean="0"/>
              <a:pPr/>
              <a:t>29/06/2016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1B51236-B918-409A-A12B-DC2EC98BC8BF}"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1EEC71B-930E-4E79-8148-2B2641BC97BD}" type="datetime1">
              <a:rPr lang="fr-BE" smtClean="0"/>
              <a:pPr/>
              <a:t>29/06/2016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1B51236-B918-409A-A12B-DC2EC98BC8BF}"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759AC52-E8B5-4D3B-B734-CE6CE97EC011}" type="datetime1">
              <a:rPr lang="fr-BE" smtClean="0"/>
              <a:pPr/>
              <a:t>29/06/2016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1B51236-B918-409A-A12B-DC2EC98BC8BF}"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CBE78FE-B3D1-4F74-8256-8B2D0D782245}" type="datetime1">
              <a:rPr lang="fr-BE" smtClean="0"/>
              <a:pPr/>
              <a:t>29/06/2016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1B51236-B918-409A-A12B-DC2EC98BC8BF}"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454B039-5440-444B-A40F-B010F88FD334}" type="datetime1">
              <a:rPr lang="fr-BE" smtClean="0"/>
              <a:pPr/>
              <a:t>29/06/2016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1B51236-B918-409A-A12B-DC2EC98BC8BF}"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9540BDD9-B08B-41B1-A940-DCB918E24B0C}" type="datetime1">
              <a:rPr lang="fr-BE" smtClean="0"/>
              <a:pPr/>
              <a:t>29/06/2016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1B51236-B918-409A-A12B-DC2EC98BC8BF}"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E4AF346E-9327-41C7-9ED3-1853F467882E}" type="datetime1">
              <a:rPr lang="fr-BE" smtClean="0"/>
              <a:pPr/>
              <a:t>29/06/2016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D1B51236-B918-409A-A12B-DC2EC98BC8BF}"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36BCE255-A5EC-43DB-8B9D-6240593E557B}" type="datetime1">
              <a:rPr lang="fr-BE" smtClean="0"/>
              <a:pPr/>
              <a:t>29/06/2016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D1B51236-B918-409A-A12B-DC2EC98BC8BF}"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6BBEB6-28E6-472C-85C1-6C70DE01F91D}" type="datetime1">
              <a:rPr lang="fr-BE" smtClean="0"/>
              <a:pPr/>
              <a:t>29/06/2016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D1B51236-B918-409A-A12B-DC2EC98BC8BF}"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0FFDBD7-9BD1-4FF9-B4AE-03D3F028FAF1}" type="datetime1">
              <a:rPr lang="fr-BE" smtClean="0"/>
              <a:pPr/>
              <a:t>29/06/2016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1B51236-B918-409A-A12B-DC2EC98BC8BF}"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F877B4-890B-4274-B3C4-C11645DDD716}" type="datetime1">
              <a:rPr lang="fr-BE" smtClean="0"/>
              <a:pPr/>
              <a:t>29/06/2016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1B51236-B918-409A-A12B-DC2EC98BC8BF}"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9B293-D42F-49C2-A7C8-2DF991797FDD}" type="datetime1">
              <a:rPr lang="fr-BE" smtClean="0"/>
              <a:pPr/>
              <a:t>29/06/2016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51236-B918-409A-A12B-DC2EC98BC8BF}"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4.png"/><Relationship Id="rId5" Type="http://schemas.openxmlformats.org/officeDocument/2006/relationships/diagramQuickStyle" Target="../diagrams/quickStyle2.xml"/><Relationship Id="rId10" Type="http://schemas.openxmlformats.org/officeDocument/2006/relationships/image" Target="../media/image23.png"/><Relationship Id="rId4" Type="http://schemas.openxmlformats.org/officeDocument/2006/relationships/diagramLayout" Target="../diagrams/layout2.xml"/><Relationship Id="rId9" Type="http://schemas.openxmlformats.org/officeDocument/2006/relationships/image" Target="../media/image22.pn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gif"/></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gif"/><Relationship Id="rId5" Type="http://schemas.openxmlformats.org/officeDocument/2006/relationships/image" Target="../media/image9.wmf"/><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gif"/></Relationships>
</file>

<file path=ppt/slides/_rels/slide5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gif"/></Relationships>
</file>

<file path=ppt/slides/_rels/slide5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gi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2" y="188640"/>
            <a:ext cx="1974596" cy="1440160"/>
          </a:xfrm>
          <a:prstGeom prst="rect">
            <a:avLst/>
          </a:prstGeom>
        </p:spPr>
      </p:pic>
      <p:sp>
        <p:nvSpPr>
          <p:cNvPr id="2049" name="Rectangle 1"/>
          <p:cNvSpPr>
            <a:spLocks noChangeArrowheads="1"/>
          </p:cNvSpPr>
          <p:nvPr/>
        </p:nvSpPr>
        <p:spPr bwMode="auto">
          <a:xfrm>
            <a:off x="377534" y="2532092"/>
            <a:ext cx="8388932" cy="1354217"/>
          </a:xfrm>
          <a:prstGeom prst="rect">
            <a:avLst/>
          </a:prstGeom>
          <a:noFill/>
          <a:ln w="19050">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effectLst/>
                <a:latin typeface="Arial" pitchFamily="34" charset="0"/>
                <a:ea typeface="Calibri" pitchFamily="34" charset="0"/>
                <a:cs typeface="Times New Roman" pitchFamily="18" charset="0"/>
              </a:rPr>
              <a:t>Les itinéraires cliniques en support aux </a:t>
            </a:r>
          </a:p>
          <a:p>
            <a:pPr marL="0" marR="0" lvl="0" indent="0" algn="ctr" defTabSz="914400" rtl="0" eaLnBrk="1" fontAlgn="base" latinLnBrk="0" hangingPunct="1">
              <a:lnSpc>
                <a:spcPct val="100000"/>
              </a:lnSpc>
              <a:spcBef>
                <a:spcPct val="0"/>
              </a:spcBef>
              <a:spcAft>
                <a:spcPct val="0"/>
              </a:spcAft>
              <a:buClrTx/>
              <a:buSzTx/>
              <a:buFontTx/>
              <a:buNone/>
              <a:tabLst/>
            </a:pPr>
            <a:r>
              <a:rPr lang="fr-FR" sz="2000" b="1" dirty="0" smtClean="0">
                <a:latin typeface="Arial" pitchFamily="34" charset="0"/>
                <a:ea typeface="Calibri" pitchFamily="34" charset="0"/>
                <a:cs typeface="Times New Roman" pitchFamily="18" charset="0"/>
              </a:rPr>
              <a:t>m</a:t>
            </a:r>
            <a:r>
              <a:rPr kumimoji="0" lang="fr-FR" sz="2000" b="1" i="0" u="none" strike="noStrike" cap="none" normalizeH="0" baseline="0" dirty="0" smtClean="0">
                <a:ln>
                  <a:noFill/>
                </a:ln>
                <a:effectLst/>
                <a:latin typeface="Arial" pitchFamily="34" charset="0"/>
                <a:ea typeface="Calibri" pitchFamily="34" charset="0"/>
                <a:cs typeface="Times New Roman" pitchFamily="18" charset="0"/>
              </a:rPr>
              <a:t>esures transversales d’organisation des soins au patient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effectLst/>
                <a:latin typeface="Arial" pitchFamily="34" charset="0"/>
                <a:ea typeface="Calibri" pitchFamily="34" charset="0"/>
                <a:cs typeface="Times New Roman" pitchFamily="18" charset="0"/>
              </a:rPr>
              <a:t> expérience de gestion de projet </a:t>
            </a:r>
            <a:r>
              <a:rPr kumimoji="0" lang="fr-FR" sz="2000" b="1" i="0" u="none" strike="noStrike" cap="none" normalizeH="0" baseline="0" dirty="0" err="1" smtClean="0">
                <a:ln>
                  <a:noFill/>
                </a:ln>
                <a:effectLst/>
                <a:latin typeface="Arial" pitchFamily="34" charset="0"/>
                <a:ea typeface="Calibri" pitchFamily="34" charset="0"/>
                <a:cs typeface="Times New Roman" pitchFamily="18" charset="0"/>
              </a:rPr>
              <a:t>bottom</a:t>
            </a:r>
            <a:r>
              <a:rPr kumimoji="0" lang="fr-FR" sz="2000" b="1" i="0" u="none" strike="noStrike" cap="none" normalizeH="0" baseline="0" dirty="0" smtClean="0">
                <a:ln>
                  <a:noFill/>
                </a:ln>
                <a:effectLst/>
                <a:latin typeface="Arial" pitchFamily="34" charset="0"/>
                <a:ea typeface="Calibri" pitchFamily="34" charset="0"/>
                <a:cs typeface="Times New Roman" pitchFamily="18" charset="0"/>
              </a:rPr>
              <a:t>-up.</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effectLst/>
              <a:latin typeface="Arial" pitchFamily="34" charset="0"/>
              <a:cs typeface="Arial" pitchFamily="34" charset="0"/>
            </a:endParaRPr>
          </a:p>
        </p:txBody>
      </p:sp>
      <p:pic>
        <p:nvPicPr>
          <p:cNvPr id="12" name="Image 11" descr="DSSP.png"/>
          <p:cNvPicPr>
            <a:picLocks noChangeAspect="1"/>
          </p:cNvPicPr>
          <p:nvPr/>
        </p:nvPicPr>
        <p:blipFill>
          <a:blip r:embed="rId4" cstate="print"/>
          <a:stretch>
            <a:fillRect/>
          </a:stretch>
        </p:blipFill>
        <p:spPr>
          <a:xfrm>
            <a:off x="6876256" y="188800"/>
            <a:ext cx="2079144" cy="1440000"/>
          </a:xfrm>
          <a:prstGeom prst="rect">
            <a:avLst/>
          </a:prstGeom>
        </p:spPr>
      </p:pic>
      <p:pic>
        <p:nvPicPr>
          <p:cNvPr id="13" name="Image 12" descr="logo_chu-coul-moyen.png"/>
          <p:cNvPicPr>
            <a:picLocks noChangeAspect="1"/>
          </p:cNvPicPr>
          <p:nvPr/>
        </p:nvPicPr>
        <p:blipFill>
          <a:blip r:embed="rId5" cstate="print"/>
          <a:stretch>
            <a:fillRect/>
          </a:stretch>
        </p:blipFill>
        <p:spPr>
          <a:xfrm>
            <a:off x="3816756" y="188736"/>
            <a:ext cx="1510489" cy="864000"/>
          </a:xfrm>
          <a:prstGeom prst="rect">
            <a:avLst/>
          </a:prstGeom>
        </p:spPr>
      </p:pic>
      <p:sp>
        <p:nvSpPr>
          <p:cNvPr id="14" name="Rectangle 1"/>
          <p:cNvSpPr>
            <a:spLocks noChangeArrowheads="1"/>
          </p:cNvSpPr>
          <p:nvPr/>
        </p:nvSpPr>
        <p:spPr bwMode="auto">
          <a:xfrm>
            <a:off x="0" y="4168532"/>
            <a:ext cx="9144000" cy="1415772"/>
          </a:xfrm>
          <a:prstGeom prst="rect">
            <a:avLst/>
          </a:prstGeom>
          <a:noFill/>
          <a:ln w="19050">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dirty="0" smtClean="0">
                <a:latin typeface="Arial" pitchFamily="34" charset="0"/>
                <a:ea typeface="Calibri" pitchFamily="34" charset="0"/>
                <a:cs typeface="Times New Roman" pitchFamily="18" charset="0"/>
              </a:rPr>
              <a:t>Défense orale de thèse de </a:t>
            </a:r>
          </a:p>
          <a:p>
            <a:pPr algn="ctr" fontAlgn="base">
              <a:spcBef>
                <a:spcPct val="0"/>
              </a:spcBef>
              <a:spcAft>
                <a:spcPct val="0"/>
              </a:spcAft>
            </a:pPr>
            <a:r>
              <a:rPr lang="fr-FR" dirty="0" smtClean="0">
                <a:latin typeface="Arial" pitchFamily="34" charset="0"/>
                <a:ea typeface="Calibri" pitchFamily="34" charset="0"/>
                <a:cs typeface="Times New Roman" pitchFamily="18" charset="0"/>
              </a:rPr>
              <a:t>Marie ERPICUM</a:t>
            </a:r>
          </a:p>
          <a:p>
            <a:pPr algn="ctr" fontAlgn="base">
              <a:spcBef>
                <a:spcPct val="0"/>
              </a:spcBef>
              <a:spcAft>
                <a:spcPct val="0"/>
              </a:spcAft>
            </a:pPr>
            <a:r>
              <a:rPr lang="fr-FR" dirty="0" smtClean="0">
                <a:latin typeface="Arial" pitchFamily="34" charset="0"/>
                <a:ea typeface="Calibri" pitchFamily="34" charset="0"/>
                <a:cs typeface="Times New Roman" pitchFamily="18" charset="0"/>
              </a:rPr>
              <a:t>en vue de l’obtention du grade de Docteur en Sciences de la Santé Publique</a:t>
            </a:r>
            <a:r>
              <a:rPr lang="fr-FR" sz="1600" dirty="0" smtClean="0">
                <a:latin typeface="Arial"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fr-FR" sz="1600" dirty="0" smtClean="0">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sz="1600" dirty="0" smtClean="0">
                <a:latin typeface="Arial" pitchFamily="34" charset="0"/>
                <a:cs typeface="Times New Roman" pitchFamily="18" charset="0"/>
              </a:rPr>
              <a:t>Promoteur: Professeur Robert Larbuisson</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0" y="6257836"/>
            <a:ext cx="9144000" cy="338554"/>
          </a:xfrm>
          <a:prstGeom prst="rect">
            <a:avLst/>
          </a:prstGeom>
          <a:noFill/>
          <a:ln w="19050">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Années académiques 2011-2016</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l’exposé</a:t>
            </a:r>
            <a:endParaRPr lang="fr-BE" dirty="0"/>
          </a:p>
        </p:txBody>
      </p:sp>
      <p:sp>
        <p:nvSpPr>
          <p:cNvPr id="3" name="Espace réservé du contenu 2"/>
          <p:cNvSpPr>
            <a:spLocks noGrp="1"/>
          </p:cNvSpPr>
          <p:nvPr>
            <p:ph idx="1"/>
          </p:nvPr>
        </p:nvSpPr>
        <p:spPr>
          <a:xfrm>
            <a:off x="457200" y="1556792"/>
            <a:ext cx="8229600" cy="5517232"/>
          </a:xfrm>
        </p:spPr>
        <p:txBody>
          <a:bodyPr>
            <a:noAutofit/>
          </a:bodyPr>
          <a:lstStyle/>
          <a:p>
            <a:pPr marL="342900" lvl="1" indent="-342900">
              <a:buFont typeface="+mj-lt"/>
              <a:buAutoNum type="arabicPeriod"/>
            </a:pPr>
            <a:r>
              <a:rPr lang="fr-BE" sz="2400" dirty="0" smtClean="0"/>
              <a:t>La problématique de santé publique </a:t>
            </a:r>
          </a:p>
          <a:p>
            <a:pPr marL="742950" lvl="2" indent="-342900">
              <a:buFont typeface="Wingdings" pitchFamily="2" charset="2"/>
              <a:buChar char="Ø"/>
            </a:pPr>
            <a:r>
              <a:rPr lang="fr-BE" sz="2000" dirty="0" smtClean="0"/>
              <a:t>L’épargne sanguine : un enjeu actuel</a:t>
            </a:r>
          </a:p>
          <a:p>
            <a:pPr marL="742950" lvl="2" indent="-342900">
              <a:buNone/>
            </a:pPr>
            <a:endParaRPr lang="fr-BE" sz="600" dirty="0" smtClean="0"/>
          </a:p>
          <a:p>
            <a:pPr marL="342900" lvl="1" indent="-342900">
              <a:buFont typeface="+mj-lt"/>
              <a:buAutoNum type="arabicPeriod"/>
            </a:pPr>
            <a:r>
              <a:rPr lang="fr-BE" sz="2400" dirty="0" smtClean="0"/>
              <a:t>Les recherches</a:t>
            </a:r>
          </a:p>
          <a:p>
            <a:pPr marL="742950" lvl="2" indent="-342900">
              <a:buFont typeface="Wingdings" pitchFamily="2" charset="2"/>
              <a:buChar char="Ø"/>
            </a:pPr>
            <a:r>
              <a:rPr lang="fr-BE" sz="2000" dirty="0" smtClean="0"/>
              <a:t>Etat des lieux des pratiques en chirurgie cardiaque au </a:t>
            </a:r>
            <a:r>
              <a:rPr lang="fr-BE" sz="2000" dirty="0" err="1" smtClean="0"/>
              <a:t>CHULg</a:t>
            </a:r>
            <a:endParaRPr lang="fr-BE" sz="2000" dirty="0" smtClean="0"/>
          </a:p>
          <a:p>
            <a:pPr marL="742950" lvl="2" indent="-342900">
              <a:buFont typeface="Wingdings" pitchFamily="2" charset="2"/>
              <a:buChar char="Ø"/>
            </a:pPr>
            <a:r>
              <a:rPr lang="fr-BE" sz="2000" dirty="0" smtClean="0"/>
              <a:t>Aperçu des actions cliniques</a:t>
            </a:r>
          </a:p>
          <a:p>
            <a:pPr marL="1200150" lvl="3" indent="-342900">
              <a:buFont typeface="Wingdings" pitchFamily="2" charset="2"/>
              <a:buChar char="Ø"/>
            </a:pPr>
            <a:r>
              <a:rPr lang="fr-BE" sz="1800" dirty="0" smtClean="0"/>
              <a:t>Période postopératoire</a:t>
            </a:r>
          </a:p>
          <a:p>
            <a:pPr marL="1200150" lvl="3" indent="-342900">
              <a:buFont typeface="Wingdings" pitchFamily="2" charset="2"/>
              <a:buChar char="Ø"/>
            </a:pPr>
            <a:r>
              <a:rPr lang="fr-BE" sz="1800" dirty="0" smtClean="0"/>
              <a:t>Période </a:t>
            </a:r>
            <a:r>
              <a:rPr lang="fr-BE" sz="1800" dirty="0" err="1" smtClean="0"/>
              <a:t>peropératoire</a:t>
            </a:r>
            <a:endParaRPr lang="fr-BE" sz="1800" dirty="0" smtClean="0"/>
          </a:p>
          <a:p>
            <a:pPr marL="1200150" lvl="3" indent="-342900">
              <a:buFont typeface="Wingdings" pitchFamily="2" charset="2"/>
              <a:buChar char="Ø"/>
            </a:pPr>
            <a:r>
              <a:rPr lang="fr-BE" sz="1800" dirty="0" smtClean="0"/>
              <a:t>Période préopératoire </a:t>
            </a:r>
          </a:p>
          <a:p>
            <a:pPr marL="1339850" lvl="3" indent="-342900">
              <a:buNone/>
            </a:pPr>
            <a:endParaRPr lang="fr-BE" sz="600" dirty="0" smtClean="0"/>
          </a:p>
          <a:p>
            <a:pPr marL="342900" lvl="1" indent="-342900">
              <a:buFont typeface="+mj-lt"/>
              <a:buAutoNum type="arabicPeriod"/>
            </a:pPr>
            <a:r>
              <a:rPr lang="fr-BE" sz="2400" dirty="0" smtClean="0"/>
              <a:t>Le projet institutionnel</a:t>
            </a:r>
          </a:p>
          <a:p>
            <a:pPr marL="742950" lvl="2" indent="-342900">
              <a:buFont typeface="Wingdings" pitchFamily="2" charset="2"/>
              <a:buChar char="Ø"/>
            </a:pPr>
            <a:r>
              <a:rPr lang="fr-BE" sz="2000" dirty="0" smtClean="0"/>
              <a:t>L’itinéraire clinique du patient opéré cardiaque</a:t>
            </a:r>
          </a:p>
          <a:p>
            <a:pPr marL="742950" lvl="2" indent="-342900">
              <a:buFont typeface="Wingdings" pitchFamily="2" charset="2"/>
              <a:buChar char="Ø"/>
            </a:pPr>
            <a:r>
              <a:rPr lang="fr-BE" sz="2000" dirty="0" smtClean="0"/>
              <a:t>L’intégration des recherches</a:t>
            </a:r>
          </a:p>
          <a:p>
            <a:pPr marL="742950" lvl="2" indent="-342900">
              <a:buNone/>
            </a:pPr>
            <a:endParaRPr lang="fr-BE" sz="600" dirty="0" smtClean="0"/>
          </a:p>
          <a:p>
            <a:pPr marL="342900" lvl="1" indent="-342900">
              <a:buFont typeface="+mj-lt"/>
              <a:buAutoNum type="arabicPeriod"/>
            </a:pPr>
            <a:r>
              <a:rPr lang="fr-BE" sz="2400" dirty="0" smtClean="0"/>
              <a:t>Les conclusions et perspectives</a:t>
            </a:r>
          </a:p>
          <a:p>
            <a:pPr marL="800100" lvl="1" indent="-342900">
              <a:buFont typeface="+mj-lt"/>
              <a:buAutoNum type="arabicPeriod"/>
            </a:pPr>
            <a:endParaRPr lang="fr-BE" sz="2400" dirty="0" smtClean="0"/>
          </a:p>
          <a:p>
            <a:pPr marL="800100" lvl="1" indent="-342900">
              <a:buFont typeface="+mj-lt"/>
              <a:buAutoNum type="arabicPeriod"/>
            </a:pPr>
            <a:endParaRPr lang="fr-BE" sz="2400" dirty="0"/>
          </a:p>
        </p:txBody>
      </p:sp>
      <p:sp>
        <p:nvSpPr>
          <p:cNvPr id="5" name="Espace réservé du numéro de diapositive 4"/>
          <p:cNvSpPr>
            <a:spLocks noGrp="1"/>
          </p:cNvSpPr>
          <p:nvPr>
            <p:ph type="sldNum" sz="quarter" idx="12"/>
          </p:nvPr>
        </p:nvSpPr>
        <p:spPr>
          <a:xfrm>
            <a:off x="8845624" y="6492875"/>
            <a:ext cx="29837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10</a:t>
            </a:fld>
            <a:endParaRPr lang="fr-BE" sz="1600" b="1" dirty="0">
              <a:solidFill>
                <a:schemeClr val="tx1"/>
              </a:solidFill>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endCondLst>
                                    <p:cond evt="onNext" delay="0">
                                      <p:tgtEl>
                                        <p:sldTgt/>
                                      </p:tgtEl>
                                    </p:cond>
                                  </p:endCondLst>
                                  <p:childTnLst>
                                    <p:set>
                                      <p:cBhvr rctx="PPT">
                                        <p:cTn id="6" dur="indefinite"/>
                                        <p:tgtEl>
                                          <p:spTgt spid="3">
                                            <p:txEl>
                                              <p:pRg st="5" end="5"/>
                                            </p:txEl>
                                          </p:spTgt>
                                        </p:tgtEl>
                                        <p:attrNameLst>
                                          <p:attrName>style.opacity</p:attrName>
                                        </p:attrNameLst>
                                      </p:cBhvr>
                                      <p:to>
                                        <p:strVal val="0.25"/>
                                      </p:to>
                                    </p:set>
                                    <p:animEffect filter="image" prLst="opacity: 0.25">
                                      <p:cBhvr rctx="IE">
                                        <p:cTn id="7" dur="indefinite"/>
                                        <p:tgtEl>
                                          <p:spTgt spid="3">
                                            <p:txEl>
                                              <p:pRg st="5" end="5"/>
                                            </p:txEl>
                                          </p:spTgt>
                                        </p:tgtEl>
                                      </p:cBhvr>
                                    </p:animEffect>
                                  </p:childTnLst>
                                </p:cTn>
                              </p:par>
                              <p:par>
                                <p:cTn id="8" presetID="9" presetClass="emph" presetSubtype="0" nodeType="withEffect">
                                  <p:stCondLst>
                                    <p:cond delay="0"/>
                                  </p:stCondLst>
                                  <p:endCondLst>
                                    <p:cond evt="onNext" delay="0">
                                      <p:tgtEl>
                                        <p:sldTgt/>
                                      </p:tgtEl>
                                    </p:cond>
                                  </p:endCondLst>
                                  <p:childTnLst>
                                    <p:set>
                                      <p:cBhvr rctx="PPT">
                                        <p:cTn id="9" dur="indefinite"/>
                                        <p:tgtEl>
                                          <p:spTgt spid="3">
                                            <p:txEl>
                                              <p:pRg st="6" end="6"/>
                                            </p:txEl>
                                          </p:spTgt>
                                        </p:tgtEl>
                                        <p:attrNameLst>
                                          <p:attrName>style.opacity</p:attrName>
                                        </p:attrNameLst>
                                      </p:cBhvr>
                                      <p:to>
                                        <p:strVal val="0.25"/>
                                      </p:to>
                                    </p:set>
                                    <p:animEffect filter="image" prLst="opacity: 0.25">
                                      <p:cBhvr rctx="IE">
                                        <p:cTn id="10" dur="indefinite"/>
                                        <p:tgtEl>
                                          <p:spTgt spid="3">
                                            <p:txEl>
                                              <p:pRg st="6" end="6"/>
                                            </p:txEl>
                                          </p:spTgt>
                                        </p:tgtEl>
                                      </p:cBhvr>
                                    </p:animEffect>
                                  </p:childTnLst>
                                </p:cTn>
                              </p:par>
                              <p:par>
                                <p:cTn id="11" presetID="9" presetClass="emph" presetSubtype="0" nodeType="withEffect">
                                  <p:stCondLst>
                                    <p:cond delay="0"/>
                                  </p:stCondLst>
                                  <p:endCondLst>
                                    <p:cond evt="onNext" delay="0">
                                      <p:tgtEl>
                                        <p:sldTgt/>
                                      </p:tgtEl>
                                    </p:cond>
                                  </p:endCondLst>
                                  <p:childTnLst>
                                    <p:set>
                                      <p:cBhvr rctx="PPT">
                                        <p:cTn id="12" dur="indefinite"/>
                                        <p:tgtEl>
                                          <p:spTgt spid="3">
                                            <p:txEl>
                                              <p:pRg st="7" end="7"/>
                                            </p:txEl>
                                          </p:spTgt>
                                        </p:tgtEl>
                                        <p:attrNameLst>
                                          <p:attrName>style.opacity</p:attrName>
                                        </p:attrNameLst>
                                      </p:cBhvr>
                                      <p:to>
                                        <p:strVal val="0.25"/>
                                      </p:to>
                                    </p:set>
                                    <p:animEffect filter="image" prLst="opacity: 0.25">
                                      <p:cBhvr rctx="IE">
                                        <p:cTn id="13" dur="indefinite"/>
                                        <p:tgtEl>
                                          <p:spTgt spid="3">
                                            <p:txEl>
                                              <p:pRg st="7" end="7"/>
                                            </p:txEl>
                                          </p:spTgt>
                                        </p:tgtEl>
                                      </p:cBhvr>
                                    </p:animEffect>
                                  </p:childTnLst>
                                </p:cTn>
                              </p:par>
                              <p:par>
                                <p:cTn id="14" presetID="9" presetClass="emph" presetSubtype="0" nodeType="withEffect">
                                  <p:stCondLst>
                                    <p:cond delay="0"/>
                                  </p:stCondLst>
                                  <p:endCondLst>
                                    <p:cond evt="onNext" delay="0">
                                      <p:tgtEl>
                                        <p:sldTgt/>
                                      </p:tgtEl>
                                    </p:cond>
                                  </p:endCondLst>
                                  <p:childTnLst>
                                    <p:set>
                                      <p:cBhvr rctx="PPT">
                                        <p:cTn id="15" dur="indefinite"/>
                                        <p:tgtEl>
                                          <p:spTgt spid="3">
                                            <p:txEl>
                                              <p:pRg st="8" end="8"/>
                                            </p:txEl>
                                          </p:spTgt>
                                        </p:tgtEl>
                                        <p:attrNameLst>
                                          <p:attrName>style.opacity</p:attrName>
                                        </p:attrNameLst>
                                      </p:cBhvr>
                                      <p:to>
                                        <p:strVal val="0.25"/>
                                      </p:to>
                                    </p:set>
                                    <p:animEffect filter="image" prLst="opacity: 0.25">
                                      <p:cBhvr rctx="IE">
                                        <p:cTn id="16" dur="indefinite"/>
                                        <p:tgtEl>
                                          <p:spTgt spid="3">
                                            <p:txEl>
                                              <p:pRg st="8" end="8"/>
                                            </p:txEl>
                                          </p:spTgt>
                                        </p:tgtEl>
                                      </p:cBhvr>
                                    </p:animEffect>
                                  </p:childTnLst>
                                </p:cTn>
                              </p:par>
                              <p:par>
                                <p:cTn id="17" presetID="9" presetClass="emph" presetSubtype="0" nodeType="withEffect">
                                  <p:stCondLst>
                                    <p:cond delay="0"/>
                                  </p:stCondLst>
                                  <p:endCondLst>
                                    <p:cond evt="onNext" delay="0">
                                      <p:tgtEl>
                                        <p:sldTgt/>
                                      </p:tgtEl>
                                    </p:cond>
                                  </p:endCondLst>
                                  <p:childTnLst>
                                    <p:set>
                                      <p:cBhvr rctx="PPT">
                                        <p:cTn id="18" dur="indefinite"/>
                                        <p:tgtEl>
                                          <p:spTgt spid="3">
                                            <p:txEl>
                                              <p:pRg st="10" end="10"/>
                                            </p:txEl>
                                          </p:spTgt>
                                        </p:tgtEl>
                                        <p:attrNameLst>
                                          <p:attrName>style.opacity</p:attrName>
                                        </p:attrNameLst>
                                      </p:cBhvr>
                                      <p:to>
                                        <p:strVal val="0.25"/>
                                      </p:to>
                                    </p:set>
                                    <p:animEffect filter="image" prLst="opacity: 0.25">
                                      <p:cBhvr rctx="IE">
                                        <p:cTn id="19" dur="indefinite"/>
                                        <p:tgtEl>
                                          <p:spTgt spid="3">
                                            <p:txEl>
                                              <p:pRg st="10" end="10"/>
                                            </p:txEl>
                                          </p:spTgt>
                                        </p:tgtEl>
                                      </p:cBhvr>
                                    </p:animEffect>
                                  </p:childTnLst>
                                </p:cTn>
                              </p:par>
                              <p:par>
                                <p:cTn id="20" presetID="9" presetClass="emph" presetSubtype="0" nodeType="withEffect">
                                  <p:stCondLst>
                                    <p:cond delay="0"/>
                                  </p:stCondLst>
                                  <p:endCondLst>
                                    <p:cond evt="onNext" delay="0">
                                      <p:tgtEl>
                                        <p:sldTgt/>
                                      </p:tgtEl>
                                    </p:cond>
                                  </p:endCondLst>
                                  <p:childTnLst>
                                    <p:set>
                                      <p:cBhvr rctx="PPT">
                                        <p:cTn id="21" dur="indefinite"/>
                                        <p:tgtEl>
                                          <p:spTgt spid="3">
                                            <p:txEl>
                                              <p:pRg st="11" end="11"/>
                                            </p:txEl>
                                          </p:spTgt>
                                        </p:tgtEl>
                                        <p:attrNameLst>
                                          <p:attrName>style.opacity</p:attrName>
                                        </p:attrNameLst>
                                      </p:cBhvr>
                                      <p:to>
                                        <p:strVal val="0.25"/>
                                      </p:to>
                                    </p:set>
                                    <p:animEffect filter="image" prLst="opacity: 0.25">
                                      <p:cBhvr rctx="IE">
                                        <p:cTn id="22" dur="indefinite"/>
                                        <p:tgtEl>
                                          <p:spTgt spid="3">
                                            <p:txEl>
                                              <p:pRg st="11" end="11"/>
                                            </p:txEl>
                                          </p:spTgt>
                                        </p:tgtEl>
                                      </p:cBhvr>
                                    </p:animEffect>
                                  </p:childTnLst>
                                </p:cTn>
                              </p:par>
                              <p:par>
                                <p:cTn id="23" presetID="9" presetClass="emph" presetSubtype="0" nodeType="withEffect">
                                  <p:stCondLst>
                                    <p:cond delay="0"/>
                                  </p:stCondLst>
                                  <p:endCondLst>
                                    <p:cond evt="onNext" delay="0">
                                      <p:tgtEl>
                                        <p:sldTgt/>
                                      </p:tgtEl>
                                    </p:cond>
                                  </p:endCondLst>
                                  <p:childTnLst>
                                    <p:set>
                                      <p:cBhvr rctx="PPT">
                                        <p:cTn id="24" dur="indefinite"/>
                                        <p:tgtEl>
                                          <p:spTgt spid="3">
                                            <p:txEl>
                                              <p:pRg st="12" end="12"/>
                                            </p:txEl>
                                          </p:spTgt>
                                        </p:tgtEl>
                                        <p:attrNameLst>
                                          <p:attrName>style.opacity</p:attrName>
                                        </p:attrNameLst>
                                      </p:cBhvr>
                                      <p:to>
                                        <p:strVal val="0.25"/>
                                      </p:to>
                                    </p:set>
                                    <p:animEffect filter="image" prLst="opacity: 0.25">
                                      <p:cBhvr rctx="IE">
                                        <p:cTn id="25" dur="indefinite"/>
                                        <p:tgtEl>
                                          <p:spTgt spid="3">
                                            <p:txEl>
                                              <p:pRg st="12" end="12"/>
                                            </p:txEl>
                                          </p:spTgt>
                                        </p:tgtEl>
                                      </p:cBhvr>
                                    </p:animEffect>
                                  </p:childTnLst>
                                </p:cTn>
                              </p:par>
                              <p:par>
                                <p:cTn id="26" presetID="9" presetClass="emph" presetSubtype="0" nodeType="withEffect">
                                  <p:stCondLst>
                                    <p:cond delay="0"/>
                                  </p:stCondLst>
                                  <p:endCondLst>
                                    <p:cond evt="onNext" delay="0">
                                      <p:tgtEl>
                                        <p:sldTgt/>
                                      </p:tgtEl>
                                    </p:cond>
                                  </p:endCondLst>
                                  <p:childTnLst>
                                    <p:set>
                                      <p:cBhvr rctx="PPT">
                                        <p:cTn id="27" dur="indefinite"/>
                                        <p:tgtEl>
                                          <p:spTgt spid="3">
                                            <p:txEl>
                                              <p:pRg st="14" end="14"/>
                                            </p:txEl>
                                          </p:spTgt>
                                        </p:tgtEl>
                                        <p:attrNameLst>
                                          <p:attrName>style.opacity</p:attrName>
                                        </p:attrNameLst>
                                      </p:cBhvr>
                                      <p:to>
                                        <p:strVal val="0.25"/>
                                      </p:to>
                                    </p:set>
                                    <p:animEffect filter="image" prLst="opacity: 0.25">
                                      <p:cBhvr rctx="IE">
                                        <p:cTn id="28" dur="indefinite"/>
                                        <p:tgtEl>
                                          <p:spTgt spid="3">
                                            <p:txEl>
                                              <p:pRg st="14" end="14"/>
                                            </p:txEl>
                                          </p:spTgt>
                                        </p:tgtEl>
                                      </p:cBhvr>
                                    </p:animEffect>
                                  </p:childTnLst>
                                </p:cTn>
                              </p:par>
                              <p:par>
                                <p:cTn id="29" presetID="9" presetClass="emph" presetSubtype="0" nodeType="withEffect">
                                  <p:stCondLst>
                                    <p:cond delay="0"/>
                                  </p:stCondLst>
                                  <p:endCondLst>
                                    <p:cond evt="onNext" delay="0">
                                      <p:tgtEl>
                                        <p:sldTgt/>
                                      </p:tgtEl>
                                    </p:cond>
                                  </p:endCondLst>
                                  <p:childTnLst>
                                    <p:set>
                                      <p:cBhvr rctx="PPT">
                                        <p:cTn id="30" dur="indefinite"/>
                                        <p:tgtEl>
                                          <p:spTgt spid="3">
                                            <p:txEl>
                                              <p:pRg st="0" end="0"/>
                                            </p:txEl>
                                          </p:spTgt>
                                        </p:tgtEl>
                                        <p:attrNameLst>
                                          <p:attrName>style.opacity</p:attrName>
                                        </p:attrNameLst>
                                      </p:cBhvr>
                                      <p:to>
                                        <p:strVal val="0.25"/>
                                      </p:to>
                                    </p:set>
                                    <p:animEffect filter="image" prLst="opacity: 0.25">
                                      <p:cBhvr rctx="IE">
                                        <p:cTn id="31" dur="indefinite"/>
                                        <p:tgtEl>
                                          <p:spTgt spid="3">
                                            <p:txEl>
                                              <p:pRg st="0" end="0"/>
                                            </p:txEl>
                                          </p:spTgt>
                                        </p:tgtEl>
                                      </p:cBhvr>
                                    </p:animEffect>
                                  </p:childTnLst>
                                </p:cTn>
                              </p:par>
                              <p:par>
                                <p:cTn id="32" presetID="9" presetClass="emph" presetSubtype="0" nodeType="withEffect">
                                  <p:stCondLst>
                                    <p:cond delay="0"/>
                                  </p:stCondLst>
                                  <p:endCondLst>
                                    <p:cond evt="onNext" delay="0">
                                      <p:tgtEl>
                                        <p:sldTgt/>
                                      </p:tgtEl>
                                    </p:cond>
                                  </p:endCondLst>
                                  <p:childTnLst>
                                    <p:set>
                                      <p:cBhvr rctx="PPT">
                                        <p:cTn id="33" dur="indefinite"/>
                                        <p:tgtEl>
                                          <p:spTgt spid="3">
                                            <p:txEl>
                                              <p:pRg st="1" end="1"/>
                                            </p:txEl>
                                          </p:spTgt>
                                        </p:tgtEl>
                                        <p:attrNameLst>
                                          <p:attrName>style.opacity</p:attrName>
                                        </p:attrNameLst>
                                      </p:cBhvr>
                                      <p:to>
                                        <p:strVal val="0.25"/>
                                      </p:to>
                                    </p:set>
                                    <p:animEffect filter="image" prLst="opacity: 0.25">
                                      <p:cBhvr rctx="IE">
                                        <p:cTn id="34"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84784"/>
            <a:ext cx="8435280" cy="5141168"/>
          </a:xfrm>
        </p:spPr>
        <p:txBody>
          <a:bodyPr>
            <a:noAutofit/>
          </a:bodyPr>
          <a:lstStyle/>
          <a:p>
            <a:r>
              <a:rPr lang="fr-BE" dirty="0" smtClean="0"/>
              <a:t>Description </a:t>
            </a:r>
          </a:p>
          <a:p>
            <a:pPr lvl="1"/>
            <a:r>
              <a:rPr lang="fr-BE" dirty="0" smtClean="0"/>
              <a:t>Prise en charge (Indication &gt; Sortie)</a:t>
            </a:r>
          </a:p>
          <a:p>
            <a:pPr lvl="1"/>
            <a:r>
              <a:rPr lang="fr-BE" dirty="0" smtClean="0"/>
              <a:t>Actions d’épargne sanguine </a:t>
            </a:r>
          </a:p>
          <a:p>
            <a:r>
              <a:rPr lang="fr-BE" dirty="0" smtClean="0"/>
              <a:t>Analyse </a:t>
            </a:r>
          </a:p>
          <a:p>
            <a:pPr lvl="1"/>
            <a:r>
              <a:rPr lang="fr-BE" dirty="0" smtClean="0"/>
              <a:t>Patient Blood Management</a:t>
            </a:r>
          </a:p>
          <a:p>
            <a:pPr lvl="1"/>
            <a:r>
              <a:rPr lang="fr-BE" dirty="0" smtClean="0"/>
              <a:t>Etude rétrospective [1 an] : n=530</a:t>
            </a:r>
          </a:p>
          <a:p>
            <a:pPr lvl="2"/>
            <a:r>
              <a:rPr lang="fr-BE" dirty="0" smtClean="0">
                <a:solidFill>
                  <a:srgbClr val="00B050"/>
                </a:solidFill>
              </a:rPr>
              <a:t>Chirurgie cardiaque ou aortique </a:t>
            </a:r>
            <a:r>
              <a:rPr lang="fr-BE" dirty="0" smtClean="0"/>
              <a:t>: </a:t>
            </a:r>
            <a:r>
              <a:rPr lang="fr-BE" dirty="0" smtClean="0">
                <a:solidFill>
                  <a:srgbClr val="00B050"/>
                </a:solidFill>
              </a:rPr>
              <a:t>n=590</a:t>
            </a:r>
            <a:endParaRPr lang="fr-BE" dirty="0" smtClean="0"/>
          </a:p>
          <a:p>
            <a:pPr lvl="2"/>
            <a:r>
              <a:rPr lang="fr-BE" dirty="0" smtClean="0">
                <a:solidFill>
                  <a:srgbClr val="FF0000"/>
                </a:solidFill>
              </a:rPr>
              <a:t>Reprise chirurgicale, CEC partielle, assistance circulatoire, hypothermie, étude clinique </a:t>
            </a:r>
            <a:r>
              <a:rPr lang="fr-BE" dirty="0" smtClean="0"/>
              <a:t>:</a:t>
            </a:r>
            <a:r>
              <a:rPr lang="fr-BE" dirty="0" smtClean="0">
                <a:solidFill>
                  <a:srgbClr val="FF0000"/>
                </a:solidFill>
              </a:rPr>
              <a:t> n=60</a:t>
            </a:r>
          </a:p>
        </p:txBody>
      </p:sp>
      <p:sp>
        <p:nvSpPr>
          <p:cNvPr id="5"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sz="2800" b="1" i="1" u="none" strike="noStrike" kern="1200" cap="none" spc="0" normalizeH="0" baseline="0" noProof="0" dirty="0" smtClean="0">
                <a:ln>
                  <a:noFill/>
                </a:ln>
                <a:solidFill>
                  <a:schemeClr val="dk1"/>
                </a:solidFill>
                <a:effectLst/>
                <a:uLnTx/>
                <a:uFillTx/>
                <a:latin typeface="+mn-lt"/>
                <a:ea typeface="+mn-ea"/>
                <a:cs typeface="+mn-cs"/>
              </a:rPr>
              <a:t>L’état des lieux des pratiques en chirurgie cardiaque</a:t>
            </a:r>
            <a:endParaRPr kumimoji="0" lang="fr-BE" sz="2800" b="0" i="1" u="none" strike="noStrike" kern="1200" cap="none" spc="0" normalizeH="0" baseline="0" noProof="0" dirty="0">
              <a:ln>
                <a:noFill/>
              </a:ln>
              <a:solidFill>
                <a:schemeClr val="dk1"/>
              </a:solidFill>
              <a:effectLst/>
              <a:uLnTx/>
              <a:uFillTx/>
              <a:latin typeface="+mn-lt"/>
              <a:ea typeface="+mn-ea"/>
              <a:cs typeface="+mn-cs"/>
            </a:endParaRPr>
          </a:p>
        </p:txBody>
      </p:sp>
      <p:sp>
        <p:nvSpPr>
          <p:cNvPr id="6"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11</a:t>
            </a:fld>
            <a:endParaRPr lang="fr-BE" sz="1600" b="1" dirty="0">
              <a:solidFill>
                <a:schemeClr val="tx1"/>
              </a:solidFill>
            </a:endParaRPr>
          </a:p>
        </p:txBody>
      </p:sp>
      <p:sp>
        <p:nvSpPr>
          <p:cNvPr id="7" name="Rectangle 6"/>
          <p:cNvSpPr/>
          <p:nvPr/>
        </p:nvSpPr>
        <p:spPr>
          <a:xfrm>
            <a:off x="179512" y="3212976"/>
            <a:ext cx="8784976" cy="2736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sz="2800" b="1" i="1" u="none" strike="noStrike" kern="1200" cap="none" spc="0" normalizeH="0" baseline="0" noProof="0" dirty="0" smtClean="0">
                <a:ln>
                  <a:noFill/>
                </a:ln>
                <a:solidFill>
                  <a:schemeClr val="dk1"/>
                </a:solidFill>
                <a:effectLst/>
                <a:uLnTx/>
                <a:uFillTx/>
                <a:latin typeface="+mn-lt"/>
                <a:ea typeface="+mn-ea"/>
                <a:cs typeface="+mn-cs"/>
              </a:rPr>
              <a:t>L’état des lieux des pratiques en chirurgie cardiaque</a:t>
            </a:r>
            <a:endParaRPr kumimoji="0" lang="fr-BE" sz="2800" b="0" i="1" u="none" strike="noStrike" kern="1200" cap="none" spc="0" normalizeH="0" baseline="0" noProof="0" dirty="0">
              <a:ln>
                <a:noFill/>
              </a:ln>
              <a:solidFill>
                <a:schemeClr val="dk1"/>
              </a:solidFill>
              <a:effectLst/>
              <a:uLnTx/>
              <a:uFillTx/>
              <a:latin typeface="+mn-lt"/>
              <a:ea typeface="+mn-ea"/>
              <a:cs typeface="+mn-cs"/>
            </a:endParaRPr>
          </a:p>
        </p:txBody>
      </p:sp>
      <p:sp>
        <p:nvSpPr>
          <p:cNvPr id="5" name="Espace réservé du numéro de diapositive 4"/>
          <p:cNvSpPr>
            <a:spLocks noGrp="1"/>
          </p:cNvSpPr>
          <p:nvPr>
            <p:ph type="sldNum" sz="quarter" idx="12"/>
          </p:nvPr>
        </p:nvSpPr>
        <p:spPr>
          <a:xfrm>
            <a:off x="8748464" y="6492875"/>
            <a:ext cx="395536" cy="365125"/>
          </a:xfrm>
          <a:noFill/>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12</a:t>
            </a:fld>
            <a:endParaRPr lang="fr-BE" sz="1600" b="1" dirty="0">
              <a:solidFill>
                <a:schemeClr val="tx1"/>
              </a:solidFill>
            </a:endParaRPr>
          </a:p>
        </p:txBody>
      </p:sp>
      <p:sp>
        <p:nvSpPr>
          <p:cNvPr id="6" name="Rectangle 5"/>
          <p:cNvSpPr/>
          <p:nvPr/>
        </p:nvSpPr>
        <p:spPr>
          <a:xfrm>
            <a:off x="1151660" y="2419547"/>
            <a:ext cx="720000" cy="3600000"/>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fr-BE"/>
          </a:p>
        </p:txBody>
      </p:sp>
      <p:sp>
        <p:nvSpPr>
          <p:cNvPr id="8" name="Rectangle 7"/>
          <p:cNvSpPr/>
          <p:nvPr/>
        </p:nvSpPr>
        <p:spPr>
          <a:xfrm>
            <a:off x="1406206" y="2455547"/>
            <a:ext cx="720000" cy="3564000"/>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r-BE"/>
          </a:p>
        </p:txBody>
      </p:sp>
      <p:sp>
        <p:nvSpPr>
          <p:cNvPr id="9" name="ZoneTexte 8"/>
          <p:cNvSpPr txBox="1"/>
          <p:nvPr/>
        </p:nvSpPr>
        <p:spPr>
          <a:xfrm>
            <a:off x="2414318" y="1916832"/>
            <a:ext cx="1368152" cy="646331"/>
          </a:xfrm>
          <a:prstGeom prst="rect">
            <a:avLst/>
          </a:prstGeom>
          <a:noFill/>
        </p:spPr>
        <p:txBody>
          <a:bodyPr wrap="square" rtlCol="0">
            <a:spAutoFit/>
          </a:bodyPr>
          <a:lstStyle/>
          <a:p>
            <a:pPr algn="ctr"/>
            <a:r>
              <a:rPr lang="fr-BE" b="1" dirty="0" smtClean="0">
                <a:solidFill>
                  <a:srgbClr val="0070C0"/>
                </a:solidFill>
              </a:rPr>
              <a:t>Taux d’</a:t>
            </a:r>
            <a:r>
              <a:rPr lang="fr-BE" b="1" dirty="0" err="1" smtClean="0">
                <a:solidFill>
                  <a:srgbClr val="0070C0"/>
                </a:solidFill>
              </a:rPr>
              <a:t>Hb</a:t>
            </a:r>
            <a:endParaRPr lang="fr-BE" b="1" dirty="0" smtClean="0">
              <a:solidFill>
                <a:srgbClr val="0070C0"/>
              </a:solidFill>
            </a:endParaRPr>
          </a:p>
          <a:p>
            <a:pPr algn="ctr"/>
            <a:r>
              <a:rPr lang="fr-BE" dirty="0" smtClean="0">
                <a:solidFill>
                  <a:srgbClr val="0070C0"/>
                </a:solidFill>
              </a:rPr>
              <a:t>n=527 (99)</a:t>
            </a:r>
            <a:endParaRPr lang="fr-BE" dirty="0">
              <a:solidFill>
                <a:srgbClr val="0070C0"/>
              </a:solidFill>
            </a:endParaRPr>
          </a:p>
        </p:txBody>
      </p:sp>
      <p:sp>
        <p:nvSpPr>
          <p:cNvPr id="11" name="Rectangle 10"/>
          <p:cNvSpPr/>
          <p:nvPr/>
        </p:nvSpPr>
        <p:spPr>
          <a:xfrm>
            <a:off x="1694318" y="4988088"/>
            <a:ext cx="720000" cy="1033200"/>
          </a:xfrm>
          <a:prstGeom prst="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a:p>
        </p:txBody>
      </p:sp>
      <p:sp>
        <p:nvSpPr>
          <p:cNvPr id="12" name="ZoneTexte 11"/>
          <p:cNvSpPr txBox="1"/>
          <p:nvPr/>
        </p:nvSpPr>
        <p:spPr>
          <a:xfrm>
            <a:off x="2630342" y="4291355"/>
            <a:ext cx="1224136" cy="646331"/>
          </a:xfrm>
          <a:prstGeom prst="rect">
            <a:avLst/>
          </a:prstGeom>
          <a:noFill/>
        </p:spPr>
        <p:txBody>
          <a:bodyPr wrap="square" rtlCol="0">
            <a:spAutoFit/>
          </a:bodyPr>
          <a:lstStyle/>
          <a:p>
            <a:pPr algn="ctr"/>
            <a:r>
              <a:rPr lang="fr-BE" b="1" dirty="0" smtClean="0">
                <a:solidFill>
                  <a:srgbClr val="FF0000"/>
                </a:solidFill>
              </a:rPr>
              <a:t>Anémie</a:t>
            </a:r>
            <a:r>
              <a:rPr lang="fr-BE" dirty="0" smtClean="0">
                <a:solidFill>
                  <a:srgbClr val="FF0000"/>
                </a:solidFill>
              </a:rPr>
              <a:t> </a:t>
            </a:r>
          </a:p>
          <a:p>
            <a:pPr algn="ctr"/>
            <a:r>
              <a:rPr lang="fr-BE" dirty="0" smtClean="0">
                <a:solidFill>
                  <a:srgbClr val="FF0000"/>
                </a:solidFill>
              </a:rPr>
              <a:t>n=152 (29)</a:t>
            </a:r>
            <a:endParaRPr lang="fr-BE" dirty="0">
              <a:solidFill>
                <a:srgbClr val="FF0000"/>
              </a:solidFill>
            </a:endParaRPr>
          </a:p>
        </p:txBody>
      </p:sp>
      <p:sp>
        <p:nvSpPr>
          <p:cNvPr id="13" name="ZoneTexte 12"/>
          <p:cNvSpPr txBox="1"/>
          <p:nvPr/>
        </p:nvSpPr>
        <p:spPr>
          <a:xfrm>
            <a:off x="683568" y="1412776"/>
            <a:ext cx="1656184" cy="646331"/>
          </a:xfrm>
          <a:prstGeom prst="rect">
            <a:avLst/>
          </a:prstGeom>
          <a:noFill/>
        </p:spPr>
        <p:txBody>
          <a:bodyPr wrap="square" rtlCol="0">
            <a:spAutoFit/>
          </a:bodyPr>
          <a:lstStyle/>
          <a:p>
            <a:pPr algn="ctr"/>
            <a:r>
              <a:rPr lang="fr-BE" b="1" dirty="0" smtClean="0"/>
              <a:t>Patients opérés n=530 (100)</a:t>
            </a:r>
            <a:endParaRPr lang="fr-BE" b="1" dirty="0"/>
          </a:p>
        </p:txBody>
      </p:sp>
      <p:cxnSp>
        <p:nvCxnSpPr>
          <p:cNvPr id="16" name="Forme 15"/>
          <p:cNvCxnSpPr>
            <a:stCxn id="9" idx="1"/>
            <a:endCxn id="8" idx="0"/>
          </p:cNvCxnSpPr>
          <p:nvPr/>
        </p:nvCxnSpPr>
        <p:spPr>
          <a:xfrm rot="10800000" flipV="1">
            <a:off x="1766206" y="2239997"/>
            <a:ext cx="648112" cy="215549"/>
          </a:xfrm>
          <a:prstGeom prst="bentConnector2">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13" idx="2"/>
            <a:endCxn id="6" idx="0"/>
          </p:cNvCxnSpPr>
          <p:nvPr/>
        </p:nvCxnSpPr>
        <p:spPr>
          <a:xfrm>
            <a:off x="1511660" y="2059107"/>
            <a:ext cx="0" cy="360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Forme 28"/>
          <p:cNvCxnSpPr>
            <a:stCxn id="12" idx="1"/>
            <a:endCxn id="11" idx="0"/>
          </p:cNvCxnSpPr>
          <p:nvPr/>
        </p:nvCxnSpPr>
        <p:spPr>
          <a:xfrm rot="10800000" flipV="1">
            <a:off x="2054318" y="4614520"/>
            <a:ext cx="576024" cy="373567"/>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086806" y="5013288"/>
            <a:ext cx="720000" cy="1008000"/>
          </a:xfrm>
          <a:prstGeom prst="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fr-BE"/>
          </a:p>
        </p:txBody>
      </p:sp>
      <p:sp>
        <p:nvSpPr>
          <p:cNvPr id="36" name="ZoneTexte 35"/>
          <p:cNvSpPr txBox="1"/>
          <p:nvPr/>
        </p:nvSpPr>
        <p:spPr>
          <a:xfrm>
            <a:off x="7020272" y="4291355"/>
            <a:ext cx="1224136" cy="646331"/>
          </a:xfrm>
          <a:prstGeom prst="rect">
            <a:avLst/>
          </a:prstGeom>
          <a:noFill/>
        </p:spPr>
        <p:txBody>
          <a:bodyPr wrap="square" rtlCol="0">
            <a:spAutoFit/>
          </a:bodyPr>
          <a:lstStyle/>
          <a:p>
            <a:pPr algn="ctr"/>
            <a:r>
              <a:rPr lang="fr-BE" b="1" dirty="0" smtClean="0">
                <a:solidFill>
                  <a:srgbClr val="FF0000"/>
                </a:solidFill>
              </a:rPr>
              <a:t>Anémie </a:t>
            </a:r>
          </a:p>
          <a:p>
            <a:pPr algn="ctr"/>
            <a:r>
              <a:rPr lang="fr-BE" dirty="0" smtClean="0">
                <a:solidFill>
                  <a:srgbClr val="FF0000"/>
                </a:solidFill>
              </a:rPr>
              <a:t>n=150 (28)</a:t>
            </a:r>
            <a:endParaRPr lang="fr-BE" dirty="0">
              <a:solidFill>
                <a:srgbClr val="FF0000"/>
              </a:solidFill>
            </a:endParaRPr>
          </a:p>
        </p:txBody>
      </p:sp>
      <p:cxnSp>
        <p:nvCxnSpPr>
          <p:cNvPr id="37" name="Forme 36"/>
          <p:cNvCxnSpPr/>
          <p:nvPr/>
        </p:nvCxnSpPr>
        <p:spPr>
          <a:xfrm rot="10800000" flipV="1">
            <a:off x="6446766" y="4641349"/>
            <a:ext cx="576024" cy="371826"/>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395536" y="6237312"/>
            <a:ext cx="2736304" cy="369332"/>
          </a:xfrm>
          <a:prstGeom prst="rect">
            <a:avLst/>
          </a:prstGeom>
          <a:noFill/>
        </p:spPr>
        <p:txBody>
          <a:bodyPr wrap="square" rtlCol="0">
            <a:spAutoFit/>
          </a:bodyPr>
          <a:lstStyle/>
          <a:p>
            <a:pPr algn="ctr"/>
            <a:r>
              <a:rPr lang="fr-BE" b="1" dirty="0" smtClean="0"/>
              <a:t>Préopératoire</a:t>
            </a:r>
            <a:endParaRPr lang="fr-BE" b="1" dirty="0"/>
          </a:p>
        </p:txBody>
      </p:sp>
      <p:sp>
        <p:nvSpPr>
          <p:cNvPr id="39" name="ZoneTexte 38"/>
          <p:cNvSpPr txBox="1"/>
          <p:nvPr/>
        </p:nvSpPr>
        <p:spPr>
          <a:xfrm>
            <a:off x="5076056" y="6237312"/>
            <a:ext cx="2736304" cy="369332"/>
          </a:xfrm>
          <a:prstGeom prst="rect">
            <a:avLst/>
          </a:prstGeom>
          <a:noFill/>
        </p:spPr>
        <p:txBody>
          <a:bodyPr wrap="square" rtlCol="0">
            <a:spAutoFit/>
          </a:bodyPr>
          <a:lstStyle/>
          <a:p>
            <a:pPr algn="ctr"/>
            <a:r>
              <a:rPr lang="fr-BE" b="1" dirty="0" smtClean="0"/>
              <a:t>Jour opératoire</a:t>
            </a:r>
            <a:endParaRPr lang="fr-BE" b="1" dirty="0"/>
          </a:p>
        </p:txBody>
      </p:sp>
      <p:sp>
        <p:nvSpPr>
          <p:cNvPr id="41" name="Rectangle 40"/>
          <p:cNvSpPr/>
          <p:nvPr/>
        </p:nvSpPr>
        <p:spPr>
          <a:xfrm>
            <a:off x="3996016" y="5949288"/>
            <a:ext cx="720000" cy="72000"/>
          </a:xfrm>
          <a:prstGeom prst="rect">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fr-BE"/>
          </a:p>
        </p:txBody>
      </p:sp>
      <p:sp>
        <p:nvSpPr>
          <p:cNvPr id="42" name="ZoneTexte 41"/>
          <p:cNvSpPr txBox="1"/>
          <p:nvPr/>
        </p:nvSpPr>
        <p:spPr>
          <a:xfrm>
            <a:off x="3779912" y="5085184"/>
            <a:ext cx="1224136" cy="646331"/>
          </a:xfrm>
          <a:prstGeom prst="rect">
            <a:avLst/>
          </a:prstGeom>
          <a:noFill/>
        </p:spPr>
        <p:txBody>
          <a:bodyPr wrap="square" rtlCol="0">
            <a:spAutoFit/>
          </a:bodyPr>
          <a:lstStyle/>
          <a:p>
            <a:pPr algn="ctr"/>
            <a:r>
              <a:rPr lang="fr-BE" b="1" dirty="0" smtClean="0">
                <a:solidFill>
                  <a:srgbClr val="00B050"/>
                </a:solidFill>
              </a:rPr>
              <a:t>Traitement</a:t>
            </a:r>
          </a:p>
          <a:p>
            <a:pPr algn="ctr"/>
            <a:r>
              <a:rPr lang="fr-BE" dirty="0" smtClean="0">
                <a:solidFill>
                  <a:srgbClr val="00B050"/>
                </a:solidFill>
              </a:rPr>
              <a:t>n=12 (2)</a:t>
            </a:r>
            <a:endParaRPr lang="fr-BE" dirty="0">
              <a:solidFill>
                <a:srgbClr val="00B050"/>
              </a:solidFill>
            </a:endParaRPr>
          </a:p>
        </p:txBody>
      </p:sp>
      <p:cxnSp>
        <p:nvCxnSpPr>
          <p:cNvPr id="43" name="Connecteur droit 42"/>
          <p:cNvCxnSpPr/>
          <p:nvPr/>
        </p:nvCxnSpPr>
        <p:spPr>
          <a:xfrm>
            <a:off x="4355976" y="5733280"/>
            <a:ext cx="0" cy="2160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p:bldP spid="35" grpId="0" animBg="1"/>
      <p:bldP spid="36" grpId="0"/>
      <p:bldP spid="38" grpId="0"/>
      <p:bldP spid="39" grpId="0"/>
      <p:bldP spid="41" grpId="0" animBg="1"/>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aphique 18"/>
          <p:cNvGraphicFramePr/>
          <p:nvPr/>
        </p:nvGraphicFramePr>
        <p:xfrm>
          <a:off x="611560" y="1556792"/>
          <a:ext cx="7920000" cy="48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aphique 19"/>
          <p:cNvGraphicFramePr/>
          <p:nvPr/>
        </p:nvGraphicFramePr>
        <p:xfrm>
          <a:off x="611560" y="1556792"/>
          <a:ext cx="7920000" cy="4824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sz="2800" b="1" i="1" u="none" strike="noStrike" kern="1200" cap="none" spc="0" normalizeH="0" baseline="0" noProof="0" dirty="0" smtClean="0">
                <a:ln>
                  <a:noFill/>
                </a:ln>
                <a:solidFill>
                  <a:schemeClr val="dk1"/>
                </a:solidFill>
                <a:effectLst/>
                <a:uLnTx/>
                <a:uFillTx/>
                <a:latin typeface="+mn-lt"/>
                <a:ea typeface="+mn-ea"/>
                <a:cs typeface="+mn-cs"/>
              </a:rPr>
              <a:t>L’état des lieux des pratiques en chirurgie cardiaque</a:t>
            </a:r>
            <a:endParaRPr kumimoji="0" lang="fr-BE" sz="2800" b="0" i="1" u="none" strike="noStrike" kern="1200" cap="none" spc="0" normalizeH="0" baseline="0" noProof="0" dirty="0">
              <a:ln>
                <a:noFill/>
              </a:ln>
              <a:solidFill>
                <a:schemeClr val="dk1"/>
              </a:solidFill>
              <a:effectLst/>
              <a:uLnTx/>
              <a:uFillTx/>
              <a:latin typeface="+mn-lt"/>
              <a:ea typeface="+mn-ea"/>
              <a:cs typeface="+mn-cs"/>
            </a:endParaRPr>
          </a:p>
        </p:txBody>
      </p:sp>
      <p:sp>
        <p:nvSpPr>
          <p:cNvPr id="4" name="Espace réservé du numéro de diapositive 4"/>
          <p:cNvSpPr>
            <a:spLocks noGrp="1"/>
          </p:cNvSpPr>
          <p:nvPr>
            <p:ph type="sldNum" sz="quarter" idx="12"/>
          </p:nvPr>
        </p:nvSpPr>
        <p:spPr>
          <a:xfrm>
            <a:off x="8748464" y="6492875"/>
            <a:ext cx="395536" cy="365125"/>
          </a:xfrm>
          <a:noFill/>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13</a:t>
            </a:fld>
            <a:endParaRPr lang="fr-BE" sz="1600" b="1" dirty="0">
              <a:solidFill>
                <a:schemeClr val="tx1"/>
              </a:solidFill>
            </a:endParaRPr>
          </a:p>
        </p:txBody>
      </p:sp>
      <p:sp>
        <p:nvSpPr>
          <p:cNvPr id="7" name="ZoneTexte 6"/>
          <p:cNvSpPr txBox="1"/>
          <p:nvPr/>
        </p:nvSpPr>
        <p:spPr>
          <a:xfrm rot="16200000">
            <a:off x="-1039978" y="2920299"/>
            <a:ext cx="2808313" cy="369332"/>
          </a:xfrm>
          <a:prstGeom prst="rect">
            <a:avLst/>
          </a:prstGeom>
          <a:noFill/>
        </p:spPr>
        <p:txBody>
          <a:bodyPr wrap="square" rtlCol="0">
            <a:spAutoFit/>
          </a:bodyPr>
          <a:lstStyle/>
          <a:p>
            <a:pPr algn="r"/>
            <a:r>
              <a:rPr lang="fr-BE" b="1" dirty="0" smtClean="0">
                <a:latin typeface="Times New Roman" pitchFamily="18" charset="0"/>
                <a:cs typeface="Times New Roman" pitchFamily="18" charset="0"/>
              </a:rPr>
              <a:t>Patients transfusés (%) </a:t>
            </a:r>
          </a:p>
        </p:txBody>
      </p:sp>
      <p:sp>
        <p:nvSpPr>
          <p:cNvPr id="8" name="ZoneTexte 7"/>
          <p:cNvSpPr txBox="1"/>
          <p:nvPr/>
        </p:nvSpPr>
        <p:spPr>
          <a:xfrm>
            <a:off x="4067943" y="6309321"/>
            <a:ext cx="4464496" cy="369332"/>
          </a:xfrm>
          <a:prstGeom prst="rect">
            <a:avLst/>
          </a:prstGeom>
          <a:noFill/>
        </p:spPr>
        <p:txBody>
          <a:bodyPr wrap="square" rtlCol="0">
            <a:spAutoFit/>
          </a:bodyPr>
          <a:lstStyle/>
          <a:p>
            <a:pPr algn="r"/>
            <a:r>
              <a:rPr lang="fr-BE" b="1" dirty="0" smtClean="0">
                <a:latin typeface="Times New Roman" pitchFamily="18" charset="0"/>
                <a:cs typeface="Times New Roman" pitchFamily="18" charset="0"/>
              </a:rPr>
              <a:t>Taux d’hématocrite préopératoire (%)</a:t>
            </a:r>
            <a:endParaRPr lang="fr-BE" b="1" dirty="0">
              <a:latin typeface="Times New Roman" pitchFamily="18" charset="0"/>
              <a:cs typeface="Times New Roman" pitchFamily="18" charset="0"/>
            </a:endParaRPr>
          </a:p>
        </p:txBody>
      </p:sp>
      <p:sp>
        <p:nvSpPr>
          <p:cNvPr id="22" name="Cadre 21"/>
          <p:cNvSpPr/>
          <p:nvPr/>
        </p:nvSpPr>
        <p:spPr>
          <a:xfrm>
            <a:off x="1259632" y="1556792"/>
            <a:ext cx="2448272" cy="4824536"/>
          </a:xfrm>
          <a:prstGeom prst="frame">
            <a:avLst>
              <a:gd name="adj1" fmla="val 178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3" name="Cadre 22"/>
          <p:cNvSpPr/>
          <p:nvPr/>
        </p:nvSpPr>
        <p:spPr>
          <a:xfrm>
            <a:off x="2376200" y="1556792"/>
            <a:ext cx="3996000" cy="4824536"/>
          </a:xfrm>
          <a:prstGeom prst="frame">
            <a:avLst>
              <a:gd name="adj1" fmla="val 93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4" name="Rectangle 13"/>
          <p:cNvSpPr/>
          <p:nvPr/>
        </p:nvSpPr>
        <p:spPr>
          <a:xfrm>
            <a:off x="1331640" y="1700808"/>
            <a:ext cx="5040560" cy="4608512"/>
          </a:xfrm>
          <a:prstGeom prst="rect">
            <a:avLst/>
          </a:prstGeom>
          <a:solidFill>
            <a:srgbClr val="F43218">
              <a:alpha val="12157"/>
            </a:srgb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
        <p:nvSpPr>
          <p:cNvPr id="15" name="Cadre 14"/>
          <p:cNvSpPr/>
          <p:nvPr/>
        </p:nvSpPr>
        <p:spPr>
          <a:xfrm>
            <a:off x="1331640" y="1556792"/>
            <a:ext cx="1080120" cy="4824536"/>
          </a:xfrm>
          <a:prstGeom prst="frame">
            <a:avLst>
              <a:gd name="adj1" fmla="val 178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6" name="Cadre 15"/>
          <p:cNvSpPr/>
          <p:nvPr/>
        </p:nvSpPr>
        <p:spPr>
          <a:xfrm>
            <a:off x="3672344" y="1556792"/>
            <a:ext cx="3203912" cy="4824536"/>
          </a:xfrm>
          <a:prstGeom prst="frame">
            <a:avLst>
              <a:gd name="adj1" fmla="val 93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2050" name="Picture 2"/>
          <p:cNvPicPr>
            <a:picLocks noChangeAspect="1" noChangeArrowheads="1"/>
          </p:cNvPicPr>
          <p:nvPr/>
        </p:nvPicPr>
        <p:blipFill>
          <a:blip r:embed="rId5" cstate="print"/>
          <a:srcRect/>
          <a:stretch>
            <a:fillRect/>
          </a:stretch>
        </p:blipFill>
        <p:spPr bwMode="auto">
          <a:xfrm>
            <a:off x="5436096" y="2420888"/>
            <a:ext cx="3491880" cy="619771"/>
          </a:xfrm>
          <a:prstGeom prst="rect">
            <a:avLst/>
          </a:prstGeom>
          <a:noFill/>
          <a:ln w="9525">
            <a:noFill/>
            <a:miter lim="800000"/>
            <a:headEnd/>
            <a:tailEnd/>
          </a:ln>
        </p:spPr>
      </p:pic>
      <p:pic>
        <p:nvPicPr>
          <p:cNvPr id="21" name="Picture 3"/>
          <p:cNvPicPr>
            <a:picLocks noChangeAspect="1" noChangeArrowheads="1"/>
          </p:cNvPicPr>
          <p:nvPr/>
        </p:nvPicPr>
        <p:blipFill>
          <a:blip r:embed="rId6" cstate="print"/>
          <a:srcRect t="44396"/>
          <a:stretch>
            <a:fillRect/>
          </a:stretch>
        </p:blipFill>
        <p:spPr bwMode="auto">
          <a:xfrm>
            <a:off x="5436096" y="1916832"/>
            <a:ext cx="3570620" cy="584448"/>
          </a:xfrm>
          <a:prstGeom prst="rect">
            <a:avLst/>
          </a:prstGeom>
          <a:solidFill>
            <a:schemeClr val="bg1"/>
          </a:solid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xit" presetSubtype="0" fill="hold" grpId="1"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050"/>
                                        </p:tgtEl>
                                      </p:cBhvr>
                                    </p:animEffect>
                                    <p:set>
                                      <p:cBhvr>
                                        <p:cTn id="30" dur="1" fill="hold">
                                          <p:stCondLst>
                                            <p:cond delay="499"/>
                                          </p:stCondLst>
                                        </p:cTn>
                                        <p:tgtEl>
                                          <p:spTgt spid="205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xit" presetSubtype="0" fill="hold" grpId="1" nodeType="withEffect">
                                  <p:stCondLst>
                                    <p:cond delay="0"/>
                                  </p:stCondLst>
                                  <p:childTnLst>
                                    <p:animEffect transition="out" filter="fade">
                                      <p:cBhvr>
                                        <p:cTn id="37" dur="1000"/>
                                        <p:tgtEl>
                                          <p:spTgt spid="22"/>
                                        </p:tgtEl>
                                      </p:cBhvr>
                                    </p:animEffect>
                                    <p:set>
                                      <p:cBhvr>
                                        <p:cTn id="38" dur="1" fill="hold">
                                          <p:stCondLst>
                                            <p:cond delay="999"/>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xit" presetSubtype="0" fill="hold" grpId="1"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10" presetClass="entr" presetSubtype="0" fill="hold" grpId="1"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050"/>
                                        </p:tgtEl>
                                        <p:attrNameLst>
                                          <p:attrName>style.visibility</p:attrName>
                                        </p:attrNameLst>
                                      </p:cBhvr>
                                      <p:to>
                                        <p:strVal val="visible"/>
                                      </p:to>
                                    </p:set>
                                    <p:animEffect transition="in" filter="fade">
                                      <p:cBhvr>
                                        <p:cTn id="5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1">
        <p:bldAsOne/>
      </p:bldGraphic>
      <p:bldGraphic spid="20" grpId="0">
        <p:bldAsOne/>
      </p:bldGraphic>
      <p:bldGraphic spid="20" grpId="1">
        <p:bldAsOne/>
      </p:bldGraphic>
      <p:bldP spid="22" grpId="0" animBg="1"/>
      <p:bldP spid="22" grpId="1" animBg="1"/>
      <p:bldP spid="23" grpId="0" animBg="1"/>
      <p:bldP spid="23" grpId="1" animBg="1"/>
      <p:bldP spid="14" grpId="0" animBg="1"/>
      <p:bldP spid="15" grpId="0" animBg="1"/>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sz="2800" b="1" i="1" u="none" strike="noStrike" kern="1200" cap="none" spc="0" normalizeH="0" baseline="0" noProof="0" dirty="0" smtClean="0">
                <a:ln>
                  <a:noFill/>
                </a:ln>
                <a:solidFill>
                  <a:schemeClr val="dk1"/>
                </a:solidFill>
                <a:effectLst/>
                <a:uLnTx/>
                <a:uFillTx/>
                <a:latin typeface="+mn-lt"/>
                <a:ea typeface="+mn-ea"/>
                <a:cs typeface="+mn-cs"/>
              </a:rPr>
              <a:t>L’état des lieux des pratiques en chirurgie cardiaque</a:t>
            </a:r>
            <a:endParaRPr kumimoji="0" lang="fr-BE" sz="2800" b="0" i="1" u="none" strike="noStrike" kern="1200" cap="none" spc="0" normalizeH="0" baseline="0" noProof="0" dirty="0">
              <a:ln>
                <a:noFill/>
              </a:ln>
              <a:solidFill>
                <a:schemeClr val="dk1"/>
              </a:solidFill>
              <a:effectLst/>
              <a:uLnTx/>
              <a:uFillTx/>
              <a:latin typeface="+mn-lt"/>
              <a:ea typeface="+mn-ea"/>
              <a:cs typeface="+mn-cs"/>
            </a:endParaRPr>
          </a:p>
        </p:txBody>
      </p:sp>
      <p:sp>
        <p:nvSpPr>
          <p:cNvPr id="12"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14</a:t>
            </a:fld>
            <a:endParaRPr lang="fr-BE" sz="1600" b="1" dirty="0">
              <a:solidFill>
                <a:schemeClr val="tx1"/>
              </a:solidFill>
            </a:endParaRPr>
          </a:p>
        </p:txBody>
      </p:sp>
      <p:sp>
        <p:nvSpPr>
          <p:cNvPr id="22" name="Espace réservé du contenu 2"/>
          <p:cNvSpPr>
            <a:spLocks noGrp="1"/>
          </p:cNvSpPr>
          <p:nvPr>
            <p:ph idx="1"/>
          </p:nvPr>
        </p:nvSpPr>
        <p:spPr>
          <a:xfrm>
            <a:off x="179512" y="1340768"/>
            <a:ext cx="8435280" cy="604663"/>
          </a:xfrm>
        </p:spPr>
        <p:txBody>
          <a:bodyPr>
            <a:noAutofit/>
          </a:bodyPr>
          <a:lstStyle/>
          <a:p>
            <a:r>
              <a:rPr lang="fr-BE" dirty="0" smtClean="0"/>
              <a:t>Pistes d’amélioration </a:t>
            </a:r>
          </a:p>
          <a:p>
            <a:pPr>
              <a:buNone/>
            </a:pPr>
            <a:endParaRPr lang="fr-BE" dirty="0" smtClean="0"/>
          </a:p>
        </p:txBody>
      </p:sp>
      <p:graphicFrame>
        <p:nvGraphicFramePr>
          <p:cNvPr id="26" name="Diagramme 25"/>
          <p:cNvGraphicFramePr/>
          <p:nvPr/>
        </p:nvGraphicFramePr>
        <p:xfrm>
          <a:off x="899592" y="2173312"/>
          <a:ext cx="77768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Rectangle 27"/>
          <p:cNvSpPr/>
          <p:nvPr/>
        </p:nvSpPr>
        <p:spPr>
          <a:xfrm>
            <a:off x="2931056" y="3433192"/>
            <a:ext cx="5724000" cy="1188000"/>
          </a:xfrm>
          <a:prstGeom prst="rect">
            <a:avLst/>
          </a:prstGeom>
          <a:solidFill>
            <a:schemeClr val="bg1">
              <a:lumMod val="95000"/>
            </a:scheme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1" name="Rectangle 30"/>
          <p:cNvSpPr/>
          <p:nvPr/>
        </p:nvSpPr>
        <p:spPr>
          <a:xfrm>
            <a:off x="2939440" y="2194208"/>
            <a:ext cx="5724000" cy="1206000"/>
          </a:xfrm>
          <a:prstGeom prst="rect">
            <a:avLst/>
          </a:prstGeom>
          <a:solidFill>
            <a:schemeClr val="bg1">
              <a:lumMod val="95000"/>
            </a:scheme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2" name="Rectangle 31"/>
          <p:cNvSpPr/>
          <p:nvPr/>
        </p:nvSpPr>
        <p:spPr>
          <a:xfrm>
            <a:off x="2942104" y="4637896"/>
            <a:ext cx="5724000" cy="1188000"/>
          </a:xfrm>
          <a:prstGeom prst="rect">
            <a:avLst/>
          </a:prstGeom>
          <a:solidFill>
            <a:schemeClr val="bg1">
              <a:lumMod val="95000"/>
            </a:scheme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2"/>
                                        </p:tgtEl>
                                      </p:cBhvr>
                                    </p:animEffect>
                                    <p:set>
                                      <p:cBhvr>
                                        <p:cTn id="7" dur="1" fill="hold">
                                          <p:stCondLst>
                                            <p:cond delay="1999"/>
                                          </p:stCondLst>
                                        </p:cTn>
                                        <p:tgtEl>
                                          <p:spTgt spid="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8"/>
                                        </p:tgtEl>
                                      </p:cBhvr>
                                    </p:animEffect>
                                    <p:set>
                                      <p:cBhvr>
                                        <p:cTn id="12" dur="1" fill="hold">
                                          <p:stCondLst>
                                            <p:cond delay="19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31"/>
                                        </p:tgtEl>
                                      </p:cBhvr>
                                    </p:animEffect>
                                    <p:set>
                                      <p:cBhvr>
                                        <p:cTn id="17" dur="1" fill="hold">
                                          <p:stCondLst>
                                            <p:cond delay="1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899592" y="332656"/>
          <a:ext cx="7344816" cy="615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Connecteur droit avec flèche 12"/>
          <p:cNvCxnSpPr/>
          <p:nvPr/>
        </p:nvCxnSpPr>
        <p:spPr>
          <a:xfrm flipV="1">
            <a:off x="4572000" y="2276872"/>
            <a:ext cx="0" cy="57606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572000" y="4005064"/>
            <a:ext cx="0" cy="64807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3347864" y="3933056"/>
            <a:ext cx="432048" cy="21602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5364088" y="3933056"/>
            <a:ext cx="432048" cy="21602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5364088" y="2708920"/>
            <a:ext cx="432048" cy="21602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flipV="1">
            <a:off x="3347864" y="2708920"/>
            <a:ext cx="432048" cy="21602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a:stretch/>
        </p:blipFill>
        <p:spPr bwMode="auto">
          <a:xfrm>
            <a:off x="7308304" y="5013176"/>
            <a:ext cx="1368152" cy="943597"/>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2" name="Image 21"/>
          <p:cNvPicPr/>
          <p:nvPr/>
        </p:nvPicPr>
        <p:blipFill>
          <a:blip r:embed="rId9" cstate="print"/>
          <a:stretch>
            <a:fillRect/>
          </a:stretch>
        </p:blipFill>
        <p:spPr>
          <a:xfrm>
            <a:off x="7308304" y="908720"/>
            <a:ext cx="1368000" cy="943200"/>
          </a:xfrm>
          <a:prstGeom prst="rect">
            <a:avLst/>
          </a:prstGeom>
          <a:ln>
            <a:noFill/>
          </a:ln>
          <a:effectLst>
            <a:outerShdw blurRad="190500" algn="tl" rotWithShape="0">
              <a:srgbClr val="000000">
                <a:alpha val="70000"/>
              </a:srgbClr>
            </a:outerShdw>
          </a:effectLst>
        </p:spPr>
      </p:pic>
      <p:pic>
        <p:nvPicPr>
          <p:cNvPr id="25" name="Image 24" descr="logonew.png"/>
          <p:cNvPicPr>
            <a:picLocks noChangeAspect="1"/>
          </p:cNvPicPr>
          <p:nvPr/>
        </p:nvPicPr>
        <p:blipFill>
          <a:blip r:embed="rId10" cstate="print"/>
          <a:stretch>
            <a:fillRect/>
          </a:stretch>
        </p:blipFill>
        <p:spPr>
          <a:xfrm>
            <a:off x="3995935" y="116632"/>
            <a:ext cx="1182110" cy="756000"/>
          </a:xfrm>
          <a:prstGeom prst="rect">
            <a:avLst/>
          </a:prstGeom>
          <a:ln>
            <a:noFill/>
          </a:ln>
          <a:effectLst>
            <a:outerShdw blurRad="190500" algn="tl" rotWithShape="0">
              <a:srgbClr val="000000">
                <a:alpha val="70000"/>
              </a:srgbClr>
            </a:outerShdw>
          </a:effectLst>
        </p:spPr>
      </p:pic>
      <p:grpSp>
        <p:nvGrpSpPr>
          <p:cNvPr id="3" name="Groupe 6"/>
          <p:cNvGrpSpPr/>
          <p:nvPr/>
        </p:nvGrpSpPr>
        <p:grpSpPr>
          <a:xfrm>
            <a:off x="3670213" y="2842839"/>
            <a:ext cx="1803575" cy="1172323"/>
            <a:chOff x="849108" y="1247297"/>
            <a:chExt cx="1803575" cy="1172323"/>
          </a:xfrm>
        </p:grpSpPr>
        <p:sp>
          <p:nvSpPr>
            <p:cNvPr id="8" name="Rectangle à coins arrondis 7"/>
            <p:cNvSpPr/>
            <p:nvPr/>
          </p:nvSpPr>
          <p:spPr>
            <a:xfrm>
              <a:off x="849108" y="1247297"/>
              <a:ext cx="1803575" cy="1172323"/>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ectangle 10"/>
            <p:cNvSpPr/>
            <p:nvPr/>
          </p:nvSpPr>
          <p:spPr>
            <a:xfrm>
              <a:off x="849108" y="1247298"/>
              <a:ext cx="1800200" cy="1152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2400" kern="1200" dirty="0" smtClean="0"/>
                <a:t>Diffusion</a:t>
              </a:r>
            </a:p>
            <a:p>
              <a:pPr lvl="0" algn="ctr" defTabSz="800100">
                <a:lnSpc>
                  <a:spcPct val="90000"/>
                </a:lnSpc>
                <a:spcBef>
                  <a:spcPct val="0"/>
                </a:spcBef>
                <a:spcAft>
                  <a:spcPct val="35000"/>
                </a:spcAft>
              </a:pPr>
              <a:r>
                <a:rPr lang="fr-BE" sz="2400" dirty="0" err="1" smtClean="0"/>
                <a:t>Sensibilisat</a:t>
              </a:r>
              <a:r>
                <a:rPr lang="fr-BE" sz="2400" dirty="0" smtClean="0"/>
                <a:t>°</a:t>
              </a:r>
              <a:endParaRPr lang="fr-BE" sz="1800" kern="1200" dirty="0"/>
            </a:p>
          </p:txBody>
        </p:sp>
      </p:grpSp>
      <p:pic>
        <p:nvPicPr>
          <p:cNvPr id="26" name="Image 25" descr="belsect_logo_long.png"/>
          <p:cNvPicPr>
            <a:picLocks noChangeAspect="1"/>
          </p:cNvPicPr>
          <p:nvPr/>
        </p:nvPicPr>
        <p:blipFill>
          <a:blip r:embed="rId11" cstate="print"/>
          <a:stretch>
            <a:fillRect/>
          </a:stretch>
        </p:blipFill>
        <p:spPr>
          <a:xfrm>
            <a:off x="6876256" y="6049143"/>
            <a:ext cx="2192096" cy="476201"/>
          </a:xfrm>
          <a:prstGeom prst="rect">
            <a:avLst/>
          </a:prstGeom>
        </p:spPr>
      </p:pic>
      <p:pic>
        <p:nvPicPr>
          <p:cNvPr id="27" name="Picture 11"/>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72886" y="1179984"/>
            <a:ext cx="1734818" cy="66484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 name="Image 27" descr="logo_chu-coul-moyen.png"/>
          <p:cNvPicPr>
            <a:picLocks noChangeAspect="1"/>
          </p:cNvPicPr>
          <p:nvPr/>
        </p:nvPicPr>
        <p:blipFill>
          <a:blip r:embed="rId13" cstate="print"/>
          <a:stretch>
            <a:fillRect/>
          </a:stretch>
        </p:blipFill>
        <p:spPr>
          <a:xfrm>
            <a:off x="395536" y="5085183"/>
            <a:ext cx="1258883" cy="720081"/>
          </a:xfrm>
          <a:prstGeom prst="rect">
            <a:avLst/>
          </a:prstGeom>
          <a:ln>
            <a:noFill/>
          </a:ln>
          <a:effectLst>
            <a:outerShdw blurRad="190500" algn="tl" rotWithShape="0">
              <a:srgbClr val="000000">
                <a:alpha val="70000"/>
              </a:srgbClr>
            </a:outerShdw>
          </a:effectLst>
        </p:spPr>
      </p:pic>
      <p:pic>
        <p:nvPicPr>
          <p:cNvPr id="29" name="Image 28" descr="logo_chu-coul-moyen.png"/>
          <p:cNvPicPr>
            <a:picLocks noChangeAspect="1"/>
          </p:cNvPicPr>
          <p:nvPr/>
        </p:nvPicPr>
        <p:blipFill>
          <a:blip r:embed="rId14" cstate="print"/>
          <a:stretch>
            <a:fillRect/>
          </a:stretch>
        </p:blipFill>
        <p:spPr>
          <a:xfrm>
            <a:off x="3958825" y="5985368"/>
            <a:ext cx="1321680" cy="756000"/>
          </a:xfrm>
          <a:prstGeom prst="rect">
            <a:avLst/>
          </a:prstGeom>
          <a:ln>
            <a:noFill/>
          </a:ln>
          <a:effectLst>
            <a:outerShdw blurRad="190500" algn="tl" rotWithShape="0">
              <a:srgbClr val="000000">
                <a:alpha val="70000"/>
              </a:srgbClr>
            </a:outerShdw>
          </a:effectLst>
        </p:spPr>
      </p:pic>
      <p:sp>
        <p:nvSpPr>
          <p:cNvPr id="23"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15</a:t>
            </a:fld>
            <a:endParaRPr lang="fr-BE" sz="1600" b="1" dirty="0">
              <a:solidFill>
                <a:schemeClr val="tx1"/>
              </a:solidFill>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nodeType="afterEffect">
                                  <p:stCondLst>
                                    <p:cond delay="2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nodeType="afterEffect">
                                  <p:stCondLst>
                                    <p:cond delay="20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nodeType="afterEffect">
                                  <p:stCondLst>
                                    <p:cond delay="20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800"/>
                            </p:stCondLst>
                            <p:childTnLst>
                              <p:par>
                                <p:cTn id="17" presetID="1" presetClass="entr" presetSubtype="0" fill="hold" nodeType="afterEffect">
                                  <p:stCondLst>
                                    <p:cond delay="20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200"/>
                                  </p:stCondLst>
                                  <p:childTnLst>
                                    <p:set>
                                      <p:cBhvr>
                                        <p:cTn id="21" dur="1" fill="hold">
                                          <p:stCondLst>
                                            <p:cond delay="0"/>
                                          </p:stCondLst>
                                        </p:cTn>
                                        <p:tgtEl>
                                          <p:spTgt spid="29"/>
                                        </p:tgtEl>
                                        <p:attrNameLst>
                                          <p:attrName>style.visibility</p:attrName>
                                        </p:attrNameLst>
                                      </p:cBhvr>
                                      <p:to>
                                        <p:strVal val="visible"/>
                                      </p:to>
                                    </p:set>
                                  </p:childTnLst>
                                </p:cTn>
                              </p:par>
                            </p:childTnLst>
                          </p:cTn>
                        </p:par>
                        <p:par>
                          <p:cTn id="22" fill="hold">
                            <p:stCondLst>
                              <p:cond delay="1200"/>
                            </p:stCondLst>
                            <p:childTnLst>
                              <p:par>
                                <p:cTn id="23" presetID="1" presetClass="entr" presetSubtype="0" fill="hold" nodeType="afterEffect">
                                  <p:stCondLst>
                                    <p:cond delay="20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l’exposé</a:t>
            </a:r>
            <a:endParaRPr lang="fr-BE" dirty="0"/>
          </a:p>
        </p:txBody>
      </p:sp>
      <p:sp>
        <p:nvSpPr>
          <p:cNvPr id="7"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16</a:t>
            </a:fld>
            <a:endParaRPr lang="fr-BE" sz="1600" b="1" dirty="0">
              <a:solidFill>
                <a:schemeClr val="tx1"/>
              </a:solidFill>
            </a:endParaRPr>
          </a:p>
        </p:txBody>
      </p:sp>
      <p:sp>
        <p:nvSpPr>
          <p:cNvPr id="9" name="Espace réservé du contenu 2"/>
          <p:cNvSpPr>
            <a:spLocks noGrp="1"/>
          </p:cNvSpPr>
          <p:nvPr>
            <p:ph idx="1"/>
          </p:nvPr>
        </p:nvSpPr>
        <p:spPr>
          <a:xfrm>
            <a:off x="457200" y="1556792"/>
            <a:ext cx="8229600" cy="5517232"/>
          </a:xfrm>
        </p:spPr>
        <p:txBody>
          <a:bodyPr>
            <a:noAutofit/>
          </a:bodyPr>
          <a:lstStyle/>
          <a:p>
            <a:pPr marL="342900" lvl="1" indent="-342900">
              <a:buFont typeface="+mj-lt"/>
              <a:buAutoNum type="arabicPeriod"/>
            </a:pPr>
            <a:r>
              <a:rPr lang="fr-BE" sz="2400" dirty="0" smtClean="0"/>
              <a:t>La problématique de santé publique </a:t>
            </a:r>
          </a:p>
          <a:p>
            <a:pPr marL="742950" lvl="2" indent="-342900">
              <a:buFont typeface="Wingdings" pitchFamily="2" charset="2"/>
              <a:buChar char="Ø"/>
            </a:pPr>
            <a:r>
              <a:rPr lang="fr-BE" sz="2000" dirty="0" smtClean="0"/>
              <a:t>L’épargne sanguine : un enjeu actuel</a:t>
            </a:r>
          </a:p>
          <a:p>
            <a:pPr marL="742950" lvl="2" indent="-342900">
              <a:buNone/>
            </a:pPr>
            <a:endParaRPr lang="fr-BE" sz="600" dirty="0" smtClean="0"/>
          </a:p>
          <a:p>
            <a:pPr marL="342900" lvl="1" indent="-342900">
              <a:buFont typeface="+mj-lt"/>
              <a:buAutoNum type="arabicPeriod"/>
            </a:pPr>
            <a:r>
              <a:rPr lang="fr-BE" sz="2400" dirty="0" smtClean="0"/>
              <a:t>Les recherches</a:t>
            </a:r>
          </a:p>
          <a:p>
            <a:pPr marL="742950" lvl="2" indent="-342900">
              <a:buFont typeface="Wingdings" pitchFamily="2" charset="2"/>
              <a:buChar char="Ø"/>
            </a:pPr>
            <a:r>
              <a:rPr lang="fr-BE" sz="2000" dirty="0" smtClean="0"/>
              <a:t>Etat des lieux des pratiques en chirurgie cardiaque au </a:t>
            </a:r>
            <a:r>
              <a:rPr lang="fr-BE" sz="2000" dirty="0" err="1" smtClean="0"/>
              <a:t>CHULg</a:t>
            </a:r>
            <a:endParaRPr lang="fr-BE" sz="2000" dirty="0" smtClean="0"/>
          </a:p>
          <a:p>
            <a:pPr marL="742950" lvl="2" indent="-342900">
              <a:buFont typeface="Wingdings" pitchFamily="2" charset="2"/>
              <a:buChar char="Ø"/>
            </a:pPr>
            <a:r>
              <a:rPr lang="fr-BE" sz="2000" dirty="0" smtClean="0"/>
              <a:t>Aperçu des actions cliniques</a:t>
            </a:r>
          </a:p>
          <a:p>
            <a:pPr marL="1200150" lvl="3" indent="-342900">
              <a:buFont typeface="Wingdings" pitchFamily="2" charset="2"/>
              <a:buChar char="Ø"/>
            </a:pPr>
            <a:r>
              <a:rPr lang="fr-BE" sz="1800" dirty="0" smtClean="0"/>
              <a:t>Période postopératoire</a:t>
            </a:r>
          </a:p>
          <a:p>
            <a:pPr marL="1200150" lvl="3" indent="-342900">
              <a:buFont typeface="Wingdings" pitchFamily="2" charset="2"/>
              <a:buChar char="Ø"/>
            </a:pPr>
            <a:r>
              <a:rPr lang="fr-BE" sz="1800" dirty="0" smtClean="0"/>
              <a:t>Période </a:t>
            </a:r>
            <a:r>
              <a:rPr lang="fr-BE" sz="1800" dirty="0" err="1" smtClean="0"/>
              <a:t>peropératoire</a:t>
            </a:r>
            <a:endParaRPr lang="fr-BE" sz="1800" dirty="0" smtClean="0"/>
          </a:p>
          <a:p>
            <a:pPr marL="1200150" lvl="3" indent="-342900">
              <a:buFont typeface="Wingdings" pitchFamily="2" charset="2"/>
              <a:buChar char="Ø"/>
            </a:pPr>
            <a:r>
              <a:rPr lang="fr-BE" sz="1800" dirty="0" smtClean="0"/>
              <a:t>Période préopératoire </a:t>
            </a:r>
          </a:p>
          <a:p>
            <a:pPr marL="1339850" lvl="3" indent="-342900">
              <a:buNone/>
            </a:pPr>
            <a:endParaRPr lang="fr-BE" sz="600" dirty="0" smtClean="0"/>
          </a:p>
          <a:p>
            <a:pPr marL="342900" lvl="1" indent="-342900">
              <a:buFont typeface="+mj-lt"/>
              <a:buAutoNum type="arabicPeriod"/>
            </a:pPr>
            <a:r>
              <a:rPr lang="fr-BE" sz="2400" dirty="0" smtClean="0"/>
              <a:t>Le projet institutionnel</a:t>
            </a:r>
          </a:p>
          <a:p>
            <a:pPr marL="742950" lvl="2" indent="-342900">
              <a:buFont typeface="Wingdings" pitchFamily="2" charset="2"/>
              <a:buChar char="Ø"/>
            </a:pPr>
            <a:r>
              <a:rPr lang="fr-BE" sz="2000" dirty="0" smtClean="0"/>
              <a:t>L’itinéraire clinique du patient opéré cardiaque</a:t>
            </a:r>
          </a:p>
          <a:p>
            <a:pPr marL="742950" lvl="2" indent="-342900">
              <a:buFont typeface="Wingdings" pitchFamily="2" charset="2"/>
              <a:buChar char="Ø"/>
            </a:pPr>
            <a:r>
              <a:rPr lang="fr-BE" sz="2000" dirty="0" smtClean="0"/>
              <a:t>L’intégration des recherches</a:t>
            </a:r>
          </a:p>
          <a:p>
            <a:pPr marL="742950" lvl="2" indent="-342900">
              <a:buNone/>
            </a:pPr>
            <a:endParaRPr lang="fr-BE" sz="600" dirty="0" smtClean="0"/>
          </a:p>
          <a:p>
            <a:pPr marL="342900" lvl="1" indent="-342900">
              <a:buFont typeface="+mj-lt"/>
              <a:buAutoNum type="arabicPeriod"/>
            </a:pPr>
            <a:r>
              <a:rPr lang="fr-BE" sz="2400" dirty="0" smtClean="0"/>
              <a:t>Les conclusions et perspectives</a:t>
            </a:r>
          </a:p>
          <a:p>
            <a:pPr marL="800100" lvl="1" indent="-342900">
              <a:buFont typeface="+mj-lt"/>
              <a:buAutoNum type="arabicPeriod"/>
            </a:pPr>
            <a:endParaRPr lang="fr-BE" sz="2400" dirty="0" smtClean="0"/>
          </a:p>
          <a:p>
            <a:pPr marL="800100" lvl="1" indent="-342900">
              <a:buFont typeface="+mj-lt"/>
              <a:buAutoNum type="arabicPeriod"/>
            </a:pPr>
            <a:endParaRPr lang="fr-BE" sz="24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9">
                                            <p:txEl>
                                              <p:pRg st="0" end="0"/>
                                            </p:txEl>
                                          </p:spTgt>
                                        </p:tgtEl>
                                        <p:attrNameLst>
                                          <p:attrName>style.opacity</p:attrName>
                                        </p:attrNameLst>
                                      </p:cBhvr>
                                      <p:to>
                                        <p:strVal val="0.25"/>
                                      </p:to>
                                    </p:set>
                                    <p:animEffect filter="image" prLst="opacity: 0.25">
                                      <p:cBhvr rctx="IE">
                                        <p:cTn id="7" dur="indefinite"/>
                                        <p:tgtEl>
                                          <p:spTgt spid="9">
                                            <p:txEl>
                                              <p:pRg st="0" end="0"/>
                                            </p:txEl>
                                          </p:spTgt>
                                        </p:tgtEl>
                                      </p:cBhvr>
                                    </p:animEffect>
                                  </p:childTnLst>
                                </p:cTn>
                              </p:par>
                              <p:par>
                                <p:cTn id="8" presetID="9" presetClass="emph" presetSubtype="0" nodeType="withEffect">
                                  <p:stCondLst>
                                    <p:cond delay="0"/>
                                  </p:stCondLst>
                                  <p:childTnLst>
                                    <p:set>
                                      <p:cBhvr rctx="PPT">
                                        <p:cTn id="9" dur="indefinite"/>
                                        <p:tgtEl>
                                          <p:spTgt spid="9">
                                            <p:txEl>
                                              <p:pRg st="1" end="1"/>
                                            </p:txEl>
                                          </p:spTgt>
                                        </p:tgtEl>
                                        <p:attrNameLst>
                                          <p:attrName>style.opacity</p:attrName>
                                        </p:attrNameLst>
                                      </p:cBhvr>
                                      <p:to>
                                        <p:strVal val="0.25"/>
                                      </p:to>
                                    </p:set>
                                    <p:animEffect filter="image" prLst="opacity: 0.25">
                                      <p:cBhvr rctx="IE">
                                        <p:cTn id="10" dur="indefinite"/>
                                        <p:tgtEl>
                                          <p:spTgt spid="9">
                                            <p:txEl>
                                              <p:pRg st="1" end="1"/>
                                            </p:txEl>
                                          </p:spTgt>
                                        </p:tgtEl>
                                      </p:cBhvr>
                                    </p:animEffect>
                                  </p:childTnLst>
                                </p:cTn>
                              </p:par>
                              <p:par>
                                <p:cTn id="11" presetID="9" presetClass="emph" presetSubtype="0" nodeType="withEffect">
                                  <p:stCondLst>
                                    <p:cond delay="0"/>
                                  </p:stCondLst>
                                  <p:childTnLst>
                                    <p:set>
                                      <p:cBhvr rctx="PPT">
                                        <p:cTn id="12" dur="indefinite"/>
                                        <p:tgtEl>
                                          <p:spTgt spid="9">
                                            <p:txEl>
                                              <p:pRg st="4" end="4"/>
                                            </p:txEl>
                                          </p:spTgt>
                                        </p:tgtEl>
                                        <p:attrNameLst>
                                          <p:attrName>style.opacity</p:attrName>
                                        </p:attrNameLst>
                                      </p:cBhvr>
                                      <p:to>
                                        <p:strVal val="0.25"/>
                                      </p:to>
                                    </p:set>
                                    <p:animEffect filter="image" prLst="opacity: 0.25">
                                      <p:cBhvr rctx="IE">
                                        <p:cTn id="13" dur="indefinite"/>
                                        <p:tgtEl>
                                          <p:spTgt spid="9">
                                            <p:txEl>
                                              <p:pRg st="4" end="4"/>
                                            </p:txEl>
                                          </p:spTgt>
                                        </p:tgtEl>
                                      </p:cBhvr>
                                    </p:animEffect>
                                  </p:childTnLst>
                                </p:cTn>
                              </p:par>
                              <p:par>
                                <p:cTn id="14" presetID="9" presetClass="emph" presetSubtype="0" nodeType="withEffect">
                                  <p:stCondLst>
                                    <p:cond delay="0"/>
                                  </p:stCondLst>
                                  <p:childTnLst>
                                    <p:set>
                                      <p:cBhvr rctx="PPT">
                                        <p:cTn id="15" dur="indefinite"/>
                                        <p:tgtEl>
                                          <p:spTgt spid="9">
                                            <p:txEl>
                                              <p:pRg st="10" end="10"/>
                                            </p:txEl>
                                          </p:spTgt>
                                        </p:tgtEl>
                                        <p:attrNameLst>
                                          <p:attrName>style.opacity</p:attrName>
                                        </p:attrNameLst>
                                      </p:cBhvr>
                                      <p:to>
                                        <p:strVal val="0.25"/>
                                      </p:to>
                                    </p:set>
                                    <p:animEffect filter="image" prLst="opacity: 0.25">
                                      <p:cBhvr rctx="IE">
                                        <p:cTn id="16" dur="indefinite"/>
                                        <p:tgtEl>
                                          <p:spTgt spid="9">
                                            <p:txEl>
                                              <p:pRg st="10" end="10"/>
                                            </p:txEl>
                                          </p:spTgt>
                                        </p:tgtEl>
                                      </p:cBhvr>
                                    </p:animEffect>
                                  </p:childTnLst>
                                </p:cTn>
                              </p:par>
                              <p:par>
                                <p:cTn id="17" presetID="9" presetClass="emph" presetSubtype="0" nodeType="withEffect">
                                  <p:stCondLst>
                                    <p:cond delay="0"/>
                                  </p:stCondLst>
                                  <p:childTnLst>
                                    <p:set>
                                      <p:cBhvr rctx="PPT">
                                        <p:cTn id="18" dur="indefinite"/>
                                        <p:tgtEl>
                                          <p:spTgt spid="9">
                                            <p:txEl>
                                              <p:pRg st="11" end="11"/>
                                            </p:txEl>
                                          </p:spTgt>
                                        </p:tgtEl>
                                        <p:attrNameLst>
                                          <p:attrName>style.opacity</p:attrName>
                                        </p:attrNameLst>
                                      </p:cBhvr>
                                      <p:to>
                                        <p:strVal val="0.25"/>
                                      </p:to>
                                    </p:set>
                                    <p:animEffect filter="image" prLst="opacity: 0.25">
                                      <p:cBhvr rctx="IE">
                                        <p:cTn id="19" dur="indefinite"/>
                                        <p:tgtEl>
                                          <p:spTgt spid="9">
                                            <p:txEl>
                                              <p:pRg st="11" end="11"/>
                                            </p:txEl>
                                          </p:spTgt>
                                        </p:tgtEl>
                                      </p:cBhvr>
                                    </p:animEffect>
                                  </p:childTnLst>
                                </p:cTn>
                              </p:par>
                              <p:par>
                                <p:cTn id="20" presetID="9" presetClass="emph" presetSubtype="0" nodeType="withEffect">
                                  <p:stCondLst>
                                    <p:cond delay="0"/>
                                  </p:stCondLst>
                                  <p:childTnLst>
                                    <p:set>
                                      <p:cBhvr rctx="PPT">
                                        <p:cTn id="21" dur="indefinite"/>
                                        <p:tgtEl>
                                          <p:spTgt spid="9">
                                            <p:txEl>
                                              <p:pRg st="12" end="12"/>
                                            </p:txEl>
                                          </p:spTgt>
                                        </p:tgtEl>
                                        <p:attrNameLst>
                                          <p:attrName>style.opacity</p:attrName>
                                        </p:attrNameLst>
                                      </p:cBhvr>
                                      <p:to>
                                        <p:strVal val="0.25"/>
                                      </p:to>
                                    </p:set>
                                    <p:animEffect filter="image" prLst="opacity: 0.25">
                                      <p:cBhvr rctx="IE">
                                        <p:cTn id="22" dur="indefinite"/>
                                        <p:tgtEl>
                                          <p:spTgt spid="9">
                                            <p:txEl>
                                              <p:pRg st="12" end="12"/>
                                            </p:txEl>
                                          </p:spTgt>
                                        </p:tgtEl>
                                      </p:cBhvr>
                                    </p:animEffect>
                                  </p:childTnLst>
                                </p:cTn>
                              </p:par>
                              <p:par>
                                <p:cTn id="23" presetID="9" presetClass="emph" presetSubtype="0" nodeType="withEffect">
                                  <p:stCondLst>
                                    <p:cond delay="0"/>
                                  </p:stCondLst>
                                  <p:childTnLst>
                                    <p:set>
                                      <p:cBhvr rctx="PPT">
                                        <p:cTn id="24" dur="indefinite"/>
                                        <p:tgtEl>
                                          <p:spTgt spid="9">
                                            <p:txEl>
                                              <p:pRg st="14" end="14"/>
                                            </p:txEl>
                                          </p:spTgt>
                                        </p:tgtEl>
                                        <p:attrNameLst>
                                          <p:attrName>style.opacity</p:attrName>
                                        </p:attrNameLst>
                                      </p:cBhvr>
                                      <p:to>
                                        <p:strVal val="0.25"/>
                                      </p:to>
                                    </p:set>
                                    <p:animEffect filter="image" prLst="opacity: 0.25">
                                      <p:cBhvr rctx="IE">
                                        <p:cTn id="25" dur="indefinite"/>
                                        <p:tgtEl>
                                          <p:spTgt spid="9">
                                            <p:txEl>
                                              <p:pRg st="14" end="1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mph" presetSubtype="1" nodeType="clickEffect">
                                  <p:stCondLst>
                                    <p:cond delay="0"/>
                                  </p:stCondLst>
                                  <p:childTnLst>
                                    <p:set>
                                      <p:cBhvr override="childStyle">
                                        <p:cTn id="29" dur="indefinite"/>
                                        <p:tgtEl>
                                          <p:spTgt spid="9">
                                            <p:txEl>
                                              <p:pRg st="6" end="6"/>
                                            </p:txEl>
                                          </p:spTgt>
                                        </p:tgtEl>
                                        <p:attrNameLst>
                                          <p:attrName>style.fontStyle</p:attrName>
                                        </p:attrNameLst>
                                      </p:cBhvr>
                                      <p:to>
                                        <p:strVal val="normal"/>
                                      </p:to>
                                    </p:set>
                                    <p:set>
                                      <p:cBhvr override="childStyle">
                                        <p:cTn id="30" dur="indefinite"/>
                                        <p:tgtEl>
                                          <p:spTgt spid="9">
                                            <p:txEl>
                                              <p:pRg st="6" end="6"/>
                                            </p:txEl>
                                          </p:spTgt>
                                        </p:tgtEl>
                                        <p:attrNameLst>
                                          <p:attrName>style.fontWeight</p:attrName>
                                        </p:attrNameLst>
                                      </p:cBhvr>
                                      <p:to>
                                        <p:strVal val="bold"/>
                                      </p:to>
                                    </p:set>
                                    <p:set>
                                      <p:cBhvr override="childStyle">
                                        <p:cTn id="31" dur="indefinite"/>
                                        <p:tgtEl>
                                          <p:spTgt spid="9">
                                            <p:txEl>
                                              <p:pRg st="6" end="6"/>
                                            </p:txEl>
                                          </p:spTgt>
                                        </p:tgtEl>
                                        <p:attrNameLst>
                                          <p:attrName>style.textDecorationUnderline</p:attrName>
                                        </p:attrNameLst>
                                      </p:cBhvr>
                                      <p:to>
                                        <p:strVal val="false"/>
                                      </p:to>
                                    </p:set>
                                  </p:childTnLst>
                                </p:cTn>
                              </p:par>
                              <p:par>
                                <p:cTn id="32" presetID="9" presetClass="emph" presetSubtype="0" nodeType="withEffect">
                                  <p:stCondLst>
                                    <p:cond delay="0"/>
                                  </p:stCondLst>
                                  <p:childTnLst>
                                    <p:set>
                                      <p:cBhvr rctx="PPT">
                                        <p:cTn id="33" dur="indefinite"/>
                                        <p:tgtEl>
                                          <p:spTgt spid="9">
                                            <p:txEl>
                                              <p:pRg st="7" end="7"/>
                                            </p:txEl>
                                          </p:spTgt>
                                        </p:tgtEl>
                                        <p:attrNameLst>
                                          <p:attrName>style.opacity</p:attrName>
                                        </p:attrNameLst>
                                      </p:cBhvr>
                                      <p:to>
                                        <p:strVal val="0.25"/>
                                      </p:to>
                                    </p:set>
                                    <p:animEffect filter="image" prLst="opacity: 0.25">
                                      <p:cBhvr rctx="IE">
                                        <p:cTn id="34" dur="indefinite"/>
                                        <p:tgtEl>
                                          <p:spTgt spid="9">
                                            <p:txEl>
                                              <p:pRg st="7" end="7"/>
                                            </p:txEl>
                                          </p:spTgt>
                                        </p:tgtEl>
                                      </p:cBhvr>
                                    </p:animEffect>
                                  </p:childTnLst>
                                </p:cTn>
                              </p:par>
                              <p:par>
                                <p:cTn id="35" presetID="9" presetClass="emph" presetSubtype="0" nodeType="withEffect">
                                  <p:stCondLst>
                                    <p:cond delay="0"/>
                                  </p:stCondLst>
                                  <p:childTnLst>
                                    <p:set>
                                      <p:cBhvr rctx="PPT">
                                        <p:cTn id="36" dur="indefinite"/>
                                        <p:tgtEl>
                                          <p:spTgt spid="9">
                                            <p:txEl>
                                              <p:pRg st="8" end="8"/>
                                            </p:txEl>
                                          </p:spTgt>
                                        </p:tgtEl>
                                        <p:attrNameLst>
                                          <p:attrName>style.opacity</p:attrName>
                                        </p:attrNameLst>
                                      </p:cBhvr>
                                      <p:to>
                                        <p:strVal val="0.25"/>
                                      </p:to>
                                    </p:set>
                                    <p:animEffect filter="image" prLst="opacity: 0.25">
                                      <p:cBhvr rctx="IE">
                                        <p:cTn id="37" dur="indefinite"/>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552" y="-90264"/>
            <a:ext cx="9937104" cy="1359024"/>
          </a:xfrm>
        </p:spPr>
        <p:style>
          <a:lnRef idx="2">
            <a:schemeClr val="dk1"/>
          </a:lnRef>
          <a:fillRef idx="1">
            <a:schemeClr val="lt1"/>
          </a:fillRef>
          <a:effectRef idx="0">
            <a:schemeClr val="dk1"/>
          </a:effectRef>
          <a:fontRef idx="minor">
            <a:schemeClr val="dk1"/>
          </a:fontRef>
        </p:style>
        <p:txBody>
          <a:bodyPr>
            <a:noAutofit/>
          </a:bodyPr>
          <a:lstStyle/>
          <a:p>
            <a:r>
              <a:rPr lang="fr-BE" sz="2800" b="1" i="1" dirty="0" smtClean="0"/>
              <a:t>Impact de l’utilisation du système RLG en postopératoire </a:t>
            </a:r>
            <a:br>
              <a:rPr lang="fr-BE" sz="2800" b="1" i="1" dirty="0" smtClean="0"/>
            </a:br>
            <a:r>
              <a:rPr lang="fr-BE" sz="2800" b="1" i="1" dirty="0" smtClean="0"/>
              <a:t>chez les patients à haut risque de saignement ? </a:t>
            </a:r>
            <a:endParaRPr lang="fr-BE" sz="2800" i="1" dirty="0"/>
          </a:p>
        </p:txBody>
      </p:sp>
      <p:sp>
        <p:nvSpPr>
          <p:cNvPr id="3" name="Espace réservé du contenu 2"/>
          <p:cNvSpPr>
            <a:spLocks noGrp="1"/>
          </p:cNvSpPr>
          <p:nvPr>
            <p:ph idx="1"/>
          </p:nvPr>
        </p:nvSpPr>
        <p:spPr>
          <a:xfrm>
            <a:off x="457200" y="1340768"/>
            <a:ext cx="8229600" cy="4781128"/>
          </a:xfrm>
        </p:spPr>
        <p:txBody>
          <a:bodyPr>
            <a:noAutofit/>
          </a:bodyPr>
          <a:lstStyle/>
          <a:p>
            <a:pPr>
              <a:buFont typeface="Wingdings" pitchFamily="2" charset="2"/>
              <a:buChar char="ü"/>
            </a:pPr>
            <a:r>
              <a:rPr lang="fr-BE" sz="2400" b="1" dirty="0" smtClean="0"/>
              <a:t>Récupération </a:t>
            </a:r>
            <a:r>
              <a:rPr lang="fr-BE" sz="2400" dirty="0" smtClean="0"/>
              <a:t>du sang épanché</a:t>
            </a:r>
            <a:endParaRPr lang="en-GB" sz="2400" dirty="0" smtClean="0">
              <a:solidFill>
                <a:srgbClr val="C00000"/>
              </a:solidFill>
            </a:endParaRPr>
          </a:p>
          <a:p>
            <a:pPr marL="809625" indent="-358775">
              <a:buFont typeface="Wingdings" pitchFamily="2" charset="2"/>
              <a:buChar char="§"/>
            </a:pPr>
            <a:r>
              <a:rPr lang="fr-BE" sz="2000" dirty="0" smtClean="0"/>
              <a:t>par les drains </a:t>
            </a:r>
            <a:r>
              <a:rPr lang="fr-BE" sz="2000" dirty="0" err="1" smtClean="0"/>
              <a:t>médiastinaux</a:t>
            </a:r>
            <a:r>
              <a:rPr lang="fr-BE" sz="2000" dirty="0" smtClean="0"/>
              <a:t> </a:t>
            </a:r>
            <a:r>
              <a:rPr lang="fr-BE" sz="2000" i="1" dirty="0" smtClean="0">
                <a:solidFill>
                  <a:srgbClr val="000000"/>
                </a:solidFill>
              </a:rPr>
              <a:t>(aspiration de </a:t>
            </a:r>
            <a:r>
              <a:rPr lang="en-GB" sz="2000" i="1" dirty="0" smtClean="0">
                <a:solidFill>
                  <a:srgbClr val="000000"/>
                </a:solidFill>
              </a:rPr>
              <a:t>-10 à -40 cmH</a:t>
            </a:r>
            <a:r>
              <a:rPr lang="en-GB" sz="2000" i="1" baseline="-25000" dirty="0" smtClean="0">
                <a:solidFill>
                  <a:srgbClr val="000000"/>
                </a:solidFill>
              </a:rPr>
              <a:t>2</a:t>
            </a:r>
            <a:r>
              <a:rPr lang="en-GB" sz="2000" i="1" dirty="0" smtClean="0">
                <a:solidFill>
                  <a:srgbClr val="000000"/>
                </a:solidFill>
              </a:rPr>
              <a:t>O)</a:t>
            </a:r>
            <a:endParaRPr lang="fr-BE" sz="2000" i="1" dirty="0" smtClean="0">
              <a:solidFill>
                <a:srgbClr val="000000"/>
              </a:solidFill>
            </a:endParaRPr>
          </a:p>
          <a:p>
            <a:pPr marL="809625" indent="-358775">
              <a:buFont typeface="Wingdings" pitchFamily="2" charset="2"/>
              <a:buChar char="§"/>
            </a:pPr>
            <a:r>
              <a:rPr lang="fr-BE" sz="2000" dirty="0" smtClean="0"/>
              <a:t>dès la fin de l’intervention chirurgicale </a:t>
            </a:r>
          </a:p>
          <a:p>
            <a:pPr marL="809625" indent="-358775">
              <a:buFont typeface="Wingdings" pitchFamily="2" charset="2"/>
              <a:buChar char="§"/>
            </a:pPr>
            <a:r>
              <a:rPr lang="fr-BE" sz="2000" dirty="0" smtClean="0"/>
              <a:t>pendant les 48 premières heures postopératoires</a:t>
            </a:r>
          </a:p>
          <a:p>
            <a:pPr marL="809625" indent="-358775">
              <a:buFont typeface="Wingdings" pitchFamily="2" charset="2"/>
              <a:buChar char="§"/>
            </a:pPr>
            <a:r>
              <a:rPr lang="fr-BE" sz="2000" dirty="0" smtClean="0"/>
              <a:t>circuit clos, stérile</a:t>
            </a:r>
          </a:p>
          <a:p>
            <a:pPr marL="809625" indent="-358775">
              <a:buFont typeface="Wingdings" pitchFamily="2" charset="2"/>
              <a:buChar char="§"/>
            </a:pPr>
            <a:r>
              <a:rPr lang="fr-BE" sz="2000" dirty="0"/>
              <a:t>r</a:t>
            </a:r>
            <a:r>
              <a:rPr lang="fr-BE" sz="2000" dirty="0" smtClean="0"/>
              <a:t>éservoir 2000mL</a:t>
            </a:r>
          </a:p>
          <a:p>
            <a:pPr>
              <a:buFont typeface="Wingdings" pitchFamily="2" charset="2"/>
              <a:buChar char="ü"/>
            </a:pPr>
            <a:r>
              <a:rPr lang="fr-BE" sz="2400" b="1" dirty="0" smtClean="0"/>
              <a:t>Traitement</a:t>
            </a:r>
            <a:r>
              <a:rPr lang="fr-BE" sz="2400" dirty="0" smtClean="0"/>
              <a:t> du sang </a:t>
            </a:r>
            <a:r>
              <a:rPr lang="fr-BE" sz="2400" i="1" dirty="0" smtClean="0"/>
              <a:t>(100mL/1 cycle/5 minutes)</a:t>
            </a:r>
          </a:p>
          <a:p>
            <a:pPr marL="809625" indent="-358775">
              <a:buFont typeface="Wingdings" pitchFamily="2" charset="2"/>
              <a:buChar char="§"/>
            </a:pPr>
            <a:r>
              <a:rPr lang="fr-BE" sz="2000" dirty="0" smtClean="0"/>
              <a:t>centrifugation</a:t>
            </a:r>
          </a:p>
          <a:p>
            <a:pPr marL="809625" indent="-358775">
              <a:buFont typeface="Wingdings" pitchFamily="2" charset="2"/>
              <a:buChar char="§"/>
            </a:pPr>
            <a:r>
              <a:rPr lang="fr-BE" sz="2000" dirty="0" smtClean="0"/>
              <a:t>lavage </a:t>
            </a:r>
            <a:r>
              <a:rPr lang="fr-BE" sz="2000" i="1" dirty="0" smtClean="0"/>
              <a:t>(liquide physiologique) (reste 76-92% des GR)</a:t>
            </a:r>
          </a:p>
          <a:p>
            <a:pPr>
              <a:buFont typeface="Wingdings" pitchFamily="2" charset="2"/>
              <a:buChar char="ü"/>
            </a:pPr>
            <a:r>
              <a:rPr lang="fr-BE" sz="2400" b="1" dirty="0" err="1" smtClean="0"/>
              <a:t>Retransfusion</a:t>
            </a:r>
            <a:r>
              <a:rPr lang="fr-BE" sz="2400" b="1" dirty="0" smtClean="0"/>
              <a:t> </a:t>
            </a:r>
            <a:r>
              <a:rPr lang="fr-BE" sz="2400" dirty="0" smtClean="0"/>
              <a:t>des globules rouges</a:t>
            </a:r>
          </a:p>
          <a:p>
            <a:pPr marL="809625" indent="-358775">
              <a:buFont typeface="Wingdings" pitchFamily="2" charset="2"/>
              <a:buChar char="§"/>
            </a:pPr>
            <a:r>
              <a:rPr lang="fr-BE" sz="2000" dirty="0" smtClean="0"/>
              <a:t>15mL /bol</a:t>
            </a:r>
          </a:p>
          <a:p>
            <a:pPr marL="809625" indent="-358775">
              <a:buFont typeface="Wingdings" pitchFamily="2" charset="2"/>
              <a:buChar char="§"/>
            </a:pPr>
            <a:r>
              <a:rPr lang="fr-BE" sz="2000" dirty="0" smtClean="0"/>
              <a:t>concentré globulaire de qualité </a:t>
            </a:r>
            <a:r>
              <a:rPr lang="fr-BE" sz="2000" i="1" dirty="0" smtClean="0"/>
              <a:t>(62-77% d’</a:t>
            </a:r>
            <a:r>
              <a:rPr lang="fr-BE" sz="2000" i="1" dirty="0" err="1" smtClean="0"/>
              <a:t>Hct</a:t>
            </a:r>
            <a:r>
              <a:rPr lang="fr-BE" sz="2000" i="1" dirty="0" smtClean="0"/>
              <a:t>, autologue, </a:t>
            </a:r>
            <a:r>
              <a:rPr lang="fr-BE" sz="2000" i="1" dirty="0" err="1" smtClean="0"/>
              <a:t>déleucocyté</a:t>
            </a:r>
            <a:r>
              <a:rPr lang="fr-BE" sz="2000" i="1" dirty="0" smtClean="0"/>
              <a:t>, non hémolysé)</a:t>
            </a:r>
          </a:p>
          <a:p>
            <a:pPr marL="809625" indent="-358775">
              <a:buFont typeface="Wingdings" pitchFamily="2" charset="2"/>
              <a:buChar char="§"/>
            </a:pPr>
            <a:r>
              <a:rPr lang="fr-BE" sz="2000" dirty="0" smtClean="0"/>
              <a:t>! dans les 6 heures</a:t>
            </a:r>
          </a:p>
        </p:txBody>
      </p:sp>
      <p:sp>
        <p:nvSpPr>
          <p:cNvPr id="5"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17</a:t>
            </a:fld>
            <a:endParaRPr lang="fr-BE" sz="1600" b="1" dirty="0">
              <a:solidFill>
                <a:schemeClr val="tx1"/>
              </a:solidFill>
            </a:endParaRPr>
          </a:p>
        </p:txBody>
      </p:sp>
      <p:pic>
        <p:nvPicPr>
          <p:cNvPr id="71682" name="Picture 2" descr="http://www.haemonetics.com/~/media/Images/Devices/International/cardioPAT_OUS_LoadedFull-540pxH.jpg?w=286&amp;h=315&amp;bc=FFFFFF"/>
          <p:cNvPicPr>
            <a:picLocks noChangeAspect="1" noChangeArrowheads="1"/>
          </p:cNvPicPr>
          <p:nvPr/>
        </p:nvPicPr>
        <p:blipFill>
          <a:blip r:embed="rId3" cstate="print">
            <a:clrChange>
              <a:clrFrom>
                <a:srgbClr val="F0F0F0"/>
              </a:clrFrom>
              <a:clrTo>
                <a:srgbClr val="F0F0F0">
                  <a:alpha val="0"/>
                </a:srgbClr>
              </a:clrTo>
            </a:clrChange>
          </a:blip>
          <a:srcRect/>
          <a:stretch>
            <a:fillRect/>
          </a:stretch>
        </p:blipFill>
        <p:spPr bwMode="auto">
          <a:xfrm>
            <a:off x="5652120" y="1988840"/>
            <a:ext cx="4290129" cy="4725144"/>
          </a:xfrm>
          <a:prstGeom prst="rect">
            <a:avLst/>
          </a:prstGeom>
          <a:noFill/>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1682"/>
                                        </p:tgtEl>
                                        <p:attrNameLst>
                                          <p:attrName>style.visibility</p:attrName>
                                        </p:attrNameLst>
                                      </p:cBhvr>
                                      <p:to>
                                        <p:strVal val="visible"/>
                                      </p:to>
                                    </p:set>
                                    <p:animEffect transition="in" filter="fade">
                                      <p:cBhvr>
                                        <p:cTn id="10" dur="5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44" y="1484784"/>
            <a:ext cx="9001156" cy="5632311"/>
          </a:xfrm>
          <a:prstGeom prst="rect">
            <a:avLst/>
          </a:prstGeom>
          <a:noFill/>
        </p:spPr>
        <p:txBody>
          <a:bodyPr wrap="square" rtlCol="0">
            <a:spAutoFit/>
          </a:bodyPr>
          <a:lstStyle/>
          <a:p>
            <a:pPr marL="358775" indent="-358775">
              <a:buFont typeface="Wingdings" pitchFamily="2" charset="2"/>
              <a:buChar char="Ø"/>
            </a:pPr>
            <a:r>
              <a:rPr lang="fr-BE" sz="2000" b="1" dirty="0" smtClean="0"/>
              <a:t>Etude prospective, observationnelle  [7 mois]</a:t>
            </a:r>
          </a:p>
          <a:p>
            <a:pPr marL="358775" indent="-358775">
              <a:buFont typeface="Wingdings" pitchFamily="2" charset="2"/>
              <a:buChar char="Ø"/>
            </a:pPr>
            <a:r>
              <a:rPr lang="fr-BE" sz="2000" b="1" dirty="0" smtClean="0"/>
              <a:t>Chirurgie cardiaque ou vasculaire avec </a:t>
            </a:r>
            <a:r>
              <a:rPr lang="fr-BE" sz="2000" b="1" dirty="0" err="1" smtClean="0"/>
              <a:t>sternotomie</a:t>
            </a:r>
            <a:r>
              <a:rPr lang="fr-BE" sz="2000" b="1" dirty="0" smtClean="0"/>
              <a:t> </a:t>
            </a:r>
          </a:p>
          <a:p>
            <a:pPr marL="358775" indent="-358775">
              <a:buFont typeface="Wingdings" pitchFamily="2" charset="2"/>
              <a:buChar char="Ø"/>
            </a:pPr>
            <a:r>
              <a:rPr lang="fr-BE" sz="2000" b="1" dirty="0" smtClean="0"/>
              <a:t>Indications de mise en place du RLG </a:t>
            </a:r>
            <a:r>
              <a:rPr lang="fr-BE" sz="2000" b="1" dirty="0" err="1" smtClean="0"/>
              <a:t>postop</a:t>
            </a:r>
            <a:endParaRPr lang="fr-BE" sz="2000" b="1" dirty="0" smtClean="0"/>
          </a:p>
          <a:p>
            <a:pPr marL="809625" lvl="1" indent="-352425">
              <a:buFont typeface="Wingdings" pitchFamily="2" charset="2"/>
              <a:buChar char="§"/>
            </a:pPr>
            <a:r>
              <a:rPr lang="fr-BE" sz="2000" i="1" dirty="0" smtClean="0"/>
              <a:t>CEC &gt;150min</a:t>
            </a:r>
          </a:p>
          <a:p>
            <a:pPr marL="809625" lvl="1" indent="-352425">
              <a:buFont typeface="Wingdings" pitchFamily="2" charset="2"/>
              <a:buChar char="§"/>
            </a:pPr>
            <a:r>
              <a:rPr lang="fr-BE" sz="2000" i="1" dirty="0" smtClean="0"/>
              <a:t> &gt;33% de la masse sanguine traitée par le RLG en </a:t>
            </a:r>
            <a:r>
              <a:rPr lang="fr-BE" sz="2000" i="1" dirty="0" err="1" smtClean="0"/>
              <a:t>perop</a:t>
            </a:r>
            <a:endParaRPr lang="fr-BE" sz="2000" i="1" dirty="0" smtClean="0"/>
          </a:p>
          <a:p>
            <a:pPr marL="809625" lvl="1" indent="-352425">
              <a:buFont typeface="Wingdings" pitchFamily="2" charset="2"/>
              <a:buChar char="§"/>
            </a:pPr>
            <a:r>
              <a:rPr lang="fr-BE" sz="2000" i="1" dirty="0" smtClean="0"/>
              <a:t> Évènement hémorragique majeur </a:t>
            </a:r>
            <a:r>
              <a:rPr lang="fr-BE" sz="2000" i="1" dirty="0" err="1" smtClean="0"/>
              <a:t>perop</a:t>
            </a:r>
            <a:endParaRPr lang="fr-BE" sz="2000" i="1" dirty="0" smtClean="0"/>
          </a:p>
          <a:p>
            <a:pPr marL="809625" lvl="1" indent="-352425">
              <a:buFont typeface="Wingdings" pitchFamily="2" charset="2"/>
              <a:buChar char="§"/>
            </a:pPr>
            <a:r>
              <a:rPr lang="fr-BE" sz="2000" i="1" dirty="0" smtClean="0"/>
              <a:t> Saignement actif + TEG (R&gt;14min et/ou MA ≤40mm)</a:t>
            </a:r>
          </a:p>
          <a:p>
            <a:pPr marL="809625" lvl="1" indent="-352425">
              <a:buFont typeface="Wingdings" pitchFamily="2" charset="2"/>
              <a:buChar char="§"/>
            </a:pPr>
            <a:r>
              <a:rPr lang="fr-BE" sz="2000" i="1" dirty="0" smtClean="0"/>
              <a:t> Saignements </a:t>
            </a:r>
            <a:r>
              <a:rPr lang="fr-BE" sz="2000" i="1" dirty="0" err="1" smtClean="0"/>
              <a:t>postop</a:t>
            </a:r>
            <a:r>
              <a:rPr lang="fr-BE" sz="2000" i="1" dirty="0" smtClean="0"/>
              <a:t> &gt;200mL/h pendant 3 heures</a:t>
            </a:r>
          </a:p>
          <a:p>
            <a:pPr marL="809625" lvl="1" indent="-352425">
              <a:buFont typeface="Wingdings" pitchFamily="2" charset="2"/>
              <a:buChar char="§"/>
            </a:pPr>
            <a:r>
              <a:rPr lang="fr-BE" sz="2000" i="1" dirty="0" smtClean="0"/>
              <a:t>Autre</a:t>
            </a:r>
          </a:p>
          <a:p>
            <a:pPr marL="358775" lvl="1" indent="-358775">
              <a:buFont typeface="Wingdings" pitchFamily="2" charset="2"/>
              <a:buChar char="Ø"/>
            </a:pPr>
            <a:r>
              <a:rPr lang="fr-BE" sz="2000" b="1" dirty="0" smtClean="0"/>
              <a:t>Analyses</a:t>
            </a:r>
          </a:p>
          <a:p>
            <a:pPr marL="815975" lvl="2" indent="-358775">
              <a:buFont typeface="Wingdings" pitchFamily="2" charset="2"/>
              <a:buChar char="Ø"/>
            </a:pPr>
            <a:r>
              <a:rPr lang="fr-BE" sz="2000" i="1" dirty="0" smtClean="0">
                <a:sym typeface="Symbol"/>
              </a:rPr>
              <a:t> </a:t>
            </a:r>
            <a:r>
              <a:rPr lang="fr-BE" sz="2000" i="1" dirty="0" smtClean="0"/>
              <a:t>anticoagulant, AAP, </a:t>
            </a:r>
            <a:r>
              <a:rPr lang="fr-BE" sz="2000" i="1" dirty="0" err="1" smtClean="0"/>
              <a:t>antifibrinolytique</a:t>
            </a:r>
            <a:endParaRPr lang="fr-BE" sz="2000" i="1" dirty="0" smtClean="0"/>
          </a:p>
          <a:p>
            <a:pPr marL="815975" lvl="2" indent="-358775">
              <a:buFont typeface="Wingdings" pitchFamily="2" charset="2"/>
              <a:buChar char="Ø"/>
            </a:pPr>
            <a:r>
              <a:rPr lang="fr-BE" sz="2000" i="1" dirty="0" smtClean="0"/>
              <a:t>Transfusion (PFC, </a:t>
            </a:r>
            <a:r>
              <a:rPr lang="fr-BE" sz="2000" i="1" dirty="0" err="1" smtClean="0"/>
              <a:t>Pq</a:t>
            </a:r>
            <a:r>
              <a:rPr lang="fr-BE" sz="2000" i="1" dirty="0" smtClean="0"/>
              <a:t>, CE) per et </a:t>
            </a:r>
            <a:r>
              <a:rPr lang="fr-BE" sz="2000" i="1" dirty="0" err="1" smtClean="0"/>
              <a:t>postop</a:t>
            </a:r>
            <a:endParaRPr lang="fr-BE" sz="2000" i="1" dirty="0" smtClean="0"/>
          </a:p>
          <a:p>
            <a:pPr marL="815975" lvl="2" indent="-358775">
              <a:buFont typeface="Wingdings" pitchFamily="2" charset="2"/>
              <a:buChar char="Ø"/>
            </a:pPr>
            <a:r>
              <a:rPr lang="fr-BE" sz="2000" i="1" dirty="0" err="1" smtClean="0"/>
              <a:t>Hb</a:t>
            </a:r>
            <a:r>
              <a:rPr lang="fr-BE" sz="2000" i="1" dirty="0" smtClean="0"/>
              <a:t> </a:t>
            </a:r>
            <a:r>
              <a:rPr lang="fr-BE" sz="2000" i="1" dirty="0" err="1" smtClean="0"/>
              <a:t>postop</a:t>
            </a:r>
            <a:r>
              <a:rPr lang="fr-BE" sz="2000" i="1" dirty="0" smtClean="0"/>
              <a:t> (H0, H+6, H+12, H+24)</a:t>
            </a:r>
          </a:p>
          <a:p>
            <a:pPr marL="815975" lvl="2" indent="-358775">
              <a:buFont typeface="Wingdings" pitchFamily="2" charset="2"/>
              <a:buChar char="Ø"/>
            </a:pPr>
            <a:r>
              <a:rPr lang="fr-BE" sz="2000" i="1" dirty="0" smtClean="0"/>
              <a:t>Volume drainé </a:t>
            </a:r>
          </a:p>
          <a:p>
            <a:pPr marL="815975" lvl="2" indent="-358775">
              <a:buFont typeface="Wingdings" pitchFamily="2" charset="2"/>
              <a:buChar char="Ø"/>
            </a:pPr>
            <a:r>
              <a:rPr lang="fr-BE" sz="2000" i="1" dirty="0" smtClean="0"/>
              <a:t>Volume récupéré</a:t>
            </a:r>
          </a:p>
          <a:p>
            <a:pPr marL="815975" lvl="2" indent="-358775">
              <a:buFont typeface="Wingdings" pitchFamily="2" charset="2"/>
              <a:buChar char="Ø"/>
            </a:pPr>
            <a:r>
              <a:rPr lang="fr-BE" sz="2000" i="1" dirty="0" smtClean="0"/>
              <a:t>Volume </a:t>
            </a:r>
            <a:r>
              <a:rPr lang="fr-BE" sz="2000" i="1" dirty="0" err="1" smtClean="0"/>
              <a:t>retransfusé</a:t>
            </a:r>
            <a:endParaRPr lang="fr-BE" sz="2000" i="1" dirty="0" smtClean="0"/>
          </a:p>
          <a:p>
            <a:pPr marL="815975" lvl="2" indent="-358775">
              <a:buFont typeface="Wingdings" pitchFamily="2" charset="2"/>
              <a:buChar char="Ø"/>
            </a:pPr>
            <a:r>
              <a:rPr lang="fr-BE" sz="2000" i="1" dirty="0" smtClean="0"/>
              <a:t>Reprise chirurgicale ?</a:t>
            </a:r>
          </a:p>
          <a:p>
            <a:endParaRPr lang="fr-BE" sz="2000" dirty="0"/>
          </a:p>
        </p:txBody>
      </p:sp>
      <p:sp>
        <p:nvSpPr>
          <p:cNvPr id="6"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sz="2800" b="1" i="1" u="none" strike="noStrike" kern="1200" cap="none" spc="0" normalizeH="0" baseline="0" noProof="0" smtClean="0">
                <a:ln>
                  <a:noFill/>
                </a:ln>
                <a:solidFill>
                  <a:schemeClr val="dk1"/>
                </a:solidFill>
                <a:effectLst/>
                <a:uLnTx/>
                <a:uFillTx/>
                <a:latin typeface="+mn-lt"/>
                <a:ea typeface="+mn-ea"/>
                <a:cs typeface="+mn-cs"/>
              </a:rPr>
              <a:t>Impact de l’utilisation du système RLG en postopératoire </a:t>
            </a:r>
            <a:br>
              <a:rPr kumimoji="0" lang="fr-BE" sz="2800" b="1" i="1" u="none" strike="noStrike" kern="1200" cap="none" spc="0" normalizeH="0" baseline="0" noProof="0" smtClean="0">
                <a:ln>
                  <a:noFill/>
                </a:ln>
                <a:solidFill>
                  <a:schemeClr val="dk1"/>
                </a:solidFill>
                <a:effectLst/>
                <a:uLnTx/>
                <a:uFillTx/>
                <a:latin typeface="+mn-lt"/>
                <a:ea typeface="+mn-ea"/>
                <a:cs typeface="+mn-cs"/>
              </a:rPr>
            </a:br>
            <a:r>
              <a:rPr kumimoji="0" lang="fr-BE" sz="2800" b="1" i="1" u="none" strike="noStrike" kern="1200" cap="none" spc="0" normalizeH="0" baseline="0" noProof="0" smtClean="0">
                <a:ln>
                  <a:noFill/>
                </a:ln>
                <a:solidFill>
                  <a:schemeClr val="dk1"/>
                </a:solidFill>
                <a:effectLst/>
                <a:uLnTx/>
                <a:uFillTx/>
                <a:latin typeface="+mn-lt"/>
                <a:ea typeface="+mn-ea"/>
                <a:cs typeface="+mn-cs"/>
              </a:rPr>
              <a:t>chez les patients à haut risque de saignement ? </a:t>
            </a:r>
            <a:endParaRPr kumimoji="0" lang="fr-BE" sz="2800" b="0" i="1" u="none" strike="noStrike" kern="1200" cap="none" spc="0" normalizeH="0" baseline="0" noProof="0" dirty="0">
              <a:ln>
                <a:noFill/>
              </a:ln>
              <a:solidFill>
                <a:schemeClr val="dk1"/>
              </a:solidFill>
              <a:effectLst/>
              <a:uLnTx/>
              <a:uFillTx/>
              <a:latin typeface="+mn-lt"/>
              <a:ea typeface="+mn-ea"/>
              <a:cs typeface="+mn-cs"/>
            </a:endParaRPr>
          </a:p>
        </p:txBody>
      </p:sp>
      <p:sp>
        <p:nvSpPr>
          <p:cNvPr id="11" name="ZoneTexte 10"/>
          <p:cNvSpPr txBox="1"/>
          <p:nvPr/>
        </p:nvSpPr>
        <p:spPr>
          <a:xfrm>
            <a:off x="6300192" y="1720049"/>
            <a:ext cx="194421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BE" sz="2400" dirty="0" smtClean="0"/>
              <a:t>N=361 ; </a:t>
            </a:r>
            <a:r>
              <a:rPr lang="fr-BE" sz="2400" b="1" dirty="0" smtClean="0"/>
              <a:t>n=16</a:t>
            </a:r>
            <a:endParaRPr lang="fr-BE" sz="2400" b="1" dirty="0"/>
          </a:p>
        </p:txBody>
      </p:sp>
      <p:sp>
        <p:nvSpPr>
          <p:cNvPr id="7"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18</a:t>
            </a:fld>
            <a:endParaRPr lang="fr-BE" sz="1600" b="1" dirty="0">
              <a:solidFill>
                <a:schemeClr val="tx1"/>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sz="2800" b="1" i="1" u="none" strike="noStrike" kern="1200" cap="none" spc="0" normalizeH="0" baseline="0" noProof="0" smtClean="0">
                <a:ln>
                  <a:noFill/>
                </a:ln>
                <a:solidFill>
                  <a:schemeClr val="dk1"/>
                </a:solidFill>
                <a:effectLst/>
                <a:uLnTx/>
                <a:uFillTx/>
                <a:latin typeface="+mn-lt"/>
                <a:ea typeface="+mn-ea"/>
                <a:cs typeface="+mn-cs"/>
              </a:rPr>
              <a:t>Impact de l’utilisation du système RLG en postopératoire </a:t>
            </a:r>
            <a:br>
              <a:rPr kumimoji="0" lang="fr-BE" sz="2800" b="1" i="1" u="none" strike="noStrike" kern="1200" cap="none" spc="0" normalizeH="0" baseline="0" noProof="0" smtClean="0">
                <a:ln>
                  <a:noFill/>
                </a:ln>
                <a:solidFill>
                  <a:schemeClr val="dk1"/>
                </a:solidFill>
                <a:effectLst/>
                <a:uLnTx/>
                <a:uFillTx/>
                <a:latin typeface="+mn-lt"/>
                <a:ea typeface="+mn-ea"/>
                <a:cs typeface="+mn-cs"/>
              </a:rPr>
            </a:br>
            <a:r>
              <a:rPr kumimoji="0" lang="fr-BE" sz="2800" b="1" i="1" u="none" strike="noStrike" kern="1200" cap="none" spc="0" normalizeH="0" baseline="0" noProof="0" smtClean="0">
                <a:ln>
                  <a:noFill/>
                </a:ln>
                <a:solidFill>
                  <a:schemeClr val="dk1"/>
                </a:solidFill>
                <a:effectLst/>
                <a:uLnTx/>
                <a:uFillTx/>
                <a:latin typeface="+mn-lt"/>
                <a:ea typeface="+mn-ea"/>
                <a:cs typeface="+mn-cs"/>
              </a:rPr>
              <a:t>chez les patients à haut risque de saignement ? </a:t>
            </a:r>
            <a:endParaRPr kumimoji="0" lang="fr-BE" sz="2800" b="0" i="1" u="none" strike="noStrike" kern="1200" cap="none" spc="0" normalizeH="0" baseline="0" noProof="0" dirty="0">
              <a:ln>
                <a:noFill/>
              </a:ln>
              <a:solidFill>
                <a:schemeClr val="dk1"/>
              </a:solidFill>
              <a:effectLst/>
              <a:uLnTx/>
              <a:uFillTx/>
              <a:latin typeface="+mn-lt"/>
              <a:ea typeface="+mn-ea"/>
              <a:cs typeface="+mn-cs"/>
            </a:endParaRPr>
          </a:p>
        </p:txBody>
      </p:sp>
      <p:graphicFrame>
        <p:nvGraphicFramePr>
          <p:cNvPr id="10" name="Tableau 9"/>
          <p:cNvGraphicFramePr>
            <a:graphicFrameLocks noGrp="1"/>
          </p:cNvGraphicFramePr>
          <p:nvPr/>
        </p:nvGraphicFramePr>
        <p:xfrm>
          <a:off x="251520" y="1556792"/>
          <a:ext cx="8568952" cy="2876948"/>
        </p:xfrm>
        <a:graphic>
          <a:graphicData uri="http://schemas.openxmlformats.org/drawingml/2006/table">
            <a:tbl>
              <a:tblPr/>
              <a:tblGrid>
                <a:gridCol w="1440160"/>
                <a:gridCol w="792088"/>
                <a:gridCol w="2448272"/>
                <a:gridCol w="2448272"/>
                <a:gridCol w="1440160"/>
              </a:tblGrid>
              <a:tr h="668672">
                <a:tc>
                  <a:txBody>
                    <a:bodyPr/>
                    <a:lstStyle/>
                    <a:p>
                      <a:pPr algn="ctr">
                        <a:lnSpc>
                          <a:spcPct val="115000"/>
                        </a:lnSpc>
                        <a:spcAft>
                          <a:spcPts val="0"/>
                        </a:spcAft>
                        <a:tabLst>
                          <a:tab pos="1589405" algn="r"/>
                        </a:tabLst>
                      </a:pPr>
                      <a:endParaRPr lang="fr-BE" sz="1800" b="0" i="1"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tabLst>
                          <a:tab pos="1589405" algn="r"/>
                        </a:tabLst>
                      </a:pPr>
                      <a:endParaRPr lang="fr-BE" sz="1800" b="0" i="1" dirty="0">
                        <a:latin typeface="Times New Roman"/>
                        <a:ea typeface="Calibri"/>
                        <a:cs typeface="Times New Roman"/>
                      </a:endParaRPr>
                    </a:p>
                  </a:txBody>
                  <a:tcPr marL="68580" marR="68580" marT="0" marB="0" anchor="ctr">
                    <a:lnL>
                      <a:noFill/>
                    </a:lnL>
                    <a:lnR w="3175" cap="flat" cmpd="sng" algn="ctr">
                      <a:solidFill>
                        <a:schemeClr val="bg1">
                          <a:lumMod val="95000"/>
                        </a:schemeClr>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b="1" dirty="0" smtClean="0">
                          <a:latin typeface="Times New Roman"/>
                          <a:ea typeface="Calibri"/>
                          <a:cs typeface="Times New Roman"/>
                        </a:rPr>
                        <a:t>GR rendus</a:t>
                      </a:r>
                    </a:p>
                    <a:p>
                      <a:pPr algn="r">
                        <a:lnSpc>
                          <a:spcPct val="115000"/>
                        </a:lnSpc>
                        <a:spcAft>
                          <a:spcPts val="0"/>
                        </a:spcAft>
                      </a:pPr>
                      <a:r>
                        <a:rPr lang="fr-BE" sz="1800" b="1" dirty="0" smtClean="0">
                          <a:latin typeface="Times New Roman"/>
                          <a:ea typeface="Calibri"/>
                          <a:cs typeface="Times New Roman"/>
                        </a:rPr>
                        <a:t>n=9</a:t>
                      </a:r>
                      <a:endParaRPr lang="fr-BE" sz="1800" b="1"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b="1" dirty="0" smtClean="0">
                          <a:latin typeface="Times New Roman"/>
                          <a:ea typeface="Calibri"/>
                          <a:cs typeface="Times New Roman"/>
                        </a:rPr>
                        <a:t>Pas de GR</a:t>
                      </a:r>
                      <a:r>
                        <a:rPr lang="fr-BE" sz="1800" b="1" baseline="0" dirty="0" smtClean="0">
                          <a:latin typeface="Times New Roman"/>
                          <a:ea typeface="Calibri"/>
                          <a:cs typeface="Times New Roman"/>
                        </a:rPr>
                        <a:t> rendus</a:t>
                      </a:r>
                    </a:p>
                    <a:p>
                      <a:pPr algn="r">
                        <a:lnSpc>
                          <a:spcPct val="115000"/>
                        </a:lnSpc>
                        <a:spcAft>
                          <a:spcPts val="0"/>
                        </a:spcAft>
                      </a:pPr>
                      <a:r>
                        <a:rPr lang="fr-BE" sz="1800" b="1" baseline="0" dirty="0" smtClean="0">
                          <a:latin typeface="Times New Roman"/>
                          <a:ea typeface="Calibri"/>
                          <a:cs typeface="Times New Roman"/>
                        </a:rPr>
                        <a:t>n=7</a:t>
                      </a:r>
                      <a:endParaRPr lang="fr-BE" sz="1800" b="1"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b="1" dirty="0" smtClean="0">
                          <a:latin typeface="Times New Roman"/>
                          <a:ea typeface="Calibri"/>
                          <a:cs typeface="Times New Roman"/>
                        </a:rPr>
                        <a:t>p valeur</a:t>
                      </a:r>
                      <a:endParaRPr lang="fr-BE" sz="1800" b="1"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2786">
                <a:tc>
                  <a:txBody>
                    <a:bodyPr/>
                    <a:lstStyle/>
                    <a:p>
                      <a:pPr algn="l">
                        <a:lnSpc>
                          <a:spcPct val="115000"/>
                        </a:lnSpc>
                        <a:spcAft>
                          <a:spcPts val="0"/>
                        </a:spcAft>
                        <a:tabLst>
                          <a:tab pos="1589405" algn="r"/>
                        </a:tabLst>
                      </a:pPr>
                      <a:r>
                        <a:rPr lang="fr-BE" sz="1800" b="1" dirty="0" smtClean="0">
                          <a:latin typeface="Times New Roman"/>
                          <a:ea typeface="Times New Roman"/>
                          <a:cs typeface="Times New Roman"/>
                        </a:rPr>
                        <a:t>Vol. drainé</a:t>
                      </a:r>
                      <a:endParaRPr lang="fr-BE" sz="1800" b="1" dirty="0">
                        <a:latin typeface="Times New Roman"/>
                        <a:ea typeface="Calibri"/>
                        <a:cs typeface="Times New Roman"/>
                      </a:endParaRPr>
                    </a:p>
                  </a:txBody>
                  <a:tcPr marL="68580" marR="68580" marT="0" marB="0">
                    <a:lnL>
                      <a:noFill/>
                    </a:lnL>
                    <a:lnR>
                      <a:noFill/>
                    </a:lnR>
                    <a:lnT w="3175" cap="flat" cmpd="sng" algn="ctr">
                      <a:solidFill>
                        <a:schemeClr val="tx1"/>
                      </a:solidFill>
                      <a:prstDash val="solid"/>
                      <a:round/>
                      <a:headEnd type="none" w="med" len="med"/>
                      <a:tailEnd type="none" w="med" len="med"/>
                    </a:lnT>
                    <a:lnB>
                      <a:noFill/>
                    </a:lnB>
                    <a:noFill/>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H0</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a:noFill/>
                    </a:lnB>
                    <a:noFill/>
                  </a:tcPr>
                </a:tc>
                <a:tc>
                  <a:txBody>
                    <a:bodyPr/>
                    <a:lstStyle/>
                    <a:p>
                      <a:pPr algn="r">
                        <a:lnSpc>
                          <a:spcPct val="115000"/>
                        </a:lnSpc>
                        <a:spcAft>
                          <a:spcPts val="0"/>
                        </a:spcAft>
                      </a:pPr>
                      <a:r>
                        <a:rPr lang="fr-BE" sz="1800" dirty="0">
                          <a:latin typeface="Times New Roman"/>
                          <a:ea typeface="Times New Roman"/>
                          <a:cs typeface="Times New Roman"/>
                        </a:rPr>
                        <a:t>270 (165-400)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a:noFill/>
                    </a:lnB>
                    <a:noFill/>
                  </a:tcPr>
                </a:tc>
                <a:tc>
                  <a:txBody>
                    <a:bodyPr/>
                    <a:lstStyle/>
                    <a:p>
                      <a:pPr algn="r">
                        <a:lnSpc>
                          <a:spcPct val="115000"/>
                        </a:lnSpc>
                        <a:spcAft>
                          <a:spcPts val="0"/>
                        </a:spcAft>
                      </a:pPr>
                      <a:r>
                        <a:rPr lang="fr-BE" sz="1800" dirty="0">
                          <a:latin typeface="Times New Roman"/>
                          <a:ea typeface="Times New Roman"/>
                          <a:cs typeface="Times New Roman"/>
                        </a:rPr>
                        <a:t>65 (30-70)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a:noFill/>
                    </a:lnB>
                    <a:noFill/>
                  </a:tcPr>
                </a:tc>
                <a:tc>
                  <a:txBody>
                    <a:bodyPr/>
                    <a:lstStyle/>
                    <a:p>
                      <a:pPr algn="r">
                        <a:lnSpc>
                          <a:spcPct val="115000"/>
                        </a:lnSpc>
                        <a:spcAft>
                          <a:spcPts val="0"/>
                        </a:spcAft>
                      </a:pPr>
                      <a:r>
                        <a:rPr lang="fr-BE" sz="1800" dirty="0" smtClean="0">
                          <a:latin typeface="Times New Roman"/>
                          <a:ea typeface="Times New Roman"/>
                          <a:cs typeface="Times New Roman"/>
                        </a:rPr>
                        <a:t>0.02</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3175" cap="flat" cmpd="sng" algn="ctr">
                      <a:solidFill>
                        <a:schemeClr val="tx1"/>
                      </a:solidFill>
                      <a:prstDash val="solid"/>
                      <a:round/>
                      <a:headEnd type="none" w="med" len="med"/>
                      <a:tailEnd type="none" w="med" len="med"/>
                    </a:lnT>
                    <a:lnB>
                      <a:noFill/>
                    </a:lnB>
                    <a:noFill/>
                  </a:tcPr>
                </a:tc>
              </a:tr>
              <a:tr h="192786">
                <a:tc>
                  <a:txBody>
                    <a:bodyPr/>
                    <a:lstStyle/>
                    <a:p>
                      <a:pPr algn="l">
                        <a:lnSpc>
                          <a:spcPct val="115000"/>
                        </a:lnSpc>
                        <a:spcAft>
                          <a:spcPts val="0"/>
                        </a:spcAft>
                        <a:tabLst>
                          <a:tab pos="1589405" algn="r"/>
                        </a:tabLst>
                      </a:pPr>
                      <a:r>
                        <a:rPr lang="fr-BE" sz="1800" b="0" dirty="0" smtClean="0">
                          <a:latin typeface="Times New Roman"/>
                          <a:ea typeface="Times New Roman"/>
                          <a:cs typeface="Times New Roman"/>
                        </a:rPr>
                        <a:t>(</a:t>
                      </a:r>
                      <a:r>
                        <a:rPr lang="fr-BE" sz="1800" b="0" dirty="0" err="1" smtClean="0">
                          <a:latin typeface="Times New Roman"/>
                          <a:ea typeface="Times New Roman"/>
                          <a:cs typeface="Times New Roman"/>
                        </a:rPr>
                        <a:t>mL</a:t>
                      </a:r>
                      <a:r>
                        <a:rPr lang="fr-BE" sz="1800" b="0" dirty="0" smtClean="0">
                          <a:latin typeface="Times New Roman"/>
                          <a:ea typeface="Times New Roman"/>
                          <a:cs typeface="Times New Roman"/>
                        </a:rPr>
                        <a:t>)</a:t>
                      </a:r>
                      <a:endParaRPr lang="fr-BE" sz="1800" b="0" dirty="0">
                        <a:latin typeface="Times New Roman"/>
                        <a:ea typeface="Calibri"/>
                        <a:cs typeface="Times New Roman"/>
                      </a:endParaRPr>
                    </a:p>
                  </a:txBody>
                  <a:tcPr marL="68580" marR="68580" marT="0" marB="0">
                    <a:lnL>
                      <a:noFill/>
                    </a:lnL>
                    <a:lnR>
                      <a:noFill/>
                    </a:lnR>
                    <a:lnT>
                      <a:noFill/>
                    </a:lnT>
                    <a:lnB w="3175"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H+6</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fr-BE" sz="1800" kern="1200" dirty="0">
                          <a:solidFill>
                            <a:schemeClr val="tx1"/>
                          </a:solidFill>
                          <a:latin typeface="Times New Roman"/>
                          <a:ea typeface="Times New Roman"/>
                          <a:cs typeface="Times New Roman"/>
                        </a:rPr>
                        <a:t>1690 (1095-1780)</a:t>
                      </a: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fr-BE" sz="1800" kern="1200" dirty="0">
                          <a:solidFill>
                            <a:schemeClr val="tx1"/>
                          </a:solidFill>
                          <a:latin typeface="Times New Roman"/>
                          <a:ea typeface="Times New Roman"/>
                          <a:cs typeface="Times New Roman"/>
                        </a:rPr>
                        <a:t>245 (115-265)</a:t>
                      </a: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fr-BE" sz="1800" kern="1200" dirty="0">
                          <a:solidFill>
                            <a:schemeClr val="tx1"/>
                          </a:solidFill>
                          <a:latin typeface="Times New Roman"/>
                          <a:ea typeface="Times New Roman"/>
                          <a:cs typeface="Times New Roman"/>
                        </a:rPr>
                        <a:t>0.001</a:t>
                      </a: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3175" cap="flat" cmpd="sng" algn="ctr">
                      <a:solidFill>
                        <a:schemeClr val="tx1"/>
                      </a:solidFill>
                      <a:prstDash val="solid"/>
                      <a:round/>
                      <a:headEnd type="none" w="med" len="med"/>
                      <a:tailEnd type="none" w="med" len="med"/>
                    </a:lnB>
                    <a:noFill/>
                  </a:tcPr>
                </a:tc>
              </a:tr>
              <a:tr h="192786">
                <a:tc>
                  <a:txBody>
                    <a:bodyPr/>
                    <a:lstStyle/>
                    <a:p>
                      <a:pPr algn="l">
                        <a:lnSpc>
                          <a:spcPct val="115000"/>
                        </a:lnSpc>
                        <a:spcAft>
                          <a:spcPts val="0"/>
                        </a:spcAft>
                        <a:tabLst>
                          <a:tab pos="1589405" algn="r"/>
                        </a:tabLst>
                      </a:pPr>
                      <a:r>
                        <a:rPr lang="fr-BE" sz="1800" b="1" dirty="0" smtClean="0">
                          <a:latin typeface="Times New Roman"/>
                          <a:ea typeface="Calibri"/>
                          <a:cs typeface="Times New Roman"/>
                        </a:rPr>
                        <a:t>PSL</a:t>
                      </a:r>
                      <a:r>
                        <a:rPr lang="fr-BE" sz="1800" b="1" baseline="0" dirty="0" smtClean="0">
                          <a:latin typeface="Times New Roman"/>
                          <a:ea typeface="Calibri"/>
                          <a:cs typeface="Times New Roman"/>
                        </a:rPr>
                        <a:t> </a:t>
                      </a:r>
                      <a:r>
                        <a:rPr lang="fr-BE" sz="1800" b="1" baseline="0" dirty="0" err="1" smtClean="0">
                          <a:latin typeface="Times New Roman"/>
                          <a:ea typeface="Calibri"/>
                          <a:cs typeface="Times New Roman"/>
                        </a:rPr>
                        <a:t>postop</a:t>
                      </a:r>
                      <a:endParaRPr lang="fr-BE" sz="1800" b="1" dirty="0">
                        <a:latin typeface="Times New Roman"/>
                        <a:ea typeface="Calibri"/>
                        <a:cs typeface="Times New Roman"/>
                      </a:endParaRPr>
                    </a:p>
                  </a:txBody>
                  <a:tcPr marL="68580" marR="68580" marT="0" marB="0">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PFC</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7 (77)</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 (0)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0.003</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192786">
                <a:tc>
                  <a:txBody>
                    <a:bodyPr/>
                    <a:lstStyle/>
                    <a:p>
                      <a:pPr marL="0" marR="0" indent="0" algn="l" defTabSz="914400" rtl="0" eaLnBrk="1" fontAlgn="auto" latinLnBrk="0" hangingPunct="1">
                        <a:lnSpc>
                          <a:spcPct val="115000"/>
                        </a:lnSpc>
                        <a:spcBef>
                          <a:spcPts val="0"/>
                        </a:spcBef>
                        <a:spcAft>
                          <a:spcPts val="0"/>
                        </a:spcAft>
                        <a:buClrTx/>
                        <a:buSzTx/>
                        <a:buFontTx/>
                        <a:buNone/>
                        <a:tabLst>
                          <a:tab pos="1589405" algn="r"/>
                        </a:tabLst>
                        <a:defRPr/>
                      </a:pPr>
                      <a:r>
                        <a:rPr lang="fr-BE" sz="1800" b="0" baseline="0" dirty="0" smtClean="0">
                          <a:latin typeface="Times New Roman"/>
                          <a:ea typeface="Calibri"/>
                          <a:cs typeface="Times New Roman"/>
                        </a:rPr>
                        <a:t>n(%)</a:t>
                      </a:r>
                      <a:endParaRPr lang="fr-BE" sz="1800" b="0" dirty="0" smtClean="0">
                        <a:latin typeface="Times New Roman"/>
                        <a:ea typeface="Calibri"/>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gn="l">
                        <a:lnSpc>
                          <a:spcPct val="115000"/>
                        </a:lnSpc>
                        <a:spcAft>
                          <a:spcPts val="0"/>
                        </a:spcAft>
                        <a:tabLst>
                          <a:tab pos="1589405" algn="r"/>
                        </a:tabLst>
                      </a:pPr>
                      <a:r>
                        <a:rPr lang="fr-BE" sz="1800" b="1" dirty="0" err="1" smtClean="0">
                          <a:latin typeface="Times New Roman"/>
                          <a:ea typeface="Calibri"/>
                          <a:cs typeface="Times New Roman"/>
                        </a:rPr>
                        <a:t>Pq</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7 (77)</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 (0)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0.003</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12700" cap="flat" cmpd="sng" algn="ctr">
                      <a:noFill/>
                      <a:prstDash val="solid"/>
                      <a:round/>
                      <a:headEnd type="none" w="med" len="med"/>
                      <a:tailEnd type="none" w="med" len="med"/>
                    </a:lnB>
                  </a:tcPr>
                </a:tc>
              </a:tr>
              <a:tr h="192786">
                <a:tc>
                  <a:txBody>
                    <a:bodyPr/>
                    <a:lstStyle/>
                    <a:p>
                      <a:pPr algn="l">
                        <a:lnSpc>
                          <a:spcPct val="115000"/>
                        </a:lnSpc>
                        <a:spcAft>
                          <a:spcPts val="0"/>
                        </a:spcAft>
                        <a:tabLst>
                          <a:tab pos="1589405" algn="r"/>
                        </a:tabLst>
                      </a:pPr>
                      <a:endParaRPr lang="fr-BE" sz="1800" b="1" dirty="0">
                        <a:latin typeface="Times New Roman"/>
                        <a:ea typeface="Calibri"/>
                        <a:cs typeface="Times New Roman"/>
                      </a:endParaRPr>
                    </a:p>
                  </a:txBody>
                  <a:tcPr marL="68580" marR="68580" marT="0" marB="0">
                    <a:lnL>
                      <a:noFill/>
                    </a:lnL>
                    <a:lnR>
                      <a:noFill/>
                    </a:lnR>
                    <a:lnT>
                      <a:noFill/>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CE</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5 (71)</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 (0)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0.03</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3175" cap="flat" cmpd="sng" algn="ctr">
                      <a:solidFill>
                        <a:schemeClr val="tx1"/>
                      </a:solidFill>
                      <a:prstDash val="solid"/>
                      <a:round/>
                      <a:headEnd type="none" w="med" len="med"/>
                      <a:tailEnd type="none" w="med" len="med"/>
                    </a:lnB>
                  </a:tcPr>
                </a:tc>
              </a:tr>
              <a:tr h="192786">
                <a:tc>
                  <a:txBody>
                    <a:bodyPr/>
                    <a:lstStyle/>
                    <a:p>
                      <a:pPr marL="0" algn="l" defTabSz="914400" rtl="0" eaLnBrk="1" latinLnBrk="0" hangingPunct="1">
                        <a:lnSpc>
                          <a:spcPct val="115000"/>
                        </a:lnSpc>
                        <a:spcAft>
                          <a:spcPts val="0"/>
                        </a:spcAft>
                        <a:tabLst>
                          <a:tab pos="1589405" algn="r"/>
                        </a:tabLst>
                      </a:pPr>
                      <a:r>
                        <a:rPr lang="nl-BE" sz="1800" b="1" kern="1200" dirty="0" err="1" smtClean="0">
                          <a:solidFill>
                            <a:schemeClr val="tx1"/>
                          </a:solidFill>
                          <a:latin typeface="Times New Roman"/>
                          <a:ea typeface="Times New Roman"/>
                          <a:cs typeface="Times New Roman"/>
                        </a:rPr>
                        <a:t>Hb</a:t>
                      </a:r>
                      <a:endParaRPr lang="fr-BE" sz="1800" b="1" kern="1200" dirty="0" smtClean="0">
                        <a:solidFill>
                          <a:schemeClr val="tx1"/>
                        </a:solidFill>
                        <a:latin typeface="Times New Roman"/>
                        <a:ea typeface="Times New Roman"/>
                        <a:cs typeface="Times New Roman"/>
                      </a:endParaRPr>
                    </a:p>
                  </a:txBody>
                  <a:tcPr marL="68580" marR="68580" marT="0" marB="0">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914400" rtl="0" eaLnBrk="1" latinLnBrk="0" hangingPunct="1">
                        <a:lnSpc>
                          <a:spcPct val="115000"/>
                        </a:lnSpc>
                        <a:spcAft>
                          <a:spcPts val="0"/>
                        </a:spcAft>
                        <a:tabLst>
                          <a:tab pos="1589405" algn="r"/>
                        </a:tabLst>
                      </a:pPr>
                      <a:r>
                        <a:rPr lang="fr-BE" sz="1800" b="1" kern="1200" dirty="0" smtClean="0">
                          <a:solidFill>
                            <a:schemeClr val="tx1"/>
                          </a:solidFill>
                          <a:latin typeface="Times New Roman"/>
                          <a:ea typeface="Times New Roman"/>
                          <a:cs typeface="Times New Roman"/>
                        </a:rPr>
                        <a:t>H0</a:t>
                      </a:r>
                    </a:p>
                  </a:txBody>
                  <a:tcPr marL="68580" marR="68580" marT="0" marB="0">
                    <a:lnL>
                      <a:noFill/>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7.7 (7.1-9.1)</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10.3 (8.3-13.3)</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0.03</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192786">
                <a:tc>
                  <a:txBody>
                    <a:bodyPr/>
                    <a:lstStyle/>
                    <a:p>
                      <a:pPr marL="0" marR="0" indent="0" algn="l" defTabSz="914400" rtl="0" eaLnBrk="1" fontAlgn="auto" latinLnBrk="0" hangingPunct="1">
                        <a:lnSpc>
                          <a:spcPct val="115000"/>
                        </a:lnSpc>
                        <a:spcBef>
                          <a:spcPts val="0"/>
                        </a:spcBef>
                        <a:spcAft>
                          <a:spcPts val="0"/>
                        </a:spcAft>
                        <a:buClrTx/>
                        <a:buSzTx/>
                        <a:buFontTx/>
                        <a:buNone/>
                        <a:tabLst>
                          <a:tab pos="1589405" algn="r"/>
                        </a:tabLst>
                        <a:defRPr/>
                      </a:pPr>
                      <a:r>
                        <a:rPr lang="nl-BE" sz="1800" b="0" kern="1200" dirty="0" smtClean="0">
                          <a:solidFill>
                            <a:schemeClr val="tx1"/>
                          </a:solidFill>
                          <a:latin typeface="Times New Roman"/>
                          <a:ea typeface="Times New Roman"/>
                          <a:cs typeface="Times New Roman"/>
                        </a:rPr>
                        <a:t>(g/</a:t>
                      </a:r>
                      <a:r>
                        <a:rPr lang="nl-BE" sz="1800" b="0" kern="1200" dirty="0" err="1" smtClean="0">
                          <a:solidFill>
                            <a:schemeClr val="tx1"/>
                          </a:solidFill>
                          <a:latin typeface="Times New Roman"/>
                          <a:ea typeface="Times New Roman"/>
                          <a:cs typeface="Times New Roman"/>
                        </a:rPr>
                        <a:t>dL</a:t>
                      </a:r>
                      <a:r>
                        <a:rPr lang="nl-BE" sz="1800" b="0" kern="1200" dirty="0" smtClean="0">
                          <a:solidFill>
                            <a:schemeClr val="tx1"/>
                          </a:solidFill>
                          <a:latin typeface="Times New Roman"/>
                          <a:ea typeface="Times New Roman"/>
                          <a:cs typeface="Times New Roman"/>
                        </a:rPr>
                        <a:t>)</a:t>
                      </a:r>
                      <a:endParaRPr lang="fr-BE" sz="1800" b="0" kern="1200" dirty="0" smtClean="0">
                        <a:solidFill>
                          <a:schemeClr val="tx1"/>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H+6</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8.7 (7.2-10.3)</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11.9 (10.7-12.7)</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0.02</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r>
            </a:tbl>
          </a:graphicData>
        </a:graphic>
      </p:graphicFrame>
      <p:sp>
        <p:nvSpPr>
          <p:cNvPr id="32"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19</a:t>
            </a:fld>
            <a:endParaRPr lang="fr-BE" sz="16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l’exposé</a:t>
            </a:r>
            <a:endParaRPr lang="fr-BE" dirty="0"/>
          </a:p>
        </p:txBody>
      </p:sp>
      <p:sp>
        <p:nvSpPr>
          <p:cNvPr id="3" name="Espace réservé du contenu 2"/>
          <p:cNvSpPr>
            <a:spLocks noGrp="1"/>
          </p:cNvSpPr>
          <p:nvPr>
            <p:ph idx="1"/>
          </p:nvPr>
        </p:nvSpPr>
        <p:spPr>
          <a:xfrm>
            <a:off x="457200" y="1556792"/>
            <a:ext cx="8229600" cy="5517232"/>
          </a:xfrm>
        </p:spPr>
        <p:txBody>
          <a:bodyPr>
            <a:noAutofit/>
          </a:bodyPr>
          <a:lstStyle/>
          <a:p>
            <a:pPr marL="342900" lvl="1" indent="-342900">
              <a:buFont typeface="+mj-lt"/>
              <a:buAutoNum type="arabicPeriod"/>
            </a:pPr>
            <a:r>
              <a:rPr lang="fr-BE" sz="2400" dirty="0" smtClean="0"/>
              <a:t>La problématique de santé publique </a:t>
            </a:r>
          </a:p>
          <a:p>
            <a:pPr marL="742950" lvl="2" indent="-342900">
              <a:buFont typeface="Wingdings" pitchFamily="2" charset="2"/>
              <a:buChar char="Ø"/>
            </a:pPr>
            <a:r>
              <a:rPr lang="fr-BE" sz="2000" dirty="0" smtClean="0"/>
              <a:t>L’épargne sanguine : un enjeu actuel</a:t>
            </a:r>
          </a:p>
          <a:p>
            <a:pPr marL="742950" lvl="2" indent="-342900">
              <a:buNone/>
            </a:pPr>
            <a:endParaRPr lang="fr-BE" sz="600" dirty="0" smtClean="0"/>
          </a:p>
          <a:p>
            <a:pPr marL="342900" lvl="1" indent="-342900">
              <a:buFont typeface="+mj-lt"/>
              <a:buAutoNum type="arabicPeriod"/>
            </a:pPr>
            <a:r>
              <a:rPr lang="fr-BE" sz="2400" dirty="0" smtClean="0"/>
              <a:t>Les recherches</a:t>
            </a:r>
          </a:p>
          <a:p>
            <a:pPr marL="742950" lvl="2" indent="-342900">
              <a:buFont typeface="Wingdings" pitchFamily="2" charset="2"/>
              <a:buChar char="Ø"/>
            </a:pPr>
            <a:r>
              <a:rPr lang="fr-BE" sz="2000" dirty="0" smtClean="0"/>
              <a:t>Etat des lieux des pratiques en chirurgie cardiaque au </a:t>
            </a:r>
            <a:r>
              <a:rPr lang="fr-BE" sz="2000" dirty="0" err="1" smtClean="0"/>
              <a:t>CHULg</a:t>
            </a:r>
            <a:endParaRPr lang="fr-BE" sz="2000" dirty="0" smtClean="0"/>
          </a:p>
          <a:p>
            <a:pPr marL="742950" lvl="2" indent="-342900">
              <a:buFont typeface="Wingdings" pitchFamily="2" charset="2"/>
              <a:buChar char="Ø"/>
            </a:pPr>
            <a:r>
              <a:rPr lang="fr-BE" sz="2000" dirty="0" smtClean="0"/>
              <a:t>Aperçu des actions cliniques</a:t>
            </a:r>
          </a:p>
          <a:p>
            <a:pPr marL="1200150" lvl="3" indent="-342900">
              <a:buFont typeface="Wingdings" pitchFamily="2" charset="2"/>
              <a:buChar char="Ø"/>
            </a:pPr>
            <a:r>
              <a:rPr lang="fr-BE" sz="1800" dirty="0" smtClean="0"/>
              <a:t>Période post- opératoire</a:t>
            </a:r>
          </a:p>
          <a:p>
            <a:pPr marL="1200150" lvl="3" indent="-342900">
              <a:buFont typeface="Wingdings" pitchFamily="2" charset="2"/>
              <a:buChar char="Ø"/>
            </a:pPr>
            <a:r>
              <a:rPr lang="fr-BE" sz="1800" dirty="0" smtClean="0"/>
              <a:t>Période per- opératoire</a:t>
            </a:r>
          </a:p>
          <a:p>
            <a:pPr marL="1200150" lvl="3" indent="-342900">
              <a:buFont typeface="Wingdings" pitchFamily="2" charset="2"/>
              <a:buChar char="Ø"/>
            </a:pPr>
            <a:r>
              <a:rPr lang="fr-BE" sz="1800" dirty="0" smtClean="0"/>
              <a:t>Période pré- opératoire </a:t>
            </a:r>
          </a:p>
          <a:p>
            <a:pPr marL="1339850" lvl="3" indent="-342900">
              <a:buNone/>
            </a:pPr>
            <a:endParaRPr lang="fr-BE" sz="600" dirty="0" smtClean="0"/>
          </a:p>
          <a:p>
            <a:pPr marL="342900" lvl="1" indent="-342900">
              <a:buFont typeface="+mj-lt"/>
              <a:buAutoNum type="arabicPeriod"/>
            </a:pPr>
            <a:r>
              <a:rPr lang="fr-BE" sz="2400" dirty="0" smtClean="0"/>
              <a:t>Le projet institutionnel</a:t>
            </a:r>
          </a:p>
          <a:p>
            <a:pPr marL="742950" lvl="2" indent="-342900">
              <a:buFont typeface="Wingdings" pitchFamily="2" charset="2"/>
              <a:buChar char="Ø"/>
            </a:pPr>
            <a:r>
              <a:rPr lang="fr-BE" sz="2000" dirty="0" smtClean="0"/>
              <a:t>L’itinéraire clinique du patient opéré cardiaque</a:t>
            </a:r>
          </a:p>
          <a:p>
            <a:pPr marL="742950" lvl="2" indent="-342900">
              <a:buFont typeface="Wingdings" pitchFamily="2" charset="2"/>
              <a:buChar char="Ø"/>
            </a:pPr>
            <a:r>
              <a:rPr lang="fr-BE" sz="2000" dirty="0" smtClean="0"/>
              <a:t>L’intégration des recherches</a:t>
            </a:r>
          </a:p>
          <a:p>
            <a:pPr marL="742950" lvl="2" indent="-342900">
              <a:buNone/>
            </a:pPr>
            <a:endParaRPr lang="fr-BE" sz="600" dirty="0" smtClean="0"/>
          </a:p>
          <a:p>
            <a:pPr marL="342900" lvl="1" indent="-342900">
              <a:buFont typeface="+mj-lt"/>
              <a:buAutoNum type="arabicPeriod"/>
            </a:pPr>
            <a:r>
              <a:rPr lang="fr-BE" sz="2400" dirty="0" smtClean="0"/>
              <a:t>Les conclusions et perspectives</a:t>
            </a:r>
          </a:p>
          <a:p>
            <a:pPr marL="800100" lvl="1" indent="-342900">
              <a:buFont typeface="+mj-lt"/>
              <a:buAutoNum type="arabicPeriod"/>
            </a:pPr>
            <a:endParaRPr lang="fr-BE" sz="2400" dirty="0" smtClean="0"/>
          </a:p>
          <a:p>
            <a:pPr marL="800100" lvl="1" indent="-342900">
              <a:buFont typeface="+mj-lt"/>
              <a:buAutoNum type="arabicPeriod"/>
            </a:pPr>
            <a:endParaRPr lang="fr-BE" sz="2400" dirty="0"/>
          </a:p>
        </p:txBody>
      </p:sp>
      <p:sp>
        <p:nvSpPr>
          <p:cNvPr id="5" name="Espace réservé du numéro de diapositive 4"/>
          <p:cNvSpPr>
            <a:spLocks noGrp="1"/>
          </p:cNvSpPr>
          <p:nvPr>
            <p:ph type="sldNum" sz="quarter" idx="12"/>
          </p:nvPr>
        </p:nvSpPr>
        <p:spPr>
          <a:xfrm>
            <a:off x="8845624" y="6492875"/>
            <a:ext cx="29837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2</a:t>
            </a:fld>
            <a:endParaRPr lang="fr-BE" sz="1600" b="1" dirty="0">
              <a:solidFill>
                <a:schemeClr val="tx1"/>
              </a:solidFill>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3" end="3"/>
                                            </p:txEl>
                                          </p:spTgt>
                                        </p:tgtEl>
                                        <p:attrNameLst>
                                          <p:attrName>style.opacity</p:attrName>
                                        </p:attrNameLst>
                                      </p:cBhvr>
                                      <p:to>
                                        <p:strVal val="0.25"/>
                                      </p:to>
                                    </p:set>
                                    <p:animEffect filter="image" prLst="opacity: 0.25">
                                      <p:cBhvr rctx="IE">
                                        <p:cTn id="7" dur="indefinite"/>
                                        <p:tgtEl>
                                          <p:spTgt spid="3">
                                            <p:txEl>
                                              <p:pRg st="3" end="3"/>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25"/>
                                      </p:to>
                                    </p:set>
                                    <p:animEffect filter="image" prLst="opacity: 0.25">
                                      <p:cBhvr rctx="IE">
                                        <p:cTn id="10" dur="indefinite"/>
                                        <p:tgtEl>
                                          <p:spTgt spid="3">
                                            <p:txEl>
                                              <p:pRg st="4" end="4"/>
                                            </p:txEl>
                                          </p:spTgt>
                                        </p:tgtEl>
                                      </p:cBhvr>
                                    </p:animEffect>
                                  </p:childTnLst>
                                </p:cTn>
                              </p:par>
                              <p:par>
                                <p:cTn id="11" presetID="9" presetClass="emph" presetSubtype="0" nodeType="withEffect">
                                  <p:stCondLst>
                                    <p:cond delay="0"/>
                                  </p:stCondLst>
                                  <p:childTnLst>
                                    <p:set>
                                      <p:cBhvr rctx="PPT">
                                        <p:cTn id="12" dur="indefinite"/>
                                        <p:tgtEl>
                                          <p:spTgt spid="3">
                                            <p:txEl>
                                              <p:pRg st="5" end="5"/>
                                            </p:txEl>
                                          </p:spTgt>
                                        </p:tgtEl>
                                        <p:attrNameLst>
                                          <p:attrName>style.opacity</p:attrName>
                                        </p:attrNameLst>
                                      </p:cBhvr>
                                      <p:to>
                                        <p:strVal val="0.25"/>
                                      </p:to>
                                    </p:set>
                                    <p:animEffect filter="image" prLst="opacity: 0.25">
                                      <p:cBhvr rctx="IE">
                                        <p:cTn id="13" dur="indefinite"/>
                                        <p:tgtEl>
                                          <p:spTgt spid="3">
                                            <p:txEl>
                                              <p:pRg st="5" end="5"/>
                                            </p:txEl>
                                          </p:spTgt>
                                        </p:tgtEl>
                                      </p:cBhvr>
                                    </p:animEffect>
                                  </p:childTnLst>
                                </p:cTn>
                              </p:par>
                              <p:par>
                                <p:cTn id="14" presetID="9" presetClass="emph" presetSubtype="0" nodeType="withEffect">
                                  <p:stCondLst>
                                    <p:cond delay="0"/>
                                  </p:stCondLst>
                                  <p:childTnLst>
                                    <p:set>
                                      <p:cBhvr rctx="PPT">
                                        <p:cTn id="15" dur="indefinite"/>
                                        <p:tgtEl>
                                          <p:spTgt spid="3">
                                            <p:txEl>
                                              <p:pRg st="6" end="6"/>
                                            </p:txEl>
                                          </p:spTgt>
                                        </p:tgtEl>
                                        <p:attrNameLst>
                                          <p:attrName>style.opacity</p:attrName>
                                        </p:attrNameLst>
                                      </p:cBhvr>
                                      <p:to>
                                        <p:strVal val="0.25"/>
                                      </p:to>
                                    </p:set>
                                    <p:animEffect filter="image" prLst="opacity: 0.25">
                                      <p:cBhvr rctx="IE">
                                        <p:cTn id="16" dur="indefinite"/>
                                        <p:tgtEl>
                                          <p:spTgt spid="3">
                                            <p:txEl>
                                              <p:pRg st="6" end="6"/>
                                            </p:txEl>
                                          </p:spTgt>
                                        </p:tgtEl>
                                      </p:cBhvr>
                                    </p:animEffect>
                                  </p:childTnLst>
                                </p:cTn>
                              </p:par>
                              <p:par>
                                <p:cTn id="17" presetID="9" presetClass="emph" presetSubtype="0" nodeType="withEffect">
                                  <p:stCondLst>
                                    <p:cond delay="0"/>
                                  </p:stCondLst>
                                  <p:childTnLst>
                                    <p:set>
                                      <p:cBhvr rctx="PPT">
                                        <p:cTn id="18" dur="indefinite"/>
                                        <p:tgtEl>
                                          <p:spTgt spid="3">
                                            <p:txEl>
                                              <p:pRg st="7" end="7"/>
                                            </p:txEl>
                                          </p:spTgt>
                                        </p:tgtEl>
                                        <p:attrNameLst>
                                          <p:attrName>style.opacity</p:attrName>
                                        </p:attrNameLst>
                                      </p:cBhvr>
                                      <p:to>
                                        <p:strVal val="0.25"/>
                                      </p:to>
                                    </p:set>
                                    <p:animEffect filter="image" prLst="opacity: 0.25">
                                      <p:cBhvr rctx="IE">
                                        <p:cTn id="19" dur="indefinite"/>
                                        <p:tgtEl>
                                          <p:spTgt spid="3">
                                            <p:txEl>
                                              <p:pRg st="7" end="7"/>
                                            </p:txEl>
                                          </p:spTgt>
                                        </p:tgtEl>
                                      </p:cBhvr>
                                    </p:animEffect>
                                  </p:childTnLst>
                                </p:cTn>
                              </p:par>
                              <p:par>
                                <p:cTn id="20" presetID="9" presetClass="emph" presetSubtype="0" nodeType="withEffect">
                                  <p:stCondLst>
                                    <p:cond delay="0"/>
                                  </p:stCondLst>
                                  <p:childTnLst>
                                    <p:set>
                                      <p:cBhvr rctx="PPT">
                                        <p:cTn id="21" dur="indefinite"/>
                                        <p:tgtEl>
                                          <p:spTgt spid="3">
                                            <p:txEl>
                                              <p:pRg st="8" end="8"/>
                                            </p:txEl>
                                          </p:spTgt>
                                        </p:tgtEl>
                                        <p:attrNameLst>
                                          <p:attrName>style.opacity</p:attrName>
                                        </p:attrNameLst>
                                      </p:cBhvr>
                                      <p:to>
                                        <p:strVal val="0.25"/>
                                      </p:to>
                                    </p:set>
                                    <p:animEffect filter="image" prLst="opacity: 0.25">
                                      <p:cBhvr rctx="IE">
                                        <p:cTn id="22" dur="indefinite"/>
                                        <p:tgtEl>
                                          <p:spTgt spid="3">
                                            <p:txEl>
                                              <p:pRg st="8" end="8"/>
                                            </p:txEl>
                                          </p:spTgt>
                                        </p:tgtEl>
                                      </p:cBhvr>
                                    </p:animEffect>
                                  </p:childTnLst>
                                </p:cTn>
                              </p:par>
                              <p:par>
                                <p:cTn id="23" presetID="9" presetClass="emph" presetSubtype="0" nodeType="withEffect">
                                  <p:stCondLst>
                                    <p:cond delay="0"/>
                                  </p:stCondLst>
                                  <p:childTnLst>
                                    <p:set>
                                      <p:cBhvr rctx="PPT">
                                        <p:cTn id="24" dur="indefinite"/>
                                        <p:tgtEl>
                                          <p:spTgt spid="3">
                                            <p:txEl>
                                              <p:pRg st="10" end="10"/>
                                            </p:txEl>
                                          </p:spTgt>
                                        </p:tgtEl>
                                        <p:attrNameLst>
                                          <p:attrName>style.opacity</p:attrName>
                                        </p:attrNameLst>
                                      </p:cBhvr>
                                      <p:to>
                                        <p:strVal val="0.25"/>
                                      </p:to>
                                    </p:set>
                                    <p:animEffect filter="image" prLst="opacity: 0.25">
                                      <p:cBhvr rctx="IE">
                                        <p:cTn id="25" dur="indefinite"/>
                                        <p:tgtEl>
                                          <p:spTgt spid="3">
                                            <p:txEl>
                                              <p:pRg st="10" end="10"/>
                                            </p:txEl>
                                          </p:spTgt>
                                        </p:tgtEl>
                                      </p:cBhvr>
                                    </p:animEffect>
                                  </p:childTnLst>
                                </p:cTn>
                              </p:par>
                              <p:par>
                                <p:cTn id="26" presetID="9" presetClass="emph" presetSubtype="0" nodeType="withEffect">
                                  <p:stCondLst>
                                    <p:cond delay="0"/>
                                  </p:stCondLst>
                                  <p:childTnLst>
                                    <p:set>
                                      <p:cBhvr rctx="PPT">
                                        <p:cTn id="27" dur="indefinite"/>
                                        <p:tgtEl>
                                          <p:spTgt spid="3">
                                            <p:txEl>
                                              <p:pRg st="11" end="11"/>
                                            </p:txEl>
                                          </p:spTgt>
                                        </p:tgtEl>
                                        <p:attrNameLst>
                                          <p:attrName>style.opacity</p:attrName>
                                        </p:attrNameLst>
                                      </p:cBhvr>
                                      <p:to>
                                        <p:strVal val="0.25"/>
                                      </p:to>
                                    </p:set>
                                    <p:animEffect filter="image" prLst="opacity: 0.25">
                                      <p:cBhvr rctx="IE">
                                        <p:cTn id="28" dur="indefinite"/>
                                        <p:tgtEl>
                                          <p:spTgt spid="3">
                                            <p:txEl>
                                              <p:pRg st="11" end="11"/>
                                            </p:txEl>
                                          </p:spTgt>
                                        </p:tgtEl>
                                      </p:cBhvr>
                                    </p:animEffect>
                                  </p:childTnLst>
                                </p:cTn>
                              </p:par>
                              <p:par>
                                <p:cTn id="29" presetID="9" presetClass="emph" presetSubtype="0" nodeType="withEffect">
                                  <p:stCondLst>
                                    <p:cond delay="0"/>
                                  </p:stCondLst>
                                  <p:childTnLst>
                                    <p:set>
                                      <p:cBhvr rctx="PPT">
                                        <p:cTn id="30" dur="indefinite"/>
                                        <p:tgtEl>
                                          <p:spTgt spid="3">
                                            <p:txEl>
                                              <p:pRg st="12" end="12"/>
                                            </p:txEl>
                                          </p:spTgt>
                                        </p:tgtEl>
                                        <p:attrNameLst>
                                          <p:attrName>style.opacity</p:attrName>
                                        </p:attrNameLst>
                                      </p:cBhvr>
                                      <p:to>
                                        <p:strVal val="0.25"/>
                                      </p:to>
                                    </p:set>
                                    <p:animEffect filter="image" prLst="opacity: 0.25">
                                      <p:cBhvr rctx="IE">
                                        <p:cTn id="31" dur="indefinite"/>
                                        <p:tgtEl>
                                          <p:spTgt spid="3">
                                            <p:txEl>
                                              <p:pRg st="12" end="12"/>
                                            </p:txEl>
                                          </p:spTgt>
                                        </p:tgtEl>
                                      </p:cBhvr>
                                    </p:animEffect>
                                  </p:childTnLst>
                                </p:cTn>
                              </p:par>
                              <p:par>
                                <p:cTn id="32" presetID="9" presetClass="emph" presetSubtype="0" nodeType="withEffect">
                                  <p:stCondLst>
                                    <p:cond delay="0"/>
                                  </p:stCondLst>
                                  <p:childTnLst>
                                    <p:set>
                                      <p:cBhvr rctx="PPT">
                                        <p:cTn id="33" dur="indefinite"/>
                                        <p:tgtEl>
                                          <p:spTgt spid="3">
                                            <p:txEl>
                                              <p:pRg st="14" end="14"/>
                                            </p:txEl>
                                          </p:spTgt>
                                        </p:tgtEl>
                                        <p:attrNameLst>
                                          <p:attrName>style.opacity</p:attrName>
                                        </p:attrNameLst>
                                      </p:cBhvr>
                                      <p:to>
                                        <p:strVal val="0.25"/>
                                      </p:to>
                                    </p:set>
                                    <p:animEffect filter="image" prLst="opacity: 0.25">
                                      <p:cBhvr rctx="IE">
                                        <p:cTn id="34" dur="indefinite"/>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sz="2800" b="1" i="1" u="none" strike="noStrike" kern="1200" cap="none" spc="0" normalizeH="0" baseline="0" noProof="0" smtClean="0">
                <a:ln>
                  <a:noFill/>
                </a:ln>
                <a:solidFill>
                  <a:schemeClr val="dk1"/>
                </a:solidFill>
                <a:effectLst/>
                <a:uLnTx/>
                <a:uFillTx/>
                <a:latin typeface="+mn-lt"/>
                <a:ea typeface="+mn-ea"/>
                <a:cs typeface="+mn-cs"/>
              </a:rPr>
              <a:t>Impact de l’utilisation du système RLG en postopératoire </a:t>
            </a:r>
            <a:br>
              <a:rPr kumimoji="0" lang="fr-BE" sz="2800" b="1" i="1" u="none" strike="noStrike" kern="1200" cap="none" spc="0" normalizeH="0" baseline="0" noProof="0" smtClean="0">
                <a:ln>
                  <a:noFill/>
                </a:ln>
                <a:solidFill>
                  <a:schemeClr val="dk1"/>
                </a:solidFill>
                <a:effectLst/>
                <a:uLnTx/>
                <a:uFillTx/>
                <a:latin typeface="+mn-lt"/>
                <a:ea typeface="+mn-ea"/>
                <a:cs typeface="+mn-cs"/>
              </a:rPr>
            </a:br>
            <a:r>
              <a:rPr kumimoji="0" lang="fr-BE" sz="2800" b="1" i="1" u="none" strike="noStrike" kern="1200" cap="none" spc="0" normalizeH="0" baseline="0" noProof="0" smtClean="0">
                <a:ln>
                  <a:noFill/>
                </a:ln>
                <a:solidFill>
                  <a:schemeClr val="dk1"/>
                </a:solidFill>
                <a:effectLst/>
                <a:uLnTx/>
                <a:uFillTx/>
                <a:latin typeface="+mn-lt"/>
                <a:ea typeface="+mn-ea"/>
                <a:cs typeface="+mn-cs"/>
              </a:rPr>
              <a:t>chez les patients à haut risque de saignement ? </a:t>
            </a:r>
            <a:endParaRPr kumimoji="0" lang="fr-BE" sz="2800" b="0" i="1" u="none" strike="noStrike" kern="1200" cap="none" spc="0" normalizeH="0" baseline="0" noProof="0" dirty="0">
              <a:ln>
                <a:noFill/>
              </a:ln>
              <a:solidFill>
                <a:schemeClr val="dk1"/>
              </a:solidFill>
              <a:effectLst/>
              <a:uLnTx/>
              <a:uFillTx/>
              <a:latin typeface="+mn-lt"/>
              <a:ea typeface="+mn-ea"/>
              <a:cs typeface="+mn-cs"/>
            </a:endParaRPr>
          </a:p>
        </p:txBody>
      </p:sp>
      <p:sp>
        <p:nvSpPr>
          <p:cNvPr id="22" name="ZoneTexte 21"/>
          <p:cNvSpPr txBox="1"/>
          <p:nvPr/>
        </p:nvSpPr>
        <p:spPr>
          <a:xfrm>
            <a:off x="2447984" y="5445224"/>
            <a:ext cx="1980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BE" sz="2000" dirty="0" smtClean="0"/>
              <a:t>GR à récupérer</a:t>
            </a:r>
          </a:p>
        </p:txBody>
      </p:sp>
      <p:sp>
        <p:nvSpPr>
          <p:cNvPr id="32"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20</a:t>
            </a:fld>
            <a:endParaRPr lang="fr-BE" sz="1600" b="1" dirty="0">
              <a:solidFill>
                <a:schemeClr val="tx1"/>
              </a:solidFill>
            </a:endParaRPr>
          </a:p>
        </p:txBody>
      </p:sp>
      <p:sp>
        <p:nvSpPr>
          <p:cNvPr id="39" name="ZoneTexte 38"/>
          <p:cNvSpPr txBox="1"/>
          <p:nvPr/>
        </p:nvSpPr>
        <p:spPr>
          <a:xfrm>
            <a:off x="2447984" y="4725144"/>
            <a:ext cx="19800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BE" sz="2000" dirty="0" smtClean="0"/>
              <a:t>Pertes ++</a:t>
            </a:r>
          </a:p>
        </p:txBody>
      </p:sp>
      <p:sp>
        <p:nvSpPr>
          <p:cNvPr id="40" name="ZoneTexte 39"/>
          <p:cNvSpPr txBox="1"/>
          <p:nvPr/>
        </p:nvSpPr>
        <p:spPr>
          <a:xfrm>
            <a:off x="2447984" y="6165304"/>
            <a:ext cx="1980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BE" sz="2000" dirty="0" smtClean="0"/>
              <a:t>GR à rendre</a:t>
            </a:r>
          </a:p>
        </p:txBody>
      </p:sp>
      <p:cxnSp>
        <p:nvCxnSpPr>
          <p:cNvPr id="21" name="Connecteur droit avec flèche 20"/>
          <p:cNvCxnSpPr>
            <a:stCxn id="39" idx="2"/>
            <a:endCxn id="22" idx="0"/>
          </p:cNvCxnSpPr>
          <p:nvPr/>
        </p:nvCxnSpPr>
        <p:spPr>
          <a:xfrm>
            <a:off x="3437984" y="5125254"/>
            <a:ext cx="0" cy="31997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2" idx="2"/>
            <a:endCxn id="40" idx="0"/>
          </p:cNvCxnSpPr>
          <p:nvPr/>
        </p:nvCxnSpPr>
        <p:spPr>
          <a:xfrm>
            <a:off x="3437984" y="5845334"/>
            <a:ext cx="0" cy="31997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9" name="Tableau 18"/>
          <p:cNvGraphicFramePr>
            <a:graphicFrameLocks noGrp="1"/>
          </p:cNvGraphicFramePr>
          <p:nvPr/>
        </p:nvGraphicFramePr>
        <p:xfrm>
          <a:off x="251520" y="1556792"/>
          <a:ext cx="8568952" cy="2876948"/>
        </p:xfrm>
        <a:graphic>
          <a:graphicData uri="http://schemas.openxmlformats.org/drawingml/2006/table">
            <a:tbl>
              <a:tblPr/>
              <a:tblGrid>
                <a:gridCol w="1440160"/>
                <a:gridCol w="792088"/>
                <a:gridCol w="2448272"/>
                <a:gridCol w="2448272"/>
                <a:gridCol w="1440160"/>
              </a:tblGrid>
              <a:tr h="668672">
                <a:tc>
                  <a:txBody>
                    <a:bodyPr/>
                    <a:lstStyle/>
                    <a:p>
                      <a:pPr algn="ctr">
                        <a:lnSpc>
                          <a:spcPct val="115000"/>
                        </a:lnSpc>
                        <a:spcAft>
                          <a:spcPts val="0"/>
                        </a:spcAft>
                        <a:tabLst>
                          <a:tab pos="1589405" algn="r"/>
                        </a:tabLst>
                      </a:pPr>
                      <a:endParaRPr lang="fr-BE" sz="1800" b="0" i="1"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tabLst>
                          <a:tab pos="1589405" algn="r"/>
                        </a:tabLst>
                      </a:pPr>
                      <a:endParaRPr lang="fr-BE" sz="1800" b="0" i="1" dirty="0">
                        <a:latin typeface="Times New Roman"/>
                        <a:ea typeface="Calibri"/>
                        <a:cs typeface="Times New Roman"/>
                      </a:endParaRPr>
                    </a:p>
                  </a:txBody>
                  <a:tcPr marL="68580" marR="68580" marT="0" marB="0" anchor="ctr">
                    <a:lnL>
                      <a:noFill/>
                    </a:lnL>
                    <a:lnR w="3175" cap="flat" cmpd="sng" algn="ctr">
                      <a:solidFill>
                        <a:schemeClr val="bg1">
                          <a:lumMod val="95000"/>
                        </a:schemeClr>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b="1" dirty="0" smtClean="0">
                          <a:latin typeface="Times New Roman"/>
                          <a:ea typeface="Calibri"/>
                          <a:cs typeface="Times New Roman"/>
                        </a:rPr>
                        <a:t>GR rendus</a:t>
                      </a:r>
                    </a:p>
                    <a:p>
                      <a:pPr algn="r">
                        <a:lnSpc>
                          <a:spcPct val="115000"/>
                        </a:lnSpc>
                        <a:spcAft>
                          <a:spcPts val="0"/>
                        </a:spcAft>
                      </a:pPr>
                      <a:r>
                        <a:rPr lang="fr-BE" sz="1800" b="1" dirty="0" smtClean="0">
                          <a:latin typeface="Times New Roman"/>
                          <a:ea typeface="Calibri"/>
                          <a:cs typeface="Times New Roman"/>
                        </a:rPr>
                        <a:t>n=9</a:t>
                      </a:r>
                      <a:endParaRPr lang="fr-BE" sz="1800" b="1"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b="1" dirty="0" smtClean="0">
                          <a:latin typeface="Times New Roman"/>
                          <a:ea typeface="Calibri"/>
                          <a:cs typeface="Times New Roman"/>
                        </a:rPr>
                        <a:t>Pas de GR</a:t>
                      </a:r>
                      <a:r>
                        <a:rPr lang="fr-BE" sz="1800" b="1" baseline="0" dirty="0" smtClean="0">
                          <a:latin typeface="Times New Roman"/>
                          <a:ea typeface="Calibri"/>
                          <a:cs typeface="Times New Roman"/>
                        </a:rPr>
                        <a:t> rendus</a:t>
                      </a:r>
                    </a:p>
                    <a:p>
                      <a:pPr algn="r">
                        <a:lnSpc>
                          <a:spcPct val="115000"/>
                        </a:lnSpc>
                        <a:spcAft>
                          <a:spcPts val="0"/>
                        </a:spcAft>
                      </a:pPr>
                      <a:r>
                        <a:rPr lang="fr-BE" sz="1800" b="1" baseline="0" dirty="0" smtClean="0">
                          <a:latin typeface="Times New Roman"/>
                          <a:ea typeface="Calibri"/>
                          <a:cs typeface="Times New Roman"/>
                        </a:rPr>
                        <a:t>n=7</a:t>
                      </a:r>
                      <a:endParaRPr lang="fr-BE" sz="1800" b="1"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b="1" dirty="0" smtClean="0">
                          <a:latin typeface="Times New Roman"/>
                          <a:ea typeface="Calibri"/>
                          <a:cs typeface="Times New Roman"/>
                        </a:rPr>
                        <a:t>p valeur</a:t>
                      </a:r>
                      <a:endParaRPr lang="fr-BE" sz="1800" b="1"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2786">
                <a:tc>
                  <a:txBody>
                    <a:bodyPr/>
                    <a:lstStyle/>
                    <a:p>
                      <a:pPr algn="l">
                        <a:lnSpc>
                          <a:spcPct val="115000"/>
                        </a:lnSpc>
                        <a:spcAft>
                          <a:spcPts val="0"/>
                        </a:spcAft>
                        <a:tabLst>
                          <a:tab pos="1589405" algn="r"/>
                        </a:tabLst>
                      </a:pPr>
                      <a:r>
                        <a:rPr lang="fr-BE" sz="1800" b="1" dirty="0" smtClean="0">
                          <a:latin typeface="Times New Roman"/>
                          <a:ea typeface="Times New Roman"/>
                          <a:cs typeface="Times New Roman"/>
                        </a:rPr>
                        <a:t>Vol. drainé</a:t>
                      </a:r>
                      <a:endParaRPr lang="fr-BE" sz="1800" b="1" dirty="0">
                        <a:latin typeface="Times New Roman"/>
                        <a:ea typeface="Calibri"/>
                        <a:cs typeface="Times New Roman"/>
                      </a:endParaRPr>
                    </a:p>
                  </a:txBody>
                  <a:tcPr marL="68580" marR="68580" marT="0" marB="0">
                    <a:lnL>
                      <a:noFill/>
                    </a:lnL>
                    <a:lnR>
                      <a:noFill/>
                    </a:lnR>
                    <a:lnT w="3175" cap="flat" cmpd="sng" algn="ctr">
                      <a:solidFill>
                        <a:schemeClr val="tx1"/>
                      </a:solidFill>
                      <a:prstDash val="solid"/>
                      <a:round/>
                      <a:headEnd type="none" w="med" len="med"/>
                      <a:tailEnd type="none" w="med" len="med"/>
                    </a:lnT>
                    <a:lnB>
                      <a:noFill/>
                    </a:lnB>
                    <a:solidFill>
                      <a:schemeClr val="accent2">
                        <a:lumMod val="20000"/>
                        <a:lumOff val="80000"/>
                      </a:schemeClr>
                    </a:solidFill>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H0</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a:noFill/>
                    </a:lnB>
                    <a:solidFill>
                      <a:schemeClr val="accent2">
                        <a:lumMod val="20000"/>
                        <a:lumOff val="80000"/>
                      </a:schemeClr>
                    </a:solidFill>
                  </a:tcPr>
                </a:tc>
                <a:tc>
                  <a:txBody>
                    <a:bodyPr/>
                    <a:lstStyle/>
                    <a:p>
                      <a:pPr algn="r">
                        <a:lnSpc>
                          <a:spcPct val="115000"/>
                        </a:lnSpc>
                        <a:spcAft>
                          <a:spcPts val="0"/>
                        </a:spcAft>
                      </a:pPr>
                      <a:r>
                        <a:rPr lang="fr-BE" sz="1800" dirty="0">
                          <a:latin typeface="Times New Roman"/>
                          <a:ea typeface="Times New Roman"/>
                          <a:cs typeface="Times New Roman"/>
                        </a:rPr>
                        <a:t>270 (165-400)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a:noFill/>
                    </a:lnB>
                    <a:solidFill>
                      <a:schemeClr val="accent2">
                        <a:lumMod val="20000"/>
                        <a:lumOff val="80000"/>
                      </a:schemeClr>
                    </a:solidFill>
                  </a:tcPr>
                </a:tc>
                <a:tc>
                  <a:txBody>
                    <a:bodyPr/>
                    <a:lstStyle/>
                    <a:p>
                      <a:pPr algn="r">
                        <a:lnSpc>
                          <a:spcPct val="115000"/>
                        </a:lnSpc>
                        <a:spcAft>
                          <a:spcPts val="0"/>
                        </a:spcAft>
                      </a:pPr>
                      <a:r>
                        <a:rPr lang="fr-BE" sz="1800" dirty="0">
                          <a:latin typeface="Times New Roman"/>
                          <a:ea typeface="Times New Roman"/>
                          <a:cs typeface="Times New Roman"/>
                        </a:rPr>
                        <a:t>65 (30-70)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a:noFill/>
                    </a:lnB>
                    <a:solidFill>
                      <a:schemeClr val="accent2">
                        <a:lumMod val="20000"/>
                        <a:lumOff val="80000"/>
                      </a:schemeClr>
                    </a:solidFill>
                  </a:tcPr>
                </a:tc>
                <a:tc>
                  <a:txBody>
                    <a:bodyPr/>
                    <a:lstStyle/>
                    <a:p>
                      <a:pPr algn="r">
                        <a:lnSpc>
                          <a:spcPct val="115000"/>
                        </a:lnSpc>
                        <a:spcAft>
                          <a:spcPts val="0"/>
                        </a:spcAft>
                      </a:pPr>
                      <a:r>
                        <a:rPr lang="fr-BE" sz="1800" dirty="0" smtClean="0">
                          <a:latin typeface="Times New Roman"/>
                          <a:ea typeface="Times New Roman"/>
                          <a:cs typeface="Times New Roman"/>
                        </a:rPr>
                        <a:t>0.02</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3175" cap="flat" cmpd="sng" algn="ctr">
                      <a:solidFill>
                        <a:schemeClr val="tx1"/>
                      </a:solidFill>
                      <a:prstDash val="solid"/>
                      <a:round/>
                      <a:headEnd type="none" w="med" len="med"/>
                      <a:tailEnd type="none" w="med" len="med"/>
                    </a:lnT>
                    <a:lnB>
                      <a:noFill/>
                    </a:lnB>
                    <a:solidFill>
                      <a:schemeClr val="accent2">
                        <a:lumMod val="20000"/>
                        <a:lumOff val="80000"/>
                      </a:schemeClr>
                    </a:solidFill>
                  </a:tcPr>
                </a:tc>
              </a:tr>
              <a:tr h="192786">
                <a:tc>
                  <a:txBody>
                    <a:bodyPr/>
                    <a:lstStyle/>
                    <a:p>
                      <a:pPr algn="l">
                        <a:lnSpc>
                          <a:spcPct val="115000"/>
                        </a:lnSpc>
                        <a:spcAft>
                          <a:spcPts val="0"/>
                        </a:spcAft>
                        <a:tabLst>
                          <a:tab pos="1589405" algn="r"/>
                        </a:tabLst>
                      </a:pPr>
                      <a:r>
                        <a:rPr lang="fr-BE" sz="1800" b="0" dirty="0" smtClean="0">
                          <a:latin typeface="Times New Roman"/>
                          <a:ea typeface="Times New Roman"/>
                          <a:cs typeface="Times New Roman"/>
                        </a:rPr>
                        <a:t>(</a:t>
                      </a:r>
                      <a:r>
                        <a:rPr lang="fr-BE" sz="1800" b="0" dirty="0" err="1" smtClean="0">
                          <a:latin typeface="Times New Roman"/>
                          <a:ea typeface="Times New Roman"/>
                          <a:cs typeface="Times New Roman"/>
                        </a:rPr>
                        <a:t>mL</a:t>
                      </a:r>
                      <a:r>
                        <a:rPr lang="fr-BE" sz="1800" b="0" dirty="0" smtClean="0">
                          <a:latin typeface="Times New Roman"/>
                          <a:ea typeface="Times New Roman"/>
                          <a:cs typeface="Times New Roman"/>
                        </a:rPr>
                        <a:t>)</a:t>
                      </a:r>
                      <a:endParaRPr lang="fr-BE" sz="1800" b="0" dirty="0">
                        <a:latin typeface="Times New Roman"/>
                        <a:ea typeface="Calibri"/>
                        <a:cs typeface="Times New Roman"/>
                      </a:endParaRPr>
                    </a:p>
                  </a:txBody>
                  <a:tcPr marL="68580" marR="68580" marT="0" marB="0">
                    <a:lnL>
                      <a:noFill/>
                    </a:lnL>
                    <a:lnR>
                      <a:noFill/>
                    </a:lnR>
                    <a:lnT>
                      <a:noFill/>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H+6</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r" defTabSz="914400" rtl="0" eaLnBrk="1" latinLnBrk="0" hangingPunct="1">
                        <a:lnSpc>
                          <a:spcPct val="115000"/>
                        </a:lnSpc>
                        <a:spcAft>
                          <a:spcPts val="0"/>
                        </a:spcAft>
                      </a:pPr>
                      <a:r>
                        <a:rPr lang="fr-BE" sz="1800" kern="1200" dirty="0">
                          <a:solidFill>
                            <a:schemeClr val="tx1"/>
                          </a:solidFill>
                          <a:latin typeface="Times New Roman"/>
                          <a:ea typeface="Times New Roman"/>
                          <a:cs typeface="Times New Roman"/>
                        </a:rPr>
                        <a:t>1690 (1095-1780)</a:t>
                      </a: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r" defTabSz="914400" rtl="0" eaLnBrk="1" latinLnBrk="0" hangingPunct="1">
                        <a:lnSpc>
                          <a:spcPct val="115000"/>
                        </a:lnSpc>
                        <a:spcAft>
                          <a:spcPts val="0"/>
                        </a:spcAft>
                      </a:pPr>
                      <a:r>
                        <a:rPr lang="fr-BE" sz="1800" kern="1200" dirty="0">
                          <a:solidFill>
                            <a:schemeClr val="tx1"/>
                          </a:solidFill>
                          <a:latin typeface="Times New Roman"/>
                          <a:ea typeface="Times New Roman"/>
                          <a:cs typeface="Times New Roman"/>
                        </a:rPr>
                        <a:t>245 (115-265)</a:t>
                      </a: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r" defTabSz="914400" rtl="0" eaLnBrk="1" latinLnBrk="0" hangingPunct="1">
                        <a:lnSpc>
                          <a:spcPct val="115000"/>
                        </a:lnSpc>
                        <a:spcAft>
                          <a:spcPts val="0"/>
                        </a:spcAft>
                      </a:pPr>
                      <a:r>
                        <a:rPr lang="fr-BE" sz="1800" kern="1200" dirty="0">
                          <a:solidFill>
                            <a:schemeClr val="tx1"/>
                          </a:solidFill>
                          <a:latin typeface="Times New Roman"/>
                          <a:ea typeface="Times New Roman"/>
                          <a:cs typeface="Times New Roman"/>
                        </a:rPr>
                        <a:t>0.001</a:t>
                      </a: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3175" cap="flat" cmpd="sng" algn="ctr">
                      <a:solidFill>
                        <a:schemeClr val="tx1"/>
                      </a:solidFill>
                      <a:prstDash val="solid"/>
                      <a:round/>
                      <a:headEnd type="none" w="med" len="med"/>
                      <a:tailEnd type="none" w="med" len="med"/>
                    </a:lnB>
                    <a:solidFill>
                      <a:schemeClr val="accent2">
                        <a:lumMod val="20000"/>
                        <a:lumOff val="80000"/>
                      </a:schemeClr>
                    </a:solidFill>
                  </a:tcPr>
                </a:tc>
              </a:tr>
              <a:tr h="192786">
                <a:tc>
                  <a:txBody>
                    <a:bodyPr/>
                    <a:lstStyle/>
                    <a:p>
                      <a:pPr algn="l">
                        <a:lnSpc>
                          <a:spcPct val="115000"/>
                        </a:lnSpc>
                        <a:spcAft>
                          <a:spcPts val="0"/>
                        </a:spcAft>
                        <a:tabLst>
                          <a:tab pos="1589405" algn="r"/>
                        </a:tabLst>
                      </a:pPr>
                      <a:r>
                        <a:rPr lang="fr-BE" sz="1800" b="1" dirty="0" smtClean="0">
                          <a:latin typeface="Times New Roman"/>
                          <a:ea typeface="Calibri"/>
                          <a:cs typeface="Times New Roman"/>
                        </a:rPr>
                        <a:t>PSL</a:t>
                      </a:r>
                      <a:r>
                        <a:rPr lang="fr-BE" sz="1800" b="1" baseline="0" dirty="0" smtClean="0">
                          <a:latin typeface="Times New Roman"/>
                          <a:ea typeface="Calibri"/>
                          <a:cs typeface="Times New Roman"/>
                        </a:rPr>
                        <a:t> </a:t>
                      </a:r>
                      <a:r>
                        <a:rPr lang="fr-BE" sz="1800" b="1" baseline="0" dirty="0" err="1" smtClean="0">
                          <a:latin typeface="Times New Roman"/>
                          <a:ea typeface="Calibri"/>
                          <a:cs typeface="Times New Roman"/>
                        </a:rPr>
                        <a:t>postop</a:t>
                      </a:r>
                      <a:endParaRPr lang="fr-BE" sz="1800" b="1" dirty="0">
                        <a:latin typeface="Times New Roman"/>
                        <a:ea typeface="Calibri"/>
                        <a:cs typeface="Times New Roman"/>
                      </a:endParaRPr>
                    </a:p>
                  </a:txBody>
                  <a:tcPr marL="68580" marR="68580" marT="0" marB="0">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PFC</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7 (77)</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 (0)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0.003</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192786">
                <a:tc>
                  <a:txBody>
                    <a:bodyPr/>
                    <a:lstStyle/>
                    <a:p>
                      <a:pPr marL="0" marR="0" indent="0" algn="l" defTabSz="914400" rtl="0" eaLnBrk="1" fontAlgn="auto" latinLnBrk="0" hangingPunct="1">
                        <a:lnSpc>
                          <a:spcPct val="115000"/>
                        </a:lnSpc>
                        <a:spcBef>
                          <a:spcPts val="0"/>
                        </a:spcBef>
                        <a:spcAft>
                          <a:spcPts val="0"/>
                        </a:spcAft>
                        <a:buClrTx/>
                        <a:buSzTx/>
                        <a:buFontTx/>
                        <a:buNone/>
                        <a:tabLst>
                          <a:tab pos="1589405" algn="r"/>
                        </a:tabLst>
                        <a:defRPr/>
                      </a:pPr>
                      <a:r>
                        <a:rPr lang="fr-BE" sz="1800" b="0" baseline="0" dirty="0" smtClean="0">
                          <a:latin typeface="Times New Roman"/>
                          <a:ea typeface="Calibri"/>
                          <a:cs typeface="Times New Roman"/>
                        </a:rPr>
                        <a:t>n(%)</a:t>
                      </a:r>
                      <a:endParaRPr lang="fr-BE" sz="1800" b="0" dirty="0" smtClean="0">
                        <a:latin typeface="Times New Roman"/>
                        <a:ea typeface="Calibri"/>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gn="l">
                        <a:lnSpc>
                          <a:spcPct val="115000"/>
                        </a:lnSpc>
                        <a:spcAft>
                          <a:spcPts val="0"/>
                        </a:spcAft>
                        <a:tabLst>
                          <a:tab pos="1589405" algn="r"/>
                        </a:tabLst>
                      </a:pPr>
                      <a:r>
                        <a:rPr lang="fr-BE" sz="1800" b="1" dirty="0" err="1" smtClean="0">
                          <a:latin typeface="Times New Roman"/>
                          <a:ea typeface="Calibri"/>
                          <a:cs typeface="Times New Roman"/>
                        </a:rPr>
                        <a:t>Pq</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7 (77)</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 (0)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0.003</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12700" cap="flat" cmpd="sng" algn="ctr">
                      <a:noFill/>
                      <a:prstDash val="solid"/>
                      <a:round/>
                      <a:headEnd type="none" w="med" len="med"/>
                      <a:tailEnd type="none" w="med" len="med"/>
                    </a:lnB>
                  </a:tcPr>
                </a:tc>
              </a:tr>
              <a:tr h="192786">
                <a:tc>
                  <a:txBody>
                    <a:bodyPr/>
                    <a:lstStyle/>
                    <a:p>
                      <a:pPr algn="l">
                        <a:lnSpc>
                          <a:spcPct val="115000"/>
                        </a:lnSpc>
                        <a:spcAft>
                          <a:spcPts val="0"/>
                        </a:spcAft>
                        <a:tabLst>
                          <a:tab pos="1589405" algn="r"/>
                        </a:tabLst>
                      </a:pPr>
                      <a:endParaRPr lang="fr-BE" sz="1800" b="1" dirty="0">
                        <a:latin typeface="Times New Roman"/>
                        <a:ea typeface="Calibri"/>
                        <a:cs typeface="Times New Roman"/>
                      </a:endParaRPr>
                    </a:p>
                  </a:txBody>
                  <a:tcPr marL="68580" marR="68580" marT="0" marB="0">
                    <a:lnL>
                      <a:noFill/>
                    </a:lnL>
                    <a:lnR>
                      <a:noFill/>
                    </a:lnR>
                    <a:lnT>
                      <a:noFill/>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CE</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5 (71)</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 (0)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0.03</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3175" cap="flat" cmpd="sng" algn="ctr">
                      <a:solidFill>
                        <a:schemeClr val="tx1"/>
                      </a:solidFill>
                      <a:prstDash val="solid"/>
                      <a:round/>
                      <a:headEnd type="none" w="med" len="med"/>
                      <a:tailEnd type="none" w="med" len="med"/>
                    </a:lnB>
                  </a:tcPr>
                </a:tc>
              </a:tr>
              <a:tr h="192786">
                <a:tc>
                  <a:txBody>
                    <a:bodyPr/>
                    <a:lstStyle/>
                    <a:p>
                      <a:pPr marL="0" algn="l" defTabSz="914400" rtl="0" eaLnBrk="1" latinLnBrk="0" hangingPunct="1">
                        <a:lnSpc>
                          <a:spcPct val="115000"/>
                        </a:lnSpc>
                        <a:spcAft>
                          <a:spcPts val="0"/>
                        </a:spcAft>
                        <a:tabLst>
                          <a:tab pos="1589405" algn="r"/>
                        </a:tabLst>
                      </a:pPr>
                      <a:r>
                        <a:rPr lang="nl-BE" sz="1800" b="1" kern="1200" dirty="0" err="1" smtClean="0">
                          <a:solidFill>
                            <a:schemeClr val="tx1"/>
                          </a:solidFill>
                          <a:latin typeface="Times New Roman"/>
                          <a:ea typeface="Times New Roman"/>
                          <a:cs typeface="Times New Roman"/>
                        </a:rPr>
                        <a:t>Hb</a:t>
                      </a:r>
                      <a:endParaRPr lang="fr-BE" sz="1800" b="1" kern="1200" dirty="0" smtClean="0">
                        <a:solidFill>
                          <a:schemeClr val="tx1"/>
                        </a:solidFill>
                        <a:latin typeface="Times New Roman"/>
                        <a:ea typeface="Times New Roman"/>
                        <a:cs typeface="Times New Roman"/>
                      </a:endParaRPr>
                    </a:p>
                  </a:txBody>
                  <a:tcPr marL="68580" marR="68580" marT="0" marB="0">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914400" rtl="0" eaLnBrk="1" latinLnBrk="0" hangingPunct="1">
                        <a:lnSpc>
                          <a:spcPct val="115000"/>
                        </a:lnSpc>
                        <a:spcAft>
                          <a:spcPts val="0"/>
                        </a:spcAft>
                        <a:tabLst>
                          <a:tab pos="1589405" algn="r"/>
                        </a:tabLst>
                      </a:pPr>
                      <a:r>
                        <a:rPr lang="fr-BE" sz="1800" b="1" kern="1200" dirty="0" smtClean="0">
                          <a:solidFill>
                            <a:schemeClr val="tx1"/>
                          </a:solidFill>
                          <a:latin typeface="Times New Roman"/>
                          <a:ea typeface="Times New Roman"/>
                          <a:cs typeface="Times New Roman"/>
                        </a:rPr>
                        <a:t>H0</a:t>
                      </a:r>
                    </a:p>
                  </a:txBody>
                  <a:tcPr marL="68580" marR="68580" marT="0" marB="0">
                    <a:lnL>
                      <a:noFill/>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7.7 (7.1-9.1)</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10.3 (8.3-13.3)</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0.03</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192786">
                <a:tc>
                  <a:txBody>
                    <a:bodyPr/>
                    <a:lstStyle/>
                    <a:p>
                      <a:pPr marL="0" marR="0" indent="0" algn="l" defTabSz="914400" rtl="0" eaLnBrk="1" fontAlgn="auto" latinLnBrk="0" hangingPunct="1">
                        <a:lnSpc>
                          <a:spcPct val="115000"/>
                        </a:lnSpc>
                        <a:spcBef>
                          <a:spcPts val="0"/>
                        </a:spcBef>
                        <a:spcAft>
                          <a:spcPts val="0"/>
                        </a:spcAft>
                        <a:buClrTx/>
                        <a:buSzTx/>
                        <a:buFontTx/>
                        <a:buNone/>
                        <a:tabLst>
                          <a:tab pos="1589405" algn="r"/>
                        </a:tabLst>
                        <a:defRPr/>
                      </a:pPr>
                      <a:r>
                        <a:rPr lang="nl-BE" sz="1800" b="0" kern="1200" dirty="0" smtClean="0">
                          <a:solidFill>
                            <a:schemeClr val="tx1"/>
                          </a:solidFill>
                          <a:latin typeface="Times New Roman"/>
                          <a:ea typeface="Times New Roman"/>
                          <a:cs typeface="Times New Roman"/>
                        </a:rPr>
                        <a:t>(g/</a:t>
                      </a:r>
                      <a:r>
                        <a:rPr lang="nl-BE" sz="1800" b="0" kern="1200" dirty="0" err="1" smtClean="0">
                          <a:solidFill>
                            <a:schemeClr val="tx1"/>
                          </a:solidFill>
                          <a:latin typeface="Times New Roman"/>
                          <a:ea typeface="Times New Roman"/>
                          <a:cs typeface="Times New Roman"/>
                        </a:rPr>
                        <a:t>dL</a:t>
                      </a:r>
                      <a:r>
                        <a:rPr lang="nl-BE" sz="1800" b="0" kern="1200" dirty="0" smtClean="0">
                          <a:solidFill>
                            <a:schemeClr val="tx1"/>
                          </a:solidFill>
                          <a:latin typeface="Times New Roman"/>
                          <a:ea typeface="Times New Roman"/>
                          <a:cs typeface="Times New Roman"/>
                        </a:rPr>
                        <a:t>)</a:t>
                      </a:r>
                      <a:endParaRPr lang="fr-BE" sz="1800" b="0" kern="1200" dirty="0" smtClean="0">
                        <a:solidFill>
                          <a:schemeClr val="tx1"/>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H+6</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8.7 (7.2-10.3)</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11.9 (10.7-12.7)</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0.02</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sz="2800" b="1" i="1" u="none" strike="noStrike" kern="1200" cap="none" spc="0" normalizeH="0" baseline="0" noProof="0" smtClean="0">
                <a:ln>
                  <a:noFill/>
                </a:ln>
                <a:solidFill>
                  <a:schemeClr val="dk1"/>
                </a:solidFill>
                <a:effectLst/>
                <a:uLnTx/>
                <a:uFillTx/>
                <a:latin typeface="+mn-lt"/>
                <a:ea typeface="+mn-ea"/>
                <a:cs typeface="+mn-cs"/>
              </a:rPr>
              <a:t>Impact de l’utilisation du système RLG en postopératoire </a:t>
            </a:r>
            <a:br>
              <a:rPr kumimoji="0" lang="fr-BE" sz="2800" b="1" i="1" u="none" strike="noStrike" kern="1200" cap="none" spc="0" normalizeH="0" baseline="0" noProof="0" smtClean="0">
                <a:ln>
                  <a:noFill/>
                </a:ln>
                <a:solidFill>
                  <a:schemeClr val="dk1"/>
                </a:solidFill>
                <a:effectLst/>
                <a:uLnTx/>
                <a:uFillTx/>
                <a:latin typeface="+mn-lt"/>
                <a:ea typeface="+mn-ea"/>
                <a:cs typeface="+mn-cs"/>
              </a:rPr>
            </a:br>
            <a:r>
              <a:rPr kumimoji="0" lang="fr-BE" sz="2800" b="1" i="1" u="none" strike="noStrike" kern="1200" cap="none" spc="0" normalizeH="0" baseline="0" noProof="0" smtClean="0">
                <a:ln>
                  <a:noFill/>
                </a:ln>
                <a:solidFill>
                  <a:schemeClr val="dk1"/>
                </a:solidFill>
                <a:effectLst/>
                <a:uLnTx/>
                <a:uFillTx/>
                <a:latin typeface="+mn-lt"/>
                <a:ea typeface="+mn-ea"/>
                <a:cs typeface="+mn-cs"/>
              </a:rPr>
              <a:t>chez les patients à haut risque de saignement ? </a:t>
            </a:r>
            <a:endParaRPr kumimoji="0" lang="fr-BE" sz="2800" b="0" i="1" u="none" strike="noStrike" kern="1200" cap="none" spc="0" normalizeH="0" baseline="0" noProof="0" dirty="0">
              <a:ln>
                <a:noFill/>
              </a:ln>
              <a:solidFill>
                <a:schemeClr val="dk1"/>
              </a:solidFill>
              <a:effectLst/>
              <a:uLnTx/>
              <a:uFillTx/>
              <a:latin typeface="+mn-lt"/>
              <a:ea typeface="+mn-ea"/>
              <a:cs typeface="+mn-cs"/>
            </a:endParaRPr>
          </a:p>
        </p:txBody>
      </p:sp>
      <p:sp>
        <p:nvSpPr>
          <p:cNvPr id="22" name="ZoneTexte 21"/>
          <p:cNvSpPr txBox="1"/>
          <p:nvPr/>
        </p:nvSpPr>
        <p:spPr>
          <a:xfrm>
            <a:off x="2447984" y="5445224"/>
            <a:ext cx="19800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2000" dirty="0" smtClean="0"/>
              <a:t>GR à récupérer</a:t>
            </a:r>
          </a:p>
        </p:txBody>
      </p:sp>
      <p:sp>
        <p:nvSpPr>
          <p:cNvPr id="32"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21</a:t>
            </a:fld>
            <a:endParaRPr lang="fr-BE" sz="1600" b="1" dirty="0">
              <a:solidFill>
                <a:schemeClr val="tx1"/>
              </a:solidFill>
            </a:endParaRPr>
          </a:p>
        </p:txBody>
      </p:sp>
      <p:sp>
        <p:nvSpPr>
          <p:cNvPr id="36" name="ZoneTexte 35"/>
          <p:cNvSpPr txBox="1"/>
          <p:nvPr/>
        </p:nvSpPr>
        <p:spPr>
          <a:xfrm>
            <a:off x="4896256" y="5445224"/>
            <a:ext cx="1980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BE" sz="2000" dirty="0" smtClean="0"/>
              <a:t>Tr. de </a:t>
            </a:r>
            <a:r>
              <a:rPr lang="fr-BE" sz="2000" dirty="0" err="1" smtClean="0"/>
              <a:t>coag</a:t>
            </a:r>
            <a:r>
              <a:rPr lang="fr-BE" sz="2000" dirty="0" smtClean="0"/>
              <a:t> ?</a:t>
            </a:r>
          </a:p>
        </p:txBody>
      </p:sp>
      <p:sp>
        <p:nvSpPr>
          <p:cNvPr id="37" name="ZoneTexte 36"/>
          <p:cNvSpPr txBox="1"/>
          <p:nvPr/>
        </p:nvSpPr>
        <p:spPr>
          <a:xfrm>
            <a:off x="7056496" y="5445224"/>
            <a:ext cx="1980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BE" sz="2000" dirty="0" smtClean="0"/>
              <a:t>Plasma/ </a:t>
            </a:r>
            <a:r>
              <a:rPr lang="fr-BE" sz="2000" dirty="0" err="1" smtClean="0"/>
              <a:t>Fact.Cg</a:t>
            </a:r>
            <a:endParaRPr lang="fr-BE" sz="2000" dirty="0" smtClean="0"/>
          </a:p>
        </p:txBody>
      </p:sp>
      <p:sp>
        <p:nvSpPr>
          <p:cNvPr id="39" name="ZoneTexte 38"/>
          <p:cNvSpPr txBox="1"/>
          <p:nvPr/>
        </p:nvSpPr>
        <p:spPr>
          <a:xfrm>
            <a:off x="2447984" y="4725144"/>
            <a:ext cx="1980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BE" sz="2000" dirty="0" smtClean="0"/>
              <a:t>Pertes ++</a:t>
            </a:r>
          </a:p>
        </p:txBody>
      </p:sp>
      <p:sp>
        <p:nvSpPr>
          <p:cNvPr id="40" name="ZoneTexte 39"/>
          <p:cNvSpPr txBox="1"/>
          <p:nvPr/>
        </p:nvSpPr>
        <p:spPr>
          <a:xfrm>
            <a:off x="2447984" y="6165304"/>
            <a:ext cx="19800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2000" dirty="0" smtClean="0"/>
              <a:t>GR à rendre</a:t>
            </a:r>
          </a:p>
        </p:txBody>
      </p:sp>
      <p:sp>
        <p:nvSpPr>
          <p:cNvPr id="41" name="ZoneTexte 40"/>
          <p:cNvSpPr txBox="1"/>
          <p:nvPr/>
        </p:nvSpPr>
        <p:spPr>
          <a:xfrm>
            <a:off x="4896256" y="6165304"/>
            <a:ext cx="19800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BE" sz="2000" dirty="0" smtClean="0"/>
              <a:t>PFC et </a:t>
            </a:r>
            <a:r>
              <a:rPr lang="fr-BE" sz="2000" dirty="0" err="1" smtClean="0"/>
              <a:t>Pq</a:t>
            </a:r>
            <a:endParaRPr lang="fr-BE" sz="2000" dirty="0" smtClean="0"/>
          </a:p>
        </p:txBody>
      </p:sp>
      <p:cxnSp>
        <p:nvCxnSpPr>
          <p:cNvPr id="21" name="Connecteur droit avec flèche 20"/>
          <p:cNvCxnSpPr>
            <a:stCxn id="39" idx="2"/>
            <a:endCxn id="22" idx="0"/>
          </p:cNvCxnSpPr>
          <p:nvPr/>
        </p:nvCxnSpPr>
        <p:spPr>
          <a:xfrm>
            <a:off x="3437984" y="5125254"/>
            <a:ext cx="0" cy="31997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2" idx="2"/>
            <a:endCxn id="40" idx="0"/>
          </p:cNvCxnSpPr>
          <p:nvPr/>
        </p:nvCxnSpPr>
        <p:spPr>
          <a:xfrm>
            <a:off x="3437984" y="5845334"/>
            <a:ext cx="0" cy="31997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36" idx="2"/>
            <a:endCxn id="41" idx="0"/>
          </p:cNvCxnSpPr>
          <p:nvPr/>
        </p:nvCxnSpPr>
        <p:spPr>
          <a:xfrm>
            <a:off x="5886256" y="5845334"/>
            <a:ext cx="0" cy="31997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5868144" y="4941168"/>
            <a:ext cx="0" cy="463986"/>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4427984" y="4941168"/>
            <a:ext cx="370255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a:off x="8100392" y="4919396"/>
            <a:ext cx="0" cy="463986"/>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a:off x="6873036" y="6381328"/>
            <a:ext cx="1254284" cy="0"/>
          </a:xfrm>
          <a:prstGeom prst="line">
            <a:avLst/>
          </a:prstGeom>
          <a:ln w="571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flipV="1">
            <a:off x="8100392" y="5845334"/>
            <a:ext cx="0" cy="53599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427984" y="4941168"/>
            <a:ext cx="144016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7236296" y="5661248"/>
            <a:ext cx="16561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6" name="Tableau 25"/>
          <p:cNvGraphicFramePr>
            <a:graphicFrameLocks noGrp="1"/>
          </p:cNvGraphicFramePr>
          <p:nvPr/>
        </p:nvGraphicFramePr>
        <p:xfrm>
          <a:off x="251520" y="1556792"/>
          <a:ext cx="8568952" cy="2876948"/>
        </p:xfrm>
        <a:graphic>
          <a:graphicData uri="http://schemas.openxmlformats.org/drawingml/2006/table">
            <a:tbl>
              <a:tblPr/>
              <a:tblGrid>
                <a:gridCol w="1440160"/>
                <a:gridCol w="792088"/>
                <a:gridCol w="2448272"/>
                <a:gridCol w="2448272"/>
                <a:gridCol w="1440160"/>
              </a:tblGrid>
              <a:tr h="668672">
                <a:tc>
                  <a:txBody>
                    <a:bodyPr/>
                    <a:lstStyle/>
                    <a:p>
                      <a:pPr algn="ctr">
                        <a:lnSpc>
                          <a:spcPct val="115000"/>
                        </a:lnSpc>
                        <a:spcAft>
                          <a:spcPts val="0"/>
                        </a:spcAft>
                        <a:tabLst>
                          <a:tab pos="1589405" algn="r"/>
                        </a:tabLst>
                      </a:pPr>
                      <a:endParaRPr lang="fr-BE" sz="1800" b="0" i="1"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tabLst>
                          <a:tab pos="1589405" algn="r"/>
                        </a:tabLst>
                      </a:pPr>
                      <a:endParaRPr lang="fr-BE" sz="1800" b="0" i="1" dirty="0">
                        <a:latin typeface="Times New Roman"/>
                        <a:ea typeface="Calibri"/>
                        <a:cs typeface="Times New Roman"/>
                      </a:endParaRPr>
                    </a:p>
                  </a:txBody>
                  <a:tcPr marL="68580" marR="68580" marT="0" marB="0" anchor="ctr">
                    <a:lnL>
                      <a:noFill/>
                    </a:lnL>
                    <a:lnR w="3175" cap="flat" cmpd="sng" algn="ctr">
                      <a:solidFill>
                        <a:schemeClr val="bg1">
                          <a:lumMod val="95000"/>
                        </a:schemeClr>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b="1" dirty="0" smtClean="0">
                          <a:latin typeface="Times New Roman"/>
                          <a:ea typeface="Calibri"/>
                          <a:cs typeface="Times New Roman"/>
                        </a:rPr>
                        <a:t>GR rendus</a:t>
                      </a:r>
                    </a:p>
                    <a:p>
                      <a:pPr algn="r">
                        <a:lnSpc>
                          <a:spcPct val="115000"/>
                        </a:lnSpc>
                        <a:spcAft>
                          <a:spcPts val="0"/>
                        </a:spcAft>
                      </a:pPr>
                      <a:r>
                        <a:rPr lang="fr-BE" sz="1800" b="1" dirty="0" smtClean="0">
                          <a:latin typeface="Times New Roman"/>
                          <a:ea typeface="Calibri"/>
                          <a:cs typeface="Times New Roman"/>
                        </a:rPr>
                        <a:t>n=9</a:t>
                      </a:r>
                      <a:endParaRPr lang="fr-BE" sz="1800" b="1"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b="1" dirty="0" smtClean="0">
                          <a:latin typeface="Times New Roman"/>
                          <a:ea typeface="Calibri"/>
                          <a:cs typeface="Times New Roman"/>
                        </a:rPr>
                        <a:t>Pas de GR</a:t>
                      </a:r>
                      <a:r>
                        <a:rPr lang="fr-BE" sz="1800" b="1" baseline="0" dirty="0" smtClean="0">
                          <a:latin typeface="Times New Roman"/>
                          <a:ea typeface="Calibri"/>
                          <a:cs typeface="Times New Roman"/>
                        </a:rPr>
                        <a:t> rendus</a:t>
                      </a:r>
                    </a:p>
                    <a:p>
                      <a:pPr algn="r">
                        <a:lnSpc>
                          <a:spcPct val="115000"/>
                        </a:lnSpc>
                        <a:spcAft>
                          <a:spcPts val="0"/>
                        </a:spcAft>
                      </a:pPr>
                      <a:r>
                        <a:rPr lang="fr-BE" sz="1800" b="1" baseline="0" dirty="0" smtClean="0">
                          <a:latin typeface="Times New Roman"/>
                          <a:ea typeface="Calibri"/>
                          <a:cs typeface="Times New Roman"/>
                        </a:rPr>
                        <a:t>n=7</a:t>
                      </a:r>
                      <a:endParaRPr lang="fr-BE" sz="1800" b="1"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b="1" dirty="0" smtClean="0">
                          <a:latin typeface="Times New Roman"/>
                          <a:ea typeface="Calibri"/>
                          <a:cs typeface="Times New Roman"/>
                        </a:rPr>
                        <a:t>p valeur</a:t>
                      </a:r>
                      <a:endParaRPr lang="fr-BE" sz="1800" b="1"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2786">
                <a:tc>
                  <a:txBody>
                    <a:bodyPr/>
                    <a:lstStyle/>
                    <a:p>
                      <a:pPr algn="l">
                        <a:lnSpc>
                          <a:spcPct val="115000"/>
                        </a:lnSpc>
                        <a:spcAft>
                          <a:spcPts val="0"/>
                        </a:spcAft>
                        <a:tabLst>
                          <a:tab pos="1589405" algn="r"/>
                        </a:tabLst>
                      </a:pPr>
                      <a:r>
                        <a:rPr lang="fr-BE" sz="1800" b="1" dirty="0" smtClean="0">
                          <a:latin typeface="Times New Roman"/>
                          <a:ea typeface="Times New Roman"/>
                          <a:cs typeface="Times New Roman"/>
                        </a:rPr>
                        <a:t>Vol. drainé</a:t>
                      </a:r>
                      <a:endParaRPr lang="fr-BE" sz="1800" b="1" dirty="0">
                        <a:latin typeface="Times New Roman"/>
                        <a:ea typeface="Calibri"/>
                        <a:cs typeface="Times New Roman"/>
                      </a:endParaRPr>
                    </a:p>
                  </a:txBody>
                  <a:tcPr marL="68580" marR="68580" marT="0" marB="0">
                    <a:lnL>
                      <a:noFill/>
                    </a:lnL>
                    <a:lnR>
                      <a:noFill/>
                    </a:lnR>
                    <a:lnT w="3175" cap="flat" cmpd="sng" algn="ctr">
                      <a:solidFill>
                        <a:schemeClr val="tx1"/>
                      </a:solidFill>
                      <a:prstDash val="solid"/>
                      <a:round/>
                      <a:headEnd type="none" w="med" len="med"/>
                      <a:tailEnd type="none" w="med" len="med"/>
                    </a:lnT>
                    <a:lnB>
                      <a:noFill/>
                    </a:lnB>
                    <a:noFill/>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H0</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a:noFill/>
                    </a:lnB>
                    <a:noFill/>
                  </a:tcPr>
                </a:tc>
                <a:tc>
                  <a:txBody>
                    <a:bodyPr/>
                    <a:lstStyle/>
                    <a:p>
                      <a:pPr algn="r">
                        <a:lnSpc>
                          <a:spcPct val="115000"/>
                        </a:lnSpc>
                        <a:spcAft>
                          <a:spcPts val="0"/>
                        </a:spcAft>
                      </a:pPr>
                      <a:r>
                        <a:rPr lang="fr-BE" sz="1800" dirty="0">
                          <a:latin typeface="Times New Roman"/>
                          <a:ea typeface="Times New Roman"/>
                          <a:cs typeface="Times New Roman"/>
                        </a:rPr>
                        <a:t>270 (165-400)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a:noFill/>
                    </a:lnB>
                    <a:noFill/>
                  </a:tcPr>
                </a:tc>
                <a:tc>
                  <a:txBody>
                    <a:bodyPr/>
                    <a:lstStyle/>
                    <a:p>
                      <a:pPr algn="r">
                        <a:lnSpc>
                          <a:spcPct val="115000"/>
                        </a:lnSpc>
                        <a:spcAft>
                          <a:spcPts val="0"/>
                        </a:spcAft>
                      </a:pPr>
                      <a:r>
                        <a:rPr lang="fr-BE" sz="1800" dirty="0">
                          <a:latin typeface="Times New Roman"/>
                          <a:ea typeface="Times New Roman"/>
                          <a:cs typeface="Times New Roman"/>
                        </a:rPr>
                        <a:t>65 (30-70)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a:noFill/>
                    </a:lnB>
                    <a:noFill/>
                  </a:tcPr>
                </a:tc>
                <a:tc>
                  <a:txBody>
                    <a:bodyPr/>
                    <a:lstStyle/>
                    <a:p>
                      <a:pPr algn="r">
                        <a:lnSpc>
                          <a:spcPct val="115000"/>
                        </a:lnSpc>
                        <a:spcAft>
                          <a:spcPts val="0"/>
                        </a:spcAft>
                      </a:pPr>
                      <a:r>
                        <a:rPr lang="fr-BE" sz="1800" dirty="0" smtClean="0">
                          <a:latin typeface="Times New Roman"/>
                          <a:ea typeface="Times New Roman"/>
                          <a:cs typeface="Times New Roman"/>
                        </a:rPr>
                        <a:t>0.02</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3175" cap="flat" cmpd="sng" algn="ctr">
                      <a:solidFill>
                        <a:schemeClr val="tx1"/>
                      </a:solidFill>
                      <a:prstDash val="solid"/>
                      <a:round/>
                      <a:headEnd type="none" w="med" len="med"/>
                      <a:tailEnd type="none" w="med" len="med"/>
                    </a:lnT>
                    <a:lnB>
                      <a:noFill/>
                    </a:lnB>
                    <a:noFill/>
                  </a:tcPr>
                </a:tc>
              </a:tr>
              <a:tr h="192786">
                <a:tc>
                  <a:txBody>
                    <a:bodyPr/>
                    <a:lstStyle/>
                    <a:p>
                      <a:pPr algn="l">
                        <a:lnSpc>
                          <a:spcPct val="115000"/>
                        </a:lnSpc>
                        <a:spcAft>
                          <a:spcPts val="0"/>
                        </a:spcAft>
                        <a:tabLst>
                          <a:tab pos="1589405" algn="r"/>
                        </a:tabLst>
                      </a:pPr>
                      <a:r>
                        <a:rPr lang="fr-BE" sz="1800" b="0" dirty="0" smtClean="0">
                          <a:latin typeface="Times New Roman"/>
                          <a:ea typeface="Times New Roman"/>
                          <a:cs typeface="Times New Roman"/>
                        </a:rPr>
                        <a:t>(</a:t>
                      </a:r>
                      <a:r>
                        <a:rPr lang="fr-BE" sz="1800" b="0" dirty="0" err="1" smtClean="0">
                          <a:latin typeface="Times New Roman"/>
                          <a:ea typeface="Times New Roman"/>
                          <a:cs typeface="Times New Roman"/>
                        </a:rPr>
                        <a:t>mL</a:t>
                      </a:r>
                      <a:r>
                        <a:rPr lang="fr-BE" sz="1800" b="0" dirty="0" smtClean="0">
                          <a:latin typeface="Times New Roman"/>
                          <a:ea typeface="Times New Roman"/>
                          <a:cs typeface="Times New Roman"/>
                        </a:rPr>
                        <a:t>)</a:t>
                      </a:r>
                      <a:endParaRPr lang="fr-BE" sz="1800" b="0" dirty="0">
                        <a:latin typeface="Times New Roman"/>
                        <a:ea typeface="Calibri"/>
                        <a:cs typeface="Times New Roman"/>
                      </a:endParaRPr>
                    </a:p>
                  </a:txBody>
                  <a:tcPr marL="68580" marR="68580" marT="0" marB="0">
                    <a:lnL>
                      <a:noFill/>
                    </a:lnL>
                    <a:lnR>
                      <a:noFill/>
                    </a:lnR>
                    <a:lnT>
                      <a:noFill/>
                    </a:lnT>
                    <a:lnB w="3175"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H+6</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fr-BE" sz="1800" kern="1200" dirty="0">
                          <a:solidFill>
                            <a:schemeClr val="tx1"/>
                          </a:solidFill>
                          <a:latin typeface="Times New Roman"/>
                          <a:ea typeface="Times New Roman"/>
                          <a:cs typeface="Times New Roman"/>
                        </a:rPr>
                        <a:t>1690 (1095-1780)</a:t>
                      </a: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fr-BE" sz="1800" kern="1200" dirty="0">
                          <a:solidFill>
                            <a:schemeClr val="tx1"/>
                          </a:solidFill>
                          <a:latin typeface="Times New Roman"/>
                          <a:ea typeface="Times New Roman"/>
                          <a:cs typeface="Times New Roman"/>
                        </a:rPr>
                        <a:t>245 (115-265)</a:t>
                      </a: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fr-BE" sz="1800" kern="1200" dirty="0">
                          <a:solidFill>
                            <a:schemeClr val="tx1"/>
                          </a:solidFill>
                          <a:latin typeface="Times New Roman"/>
                          <a:ea typeface="Times New Roman"/>
                          <a:cs typeface="Times New Roman"/>
                        </a:rPr>
                        <a:t>0.001</a:t>
                      </a: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3175" cap="flat" cmpd="sng" algn="ctr">
                      <a:solidFill>
                        <a:schemeClr val="tx1"/>
                      </a:solidFill>
                      <a:prstDash val="solid"/>
                      <a:round/>
                      <a:headEnd type="none" w="med" len="med"/>
                      <a:tailEnd type="none" w="med" len="med"/>
                    </a:lnB>
                    <a:noFill/>
                  </a:tcPr>
                </a:tc>
              </a:tr>
              <a:tr h="192786">
                <a:tc>
                  <a:txBody>
                    <a:bodyPr/>
                    <a:lstStyle/>
                    <a:p>
                      <a:pPr algn="l">
                        <a:lnSpc>
                          <a:spcPct val="115000"/>
                        </a:lnSpc>
                        <a:spcAft>
                          <a:spcPts val="0"/>
                        </a:spcAft>
                        <a:tabLst>
                          <a:tab pos="1589405" algn="r"/>
                        </a:tabLst>
                      </a:pPr>
                      <a:r>
                        <a:rPr lang="fr-BE" sz="1800" b="1" dirty="0" smtClean="0">
                          <a:latin typeface="Times New Roman"/>
                          <a:ea typeface="Calibri"/>
                          <a:cs typeface="Times New Roman"/>
                        </a:rPr>
                        <a:t>PSL</a:t>
                      </a:r>
                      <a:r>
                        <a:rPr lang="fr-BE" sz="1800" b="1" baseline="0" dirty="0" smtClean="0">
                          <a:latin typeface="Times New Roman"/>
                          <a:ea typeface="Calibri"/>
                          <a:cs typeface="Times New Roman"/>
                        </a:rPr>
                        <a:t> </a:t>
                      </a:r>
                      <a:r>
                        <a:rPr lang="fr-BE" sz="1800" b="1" baseline="0" dirty="0" err="1" smtClean="0">
                          <a:latin typeface="Times New Roman"/>
                          <a:ea typeface="Calibri"/>
                          <a:cs typeface="Times New Roman"/>
                        </a:rPr>
                        <a:t>postop</a:t>
                      </a:r>
                      <a:endParaRPr lang="fr-BE" sz="1800" b="1" dirty="0">
                        <a:latin typeface="Times New Roman"/>
                        <a:ea typeface="Calibri"/>
                        <a:cs typeface="Times New Roman"/>
                      </a:endParaRPr>
                    </a:p>
                  </a:txBody>
                  <a:tcPr marL="68580" marR="68580" marT="0" marB="0">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PFC</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fr-BE" sz="1800" dirty="0" smtClean="0">
                          <a:latin typeface="Times New Roman"/>
                          <a:ea typeface="Calibri"/>
                          <a:cs typeface="Times New Roman"/>
                        </a:rPr>
                        <a:t>7 (77)</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fr-BE" sz="1800" dirty="0" smtClean="0">
                          <a:latin typeface="Times New Roman"/>
                          <a:ea typeface="Calibri"/>
                          <a:cs typeface="Times New Roman"/>
                        </a:rPr>
                        <a:t>0 (0)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fr-BE" sz="1800" dirty="0" smtClean="0">
                          <a:latin typeface="Times New Roman"/>
                          <a:ea typeface="Calibri"/>
                          <a:cs typeface="Times New Roman"/>
                        </a:rPr>
                        <a:t>0.003</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r>
              <a:tr h="192786">
                <a:tc>
                  <a:txBody>
                    <a:bodyPr/>
                    <a:lstStyle/>
                    <a:p>
                      <a:pPr marL="0" marR="0" indent="0" algn="l" defTabSz="914400" rtl="0" eaLnBrk="1" fontAlgn="auto" latinLnBrk="0" hangingPunct="1">
                        <a:lnSpc>
                          <a:spcPct val="115000"/>
                        </a:lnSpc>
                        <a:spcBef>
                          <a:spcPts val="0"/>
                        </a:spcBef>
                        <a:spcAft>
                          <a:spcPts val="0"/>
                        </a:spcAft>
                        <a:buClrTx/>
                        <a:buSzTx/>
                        <a:buFontTx/>
                        <a:buNone/>
                        <a:tabLst>
                          <a:tab pos="1589405" algn="r"/>
                        </a:tabLst>
                        <a:defRPr/>
                      </a:pPr>
                      <a:r>
                        <a:rPr lang="fr-BE" sz="1800" b="0" baseline="0" dirty="0" smtClean="0">
                          <a:latin typeface="Times New Roman"/>
                          <a:ea typeface="Calibri"/>
                          <a:cs typeface="Times New Roman"/>
                        </a:rPr>
                        <a:t>n(%)</a:t>
                      </a:r>
                      <a:endParaRPr lang="fr-BE" sz="1800" b="0" dirty="0" smtClean="0">
                        <a:latin typeface="Times New Roman"/>
                        <a:ea typeface="Calibri"/>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tabLst>
                          <a:tab pos="1589405" algn="r"/>
                        </a:tabLst>
                      </a:pPr>
                      <a:r>
                        <a:rPr lang="fr-BE" sz="1800" b="1" dirty="0" err="1" smtClean="0">
                          <a:latin typeface="Times New Roman"/>
                          <a:ea typeface="Calibri"/>
                          <a:cs typeface="Times New Roman"/>
                        </a:rPr>
                        <a:t>Pq</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fr-BE" sz="1800" dirty="0" smtClean="0">
                          <a:latin typeface="Times New Roman"/>
                          <a:ea typeface="Calibri"/>
                          <a:cs typeface="Times New Roman"/>
                        </a:rPr>
                        <a:t>7 (77)</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fr-BE" sz="1800" dirty="0" smtClean="0">
                          <a:latin typeface="Times New Roman"/>
                          <a:ea typeface="Calibri"/>
                          <a:cs typeface="Times New Roman"/>
                        </a:rPr>
                        <a:t>0 (0)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r">
                        <a:lnSpc>
                          <a:spcPct val="115000"/>
                        </a:lnSpc>
                        <a:spcAft>
                          <a:spcPts val="0"/>
                        </a:spcAft>
                      </a:pPr>
                      <a:r>
                        <a:rPr lang="fr-BE" sz="1800" dirty="0" smtClean="0">
                          <a:latin typeface="Times New Roman"/>
                          <a:ea typeface="Calibri"/>
                          <a:cs typeface="Times New Roman"/>
                        </a:rPr>
                        <a:t>0.003</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12700" cap="flat" cmpd="sng" algn="ctr">
                      <a:noFill/>
                      <a:prstDash val="solid"/>
                      <a:round/>
                      <a:headEnd type="none" w="med" len="med"/>
                      <a:tailEnd type="none" w="med" len="med"/>
                    </a:lnB>
                    <a:solidFill>
                      <a:schemeClr val="accent2">
                        <a:lumMod val="20000"/>
                        <a:lumOff val="80000"/>
                      </a:schemeClr>
                    </a:solidFill>
                  </a:tcPr>
                </a:tc>
              </a:tr>
              <a:tr h="192786">
                <a:tc>
                  <a:txBody>
                    <a:bodyPr/>
                    <a:lstStyle/>
                    <a:p>
                      <a:pPr algn="l">
                        <a:lnSpc>
                          <a:spcPct val="115000"/>
                        </a:lnSpc>
                        <a:spcAft>
                          <a:spcPts val="0"/>
                        </a:spcAft>
                        <a:tabLst>
                          <a:tab pos="1589405" algn="r"/>
                        </a:tabLst>
                      </a:pPr>
                      <a:endParaRPr lang="fr-BE" sz="1800" b="1" dirty="0">
                        <a:latin typeface="Times New Roman"/>
                        <a:ea typeface="Calibri"/>
                        <a:cs typeface="Times New Roman"/>
                      </a:endParaRPr>
                    </a:p>
                  </a:txBody>
                  <a:tcPr marL="68580" marR="68580" marT="0" marB="0">
                    <a:lnL>
                      <a:noFill/>
                    </a:lnL>
                    <a:lnR>
                      <a:noFill/>
                    </a:lnR>
                    <a:lnT>
                      <a:noFill/>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CE</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5 (71)</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 (0)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0.03</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3175" cap="flat" cmpd="sng" algn="ctr">
                      <a:solidFill>
                        <a:schemeClr val="tx1"/>
                      </a:solidFill>
                      <a:prstDash val="solid"/>
                      <a:round/>
                      <a:headEnd type="none" w="med" len="med"/>
                      <a:tailEnd type="none" w="med" len="med"/>
                    </a:lnB>
                  </a:tcPr>
                </a:tc>
              </a:tr>
              <a:tr h="192786">
                <a:tc>
                  <a:txBody>
                    <a:bodyPr/>
                    <a:lstStyle/>
                    <a:p>
                      <a:pPr marL="0" algn="l" defTabSz="914400" rtl="0" eaLnBrk="1" latinLnBrk="0" hangingPunct="1">
                        <a:lnSpc>
                          <a:spcPct val="115000"/>
                        </a:lnSpc>
                        <a:spcAft>
                          <a:spcPts val="0"/>
                        </a:spcAft>
                        <a:tabLst>
                          <a:tab pos="1589405" algn="r"/>
                        </a:tabLst>
                      </a:pPr>
                      <a:r>
                        <a:rPr lang="nl-BE" sz="1800" b="1" kern="1200" dirty="0" err="1" smtClean="0">
                          <a:solidFill>
                            <a:schemeClr val="tx1"/>
                          </a:solidFill>
                          <a:latin typeface="Times New Roman"/>
                          <a:ea typeface="Times New Roman"/>
                          <a:cs typeface="Times New Roman"/>
                        </a:rPr>
                        <a:t>Hb</a:t>
                      </a:r>
                      <a:endParaRPr lang="fr-BE" sz="1800" b="1" kern="1200" dirty="0" smtClean="0">
                        <a:solidFill>
                          <a:schemeClr val="tx1"/>
                        </a:solidFill>
                        <a:latin typeface="Times New Roman"/>
                        <a:ea typeface="Times New Roman"/>
                        <a:cs typeface="Times New Roman"/>
                      </a:endParaRPr>
                    </a:p>
                  </a:txBody>
                  <a:tcPr marL="68580" marR="68580" marT="0" marB="0">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914400" rtl="0" eaLnBrk="1" latinLnBrk="0" hangingPunct="1">
                        <a:lnSpc>
                          <a:spcPct val="115000"/>
                        </a:lnSpc>
                        <a:spcAft>
                          <a:spcPts val="0"/>
                        </a:spcAft>
                        <a:tabLst>
                          <a:tab pos="1589405" algn="r"/>
                        </a:tabLst>
                      </a:pPr>
                      <a:r>
                        <a:rPr lang="fr-BE" sz="1800" b="1" kern="1200" dirty="0" smtClean="0">
                          <a:solidFill>
                            <a:schemeClr val="tx1"/>
                          </a:solidFill>
                          <a:latin typeface="Times New Roman"/>
                          <a:ea typeface="Times New Roman"/>
                          <a:cs typeface="Times New Roman"/>
                        </a:rPr>
                        <a:t>H0</a:t>
                      </a:r>
                    </a:p>
                  </a:txBody>
                  <a:tcPr marL="68580" marR="68580" marT="0" marB="0">
                    <a:lnL>
                      <a:noFill/>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7.7 (7.1-9.1)</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10.3 (8.3-13.3)</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0.03</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192786">
                <a:tc>
                  <a:txBody>
                    <a:bodyPr/>
                    <a:lstStyle/>
                    <a:p>
                      <a:pPr marL="0" marR="0" indent="0" algn="l" defTabSz="914400" rtl="0" eaLnBrk="1" fontAlgn="auto" latinLnBrk="0" hangingPunct="1">
                        <a:lnSpc>
                          <a:spcPct val="115000"/>
                        </a:lnSpc>
                        <a:spcBef>
                          <a:spcPts val="0"/>
                        </a:spcBef>
                        <a:spcAft>
                          <a:spcPts val="0"/>
                        </a:spcAft>
                        <a:buClrTx/>
                        <a:buSzTx/>
                        <a:buFontTx/>
                        <a:buNone/>
                        <a:tabLst>
                          <a:tab pos="1589405" algn="r"/>
                        </a:tabLst>
                        <a:defRPr/>
                      </a:pPr>
                      <a:r>
                        <a:rPr lang="nl-BE" sz="1800" b="0" kern="1200" dirty="0" smtClean="0">
                          <a:solidFill>
                            <a:schemeClr val="tx1"/>
                          </a:solidFill>
                          <a:latin typeface="Times New Roman"/>
                          <a:ea typeface="Times New Roman"/>
                          <a:cs typeface="Times New Roman"/>
                        </a:rPr>
                        <a:t>(g/</a:t>
                      </a:r>
                      <a:r>
                        <a:rPr lang="nl-BE" sz="1800" b="0" kern="1200" dirty="0" err="1" smtClean="0">
                          <a:solidFill>
                            <a:schemeClr val="tx1"/>
                          </a:solidFill>
                          <a:latin typeface="Times New Roman"/>
                          <a:ea typeface="Times New Roman"/>
                          <a:cs typeface="Times New Roman"/>
                        </a:rPr>
                        <a:t>dL</a:t>
                      </a:r>
                      <a:r>
                        <a:rPr lang="nl-BE" sz="1800" b="0" kern="1200" dirty="0" smtClean="0">
                          <a:solidFill>
                            <a:schemeClr val="tx1"/>
                          </a:solidFill>
                          <a:latin typeface="Times New Roman"/>
                          <a:ea typeface="Times New Roman"/>
                          <a:cs typeface="Times New Roman"/>
                        </a:rPr>
                        <a:t>)</a:t>
                      </a:r>
                      <a:endParaRPr lang="fr-BE" sz="1800" b="0" kern="1200" dirty="0" smtClean="0">
                        <a:solidFill>
                          <a:schemeClr val="tx1"/>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H+6</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8.7 (7.2-10.3)</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11.9 (10.7-12.7)</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0.02</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sz="2800" b="1" i="1" u="none" strike="noStrike" kern="1200" cap="none" spc="0" normalizeH="0" baseline="0" noProof="0" smtClean="0">
                <a:ln>
                  <a:noFill/>
                </a:ln>
                <a:solidFill>
                  <a:schemeClr val="dk1"/>
                </a:solidFill>
                <a:effectLst/>
                <a:uLnTx/>
                <a:uFillTx/>
                <a:latin typeface="+mn-lt"/>
                <a:ea typeface="+mn-ea"/>
                <a:cs typeface="+mn-cs"/>
              </a:rPr>
              <a:t>Impact de l’utilisation du système RLG en postopératoire </a:t>
            </a:r>
            <a:br>
              <a:rPr kumimoji="0" lang="fr-BE" sz="2800" b="1" i="1" u="none" strike="noStrike" kern="1200" cap="none" spc="0" normalizeH="0" baseline="0" noProof="0" smtClean="0">
                <a:ln>
                  <a:noFill/>
                </a:ln>
                <a:solidFill>
                  <a:schemeClr val="dk1"/>
                </a:solidFill>
                <a:effectLst/>
                <a:uLnTx/>
                <a:uFillTx/>
                <a:latin typeface="+mn-lt"/>
                <a:ea typeface="+mn-ea"/>
                <a:cs typeface="+mn-cs"/>
              </a:rPr>
            </a:br>
            <a:r>
              <a:rPr kumimoji="0" lang="fr-BE" sz="2800" b="1" i="1" u="none" strike="noStrike" kern="1200" cap="none" spc="0" normalizeH="0" baseline="0" noProof="0" smtClean="0">
                <a:ln>
                  <a:noFill/>
                </a:ln>
                <a:solidFill>
                  <a:schemeClr val="dk1"/>
                </a:solidFill>
                <a:effectLst/>
                <a:uLnTx/>
                <a:uFillTx/>
                <a:latin typeface="+mn-lt"/>
                <a:ea typeface="+mn-ea"/>
                <a:cs typeface="+mn-cs"/>
              </a:rPr>
              <a:t>chez les patients à haut risque de saignement ? </a:t>
            </a:r>
            <a:endParaRPr kumimoji="0" lang="fr-BE" sz="2800" b="0" i="1" u="none" strike="noStrike" kern="1200" cap="none" spc="0" normalizeH="0" baseline="0" noProof="0" dirty="0">
              <a:ln>
                <a:noFill/>
              </a:ln>
              <a:solidFill>
                <a:schemeClr val="dk1"/>
              </a:solidFill>
              <a:effectLst/>
              <a:uLnTx/>
              <a:uFillTx/>
              <a:latin typeface="+mn-lt"/>
              <a:ea typeface="+mn-ea"/>
              <a:cs typeface="+mn-cs"/>
            </a:endParaRPr>
          </a:p>
        </p:txBody>
      </p:sp>
      <p:graphicFrame>
        <p:nvGraphicFramePr>
          <p:cNvPr id="10" name="Tableau 9"/>
          <p:cNvGraphicFramePr>
            <a:graphicFrameLocks noGrp="1"/>
          </p:cNvGraphicFramePr>
          <p:nvPr/>
        </p:nvGraphicFramePr>
        <p:xfrm>
          <a:off x="251520" y="1556792"/>
          <a:ext cx="8568952" cy="2876948"/>
        </p:xfrm>
        <a:graphic>
          <a:graphicData uri="http://schemas.openxmlformats.org/drawingml/2006/table">
            <a:tbl>
              <a:tblPr/>
              <a:tblGrid>
                <a:gridCol w="1440160"/>
                <a:gridCol w="792088"/>
                <a:gridCol w="2448272"/>
                <a:gridCol w="2448272"/>
                <a:gridCol w="1440160"/>
              </a:tblGrid>
              <a:tr h="668672">
                <a:tc>
                  <a:txBody>
                    <a:bodyPr/>
                    <a:lstStyle/>
                    <a:p>
                      <a:pPr algn="ctr">
                        <a:lnSpc>
                          <a:spcPct val="115000"/>
                        </a:lnSpc>
                        <a:spcAft>
                          <a:spcPts val="0"/>
                        </a:spcAft>
                        <a:tabLst>
                          <a:tab pos="1589405" algn="r"/>
                        </a:tabLst>
                      </a:pPr>
                      <a:endParaRPr lang="fr-BE" sz="1800" b="0" i="1"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tabLst>
                          <a:tab pos="1589405" algn="r"/>
                        </a:tabLst>
                      </a:pPr>
                      <a:endParaRPr lang="fr-BE" sz="1800" b="0" i="1" dirty="0">
                        <a:latin typeface="Times New Roman"/>
                        <a:ea typeface="Calibri"/>
                        <a:cs typeface="Times New Roman"/>
                      </a:endParaRPr>
                    </a:p>
                  </a:txBody>
                  <a:tcPr marL="68580" marR="68580" marT="0" marB="0" anchor="ctr">
                    <a:lnL>
                      <a:noFill/>
                    </a:lnL>
                    <a:lnR w="3175" cap="flat" cmpd="sng" algn="ctr">
                      <a:solidFill>
                        <a:schemeClr val="bg1">
                          <a:lumMod val="95000"/>
                        </a:schemeClr>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b="1" dirty="0" smtClean="0">
                          <a:latin typeface="Times New Roman"/>
                          <a:ea typeface="Calibri"/>
                          <a:cs typeface="Times New Roman"/>
                        </a:rPr>
                        <a:t>GR rendus</a:t>
                      </a:r>
                    </a:p>
                    <a:p>
                      <a:pPr algn="r">
                        <a:lnSpc>
                          <a:spcPct val="115000"/>
                        </a:lnSpc>
                        <a:spcAft>
                          <a:spcPts val="0"/>
                        </a:spcAft>
                      </a:pPr>
                      <a:r>
                        <a:rPr lang="fr-BE" sz="1800" b="1" dirty="0" smtClean="0">
                          <a:latin typeface="Times New Roman"/>
                          <a:ea typeface="Calibri"/>
                          <a:cs typeface="Times New Roman"/>
                        </a:rPr>
                        <a:t>n=9</a:t>
                      </a:r>
                      <a:endParaRPr lang="fr-BE" sz="1800" b="1"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b="1" dirty="0" smtClean="0">
                          <a:latin typeface="Times New Roman"/>
                          <a:ea typeface="Calibri"/>
                          <a:cs typeface="Times New Roman"/>
                        </a:rPr>
                        <a:t>Pas de GR</a:t>
                      </a:r>
                      <a:r>
                        <a:rPr lang="fr-BE" sz="1800" b="1" baseline="0" dirty="0" smtClean="0">
                          <a:latin typeface="Times New Roman"/>
                          <a:ea typeface="Calibri"/>
                          <a:cs typeface="Times New Roman"/>
                        </a:rPr>
                        <a:t> rendus</a:t>
                      </a:r>
                    </a:p>
                    <a:p>
                      <a:pPr algn="r">
                        <a:lnSpc>
                          <a:spcPct val="115000"/>
                        </a:lnSpc>
                        <a:spcAft>
                          <a:spcPts val="0"/>
                        </a:spcAft>
                      </a:pPr>
                      <a:r>
                        <a:rPr lang="fr-BE" sz="1800" b="1" baseline="0" dirty="0" smtClean="0">
                          <a:latin typeface="Times New Roman"/>
                          <a:ea typeface="Calibri"/>
                          <a:cs typeface="Times New Roman"/>
                        </a:rPr>
                        <a:t>n=7</a:t>
                      </a:r>
                      <a:endParaRPr lang="fr-BE" sz="1800" b="1"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b="1" dirty="0" smtClean="0">
                          <a:latin typeface="Times New Roman"/>
                          <a:ea typeface="Calibri"/>
                          <a:cs typeface="Times New Roman"/>
                        </a:rPr>
                        <a:t>p valeur</a:t>
                      </a:r>
                      <a:endParaRPr lang="fr-BE" sz="1800" b="1"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2786">
                <a:tc>
                  <a:txBody>
                    <a:bodyPr/>
                    <a:lstStyle/>
                    <a:p>
                      <a:pPr algn="l">
                        <a:lnSpc>
                          <a:spcPct val="115000"/>
                        </a:lnSpc>
                        <a:spcAft>
                          <a:spcPts val="0"/>
                        </a:spcAft>
                        <a:tabLst>
                          <a:tab pos="1589405" algn="r"/>
                        </a:tabLst>
                      </a:pPr>
                      <a:r>
                        <a:rPr lang="fr-BE" sz="1800" b="1" dirty="0" smtClean="0">
                          <a:latin typeface="Times New Roman"/>
                          <a:ea typeface="Times New Roman"/>
                          <a:cs typeface="Times New Roman"/>
                        </a:rPr>
                        <a:t>Vol. drainé</a:t>
                      </a:r>
                      <a:endParaRPr lang="fr-BE" sz="1800" b="1" dirty="0">
                        <a:latin typeface="Times New Roman"/>
                        <a:ea typeface="Calibri"/>
                        <a:cs typeface="Times New Roman"/>
                      </a:endParaRPr>
                    </a:p>
                  </a:txBody>
                  <a:tcPr marL="68580" marR="68580" marT="0" marB="0">
                    <a:lnL>
                      <a:noFill/>
                    </a:lnL>
                    <a:lnR>
                      <a:noFill/>
                    </a:lnR>
                    <a:lnT w="3175" cap="flat" cmpd="sng" algn="ctr">
                      <a:solidFill>
                        <a:schemeClr val="tx1"/>
                      </a:solidFill>
                      <a:prstDash val="solid"/>
                      <a:round/>
                      <a:headEnd type="none" w="med" len="med"/>
                      <a:tailEnd type="none" w="med" len="med"/>
                    </a:lnT>
                    <a:lnB>
                      <a:noFill/>
                    </a:lnB>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H0</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a:noFill/>
                    </a:lnB>
                  </a:tcPr>
                </a:tc>
                <a:tc>
                  <a:txBody>
                    <a:bodyPr/>
                    <a:lstStyle/>
                    <a:p>
                      <a:pPr algn="r">
                        <a:lnSpc>
                          <a:spcPct val="115000"/>
                        </a:lnSpc>
                        <a:spcAft>
                          <a:spcPts val="0"/>
                        </a:spcAft>
                      </a:pPr>
                      <a:r>
                        <a:rPr lang="fr-BE" sz="1800" dirty="0">
                          <a:latin typeface="Times New Roman"/>
                          <a:ea typeface="Times New Roman"/>
                          <a:cs typeface="Times New Roman"/>
                        </a:rPr>
                        <a:t>270 (165-400)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a:noFill/>
                    </a:lnB>
                  </a:tcPr>
                </a:tc>
                <a:tc>
                  <a:txBody>
                    <a:bodyPr/>
                    <a:lstStyle/>
                    <a:p>
                      <a:pPr algn="r">
                        <a:lnSpc>
                          <a:spcPct val="115000"/>
                        </a:lnSpc>
                        <a:spcAft>
                          <a:spcPts val="0"/>
                        </a:spcAft>
                      </a:pPr>
                      <a:r>
                        <a:rPr lang="fr-BE" sz="1800" dirty="0">
                          <a:latin typeface="Times New Roman"/>
                          <a:ea typeface="Times New Roman"/>
                          <a:cs typeface="Times New Roman"/>
                        </a:rPr>
                        <a:t>65 (30-70)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a:noFill/>
                    </a:lnB>
                  </a:tcPr>
                </a:tc>
                <a:tc>
                  <a:txBody>
                    <a:bodyPr/>
                    <a:lstStyle/>
                    <a:p>
                      <a:pPr algn="r">
                        <a:lnSpc>
                          <a:spcPct val="115000"/>
                        </a:lnSpc>
                        <a:spcAft>
                          <a:spcPts val="0"/>
                        </a:spcAft>
                      </a:pPr>
                      <a:r>
                        <a:rPr lang="fr-BE" sz="1800" dirty="0" smtClean="0">
                          <a:latin typeface="Times New Roman"/>
                          <a:ea typeface="Times New Roman"/>
                          <a:cs typeface="Times New Roman"/>
                        </a:rPr>
                        <a:t>0.02</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3175" cap="flat" cmpd="sng" algn="ctr">
                      <a:solidFill>
                        <a:schemeClr val="tx1"/>
                      </a:solidFill>
                      <a:prstDash val="solid"/>
                      <a:round/>
                      <a:headEnd type="none" w="med" len="med"/>
                      <a:tailEnd type="none" w="med" len="med"/>
                    </a:lnT>
                    <a:lnB>
                      <a:noFill/>
                    </a:lnB>
                  </a:tcPr>
                </a:tc>
              </a:tr>
              <a:tr h="192786">
                <a:tc>
                  <a:txBody>
                    <a:bodyPr/>
                    <a:lstStyle/>
                    <a:p>
                      <a:pPr algn="l">
                        <a:lnSpc>
                          <a:spcPct val="115000"/>
                        </a:lnSpc>
                        <a:spcAft>
                          <a:spcPts val="0"/>
                        </a:spcAft>
                        <a:tabLst>
                          <a:tab pos="1589405" algn="r"/>
                        </a:tabLst>
                      </a:pPr>
                      <a:r>
                        <a:rPr lang="fr-BE" sz="1800" b="0" dirty="0" smtClean="0">
                          <a:latin typeface="Times New Roman"/>
                          <a:ea typeface="Times New Roman"/>
                          <a:cs typeface="Times New Roman"/>
                        </a:rPr>
                        <a:t>(</a:t>
                      </a:r>
                      <a:r>
                        <a:rPr lang="fr-BE" sz="1800" b="0" dirty="0" err="1" smtClean="0">
                          <a:latin typeface="Times New Roman"/>
                          <a:ea typeface="Times New Roman"/>
                          <a:cs typeface="Times New Roman"/>
                        </a:rPr>
                        <a:t>mL</a:t>
                      </a:r>
                      <a:r>
                        <a:rPr lang="fr-BE" sz="1800" b="0" dirty="0" smtClean="0">
                          <a:latin typeface="Times New Roman"/>
                          <a:ea typeface="Times New Roman"/>
                          <a:cs typeface="Times New Roman"/>
                        </a:rPr>
                        <a:t>)</a:t>
                      </a:r>
                      <a:endParaRPr lang="fr-BE" sz="1800" b="0" dirty="0">
                        <a:latin typeface="Times New Roman"/>
                        <a:ea typeface="Calibri"/>
                        <a:cs typeface="Times New Roman"/>
                      </a:endParaRPr>
                    </a:p>
                  </a:txBody>
                  <a:tcPr marL="68580" marR="68580" marT="0" marB="0">
                    <a:lnL>
                      <a:noFill/>
                    </a:lnL>
                    <a:lnR>
                      <a:noFill/>
                    </a:lnR>
                    <a:lnT>
                      <a:noFill/>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H+6</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fr-BE" sz="1800" kern="1200" dirty="0">
                          <a:solidFill>
                            <a:schemeClr val="tx1"/>
                          </a:solidFill>
                          <a:latin typeface="Times New Roman"/>
                          <a:ea typeface="Times New Roman"/>
                          <a:cs typeface="Times New Roman"/>
                        </a:rPr>
                        <a:t>1690 (1095-1780)</a:t>
                      </a: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fr-BE" sz="1800" kern="1200" dirty="0">
                          <a:solidFill>
                            <a:schemeClr val="tx1"/>
                          </a:solidFill>
                          <a:latin typeface="Times New Roman"/>
                          <a:ea typeface="Times New Roman"/>
                          <a:cs typeface="Times New Roman"/>
                        </a:rPr>
                        <a:t>245 (115-265)</a:t>
                      </a: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fr-BE" sz="1800" kern="1200" dirty="0">
                          <a:solidFill>
                            <a:schemeClr val="tx1"/>
                          </a:solidFill>
                          <a:latin typeface="Times New Roman"/>
                          <a:ea typeface="Times New Roman"/>
                          <a:cs typeface="Times New Roman"/>
                        </a:rPr>
                        <a:t>0.001</a:t>
                      </a: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3175" cap="flat" cmpd="sng" algn="ctr">
                      <a:solidFill>
                        <a:schemeClr val="tx1"/>
                      </a:solidFill>
                      <a:prstDash val="solid"/>
                      <a:round/>
                      <a:headEnd type="none" w="med" len="med"/>
                      <a:tailEnd type="none" w="med" len="med"/>
                    </a:lnB>
                  </a:tcPr>
                </a:tc>
              </a:tr>
              <a:tr h="192786">
                <a:tc>
                  <a:txBody>
                    <a:bodyPr/>
                    <a:lstStyle/>
                    <a:p>
                      <a:pPr algn="l">
                        <a:lnSpc>
                          <a:spcPct val="115000"/>
                        </a:lnSpc>
                        <a:spcAft>
                          <a:spcPts val="0"/>
                        </a:spcAft>
                        <a:tabLst>
                          <a:tab pos="1589405" algn="r"/>
                        </a:tabLst>
                      </a:pPr>
                      <a:r>
                        <a:rPr lang="fr-BE" sz="1800" b="1" dirty="0" smtClean="0">
                          <a:latin typeface="Times New Roman"/>
                          <a:ea typeface="Calibri"/>
                          <a:cs typeface="Times New Roman"/>
                        </a:rPr>
                        <a:t>PSL</a:t>
                      </a:r>
                      <a:r>
                        <a:rPr lang="fr-BE" sz="1800" b="1" baseline="0" dirty="0" smtClean="0">
                          <a:latin typeface="Times New Roman"/>
                          <a:ea typeface="Calibri"/>
                          <a:cs typeface="Times New Roman"/>
                        </a:rPr>
                        <a:t> </a:t>
                      </a:r>
                      <a:r>
                        <a:rPr lang="fr-BE" sz="1800" b="1" baseline="0" dirty="0" err="1" smtClean="0">
                          <a:latin typeface="Times New Roman"/>
                          <a:ea typeface="Calibri"/>
                          <a:cs typeface="Times New Roman"/>
                        </a:rPr>
                        <a:t>postop</a:t>
                      </a:r>
                      <a:endParaRPr lang="fr-BE" sz="1800" b="1" dirty="0">
                        <a:latin typeface="Times New Roman"/>
                        <a:ea typeface="Calibri"/>
                        <a:cs typeface="Times New Roman"/>
                      </a:endParaRPr>
                    </a:p>
                  </a:txBody>
                  <a:tcPr marL="68580" marR="68580" marT="0" marB="0">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PFC</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7 (77)</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 (0)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0.003</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192786">
                <a:tc>
                  <a:txBody>
                    <a:bodyPr/>
                    <a:lstStyle/>
                    <a:p>
                      <a:pPr marL="0" marR="0" indent="0" algn="l" defTabSz="914400" rtl="0" eaLnBrk="1" fontAlgn="auto" latinLnBrk="0" hangingPunct="1">
                        <a:lnSpc>
                          <a:spcPct val="115000"/>
                        </a:lnSpc>
                        <a:spcBef>
                          <a:spcPts val="0"/>
                        </a:spcBef>
                        <a:spcAft>
                          <a:spcPts val="0"/>
                        </a:spcAft>
                        <a:buClrTx/>
                        <a:buSzTx/>
                        <a:buFontTx/>
                        <a:buNone/>
                        <a:tabLst>
                          <a:tab pos="1589405" algn="r"/>
                        </a:tabLst>
                        <a:defRPr/>
                      </a:pPr>
                      <a:r>
                        <a:rPr lang="fr-BE" sz="1800" b="0" baseline="0" dirty="0" smtClean="0">
                          <a:latin typeface="Times New Roman"/>
                          <a:ea typeface="Calibri"/>
                          <a:cs typeface="Times New Roman"/>
                        </a:rPr>
                        <a:t>n(%)</a:t>
                      </a:r>
                      <a:endParaRPr lang="fr-BE" sz="1800" b="0" dirty="0" smtClean="0">
                        <a:latin typeface="Times New Roman"/>
                        <a:ea typeface="Calibri"/>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gn="l">
                        <a:lnSpc>
                          <a:spcPct val="115000"/>
                        </a:lnSpc>
                        <a:spcAft>
                          <a:spcPts val="0"/>
                        </a:spcAft>
                        <a:tabLst>
                          <a:tab pos="1589405" algn="r"/>
                        </a:tabLst>
                      </a:pPr>
                      <a:r>
                        <a:rPr lang="fr-BE" sz="1800" b="1" dirty="0" err="1" smtClean="0">
                          <a:latin typeface="Times New Roman"/>
                          <a:ea typeface="Calibri"/>
                          <a:cs typeface="Times New Roman"/>
                        </a:rPr>
                        <a:t>Pq</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7 (77)</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 (0)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0.003</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12700" cap="flat" cmpd="sng" algn="ctr">
                      <a:noFill/>
                      <a:prstDash val="solid"/>
                      <a:round/>
                      <a:headEnd type="none" w="med" len="med"/>
                      <a:tailEnd type="none" w="med" len="med"/>
                    </a:lnB>
                  </a:tcPr>
                </a:tc>
              </a:tr>
              <a:tr h="192786">
                <a:tc>
                  <a:txBody>
                    <a:bodyPr/>
                    <a:lstStyle/>
                    <a:p>
                      <a:pPr algn="l">
                        <a:lnSpc>
                          <a:spcPct val="115000"/>
                        </a:lnSpc>
                        <a:spcAft>
                          <a:spcPts val="0"/>
                        </a:spcAft>
                        <a:tabLst>
                          <a:tab pos="1589405" algn="r"/>
                        </a:tabLst>
                      </a:pPr>
                      <a:endParaRPr lang="fr-BE" sz="1800" b="1" dirty="0">
                        <a:latin typeface="Times New Roman"/>
                        <a:ea typeface="Calibri"/>
                        <a:cs typeface="Times New Roman"/>
                      </a:endParaRPr>
                    </a:p>
                  </a:txBody>
                  <a:tcPr marL="68580" marR="68580" marT="0" marB="0">
                    <a:lnL>
                      <a:noFill/>
                    </a:lnL>
                    <a:lnR>
                      <a:noFill/>
                    </a:lnR>
                    <a:lnT>
                      <a:noFill/>
                    </a:lnT>
                    <a:lnB w="3175" cap="flat" cmpd="sng" algn="ctr">
                      <a:solidFill>
                        <a:schemeClr val="tx1"/>
                      </a:solidFill>
                      <a:prstDash val="solid"/>
                      <a:round/>
                      <a:headEnd type="none" w="med" len="med"/>
                      <a:tailEnd type="none" w="med" len="med"/>
                    </a:lnB>
                    <a:solidFill>
                      <a:srgbClr val="FF0000"/>
                    </a:solidFill>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CE</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solidFill>
                      <a:srgbClr val="FF0000"/>
                    </a:solidFill>
                  </a:tcPr>
                </a:tc>
                <a:tc>
                  <a:txBody>
                    <a:bodyPr/>
                    <a:lstStyle/>
                    <a:p>
                      <a:pPr algn="r">
                        <a:lnSpc>
                          <a:spcPct val="115000"/>
                        </a:lnSpc>
                        <a:spcAft>
                          <a:spcPts val="0"/>
                        </a:spcAft>
                      </a:pPr>
                      <a:r>
                        <a:rPr lang="fr-BE" sz="1800" dirty="0" smtClean="0">
                          <a:latin typeface="Times New Roman"/>
                          <a:ea typeface="Calibri"/>
                          <a:cs typeface="Times New Roman"/>
                        </a:rPr>
                        <a:t>5 (71)</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solidFill>
                      <a:srgbClr val="FF0000"/>
                    </a:solidFill>
                  </a:tcPr>
                </a:tc>
                <a:tc>
                  <a:txBody>
                    <a:bodyPr/>
                    <a:lstStyle/>
                    <a:p>
                      <a:pPr algn="r">
                        <a:lnSpc>
                          <a:spcPct val="115000"/>
                        </a:lnSpc>
                        <a:spcAft>
                          <a:spcPts val="0"/>
                        </a:spcAft>
                      </a:pPr>
                      <a:r>
                        <a:rPr lang="fr-BE" sz="1800" dirty="0" smtClean="0">
                          <a:latin typeface="Times New Roman"/>
                          <a:ea typeface="Calibri"/>
                          <a:cs typeface="Times New Roman"/>
                        </a:rPr>
                        <a:t>0 (0)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solidFill>
                      <a:srgbClr val="FF0000"/>
                    </a:solidFill>
                  </a:tcPr>
                </a:tc>
                <a:tc>
                  <a:txBody>
                    <a:bodyPr/>
                    <a:lstStyle/>
                    <a:p>
                      <a:pPr algn="r">
                        <a:lnSpc>
                          <a:spcPct val="115000"/>
                        </a:lnSpc>
                        <a:spcAft>
                          <a:spcPts val="0"/>
                        </a:spcAft>
                      </a:pPr>
                      <a:r>
                        <a:rPr lang="fr-BE" sz="1800" dirty="0" smtClean="0">
                          <a:latin typeface="Times New Roman"/>
                          <a:ea typeface="Calibri"/>
                          <a:cs typeface="Times New Roman"/>
                        </a:rPr>
                        <a:t>0.03</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3175" cap="flat" cmpd="sng" algn="ctr">
                      <a:solidFill>
                        <a:schemeClr val="tx1"/>
                      </a:solidFill>
                      <a:prstDash val="solid"/>
                      <a:round/>
                      <a:headEnd type="none" w="med" len="med"/>
                      <a:tailEnd type="none" w="med" len="med"/>
                    </a:lnB>
                    <a:solidFill>
                      <a:srgbClr val="FF0000"/>
                    </a:solidFill>
                  </a:tcPr>
                </a:tc>
              </a:tr>
              <a:tr h="192786">
                <a:tc>
                  <a:txBody>
                    <a:bodyPr/>
                    <a:lstStyle/>
                    <a:p>
                      <a:pPr marL="0" algn="l" defTabSz="914400" rtl="0" eaLnBrk="1" latinLnBrk="0" hangingPunct="1">
                        <a:lnSpc>
                          <a:spcPct val="115000"/>
                        </a:lnSpc>
                        <a:spcAft>
                          <a:spcPts val="0"/>
                        </a:spcAft>
                        <a:tabLst>
                          <a:tab pos="1589405" algn="r"/>
                        </a:tabLst>
                      </a:pPr>
                      <a:r>
                        <a:rPr lang="nl-BE" sz="1800" b="1" kern="1200" dirty="0" err="1" smtClean="0">
                          <a:solidFill>
                            <a:schemeClr val="tx1"/>
                          </a:solidFill>
                          <a:latin typeface="Times New Roman"/>
                          <a:ea typeface="Times New Roman"/>
                          <a:cs typeface="Times New Roman"/>
                        </a:rPr>
                        <a:t>Hb</a:t>
                      </a:r>
                      <a:endParaRPr lang="fr-BE" sz="1800" b="1" kern="1200" dirty="0" smtClean="0">
                        <a:solidFill>
                          <a:schemeClr val="tx1"/>
                        </a:solidFill>
                        <a:latin typeface="Times New Roman"/>
                        <a:ea typeface="Times New Roman"/>
                        <a:cs typeface="Times New Roman"/>
                      </a:endParaRPr>
                    </a:p>
                  </a:txBody>
                  <a:tcPr marL="68580" marR="68580" marT="0" marB="0">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914400" rtl="0" eaLnBrk="1" latinLnBrk="0" hangingPunct="1">
                        <a:lnSpc>
                          <a:spcPct val="115000"/>
                        </a:lnSpc>
                        <a:spcAft>
                          <a:spcPts val="0"/>
                        </a:spcAft>
                        <a:tabLst>
                          <a:tab pos="1589405" algn="r"/>
                        </a:tabLst>
                      </a:pPr>
                      <a:r>
                        <a:rPr lang="fr-BE" sz="1800" b="1" kern="1200" dirty="0" smtClean="0">
                          <a:solidFill>
                            <a:schemeClr val="tx1"/>
                          </a:solidFill>
                          <a:latin typeface="Times New Roman"/>
                          <a:ea typeface="Times New Roman"/>
                          <a:cs typeface="Times New Roman"/>
                        </a:rPr>
                        <a:t>H0</a:t>
                      </a:r>
                    </a:p>
                  </a:txBody>
                  <a:tcPr marL="68580" marR="68580" marT="0" marB="0">
                    <a:lnL>
                      <a:noFill/>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7.7 (7.1-9.1)</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10.3 (8.3-13.3)</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0.03</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192786">
                <a:tc>
                  <a:txBody>
                    <a:bodyPr/>
                    <a:lstStyle/>
                    <a:p>
                      <a:pPr marL="0" marR="0" indent="0" algn="l" defTabSz="914400" rtl="0" eaLnBrk="1" fontAlgn="auto" latinLnBrk="0" hangingPunct="1">
                        <a:lnSpc>
                          <a:spcPct val="115000"/>
                        </a:lnSpc>
                        <a:spcBef>
                          <a:spcPts val="0"/>
                        </a:spcBef>
                        <a:spcAft>
                          <a:spcPts val="0"/>
                        </a:spcAft>
                        <a:buClrTx/>
                        <a:buSzTx/>
                        <a:buFontTx/>
                        <a:buNone/>
                        <a:tabLst>
                          <a:tab pos="1589405" algn="r"/>
                        </a:tabLst>
                        <a:defRPr/>
                      </a:pPr>
                      <a:r>
                        <a:rPr lang="nl-BE" sz="1800" b="0" kern="1200" dirty="0" smtClean="0">
                          <a:solidFill>
                            <a:schemeClr val="tx1"/>
                          </a:solidFill>
                          <a:latin typeface="Times New Roman"/>
                          <a:ea typeface="Times New Roman"/>
                          <a:cs typeface="Times New Roman"/>
                        </a:rPr>
                        <a:t>(g/</a:t>
                      </a:r>
                      <a:r>
                        <a:rPr lang="nl-BE" sz="1800" b="0" kern="1200" dirty="0" err="1" smtClean="0">
                          <a:solidFill>
                            <a:schemeClr val="tx1"/>
                          </a:solidFill>
                          <a:latin typeface="Times New Roman"/>
                          <a:ea typeface="Times New Roman"/>
                          <a:cs typeface="Times New Roman"/>
                        </a:rPr>
                        <a:t>dL</a:t>
                      </a:r>
                      <a:r>
                        <a:rPr lang="nl-BE" sz="1800" b="0" kern="1200" dirty="0" smtClean="0">
                          <a:solidFill>
                            <a:schemeClr val="tx1"/>
                          </a:solidFill>
                          <a:latin typeface="Times New Roman"/>
                          <a:ea typeface="Times New Roman"/>
                          <a:cs typeface="Times New Roman"/>
                        </a:rPr>
                        <a:t>)</a:t>
                      </a:r>
                      <a:endParaRPr lang="fr-BE" sz="1800" b="0" kern="1200" dirty="0" smtClean="0">
                        <a:solidFill>
                          <a:schemeClr val="tx1"/>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H+6</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8.7 (7.2-10.3)</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11.9 (10.7-12.7)</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0.02</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r>
            </a:tbl>
          </a:graphicData>
        </a:graphic>
      </p:graphicFrame>
      <p:sp>
        <p:nvSpPr>
          <p:cNvPr id="22" name="ZoneTexte 21"/>
          <p:cNvSpPr txBox="1"/>
          <p:nvPr/>
        </p:nvSpPr>
        <p:spPr>
          <a:xfrm>
            <a:off x="2447984" y="5445224"/>
            <a:ext cx="1980000"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2000" dirty="0" smtClean="0"/>
              <a:t>GR à récupérer</a:t>
            </a:r>
          </a:p>
        </p:txBody>
      </p:sp>
      <p:sp>
        <p:nvSpPr>
          <p:cNvPr id="32"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22</a:t>
            </a:fld>
            <a:endParaRPr lang="fr-BE" sz="1600" b="1" dirty="0">
              <a:solidFill>
                <a:schemeClr val="tx1"/>
              </a:solidFill>
            </a:endParaRPr>
          </a:p>
        </p:txBody>
      </p:sp>
      <p:sp>
        <p:nvSpPr>
          <p:cNvPr id="36" name="ZoneTexte 35"/>
          <p:cNvSpPr txBox="1"/>
          <p:nvPr/>
        </p:nvSpPr>
        <p:spPr>
          <a:xfrm>
            <a:off x="4896256" y="5445224"/>
            <a:ext cx="19800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2000" dirty="0" smtClean="0"/>
              <a:t>Tr. de </a:t>
            </a:r>
            <a:r>
              <a:rPr lang="fr-BE" sz="2000" dirty="0" err="1" smtClean="0"/>
              <a:t>coag</a:t>
            </a:r>
            <a:r>
              <a:rPr lang="fr-BE" sz="2000" dirty="0" smtClean="0"/>
              <a:t> ?</a:t>
            </a:r>
          </a:p>
        </p:txBody>
      </p:sp>
      <p:sp>
        <p:nvSpPr>
          <p:cNvPr id="37" name="ZoneTexte 36"/>
          <p:cNvSpPr txBox="1"/>
          <p:nvPr/>
        </p:nvSpPr>
        <p:spPr>
          <a:xfrm>
            <a:off x="7056496" y="5445224"/>
            <a:ext cx="19800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2000" strike="sngStrike" dirty="0" smtClean="0"/>
              <a:t>Plasma/ </a:t>
            </a:r>
            <a:r>
              <a:rPr lang="fr-BE" sz="2000" strike="sngStrike" dirty="0" err="1" smtClean="0"/>
              <a:t>Fact.Cg</a:t>
            </a:r>
            <a:endParaRPr lang="fr-BE" sz="2000" strike="sngStrike" dirty="0" smtClean="0"/>
          </a:p>
        </p:txBody>
      </p:sp>
      <p:sp>
        <p:nvSpPr>
          <p:cNvPr id="39" name="ZoneTexte 38"/>
          <p:cNvSpPr txBox="1"/>
          <p:nvPr/>
        </p:nvSpPr>
        <p:spPr>
          <a:xfrm>
            <a:off x="2447984" y="4725144"/>
            <a:ext cx="1980000"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2000" dirty="0" smtClean="0"/>
              <a:t>Pertes ++</a:t>
            </a:r>
          </a:p>
        </p:txBody>
      </p:sp>
      <p:sp>
        <p:nvSpPr>
          <p:cNvPr id="40" name="ZoneTexte 39"/>
          <p:cNvSpPr txBox="1"/>
          <p:nvPr/>
        </p:nvSpPr>
        <p:spPr>
          <a:xfrm>
            <a:off x="2447984" y="6165304"/>
            <a:ext cx="1980000"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2000" dirty="0" smtClean="0"/>
              <a:t>GR à rendre</a:t>
            </a:r>
          </a:p>
        </p:txBody>
      </p:sp>
      <p:sp>
        <p:nvSpPr>
          <p:cNvPr id="41" name="ZoneTexte 40"/>
          <p:cNvSpPr txBox="1"/>
          <p:nvPr/>
        </p:nvSpPr>
        <p:spPr>
          <a:xfrm>
            <a:off x="4896256" y="6165304"/>
            <a:ext cx="1980000" cy="40011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BE" sz="2000" dirty="0" smtClean="0"/>
              <a:t>PFC et </a:t>
            </a:r>
            <a:r>
              <a:rPr lang="fr-BE" sz="2000" dirty="0" err="1" smtClean="0"/>
              <a:t>Pq</a:t>
            </a:r>
            <a:endParaRPr lang="fr-BE" sz="2000" dirty="0" smtClean="0"/>
          </a:p>
        </p:txBody>
      </p:sp>
      <p:cxnSp>
        <p:nvCxnSpPr>
          <p:cNvPr id="21" name="Connecteur droit avec flèche 20"/>
          <p:cNvCxnSpPr>
            <a:stCxn id="39" idx="2"/>
            <a:endCxn id="22" idx="0"/>
          </p:cNvCxnSpPr>
          <p:nvPr/>
        </p:nvCxnSpPr>
        <p:spPr>
          <a:xfrm>
            <a:off x="3437984" y="5125254"/>
            <a:ext cx="0" cy="319970"/>
          </a:xfrm>
          <a:prstGeom prst="straightConnector1">
            <a:avLst/>
          </a:prstGeom>
          <a:ln w="57150">
            <a:headEnd type="none" w="med" len="med"/>
            <a:tailEnd type="triangle" w="med" len="med"/>
          </a:ln>
        </p:spPr>
        <p:style>
          <a:lnRef idx="2">
            <a:schemeClr val="dk1"/>
          </a:lnRef>
          <a:fillRef idx="1">
            <a:schemeClr val="lt1"/>
          </a:fillRef>
          <a:effectRef idx="0">
            <a:schemeClr val="dk1"/>
          </a:effectRef>
          <a:fontRef idx="minor">
            <a:schemeClr val="dk1"/>
          </a:fontRef>
        </p:style>
      </p:cxnSp>
      <p:cxnSp>
        <p:nvCxnSpPr>
          <p:cNvPr id="29" name="Connecteur droit avec flèche 28"/>
          <p:cNvCxnSpPr>
            <a:stCxn id="22" idx="2"/>
            <a:endCxn id="40" idx="0"/>
          </p:cNvCxnSpPr>
          <p:nvPr/>
        </p:nvCxnSpPr>
        <p:spPr>
          <a:xfrm>
            <a:off x="3437984" y="5845334"/>
            <a:ext cx="0" cy="319970"/>
          </a:xfrm>
          <a:prstGeom prst="straightConnector1">
            <a:avLst/>
          </a:prstGeom>
          <a:ln w="57150">
            <a:headEnd type="none" w="med" len="med"/>
            <a:tailEnd type="triangle" w="med" len="med"/>
          </a:ln>
        </p:spPr>
        <p:style>
          <a:lnRef idx="2">
            <a:schemeClr val="dk1"/>
          </a:lnRef>
          <a:fillRef idx="1">
            <a:schemeClr val="lt1"/>
          </a:fillRef>
          <a:effectRef idx="0">
            <a:schemeClr val="dk1"/>
          </a:effectRef>
          <a:fontRef idx="minor">
            <a:schemeClr val="dk1"/>
          </a:fontRef>
        </p:style>
      </p:cxnSp>
      <p:cxnSp>
        <p:nvCxnSpPr>
          <p:cNvPr id="30" name="Connecteur droit avec flèche 29"/>
          <p:cNvCxnSpPr>
            <a:stCxn id="36" idx="2"/>
            <a:endCxn id="41" idx="0"/>
          </p:cNvCxnSpPr>
          <p:nvPr/>
        </p:nvCxnSpPr>
        <p:spPr>
          <a:xfrm>
            <a:off x="5886256" y="5845334"/>
            <a:ext cx="0" cy="31997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5868144" y="4941168"/>
            <a:ext cx="0" cy="5040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4427984" y="4941168"/>
            <a:ext cx="370255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a:off x="8111278" y="4919396"/>
            <a:ext cx="0" cy="5040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a:off x="6873036" y="6381328"/>
            <a:ext cx="1254284" cy="0"/>
          </a:xfrm>
          <a:prstGeom prst="line">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flipV="1">
            <a:off x="8100392" y="5845334"/>
            <a:ext cx="0" cy="5359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sz="2800" b="1" i="1" u="none" strike="noStrike" kern="1200" cap="none" spc="0" normalizeH="0" baseline="0" noProof="0" smtClean="0">
                <a:ln>
                  <a:noFill/>
                </a:ln>
                <a:solidFill>
                  <a:schemeClr val="dk1"/>
                </a:solidFill>
                <a:effectLst/>
                <a:uLnTx/>
                <a:uFillTx/>
                <a:latin typeface="+mn-lt"/>
                <a:ea typeface="+mn-ea"/>
                <a:cs typeface="+mn-cs"/>
              </a:rPr>
              <a:t>Impact de l’utilisation du système RLG en postopératoire </a:t>
            </a:r>
            <a:br>
              <a:rPr kumimoji="0" lang="fr-BE" sz="2800" b="1" i="1" u="none" strike="noStrike" kern="1200" cap="none" spc="0" normalizeH="0" baseline="0" noProof="0" smtClean="0">
                <a:ln>
                  <a:noFill/>
                </a:ln>
                <a:solidFill>
                  <a:schemeClr val="dk1"/>
                </a:solidFill>
                <a:effectLst/>
                <a:uLnTx/>
                <a:uFillTx/>
                <a:latin typeface="+mn-lt"/>
                <a:ea typeface="+mn-ea"/>
                <a:cs typeface="+mn-cs"/>
              </a:rPr>
            </a:br>
            <a:r>
              <a:rPr kumimoji="0" lang="fr-BE" sz="2800" b="1" i="1" u="none" strike="noStrike" kern="1200" cap="none" spc="0" normalizeH="0" baseline="0" noProof="0" smtClean="0">
                <a:ln>
                  <a:noFill/>
                </a:ln>
                <a:solidFill>
                  <a:schemeClr val="dk1"/>
                </a:solidFill>
                <a:effectLst/>
                <a:uLnTx/>
                <a:uFillTx/>
                <a:latin typeface="+mn-lt"/>
                <a:ea typeface="+mn-ea"/>
                <a:cs typeface="+mn-cs"/>
              </a:rPr>
              <a:t>chez les patients à haut risque de saignement ? </a:t>
            </a:r>
            <a:endParaRPr kumimoji="0" lang="fr-BE" sz="2800" b="0" i="1" u="none" strike="noStrike" kern="1200" cap="none" spc="0" normalizeH="0" baseline="0" noProof="0" dirty="0">
              <a:ln>
                <a:noFill/>
              </a:ln>
              <a:solidFill>
                <a:schemeClr val="dk1"/>
              </a:solidFill>
              <a:effectLst/>
              <a:uLnTx/>
              <a:uFillTx/>
              <a:latin typeface="+mn-lt"/>
              <a:ea typeface="+mn-ea"/>
              <a:cs typeface="+mn-cs"/>
            </a:endParaRPr>
          </a:p>
        </p:txBody>
      </p:sp>
      <p:graphicFrame>
        <p:nvGraphicFramePr>
          <p:cNvPr id="10" name="Tableau 9"/>
          <p:cNvGraphicFramePr>
            <a:graphicFrameLocks noGrp="1"/>
          </p:cNvGraphicFramePr>
          <p:nvPr/>
        </p:nvGraphicFramePr>
        <p:xfrm>
          <a:off x="251520" y="1556792"/>
          <a:ext cx="8568952" cy="2876948"/>
        </p:xfrm>
        <a:graphic>
          <a:graphicData uri="http://schemas.openxmlformats.org/drawingml/2006/table">
            <a:tbl>
              <a:tblPr/>
              <a:tblGrid>
                <a:gridCol w="1440160"/>
                <a:gridCol w="792088"/>
                <a:gridCol w="2448272"/>
                <a:gridCol w="2448272"/>
                <a:gridCol w="1440160"/>
              </a:tblGrid>
              <a:tr h="668672">
                <a:tc>
                  <a:txBody>
                    <a:bodyPr/>
                    <a:lstStyle/>
                    <a:p>
                      <a:pPr algn="ctr">
                        <a:lnSpc>
                          <a:spcPct val="115000"/>
                        </a:lnSpc>
                        <a:spcAft>
                          <a:spcPts val="0"/>
                        </a:spcAft>
                        <a:tabLst>
                          <a:tab pos="1589405" algn="r"/>
                        </a:tabLst>
                      </a:pPr>
                      <a:endParaRPr lang="fr-BE" sz="1800" b="0" i="1"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tabLst>
                          <a:tab pos="1589405" algn="r"/>
                        </a:tabLst>
                      </a:pPr>
                      <a:endParaRPr lang="fr-BE" sz="1800" b="0" i="1" dirty="0">
                        <a:latin typeface="Times New Roman"/>
                        <a:ea typeface="Calibri"/>
                        <a:cs typeface="Times New Roman"/>
                      </a:endParaRPr>
                    </a:p>
                  </a:txBody>
                  <a:tcPr marL="68580" marR="68580" marT="0" marB="0" anchor="ctr">
                    <a:lnL>
                      <a:noFill/>
                    </a:lnL>
                    <a:lnR w="3175" cap="flat" cmpd="sng" algn="ctr">
                      <a:solidFill>
                        <a:schemeClr val="bg1">
                          <a:lumMod val="95000"/>
                        </a:schemeClr>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b="1" dirty="0" smtClean="0">
                          <a:latin typeface="Times New Roman"/>
                          <a:ea typeface="Calibri"/>
                          <a:cs typeface="Times New Roman"/>
                        </a:rPr>
                        <a:t>GR rendus</a:t>
                      </a:r>
                    </a:p>
                    <a:p>
                      <a:pPr algn="r">
                        <a:lnSpc>
                          <a:spcPct val="115000"/>
                        </a:lnSpc>
                        <a:spcAft>
                          <a:spcPts val="0"/>
                        </a:spcAft>
                      </a:pPr>
                      <a:r>
                        <a:rPr lang="fr-BE" sz="1800" b="1" dirty="0" smtClean="0">
                          <a:latin typeface="Times New Roman"/>
                          <a:ea typeface="Calibri"/>
                          <a:cs typeface="Times New Roman"/>
                        </a:rPr>
                        <a:t>n=9</a:t>
                      </a:r>
                      <a:endParaRPr lang="fr-BE" sz="1800" b="1"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b="1" dirty="0" smtClean="0">
                          <a:latin typeface="Times New Roman"/>
                          <a:ea typeface="Calibri"/>
                          <a:cs typeface="Times New Roman"/>
                        </a:rPr>
                        <a:t>Pas de GR</a:t>
                      </a:r>
                      <a:r>
                        <a:rPr lang="fr-BE" sz="1800" b="1" baseline="0" dirty="0" smtClean="0">
                          <a:latin typeface="Times New Roman"/>
                          <a:ea typeface="Calibri"/>
                          <a:cs typeface="Times New Roman"/>
                        </a:rPr>
                        <a:t> rendus</a:t>
                      </a:r>
                    </a:p>
                    <a:p>
                      <a:pPr algn="r">
                        <a:lnSpc>
                          <a:spcPct val="115000"/>
                        </a:lnSpc>
                        <a:spcAft>
                          <a:spcPts val="0"/>
                        </a:spcAft>
                      </a:pPr>
                      <a:r>
                        <a:rPr lang="fr-BE" sz="1800" b="1" baseline="0" dirty="0" smtClean="0">
                          <a:latin typeface="Times New Roman"/>
                          <a:ea typeface="Calibri"/>
                          <a:cs typeface="Times New Roman"/>
                        </a:rPr>
                        <a:t>n=7</a:t>
                      </a:r>
                      <a:endParaRPr lang="fr-BE" sz="1800" b="1"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800" b="1" dirty="0" smtClean="0">
                          <a:latin typeface="Times New Roman"/>
                          <a:ea typeface="Calibri"/>
                          <a:cs typeface="Times New Roman"/>
                        </a:rPr>
                        <a:t>p valeur</a:t>
                      </a:r>
                      <a:endParaRPr lang="fr-BE" sz="1800" b="1"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2786">
                <a:tc>
                  <a:txBody>
                    <a:bodyPr/>
                    <a:lstStyle/>
                    <a:p>
                      <a:pPr algn="l">
                        <a:lnSpc>
                          <a:spcPct val="115000"/>
                        </a:lnSpc>
                        <a:spcAft>
                          <a:spcPts val="0"/>
                        </a:spcAft>
                        <a:tabLst>
                          <a:tab pos="1589405" algn="r"/>
                        </a:tabLst>
                      </a:pPr>
                      <a:r>
                        <a:rPr lang="fr-BE" sz="1800" b="1" dirty="0" smtClean="0">
                          <a:latin typeface="Times New Roman"/>
                          <a:ea typeface="Times New Roman"/>
                          <a:cs typeface="Times New Roman"/>
                        </a:rPr>
                        <a:t>Vol. drainé</a:t>
                      </a:r>
                      <a:endParaRPr lang="fr-BE" sz="1800" b="1" dirty="0">
                        <a:latin typeface="Times New Roman"/>
                        <a:ea typeface="Calibri"/>
                        <a:cs typeface="Times New Roman"/>
                      </a:endParaRPr>
                    </a:p>
                  </a:txBody>
                  <a:tcPr marL="68580" marR="68580" marT="0" marB="0">
                    <a:lnL>
                      <a:noFill/>
                    </a:lnL>
                    <a:lnR>
                      <a:noFill/>
                    </a:lnR>
                    <a:lnT w="3175" cap="flat" cmpd="sng" algn="ctr">
                      <a:solidFill>
                        <a:schemeClr val="tx1"/>
                      </a:solidFill>
                      <a:prstDash val="solid"/>
                      <a:round/>
                      <a:headEnd type="none" w="med" len="med"/>
                      <a:tailEnd type="none" w="med" len="med"/>
                    </a:lnT>
                    <a:lnB>
                      <a:noFill/>
                    </a:lnB>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H0</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a:noFill/>
                    </a:lnB>
                  </a:tcPr>
                </a:tc>
                <a:tc>
                  <a:txBody>
                    <a:bodyPr/>
                    <a:lstStyle/>
                    <a:p>
                      <a:pPr algn="r">
                        <a:lnSpc>
                          <a:spcPct val="115000"/>
                        </a:lnSpc>
                        <a:spcAft>
                          <a:spcPts val="0"/>
                        </a:spcAft>
                      </a:pPr>
                      <a:r>
                        <a:rPr lang="fr-BE" sz="1800" dirty="0">
                          <a:latin typeface="Times New Roman"/>
                          <a:ea typeface="Times New Roman"/>
                          <a:cs typeface="Times New Roman"/>
                        </a:rPr>
                        <a:t>270 (165-400)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a:noFill/>
                    </a:lnB>
                  </a:tcPr>
                </a:tc>
                <a:tc>
                  <a:txBody>
                    <a:bodyPr/>
                    <a:lstStyle/>
                    <a:p>
                      <a:pPr algn="r">
                        <a:lnSpc>
                          <a:spcPct val="115000"/>
                        </a:lnSpc>
                        <a:spcAft>
                          <a:spcPts val="0"/>
                        </a:spcAft>
                      </a:pPr>
                      <a:r>
                        <a:rPr lang="fr-BE" sz="1800" dirty="0">
                          <a:latin typeface="Times New Roman"/>
                          <a:ea typeface="Times New Roman"/>
                          <a:cs typeface="Times New Roman"/>
                        </a:rPr>
                        <a:t>65 (30-70)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a:noFill/>
                    </a:lnB>
                  </a:tcPr>
                </a:tc>
                <a:tc>
                  <a:txBody>
                    <a:bodyPr/>
                    <a:lstStyle/>
                    <a:p>
                      <a:pPr algn="r">
                        <a:lnSpc>
                          <a:spcPct val="115000"/>
                        </a:lnSpc>
                        <a:spcAft>
                          <a:spcPts val="0"/>
                        </a:spcAft>
                      </a:pPr>
                      <a:r>
                        <a:rPr lang="fr-BE" sz="1800" dirty="0" smtClean="0">
                          <a:latin typeface="Times New Roman"/>
                          <a:ea typeface="Times New Roman"/>
                          <a:cs typeface="Times New Roman"/>
                        </a:rPr>
                        <a:t>0.02</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3175" cap="flat" cmpd="sng" algn="ctr">
                      <a:solidFill>
                        <a:schemeClr val="tx1"/>
                      </a:solidFill>
                      <a:prstDash val="solid"/>
                      <a:round/>
                      <a:headEnd type="none" w="med" len="med"/>
                      <a:tailEnd type="none" w="med" len="med"/>
                    </a:lnT>
                    <a:lnB>
                      <a:noFill/>
                    </a:lnB>
                  </a:tcPr>
                </a:tc>
              </a:tr>
              <a:tr h="192786">
                <a:tc>
                  <a:txBody>
                    <a:bodyPr/>
                    <a:lstStyle/>
                    <a:p>
                      <a:pPr algn="l">
                        <a:lnSpc>
                          <a:spcPct val="115000"/>
                        </a:lnSpc>
                        <a:spcAft>
                          <a:spcPts val="0"/>
                        </a:spcAft>
                        <a:tabLst>
                          <a:tab pos="1589405" algn="r"/>
                        </a:tabLst>
                      </a:pPr>
                      <a:r>
                        <a:rPr lang="fr-BE" sz="1800" b="0" dirty="0" smtClean="0">
                          <a:latin typeface="Times New Roman"/>
                          <a:ea typeface="Times New Roman"/>
                          <a:cs typeface="Times New Roman"/>
                        </a:rPr>
                        <a:t>(</a:t>
                      </a:r>
                      <a:r>
                        <a:rPr lang="fr-BE" sz="1800" b="0" dirty="0" err="1" smtClean="0">
                          <a:latin typeface="Times New Roman"/>
                          <a:ea typeface="Times New Roman"/>
                          <a:cs typeface="Times New Roman"/>
                        </a:rPr>
                        <a:t>mL</a:t>
                      </a:r>
                      <a:r>
                        <a:rPr lang="fr-BE" sz="1800" b="0" dirty="0" smtClean="0">
                          <a:latin typeface="Times New Roman"/>
                          <a:ea typeface="Times New Roman"/>
                          <a:cs typeface="Times New Roman"/>
                        </a:rPr>
                        <a:t>)</a:t>
                      </a:r>
                      <a:endParaRPr lang="fr-BE" sz="1800" b="0" dirty="0">
                        <a:latin typeface="Times New Roman"/>
                        <a:ea typeface="Calibri"/>
                        <a:cs typeface="Times New Roman"/>
                      </a:endParaRPr>
                    </a:p>
                  </a:txBody>
                  <a:tcPr marL="68580" marR="68580" marT="0" marB="0">
                    <a:lnL>
                      <a:noFill/>
                    </a:lnL>
                    <a:lnR>
                      <a:noFill/>
                    </a:lnR>
                    <a:lnT>
                      <a:noFill/>
                    </a:lnT>
                    <a:lnB w="3175" cap="flat" cmpd="sng" algn="ctr">
                      <a:solidFill>
                        <a:schemeClr val="tx1"/>
                      </a:solidFill>
                      <a:prstDash val="solid"/>
                      <a:round/>
                      <a:headEnd type="none" w="med" len="med"/>
                      <a:tailEnd type="none" w="med" len="med"/>
                    </a:lnB>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H+6</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fr-BE" sz="1800" kern="1200" dirty="0">
                          <a:solidFill>
                            <a:schemeClr val="tx1"/>
                          </a:solidFill>
                          <a:latin typeface="Times New Roman"/>
                          <a:ea typeface="Times New Roman"/>
                          <a:cs typeface="Times New Roman"/>
                        </a:rPr>
                        <a:t>1690 (1095-1780)</a:t>
                      </a: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fr-BE" sz="1800" kern="1200" dirty="0">
                          <a:solidFill>
                            <a:schemeClr val="tx1"/>
                          </a:solidFill>
                          <a:latin typeface="Times New Roman"/>
                          <a:ea typeface="Times New Roman"/>
                          <a:cs typeface="Times New Roman"/>
                        </a:rPr>
                        <a:t>245 (115-265)</a:t>
                      </a: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fr-BE" sz="1800" kern="1200" dirty="0">
                          <a:solidFill>
                            <a:schemeClr val="tx1"/>
                          </a:solidFill>
                          <a:latin typeface="Times New Roman"/>
                          <a:ea typeface="Times New Roman"/>
                          <a:cs typeface="Times New Roman"/>
                        </a:rPr>
                        <a:t>0.001</a:t>
                      </a: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3175" cap="flat" cmpd="sng" algn="ctr">
                      <a:solidFill>
                        <a:schemeClr val="tx1"/>
                      </a:solidFill>
                      <a:prstDash val="solid"/>
                      <a:round/>
                      <a:headEnd type="none" w="med" len="med"/>
                      <a:tailEnd type="none" w="med" len="med"/>
                    </a:lnB>
                  </a:tcPr>
                </a:tc>
              </a:tr>
              <a:tr h="192786">
                <a:tc>
                  <a:txBody>
                    <a:bodyPr/>
                    <a:lstStyle/>
                    <a:p>
                      <a:pPr algn="l">
                        <a:lnSpc>
                          <a:spcPct val="115000"/>
                        </a:lnSpc>
                        <a:spcAft>
                          <a:spcPts val="0"/>
                        </a:spcAft>
                        <a:tabLst>
                          <a:tab pos="1589405" algn="r"/>
                        </a:tabLst>
                      </a:pPr>
                      <a:r>
                        <a:rPr lang="fr-BE" sz="1800" b="1" dirty="0" smtClean="0">
                          <a:latin typeface="Times New Roman"/>
                          <a:ea typeface="Calibri"/>
                          <a:cs typeface="Times New Roman"/>
                        </a:rPr>
                        <a:t>PSL</a:t>
                      </a:r>
                      <a:r>
                        <a:rPr lang="fr-BE" sz="1800" b="1" baseline="0" dirty="0" smtClean="0">
                          <a:latin typeface="Times New Roman"/>
                          <a:ea typeface="Calibri"/>
                          <a:cs typeface="Times New Roman"/>
                        </a:rPr>
                        <a:t> </a:t>
                      </a:r>
                      <a:r>
                        <a:rPr lang="fr-BE" sz="1800" b="1" baseline="0" dirty="0" err="1" smtClean="0">
                          <a:latin typeface="Times New Roman"/>
                          <a:ea typeface="Calibri"/>
                          <a:cs typeface="Times New Roman"/>
                        </a:rPr>
                        <a:t>postop</a:t>
                      </a:r>
                      <a:endParaRPr lang="fr-BE" sz="1800" b="1" dirty="0">
                        <a:latin typeface="Times New Roman"/>
                        <a:ea typeface="Calibri"/>
                        <a:cs typeface="Times New Roman"/>
                      </a:endParaRPr>
                    </a:p>
                  </a:txBody>
                  <a:tcPr marL="68580" marR="68580" marT="0" marB="0">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PFC</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7 (77)</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 (0)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0.003</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192786">
                <a:tc>
                  <a:txBody>
                    <a:bodyPr/>
                    <a:lstStyle/>
                    <a:p>
                      <a:pPr marL="0" marR="0" indent="0" algn="l" defTabSz="914400" rtl="0" eaLnBrk="1" fontAlgn="auto" latinLnBrk="0" hangingPunct="1">
                        <a:lnSpc>
                          <a:spcPct val="115000"/>
                        </a:lnSpc>
                        <a:spcBef>
                          <a:spcPts val="0"/>
                        </a:spcBef>
                        <a:spcAft>
                          <a:spcPts val="0"/>
                        </a:spcAft>
                        <a:buClrTx/>
                        <a:buSzTx/>
                        <a:buFontTx/>
                        <a:buNone/>
                        <a:tabLst>
                          <a:tab pos="1589405" algn="r"/>
                        </a:tabLst>
                        <a:defRPr/>
                      </a:pPr>
                      <a:r>
                        <a:rPr lang="fr-BE" sz="1800" b="0" baseline="0" dirty="0" smtClean="0">
                          <a:latin typeface="Times New Roman"/>
                          <a:ea typeface="Calibri"/>
                          <a:cs typeface="Times New Roman"/>
                        </a:rPr>
                        <a:t>n(%)</a:t>
                      </a:r>
                      <a:endParaRPr lang="fr-BE" sz="1800" b="0" dirty="0" smtClean="0">
                        <a:latin typeface="Times New Roman"/>
                        <a:ea typeface="Calibri"/>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gn="l">
                        <a:lnSpc>
                          <a:spcPct val="115000"/>
                        </a:lnSpc>
                        <a:spcAft>
                          <a:spcPts val="0"/>
                        </a:spcAft>
                        <a:tabLst>
                          <a:tab pos="1589405" algn="r"/>
                        </a:tabLst>
                      </a:pPr>
                      <a:r>
                        <a:rPr lang="fr-BE" sz="1800" b="1" dirty="0" err="1" smtClean="0">
                          <a:latin typeface="Times New Roman"/>
                          <a:ea typeface="Calibri"/>
                          <a:cs typeface="Times New Roman"/>
                        </a:rPr>
                        <a:t>Pq</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7 (77)</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 (0)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noFill/>
                      <a:prstDash val="solid"/>
                      <a:round/>
                      <a:headEnd type="none" w="med" len="med"/>
                      <a:tailEnd type="none" w="med" len="med"/>
                    </a:lnB>
                  </a:tcPr>
                </a:tc>
                <a:tc>
                  <a:txBody>
                    <a:bodyPr/>
                    <a:lstStyle/>
                    <a:p>
                      <a:pPr algn="r">
                        <a:lnSpc>
                          <a:spcPct val="115000"/>
                        </a:lnSpc>
                        <a:spcAft>
                          <a:spcPts val="0"/>
                        </a:spcAft>
                      </a:pPr>
                      <a:r>
                        <a:rPr lang="fr-BE" sz="1800" dirty="0" smtClean="0">
                          <a:latin typeface="Times New Roman"/>
                          <a:ea typeface="Calibri"/>
                          <a:cs typeface="Times New Roman"/>
                        </a:rPr>
                        <a:t>0.003</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12700" cap="flat" cmpd="sng" algn="ctr">
                      <a:noFill/>
                      <a:prstDash val="solid"/>
                      <a:round/>
                      <a:headEnd type="none" w="med" len="med"/>
                      <a:tailEnd type="none" w="med" len="med"/>
                    </a:lnB>
                  </a:tcPr>
                </a:tc>
              </a:tr>
              <a:tr h="192786">
                <a:tc>
                  <a:txBody>
                    <a:bodyPr/>
                    <a:lstStyle/>
                    <a:p>
                      <a:pPr algn="l">
                        <a:lnSpc>
                          <a:spcPct val="115000"/>
                        </a:lnSpc>
                        <a:spcAft>
                          <a:spcPts val="0"/>
                        </a:spcAft>
                        <a:tabLst>
                          <a:tab pos="1589405" algn="r"/>
                        </a:tabLst>
                      </a:pPr>
                      <a:endParaRPr lang="fr-BE" sz="1800" b="1" dirty="0">
                        <a:latin typeface="Times New Roman"/>
                        <a:ea typeface="Calibri"/>
                        <a:cs typeface="Times New Roman"/>
                      </a:endParaRPr>
                    </a:p>
                  </a:txBody>
                  <a:tcPr marL="68580" marR="68580" marT="0" marB="0">
                    <a:lnL>
                      <a:noFill/>
                    </a:lnL>
                    <a:lnR>
                      <a:noFill/>
                    </a:lnR>
                    <a:lnT>
                      <a:noFill/>
                    </a:lnT>
                    <a:lnB w="3175" cap="flat" cmpd="sng" algn="ctr">
                      <a:solidFill>
                        <a:schemeClr val="tx1"/>
                      </a:solidFill>
                      <a:prstDash val="solid"/>
                      <a:round/>
                      <a:headEnd type="none" w="med" len="med"/>
                      <a:tailEnd type="none" w="med" len="med"/>
                    </a:lnB>
                    <a:solidFill>
                      <a:srgbClr val="FF0000"/>
                    </a:solidFill>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CE</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solidFill>
                      <a:srgbClr val="FF0000"/>
                    </a:solidFill>
                  </a:tcPr>
                </a:tc>
                <a:tc>
                  <a:txBody>
                    <a:bodyPr/>
                    <a:lstStyle/>
                    <a:p>
                      <a:pPr algn="r">
                        <a:lnSpc>
                          <a:spcPct val="115000"/>
                        </a:lnSpc>
                        <a:spcAft>
                          <a:spcPts val="0"/>
                        </a:spcAft>
                      </a:pPr>
                      <a:r>
                        <a:rPr lang="fr-BE" sz="1800" dirty="0" smtClean="0">
                          <a:latin typeface="Times New Roman"/>
                          <a:ea typeface="Calibri"/>
                          <a:cs typeface="Times New Roman"/>
                        </a:rPr>
                        <a:t>5 (71)</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solidFill>
                      <a:srgbClr val="FF0000"/>
                    </a:solidFill>
                  </a:tcPr>
                </a:tc>
                <a:tc>
                  <a:txBody>
                    <a:bodyPr/>
                    <a:lstStyle/>
                    <a:p>
                      <a:pPr algn="r">
                        <a:lnSpc>
                          <a:spcPct val="115000"/>
                        </a:lnSpc>
                        <a:spcAft>
                          <a:spcPts val="0"/>
                        </a:spcAft>
                      </a:pPr>
                      <a:r>
                        <a:rPr lang="fr-BE" sz="1800" dirty="0" smtClean="0">
                          <a:latin typeface="Times New Roman"/>
                          <a:ea typeface="Calibri"/>
                          <a:cs typeface="Times New Roman"/>
                        </a:rPr>
                        <a:t>0 (0)</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3175" cap="flat" cmpd="sng" algn="ctr">
                      <a:solidFill>
                        <a:schemeClr val="tx1"/>
                      </a:solidFill>
                      <a:prstDash val="solid"/>
                      <a:round/>
                      <a:headEnd type="none" w="med" len="med"/>
                      <a:tailEnd type="none" w="med" len="med"/>
                    </a:lnB>
                    <a:solidFill>
                      <a:srgbClr val="FF0000"/>
                    </a:solidFill>
                  </a:tcPr>
                </a:tc>
                <a:tc>
                  <a:txBody>
                    <a:bodyPr/>
                    <a:lstStyle/>
                    <a:p>
                      <a:pPr algn="r">
                        <a:lnSpc>
                          <a:spcPct val="115000"/>
                        </a:lnSpc>
                        <a:spcAft>
                          <a:spcPts val="0"/>
                        </a:spcAft>
                      </a:pPr>
                      <a:r>
                        <a:rPr lang="fr-BE" sz="1800" dirty="0" smtClean="0">
                          <a:latin typeface="Times New Roman"/>
                          <a:ea typeface="Calibri"/>
                          <a:cs typeface="Times New Roman"/>
                        </a:rPr>
                        <a:t>0.03</a:t>
                      </a:r>
                      <a:endParaRPr lang="fr-BE" sz="1800" dirty="0">
                        <a:latin typeface="Times New Roman"/>
                        <a:ea typeface="Calibri"/>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3175" cap="flat" cmpd="sng" algn="ctr">
                      <a:solidFill>
                        <a:schemeClr val="tx1"/>
                      </a:solidFill>
                      <a:prstDash val="solid"/>
                      <a:round/>
                      <a:headEnd type="none" w="med" len="med"/>
                      <a:tailEnd type="none" w="med" len="med"/>
                    </a:lnB>
                    <a:solidFill>
                      <a:srgbClr val="FF0000"/>
                    </a:solidFill>
                  </a:tcPr>
                </a:tc>
              </a:tr>
              <a:tr h="192786">
                <a:tc>
                  <a:txBody>
                    <a:bodyPr/>
                    <a:lstStyle/>
                    <a:p>
                      <a:pPr marL="0" algn="l" defTabSz="914400" rtl="0" eaLnBrk="1" latinLnBrk="0" hangingPunct="1">
                        <a:lnSpc>
                          <a:spcPct val="115000"/>
                        </a:lnSpc>
                        <a:spcAft>
                          <a:spcPts val="0"/>
                        </a:spcAft>
                        <a:tabLst>
                          <a:tab pos="1589405" algn="r"/>
                        </a:tabLst>
                      </a:pPr>
                      <a:r>
                        <a:rPr lang="nl-BE" sz="1800" b="1" kern="1200" dirty="0" err="1" smtClean="0">
                          <a:solidFill>
                            <a:schemeClr val="tx1"/>
                          </a:solidFill>
                          <a:latin typeface="Times New Roman"/>
                          <a:ea typeface="Times New Roman"/>
                          <a:cs typeface="Times New Roman"/>
                        </a:rPr>
                        <a:t>Hb</a:t>
                      </a:r>
                      <a:endParaRPr lang="fr-BE" sz="1800" b="1" kern="1200" dirty="0" smtClean="0">
                        <a:solidFill>
                          <a:schemeClr val="tx1"/>
                        </a:solidFill>
                        <a:latin typeface="Times New Roman"/>
                        <a:ea typeface="Times New Roman"/>
                        <a:cs typeface="Times New Roman"/>
                      </a:endParaRPr>
                    </a:p>
                  </a:txBody>
                  <a:tcPr marL="68580" marR="68580" marT="0" marB="0">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marL="0" algn="l" defTabSz="914400" rtl="0" eaLnBrk="1" latinLnBrk="0" hangingPunct="1">
                        <a:lnSpc>
                          <a:spcPct val="115000"/>
                        </a:lnSpc>
                        <a:spcAft>
                          <a:spcPts val="0"/>
                        </a:spcAft>
                        <a:tabLst>
                          <a:tab pos="1589405" algn="r"/>
                        </a:tabLst>
                      </a:pPr>
                      <a:r>
                        <a:rPr lang="fr-BE" sz="1800" b="1" kern="1200" dirty="0" smtClean="0">
                          <a:solidFill>
                            <a:schemeClr val="tx1"/>
                          </a:solidFill>
                          <a:latin typeface="Times New Roman"/>
                          <a:ea typeface="Times New Roman"/>
                          <a:cs typeface="Times New Roman"/>
                        </a:rPr>
                        <a:t>H0</a:t>
                      </a:r>
                    </a:p>
                  </a:txBody>
                  <a:tcPr marL="68580" marR="68580" marT="0" marB="0">
                    <a:lnL>
                      <a:noFill/>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7.7 (7.1-9.1)</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10.3 (8.3-13.3)</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0.03</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r>
              <a:tr h="192786">
                <a:tc>
                  <a:txBody>
                    <a:bodyPr/>
                    <a:lstStyle/>
                    <a:p>
                      <a:pPr marL="0" marR="0" indent="0" algn="l" defTabSz="914400" rtl="0" eaLnBrk="1" fontAlgn="auto" latinLnBrk="0" hangingPunct="1">
                        <a:lnSpc>
                          <a:spcPct val="115000"/>
                        </a:lnSpc>
                        <a:spcBef>
                          <a:spcPts val="0"/>
                        </a:spcBef>
                        <a:spcAft>
                          <a:spcPts val="0"/>
                        </a:spcAft>
                        <a:buClrTx/>
                        <a:buSzTx/>
                        <a:buFontTx/>
                        <a:buNone/>
                        <a:tabLst>
                          <a:tab pos="1589405" algn="r"/>
                        </a:tabLst>
                        <a:defRPr/>
                      </a:pPr>
                      <a:r>
                        <a:rPr lang="nl-BE" sz="1800" b="0" kern="1200" dirty="0" smtClean="0">
                          <a:solidFill>
                            <a:schemeClr val="tx1"/>
                          </a:solidFill>
                          <a:latin typeface="Times New Roman"/>
                          <a:ea typeface="Times New Roman"/>
                          <a:cs typeface="Times New Roman"/>
                        </a:rPr>
                        <a:t>(g/</a:t>
                      </a:r>
                      <a:r>
                        <a:rPr lang="nl-BE" sz="1800" b="0" kern="1200" dirty="0" err="1" smtClean="0">
                          <a:solidFill>
                            <a:schemeClr val="tx1"/>
                          </a:solidFill>
                          <a:latin typeface="Times New Roman"/>
                          <a:ea typeface="Times New Roman"/>
                          <a:cs typeface="Times New Roman"/>
                        </a:rPr>
                        <a:t>dL</a:t>
                      </a:r>
                      <a:r>
                        <a:rPr lang="nl-BE" sz="1800" b="0" kern="1200" dirty="0" smtClean="0">
                          <a:solidFill>
                            <a:schemeClr val="tx1"/>
                          </a:solidFill>
                          <a:latin typeface="Times New Roman"/>
                          <a:ea typeface="Times New Roman"/>
                          <a:cs typeface="Times New Roman"/>
                        </a:rPr>
                        <a:t>)</a:t>
                      </a:r>
                      <a:endParaRPr lang="fr-BE" sz="1800" b="0" kern="1200" dirty="0" smtClean="0">
                        <a:solidFill>
                          <a:schemeClr val="tx1"/>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tabLst>
                          <a:tab pos="1589405" algn="r"/>
                        </a:tabLst>
                      </a:pPr>
                      <a:r>
                        <a:rPr lang="fr-BE" sz="1800" b="1" dirty="0" smtClean="0">
                          <a:latin typeface="Times New Roman"/>
                          <a:ea typeface="Calibri"/>
                          <a:cs typeface="Times New Roman"/>
                        </a:rPr>
                        <a:t>H+6</a:t>
                      </a:r>
                      <a:endParaRPr lang="fr-BE" sz="1800" b="1" dirty="0">
                        <a:latin typeface="Times New Roman"/>
                        <a:ea typeface="Calibri"/>
                        <a:cs typeface="Times New Roman"/>
                      </a:endParaRPr>
                    </a:p>
                  </a:txBody>
                  <a:tcPr marL="68580" marR="68580" marT="0" marB="0">
                    <a:lnL>
                      <a:noFill/>
                    </a:lnL>
                    <a:lnR w="3175" cap="flat" cmpd="sng" algn="ctr">
                      <a:solidFill>
                        <a:schemeClr val="bg1">
                          <a:lumMod val="95000"/>
                        </a:schemeClr>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8.7 (7.2-10.3)</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11.9 (10.7-12.7)</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w="3175" cap="flat" cmpd="sng" algn="ctr">
                      <a:solidFill>
                        <a:schemeClr val="bg1">
                          <a:lumMod val="95000"/>
                        </a:schemeClr>
                      </a:solidFill>
                      <a:prstDash val="sysDot"/>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r" defTabSz="914400" rtl="0" eaLnBrk="1" latinLnBrk="0" hangingPunct="1">
                        <a:lnSpc>
                          <a:spcPct val="115000"/>
                        </a:lnSpc>
                        <a:spcAft>
                          <a:spcPts val="0"/>
                        </a:spcAft>
                      </a:pPr>
                      <a:r>
                        <a:rPr lang="nl-BE" sz="1800" kern="1200" dirty="0">
                          <a:solidFill>
                            <a:schemeClr val="tx1"/>
                          </a:solidFill>
                          <a:latin typeface="Times New Roman"/>
                          <a:ea typeface="Times New Roman"/>
                          <a:cs typeface="Times New Roman"/>
                        </a:rPr>
                        <a:t>0.02</a:t>
                      </a:r>
                      <a:endParaRPr lang="fr-BE" sz="1800" kern="1200" dirty="0">
                        <a:solidFill>
                          <a:schemeClr val="tx1"/>
                        </a:solidFill>
                        <a:latin typeface="Times New Roman"/>
                        <a:ea typeface="Times New Roman"/>
                        <a:cs typeface="Times New Roman"/>
                      </a:endParaRPr>
                    </a:p>
                  </a:txBody>
                  <a:tcPr marL="68580" marR="68580" marT="0" marB="0">
                    <a:lnL w="3175" cap="flat" cmpd="sng" algn="ctr">
                      <a:solidFill>
                        <a:schemeClr val="bg1">
                          <a:lumMod val="95000"/>
                        </a:schemeClr>
                      </a:solidFill>
                      <a:prstDash val="sys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22" name="ZoneTexte 21"/>
          <p:cNvSpPr txBox="1"/>
          <p:nvPr/>
        </p:nvSpPr>
        <p:spPr>
          <a:xfrm>
            <a:off x="2447984" y="5445224"/>
            <a:ext cx="1980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BE" sz="2000" dirty="0" smtClean="0"/>
              <a:t>GR à récupérer </a:t>
            </a:r>
          </a:p>
        </p:txBody>
      </p:sp>
      <p:sp>
        <p:nvSpPr>
          <p:cNvPr id="32"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23</a:t>
            </a:fld>
            <a:endParaRPr lang="fr-BE" sz="1600" b="1" dirty="0">
              <a:solidFill>
                <a:schemeClr val="tx1"/>
              </a:solidFill>
            </a:endParaRPr>
          </a:p>
        </p:txBody>
      </p:sp>
      <p:sp>
        <p:nvSpPr>
          <p:cNvPr id="36" name="ZoneTexte 35"/>
          <p:cNvSpPr txBox="1"/>
          <p:nvPr/>
        </p:nvSpPr>
        <p:spPr>
          <a:xfrm>
            <a:off x="4896256" y="5445224"/>
            <a:ext cx="19800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2000" dirty="0" smtClean="0"/>
              <a:t>Tr. de </a:t>
            </a:r>
            <a:r>
              <a:rPr lang="fr-BE" sz="2000" dirty="0" err="1" smtClean="0"/>
              <a:t>coag</a:t>
            </a:r>
            <a:r>
              <a:rPr lang="fr-BE" sz="2000" dirty="0" smtClean="0"/>
              <a:t> ?</a:t>
            </a:r>
          </a:p>
        </p:txBody>
      </p:sp>
      <p:sp>
        <p:nvSpPr>
          <p:cNvPr id="37" name="ZoneTexte 36"/>
          <p:cNvSpPr txBox="1"/>
          <p:nvPr/>
        </p:nvSpPr>
        <p:spPr>
          <a:xfrm>
            <a:off x="7056496" y="5445224"/>
            <a:ext cx="19800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2000" strike="sngStrike" dirty="0" smtClean="0"/>
              <a:t>Plasma/ </a:t>
            </a:r>
            <a:r>
              <a:rPr lang="fr-BE" sz="2000" strike="sngStrike" dirty="0" err="1" smtClean="0"/>
              <a:t>Fact.Cg</a:t>
            </a:r>
            <a:endParaRPr lang="fr-BE" sz="2000" strike="sngStrike" dirty="0" smtClean="0"/>
          </a:p>
        </p:txBody>
      </p:sp>
      <p:sp>
        <p:nvSpPr>
          <p:cNvPr id="38" name="ZoneTexte 37"/>
          <p:cNvSpPr txBox="1"/>
          <p:nvPr/>
        </p:nvSpPr>
        <p:spPr>
          <a:xfrm>
            <a:off x="323528" y="4725144"/>
            <a:ext cx="144016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BE" sz="2000" dirty="0" smtClean="0"/>
              <a:t>Anémie</a:t>
            </a:r>
          </a:p>
        </p:txBody>
      </p:sp>
      <p:sp>
        <p:nvSpPr>
          <p:cNvPr id="39" name="ZoneTexte 38"/>
          <p:cNvSpPr txBox="1"/>
          <p:nvPr/>
        </p:nvSpPr>
        <p:spPr>
          <a:xfrm>
            <a:off x="2447984" y="4725144"/>
            <a:ext cx="19800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2000" dirty="0" smtClean="0"/>
              <a:t>Pertes ++</a:t>
            </a:r>
          </a:p>
        </p:txBody>
      </p:sp>
      <p:sp>
        <p:nvSpPr>
          <p:cNvPr id="40" name="ZoneTexte 39"/>
          <p:cNvSpPr txBox="1"/>
          <p:nvPr/>
        </p:nvSpPr>
        <p:spPr>
          <a:xfrm>
            <a:off x="2447984" y="6165304"/>
            <a:ext cx="1980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BE" sz="2000" dirty="0" smtClean="0"/>
              <a:t>GR à rendre</a:t>
            </a:r>
          </a:p>
        </p:txBody>
      </p:sp>
      <p:sp>
        <p:nvSpPr>
          <p:cNvPr id="41" name="ZoneTexte 40"/>
          <p:cNvSpPr txBox="1"/>
          <p:nvPr/>
        </p:nvSpPr>
        <p:spPr>
          <a:xfrm>
            <a:off x="4896256" y="6165304"/>
            <a:ext cx="1980000" cy="40011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BE" sz="2000" dirty="0" smtClean="0"/>
              <a:t>PFC et </a:t>
            </a:r>
            <a:r>
              <a:rPr lang="fr-BE" sz="2000" dirty="0" err="1" smtClean="0"/>
              <a:t>Pq</a:t>
            </a:r>
            <a:endParaRPr lang="fr-BE" sz="2000" dirty="0" smtClean="0"/>
          </a:p>
        </p:txBody>
      </p:sp>
      <p:cxnSp>
        <p:nvCxnSpPr>
          <p:cNvPr id="21" name="Connecteur droit avec flèche 20"/>
          <p:cNvCxnSpPr>
            <a:stCxn id="39" idx="2"/>
            <a:endCxn id="22" idx="0"/>
          </p:cNvCxnSpPr>
          <p:nvPr/>
        </p:nvCxnSpPr>
        <p:spPr>
          <a:xfrm>
            <a:off x="3437984" y="5125254"/>
            <a:ext cx="0" cy="31997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2" idx="2"/>
            <a:endCxn id="40" idx="0"/>
          </p:cNvCxnSpPr>
          <p:nvPr/>
        </p:nvCxnSpPr>
        <p:spPr>
          <a:xfrm>
            <a:off x="3437984" y="5845334"/>
            <a:ext cx="0" cy="31997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36" idx="2"/>
            <a:endCxn id="41" idx="0"/>
          </p:cNvCxnSpPr>
          <p:nvPr/>
        </p:nvCxnSpPr>
        <p:spPr>
          <a:xfrm>
            <a:off x="5886256" y="5845334"/>
            <a:ext cx="0" cy="31997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5868144" y="4941168"/>
            <a:ext cx="0" cy="46398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4427984" y="4941168"/>
            <a:ext cx="370255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a:off x="8100392" y="4919396"/>
            <a:ext cx="0" cy="46398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a:off x="6873036" y="6381328"/>
            <a:ext cx="1254284" cy="0"/>
          </a:xfrm>
          <a:prstGeom prst="line">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flipV="1">
            <a:off x="8100392" y="5845334"/>
            <a:ext cx="0" cy="5359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1021836" y="6381328"/>
            <a:ext cx="14040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onnecteur droit 25"/>
          <p:cNvCxnSpPr>
            <a:endCxn id="38" idx="2"/>
          </p:cNvCxnSpPr>
          <p:nvPr/>
        </p:nvCxnSpPr>
        <p:spPr>
          <a:xfrm flipV="1">
            <a:off x="1043608" y="5125254"/>
            <a:ext cx="0" cy="125593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38" idx="3"/>
            <a:endCxn id="39" idx="1"/>
          </p:cNvCxnSpPr>
          <p:nvPr/>
        </p:nvCxnSpPr>
        <p:spPr>
          <a:xfrm>
            <a:off x="1763688" y="4925199"/>
            <a:ext cx="684296"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photos.medwrench.com/equipmentPhotos/1000/1401-1611.jpg"/>
          <p:cNvPicPr>
            <a:picLocks noChangeAspect="1" noChangeArrowheads="1"/>
          </p:cNvPicPr>
          <p:nvPr/>
        </p:nvPicPr>
        <p:blipFill>
          <a:blip r:embed="rId3" cstate="print">
            <a:clrChange>
              <a:clrFrom>
                <a:srgbClr val="E9EEF2"/>
              </a:clrFrom>
              <a:clrTo>
                <a:srgbClr val="E9EEF2">
                  <a:alpha val="0"/>
                </a:srgbClr>
              </a:clrTo>
            </a:clrChange>
          </a:blip>
          <a:srcRect/>
          <a:stretch>
            <a:fillRect/>
          </a:stretch>
        </p:blipFill>
        <p:spPr bwMode="auto">
          <a:xfrm>
            <a:off x="-206479" y="3074023"/>
            <a:ext cx="2330207" cy="3798725"/>
          </a:xfrm>
          <a:prstGeom prst="rect">
            <a:avLst/>
          </a:prstGeom>
          <a:noFill/>
        </p:spPr>
      </p:pic>
      <p:sp>
        <p:nvSpPr>
          <p:cNvPr id="7" name="ZoneTexte 6"/>
          <p:cNvSpPr txBox="1"/>
          <p:nvPr/>
        </p:nvSpPr>
        <p:spPr>
          <a:xfrm>
            <a:off x="-288032" y="1484784"/>
            <a:ext cx="9540552" cy="4524315"/>
          </a:xfrm>
          <a:prstGeom prst="rect">
            <a:avLst/>
          </a:prstGeom>
          <a:noFill/>
        </p:spPr>
        <p:txBody>
          <a:bodyPr wrap="square" rtlCol="0">
            <a:spAutoFit/>
          </a:bodyPr>
          <a:lstStyle/>
          <a:p>
            <a:pPr marL="890588" lvl="1" indent="-433388">
              <a:buFont typeface="Wingdings" pitchFamily="2" charset="2"/>
              <a:buChar char="Ø"/>
            </a:pPr>
            <a:r>
              <a:rPr lang="fr-BE" sz="2400" dirty="0" smtClean="0"/>
              <a:t>Suggestions d’améliorations techniques de l’appareil &gt; firme</a:t>
            </a:r>
          </a:p>
          <a:p>
            <a:pPr marL="890588" lvl="1" indent="-433388">
              <a:lnSpc>
                <a:spcPct val="150000"/>
              </a:lnSpc>
              <a:buFont typeface="Wingdings" pitchFamily="2" charset="2"/>
              <a:buChar char="Ø"/>
            </a:pPr>
            <a:r>
              <a:rPr lang="fr-BE" sz="2400" dirty="0" smtClean="0"/>
              <a:t>Protocole de prise en charge du saignement massif</a:t>
            </a:r>
          </a:p>
          <a:p>
            <a:pPr marL="1630363" lvl="2" indent="-457200">
              <a:lnSpc>
                <a:spcPct val="150000"/>
              </a:lnSpc>
              <a:buFont typeface="+mj-lt"/>
              <a:buAutoNum type="arabicPeriod"/>
            </a:pPr>
            <a:r>
              <a:rPr lang="fr-BE" sz="2400" b="1" dirty="0" smtClean="0"/>
              <a:t>Prévention de l’anémie</a:t>
            </a:r>
          </a:p>
          <a:p>
            <a:pPr marL="1630363" lvl="2" indent="-457200">
              <a:lnSpc>
                <a:spcPct val="150000"/>
              </a:lnSpc>
              <a:buFont typeface="+mj-lt"/>
              <a:buAutoNum type="arabicPeriod"/>
            </a:pPr>
            <a:r>
              <a:rPr lang="fr-BE" sz="2400" b="1" dirty="0" smtClean="0"/>
              <a:t>Hémostase chirurgicale </a:t>
            </a:r>
          </a:p>
          <a:p>
            <a:pPr marL="1630363" lvl="2" indent="-457200">
              <a:lnSpc>
                <a:spcPct val="150000"/>
              </a:lnSpc>
              <a:buFont typeface="+mj-lt"/>
              <a:buAutoNum type="arabicPeriod"/>
            </a:pPr>
            <a:r>
              <a:rPr lang="fr-BE" sz="2400" b="1" dirty="0" smtClean="0"/>
              <a:t>Bilan de coagulation </a:t>
            </a:r>
            <a:r>
              <a:rPr lang="fr-BE" sz="2400" dirty="0" smtClean="0"/>
              <a:t>(+TEG) en </a:t>
            </a:r>
            <a:r>
              <a:rPr lang="fr-BE" sz="2400" dirty="0" err="1" smtClean="0"/>
              <a:t>postop</a:t>
            </a:r>
            <a:r>
              <a:rPr lang="fr-BE" sz="2400" dirty="0" smtClean="0"/>
              <a:t> immédiat si risque s+</a:t>
            </a:r>
          </a:p>
          <a:p>
            <a:pPr marL="2778125" lvl="3" indent="-439738">
              <a:buFont typeface="Wingdings 3" pitchFamily="18" charset="2"/>
              <a:buChar char=""/>
            </a:pPr>
            <a:r>
              <a:rPr lang="fr-BE" sz="2400" b="1" dirty="0" smtClean="0"/>
              <a:t>Transfusion de PSL </a:t>
            </a:r>
          </a:p>
          <a:p>
            <a:pPr marL="3313113" lvl="7" indent="-439738">
              <a:buFont typeface="Wingdings" pitchFamily="2" charset="2"/>
              <a:buChar char="þ"/>
            </a:pPr>
            <a:r>
              <a:rPr lang="fr-BE" sz="2400" dirty="0" smtClean="0"/>
              <a:t> sur base des résultats</a:t>
            </a:r>
          </a:p>
          <a:p>
            <a:pPr marL="3313113" lvl="7" indent="-439738">
              <a:buFont typeface="Wingdings" pitchFamily="2" charset="2"/>
              <a:buChar char="þ"/>
            </a:pPr>
            <a:r>
              <a:rPr lang="fr-BE" sz="2400" dirty="0" smtClean="0"/>
              <a:t> si saignement </a:t>
            </a:r>
          </a:p>
          <a:p>
            <a:pPr marL="3313113" lvl="7" indent="-439738">
              <a:buFont typeface="Wingdings" pitchFamily="2" charset="2"/>
              <a:buChar char="þ"/>
            </a:pPr>
            <a:r>
              <a:rPr lang="fr-BE" sz="2400" dirty="0" smtClean="0"/>
              <a:t>en postopératoire</a:t>
            </a:r>
          </a:p>
          <a:p>
            <a:pPr marL="2778125" lvl="3" indent="-439738">
              <a:buFont typeface="Wingdings 3" pitchFamily="18" charset="2"/>
              <a:buChar char=""/>
            </a:pPr>
            <a:r>
              <a:rPr lang="fr-BE" sz="2400" b="1" dirty="0" smtClean="0"/>
              <a:t>(RLG « </a:t>
            </a:r>
            <a:r>
              <a:rPr lang="fr-BE" sz="2400" b="1" dirty="0" err="1" smtClean="0"/>
              <a:t>perop</a:t>
            </a:r>
            <a:r>
              <a:rPr lang="fr-BE" sz="2400" b="1" dirty="0" smtClean="0"/>
              <a:t> » </a:t>
            </a:r>
            <a:r>
              <a:rPr lang="fr-BE" sz="2400" dirty="0" smtClean="0"/>
              <a:t>en USI si h+ massive)</a:t>
            </a:r>
          </a:p>
        </p:txBody>
      </p:sp>
      <p:sp>
        <p:nvSpPr>
          <p:cNvPr id="9"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sz="2800" b="1" i="1" u="none" strike="noStrike" kern="1200" cap="none" spc="0" normalizeH="0" baseline="0" noProof="0" dirty="0" smtClean="0">
                <a:ln>
                  <a:noFill/>
                </a:ln>
                <a:solidFill>
                  <a:schemeClr val="dk1"/>
                </a:solidFill>
                <a:effectLst/>
                <a:uLnTx/>
                <a:uFillTx/>
                <a:latin typeface="+mn-lt"/>
                <a:ea typeface="+mn-ea"/>
                <a:cs typeface="+mn-cs"/>
              </a:rPr>
              <a:t>Utilisation du système RLG en postopératoire </a:t>
            </a:r>
            <a:br>
              <a:rPr kumimoji="0" lang="fr-BE" sz="2800" b="1" i="1" u="none" strike="noStrike" kern="1200" cap="none" spc="0" normalizeH="0" baseline="0" noProof="0" dirty="0" smtClean="0">
                <a:ln>
                  <a:noFill/>
                </a:ln>
                <a:solidFill>
                  <a:schemeClr val="dk1"/>
                </a:solidFill>
                <a:effectLst/>
                <a:uLnTx/>
                <a:uFillTx/>
                <a:latin typeface="+mn-lt"/>
                <a:ea typeface="+mn-ea"/>
                <a:cs typeface="+mn-cs"/>
              </a:rPr>
            </a:br>
            <a:r>
              <a:rPr kumimoji="0" lang="fr-BE" sz="2800" b="1" i="1" u="none" strike="noStrike" kern="1200" cap="none" spc="0" normalizeH="0" baseline="0" noProof="0" dirty="0" smtClean="0">
                <a:ln>
                  <a:noFill/>
                </a:ln>
                <a:solidFill>
                  <a:schemeClr val="dk1"/>
                </a:solidFill>
                <a:effectLst/>
                <a:uLnTx/>
                <a:uFillTx/>
                <a:latin typeface="+mn-lt"/>
                <a:ea typeface="+mn-ea"/>
                <a:cs typeface="+mn-cs"/>
              </a:rPr>
              <a:t>chez les patients à haut risque de saignement ? </a:t>
            </a:r>
            <a:endParaRPr kumimoji="0" lang="fr-BE" sz="2800" b="0" i="1" u="none" strike="noStrike" kern="1200" cap="none" spc="0" normalizeH="0" baseline="0" noProof="0" dirty="0">
              <a:ln>
                <a:noFill/>
              </a:ln>
              <a:solidFill>
                <a:schemeClr val="dk1"/>
              </a:solidFill>
              <a:effectLst/>
              <a:uLnTx/>
              <a:uFillTx/>
              <a:latin typeface="+mn-lt"/>
              <a:ea typeface="+mn-ea"/>
              <a:cs typeface="+mn-cs"/>
            </a:endParaRPr>
          </a:p>
        </p:txBody>
      </p:sp>
      <p:sp>
        <p:nvSpPr>
          <p:cNvPr id="6"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24</a:t>
            </a:fld>
            <a:endParaRPr lang="fr-BE" sz="1600" b="1" dirty="0">
              <a:solidFill>
                <a:schemeClr val="tx1"/>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l’exposé</a:t>
            </a:r>
            <a:endParaRPr lang="fr-BE" dirty="0"/>
          </a:p>
        </p:txBody>
      </p:sp>
      <p:sp>
        <p:nvSpPr>
          <p:cNvPr id="6"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25</a:t>
            </a:fld>
            <a:endParaRPr lang="fr-BE" sz="1600" b="1" dirty="0">
              <a:solidFill>
                <a:schemeClr val="tx1"/>
              </a:solidFill>
            </a:endParaRPr>
          </a:p>
        </p:txBody>
      </p:sp>
      <p:sp>
        <p:nvSpPr>
          <p:cNvPr id="7" name="Espace réservé du contenu 2"/>
          <p:cNvSpPr>
            <a:spLocks noGrp="1"/>
          </p:cNvSpPr>
          <p:nvPr>
            <p:ph idx="1"/>
          </p:nvPr>
        </p:nvSpPr>
        <p:spPr>
          <a:xfrm>
            <a:off x="457200" y="1556792"/>
            <a:ext cx="8229600" cy="5517232"/>
          </a:xfrm>
        </p:spPr>
        <p:txBody>
          <a:bodyPr>
            <a:noAutofit/>
          </a:bodyPr>
          <a:lstStyle/>
          <a:p>
            <a:pPr marL="342900" lvl="1" indent="-342900">
              <a:buFont typeface="+mj-lt"/>
              <a:buAutoNum type="arabicPeriod"/>
            </a:pPr>
            <a:r>
              <a:rPr lang="fr-BE" sz="2400" dirty="0" smtClean="0"/>
              <a:t>La problématique de santé publique </a:t>
            </a:r>
          </a:p>
          <a:p>
            <a:pPr marL="742950" lvl="2" indent="-342900">
              <a:buFont typeface="Wingdings" pitchFamily="2" charset="2"/>
              <a:buChar char="Ø"/>
            </a:pPr>
            <a:r>
              <a:rPr lang="fr-BE" sz="2000" dirty="0" smtClean="0"/>
              <a:t>L’épargne sanguine : un enjeu actuel</a:t>
            </a:r>
          </a:p>
          <a:p>
            <a:pPr marL="742950" lvl="2" indent="-342900">
              <a:buNone/>
            </a:pPr>
            <a:endParaRPr lang="fr-BE" sz="600" dirty="0" smtClean="0"/>
          </a:p>
          <a:p>
            <a:pPr marL="342900" lvl="1" indent="-342900">
              <a:buFont typeface="+mj-lt"/>
              <a:buAutoNum type="arabicPeriod"/>
            </a:pPr>
            <a:r>
              <a:rPr lang="fr-BE" sz="2400" dirty="0" smtClean="0"/>
              <a:t>Les recherches</a:t>
            </a:r>
          </a:p>
          <a:p>
            <a:pPr marL="742950" lvl="2" indent="-342900">
              <a:buFont typeface="Wingdings" pitchFamily="2" charset="2"/>
              <a:buChar char="Ø"/>
            </a:pPr>
            <a:r>
              <a:rPr lang="fr-BE" sz="2000" dirty="0" smtClean="0"/>
              <a:t>Etat des lieux des pratiques en chirurgie cardiaque au </a:t>
            </a:r>
            <a:r>
              <a:rPr lang="fr-BE" sz="2000" dirty="0" err="1" smtClean="0"/>
              <a:t>CHULg</a:t>
            </a:r>
            <a:endParaRPr lang="fr-BE" sz="2000" dirty="0" smtClean="0"/>
          </a:p>
          <a:p>
            <a:pPr marL="742950" lvl="2" indent="-342900">
              <a:buFont typeface="Wingdings" pitchFamily="2" charset="2"/>
              <a:buChar char="Ø"/>
            </a:pPr>
            <a:r>
              <a:rPr lang="fr-BE" sz="2000" dirty="0" smtClean="0"/>
              <a:t>Aperçu des actions cliniques</a:t>
            </a:r>
          </a:p>
          <a:p>
            <a:pPr marL="1200150" lvl="3" indent="-342900">
              <a:buFont typeface="Wingdings" pitchFamily="2" charset="2"/>
              <a:buChar char="Ø"/>
            </a:pPr>
            <a:r>
              <a:rPr lang="fr-BE" sz="1800" dirty="0" smtClean="0"/>
              <a:t>Période postopératoire</a:t>
            </a:r>
          </a:p>
          <a:p>
            <a:pPr marL="1200150" lvl="3" indent="-342900">
              <a:buFont typeface="Wingdings" pitchFamily="2" charset="2"/>
              <a:buChar char="Ø"/>
            </a:pPr>
            <a:r>
              <a:rPr lang="fr-BE" sz="1800" dirty="0" smtClean="0"/>
              <a:t>Période </a:t>
            </a:r>
            <a:r>
              <a:rPr lang="fr-BE" sz="1800" dirty="0" err="1" smtClean="0"/>
              <a:t>peropératoire</a:t>
            </a:r>
            <a:endParaRPr lang="fr-BE" sz="1800" dirty="0" smtClean="0"/>
          </a:p>
          <a:p>
            <a:pPr marL="1200150" lvl="3" indent="-342900">
              <a:buFont typeface="Wingdings" pitchFamily="2" charset="2"/>
              <a:buChar char="Ø"/>
            </a:pPr>
            <a:r>
              <a:rPr lang="fr-BE" sz="1800" dirty="0" smtClean="0"/>
              <a:t>Période préopératoire </a:t>
            </a:r>
          </a:p>
          <a:p>
            <a:pPr marL="1339850" lvl="3" indent="-342900">
              <a:buNone/>
            </a:pPr>
            <a:endParaRPr lang="fr-BE" sz="600" dirty="0" smtClean="0"/>
          </a:p>
          <a:p>
            <a:pPr marL="342900" lvl="1" indent="-342900">
              <a:buFont typeface="+mj-lt"/>
              <a:buAutoNum type="arabicPeriod"/>
            </a:pPr>
            <a:r>
              <a:rPr lang="fr-BE" sz="2400" dirty="0" smtClean="0"/>
              <a:t>Le projet institutionnel</a:t>
            </a:r>
          </a:p>
          <a:p>
            <a:pPr marL="742950" lvl="2" indent="-342900">
              <a:buFont typeface="Wingdings" pitchFamily="2" charset="2"/>
              <a:buChar char="Ø"/>
            </a:pPr>
            <a:r>
              <a:rPr lang="fr-BE" sz="2000" dirty="0" smtClean="0"/>
              <a:t>L’itinéraire clinique du patient opéré cardiaque</a:t>
            </a:r>
          </a:p>
          <a:p>
            <a:pPr marL="742950" lvl="2" indent="-342900">
              <a:buFont typeface="Wingdings" pitchFamily="2" charset="2"/>
              <a:buChar char="Ø"/>
            </a:pPr>
            <a:r>
              <a:rPr lang="fr-BE" sz="2000" dirty="0" smtClean="0"/>
              <a:t>L’intégration des recherches</a:t>
            </a:r>
          </a:p>
          <a:p>
            <a:pPr marL="742950" lvl="2" indent="-342900">
              <a:buNone/>
            </a:pPr>
            <a:endParaRPr lang="fr-BE" sz="600" dirty="0" smtClean="0"/>
          </a:p>
          <a:p>
            <a:pPr marL="342900" lvl="1" indent="-342900">
              <a:buFont typeface="+mj-lt"/>
              <a:buAutoNum type="arabicPeriod"/>
            </a:pPr>
            <a:r>
              <a:rPr lang="fr-BE" sz="2400" dirty="0" smtClean="0"/>
              <a:t>Les conclusions et perspectives</a:t>
            </a:r>
          </a:p>
          <a:p>
            <a:pPr marL="800100" lvl="1" indent="-342900">
              <a:buFont typeface="+mj-lt"/>
              <a:buAutoNum type="arabicPeriod"/>
            </a:pPr>
            <a:endParaRPr lang="fr-BE" sz="2400" dirty="0" smtClean="0"/>
          </a:p>
          <a:p>
            <a:pPr marL="800100" lvl="1" indent="-342900">
              <a:buFont typeface="+mj-lt"/>
              <a:buAutoNum type="arabicPeriod"/>
            </a:pPr>
            <a:endParaRPr lang="fr-BE" sz="24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7">
                                            <p:txEl>
                                              <p:pRg st="0" end="0"/>
                                            </p:txEl>
                                          </p:spTgt>
                                        </p:tgtEl>
                                        <p:attrNameLst>
                                          <p:attrName>style.opacity</p:attrName>
                                        </p:attrNameLst>
                                      </p:cBhvr>
                                      <p:to>
                                        <p:strVal val="0.25"/>
                                      </p:to>
                                    </p:set>
                                    <p:animEffect filter="image" prLst="opacity: 0.25">
                                      <p:cBhvr rctx="IE">
                                        <p:cTn id="7" dur="indefinite"/>
                                        <p:tgtEl>
                                          <p:spTgt spid="7">
                                            <p:txEl>
                                              <p:pRg st="0" end="0"/>
                                            </p:txEl>
                                          </p:spTgt>
                                        </p:tgtEl>
                                      </p:cBhvr>
                                    </p:animEffect>
                                  </p:childTnLst>
                                </p:cTn>
                              </p:par>
                              <p:par>
                                <p:cTn id="8" presetID="9" presetClass="emph" presetSubtype="0" nodeType="withEffect">
                                  <p:stCondLst>
                                    <p:cond delay="0"/>
                                  </p:stCondLst>
                                  <p:childTnLst>
                                    <p:set>
                                      <p:cBhvr rctx="PPT">
                                        <p:cTn id="9" dur="indefinite"/>
                                        <p:tgtEl>
                                          <p:spTgt spid="7">
                                            <p:txEl>
                                              <p:pRg st="1" end="1"/>
                                            </p:txEl>
                                          </p:spTgt>
                                        </p:tgtEl>
                                        <p:attrNameLst>
                                          <p:attrName>style.opacity</p:attrName>
                                        </p:attrNameLst>
                                      </p:cBhvr>
                                      <p:to>
                                        <p:strVal val="0.25"/>
                                      </p:to>
                                    </p:set>
                                    <p:animEffect filter="image" prLst="opacity: 0.25">
                                      <p:cBhvr rctx="IE">
                                        <p:cTn id="10" dur="indefinite"/>
                                        <p:tgtEl>
                                          <p:spTgt spid="7">
                                            <p:txEl>
                                              <p:pRg st="1" end="1"/>
                                            </p:txEl>
                                          </p:spTgt>
                                        </p:tgtEl>
                                      </p:cBhvr>
                                    </p:animEffect>
                                  </p:childTnLst>
                                </p:cTn>
                              </p:par>
                              <p:par>
                                <p:cTn id="11" presetID="9" presetClass="emph" presetSubtype="0" nodeType="withEffect">
                                  <p:stCondLst>
                                    <p:cond delay="0"/>
                                  </p:stCondLst>
                                  <p:childTnLst>
                                    <p:set>
                                      <p:cBhvr rctx="PPT">
                                        <p:cTn id="12" dur="indefinite"/>
                                        <p:tgtEl>
                                          <p:spTgt spid="7">
                                            <p:txEl>
                                              <p:pRg st="4" end="4"/>
                                            </p:txEl>
                                          </p:spTgt>
                                        </p:tgtEl>
                                        <p:attrNameLst>
                                          <p:attrName>style.opacity</p:attrName>
                                        </p:attrNameLst>
                                      </p:cBhvr>
                                      <p:to>
                                        <p:strVal val="0.25"/>
                                      </p:to>
                                    </p:set>
                                    <p:animEffect filter="image" prLst="opacity: 0.25">
                                      <p:cBhvr rctx="IE">
                                        <p:cTn id="13" dur="indefinite"/>
                                        <p:tgtEl>
                                          <p:spTgt spid="7">
                                            <p:txEl>
                                              <p:pRg st="4" end="4"/>
                                            </p:txEl>
                                          </p:spTgt>
                                        </p:tgtEl>
                                      </p:cBhvr>
                                    </p:animEffect>
                                  </p:childTnLst>
                                </p:cTn>
                              </p:par>
                              <p:par>
                                <p:cTn id="14" presetID="9" presetClass="emph" presetSubtype="0" nodeType="withEffect">
                                  <p:stCondLst>
                                    <p:cond delay="0"/>
                                  </p:stCondLst>
                                  <p:childTnLst>
                                    <p:set>
                                      <p:cBhvr rctx="PPT">
                                        <p:cTn id="15" dur="indefinite"/>
                                        <p:tgtEl>
                                          <p:spTgt spid="7">
                                            <p:txEl>
                                              <p:pRg st="10" end="10"/>
                                            </p:txEl>
                                          </p:spTgt>
                                        </p:tgtEl>
                                        <p:attrNameLst>
                                          <p:attrName>style.opacity</p:attrName>
                                        </p:attrNameLst>
                                      </p:cBhvr>
                                      <p:to>
                                        <p:strVal val="0.25"/>
                                      </p:to>
                                    </p:set>
                                    <p:animEffect filter="image" prLst="opacity: 0.25">
                                      <p:cBhvr rctx="IE">
                                        <p:cTn id="16" dur="indefinite"/>
                                        <p:tgtEl>
                                          <p:spTgt spid="7">
                                            <p:txEl>
                                              <p:pRg st="10" end="10"/>
                                            </p:txEl>
                                          </p:spTgt>
                                        </p:tgtEl>
                                      </p:cBhvr>
                                    </p:animEffect>
                                  </p:childTnLst>
                                </p:cTn>
                              </p:par>
                              <p:par>
                                <p:cTn id="17" presetID="9" presetClass="emph" presetSubtype="0" nodeType="withEffect">
                                  <p:stCondLst>
                                    <p:cond delay="0"/>
                                  </p:stCondLst>
                                  <p:childTnLst>
                                    <p:set>
                                      <p:cBhvr rctx="PPT">
                                        <p:cTn id="18" dur="indefinite"/>
                                        <p:tgtEl>
                                          <p:spTgt spid="7">
                                            <p:txEl>
                                              <p:pRg st="11" end="11"/>
                                            </p:txEl>
                                          </p:spTgt>
                                        </p:tgtEl>
                                        <p:attrNameLst>
                                          <p:attrName>style.opacity</p:attrName>
                                        </p:attrNameLst>
                                      </p:cBhvr>
                                      <p:to>
                                        <p:strVal val="0.25"/>
                                      </p:to>
                                    </p:set>
                                    <p:animEffect filter="image" prLst="opacity: 0.25">
                                      <p:cBhvr rctx="IE">
                                        <p:cTn id="19" dur="indefinite"/>
                                        <p:tgtEl>
                                          <p:spTgt spid="7">
                                            <p:txEl>
                                              <p:pRg st="11" end="11"/>
                                            </p:txEl>
                                          </p:spTgt>
                                        </p:tgtEl>
                                      </p:cBhvr>
                                    </p:animEffect>
                                  </p:childTnLst>
                                </p:cTn>
                              </p:par>
                              <p:par>
                                <p:cTn id="20" presetID="9" presetClass="emph" presetSubtype="0" nodeType="withEffect">
                                  <p:stCondLst>
                                    <p:cond delay="0"/>
                                  </p:stCondLst>
                                  <p:childTnLst>
                                    <p:set>
                                      <p:cBhvr rctx="PPT">
                                        <p:cTn id="21" dur="indefinite"/>
                                        <p:tgtEl>
                                          <p:spTgt spid="7">
                                            <p:txEl>
                                              <p:pRg st="12" end="12"/>
                                            </p:txEl>
                                          </p:spTgt>
                                        </p:tgtEl>
                                        <p:attrNameLst>
                                          <p:attrName>style.opacity</p:attrName>
                                        </p:attrNameLst>
                                      </p:cBhvr>
                                      <p:to>
                                        <p:strVal val="0.25"/>
                                      </p:to>
                                    </p:set>
                                    <p:animEffect filter="image" prLst="opacity: 0.25">
                                      <p:cBhvr rctx="IE">
                                        <p:cTn id="22" dur="indefinite"/>
                                        <p:tgtEl>
                                          <p:spTgt spid="7">
                                            <p:txEl>
                                              <p:pRg st="12" end="12"/>
                                            </p:txEl>
                                          </p:spTgt>
                                        </p:tgtEl>
                                      </p:cBhvr>
                                    </p:animEffect>
                                  </p:childTnLst>
                                </p:cTn>
                              </p:par>
                              <p:par>
                                <p:cTn id="23" presetID="9" presetClass="emph" presetSubtype="0" nodeType="withEffect">
                                  <p:stCondLst>
                                    <p:cond delay="0"/>
                                  </p:stCondLst>
                                  <p:childTnLst>
                                    <p:set>
                                      <p:cBhvr rctx="PPT">
                                        <p:cTn id="24" dur="indefinite"/>
                                        <p:tgtEl>
                                          <p:spTgt spid="7">
                                            <p:txEl>
                                              <p:pRg st="14" end="14"/>
                                            </p:txEl>
                                          </p:spTgt>
                                        </p:tgtEl>
                                        <p:attrNameLst>
                                          <p:attrName>style.opacity</p:attrName>
                                        </p:attrNameLst>
                                      </p:cBhvr>
                                      <p:to>
                                        <p:strVal val="0.25"/>
                                      </p:to>
                                    </p:set>
                                    <p:animEffect filter="image" prLst="opacity: 0.25">
                                      <p:cBhvr rctx="IE">
                                        <p:cTn id="25" dur="indefinite"/>
                                        <p:tgtEl>
                                          <p:spTgt spid="7">
                                            <p:txEl>
                                              <p:pRg st="14" end="14"/>
                                            </p:txEl>
                                          </p:spTgt>
                                        </p:tgtEl>
                                      </p:cBhvr>
                                    </p:animEffect>
                                  </p:childTnLst>
                                </p:cTn>
                              </p:par>
                              <p:par>
                                <p:cTn id="26" presetID="5" presetClass="emph" presetSubtype="1" nodeType="withEffect">
                                  <p:stCondLst>
                                    <p:cond delay="0"/>
                                  </p:stCondLst>
                                  <p:childTnLst>
                                    <p:set>
                                      <p:cBhvr override="childStyle">
                                        <p:cTn id="27" dur="indefinite"/>
                                        <p:tgtEl>
                                          <p:spTgt spid="7">
                                            <p:txEl>
                                              <p:pRg st="7" end="7"/>
                                            </p:txEl>
                                          </p:spTgt>
                                        </p:tgtEl>
                                        <p:attrNameLst>
                                          <p:attrName>style.fontStyle</p:attrName>
                                        </p:attrNameLst>
                                      </p:cBhvr>
                                      <p:to>
                                        <p:strVal val="normal"/>
                                      </p:to>
                                    </p:set>
                                    <p:set>
                                      <p:cBhvr override="childStyle">
                                        <p:cTn id="28" dur="indefinite"/>
                                        <p:tgtEl>
                                          <p:spTgt spid="7">
                                            <p:txEl>
                                              <p:pRg st="7" end="7"/>
                                            </p:txEl>
                                          </p:spTgt>
                                        </p:tgtEl>
                                        <p:attrNameLst>
                                          <p:attrName>style.fontWeight</p:attrName>
                                        </p:attrNameLst>
                                      </p:cBhvr>
                                      <p:to>
                                        <p:strVal val="bold"/>
                                      </p:to>
                                    </p:set>
                                    <p:set>
                                      <p:cBhvr override="childStyle">
                                        <p:cTn id="29" dur="indefinite"/>
                                        <p:tgtEl>
                                          <p:spTgt spid="7">
                                            <p:txEl>
                                              <p:pRg st="7" end="7"/>
                                            </p:txEl>
                                          </p:spTgt>
                                        </p:tgtEl>
                                        <p:attrNameLst>
                                          <p:attrName>style.textDecorationUnderline</p:attrName>
                                        </p:attrNameLst>
                                      </p:cBhvr>
                                      <p:to>
                                        <p:strVal val="false"/>
                                      </p:to>
                                    </p:set>
                                  </p:childTnLst>
                                </p:cTn>
                              </p:par>
                              <p:par>
                                <p:cTn id="30" presetID="9" presetClass="emph" presetSubtype="0" nodeType="withEffect">
                                  <p:stCondLst>
                                    <p:cond delay="0"/>
                                  </p:stCondLst>
                                  <p:childTnLst>
                                    <p:set>
                                      <p:cBhvr rctx="PPT">
                                        <p:cTn id="31" dur="indefinite"/>
                                        <p:tgtEl>
                                          <p:spTgt spid="7">
                                            <p:txEl>
                                              <p:pRg st="6" end="6"/>
                                            </p:txEl>
                                          </p:spTgt>
                                        </p:tgtEl>
                                        <p:attrNameLst>
                                          <p:attrName>style.opacity</p:attrName>
                                        </p:attrNameLst>
                                      </p:cBhvr>
                                      <p:to>
                                        <p:strVal val="0.5"/>
                                      </p:to>
                                    </p:set>
                                    <p:animEffect filter="image" prLst="opacity: 0.5">
                                      <p:cBhvr rctx="IE">
                                        <p:cTn id="32" dur="indefinite"/>
                                        <p:tgtEl>
                                          <p:spTgt spid="7">
                                            <p:txEl>
                                              <p:pRg st="6" end="6"/>
                                            </p:txEl>
                                          </p:spTgt>
                                        </p:tgtEl>
                                      </p:cBhvr>
                                    </p:animEffect>
                                  </p:childTnLst>
                                </p:cTn>
                              </p:par>
                              <p:par>
                                <p:cTn id="33" presetID="9" presetClass="emph" presetSubtype="0" nodeType="withEffect">
                                  <p:stCondLst>
                                    <p:cond delay="0"/>
                                  </p:stCondLst>
                                  <p:childTnLst>
                                    <p:set>
                                      <p:cBhvr rctx="PPT">
                                        <p:cTn id="34" dur="indefinite"/>
                                        <p:tgtEl>
                                          <p:spTgt spid="7">
                                            <p:txEl>
                                              <p:pRg st="8" end="8"/>
                                            </p:txEl>
                                          </p:spTgt>
                                        </p:tgtEl>
                                        <p:attrNameLst>
                                          <p:attrName>style.opacity</p:attrName>
                                        </p:attrNameLst>
                                      </p:cBhvr>
                                      <p:to>
                                        <p:strVal val="0.5"/>
                                      </p:to>
                                    </p:set>
                                    <p:animEffect filter="image" prLst="opacity: 0.5">
                                      <p:cBhvr rctx="IE">
                                        <p:cTn id="35" dur="indefinite"/>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avec flèche 12"/>
          <p:cNvCxnSpPr/>
          <p:nvPr/>
        </p:nvCxnSpPr>
        <p:spPr>
          <a:xfrm flipV="1">
            <a:off x="7632340" y="3668251"/>
            <a:ext cx="0" cy="47211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348896" y="3196059"/>
            <a:ext cx="2592288" cy="430887"/>
          </a:xfrm>
          <a:prstGeom prst="rect">
            <a:avLst/>
          </a:prstGeom>
          <a:noFill/>
        </p:spPr>
        <p:txBody>
          <a:bodyPr wrap="square" rtlCol="0">
            <a:spAutoFit/>
          </a:bodyPr>
          <a:lstStyle/>
          <a:p>
            <a:pPr algn="ctr"/>
            <a:r>
              <a:rPr lang="fr-BE" sz="2200" b="1" i="1" dirty="0" smtClean="0">
                <a:solidFill>
                  <a:srgbClr val="C00000"/>
                </a:solidFill>
              </a:rPr>
              <a:t>Ht sous CEC</a:t>
            </a:r>
          </a:p>
        </p:txBody>
      </p:sp>
      <p:cxnSp>
        <p:nvCxnSpPr>
          <p:cNvPr id="18" name="Connecteur droit avec flèche 17"/>
          <p:cNvCxnSpPr/>
          <p:nvPr/>
        </p:nvCxnSpPr>
        <p:spPr>
          <a:xfrm flipV="1">
            <a:off x="2517676" y="3470230"/>
            <a:ext cx="0" cy="43204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403648" y="3013943"/>
            <a:ext cx="2232248" cy="430887"/>
          </a:xfrm>
          <a:prstGeom prst="rect">
            <a:avLst/>
          </a:prstGeom>
          <a:noFill/>
        </p:spPr>
        <p:txBody>
          <a:bodyPr wrap="square" rtlCol="0">
            <a:spAutoFit/>
          </a:bodyPr>
          <a:lstStyle/>
          <a:p>
            <a:pPr algn="ctr"/>
            <a:r>
              <a:rPr lang="fr-BE" sz="2200" b="1" i="1" dirty="0" smtClean="0">
                <a:solidFill>
                  <a:srgbClr val="C00000"/>
                </a:solidFill>
              </a:rPr>
              <a:t>Ht avant CEC</a:t>
            </a:r>
          </a:p>
        </p:txBody>
      </p:sp>
      <p:cxnSp>
        <p:nvCxnSpPr>
          <p:cNvPr id="20" name="Connecteur droit avec flèche 19"/>
          <p:cNvCxnSpPr/>
          <p:nvPr/>
        </p:nvCxnSpPr>
        <p:spPr>
          <a:xfrm flipV="1">
            <a:off x="3995936" y="2967333"/>
            <a:ext cx="0" cy="86409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2339752" y="2497187"/>
            <a:ext cx="3312368" cy="430887"/>
          </a:xfrm>
          <a:prstGeom prst="rect">
            <a:avLst/>
          </a:prstGeom>
          <a:noFill/>
        </p:spPr>
        <p:txBody>
          <a:bodyPr wrap="square" rtlCol="0">
            <a:spAutoFit/>
          </a:bodyPr>
          <a:lstStyle/>
          <a:p>
            <a:pPr algn="ctr"/>
            <a:r>
              <a:rPr lang="fr-BE" sz="2200" b="1" i="1" dirty="0" smtClean="0">
                <a:solidFill>
                  <a:srgbClr val="C00000"/>
                </a:solidFill>
              </a:rPr>
              <a:t>Masse sanguine avant CEC</a:t>
            </a:r>
          </a:p>
        </p:txBody>
      </p:sp>
      <p:sp>
        <p:nvSpPr>
          <p:cNvPr id="32" name="ZoneTexte 31"/>
          <p:cNvSpPr txBox="1"/>
          <p:nvPr/>
        </p:nvSpPr>
        <p:spPr>
          <a:xfrm>
            <a:off x="6228184" y="4100299"/>
            <a:ext cx="2808312" cy="523220"/>
          </a:xfrm>
          <a:prstGeom prst="rect">
            <a:avLst/>
          </a:prstGeom>
          <a:noFill/>
        </p:spPr>
        <p:txBody>
          <a:bodyPr wrap="square" rtlCol="0">
            <a:spAutoFit/>
          </a:bodyPr>
          <a:lstStyle/>
          <a:p>
            <a:pPr algn="ctr"/>
            <a:r>
              <a:rPr lang="fr-BE" sz="2800" b="1" dirty="0" smtClean="0"/>
              <a:t>=  Ht T1 (%)</a:t>
            </a:r>
          </a:p>
        </p:txBody>
      </p:sp>
      <p:sp>
        <p:nvSpPr>
          <p:cNvPr id="33" name="Rectangle 32"/>
          <p:cNvSpPr/>
          <p:nvPr/>
        </p:nvSpPr>
        <p:spPr>
          <a:xfrm>
            <a:off x="35496" y="4479503"/>
            <a:ext cx="6705038" cy="461665"/>
          </a:xfrm>
          <a:prstGeom prst="rect">
            <a:avLst/>
          </a:prstGeom>
        </p:spPr>
        <p:txBody>
          <a:bodyPr wrap="square">
            <a:spAutoFit/>
          </a:bodyPr>
          <a:lstStyle/>
          <a:p>
            <a:pPr algn="ctr"/>
            <a:r>
              <a:rPr lang="fr-BE" sz="2400" b="1" dirty="0" smtClean="0"/>
              <a:t>MS T0 (</a:t>
            </a:r>
            <a:r>
              <a:rPr lang="fr-BE" sz="2400" b="1" dirty="0" err="1" smtClean="0"/>
              <a:t>mL</a:t>
            </a:r>
            <a:r>
              <a:rPr lang="fr-BE" sz="2400" b="1" dirty="0" smtClean="0"/>
              <a:t>) + Volume dilution [T0-T1] </a:t>
            </a:r>
            <a:endParaRPr lang="fr-BE" sz="2400" b="1" dirty="0"/>
          </a:p>
        </p:txBody>
      </p:sp>
      <p:sp>
        <p:nvSpPr>
          <p:cNvPr id="34" name="Rectangle 33"/>
          <p:cNvSpPr/>
          <p:nvPr/>
        </p:nvSpPr>
        <p:spPr>
          <a:xfrm>
            <a:off x="1115616" y="3903439"/>
            <a:ext cx="4544798" cy="461665"/>
          </a:xfrm>
          <a:prstGeom prst="rect">
            <a:avLst/>
          </a:prstGeom>
        </p:spPr>
        <p:txBody>
          <a:bodyPr wrap="square">
            <a:spAutoFit/>
          </a:bodyPr>
          <a:lstStyle/>
          <a:p>
            <a:pPr algn="ctr"/>
            <a:r>
              <a:rPr lang="fr-BE" sz="2400" b="1" dirty="0" smtClean="0"/>
              <a:t>Ht T0 (%) * MS T0 (</a:t>
            </a:r>
            <a:r>
              <a:rPr lang="fr-BE" sz="2400" b="1" dirty="0" err="1" smtClean="0"/>
              <a:t>mL</a:t>
            </a:r>
            <a:r>
              <a:rPr lang="fr-BE" sz="2400" b="1" dirty="0" smtClean="0"/>
              <a:t>)</a:t>
            </a:r>
            <a:endParaRPr lang="fr-BE" sz="2400" b="1" dirty="0"/>
          </a:p>
        </p:txBody>
      </p:sp>
      <p:cxnSp>
        <p:nvCxnSpPr>
          <p:cNvPr id="35" name="Connecteur droit 34"/>
          <p:cNvCxnSpPr/>
          <p:nvPr/>
        </p:nvCxnSpPr>
        <p:spPr>
          <a:xfrm>
            <a:off x="1452601" y="4437113"/>
            <a:ext cx="38708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L’estimation préopératoire de l’hématocrite sous CEC</a:t>
            </a:r>
          </a:p>
        </p:txBody>
      </p:sp>
      <p:sp>
        <p:nvSpPr>
          <p:cNvPr id="14"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26</a:t>
            </a:fld>
            <a:endParaRPr lang="fr-BE" sz="1600" b="1" dirty="0">
              <a:solidFill>
                <a:schemeClr val="tx1"/>
              </a:solidFill>
            </a:endParaRPr>
          </a:p>
        </p:txBody>
      </p:sp>
      <p:sp>
        <p:nvSpPr>
          <p:cNvPr id="16" name="ZoneTexte 15"/>
          <p:cNvSpPr txBox="1"/>
          <p:nvPr/>
        </p:nvSpPr>
        <p:spPr>
          <a:xfrm>
            <a:off x="971600" y="5517232"/>
            <a:ext cx="3312368" cy="430887"/>
          </a:xfrm>
          <a:prstGeom prst="rect">
            <a:avLst/>
          </a:prstGeom>
          <a:noFill/>
        </p:spPr>
        <p:txBody>
          <a:bodyPr wrap="square" rtlCol="0">
            <a:spAutoFit/>
          </a:bodyPr>
          <a:lstStyle/>
          <a:p>
            <a:pPr algn="ctr"/>
            <a:r>
              <a:rPr lang="fr-BE" sz="2200" b="1" i="1" dirty="0" smtClean="0">
                <a:solidFill>
                  <a:srgbClr val="C00000"/>
                </a:solidFill>
              </a:rPr>
              <a:t>Masse sanguine sous CEC</a:t>
            </a:r>
          </a:p>
        </p:txBody>
      </p:sp>
      <p:cxnSp>
        <p:nvCxnSpPr>
          <p:cNvPr id="22" name="Connecteur droit avec flèche 21"/>
          <p:cNvCxnSpPr>
            <a:endCxn id="16" idx="0"/>
          </p:cNvCxnSpPr>
          <p:nvPr/>
        </p:nvCxnSpPr>
        <p:spPr>
          <a:xfrm>
            <a:off x="2627784" y="4941168"/>
            <a:ext cx="0" cy="57606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23528" y="1916832"/>
            <a:ext cx="8820472" cy="439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 xmlns:p14="http://schemas.microsoft.com/office/powerpoint/2010/main" val="262947149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L’estimation préopératoire de l’hématocrite sous CEC</a:t>
            </a:r>
          </a:p>
        </p:txBody>
      </p:sp>
      <p:sp>
        <p:nvSpPr>
          <p:cNvPr id="7" name="Titre 6"/>
          <p:cNvSpPr>
            <a:spLocks noGrp="1"/>
          </p:cNvSpPr>
          <p:nvPr>
            <p:ph type="title"/>
          </p:nvPr>
        </p:nvSpPr>
        <p:spPr>
          <a:xfrm>
            <a:off x="457200" y="1484783"/>
            <a:ext cx="8229600" cy="548059"/>
          </a:xfrm>
        </p:spPr>
        <p:style>
          <a:lnRef idx="1">
            <a:schemeClr val="dk1"/>
          </a:lnRef>
          <a:fillRef idx="2">
            <a:schemeClr val="dk1"/>
          </a:fillRef>
          <a:effectRef idx="1">
            <a:schemeClr val="dk1"/>
          </a:effectRef>
          <a:fontRef idx="minor">
            <a:schemeClr val="dk1"/>
          </a:fontRef>
        </p:style>
        <p:txBody>
          <a:bodyPr>
            <a:noAutofit/>
          </a:bodyPr>
          <a:lstStyle/>
          <a:p>
            <a:r>
              <a:rPr lang="fr-BE" sz="3200" b="1" dirty="0" smtClean="0">
                <a:solidFill>
                  <a:schemeClr val="tx1"/>
                </a:solidFill>
              </a:rPr>
              <a:t>Ht T1 &lt; seuil minimal</a:t>
            </a:r>
            <a:endParaRPr lang="fr-BE" sz="3200" b="1" dirty="0">
              <a:solidFill>
                <a:schemeClr val="tx1"/>
              </a:solidFill>
            </a:endParaRPr>
          </a:p>
        </p:txBody>
      </p:sp>
      <p:sp>
        <p:nvSpPr>
          <p:cNvPr id="10" name="Espace réservé du texte 9"/>
          <p:cNvSpPr>
            <a:spLocks noGrp="1"/>
          </p:cNvSpPr>
          <p:nvPr>
            <p:ph type="body" idx="1"/>
          </p:nvPr>
        </p:nvSpPr>
        <p:spPr>
          <a:xfrm>
            <a:off x="457200" y="2357190"/>
            <a:ext cx="4040188" cy="639762"/>
          </a:xfrm>
        </p:spPr>
        <p:txBody>
          <a:bodyPr anchor="ctr"/>
          <a:lstStyle/>
          <a:p>
            <a:pPr algn="ctr"/>
            <a:r>
              <a:rPr lang="fr-BE" dirty="0" smtClean="0"/>
              <a:t>↓ volume dilution</a:t>
            </a:r>
            <a:endParaRPr lang="fr-BE" dirty="0"/>
          </a:p>
        </p:txBody>
      </p:sp>
      <p:sp>
        <p:nvSpPr>
          <p:cNvPr id="11" name="Espace réservé du contenu 10"/>
          <p:cNvSpPr>
            <a:spLocks noGrp="1"/>
          </p:cNvSpPr>
          <p:nvPr>
            <p:ph sz="half" idx="2"/>
          </p:nvPr>
        </p:nvSpPr>
        <p:spPr>
          <a:xfrm>
            <a:off x="457200" y="3356992"/>
            <a:ext cx="4258816" cy="2808312"/>
          </a:xfrm>
          <a:ln>
            <a:noFill/>
          </a:ln>
        </p:spPr>
        <p:style>
          <a:lnRef idx="2">
            <a:schemeClr val="dk1"/>
          </a:lnRef>
          <a:fillRef idx="1">
            <a:schemeClr val="lt1"/>
          </a:fillRef>
          <a:effectRef idx="0">
            <a:schemeClr val="dk1"/>
          </a:effectRef>
          <a:fontRef idx="minor">
            <a:schemeClr val="dk1"/>
          </a:fontRef>
        </p:style>
        <p:txBody>
          <a:bodyPr/>
          <a:lstStyle/>
          <a:p>
            <a:pPr>
              <a:buNone/>
            </a:pPr>
            <a:r>
              <a:rPr lang="fr-BE" dirty="0" smtClean="0"/>
              <a:t>↓ taille du circuit</a:t>
            </a:r>
          </a:p>
          <a:p>
            <a:pPr>
              <a:buFontTx/>
              <a:buChar char="-"/>
            </a:pPr>
            <a:r>
              <a:rPr lang="fr-BE" sz="2000" dirty="0" smtClean="0"/>
              <a:t>Lignes courtes</a:t>
            </a:r>
          </a:p>
          <a:p>
            <a:pPr>
              <a:buFontTx/>
              <a:buChar char="-"/>
            </a:pPr>
            <a:r>
              <a:rPr lang="fr-BE" sz="2000" dirty="0" smtClean="0"/>
              <a:t>Modèle réduit</a:t>
            </a:r>
          </a:p>
          <a:p>
            <a:pPr>
              <a:buFontTx/>
              <a:buChar char="-"/>
            </a:pPr>
            <a:r>
              <a:rPr lang="fr-BE" sz="2000" dirty="0" smtClean="0"/>
              <a:t>Ligne veineuse 3/8’’</a:t>
            </a:r>
          </a:p>
          <a:p>
            <a:pPr>
              <a:buNone/>
            </a:pPr>
            <a:r>
              <a:rPr lang="fr-BE" dirty="0" smtClean="0"/>
              <a:t>≠ techniques </a:t>
            </a:r>
            <a:r>
              <a:rPr lang="fr-BE" dirty="0" err="1" smtClean="0"/>
              <a:t>perfusionnistes</a:t>
            </a:r>
            <a:endParaRPr lang="fr-BE" dirty="0" smtClean="0"/>
          </a:p>
          <a:p>
            <a:pPr>
              <a:buFontTx/>
              <a:buChar char="-"/>
            </a:pPr>
            <a:r>
              <a:rPr lang="fr-BE" sz="2000" dirty="0" err="1" smtClean="0"/>
              <a:t>Rétropriming</a:t>
            </a:r>
            <a:endParaRPr lang="fr-BE" sz="2000" dirty="0" smtClean="0"/>
          </a:p>
          <a:p>
            <a:pPr>
              <a:buFontTx/>
              <a:buChar char="-"/>
            </a:pPr>
            <a:r>
              <a:rPr lang="fr-BE" sz="2000" dirty="0" smtClean="0"/>
              <a:t>Vider ≠ vol. dynamique et statique </a:t>
            </a:r>
          </a:p>
          <a:p>
            <a:pPr lvl="1"/>
            <a:endParaRPr lang="fr-BE" dirty="0" smtClean="0"/>
          </a:p>
          <a:p>
            <a:endParaRPr lang="fr-BE" dirty="0"/>
          </a:p>
        </p:txBody>
      </p:sp>
      <p:sp>
        <p:nvSpPr>
          <p:cNvPr id="12" name="Espace réservé du texte 11"/>
          <p:cNvSpPr>
            <a:spLocks noGrp="1"/>
          </p:cNvSpPr>
          <p:nvPr>
            <p:ph type="body" sz="quarter" idx="3"/>
          </p:nvPr>
        </p:nvSpPr>
        <p:spPr>
          <a:xfrm>
            <a:off x="4645025" y="2357190"/>
            <a:ext cx="4041775" cy="639762"/>
          </a:xfrm>
        </p:spPr>
        <p:txBody>
          <a:bodyPr anchor="ctr"/>
          <a:lstStyle/>
          <a:p>
            <a:pPr algn="ctr"/>
            <a:r>
              <a:rPr lang="fr-BE" dirty="0" smtClean="0"/>
              <a:t>↑ masse de GR</a:t>
            </a:r>
            <a:endParaRPr lang="fr-BE" dirty="0"/>
          </a:p>
        </p:txBody>
      </p:sp>
      <p:sp>
        <p:nvSpPr>
          <p:cNvPr id="13" name="Espace réservé du contenu 12"/>
          <p:cNvSpPr>
            <a:spLocks noGrp="1"/>
          </p:cNvSpPr>
          <p:nvPr>
            <p:ph sz="quarter" idx="4"/>
          </p:nvPr>
        </p:nvSpPr>
        <p:spPr>
          <a:xfrm>
            <a:off x="5076056" y="3356992"/>
            <a:ext cx="4041775" cy="1512168"/>
          </a:xfrm>
        </p:spPr>
        <p:txBody>
          <a:bodyPr>
            <a:noAutofit/>
          </a:bodyPr>
          <a:lstStyle/>
          <a:p>
            <a:pPr>
              <a:buNone/>
            </a:pPr>
            <a:r>
              <a:rPr lang="fr-BE" dirty="0" smtClean="0"/>
              <a:t>Traitement de l’anémie</a:t>
            </a:r>
          </a:p>
          <a:p>
            <a:pPr lvl="1"/>
            <a:r>
              <a:rPr lang="fr-BE" dirty="0" smtClean="0"/>
              <a:t>(EPO)</a:t>
            </a:r>
          </a:p>
          <a:p>
            <a:pPr lvl="1"/>
            <a:r>
              <a:rPr lang="fr-BE" dirty="0" smtClean="0"/>
              <a:t>(Fer, Ac.fol., B12)</a:t>
            </a:r>
          </a:p>
          <a:p>
            <a:pPr lvl="1"/>
            <a:r>
              <a:rPr lang="fr-BE" dirty="0" smtClean="0"/>
              <a:t>(Régime protéiné)</a:t>
            </a:r>
          </a:p>
          <a:p>
            <a:pPr lvl="1"/>
            <a:r>
              <a:rPr lang="fr-BE" sz="2400" dirty="0" smtClean="0">
                <a:solidFill>
                  <a:sysClr val="windowText" lastClr="000000"/>
                </a:solidFill>
              </a:rPr>
              <a:t>Transfusion de GR</a:t>
            </a:r>
          </a:p>
          <a:p>
            <a:pPr lvl="1">
              <a:buNone/>
            </a:pPr>
            <a:endParaRPr lang="fr-BE" sz="2400" dirty="0" smtClean="0"/>
          </a:p>
          <a:p>
            <a:endParaRPr lang="fr-BE" sz="2800" dirty="0"/>
          </a:p>
        </p:txBody>
      </p:sp>
      <p:cxnSp>
        <p:nvCxnSpPr>
          <p:cNvPr id="17" name="Connecteur droit avec flèche 16"/>
          <p:cNvCxnSpPr>
            <a:stCxn id="7" idx="2"/>
            <a:endCxn id="10" idx="0"/>
          </p:cNvCxnSpPr>
          <p:nvPr/>
        </p:nvCxnSpPr>
        <p:spPr>
          <a:xfrm flipH="1">
            <a:off x="2477294" y="2032842"/>
            <a:ext cx="2094706" cy="3243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Connecteur droit avec flèche 17"/>
          <p:cNvCxnSpPr>
            <a:stCxn id="7" idx="2"/>
            <a:endCxn id="12" idx="0"/>
          </p:cNvCxnSpPr>
          <p:nvPr/>
        </p:nvCxnSpPr>
        <p:spPr>
          <a:xfrm>
            <a:off x="4572000" y="2032842"/>
            <a:ext cx="2093913" cy="3243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Connecteur droit avec flèche 20"/>
          <p:cNvCxnSpPr/>
          <p:nvPr/>
        </p:nvCxnSpPr>
        <p:spPr>
          <a:xfrm>
            <a:off x="2483768" y="2924944"/>
            <a:ext cx="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Connecteur droit avec flèche 25"/>
          <p:cNvCxnSpPr/>
          <p:nvPr/>
        </p:nvCxnSpPr>
        <p:spPr>
          <a:xfrm>
            <a:off x="6660232" y="2924944"/>
            <a:ext cx="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27</a:t>
            </a:fld>
            <a:endParaRPr lang="fr-BE" sz="1600"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avec flèche 12"/>
          <p:cNvCxnSpPr/>
          <p:nvPr/>
        </p:nvCxnSpPr>
        <p:spPr>
          <a:xfrm flipV="1">
            <a:off x="7524328" y="3668251"/>
            <a:ext cx="0" cy="47211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228184" y="3196059"/>
            <a:ext cx="2592288" cy="430887"/>
          </a:xfrm>
          <a:prstGeom prst="rect">
            <a:avLst/>
          </a:prstGeom>
          <a:noFill/>
        </p:spPr>
        <p:txBody>
          <a:bodyPr wrap="square" rtlCol="0">
            <a:spAutoFit/>
          </a:bodyPr>
          <a:lstStyle/>
          <a:p>
            <a:pPr algn="ctr"/>
            <a:r>
              <a:rPr lang="fr-BE" sz="2200" b="1" i="1" dirty="0" smtClean="0">
                <a:solidFill>
                  <a:srgbClr val="C00000"/>
                </a:solidFill>
              </a:rPr>
              <a:t>Ht sous CEC</a:t>
            </a:r>
          </a:p>
        </p:txBody>
      </p:sp>
      <p:cxnSp>
        <p:nvCxnSpPr>
          <p:cNvPr id="18" name="Connecteur droit avec flèche 17"/>
          <p:cNvCxnSpPr/>
          <p:nvPr/>
        </p:nvCxnSpPr>
        <p:spPr>
          <a:xfrm flipV="1">
            <a:off x="2517676" y="3470230"/>
            <a:ext cx="0" cy="43204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403648" y="3013943"/>
            <a:ext cx="2232248" cy="430887"/>
          </a:xfrm>
          <a:prstGeom prst="rect">
            <a:avLst/>
          </a:prstGeom>
          <a:noFill/>
        </p:spPr>
        <p:txBody>
          <a:bodyPr wrap="square" rtlCol="0">
            <a:spAutoFit/>
          </a:bodyPr>
          <a:lstStyle/>
          <a:p>
            <a:pPr algn="ctr"/>
            <a:r>
              <a:rPr lang="fr-BE" sz="2200" b="1" i="1" dirty="0" smtClean="0">
                <a:solidFill>
                  <a:srgbClr val="C00000"/>
                </a:solidFill>
              </a:rPr>
              <a:t>Ht avant CEC</a:t>
            </a:r>
          </a:p>
        </p:txBody>
      </p:sp>
      <p:cxnSp>
        <p:nvCxnSpPr>
          <p:cNvPr id="20" name="Connecteur droit avec flèche 19"/>
          <p:cNvCxnSpPr/>
          <p:nvPr/>
        </p:nvCxnSpPr>
        <p:spPr>
          <a:xfrm flipV="1">
            <a:off x="3995936" y="2967333"/>
            <a:ext cx="0" cy="86409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2339752" y="2497187"/>
            <a:ext cx="3312368" cy="430887"/>
          </a:xfrm>
          <a:prstGeom prst="rect">
            <a:avLst/>
          </a:prstGeom>
          <a:noFill/>
        </p:spPr>
        <p:txBody>
          <a:bodyPr wrap="square" rtlCol="0">
            <a:spAutoFit/>
          </a:bodyPr>
          <a:lstStyle/>
          <a:p>
            <a:pPr algn="ctr"/>
            <a:r>
              <a:rPr lang="fr-BE" sz="2200" b="1" i="1" dirty="0" smtClean="0">
                <a:solidFill>
                  <a:srgbClr val="C00000"/>
                </a:solidFill>
              </a:rPr>
              <a:t>Masse sanguine avant CEC</a:t>
            </a:r>
          </a:p>
        </p:txBody>
      </p:sp>
      <p:sp>
        <p:nvSpPr>
          <p:cNvPr id="32" name="ZoneTexte 31"/>
          <p:cNvSpPr txBox="1"/>
          <p:nvPr/>
        </p:nvSpPr>
        <p:spPr>
          <a:xfrm>
            <a:off x="6228184" y="4100299"/>
            <a:ext cx="2808312" cy="523220"/>
          </a:xfrm>
          <a:prstGeom prst="rect">
            <a:avLst/>
          </a:prstGeom>
          <a:noFill/>
        </p:spPr>
        <p:txBody>
          <a:bodyPr wrap="square" rtlCol="0">
            <a:spAutoFit/>
          </a:bodyPr>
          <a:lstStyle/>
          <a:p>
            <a:pPr algn="ctr"/>
            <a:r>
              <a:rPr lang="fr-BE" sz="2800" b="1" dirty="0" smtClean="0"/>
              <a:t>=  Ht T1 (%)</a:t>
            </a:r>
          </a:p>
        </p:txBody>
      </p:sp>
      <p:sp>
        <p:nvSpPr>
          <p:cNvPr id="33" name="Rectangle 32"/>
          <p:cNvSpPr/>
          <p:nvPr/>
        </p:nvSpPr>
        <p:spPr>
          <a:xfrm>
            <a:off x="35496" y="4479503"/>
            <a:ext cx="6705038" cy="461665"/>
          </a:xfrm>
          <a:prstGeom prst="rect">
            <a:avLst/>
          </a:prstGeom>
        </p:spPr>
        <p:txBody>
          <a:bodyPr wrap="square">
            <a:spAutoFit/>
          </a:bodyPr>
          <a:lstStyle/>
          <a:p>
            <a:pPr algn="ctr"/>
            <a:r>
              <a:rPr lang="fr-BE" sz="2400" b="1" dirty="0" smtClean="0"/>
              <a:t>MS T0 (</a:t>
            </a:r>
            <a:r>
              <a:rPr lang="fr-BE" sz="2400" b="1" dirty="0" err="1" smtClean="0"/>
              <a:t>mL</a:t>
            </a:r>
            <a:r>
              <a:rPr lang="fr-BE" sz="2400" b="1" dirty="0" smtClean="0"/>
              <a:t>) + Volume dilution [T0-T1]</a:t>
            </a:r>
            <a:endParaRPr lang="fr-BE" sz="2400" b="1" dirty="0"/>
          </a:p>
        </p:txBody>
      </p:sp>
      <p:sp>
        <p:nvSpPr>
          <p:cNvPr id="34" name="Rectangle 33"/>
          <p:cNvSpPr/>
          <p:nvPr/>
        </p:nvSpPr>
        <p:spPr>
          <a:xfrm>
            <a:off x="1115616" y="3903439"/>
            <a:ext cx="4544798" cy="461665"/>
          </a:xfrm>
          <a:prstGeom prst="rect">
            <a:avLst/>
          </a:prstGeom>
        </p:spPr>
        <p:txBody>
          <a:bodyPr wrap="square">
            <a:spAutoFit/>
          </a:bodyPr>
          <a:lstStyle/>
          <a:p>
            <a:pPr algn="ctr"/>
            <a:r>
              <a:rPr lang="fr-BE" sz="2400" b="1" dirty="0" smtClean="0"/>
              <a:t>Ht T0 (%) * MS T0 (</a:t>
            </a:r>
            <a:r>
              <a:rPr lang="fr-BE" sz="2400" b="1" dirty="0" err="1" smtClean="0"/>
              <a:t>mL</a:t>
            </a:r>
            <a:r>
              <a:rPr lang="fr-BE" sz="2400" b="1" dirty="0" smtClean="0"/>
              <a:t>)</a:t>
            </a:r>
            <a:endParaRPr lang="fr-BE" sz="2400" b="1" dirty="0"/>
          </a:p>
        </p:txBody>
      </p:sp>
      <p:cxnSp>
        <p:nvCxnSpPr>
          <p:cNvPr id="35" name="Connecteur droit 34"/>
          <p:cNvCxnSpPr/>
          <p:nvPr/>
        </p:nvCxnSpPr>
        <p:spPr>
          <a:xfrm>
            <a:off x="1452601" y="4437113"/>
            <a:ext cx="38708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228184" y="1886054"/>
            <a:ext cx="2592288" cy="76944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BE" sz="2200" b="1" dirty="0" smtClean="0">
                <a:solidFill>
                  <a:srgbClr val="C00000"/>
                </a:solidFill>
              </a:rPr>
              <a:t>Objectif </a:t>
            </a:r>
          </a:p>
          <a:p>
            <a:pPr algn="ctr"/>
            <a:r>
              <a:rPr lang="fr-BE" sz="2200" b="1" dirty="0" smtClean="0">
                <a:solidFill>
                  <a:srgbClr val="C00000"/>
                </a:solidFill>
              </a:rPr>
              <a:t>≥ 20%</a:t>
            </a:r>
          </a:p>
        </p:txBody>
      </p:sp>
      <p:cxnSp>
        <p:nvCxnSpPr>
          <p:cNvPr id="15" name="Connecteur droit avec flèche 14"/>
          <p:cNvCxnSpPr/>
          <p:nvPr/>
        </p:nvCxnSpPr>
        <p:spPr>
          <a:xfrm flipV="1">
            <a:off x="7524328" y="2780928"/>
            <a:ext cx="0" cy="47211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228184" y="1882711"/>
            <a:ext cx="2592288" cy="769441"/>
          </a:xfrm>
          <a:prstGeom prst="rect">
            <a:avLst/>
          </a:prstGeom>
          <a:ln>
            <a:solidFill>
              <a:srgbClr val="C00000"/>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BE" sz="2200" b="1" dirty="0" smtClean="0">
                <a:solidFill>
                  <a:srgbClr val="C00000"/>
                </a:solidFill>
              </a:rPr>
              <a:t>Objectif</a:t>
            </a:r>
          </a:p>
          <a:p>
            <a:pPr algn="ctr"/>
            <a:r>
              <a:rPr lang="fr-BE" sz="2200" b="1" dirty="0" smtClean="0">
                <a:solidFill>
                  <a:srgbClr val="C00000"/>
                </a:solidFill>
              </a:rPr>
              <a:t>?</a:t>
            </a:r>
          </a:p>
        </p:txBody>
      </p:sp>
      <p:cxnSp>
        <p:nvCxnSpPr>
          <p:cNvPr id="22" name="Connecteur droit avec flèche 21"/>
          <p:cNvCxnSpPr/>
          <p:nvPr/>
        </p:nvCxnSpPr>
        <p:spPr>
          <a:xfrm flipV="1">
            <a:off x="3998032" y="2092786"/>
            <a:ext cx="0" cy="47211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2699792" y="1557953"/>
            <a:ext cx="2592288" cy="430887"/>
          </a:xfrm>
          <a:prstGeom prst="rect">
            <a:avLst/>
          </a:prstGeom>
          <a:ln>
            <a:solidFill>
              <a:srgbClr val="C00000"/>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BE" sz="2200" b="1" dirty="0" smtClean="0">
                <a:solidFill>
                  <a:srgbClr val="C00000"/>
                </a:solidFill>
              </a:rPr>
              <a:t>≠ formules…</a:t>
            </a:r>
          </a:p>
        </p:txBody>
      </p:sp>
      <p:cxnSp>
        <p:nvCxnSpPr>
          <p:cNvPr id="26" name="Connecteur droit avec flèche 25"/>
          <p:cNvCxnSpPr/>
          <p:nvPr/>
        </p:nvCxnSpPr>
        <p:spPr>
          <a:xfrm>
            <a:off x="3779912" y="4941168"/>
            <a:ext cx="0" cy="43204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28</a:t>
            </a:fld>
            <a:endParaRPr lang="fr-BE" sz="1600" b="1" dirty="0">
              <a:solidFill>
                <a:schemeClr val="tx1"/>
              </a:solidFill>
            </a:endParaRPr>
          </a:p>
        </p:txBody>
      </p:sp>
      <p:sp>
        <p:nvSpPr>
          <p:cNvPr id="31" name="Rectangle 30"/>
          <p:cNvSpPr/>
          <p:nvPr/>
        </p:nvSpPr>
        <p:spPr>
          <a:xfrm>
            <a:off x="2411760" y="5445224"/>
            <a:ext cx="2808312" cy="923330"/>
          </a:xfrm>
          <a:prstGeom prst="rect">
            <a:avLst/>
          </a:prstGeom>
          <a:noFill/>
        </p:spPr>
        <p:txBody>
          <a:bodyPr wrap="square" rtlCol="0">
            <a:spAutoFit/>
          </a:bodyPr>
          <a:lstStyle/>
          <a:p>
            <a:r>
              <a:rPr lang="fr-BE" dirty="0" smtClean="0">
                <a:solidFill>
                  <a:schemeClr val="tx1"/>
                </a:solidFill>
              </a:rPr>
              <a:t>1250 ou 1450 </a:t>
            </a:r>
            <a:r>
              <a:rPr lang="fr-BE" dirty="0" err="1" smtClean="0">
                <a:solidFill>
                  <a:schemeClr val="tx1"/>
                </a:solidFill>
              </a:rPr>
              <a:t>mL</a:t>
            </a:r>
            <a:r>
              <a:rPr lang="fr-BE" dirty="0" smtClean="0">
                <a:solidFill>
                  <a:schemeClr val="tx1"/>
                </a:solidFill>
              </a:rPr>
              <a:t> selon CEC</a:t>
            </a:r>
          </a:p>
          <a:p>
            <a:r>
              <a:rPr lang="fr-BE" dirty="0" smtClean="0"/>
              <a:t>+ 1L de </a:t>
            </a:r>
            <a:r>
              <a:rPr lang="fr-BE" dirty="0" err="1" smtClean="0"/>
              <a:t>cardioplégie</a:t>
            </a:r>
            <a:endParaRPr lang="fr-BE" dirty="0" smtClean="0"/>
          </a:p>
          <a:p>
            <a:r>
              <a:rPr lang="fr-BE" dirty="0" smtClean="0"/>
              <a:t>+ 600mL anesthésie</a:t>
            </a:r>
          </a:p>
        </p:txBody>
      </p:sp>
      <p:grpSp>
        <p:nvGrpSpPr>
          <p:cNvPr id="51" name="Groupe 50"/>
          <p:cNvGrpSpPr/>
          <p:nvPr/>
        </p:nvGrpSpPr>
        <p:grpSpPr>
          <a:xfrm>
            <a:off x="2887352" y="1412776"/>
            <a:ext cx="2232248" cy="1440160"/>
            <a:chOff x="2771800" y="3356992"/>
            <a:chExt cx="2808312" cy="1872208"/>
          </a:xfrm>
        </p:grpSpPr>
        <p:sp>
          <p:nvSpPr>
            <p:cNvPr id="52" name="Pensées 51"/>
            <p:cNvSpPr/>
            <p:nvPr/>
          </p:nvSpPr>
          <p:spPr>
            <a:xfrm rot="10800000">
              <a:off x="2843808" y="3356992"/>
              <a:ext cx="2736304" cy="1872208"/>
            </a:xfrm>
            <a:prstGeom prst="cloudCallout">
              <a:avLst>
                <a:gd name="adj1" fmla="val -4726"/>
                <a:gd name="adj2" fmla="val 11207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a:p>
          </p:txBody>
        </p:sp>
        <p:sp>
          <p:nvSpPr>
            <p:cNvPr id="53" name="ZoneTexte 52"/>
            <p:cNvSpPr txBox="1"/>
            <p:nvPr/>
          </p:nvSpPr>
          <p:spPr>
            <a:xfrm>
              <a:off x="3275856" y="3693567"/>
              <a:ext cx="1678568" cy="480132"/>
            </a:xfrm>
            <a:prstGeom prst="rect">
              <a:avLst/>
            </a:prstGeom>
            <a:noFill/>
          </p:spPr>
          <p:txBody>
            <a:bodyPr wrap="square" rtlCol="0">
              <a:spAutoFit/>
            </a:bodyPr>
            <a:lstStyle/>
            <a:p>
              <a:pPr algn="ctr"/>
              <a:r>
                <a:rPr lang="fr-BE" dirty="0" smtClean="0"/>
                <a:t>(Poids*70)</a:t>
              </a:r>
            </a:p>
          </p:txBody>
        </p:sp>
        <p:sp>
          <p:nvSpPr>
            <p:cNvPr id="54" name="ZoneTexte 53"/>
            <p:cNvSpPr txBox="1"/>
            <p:nvPr/>
          </p:nvSpPr>
          <p:spPr>
            <a:xfrm>
              <a:off x="2771800" y="4407495"/>
              <a:ext cx="1368151" cy="480132"/>
            </a:xfrm>
            <a:prstGeom prst="rect">
              <a:avLst/>
            </a:prstGeom>
            <a:noFill/>
          </p:spPr>
          <p:txBody>
            <a:bodyPr wrap="square" rtlCol="0">
              <a:spAutoFit/>
            </a:bodyPr>
            <a:lstStyle/>
            <a:p>
              <a:pPr algn="ctr"/>
              <a:r>
                <a:rPr lang="fr-BE" dirty="0" smtClean="0"/>
                <a:t>(SC*3)</a:t>
              </a:r>
            </a:p>
          </p:txBody>
        </p:sp>
        <p:sp>
          <p:nvSpPr>
            <p:cNvPr id="55" name="ZoneTexte 54"/>
            <p:cNvSpPr txBox="1"/>
            <p:nvPr/>
          </p:nvSpPr>
          <p:spPr>
            <a:xfrm>
              <a:off x="4070036" y="4407495"/>
              <a:ext cx="1353315" cy="480132"/>
            </a:xfrm>
            <a:prstGeom prst="rect">
              <a:avLst/>
            </a:prstGeom>
            <a:noFill/>
          </p:spPr>
          <p:txBody>
            <a:bodyPr wrap="square" rtlCol="0">
              <a:spAutoFit/>
            </a:bodyPr>
            <a:lstStyle/>
            <a:p>
              <a:pPr algn="ctr"/>
              <a:r>
                <a:rPr lang="fr-BE" dirty="0" smtClean="0"/>
                <a:t>(SC*2,4)</a:t>
              </a:r>
            </a:p>
          </p:txBody>
        </p:sp>
        <p:cxnSp>
          <p:nvCxnSpPr>
            <p:cNvPr id="56" name="Connecteur droit 55"/>
            <p:cNvCxnSpPr>
              <a:endCxn id="54" idx="0"/>
            </p:cNvCxnSpPr>
            <p:nvPr/>
          </p:nvCxnSpPr>
          <p:spPr>
            <a:xfrm flipH="1">
              <a:off x="3455876" y="4149079"/>
              <a:ext cx="540059" cy="25841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flipH="1" flipV="1">
              <a:off x="3901904" y="4634930"/>
              <a:ext cx="238048" cy="339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a:stCxn id="55" idx="0"/>
            </p:cNvCxnSpPr>
            <p:nvPr/>
          </p:nvCxnSpPr>
          <p:spPr>
            <a:xfrm flipH="1" flipV="1">
              <a:off x="4211962" y="4149081"/>
              <a:ext cx="534732" cy="25841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L’estimation préopératoire de l’hématocrite sous CEC</a:t>
            </a:r>
          </a:p>
        </p:txBody>
      </p:sp>
      <p:sp>
        <p:nvSpPr>
          <p:cNvPr id="59" name="ZoneTexte 58"/>
          <p:cNvSpPr txBox="1"/>
          <p:nvPr/>
        </p:nvSpPr>
        <p:spPr>
          <a:xfrm flipH="1">
            <a:off x="-324544" y="1412776"/>
            <a:ext cx="3168352" cy="646331"/>
          </a:xfrm>
          <a:prstGeom prst="rect">
            <a:avLst/>
          </a:prstGeom>
          <a:noFill/>
        </p:spPr>
        <p:txBody>
          <a:bodyPr wrap="square" rtlCol="0">
            <a:spAutoFit/>
          </a:bodyPr>
          <a:lstStyle/>
          <a:p>
            <a:pPr marL="342900" indent="-342900" algn="r"/>
            <a:r>
              <a:rPr lang="fr-BE" b="1" dirty="0" smtClean="0">
                <a:solidFill>
                  <a:srgbClr val="FF0000"/>
                </a:solidFill>
              </a:rPr>
              <a:t>Précision ?</a:t>
            </a:r>
          </a:p>
          <a:p>
            <a:pPr marL="342900" indent="-342900" algn="r"/>
            <a:r>
              <a:rPr lang="fr-BE" b="1" dirty="0" smtClean="0">
                <a:solidFill>
                  <a:srgbClr val="FF0000"/>
                </a:solidFill>
              </a:rPr>
              <a:t>Variabilité inter-opérateur  </a:t>
            </a:r>
          </a:p>
        </p:txBody>
      </p:sp>
      <p:sp>
        <p:nvSpPr>
          <p:cNvPr id="60" name="ZoneTexte 59"/>
          <p:cNvSpPr txBox="1"/>
          <p:nvPr/>
        </p:nvSpPr>
        <p:spPr>
          <a:xfrm>
            <a:off x="1187624" y="2996952"/>
            <a:ext cx="2664296" cy="430887"/>
          </a:xfrm>
          <a:prstGeom prst="rect">
            <a:avLst/>
          </a:prstGeom>
          <a:noFill/>
        </p:spPr>
        <p:txBody>
          <a:bodyPr wrap="square" rtlCol="0">
            <a:spAutoFit/>
          </a:bodyPr>
          <a:lstStyle/>
          <a:p>
            <a:pPr algn="ctr"/>
            <a:r>
              <a:rPr lang="fr-BE" sz="2200" dirty="0" smtClean="0"/>
              <a:t>Ht post intubation</a:t>
            </a:r>
          </a:p>
        </p:txBody>
      </p:sp>
      <p:sp>
        <p:nvSpPr>
          <p:cNvPr id="81" name="Rectangle 80"/>
          <p:cNvSpPr/>
          <p:nvPr/>
        </p:nvSpPr>
        <p:spPr>
          <a:xfrm>
            <a:off x="2411760" y="5397023"/>
            <a:ext cx="2808312" cy="1200329"/>
          </a:xfrm>
          <a:prstGeom prst="rect">
            <a:avLst/>
          </a:prstGeom>
          <a:noFill/>
        </p:spPr>
        <p:txBody>
          <a:bodyPr wrap="square" rtlCol="0">
            <a:spAutoFit/>
          </a:bodyPr>
          <a:lstStyle/>
          <a:p>
            <a:r>
              <a:rPr lang="fr-BE" dirty="0" smtClean="0">
                <a:solidFill>
                  <a:schemeClr val="tx1"/>
                </a:solidFill>
              </a:rPr>
              <a:t>Volume estimé par le </a:t>
            </a:r>
            <a:r>
              <a:rPr lang="fr-BE" dirty="0" err="1" smtClean="0">
                <a:solidFill>
                  <a:schemeClr val="tx1"/>
                </a:solidFill>
              </a:rPr>
              <a:t>perfusionniste</a:t>
            </a:r>
            <a:r>
              <a:rPr lang="fr-BE" dirty="0" smtClean="0">
                <a:solidFill>
                  <a:schemeClr val="tx1"/>
                </a:solidFill>
              </a:rPr>
              <a:t>, selon technique(s) utilisée(s)., intervention planifiée, …</a:t>
            </a:r>
            <a:endParaRPr lang="fr-BE" dirty="0" smtClean="0"/>
          </a:p>
        </p:txBody>
      </p:sp>
      <p:sp>
        <p:nvSpPr>
          <p:cNvPr id="82" name="ZoneTexte 81"/>
          <p:cNvSpPr txBox="1"/>
          <p:nvPr/>
        </p:nvSpPr>
        <p:spPr>
          <a:xfrm flipH="1">
            <a:off x="5436096" y="5229200"/>
            <a:ext cx="2880320" cy="1200329"/>
          </a:xfrm>
          <a:prstGeom prst="rect">
            <a:avLst/>
          </a:prstGeom>
          <a:noFill/>
        </p:spPr>
        <p:txBody>
          <a:bodyPr wrap="square" rtlCol="0">
            <a:spAutoFit/>
          </a:bodyPr>
          <a:lstStyle/>
          <a:p>
            <a:pPr marL="342900" indent="-342900"/>
            <a:r>
              <a:rPr lang="fr-BE" b="1" dirty="0" smtClean="0">
                <a:solidFill>
                  <a:srgbClr val="FF0000"/>
                </a:solidFill>
              </a:rPr>
              <a:t>Valeurs moyennes</a:t>
            </a:r>
          </a:p>
          <a:p>
            <a:pPr marL="342900" indent="-342900"/>
            <a:r>
              <a:rPr lang="fr-BE" b="1" dirty="0" smtClean="0">
                <a:solidFill>
                  <a:srgbClr val="FF0000"/>
                </a:solidFill>
              </a:rPr>
              <a:t>Fixes</a:t>
            </a:r>
          </a:p>
          <a:p>
            <a:pPr marL="342900" indent="-342900"/>
            <a:r>
              <a:rPr lang="fr-BE" b="1" dirty="0" smtClean="0">
                <a:solidFill>
                  <a:srgbClr val="FF0000"/>
                </a:solidFill>
              </a:rPr>
              <a:t>T1 = toute la chirurgie? </a:t>
            </a:r>
          </a:p>
          <a:p>
            <a:pPr marL="342900" indent="-342900"/>
            <a:r>
              <a:rPr lang="fr-BE" b="1" dirty="0" smtClean="0">
                <a:solidFill>
                  <a:srgbClr val="FF0000"/>
                </a:solidFill>
              </a:rPr>
              <a:t>	  Quid des pertes? </a:t>
            </a:r>
          </a:p>
        </p:txBody>
      </p:sp>
    </p:spTree>
    <p:extLst>
      <p:ext uri="{BB962C8B-B14F-4D97-AF65-F5344CB8AC3E}">
        <p14:creationId xmlns="" xmlns:p14="http://schemas.microsoft.com/office/powerpoint/2010/main" val="26294714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iterate type="lt">
                                    <p:tmPct val="0"/>
                                  </p:iterate>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2"/>
                                        </p:tgtEl>
                                      </p:cBhvr>
                                    </p:animEffect>
                                    <p:set>
                                      <p:cBhvr>
                                        <p:cTn id="23" dur="1" fill="hold">
                                          <p:stCondLst>
                                            <p:cond delay="499"/>
                                          </p:stCondLst>
                                        </p:cTn>
                                        <p:tgtEl>
                                          <p:spTgt spid="22"/>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 presetClass="entr" presetSubtype="0" fill="hold" grpId="1"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0"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500"/>
                                        <p:tgtEl>
                                          <p:spTgt spid="8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hidden"/>
                                      </p:to>
                                    </p:set>
                                  </p:childTnLst>
                                </p:cTn>
                              </p:par>
                              <p:par>
                                <p:cTn id="54" presetID="10" presetClass="entr" presetSubtype="0" fill="hold" grpId="1"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 presetClass="exit" presetSubtype="0" fill="hold" grpId="1" nodeType="withEffect">
                                  <p:stCondLst>
                                    <p:cond delay="0"/>
                                  </p:stCondLst>
                                  <p:childTnLst>
                                    <p:set>
                                      <p:cBhvr>
                                        <p:cTn id="58" dur="1" fill="hold">
                                          <p:stCondLst>
                                            <p:cond delay="0"/>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16" grpId="0" animBg="1"/>
      <p:bldP spid="23" grpId="0" animBg="1"/>
      <p:bldP spid="23" grpId="1" animBg="1"/>
      <p:bldP spid="31" grpId="0"/>
      <p:bldP spid="31" grpId="1"/>
      <p:bldP spid="59" grpId="0"/>
      <p:bldP spid="60" grpId="0"/>
      <p:bldP spid="81" grpId="1"/>
      <p:bldP spid="82" grpId="0"/>
      <p:bldP spid="8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179512" y="1484784"/>
          <a:ext cx="8784976" cy="5184577"/>
        </p:xfrm>
        <a:graphic>
          <a:graphicData uri="http://schemas.openxmlformats.org/drawingml/2006/table">
            <a:tbl>
              <a:tblPr firstRow="1" bandRow="1">
                <a:tableStyleId>{5C22544A-7EE6-4342-B048-85BDC9FD1C3A}</a:tableStyleId>
              </a:tblPr>
              <a:tblGrid>
                <a:gridCol w="1259667"/>
                <a:gridCol w="2634622"/>
                <a:gridCol w="2466061"/>
                <a:gridCol w="2424626"/>
              </a:tblGrid>
              <a:tr h="843453">
                <a:tc rowSpan="2" gridSpan="2">
                  <a:txBody>
                    <a:bodyPr/>
                    <a:lstStyle/>
                    <a:p>
                      <a:pPr algn="ctr">
                        <a:lnSpc>
                          <a:spcPct val="150000"/>
                        </a:lnSpc>
                      </a:pPr>
                      <a:r>
                        <a:rPr lang="fr-BE" sz="2400" dirty="0" smtClean="0"/>
                        <a:t>Ht T1</a:t>
                      </a:r>
                      <a:r>
                        <a:rPr lang="fr-BE" sz="2400" baseline="0" dirty="0" smtClean="0"/>
                        <a:t> « estimé » vs mesuré</a:t>
                      </a:r>
                    </a:p>
                    <a:p>
                      <a:pPr marL="0" marR="0" indent="0" algn="ctr" defTabSz="914400" rtl="0" eaLnBrk="1" fontAlgn="auto" latinLnBrk="0" hangingPunct="1">
                        <a:lnSpc>
                          <a:spcPct val="100000"/>
                        </a:lnSpc>
                        <a:spcBef>
                          <a:spcPts val="0"/>
                        </a:spcBef>
                        <a:spcAft>
                          <a:spcPts val="0"/>
                        </a:spcAft>
                        <a:buClrTx/>
                        <a:buSzTx/>
                        <a:buFont typeface="Wingdings"/>
                        <a:buNone/>
                        <a:tabLst/>
                        <a:defRPr/>
                      </a:pPr>
                      <a:endParaRPr lang="fr-BE" sz="2400" dirty="0" smtClean="0"/>
                    </a:p>
                    <a:p>
                      <a:pPr algn="ctr">
                        <a:buFont typeface="Wingdings"/>
                        <a:buChar char="L"/>
                      </a:pPr>
                      <a:endParaRPr lang="fr-BE"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endParaRPr lang="fr-BE" dirty="0"/>
                    </a:p>
                  </a:txBody>
                  <a:tcPr/>
                </a:tc>
                <a:tc gridSpan="2">
                  <a:txBody>
                    <a:bodyPr/>
                    <a:lstStyle/>
                    <a:p>
                      <a:pPr algn="ctr"/>
                      <a:r>
                        <a:rPr lang="fr-BE" sz="2800" b="0" dirty="0" smtClean="0">
                          <a:solidFill>
                            <a:schemeClr val="tx1"/>
                          </a:solidFill>
                        </a:rPr>
                        <a:t>Volume de dilution</a:t>
                      </a:r>
                      <a:endParaRPr lang="fr-BE" sz="2800" b="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fr-BE" dirty="0"/>
                    </a:p>
                  </a:txBody>
                  <a:tcPr/>
                </a:tc>
              </a:tr>
              <a:tr h="920130">
                <a:tc gridSpan="2" vMerge="1">
                  <a:txBody>
                    <a:bodyPr/>
                    <a:lstStyle/>
                    <a:p>
                      <a:pPr algn="ctr"/>
                      <a:endParaRPr lang="fr-BE" sz="3200" dirty="0"/>
                    </a:p>
                  </a:txBody>
                  <a:tcPr vert="vert270" anchor="ctr">
                    <a:solidFill>
                      <a:schemeClr val="accent1">
                        <a:lumMod val="20000"/>
                        <a:lumOff val="80000"/>
                      </a:schemeClr>
                    </a:solidFill>
                  </a:tcPr>
                </a:tc>
                <a:tc hMerge="1" vMerge="1">
                  <a:txBody>
                    <a:bodyPr/>
                    <a:lstStyle/>
                    <a:p>
                      <a:endParaRPr lang="fr-BE" dirty="0"/>
                    </a:p>
                  </a:txBody>
                  <a:tcPr/>
                </a:tc>
                <a:tc>
                  <a:txBody>
                    <a:bodyPr/>
                    <a:lstStyle/>
                    <a:p>
                      <a:pPr algn="ctr"/>
                      <a:r>
                        <a:rPr lang="fr-BE" sz="2000" b="1" dirty="0" smtClean="0"/>
                        <a:t>Fixe</a:t>
                      </a:r>
                      <a:endParaRPr lang="fr-BE" b="1" dirty="0" smtClean="0"/>
                    </a:p>
                    <a:p>
                      <a:pPr algn="ctr"/>
                      <a:r>
                        <a:rPr lang="fr-BE" dirty="0" smtClean="0"/>
                        <a:t>(1.6</a:t>
                      </a:r>
                      <a:r>
                        <a:rPr lang="fr-BE" baseline="0" dirty="0" smtClean="0"/>
                        <a:t> +[1.25 ou 1.45]) L</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BE" sz="2000" b="1" dirty="0" smtClean="0"/>
                        <a:t>Estimé</a:t>
                      </a:r>
                      <a:endParaRPr lang="fr-BE" b="1" dirty="0" smtClean="0"/>
                    </a:p>
                    <a:p>
                      <a:pPr algn="ctr"/>
                      <a:r>
                        <a:rPr lang="fr-BE" dirty="0" smtClean="0"/>
                        <a:t>(</a:t>
                      </a:r>
                      <a:r>
                        <a:rPr lang="fr-BE" dirty="0" err="1" smtClean="0"/>
                        <a:t>perfusionniste</a:t>
                      </a:r>
                      <a:r>
                        <a:rPr lang="fr-BE" dirty="0" smtClean="0"/>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1049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3200" dirty="0" smtClean="0"/>
                        <a:t>Masse</a:t>
                      </a:r>
                      <a:r>
                        <a:rPr lang="fr-BE" sz="3200" baseline="0" dirty="0" smtClean="0"/>
                        <a:t> sanguine</a:t>
                      </a:r>
                      <a:endParaRPr lang="fr-BE" sz="3200" dirty="0"/>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fr-BE" sz="2000" b="1" dirty="0" smtClean="0"/>
                        <a:t>Calculée </a:t>
                      </a:r>
                      <a:endParaRPr lang="fr-BE" b="1" dirty="0" smtClean="0"/>
                    </a:p>
                    <a:p>
                      <a:pPr algn="ctr"/>
                      <a:r>
                        <a:rPr lang="fr-BE" dirty="0" smtClean="0"/>
                        <a:t>(Poids)</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fr-BE" sz="2400" dirty="0" smtClean="0">
                        <a:solidFill>
                          <a:srgbClr val="00B050"/>
                        </a:solidFill>
                        <a:sym typeface="Wingding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fr-BE" sz="2400" dirty="0">
                        <a:solidFill>
                          <a:srgbClr val="00B05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710497">
                <a:tc vMerge="1">
                  <a:txBody>
                    <a:bodyPr/>
                    <a:lstStyle/>
                    <a:p>
                      <a:pPr algn="ctr"/>
                      <a:endParaRPr lang="fr-BE" sz="3200" dirty="0"/>
                    </a:p>
                  </a:txBody>
                  <a:tcPr vert="vert270" anchor="ctr">
                    <a:solidFill>
                      <a:schemeClr val="accent1">
                        <a:lumMod val="20000"/>
                        <a:lumOff val="80000"/>
                      </a:schemeClr>
                    </a:solidFill>
                  </a:tcPr>
                </a:tc>
                <a:tc>
                  <a:txBody>
                    <a:bodyPr/>
                    <a:lstStyle/>
                    <a:p>
                      <a:pPr algn="ctr"/>
                      <a:r>
                        <a:rPr lang="fr-BE" sz="2000" b="1" dirty="0" smtClean="0"/>
                        <a:t>Estimée</a:t>
                      </a:r>
                      <a:endParaRPr lang="fr-BE" b="1" dirty="0" smtClean="0"/>
                    </a:p>
                    <a:p>
                      <a:pPr algn="ctr"/>
                      <a:r>
                        <a:rPr lang="fr-BE" dirty="0" smtClean="0"/>
                        <a:t>(</a:t>
                      </a:r>
                      <a:r>
                        <a:rPr lang="fr-BE" dirty="0" err="1" smtClean="0"/>
                        <a:t>perfusionniste</a:t>
                      </a:r>
                      <a:r>
                        <a:rPr lang="fr-BE" dirty="0" smtClean="0"/>
                        <a:t>/formules)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endParaRPr lang="fr-BE" sz="240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c>
                  <a:txBody>
                    <a:bodyPr/>
                    <a:lstStyle/>
                    <a:p>
                      <a:pPr algn="ctr"/>
                      <a:endParaRPr lang="fr-BE" sz="2400" dirty="0">
                        <a:solidFill>
                          <a:srgbClr val="00B05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50"/>
                    </a:solidFill>
                  </a:tcPr>
                </a:tc>
              </a:tr>
            </a:tbl>
          </a:graphicData>
        </a:graphic>
      </p:graphicFrame>
      <p:sp>
        <p:nvSpPr>
          <p:cNvPr id="4"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L’estimation préopératoire de l’hématocrite sous CEC</a:t>
            </a:r>
          </a:p>
        </p:txBody>
      </p:sp>
      <p:sp>
        <p:nvSpPr>
          <p:cNvPr id="6" name="Rectangle 5"/>
          <p:cNvSpPr/>
          <p:nvPr/>
        </p:nvSpPr>
        <p:spPr>
          <a:xfrm>
            <a:off x="611560" y="2204864"/>
            <a:ext cx="3024336" cy="936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sz="3600" dirty="0" smtClean="0">
                <a:solidFill>
                  <a:srgbClr val="00B050"/>
                </a:solidFill>
                <a:sym typeface="Wingdings"/>
              </a:rPr>
              <a:t></a:t>
            </a:r>
            <a:r>
              <a:rPr lang="fr-BE" sz="3600" dirty="0" smtClean="0">
                <a:solidFill>
                  <a:srgbClr val="FF0000"/>
                </a:solidFill>
                <a:sym typeface="Wingdings"/>
              </a:rPr>
              <a:t>     </a:t>
            </a:r>
            <a:r>
              <a:rPr lang="fr-BE" sz="3600" dirty="0" smtClean="0">
                <a:solidFill>
                  <a:srgbClr val="FFC000"/>
                </a:solidFill>
                <a:sym typeface="Wingdings"/>
              </a:rPr>
              <a:t></a:t>
            </a:r>
            <a:r>
              <a:rPr lang="fr-BE" sz="3600" dirty="0" smtClean="0">
                <a:solidFill>
                  <a:srgbClr val="FF0000"/>
                </a:solidFill>
                <a:sym typeface="Wingdings"/>
              </a:rPr>
              <a:t>     </a:t>
            </a:r>
            <a:endParaRPr lang="fr-BE" sz="3600" dirty="0"/>
          </a:p>
        </p:txBody>
      </p:sp>
      <p:sp>
        <p:nvSpPr>
          <p:cNvPr id="7" name="ZoneTexte 6"/>
          <p:cNvSpPr txBox="1"/>
          <p:nvPr/>
        </p:nvSpPr>
        <p:spPr>
          <a:xfrm>
            <a:off x="611560" y="2564904"/>
            <a:ext cx="3024336" cy="584775"/>
          </a:xfrm>
          <a:prstGeom prst="rect">
            <a:avLst/>
          </a:prstGeom>
          <a:noFill/>
        </p:spPr>
        <p:txBody>
          <a:bodyPr wrap="square" rtlCol="0">
            <a:spAutoFit/>
          </a:bodyPr>
          <a:lstStyle/>
          <a:p>
            <a:r>
              <a:rPr lang="fr-BE" sz="3200" dirty="0" smtClean="0"/>
              <a:t>≠</a:t>
            </a:r>
            <a:r>
              <a:rPr lang="fr-BE" sz="2400" dirty="0" smtClean="0"/>
              <a:t> </a:t>
            </a:r>
            <a:r>
              <a:rPr lang="fr-BE" sz="2400" dirty="0" smtClean="0">
                <a:solidFill>
                  <a:srgbClr val="00B050"/>
                </a:solidFill>
              </a:rPr>
              <a:t>&lt;0.5   </a:t>
            </a:r>
            <a:r>
              <a:rPr lang="fr-BE" sz="2400" dirty="0" smtClean="0">
                <a:solidFill>
                  <a:srgbClr val="FFC000"/>
                </a:solidFill>
              </a:rPr>
              <a:t> [0.5-2]</a:t>
            </a:r>
            <a:r>
              <a:rPr lang="fr-BE" sz="2400" dirty="0" smtClean="0"/>
              <a:t>     </a:t>
            </a:r>
            <a:r>
              <a:rPr lang="fr-BE" sz="2400" dirty="0" smtClean="0">
                <a:solidFill>
                  <a:srgbClr val="FF0000"/>
                </a:solidFill>
              </a:rPr>
              <a:t>&gt;2</a:t>
            </a:r>
            <a:endParaRPr lang="fr-BE" sz="2400" dirty="0">
              <a:solidFill>
                <a:srgbClr val="FF0000"/>
              </a:solidFill>
            </a:endParaRPr>
          </a:p>
        </p:txBody>
      </p:sp>
      <p:sp>
        <p:nvSpPr>
          <p:cNvPr id="17"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29</a:t>
            </a:fld>
            <a:endParaRPr lang="fr-BE" sz="1600" b="1" dirty="0">
              <a:solidFill>
                <a:schemeClr val="tx1"/>
              </a:solidFill>
            </a:endParaRPr>
          </a:p>
        </p:txBody>
      </p:sp>
      <p:sp>
        <p:nvSpPr>
          <p:cNvPr id="19" name="Rectangle 18"/>
          <p:cNvSpPr/>
          <p:nvPr/>
        </p:nvSpPr>
        <p:spPr>
          <a:xfrm>
            <a:off x="251520" y="2204864"/>
            <a:ext cx="374441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solidFill>
                  <a:srgbClr val="C00000"/>
                </a:solidFill>
              </a:rPr>
              <a:t>↓ HtT1 </a:t>
            </a:r>
            <a:r>
              <a:rPr lang="fr-BE" sz="2000" dirty="0" smtClean="0">
                <a:solidFill>
                  <a:srgbClr val="C00000"/>
                </a:solidFill>
              </a:rPr>
              <a:t>=</a:t>
            </a:r>
            <a:r>
              <a:rPr lang="fr-BE" sz="2400" dirty="0" smtClean="0">
                <a:solidFill>
                  <a:srgbClr val="C00000"/>
                </a:solidFill>
              </a:rPr>
              <a:t> ↓MS </a:t>
            </a:r>
            <a:r>
              <a:rPr lang="fr-BE" dirty="0" smtClean="0">
                <a:solidFill>
                  <a:srgbClr val="C00000"/>
                </a:solidFill>
              </a:rPr>
              <a:t>et/ou </a:t>
            </a:r>
            <a:r>
              <a:rPr lang="fr-BE" sz="2400" dirty="0" smtClean="0">
                <a:solidFill>
                  <a:srgbClr val="C00000"/>
                </a:solidFill>
              </a:rPr>
              <a:t>↑VD</a:t>
            </a:r>
          </a:p>
          <a:p>
            <a:pPr algn="ctr"/>
            <a:r>
              <a:rPr lang="fr-BE" sz="2400" dirty="0" smtClean="0">
                <a:solidFill>
                  <a:srgbClr val="C00000"/>
                </a:solidFill>
              </a:rPr>
              <a:t>↑ HtT1 </a:t>
            </a:r>
            <a:r>
              <a:rPr lang="fr-BE" sz="2000" dirty="0" smtClean="0">
                <a:solidFill>
                  <a:srgbClr val="C00000"/>
                </a:solidFill>
              </a:rPr>
              <a:t>=</a:t>
            </a:r>
            <a:r>
              <a:rPr lang="fr-BE" sz="2400" dirty="0" smtClean="0">
                <a:solidFill>
                  <a:srgbClr val="C00000"/>
                </a:solidFill>
              </a:rPr>
              <a:t> ↑MS </a:t>
            </a:r>
            <a:r>
              <a:rPr lang="fr-BE" dirty="0" smtClean="0">
                <a:solidFill>
                  <a:srgbClr val="C00000"/>
                </a:solidFill>
              </a:rPr>
              <a:t>et/ou</a:t>
            </a:r>
            <a:r>
              <a:rPr lang="fr-BE" sz="2400" dirty="0" smtClean="0">
                <a:solidFill>
                  <a:srgbClr val="C00000"/>
                </a:solidFill>
              </a:rPr>
              <a:t> ↓VD</a:t>
            </a:r>
          </a:p>
        </p:txBody>
      </p:sp>
      <p:sp>
        <p:nvSpPr>
          <p:cNvPr id="12" name="Rectangle 11"/>
          <p:cNvSpPr/>
          <p:nvPr/>
        </p:nvSpPr>
        <p:spPr>
          <a:xfrm>
            <a:off x="4559300" y="3573016"/>
            <a:ext cx="1476000" cy="10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rgbClr val="FF0000"/>
                </a:solidFill>
              </a:rPr>
              <a:t>44 % </a:t>
            </a:r>
            <a:r>
              <a:rPr lang="fr-BE" dirty="0" smtClean="0">
                <a:solidFill>
                  <a:srgbClr val="FF0000"/>
                </a:solidFill>
                <a:sym typeface="Wingdings"/>
              </a:rPr>
              <a:t></a:t>
            </a:r>
          </a:p>
          <a:p>
            <a:pPr algn="ctr"/>
            <a:r>
              <a:rPr lang="fr-BE" dirty="0" smtClean="0">
                <a:solidFill>
                  <a:srgbClr val="FFC000"/>
                </a:solidFill>
                <a:sym typeface="Wingdings"/>
              </a:rPr>
              <a:t>46 % </a:t>
            </a:r>
            <a:endParaRPr lang="fr-BE" dirty="0" smtClean="0">
              <a:solidFill>
                <a:srgbClr val="FF0000"/>
              </a:solidFill>
            </a:endParaRPr>
          </a:p>
          <a:p>
            <a:pPr algn="ctr">
              <a:buFont typeface="Wingdings" pitchFamily="2" charset="2"/>
              <a:buNone/>
            </a:pPr>
            <a:r>
              <a:rPr lang="fr-BE" dirty="0" smtClean="0">
                <a:solidFill>
                  <a:srgbClr val="00B050"/>
                </a:solidFill>
              </a:rPr>
              <a:t>10 % </a:t>
            </a:r>
            <a:r>
              <a:rPr lang="fr-BE" dirty="0" smtClean="0">
                <a:solidFill>
                  <a:srgbClr val="00B050"/>
                </a:solidFill>
                <a:sym typeface="Wingdings"/>
              </a:rPr>
              <a:t></a:t>
            </a:r>
          </a:p>
        </p:txBody>
      </p:sp>
      <p:sp>
        <p:nvSpPr>
          <p:cNvPr id="13" name="Rectangle 12"/>
          <p:cNvSpPr/>
          <p:nvPr/>
        </p:nvSpPr>
        <p:spPr>
          <a:xfrm>
            <a:off x="4572000" y="5301208"/>
            <a:ext cx="1476000" cy="10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rgbClr val="FF0000"/>
                </a:solidFill>
              </a:rPr>
              <a:t>45 % </a:t>
            </a:r>
            <a:r>
              <a:rPr lang="fr-BE" dirty="0" smtClean="0">
                <a:solidFill>
                  <a:srgbClr val="FF0000"/>
                </a:solidFill>
                <a:sym typeface="Wingdings"/>
              </a:rPr>
              <a:t></a:t>
            </a:r>
          </a:p>
          <a:p>
            <a:pPr algn="ctr">
              <a:defRPr/>
            </a:pPr>
            <a:r>
              <a:rPr lang="fr-BE" dirty="0" smtClean="0">
                <a:solidFill>
                  <a:srgbClr val="FFC000"/>
                </a:solidFill>
                <a:sym typeface="Wingdings"/>
              </a:rPr>
              <a:t>41 % </a:t>
            </a:r>
            <a:endParaRPr lang="fr-BE" dirty="0" smtClean="0">
              <a:solidFill>
                <a:srgbClr val="FF0000"/>
              </a:solidFill>
              <a:sym typeface="Wingdings"/>
            </a:endParaRPr>
          </a:p>
          <a:p>
            <a:pPr algn="ctr"/>
            <a:r>
              <a:rPr lang="fr-BE" dirty="0" smtClean="0">
                <a:solidFill>
                  <a:srgbClr val="00B050"/>
                </a:solidFill>
                <a:sym typeface="Wingdings"/>
              </a:rPr>
              <a:t>14 % </a:t>
            </a:r>
            <a:endParaRPr lang="fr-BE" dirty="0" smtClean="0">
              <a:solidFill>
                <a:srgbClr val="00B050"/>
              </a:solidFill>
            </a:endParaRPr>
          </a:p>
        </p:txBody>
      </p:sp>
      <p:sp>
        <p:nvSpPr>
          <p:cNvPr id="18" name="Rectangle 17"/>
          <p:cNvSpPr/>
          <p:nvPr/>
        </p:nvSpPr>
        <p:spPr>
          <a:xfrm>
            <a:off x="7020272" y="5301208"/>
            <a:ext cx="1476000" cy="10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rgbClr val="FF0000"/>
                </a:solidFill>
              </a:rPr>
              <a:t>47 % </a:t>
            </a:r>
            <a:r>
              <a:rPr lang="fr-BE" dirty="0" smtClean="0">
                <a:solidFill>
                  <a:srgbClr val="FF0000"/>
                </a:solidFill>
                <a:sym typeface="Wingdings"/>
              </a:rPr>
              <a:t></a:t>
            </a:r>
          </a:p>
          <a:p>
            <a:pPr algn="ctr">
              <a:defRPr/>
            </a:pPr>
            <a:r>
              <a:rPr lang="fr-BE" dirty="0" smtClean="0">
                <a:solidFill>
                  <a:srgbClr val="FFC000"/>
                </a:solidFill>
                <a:sym typeface="Wingdings"/>
              </a:rPr>
              <a:t>42 % </a:t>
            </a:r>
            <a:endParaRPr lang="fr-BE" dirty="0" smtClean="0">
              <a:solidFill>
                <a:srgbClr val="FF0000"/>
              </a:solidFill>
              <a:sym typeface="Wingdings"/>
            </a:endParaRPr>
          </a:p>
          <a:p>
            <a:pPr algn="ctr"/>
            <a:r>
              <a:rPr lang="fr-BE" dirty="0" smtClean="0">
                <a:solidFill>
                  <a:srgbClr val="00B050"/>
                </a:solidFill>
                <a:sym typeface="Wingdings"/>
              </a:rPr>
              <a:t>11 % </a:t>
            </a:r>
            <a:endParaRPr lang="fr-BE" dirty="0" smtClean="0">
              <a:solidFill>
                <a:srgbClr val="00B050"/>
              </a:solidFill>
            </a:endParaRPr>
          </a:p>
        </p:txBody>
      </p:sp>
      <p:sp>
        <p:nvSpPr>
          <p:cNvPr id="20" name="Rectangle 19"/>
          <p:cNvSpPr/>
          <p:nvPr/>
        </p:nvSpPr>
        <p:spPr>
          <a:xfrm>
            <a:off x="7020272" y="3573016"/>
            <a:ext cx="1476000" cy="10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rgbClr val="FF0000"/>
                </a:solidFill>
              </a:rPr>
              <a:t>61 % </a:t>
            </a:r>
            <a:r>
              <a:rPr lang="fr-BE" dirty="0" smtClean="0">
                <a:solidFill>
                  <a:srgbClr val="FF0000"/>
                </a:solidFill>
                <a:sym typeface="Wingdings"/>
              </a:rPr>
              <a:t></a:t>
            </a:r>
          </a:p>
          <a:p>
            <a:pPr algn="ctr">
              <a:defRPr/>
            </a:pPr>
            <a:r>
              <a:rPr lang="fr-BE" dirty="0" smtClean="0">
                <a:solidFill>
                  <a:srgbClr val="FFC000"/>
                </a:solidFill>
                <a:sym typeface="Wingdings"/>
              </a:rPr>
              <a:t>26 % </a:t>
            </a:r>
            <a:endParaRPr lang="fr-BE" dirty="0" smtClean="0">
              <a:solidFill>
                <a:srgbClr val="FF0000"/>
              </a:solidFill>
            </a:endParaRPr>
          </a:p>
          <a:p>
            <a:pPr algn="ctr"/>
            <a:r>
              <a:rPr lang="fr-BE" dirty="0" smtClean="0">
                <a:solidFill>
                  <a:srgbClr val="00B050"/>
                </a:solidFill>
                <a:sym typeface="Wingdings"/>
              </a:rPr>
              <a:t>13 % </a:t>
            </a:r>
            <a:endParaRPr lang="fr-BE" b="1" dirty="0">
              <a:solidFill>
                <a:schemeClr val="tx1"/>
              </a:solidFill>
            </a:endParaRPr>
          </a:p>
        </p:txBody>
      </p:sp>
      <p:sp>
        <p:nvSpPr>
          <p:cNvPr id="9" name="Rectangle 8"/>
          <p:cNvSpPr/>
          <p:nvPr/>
        </p:nvSpPr>
        <p:spPr>
          <a:xfrm>
            <a:off x="4139952" y="3336910"/>
            <a:ext cx="2340000" cy="15121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bg1"/>
                </a:solidFill>
              </a:rPr>
              <a:t>(Littérature)</a:t>
            </a:r>
            <a:endParaRPr lang="fr-BE" b="1" dirty="0">
              <a:solidFill>
                <a:schemeClr val="bg1"/>
              </a:solidFill>
            </a:endParaRPr>
          </a:p>
        </p:txBody>
      </p:sp>
      <p:sp>
        <p:nvSpPr>
          <p:cNvPr id="14" name="Rectangle 13"/>
          <p:cNvSpPr/>
          <p:nvPr/>
        </p:nvSpPr>
        <p:spPr>
          <a:xfrm>
            <a:off x="4139952" y="5065102"/>
            <a:ext cx="2340000" cy="15121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bg1"/>
                </a:solidFill>
              </a:rPr>
              <a:t>Formule actuelle</a:t>
            </a:r>
            <a:endParaRPr lang="fr-BE" b="1" dirty="0">
              <a:solidFill>
                <a:schemeClr val="bg1"/>
              </a:solidFill>
            </a:endParaRPr>
          </a:p>
        </p:txBody>
      </p:sp>
      <p:sp>
        <p:nvSpPr>
          <p:cNvPr id="15" name="Rectangle 14"/>
          <p:cNvSpPr/>
          <p:nvPr/>
        </p:nvSpPr>
        <p:spPr>
          <a:xfrm>
            <a:off x="6660232" y="5065102"/>
            <a:ext cx="2186451" cy="151216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bg1"/>
                </a:solidFill>
              </a:rPr>
              <a:t>(Formule adaptée)</a:t>
            </a:r>
            <a:endParaRPr lang="fr-BE" b="1" dirty="0">
              <a:solidFill>
                <a:schemeClr val="bg1"/>
              </a:solidFill>
            </a:endParaRPr>
          </a:p>
        </p:txBody>
      </p:sp>
      <p:sp>
        <p:nvSpPr>
          <p:cNvPr id="16" name="Rectangle 15"/>
          <p:cNvSpPr/>
          <p:nvPr/>
        </p:nvSpPr>
        <p:spPr>
          <a:xfrm>
            <a:off x="6624488" y="3336910"/>
            <a:ext cx="2195984" cy="15121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1"/>
                </a:solidFill>
              </a:rPr>
              <a:t>(Extrapolation)</a:t>
            </a:r>
            <a:endParaRPr lang="fr-BE" b="1" dirty="0">
              <a:solidFill>
                <a:schemeClr val="tx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9" grpId="0" animBg="1"/>
      <p:bldP spid="9"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4"/>
          <p:cNvSpPr>
            <a:spLocks noGrp="1"/>
          </p:cNvSpPr>
          <p:nvPr>
            <p:ph type="sldNum" sz="quarter" idx="12"/>
          </p:nvPr>
        </p:nvSpPr>
        <p:spPr>
          <a:xfrm>
            <a:off x="8845624" y="6492875"/>
            <a:ext cx="29837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3</a:t>
            </a:fld>
            <a:endParaRPr lang="fr-BE" sz="1600" b="1" dirty="0">
              <a:solidFill>
                <a:schemeClr val="tx1"/>
              </a:solidFill>
            </a:endParaRPr>
          </a:p>
        </p:txBody>
      </p:sp>
      <p:sp>
        <p:nvSpPr>
          <p:cNvPr id="2" name="Titre 1"/>
          <p:cNvSpPr>
            <a:spLocks noGrp="1"/>
          </p:cNvSpPr>
          <p:nvPr>
            <p:ph type="title"/>
          </p:nvPr>
        </p:nvSpPr>
        <p:spPr>
          <a:xfrm>
            <a:off x="457200" y="0"/>
            <a:ext cx="8229600" cy="1143000"/>
          </a:xfrm>
        </p:spPr>
        <p:txBody>
          <a:bodyPr/>
          <a:lstStyle/>
          <a:p>
            <a:r>
              <a:rPr lang="fr-BE" dirty="0" smtClean="0"/>
              <a:t>Contexte 2010-2011</a:t>
            </a:r>
            <a:endParaRPr lang="fr-BE" dirty="0"/>
          </a:p>
        </p:txBody>
      </p:sp>
      <p:sp>
        <p:nvSpPr>
          <p:cNvPr id="3" name="Espace réservé du texte 2"/>
          <p:cNvSpPr>
            <a:spLocks noGrp="1"/>
          </p:cNvSpPr>
          <p:nvPr>
            <p:ph type="body" idx="1"/>
          </p:nvPr>
        </p:nvSpPr>
        <p:spPr>
          <a:xfrm>
            <a:off x="179512" y="1196752"/>
            <a:ext cx="2772000" cy="639762"/>
          </a:xfrm>
        </p:spPr>
        <p:txBody>
          <a:bodyPr anchor="ctr">
            <a:normAutofit/>
          </a:bodyPr>
          <a:lstStyle/>
          <a:p>
            <a:pPr algn="ctr"/>
            <a:r>
              <a:rPr lang="fr-BE" dirty="0" smtClean="0"/>
              <a:t>Macro</a:t>
            </a:r>
            <a:endParaRPr lang="fr-BE" dirty="0"/>
          </a:p>
        </p:txBody>
      </p:sp>
      <p:sp>
        <p:nvSpPr>
          <p:cNvPr id="5" name="Espace réservé du texte 4"/>
          <p:cNvSpPr>
            <a:spLocks noGrp="1"/>
          </p:cNvSpPr>
          <p:nvPr>
            <p:ph type="body" sz="quarter" idx="3"/>
          </p:nvPr>
        </p:nvSpPr>
        <p:spPr>
          <a:xfrm>
            <a:off x="3149996" y="1196752"/>
            <a:ext cx="2772000" cy="639762"/>
          </a:xfrm>
        </p:spPr>
        <p:txBody>
          <a:bodyPr anchor="ctr">
            <a:normAutofit/>
          </a:bodyPr>
          <a:lstStyle/>
          <a:p>
            <a:pPr algn="ctr"/>
            <a:r>
              <a:rPr lang="fr-BE" dirty="0" err="1" smtClean="0"/>
              <a:t>Meso</a:t>
            </a:r>
            <a:endParaRPr lang="fr-BE" dirty="0"/>
          </a:p>
        </p:txBody>
      </p:sp>
      <p:sp>
        <p:nvSpPr>
          <p:cNvPr id="9" name="Espace réservé du texte 4"/>
          <p:cNvSpPr txBox="1">
            <a:spLocks/>
          </p:cNvSpPr>
          <p:nvPr/>
        </p:nvSpPr>
        <p:spPr>
          <a:xfrm>
            <a:off x="6102324" y="1196752"/>
            <a:ext cx="27720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BE" sz="2400" b="1" i="0" u="none" strike="noStrike" kern="1200" cap="none" spc="0" normalizeH="0" baseline="0" noProof="0" dirty="0" smtClean="0">
                <a:ln>
                  <a:noFill/>
                </a:ln>
                <a:solidFill>
                  <a:schemeClr val="tx1"/>
                </a:solidFill>
                <a:effectLst/>
                <a:uLnTx/>
                <a:uFillTx/>
                <a:latin typeface="+mn-lt"/>
                <a:ea typeface="+mn-ea"/>
                <a:cs typeface="+mn-cs"/>
              </a:rPr>
              <a:t>Micro</a:t>
            </a:r>
          </a:p>
        </p:txBody>
      </p:sp>
      <p:pic>
        <p:nvPicPr>
          <p:cNvPr id="1027" name="Picture 3" descr="C:\Users\c134582\AppData\Local\Microsoft\Windows\Temporary Internet Files\Content.IE5\LQQITQVV\Belgium_provinces_regions[1].png"/>
          <p:cNvPicPr>
            <a:picLocks noChangeAspect="1" noChangeArrowheads="1"/>
          </p:cNvPicPr>
          <p:nvPr/>
        </p:nvPicPr>
        <p:blipFill>
          <a:blip r:embed="rId3" cstate="print"/>
          <a:srcRect/>
          <a:stretch>
            <a:fillRect/>
          </a:stretch>
        </p:blipFill>
        <p:spPr bwMode="auto">
          <a:xfrm>
            <a:off x="953444" y="5524001"/>
            <a:ext cx="1224136" cy="1001343"/>
          </a:xfrm>
          <a:prstGeom prst="rect">
            <a:avLst/>
          </a:prstGeom>
          <a:noFill/>
        </p:spPr>
      </p:pic>
      <p:pic>
        <p:nvPicPr>
          <p:cNvPr id="1031" name="Picture 7" descr="C:\Users\c134582\AppData\Local\Microsoft\Windows\Temporary Internet Files\Content.IE5\P5BDACP9\BEST_Map_Of_Europe[1].png"/>
          <p:cNvPicPr>
            <a:picLocks noChangeAspect="1" noChangeArrowheads="1"/>
          </p:cNvPicPr>
          <p:nvPr/>
        </p:nvPicPr>
        <p:blipFill>
          <a:blip r:embed="rId4" cstate="print"/>
          <a:srcRect/>
          <a:stretch>
            <a:fillRect/>
          </a:stretch>
        </p:blipFill>
        <p:spPr bwMode="auto">
          <a:xfrm>
            <a:off x="881436" y="3573016"/>
            <a:ext cx="1368152" cy="1281425"/>
          </a:xfrm>
          <a:prstGeom prst="rect">
            <a:avLst/>
          </a:prstGeom>
          <a:noFill/>
        </p:spPr>
      </p:pic>
      <p:pic>
        <p:nvPicPr>
          <p:cNvPr id="1033" name="Picture 9" descr="C:\Users\c134582\AppData\Local\Microsoft\Windows\Temporary Internet Files\Content.IE5\Z4KXZ1C2\earth-23593_640[1].png"/>
          <p:cNvPicPr>
            <a:picLocks noChangeAspect="1" noChangeArrowheads="1"/>
          </p:cNvPicPr>
          <p:nvPr/>
        </p:nvPicPr>
        <p:blipFill>
          <a:blip r:embed="rId5" cstate="print"/>
          <a:srcRect/>
          <a:stretch>
            <a:fillRect/>
          </a:stretch>
        </p:blipFill>
        <p:spPr bwMode="auto">
          <a:xfrm>
            <a:off x="994384" y="1893031"/>
            <a:ext cx="1142256" cy="1126193"/>
          </a:xfrm>
          <a:prstGeom prst="rect">
            <a:avLst/>
          </a:prstGeom>
          <a:noFill/>
        </p:spPr>
      </p:pic>
      <p:pic>
        <p:nvPicPr>
          <p:cNvPr id="1034" name="Picture 10" descr="C:\Users\c134582\AppData\Local\Microsoft\Windows\Temporary Internet Files\Content.IE5\Z4KXZ1C2\Sign_hospital.svg[1].png"/>
          <p:cNvPicPr>
            <a:picLocks noChangeAspect="1" noChangeArrowheads="1"/>
          </p:cNvPicPr>
          <p:nvPr/>
        </p:nvPicPr>
        <p:blipFill>
          <a:blip r:embed="rId6" cstate="print"/>
          <a:srcRect/>
          <a:stretch>
            <a:fillRect/>
          </a:stretch>
        </p:blipFill>
        <p:spPr bwMode="auto">
          <a:xfrm>
            <a:off x="3917529" y="1844824"/>
            <a:ext cx="1236935" cy="1222607"/>
          </a:xfrm>
          <a:prstGeom prst="rect">
            <a:avLst/>
          </a:prstGeom>
          <a:noFill/>
        </p:spPr>
      </p:pic>
      <p:pic>
        <p:nvPicPr>
          <p:cNvPr id="28" name="Image 27" descr="logo_chu-coul-moyen.png"/>
          <p:cNvPicPr>
            <a:picLocks noChangeAspect="1"/>
          </p:cNvPicPr>
          <p:nvPr/>
        </p:nvPicPr>
        <p:blipFill>
          <a:blip r:embed="rId7" cstate="print"/>
          <a:stretch>
            <a:fillRect/>
          </a:stretch>
        </p:blipFill>
        <p:spPr>
          <a:xfrm>
            <a:off x="3591835" y="3573016"/>
            <a:ext cx="1888322" cy="1080120"/>
          </a:xfrm>
          <a:prstGeom prst="rect">
            <a:avLst/>
          </a:prstGeom>
        </p:spPr>
      </p:pic>
      <p:pic>
        <p:nvPicPr>
          <p:cNvPr id="1035" name="Picture 11" descr="C:\Program Files (x86)\Microsoft Office\MEDIA\CAGCAT10\j0235319.wmf"/>
          <p:cNvPicPr>
            <a:picLocks noChangeAspect="1" noChangeArrowheads="1"/>
          </p:cNvPicPr>
          <p:nvPr/>
        </p:nvPicPr>
        <p:blipFill>
          <a:blip r:embed="rId8" cstate="print">
            <a:duotone>
              <a:prstClr val="black"/>
              <a:schemeClr val="accent1">
                <a:tint val="45000"/>
                <a:satMod val="400000"/>
              </a:schemeClr>
            </a:duotone>
          </a:blip>
          <a:srcRect/>
          <a:stretch>
            <a:fillRect/>
          </a:stretch>
        </p:blipFill>
        <p:spPr bwMode="auto">
          <a:xfrm>
            <a:off x="6930108" y="1904724"/>
            <a:ext cx="1080120" cy="1102807"/>
          </a:xfrm>
          <a:prstGeom prst="rect">
            <a:avLst/>
          </a:prstGeom>
          <a:noFill/>
        </p:spPr>
      </p:pic>
      <p:pic>
        <p:nvPicPr>
          <p:cNvPr id="1036" name="Picture 12"/>
          <p:cNvPicPr>
            <a:picLocks noChangeAspect="1" noChangeArrowheads="1"/>
          </p:cNvPicPr>
          <p:nvPr/>
        </p:nvPicPr>
        <p:blipFill>
          <a:blip r:embed="rId9" cstate="print"/>
          <a:srcRect t="8463" r="11033"/>
          <a:stretch>
            <a:fillRect/>
          </a:stretch>
        </p:blipFill>
        <p:spPr bwMode="auto">
          <a:xfrm>
            <a:off x="6228184" y="3645024"/>
            <a:ext cx="2466428" cy="1847028"/>
          </a:xfrm>
          <a:prstGeom prst="rect">
            <a:avLst/>
          </a:prstGeom>
          <a:noFill/>
          <a:ln w="9525">
            <a:noFill/>
            <a:miter lim="800000"/>
            <a:headEnd/>
            <a:tailEnd/>
          </a:ln>
          <a:effectLst/>
        </p:spPr>
      </p:pic>
      <p:cxnSp>
        <p:nvCxnSpPr>
          <p:cNvPr id="35" name="Connecteur droit avec flèche 34"/>
          <p:cNvCxnSpPr/>
          <p:nvPr/>
        </p:nvCxnSpPr>
        <p:spPr>
          <a:xfrm>
            <a:off x="1565512" y="3158992"/>
            <a:ext cx="0" cy="39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Connecteur droit avec flèche 35"/>
          <p:cNvCxnSpPr/>
          <p:nvPr/>
        </p:nvCxnSpPr>
        <p:spPr>
          <a:xfrm>
            <a:off x="1565512" y="4977216"/>
            <a:ext cx="0" cy="39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Connecteur droit avec flèche 39"/>
          <p:cNvCxnSpPr/>
          <p:nvPr/>
        </p:nvCxnSpPr>
        <p:spPr>
          <a:xfrm>
            <a:off x="4535996" y="3158992"/>
            <a:ext cx="0" cy="39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Connecteur droit avec flèche 40"/>
          <p:cNvCxnSpPr/>
          <p:nvPr/>
        </p:nvCxnSpPr>
        <p:spPr>
          <a:xfrm>
            <a:off x="7470168" y="3158992"/>
            <a:ext cx="0" cy="39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Rectangle 41"/>
          <p:cNvSpPr/>
          <p:nvPr/>
        </p:nvSpPr>
        <p:spPr>
          <a:xfrm>
            <a:off x="179512" y="1196752"/>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Rectangle 42"/>
          <p:cNvSpPr/>
          <p:nvPr/>
        </p:nvSpPr>
        <p:spPr>
          <a:xfrm>
            <a:off x="3131840" y="1196752"/>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43"/>
          <p:cNvSpPr/>
          <p:nvPr/>
        </p:nvSpPr>
        <p:spPr>
          <a:xfrm>
            <a:off x="6084168" y="1196752"/>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179512" y="1484784"/>
          <a:ext cx="8784976" cy="5184577"/>
        </p:xfrm>
        <a:graphic>
          <a:graphicData uri="http://schemas.openxmlformats.org/drawingml/2006/table">
            <a:tbl>
              <a:tblPr firstRow="1" bandRow="1">
                <a:tableStyleId>{5C22544A-7EE6-4342-B048-85BDC9FD1C3A}</a:tableStyleId>
              </a:tblPr>
              <a:tblGrid>
                <a:gridCol w="1269302"/>
                <a:gridCol w="2654774"/>
                <a:gridCol w="2430450"/>
                <a:gridCol w="2430450"/>
              </a:tblGrid>
              <a:tr h="843453">
                <a:tc rowSpan="2" gridSpan="2">
                  <a:txBody>
                    <a:bodyPr/>
                    <a:lstStyle/>
                    <a:p>
                      <a:pPr algn="ctr">
                        <a:lnSpc>
                          <a:spcPct val="150000"/>
                        </a:lnSpc>
                      </a:pPr>
                      <a:r>
                        <a:rPr lang="fr-BE" sz="2400" dirty="0" smtClean="0"/>
                        <a:t>Ht T1</a:t>
                      </a:r>
                      <a:r>
                        <a:rPr lang="fr-BE" sz="2400" baseline="0" dirty="0" smtClean="0"/>
                        <a:t> « estimé » vs mesuré</a:t>
                      </a:r>
                    </a:p>
                    <a:p>
                      <a:pPr algn="ctr">
                        <a:lnSpc>
                          <a:spcPct val="150000"/>
                        </a:lnSpc>
                      </a:pPr>
                      <a:endParaRPr lang="fr-BE" sz="2400" baseline="0" dirty="0" smtClean="0"/>
                    </a:p>
                    <a:p>
                      <a:pPr algn="ctr">
                        <a:lnSpc>
                          <a:spcPct val="150000"/>
                        </a:lnSpc>
                      </a:pPr>
                      <a:endParaRPr lang="fr-BE" sz="24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endParaRPr lang="fr-BE" dirty="0"/>
                    </a:p>
                  </a:txBody>
                  <a:tcPr/>
                </a:tc>
                <a:tc gridSpan="2">
                  <a:txBody>
                    <a:bodyPr/>
                    <a:lstStyle/>
                    <a:p>
                      <a:pPr algn="ctr"/>
                      <a:r>
                        <a:rPr lang="fr-BE" sz="2800" b="0" dirty="0" smtClean="0">
                          <a:solidFill>
                            <a:schemeClr val="tx1"/>
                          </a:solidFill>
                        </a:rPr>
                        <a:t>Volume de dilution</a:t>
                      </a:r>
                      <a:endParaRPr lang="fr-BE" sz="2800" b="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fr-BE" dirty="0"/>
                    </a:p>
                  </a:txBody>
                  <a:tcPr/>
                </a:tc>
              </a:tr>
              <a:tr h="920130">
                <a:tc gridSpan="2" vMerge="1">
                  <a:txBody>
                    <a:bodyPr/>
                    <a:lstStyle/>
                    <a:p>
                      <a:pPr algn="ctr"/>
                      <a:endParaRPr lang="fr-BE" sz="3200" dirty="0"/>
                    </a:p>
                  </a:txBody>
                  <a:tcPr vert="vert270" anchor="ctr">
                    <a:solidFill>
                      <a:schemeClr val="accent1">
                        <a:lumMod val="20000"/>
                        <a:lumOff val="80000"/>
                      </a:schemeClr>
                    </a:solidFill>
                  </a:tcPr>
                </a:tc>
                <a:tc hMerge="1" vMerge="1">
                  <a:txBody>
                    <a:bodyPr/>
                    <a:lstStyle/>
                    <a:p>
                      <a:endParaRPr lang="fr-BE" dirty="0"/>
                    </a:p>
                  </a:txBody>
                  <a:tcPr/>
                </a:tc>
                <a:tc>
                  <a:txBody>
                    <a:bodyPr/>
                    <a:lstStyle/>
                    <a:p>
                      <a:pPr algn="ctr"/>
                      <a:r>
                        <a:rPr lang="fr-BE" sz="2000" b="1" dirty="0" smtClean="0"/>
                        <a:t>Fixe</a:t>
                      </a:r>
                      <a:endParaRPr lang="fr-BE" b="1" dirty="0" smtClean="0"/>
                    </a:p>
                    <a:p>
                      <a:pPr algn="ctr"/>
                      <a:r>
                        <a:rPr lang="fr-BE" dirty="0" smtClean="0"/>
                        <a:t>(1.6</a:t>
                      </a:r>
                      <a:r>
                        <a:rPr lang="fr-BE" baseline="0" dirty="0" smtClean="0"/>
                        <a:t> +[1.25 ou 1.45]) L</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BE" sz="2000" b="1" dirty="0" smtClean="0"/>
                        <a:t>Estimé</a:t>
                      </a:r>
                      <a:endParaRPr lang="fr-BE" b="1" dirty="0" smtClean="0"/>
                    </a:p>
                    <a:p>
                      <a:pPr algn="ctr"/>
                      <a:r>
                        <a:rPr lang="fr-BE" dirty="0" smtClean="0"/>
                        <a:t>(</a:t>
                      </a:r>
                      <a:r>
                        <a:rPr lang="fr-BE" dirty="0" err="1" smtClean="0"/>
                        <a:t>perfusionniste</a:t>
                      </a:r>
                      <a:r>
                        <a:rPr lang="fr-BE" dirty="0" smtClean="0"/>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1049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3200" dirty="0" smtClean="0"/>
                        <a:t>Masse</a:t>
                      </a:r>
                      <a:r>
                        <a:rPr lang="fr-BE" sz="3200" baseline="0" dirty="0" smtClean="0"/>
                        <a:t> sanguine</a:t>
                      </a:r>
                      <a:endParaRPr lang="fr-BE" sz="3200" dirty="0"/>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fr-BE" sz="2000" b="1" dirty="0" smtClean="0"/>
                        <a:t>Calculée </a:t>
                      </a:r>
                      <a:endParaRPr lang="fr-BE" b="1" dirty="0" smtClean="0"/>
                    </a:p>
                    <a:p>
                      <a:pPr algn="ctr"/>
                      <a:r>
                        <a:rPr lang="fr-BE" dirty="0" smtClean="0"/>
                        <a:t>(Poids)</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r-BE" sz="2400" dirty="0" smtClean="0">
                        <a:solidFill>
                          <a:srgbClr val="FF0000"/>
                        </a:solidFill>
                      </a:endParaRPr>
                    </a:p>
                    <a:p>
                      <a:endParaRPr lang="fr-BE" sz="2400" dirty="0" smtClean="0">
                        <a:solidFill>
                          <a:srgbClr val="FF0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fr-BE" sz="2400" dirty="0">
                        <a:solidFill>
                          <a:srgbClr val="00B050"/>
                        </a:solidFill>
                      </a:endParaRP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710497">
                <a:tc vMerge="1">
                  <a:txBody>
                    <a:bodyPr/>
                    <a:lstStyle/>
                    <a:p>
                      <a:pPr algn="ctr"/>
                      <a:endParaRPr lang="fr-BE" sz="3200" dirty="0"/>
                    </a:p>
                  </a:txBody>
                  <a:tcPr vert="vert270" anchor="ctr">
                    <a:solidFill>
                      <a:schemeClr val="accent1">
                        <a:lumMod val="20000"/>
                        <a:lumOff val="80000"/>
                      </a:schemeClr>
                    </a:solidFill>
                  </a:tcPr>
                </a:tc>
                <a:tc>
                  <a:txBody>
                    <a:bodyPr/>
                    <a:lstStyle/>
                    <a:p>
                      <a:pPr algn="ctr"/>
                      <a:r>
                        <a:rPr lang="fr-BE" sz="2000" b="1" dirty="0" smtClean="0"/>
                        <a:t>Estimée</a:t>
                      </a:r>
                      <a:endParaRPr lang="fr-BE" b="1" dirty="0" smtClean="0"/>
                    </a:p>
                    <a:p>
                      <a:pPr algn="ctr"/>
                      <a:r>
                        <a:rPr lang="fr-BE" dirty="0" smtClean="0"/>
                        <a:t>(</a:t>
                      </a:r>
                      <a:r>
                        <a:rPr lang="fr-BE" dirty="0" err="1" smtClean="0"/>
                        <a:t>perfusionniste</a:t>
                      </a:r>
                      <a:r>
                        <a:rPr lang="fr-BE" dirty="0" smtClean="0"/>
                        <a:t>/formules)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fr-BE" sz="2400" b="0" dirty="0">
                        <a:solidFill>
                          <a:srgbClr val="00B05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c>
                  <a:txBody>
                    <a:bodyPr/>
                    <a:lstStyle/>
                    <a:p>
                      <a:endParaRPr lang="fr-BE" sz="2400" dirty="0">
                        <a:solidFill>
                          <a:srgbClr val="00B050"/>
                        </a:solidFill>
                      </a:endParaRP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50"/>
                    </a:solidFill>
                  </a:tcPr>
                </a:tc>
              </a:tr>
            </a:tbl>
          </a:graphicData>
        </a:graphic>
      </p:graphicFrame>
      <p:sp>
        <p:nvSpPr>
          <p:cNvPr id="4"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L’estimation préopératoire de l’hématocrite sous CEC</a:t>
            </a:r>
          </a:p>
        </p:txBody>
      </p:sp>
      <p:graphicFrame>
        <p:nvGraphicFramePr>
          <p:cNvPr id="6" name="Graphique 5"/>
          <p:cNvGraphicFramePr/>
          <p:nvPr/>
        </p:nvGraphicFramePr>
        <p:xfrm>
          <a:off x="4283968" y="3573016"/>
          <a:ext cx="4500000" cy="2808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p:cNvSpPr/>
          <p:nvPr/>
        </p:nvSpPr>
        <p:spPr>
          <a:xfrm>
            <a:off x="4139952" y="2852936"/>
            <a:ext cx="2376264"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sz="2000" b="1" dirty="0" smtClean="0"/>
              <a:t>3050(2850-3050)</a:t>
            </a:r>
            <a:r>
              <a:rPr lang="fr-BE" sz="2000" b="1" dirty="0" err="1" smtClean="0"/>
              <a:t>mL</a:t>
            </a:r>
            <a:endParaRPr lang="fr-BE" sz="2000" b="1" dirty="0"/>
          </a:p>
        </p:txBody>
      </p:sp>
      <p:sp>
        <p:nvSpPr>
          <p:cNvPr id="22" name="Rectangle 21"/>
          <p:cNvSpPr/>
          <p:nvPr/>
        </p:nvSpPr>
        <p:spPr>
          <a:xfrm>
            <a:off x="6588224" y="2852936"/>
            <a:ext cx="2376264"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sz="2000" b="1" dirty="0" smtClean="0"/>
              <a:t>2302(2050-2500)</a:t>
            </a:r>
            <a:r>
              <a:rPr lang="fr-BE" sz="2000" b="1" dirty="0" err="1" smtClean="0"/>
              <a:t>mL</a:t>
            </a:r>
            <a:endParaRPr lang="fr-BE" sz="2000" b="1" dirty="0"/>
          </a:p>
        </p:txBody>
      </p:sp>
      <p:sp>
        <p:nvSpPr>
          <p:cNvPr id="16" name="Espace réservé du numéro de diapositive 4"/>
          <p:cNvSpPr txBox="1">
            <a:spLocks/>
          </p:cNvSpPr>
          <p:nvPr/>
        </p:nvSpPr>
        <p:spPr>
          <a:xfrm>
            <a:off x="8748464" y="6492875"/>
            <a:ext cx="395536" cy="365125"/>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D1B51236-B918-409A-A12B-DC2EC98BC8BF}" type="slidenum">
              <a:rPr kumimoji="0" lang="fr-BE" sz="16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fr-BE"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18" name="ZoneTexte 17"/>
          <p:cNvSpPr txBox="1"/>
          <p:nvPr/>
        </p:nvSpPr>
        <p:spPr>
          <a:xfrm>
            <a:off x="5220072" y="5373216"/>
            <a:ext cx="648072" cy="307777"/>
          </a:xfrm>
          <a:prstGeom prst="rect">
            <a:avLst/>
          </a:prstGeom>
          <a:noFill/>
        </p:spPr>
        <p:txBody>
          <a:bodyPr wrap="square" rtlCol="0">
            <a:spAutoFit/>
          </a:bodyPr>
          <a:lstStyle/>
          <a:p>
            <a:pPr algn="ctr"/>
            <a:r>
              <a:rPr lang="fr-BE" sz="1400" b="1" dirty="0" smtClean="0"/>
              <a:t>P25</a:t>
            </a:r>
            <a:endParaRPr lang="fr-BE" sz="1400" b="1" dirty="0"/>
          </a:p>
        </p:txBody>
      </p:sp>
      <p:sp>
        <p:nvSpPr>
          <p:cNvPr id="19" name="ZoneTexte 18"/>
          <p:cNvSpPr txBox="1"/>
          <p:nvPr/>
        </p:nvSpPr>
        <p:spPr>
          <a:xfrm>
            <a:off x="6516216" y="5373216"/>
            <a:ext cx="648072" cy="307777"/>
          </a:xfrm>
          <a:prstGeom prst="rect">
            <a:avLst/>
          </a:prstGeom>
          <a:noFill/>
        </p:spPr>
        <p:txBody>
          <a:bodyPr wrap="square" rtlCol="0">
            <a:spAutoFit/>
          </a:bodyPr>
          <a:lstStyle/>
          <a:p>
            <a:pPr algn="ctr"/>
            <a:r>
              <a:rPr lang="fr-BE" sz="1400" b="1" dirty="0" smtClean="0"/>
              <a:t>P75</a:t>
            </a:r>
            <a:endParaRPr lang="fr-BE" sz="1400" b="1" dirty="0"/>
          </a:p>
        </p:txBody>
      </p:sp>
      <p:sp>
        <p:nvSpPr>
          <p:cNvPr id="20" name="ZoneTexte 19"/>
          <p:cNvSpPr txBox="1"/>
          <p:nvPr/>
        </p:nvSpPr>
        <p:spPr>
          <a:xfrm>
            <a:off x="5896608" y="6331092"/>
            <a:ext cx="12961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1400" dirty="0" smtClean="0"/>
              <a:t>Ht T1 mesuré</a:t>
            </a:r>
            <a:endParaRPr lang="fr-BE" sz="1400" dirty="0"/>
          </a:p>
        </p:txBody>
      </p:sp>
      <p:cxnSp>
        <p:nvCxnSpPr>
          <p:cNvPr id="26" name="Connecteur droit avec flèche 25"/>
          <p:cNvCxnSpPr/>
          <p:nvPr/>
        </p:nvCxnSpPr>
        <p:spPr>
          <a:xfrm flipV="1">
            <a:off x="6544680" y="5985320"/>
            <a:ext cx="0" cy="324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588224" y="2852936"/>
            <a:ext cx="2376264"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↓VD =&gt; ↑HtT1</a:t>
            </a:r>
          </a:p>
        </p:txBody>
      </p:sp>
      <p:cxnSp>
        <p:nvCxnSpPr>
          <p:cNvPr id="36" name="Connecteur droit avec flèche 35"/>
          <p:cNvCxnSpPr>
            <a:endCxn id="19" idx="0"/>
          </p:cNvCxnSpPr>
          <p:nvPr/>
        </p:nvCxnSpPr>
        <p:spPr>
          <a:xfrm flipV="1">
            <a:off x="6300192" y="5373216"/>
            <a:ext cx="54006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V="1">
            <a:off x="6516216" y="4581128"/>
            <a:ext cx="54006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139952" y="2852936"/>
            <a:ext cx="2376264"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↑VD =&gt; ↓HtT1</a:t>
            </a:r>
          </a:p>
        </p:txBody>
      </p:sp>
      <p:sp>
        <p:nvSpPr>
          <p:cNvPr id="23" name="Rectangle 22"/>
          <p:cNvSpPr/>
          <p:nvPr/>
        </p:nvSpPr>
        <p:spPr>
          <a:xfrm>
            <a:off x="251520" y="2204864"/>
            <a:ext cx="374441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solidFill>
                  <a:srgbClr val="C00000"/>
                </a:solidFill>
              </a:rPr>
              <a:t>↓ HtT1 </a:t>
            </a:r>
            <a:r>
              <a:rPr lang="fr-BE" sz="2000" dirty="0" smtClean="0">
                <a:solidFill>
                  <a:srgbClr val="C00000"/>
                </a:solidFill>
              </a:rPr>
              <a:t>=</a:t>
            </a:r>
            <a:r>
              <a:rPr lang="fr-BE" sz="2400" dirty="0" smtClean="0">
                <a:solidFill>
                  <a:srgbClr val="C00000"/>
                </a:solidFill>
              </a:rPr>
              <a:t> ↓MS </a:t>
            </a:r>
            <a:r>
              <a:rPr lang="fr-BE" dirty="0" smtClean="0">
                <a:solidFill>
                  <a:srgbClr val="C00000"/>
                </a:solidFill>
              </a:rPr>
              <a:t>et/ou </a:t>
            </a:r>
            <a:r>
              <a:rPr lang="fr-BE" sz="2400" dirty="0" smtClean="0">
                <a:solidFill>
                  <a:srgbClr val="C00000"/>
                </a:solidFill>
              </a:rPr>
              <a:t>↑VD</a:t>
            </a:r>
          </a:p>
          <a:p>
            <a:pPr algn="ctr"/>
            <a:r>
              <a:rPr lang="fr-BE" sz="2400" dirty="0" smtClean="0">
                <a:solidFill>
                  <a:srgbClr val="C00000"/>
                </a:solidFill>
              </a:rPr>
              <a:t>↑ HtT1 </a:t>
            </a:r>
            <a:r>
              <a:rPr lang="fr-BE" sz="2000" dirty="0" smtClean="0">
                <a:solidFill>
                  <a:srgbClr val="C00000"/>
                </a:solidFill>
              </a:rPr>
              <a:t>=</a:t>
            </a:r>
            <a:r>
              <a:rPr lang="fr-BE" sz="2400" dirty="0" smtClean="0">
                <a:solidFill>
                  <a:srgbClr val="C00000"/>
                </a:solidFill>
              </a:rPr>
              <a:t> ↑MS </a:t>
            </a:r>
            <a:r>
              <a:rPr lang="fr-BE" dirty="0" smtClean="0">
                <a:solidFill>
                  <a:srgbClr val="C00000"/>
                </a:solidFill>
              </a:rPr>
              <a:t>et/ou</a:t>
            </a:r>
            <a:r>
              <a:rPr lang="fr-BE" sz="2400" dirty="0" smtClean="0">
                <a:solidFill>
                  <a:srgbClr val="C00000"/>
                </a:solidFill>
              </a:rPr>
              <a:t> ↓VD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par>
                                <p:cTn id="12" presetID="1" presetClass="entr" presetSubtype="0" fill="hold" grpId="1"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26"/>
                                        </p:tgtEl>
                                        <p:attrNameLst>
                                          <p:attrName>style.visibility</p:attrName>
                                        </p:attrNameLst>
                                      </p:cBhvr>
                                      <p:to>
                                        <p:strVal val="hidden"/>
                                      </p:to>
                                    </p:set>
                                  </p:childTnLst>
                                </p:cTn>
                              </p:par>
                              <p:par>
                                <p:cTn id="24" presetID="22" presetClass="entr" presetSubtype="8"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par>
                                <p:cTn id="27" presetID="22" presetClass="entr" presetSubtype="8"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par>
                          <p:cTn id="30" fill="hold">
                            <p:stCondLst>
                              <p:cond delay="500"/>
                            </p:stCondLst>
                            <p:childTnLst>
                              <p:par>
                                <p:cTn id="31" presetID="10" presetClass="entr" presetSubtype="0" fill="hold" grpId="1"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P spid="22" grpId="1" animBg="1"/>
      <p:bldP spid="18" grpId="0"/>
      <p:bldP spid="18" grpId="1"/>
      <p:bldP spid="19" grpId="0"/>
      <p:bldP spid="19" grpId="1"/>
      <p:bldP spid="20" grpId="0" animBg="1"/>
      <p:bldP spid="20" grpId="1" animBg="1"/>
      <p:bldP spid="34"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179512" y="1484784"/>
          <a:ext cx="8784976" cy="5184577"/>
        </p:xfrm>
        <a:graphic>
          <a:graphicData uri="http://schemas.openxmlformats.org/drawingml/2006/table">
            <a:tbl>
              <a:tblPr firstRow="1" bandRow="1">
                <a:tableStyleId>{5C22544A-7EE6-4342-B048-85BDC9FD1C3A}</a:tableStyleId>
              </a:tblPr>
              <a:tblGrid>
                <a:gridCol w="1269302"/>
                <a:gridCol w="2654774"/>
                <a:gridCol w="2430450"/>
                <a:gridCol w="2430450"/>
              </a:tblGrid>
              <a:tr h="843453">
                <a:tc rowSpan="2" gridSpan="2">
                  <a:txBody>
                    <a:bodyPr/>
                    <a:lstStyle/>
                    <a:p>
                      <a:pPr algn="ctr">
                        <a:lnSpc>
                          <a:spcPct val="150000"/>
                        </a:lnSpc>
                      </a:pPr>
                      <a:r>
                        <a:rPr lang="fr-BE" sz="2400" dirty="0" smtClean="0"/>
                        <a:t>Ht T1</a:t>
                      </a:r>
                      <a:r>
                        <a:rPr lang="fr-BE" sz="2400" baseline="0" dirty="0" smtClean="0"/>
                        <a:t> « estimé » vs mesuré</a:t>
                      </a:r>
                    </a:p>
                    <a:p>
                      <a:pPr algn="ctr">
                        <a:lnSpc>
                          <a:spcPct val="150000"/>
                        </a:lnSpc>
                      </a:pPr>
                      <a:endParaRPr lang="fr-BE" sz="2400" baseline="0" dirty="0" smtClean="0"/>
                    </a:p>
                    <a:p>
                      <a:pPr algn="ctr">
                        <a:lnSpc>
                          <a:spcPct val="150000"/>
                        </a:lnSpc>
                      </a:pPr>
                      <a:endParaRPr lang="fr-BE" sz="24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endParaRPr lang="fr-BE" dirty="0"/>
                    </a:p>
                  </a:txBody>
                  <a:tcPr/>
                </a:tc>
                <a:tc gridSpan="2">
                  <a:txBody>
                    <a:bodyPr/>
                    <a:lstStyle/>
                    <a:p>
                      <a:pPr algn="ctr"/>
                      <a:r>
                        <a:rPr lang="fr-BE" sz="2800" b="0" dirty="0" smtClean="0">
                          <a:solidFill>
                            <a:schemeClr val="tx1"/>
                          </a:solidFill>
                        </a:rPr>
                        <a:t>Volume de dilution</a:t>
                      </a:r>
                      <a:endParaRPr lang="fr-BE" sz="2800" b="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fr-BE" dirty="0"/>
                    </a:p>
                  </a:txBody>
                  <a:tcPr/>
                </a:tc>
              </a:tr>
              <a:tr h="920130">
                <a:tc gridSpan="2" vMerge="1">
                  <a:txBody>
                    <a:bodyPr/>
                    <a:lstStyle/>
                    <a:p>
                      <a:pPr algn="ctr"/>
                      <a:endParaRPr lang="fr-BE" sz="3200" dirty="0"/>
                    </a:p>
                  </a:txBody>
                  <a:tcPr vert="vert270" anchor="ctr">
                    <a:solidFill>
                      <a:schemeClr val="accent1">
                        <a:lumMod val="20000"/>
                        <a:lumOff val="80000"/>
                      </a:schemeClr>
                    </a:solidFill>
                  </a:tcPr>
                </a:tc>
                <a:tc hMerge="1" vMerge="1">
                  <a:txBody>
                    <a:bodyPr/>
                    <a:lstStyle/>
                    <a:p>
                      <a:endParaRPr lang="fr-BE" dirty="0"/>
                    </a:p>
                  </a:txBody>
                  <a:tcPr/>
                </a:tc>
                <a:tc>
                  <a:txBody>
                    <a:bodyPr/>
                    <a:lstStyle/>
                    <a:p>
                      <a:pPr algn="ctr"/>
                      <a:r>
                        <a:rPr lang="fr-BE" sz="2000" b="1" dirty="0" smtClean="0"/>
                        <a:t>Fixe</a:t>
                      </a:r>
                      <a:endParaRPr lang="fr-BE" b="1" dirty="0" smtClean="0"/>
                    </a:p>
                    <a:p>
                      <a:pPr algn="ctr"/>
                      <a:r>
                        <a:rPr lang="fr-BE" dirty="0" smtClean="0"/>
                        <a:t>(1.6</a:t>
                      </a:r>
                      <a:r>
                        <a:rPr lang="fr-BE" baseline="0" dirty="0" smtClean="0"/>
                        <a:t> +[1.25 ou 1.45]) L</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BE" sz="2000" b="1" dirty="0" smtClean="0"/>
                        <a:t>Estimé</a:t>
                      </a:r>
                      <a:endParaRPr lang="fr-BE" b="1" dirty="0" smtClean="0"/>
                    </a:p>
                    <a:p>
                      <a:pPr algn="ctr"/>
                      <a:r>
                        <a:rPr lang="fr-BE" dirty="0" smtClean="0"/>
                        <a:t>(</a:t>
                      </a:r>
                      <a:r>
                        <a:rPr lang="fr-BE" dirty="0" err="1" smtClean="0"/>
                        <a:t>perfusionniste</a:t>
                      </a:r>
                      <a:r>
                        <a:rPr lang="fr-BE" dirty="0" smtClean="0"/>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1049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3200" dirty="0" smtClean="0"/>
                        <a:t>Masse</a:t>
                      </a:r>
                      <a:r>
                        <a:rPr lang="fr-BE" sz="3200" baseline="0" dirty="0" smtClean="0"/>
                        <a:t> sanguine</a:t>
                      </a:r>
                      <a:endParaRPr lang="fr-BE" sz="3200" dirty="0"/>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fr-BE" sz="2000" b="1" dirty="0" smtClean="0"/>
                        <a:t>Calculée </a:t>
                      </a:r>
                      <a:endParaRPr lang="fr-BE" b="1" dirty="0" smtClean="0"/>
                    </a:p>
                    <a:p>
                      <a:pPr algn="ctr"/>
                      <a:r>
                        <a:rPr lang="fr-BE" dirty="0" smtClean="0"/>
                        <a:t>(Poids)</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r-BE" sz="2400" dirty="0" smtClean="0">
                        <a:solidFill>
                          <a:srgbClr val="FF0000"/>
                        </a:solidFill>
                      </a:endParaRPr>
                    </a:p>
                    <a:p>
                      <a:endParaRPr lang="fr-BE" sz="2400" dirty="0" smtClean="0">
                        <a:solidFill>
                          <a:srgbClr val="FF0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fr-BE" sz="2400" dirty="0">
                        <a:solidFill>
                          <a:srgbClr val="00B050"/>
                        </a:solidFill>
                      </a:endParaRP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710497">
                <a:tc vMerge="1">
                  <a:txBody>
                    <a:bodyPr/>
                    <a:lstStyle/>
                    <a:p>
                      <a:pPr algn="ctr"/>
                      <a:endParaRPr lang="fr-BE" sz="3200" dirty="0"/>
                    </a:p>
                  </a:txBody>
                  <a:tcPr vert="vert270" anchor="ctr">
                    <a:solidFill>
                      <a:schemeClr val="accent1">
                        <a:lumMod val="20000"/>
                        <a:lumOff val="80000"/>
                      </a:schemeClr>
                    </a:solidFill>
                  </a:tcPr>
                </a:tc>
                <a:tc>
                  <a:txBody>
                    <a:bodyPr/>
                    <a:lstStyle/>
                    <a:p>
                      <a:pPr algn="ctr"/>
                      <a:r>
                        <a:rPr lang="fr-BE" sz="2000" b="1" dirty="0" smtClean="0"/>
                        <a:t>Estimée</a:t>
                      </a:r>
                      <a:endParaRPr lang="fr-BE" b="1" dirty="0" smtClean="0"/>
                    </a:p>
                    <a:p>
                      <a:pPr algn="ctr"/>
                      <a:r>
                        <a:rPr lang="fr-BE" dirty="0" smtClean="0"/>
                        <a:t>(</a:t>
                      </a:r>
                      <a:r>
                        <a:rPr lang="fr-BE" dirty="0" err="1" smtClean="0"/>
                        <a:t>perfusionniste</a:t>
                      </a:r>
                      <a:r>
                        <a:rPr lang="fr-BE" dirty="0" smtClean="0"/>
                        <a:t>/formules)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fr-BE" sz="2400" b="0" dirty="0">
                        <a:solidFill>
                          <a:srgbClr val="00B05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c>
                  <a:txBody>
                    <a:bodyPr/>
                    <a:lstStyle/>
                    <a:p>
                      <a:endParaRPr lang="fr-BE" sz="2400" dirty="0">
                        <a:solidFill>
                          <a:srgbClr val="00B050"/>
                        </a:solidFill>
                      </a:endParaRP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50"/>
                    </a:solidFill>
                  </a:tcPr>
                </a:tc>
              </a:tr>
            </a:tbl>
          </a:graphicData>
        </a:graphic>
      </p:graphicFrame>
      <p:sp>
        <p:nvSpPr>
          <p:cNvPr id="4"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L’estimation préopératoire de l’hématocrite sous CEC</a:t>
            </a:r>
          </a:p>
        </p:txBody>
      </p:sp>
      <p:graphicFrame>
        <p:nvGraphicFramePr>
          <p:cNvPr id="6" name="Graphique 5"/>
          <p:cNvGraphicFramePr/>
          <p:nvPr/>
        </p:nvGraphicFramePr>
        <p:xfrm>
          <a:off x="4283968" y="3573016"/>
          <a:ext cx="4500000" cy="2808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4257842" y="3429000"/>
            <a:ext cx="4608512" cy="3096344"/>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BE" sz="2000" b="1" u="sng" dirty="0" smtClean="0"/>
              <a:t>Cristalloïdes</a:t>
            </a:r>
            <a:r>
              <a:rPr lang="fr-BE" sz="2000" b="1" dirty="0" smtClean="0"/>
              <a:t>	 785(500-950)</a:t>
            </a:r>
            <a:r>
              <a:rPr lang="fr-BE" sz="2000" b="1" dirty="0" err="1" smtClean="0"/>
              <a:t>mL</a:t>
            </a:r>
            <a:endParaRPr lang="fr-BE" sz="2000" b="1" dirty="0" smtClean="0"/>
          </a:p>
          <a:p>
            <a:r>
              <a:rPr lang="fr-BE" sz="2000" b="1" u="sng" dirty="0" smtClean="0"/>
              <a:t>Colloïdes</a:t>
            </a:r>
            <a:r>
              <a:rPr lang="fr-BE" sz="2000" b="1" dirty="0" smtClean="0"/>
              <a:t>	 1600(1440-1800)</a:t>
            </a:r>
            <a:r>
              <a:rPr lang="fr-BE" sz="2000" b="1" dirty="0" err="1" smtClean="0"/>
              <a:t>mL</a:t>
            </a:r>
            <a:endParaRPr lang="fr-BE" sz="2000" b="1" dirty="0" smtClean="0"/>
          </a:p>
          <a:p>
            <a:endParaRPr lang="fr-BE" sz="2000" b="1" dirty="0" smtClean="0"/>
          </a:p>
          <a:p>
            <a:endParaRPr lang="fr-BE" sz="2000" b="1" dirty="0" smtClean="0"/>
          </a:p>
          <a:p>
            <a:pPr algn="ctr"/>
            <a:endParaRPr lang="fr-BE" sz="2000" b="1" dirty="0" smtClean="0">
              <a:solidFill>
                <a:srgbClr val="FF0000"/>
              </a:solidFill>
            </a:endParaRPr>
          </a:p>
          <a:p>
            <a:pPr>
              <a:buFont typeface="Symbol"/>
              <a:buChar char="Þ"/>
            </a:pPr>
            <a:endParaRPr lang="fr-BE" sz="2000" b="1" dirty="0" smtClean="0">
              <a:solidFill>
                <a:srgbClr val="FF0000"/>
              </a:solidFill>
            </a:endParaRPr>
          </a:p>
          <a:p>
            <a:endParaRPr lang="fr-BE" sz="2000" b="1" u="sng" dirty="0" smtClean="0"/>
          </a:p>
          <a:p>
            <a:endParaRPr lang="fr-BE" sz="2000" b="1" u="sng" dirty="0" smtClean="0"/>
          </a:p>
        </p:txBody>
      </p:sp>
      <p:sp>
        <p:nvSpPr>
          <p:cNvPr id="9" name="Flèche vers le bas 8"/>
          <p:cNvSpPr/>
          <p:nvPr/>
        </p:nvSpPr>
        <p:spPr>
          <a:xfrm>
            <a:off x="6418082" y="4210132"/>
            <a:ext cx="288032" cy="43204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1" name="Flèche vers le bas 10"/>
          <p:cNvSpPr/>
          <p:nvPr/>
        </p:nvSpPr>
        <p:spPr>
          <a:xfrm>
            <a:off x="6418082" y="5097378"/>
            <a:ext cx="288032" cy="43204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3" name="Rectangle 12"/>
          <p:cNvSpPr/>
          <p:nvPr/>
        </p:nvSpPr>
        <p:spPr>
          <a:xfrm>
            <a:off x="5129174" y="4665330"/>
            <a:ext cx="2865849" cy="400110"/>
          </a:xfrm>
          <a:prstGeom prst="rect">
            <a:avLst/>
          </a:prstGeom>
        </p:spPr>
        <p:txBody>
          <a:bodyPr wrap="none">
            <a:spAutoFit/>
          </a:bodyPr>
          <a:lstStyle/>
          <a:p>
            <a:r>
              <a:rPr lang="fr-BE" sz="2000" b="1" dirty="0" smtClean="0">
                <a:solidFill>
                  <a:srgbClr val="FF0000"/>
                </a:solidFill>
              </a:rPr>
              <a:t>VD réel &gt; VD administré !</a:t>
            </a:r>
            <a:endParaRPr lang="fr-BE" sz="2000" dirty="0"/>
          </a:p>
        </p:txBody>
      </p:sp>
      <p:sp>
        <p:nvSpPr>
          <p:cNvPr id="14" name="Rectangle 13"/>
          <p:cNvSpPr/>
          <p:nvPr/>
        </p:nvSpPr>
        <p:spPr>
          <a:xfrm>
            <a:off x="4276098" y="5241394"/>
            <a:ext cx="4572000" cy="707886"/>
          </a:xfrm>
          <a:prstGeom prst="rect">
            <a:avLst/>
          </a:prstGeom>
        </p:spPr>
        <p:txBody>
          <a:bodyPr>
            <a:spAutoFit/>
          </a:bodyPr>
          <a:lstStyle/>
          <a:p>
            <a:pPr algn="ctr"/>
            <a:endParaRPr lang="fr-BE" sz="2000" b="1" dirty="0" smtClean="0">
              <a:solidFill>
                <a:srgbClr val="FF0000"/>
              </a:solidFill>
            </a:endParaRPr>
          </a:p>
          <a:p>
            <a:pPr algn="ctr">
              <a:buFont typeface="Wingdings" pitchFamily="2" charset="2"/>
              <a:buChar char="ü"/>
            </a:pPr>
            <a:r>
              <a:rPr lang="fr-BE" sz="2000" b="1" dirty="0" smtClean="0">
                <a:solidFill>
                  <a:srgbClr val="FF0000"/>
                </a:solidFill>
              </a:rPr>
              <a:t> Explique erreur du VD estimé</a:t>
            </a:r>
          </a:p>
        </p:txBody>
      </p:sp>
      <p:sp>
        <p:nvSpPr>
          <p:cNvPr id="17" name="Espace réservé du numéro de diapositive 4"/>
          <p:cNvSpPr txBox="1">
            <a:spLocks/>
          </p:cNvSpPr>
          <p:nvPr/>
        </p:nvSpPr>
        <p:spPr>
          <a:xfrm>
            <a:off x="8748464" y="6492875"/>
            <a:ext cx="395536" cy="365125"/>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D1B51236-B918-409A-A12B-DC2EC98BC8BF}" type="slidenum">
              <a:rPr kumimoji="0" lang="fr-BE" sz="16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fr-BE"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18" name="Rectangle 17"/>
          <p:cNvSpPr/>
          <p:nvPr/>
        </p:nvSpPr>
        <p:spPr>
          <a:xfrm>
            <a:off x="4139952" y="2852936"/>
            <a:ext cx="2376264"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↑VD =&gt; ↓HtT1</a:t>
            </a:r>
          </a:p>
        </p:txBody>
      </p:sp>
      <p:sp>
        <p:nvSpPr>
          <p:cNvPr id="20" name="Rectangle 19"/>
          <p:cNvSpPr/>
          <p:nvPr/>
        </p:nvSpPr>
        <p:spPr>
          <a:xfrm>
            <a:off x="4283968" y="5601434"/>
            <a:ext cx="4572000" cy="707886"/>
          </a:xfrm>
          <a:prstGeom prst="rect">
            <a:avLst/>
          </a:prstGeom>
        </p:spPr>
        <p:txBody>
          <a:bodyPr>
            <a:spAutoFit/>
          </a:bodyPr>
          <a:lstStyle/>
          <a:p>
            <a:pPr algn="ctr"/>
            <a:endParaRPr lang="fr-BE" sz="2000" b="1" dirty="0" smtClean="0">
              <a:solidFill>
                <a:srgbClr val="FF0000"/>
              </a:solidFill>
            </a:endParaRPr>
          </a:p>
          <a:p>
            <a:pPr algn="ctr">
              <a:buFont typeface="Wingdings" pitchFamily="2" charset="2"/>
              <a:buChar char="ü"/>
            </a:pPr>
            <a:r>
              <a:rPr lang="fr-BE" sz="2000" b="1" dirty="0" smtClean="0">
                <a:solidFill>
                  <a:srgbClr val="FF0000"/>
                </a:solidFill>
              </a:rPr>
              <a:t> Camoufle surestimation du VD fixe</a:t>
            </a:r>
          </a:p>
        </p:txBody>
      </p:sp>
      <p:sp>
        <p:nvSpPr>
          <p:cNvPr id="22" name="Rectangle 21"/>
          <p:cNvSpPr/>
          <p:nvPr/>
        </p:nvSpPr>
        <p:spPr>
          <a:xfrm>
            <a:off x="6588224" y="2852936"/>
            <a:ext cx="2376264"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↓VD =&gt; ↑HtT1</a:t>
            </a:r>
          </a:p>
        </p:txBody>
      </p:sp>
      <p:sp>
        <p:nvSpPr>
          <p:cNvPr id="15" name="Rectangle 14"/>
          <p:cNvSpPr/>
          <p:nvPr/>
        </p:nvSpPr>
        <p:spPr>
          <a:xfrm>
            <a:off x="251520" y="2204864"/>
            <a:ext cx="374441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solidFill>
                  <a:srgbClr val="C00000"/>
                </a:solidFill>
              </a:rPr>
              <a:t>↓ HtT1 </a:t>
            </a:r>
            <a:r>
              <a:rPr lang="fr-BE" sz="2000" dirty="0" smtClean="0">
                <a:solidFill>
                  <a:srgbClr val="C00000"/>
                </a:solidFill>
              </a:rPr>
              <a:t>=</a:t>
            </a:r>
            <a:r>
              <a:rPr lang="fr-BE" sz="2400" dirty="0" smtClean="0">
                <a:solidFill>
                  <a:srgbClr val="C00000"/>
                </a:solidFill>
              </a:rPr>
              <a:t> ↓MS </a:t>
            </a:r>
            <a:r>
              <a:rPr lang="fr-BE" dirty="0" smtClean="0">
                <a:solidFill>
                  <a:srgbClr val="C00000"/>
                </a:solidFill>
              </a:rPr>
              <a:t>et/ou </a:t>
            </a:r>
            <a:r>
              <a:rPr lang="fr-BE" sz="2400" dirty="0" smtClean="0">
                <a:solidFill>
                  <a:srgbClr val="C00000"/>
                </a:solidFill>
              </a:rPr>
              <a:t>↑VD</a:t>
            </a:r>
          </a:p>
          <a:p>
            <a:pPr algn="ctr"/>
            <a:r>
              <a:rPr lang="fr-BE" sz="2400" dirty="0" smtClean="0">
                <a:solidFill>
                  <a:srgbClr val="C00000"/>
                </a:solidFill>
              </a:rPr>
              <a:t>↑ HtT1 </a:t>
            </a:r>
            <a:r>
              <a:rPr lang="fr-BE" sz="2000" dirty="0" smtClean="0">
                <a:solidFill>
                  <a:srgbClr val="C00000"/>
                </a:solidFill>
              </a:rPr>
              <a:t>=</a:t>
            </a:r>
            <a:r>
              <a:rPr lang="fr-BE" sz="2400" dirty="0" smtClean="0">
                <a:solidFill>
                  <a:srgbClr val="C00000"/>
                </a:solidFill>
              </a:rPr>
              <a:t> ↑MS </a:t>
            </a:r>
            <a:r>
              <a:rPr lang="fr-BE" dirty="0" smtClean="0">
                <a:solidFill>
                  <a:srgbClr val="C00000"/>
                </a:solidFill>
              </a:rPr>
              <a:t>et/ou</a:t>
            </a:r>
            <a:r>
              <a:rPr lang="fr-BE" sz="2400" dirty="0" smtClean="0">
                <a:solidFill>
                  <a:srgbClr val="C00000"/>
                </a:solidFill>
              </a:rPr>
              <a:t> ↓VD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p:bldP spid="14"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179512" y="1484784"/>
          <a:ext cx="8784976" cy="5184577"/>
        </p:xfrm>
        <a:graphic>
          <a:graphicData uri="http://schemas.openxmlformats.org/drawingml/2006/table">
            <a:tbl>
              <a:tblPr firstRow="1" bandRow="1">
                <a:tableStyleId>{5C22544A-7EE6-4342-B048-85BDC9FD1C3A}</a:tableStyleId>
              </a:tblPr>
              <a:tblGrid>
                <a:gridCol w="1269302"/>
                <a:gridCol w="2654774"/>
                <a:gridCol w="2430450"/>
                <a:gridCol w="2430450"/>
              </a:tblGrid>
              <a:tr h="843453">
                <a:tc rowSpan="2" gridSpan="2">
                  <a:txBody>
                    <a:bodyPr/>
                    <a:lstStyle/>
                    <a:p>
                      <a:pPr algn="ctr">
                        <a:lnSpc>
                          <a:spcPct val="150000"/>
                        </a:lnSpc>
                      </a:pPr>
                      <a:r>
                        <a:rPr lang="fr-BE" sz="2400" dirty="0" smtClean="0"/>
                        <a:t>Ht T1</a:t>
                      </a:r>
                      <a:r>
                        <a:rPr lang="fr-BE" sz="2400" baseline="0" dirty="0" smtClean="0"/>
                        <a:t> « estimé » vs mesuré</a:t>
                      </a:r>
                    </a:p>
                    <a:p>
                      <a:pPr algn="ctr">
                        <a:lnSpc>
                          <a:spcPct val="150000"/>
                        </a:lnSpc>
                      </a:pPr>
                      <a:endParaRPr lang="fr-BE" sz="2400" baseline="0" dirty="0" smtClean="0"/>
                    </a:p>
                    <a:p>
                      <a:pPr algn="ctr">
                        <a:lnSpc>
                          <a:spcPct val="150000"/>
                        </a:lnSpc>
                      </a:pPr>
                      <a:endParaRPr lang="fr-BE" sz="24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endParaRPr lang="fr-BE" dirty="0"/>
                    </a:p>
                  </a:txBody>
                  <a:tcPr/>
                </a:tc>
                <a:tc gridSpan="2">
                  <a:txBody>
                    <a:bodyPr/>
                    <a:lstStyle/>
                    <a:p>
                      <a:pPr algn="ctr"/>
                      <a:r>
                        <a:rPr lang="fr-BE" sz="2800" b="0" dirty="0" smtClean="0">
                          <a:solidFill>
                            <a:schemeClr val="tx1"/>
                          </a:solidFill>
                        </a:rPr>
                        <a:t>Volume de dilution</a:t>
                      </a:r>
                      <a:endParaRPr lang="fr-BE" sz="2800" b="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fr-BE" dirty="0"/>
                    </a:p>
                  </a:txBody>
                  <a:tcPr/>
                </a:tc>
              </a:tr>
              <a:tr h="920130">
                <a:tc gridSpan="2" vMerge="1">
                  <a:txBody>
                    <a:bodyPr/>
                    <a:lstStyle/>
                    <a:p>
                      <a:pPr algn="ctr"/>
                      <a:endParaRPr lang="fr-BE" sz="3200" dirty="0"/>
                    </a:p>
                  </a:txBody>
                  <a:tcPr vert="vert270" anchor="ctr">
                    <a:solidFill>
                      <a:schemeClr val="accent1">
                        <a:lumMod val="20000"/>
                        <a:lumOff val="80000"/>
                      </a:schemeClr>
                    </a:solidFill>
                  </a:tcPr>
                </a:tc>
                <a:tc hMerge="1" vMerge="1">
                  <a:txBody>
                    <a:bodyPr/>
                    <a:lstStyle/>
                    <a:p>
                      <a:endParaRPr lang="fr-BE" dirty="0"/>
                    </a:p>
                  </a:txBody>
                  <a:tcPr/>
                </a:tc>
                <a:tc>
                  <a:txBody>
                    <a:bodyPr/>
                    <a:lstStyle/>
                    <a:p>
                      <a:pPr algn="ctr"/>
                      <a:r>
                        <a:rPr lang="fr-BE" sz="2000" b="1" dirty="0" smtClean="0"/>
                        <a:t>Fixe</a:t>
                      </a:r>
                      <a:endParaRPr lang="fr-BE" b="1" dirty="0" smtClean="0"/>
                    </a:p>
                    <a:p>
                      <a:pPr algn="ctr"/>
                      <a:r>
                        <a:rPr lang="fr-BE" dirty="0" smtClean="0"/>
                        <a:t>(1.6</a:t>
                      </a:r>
                      <a:r>
                        <a:rPr lang="fr-BE" baseline="0" dirty="0" smtClean="0"/>
                        <a:t> +[1.25 ou 1.45]) L</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BE" sz="2000" b="1" dirty="0" smtClean="0"/>
                        <a:t>Estimé</a:t>
                      </a:r>
                      <a:endParaRPr lang="fr-BE" b="1" dirty="0" smtClean="0"/>
                    </a:p>
                    <a:p>
                      <a:pPr algn="ctr"/>
                      <a:r>
                        <a:rPr lang="fr-BE" dirty="0" smtClean="0"/>
                        <a:t>(</a:t>
                      </a:r>
                      <a:r>
                        <a:rPr lang="fr-BE" dirty="0" err="1" smtClean="0"/>
                        <a:t>perfusionniste</a:t>
                      </a:r>
                      <a:r>
                        <a:rPr lang="fr-BE" dirty="0" smtClean="0"/>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1049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3200" dirty="0" smtClean="0"/>
                        <a:t>Masse</a:t>
                      </a:r>
                      <a:r>
                        <a:rPr lang="fr-BE" sz="3200" baseline="0" dirty="0" smtClean="0"/>
                        <a:t> sanguine</a:t>
                      </a:r>
                      <a:endParaRPr lang="fr-BE" sz="3200" dirty="0"/>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fr-BE" sz="2000" b="1" dirty="0" smtClean="0"/>
                        <a:t>Calculée </a:t>
                      </a:r>
                      <a:endParaRPr lang="fr-BE" b="1" dirty="0" smtClean="0"/>
                    </a:p>
                    <a:p>
                      <a:pPr algn="ctr"/>
                      <a:r>
                        <a:rPr lang="fr-BE" dirty="0" smtClean="0"/>
                        <a:t>(Poids)</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r-BE" sz="2400" dirty="0" smtClean="0">
                        <a:solidFill>
                          <a:srgbClr val="FF0000"/>
                        </a:solidFill>
                      </a:endParaRPr>
                    </a:p>
                    <a:p>
                      <a:endParaRPr lang="fr-BE" sz="2400" dirty="0" smtClean="0">
                        <a:solidFill>
                          <a:srgbClr val="FF0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fr-BE" sz="2400" dirty="0">
                        <a:solidFill>
                          <a:srgbClr val="00B050"/>
                        </a:solidFill>
                      </a:endParaRP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710497">
                <a:tc vMerge="1">
                  <a:txBody>
                    <a:bodyPr/>
                    <a:lstStyle/>
                    <a:p>
                      <a:pPr algn="ctr"/>
                      <a:endParaRPr lang="fr-BE" sz="3200" dirty="0"/>
                    </a:p>
                  </a:txBody>
                  <a:tcPr vert="vert270" anchor="ctr">
                    <a:solidFill>
                      <a:schemeClr val="accent1">
                        <a:lumMod val="20000"/>
                        <a:lumOff val="80000"/>
                      </a:schemeClr>
                    </a:solidFill>
                  </a:tcPr>
                </a:tc>
                <a:tc>
                  <a:txBody>
                    <a:bodyPr/>
                    <a:lstStyle/>
                    <a:p>
                      <a:pPr algn="ctr"/>
                      <a:r>
                        <a:rPr lang="fr-BE" sz="2000" b="1" dirty="0" smtClean="0"/>
                        <a:t>Estimée</a:t>
                      </a:r>
                      <a:endParaRPr lang="fr-BE" b="1" dirty="0" smtClean="0"/>
                    </a:p>
                    <a:p>
                      <a:pPr algn="ctr"/>
                      <a:r>
                        <a:rPr lang="fr-BE" dirty="0" smtClean="0"/>
                        <a:t>(</a:t>
                      </a:r>
                      <a:r>
                        <a:rPr lang="fr-BE" dirty="0" err="1" smtClean="0"/>
                        <a:t>perfusionniste</a:t>
                      </a:r>
                      <a:r>
                        <a:rPr lang="fr-BE" dirty="0" smtClean="0"/>
                        <a:t>/formules)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fr-BE" sz="2400" b="0" dirty="0">
                        <a:solidFill>
                          <a:srgbClr val="00B05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c>
                  <a:txBody>
                    <a:bodyPr/>
                    <a:lstStyle/>
                    <a:p>
                      <a:endParaRPr lang="fr-BE" sz="2400" dirty="0">
                        <a:solidFill>
                          <a:srgbClr val="00B050"/>
                        </a:solidFill>
                      </a:endParaRP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50"/>
                    </a:solidFill>
                  </a:tcPr>
                </a:tc>
              </a:tr>
            </a:tbl>
          </a:graphicData>
        </a:graphic>
      </p:graphicFrame>
      <p:sp>
        <p:nvSpPr>
          <p:cNvPr id="4"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L’estimation préopératoire de l’hématocrite sous CEC</a:t>
            </a:r>
          </a:p>
        </p:txBody>
      </p:sp>
      <p:graphicFrame>
        <p:nvGraphicFramePr>
          <p:cNvPr id="6" name="Graphique 5"/>
          <p:cNvGraphicFramePr/>
          <p:nvPr/>
        </p:nvGraphicFramePr>
        <p:xfrm>
          <a:off x="4283968" y="3573016"/>
          <a:ext cx="4500000" cy="2808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547664" y="4149080"/>
            <a:ext cx="241200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sz="2000" b="1" dirty="0" smtClean="0"/>
              <a:t>5460(4795-6440)</a:t>
            </a:r>
            <a:r>
              <a:rPr lang="fr-BE" sz="2000" b="1" dirty="0" err="1" smtClean="0"/>
              <a:t>mL</a:t>
            </a:r>
            <a:endParaRPr lang="fr-BE" sz="2000" b="1" dirty="0"/>
          </a:p>
        </p:txBody>
      </p:sp>
      <p:sp>
        <p:nvSpPr>
          <p:cNvPr id="9" name="Rectangle 8"/>
          <p:cNvSpPr/>
          <p:nvPr/>
        </p:nvSpPr>
        <p:spPr>
          <a:xfrm>
            <a:off x="1547664" y="5877272"/>
            <a:ext cx="241200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sz="2000" b="1" dirty="0" smtClean="0"/>
              <a:t>5000(4500-5725)</a:t>
            </a:r>
            <a:r>
              <a:rPr lang="fr-BE" sz="2000" b="1" dirty="0" err="1" smtClean="0"/>
              <a:t>mL</a:t>
            </a:r>
            <a:endParaRPr lang="fr-BE" sz="2000" b="1" dirty="0"/>
          </a:p>
        </p:txBody>
      </p:sp>
      <p:sp>
        <p:nvSpPr>
          <p:cNvPr id="15" name="Espace réservé du numéro de diapositive 4"/>
          <p:cNvSpPr txBox="1">
            <a:spLocks/>
          </p:cNvSpPr>
          <p:nvPr/>
        </p:nvSpPr>
        <p:spPr>
          <a:xfrm>
            <a:off x="8748464" y="6492875"/>
            <a:ext cx="395536" cy="365125"/>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D1B51236-B918-409A-A12B-DC2EC98BC8BF}" type="slidenum">
              <a:rPr kumimoji="0" lang="fr-BE" sz="16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fr-BE" sz="16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18" name="Connecteur droit avec flèche 17"/>
          <p:cNvCxnSpPr/>
          <p:nvPr/>
        </p:nvCxnSpPr>
        <p:spPr>
          <a:xfrm flipV="1">
            <a:off x="6156176" y="4941168"/>
            <a:ext cx="288032"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7092280" y="4581128"/>
            <a:ext cx="216024"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547664" y="4149080"/>
            <a:ext cx="2448272"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↑MS =&gt; ↑</a:t>
            </a:r>
            <a:r>
              <a:rPr lang="fr-BE" sz="2400" dirty="0" smtClean="0">
                <a:solidFill>
                  <a:srgbClr val="C00000"/>
                </a:solidFill>
                <a:sym typeface="Wingdings 3"/>
              </a:rPr>
              <a:t> </a:t>
            </a:r>
            <a:r>
              <a:rPr lang="fr-BE" sz="2400" dirty="0" smtClean="0">
                <a:solidFill>
                  <a:srgbClr val="C00000"/>
                </a:solidFill>
              </a:rPr>
              <a:t>HtT1</a:t>
            </a:r>
          </a:p>
        </p:txBody>
      </p:sp>
      <p:sp>
        <p:nvSpPr>
          <p:cNvPr id="29" name="Rectangle 28"/>
          <p:cNvSpPr/>
          <p:nvPr/>
        </p:nvSpPr>
        <p:spPr>
          <a:xfrm>
            <a:off x="1547664" y="5877272"/>
            <a:ext cx="2448272"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 </a:t>
            </a:r>
            <a:r>
              <a:rPr lang="fr-BE" sz="2400" dirty="0" smtClean="0">
                <a:solidFill>
                  <a:srgbClr val="C00000"/>
                </a:solidFill>
                <a:sym typeface="Symbol"/>
              </a:rPr>
              <a:t>MS</a:t>
            </a:r>
            <a:r>
              <a:rPr lang="fr-BE" sz="2400" dirty="0" smtClean="0">
                <a:solidFill>
                  <a:srgbClr val="C00000"/>
                </a:solidFill>
              </a:rPr>
              <a:t> =&gt; ↓</a:t>
            </a:r>
            <a:r>
              <a:rPr lang="fr-BE" sz="2400" dirty="0" smtClean="0">
                <a:solidFill>
                  <a:srgbClr val="C00000"/>
                </a:solidFill>
                <a:sym typeface="Symbol"/>
              </a:rPr>
              <a:t> </a:t>
            </a:r>
            <a:r>
              <a:rPr lang="fr-BE" sz="2400" dirty="0" smtClean="0">
                <a:solidFill>
                  <a:srgbClr val="C00000"/>
                </a:solidFill>
              </a:rPr>
              <a:t>HtT1</a:t>
            </a:r>
          </a:p>
        </p:txBody>
      </p:sp>
      <p:sp>
        <p:nvSpPr>
          <p:cNvPr id="16" name="Rectangle 15"/>
          <p:cNvSpPr/>
          <p:nvPr/>
        </p:nvSpPr>
        <p:spPr>
          <a:xfrm>
            <a:off x="251520" y="2204864"/>
            <a:ext cx="374441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solidFill>
                  <a:srgbClr val="C00000"/>
                </a:solidFill>
              </a:rPr>
              <a:t>↓ HtT1 </a:t>
            </a:r>
            <a:r>
              <a:rPr lang="fr-BE" sz="2000" dirty="0" smtClean="0">
                <a:solidFill>
                  <a:srgbClr val="C00000"/>
                </a:solidFill>
              </a:rPr>
              <a:t>=</a:t>
            </a:r>
            <a:r>
              <a:rPr lang="fr-BE" sz="2400" dirty="0" smtClean="0">
                <a:solidFill>
                  <a:srgbClr val="C00000"/>
                </a:solidFill>
              </a:rPr>
              <a:t> ↓MS </a:t>
            </a:r>
            <a:r>
              <a:rPr lang="fr-BE" dirty="0" smtClean="0">
                <a:solidFill>
                  <a:srgbClr val="C00000"/>
                </a:solidFill>
              </a:rPr>
              <a:t>et/ou </a:t>
            </a:r>
            <a:r>
              <a:rPr lang="fr-BE" sz="2400" dirty="0" smtClean="0">
                <a:solidFill>
                  <a:srgbClr val="C00000"/>
                </a:solidFill>
              </a:rPr>
              <a:t>↑VD</a:t>
            </a:r>
          </a:p>
          <a:p>
            <a:pPr algn="ctr"/>
            <a:r>
              <a:rPr lang="fr-BE" sz="2400" dirty="0" smtClean="0">
                <a:solidFill>
                  <a:srgbClr val="C00000"/>
                </a:solidFill>
              </a:rPr>
              <a:t>↑ HtT1 </a:t>
            </a:r>
            <a:r>
              <a:rPr lang="fr-BE" sz="2000" dirty="0" smtClean="0">
                <a:solidFill>
                  <a:srgbClr val="C00000"/>
                </a:solidFill>
              </a:rPr>
              <a:t>=</a:t>
            </a:r>
            <a:r>
              <a:rPr lang="fr-BE" sz="2400" dirty="0" smtClean="0">
                <a:solidFill>
                  <a:srgbClr val="C00000"/>
                </a:solidFill>
              </a:rPr>
              <a:t> ↑MS </a:t>
            </a:r>
            <a:r>
              <a:rPr lang="fr-BE" dirty="0" smtClean="0">
                <a:solidFill>
                  <a:srgbClr val="C00000"/>
                </a:solidFill>
              </a:rPr>
              <a:t>et/ou</a:t>
            </a:r>
            <a:r>
              <a:rPr lang="fr-BE" sz="2400" dirty="0" smtClean="0">
                <a:solidFill>
                  <a:srgbClr val="C00000"/>
                </a:solidFill>
              </a:rPr>
              <a:t> ↓VD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8" grpId="1" animBg="1"/>
      <p:bldP spid="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179512" y="1484784"/>
          <a:ext cx="8784976" cy="5184577"/>
        </p:xfrm>
        <a:graphic>
          <a:graphicData uri="http://schemas.openxmlformats.org/drawingml/2006/table">
            <a:tbl>
              <a:tblPr firstRow="1" bandRow="1">
                <a:tableStyleId>{5C22544A-7EE6-4342-B048-85BDC9FD1C3A}</a:tableStyleId>
              </a:tblPr>
              <a:tblGrid>
                <a:gridCol w="1259667"/>
                <a:gridCol w="2634622"/>
                <a:gridCol w="2466061"/>
                <a:gridCol w="2424626"/>
              </a:tblGrid>
              <a:tr h="843453">
                <a:tc rowSpan="2" gridSpan="2">
                  <a:txBody>
                    <a:bodyPr/>
                    <a:lstStyle/>
                    <a:p>
                      <a:pPr algn="ctr">
                        <a:lnSpc>
                          <a:spcPct val="150000"/>
                        </a:lnSpc>
                      </a:pPr>
                      <a:r>
                        <a:rPr lang="fr-BE" sz="2400" dirty="0" smtClean="0"/>
                        <a:t>Ht T1</a:t>
                      </a:r>
                      <a:r>
                        <a:rPr lang="fr-BE" sz="2400" baseline="0" dirty="0" smtClean="0"/>
                        <a:t> « estimé » vs mesuré</a:t>
                      </a:r>
                    </a:p>
                    <a:p>
                      <a:pPr algn="ctr">
                        <a:lnSpc>
                          <a:spcPct val="150000"/>
                        </a:lnSpc>
                      </a:pPr>
                      <a:endParaRPr lang="fr-BE" sz="2400" baseline="0" dirty="0" smtClean="0"/>
                    </a:p>
                    <a:p>
                      <a:pPr algn="ctr">
                        <a:lnSpc>
                          <a:spcPct val="150000"/>
                        </a:lnSpc>
                      </a:pPr>
                      <a:endParaRPr lang="fr-BE" sz="24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endParaRPr lang="fr-BE" dirty="0"/>
                    </a:p>
                  </a:txBody>
                  <a:tcPr/>
                </a:tc>
                <a:tc gridSpan="2">
                  <a:txBody>
                    <a:bodyPr/>
                    <a:lstStyle/>
                    <a:p>
                      <a:pPr algn="ctr"/>
                      <a:r>
                        <a:rPr lang="fr-BE" sz="2800" b="0" dirty="0" smtClean="0">
                          <a:solidFill>
                            <a:schemeClr val="tx1"/>
                          </a:solidFill>
                        </a:rPr>
                        <a:t>Volume de dilution</a:t>
                      </a:r>
                      <a:endParaRPr lang="fr-BE" sz="2800" b="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fr-BE" dirty="0"/>
                    </a:p>
                  </a:txBody>
                  <a:tcPr/>
                </a:tc>
              </a:tr>
              <a:tr h="920130">
                <a:tc gridSpan="2" vMerge="1">
                  <a:txBody>
                    <a:bodyPr/>
                    <a:lstStyle/>
                    <a:p>
                      <a:pPr algn="ctr"/>
                      <a:endParaRPr lang="fr-BE" sz="3200" dirty="0"/>
                    </a:p>
                  </a:txBody>
                  <a:tcPr vert="vert270" anchor="ctr">
                    <a:solidFill>
                      <a:schemeClr val="accent1">
                        <a:lumMod val="20000"/>
                        <a:lumOff val="80000"/>
                      </a:schemeClr>
                    </a:solidFill>
                  </a:tcPr>
                </a:tc>
                <a:tc hMerge="1" vMerge="1">
                  <a:txBody>
                    <a:bodyPr/>
                    <a:lstStyle/>
                    <a:p>
                      <a:endParaRPr lang="fr-BE" dirty="0"/>
                    </a:p>
                  </a:txBody>
                  <a:tcPr/>
                </a:tc>
                <a:tc>
                  <a:txBody>
                    <a:bodyPr/>
                    <a:lstStyle/>
                    <a:p>
                      <a:pPr algn="ctr"/>
                      <a:r>
                        <a:rPr lang="fr-BE" sz="2000" b="1" dirty="0" smtClean="0"/>
                        <a:t>Fixe</a:t>
                      </a:r>
                      <a:endParaRPr lang="fr-BE" b="1" dirty="0" smtClean="0"/>
                    </a:p>
                    <a:p>
                      <a:pPr algn="ctr"/>
                      <a:r>
                        <a:rPr lang="fr-BE" dirty="0" smtClean="0"/>
                        <a:t>(1.6</a:t>
                      </a:r>
                      <a:r>
                        <a:rPr lang="fr-BE" baseline="0" dirty="0" smtClean="0"/>
                        <a:t> +[1.25 ou 1.45]) L</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BE" sz="2000" b="1" dirty="0" smtClean="0"/>
                        <a:t>Estimé</a:t>
                      </a:r>
                      <a:endParaRPr lang="fr-BE" b="1" dirty="0" smtClean="0"/>
                    </a:p>
                    <a:p>
                      <a:pPr algn="ctr"/>
                      <a:r>
                        <a:rPr lang="fr-BE" dirty="0" smtClean="0"/>
                        <a:t>(</a:t>
                      </a:r>
                      <a:r>
                        <a:rPr lang="fr-BE" dirty="0" err="1" smtClean="0"/>
                        <a:t>perfusionniste</a:t>
                      </a:r>
                      <a:r>
                        <a:rPr lang="fr-BE" dirty="0" smtClean="0"/>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1049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3200" dirty="0" smtClean="0"/>
                        <a:t>Masse</a:t>
                      </a:r>
                      <a:r>
                        <a:rPr lang="fr-BE" sz="3200" baseline="0" dirty="0" smtClean="0"/>
                        <a:t> sanguine</a:t>
                      </a:r>
                      <a:endParaRPr lang="fr-BE" sz="3200" dirty="0"/>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fr-BE" sz="2000" b="1" dirty="0" smtClean="0"/>
                        <a:t>Calculée </a:t>
                      </a:r>
                      <a:endParaRPr lang="fr-BE" b="1" dirty="0" smtClean="0"/>
                    </a:p>
                    <a:p>
                      <a:pPr algn="ctr"/>
                      <a:r>
                        <a:rPr lang="fr-BE" dirty="0" smtClean="0"/>
                        <a:t>(Poids)</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BE" sz="2400" b="1" dirty="0" smtClean="0">
                          <a:solidFill>
                            <a:schemeClr val="bg1"/>
                          </a:solidFill>
                        </a:rPr>
                        <a:t>↑ MS  + ↑VD</a:t>
                      </a:r>
                    </a:p>
                    <a:p>
                      <a:pPr algn="ctr"/>
                      <a:r>
                        <a:rPr lang="fr-BE" sz="2400" b="1" dirty="0" smtClean="0">
                          <a:solidFill>
                            <a:schemeClr val="bg1"/>
                          </a:solidFill>
                          <a:sym typeface="Wingdings 3"/>
                        </a:rPr>
                        <a:t>=&gt;  </a:t>
                      </a:r>
                      <a:r>
                        <a:rPr lang="fr-BE" sz="2400" b="1" dirty="0" smtClean="0">
                          <a:solidFill>
                            <a:schemeClr val="bg1"/>
                          </a:solidFill>
                        </a:rPr>
                        <a:t>HtT1</a:t>
                      </a:r>
                      <a:endParaRPr lang="fr-BE" sz="2400"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BE" sz="2400" b="1" dirty="0" smtClean="0">
                          <a:solidFill>
                            <a:schemeClr val="tx1"/>
                          </a:solidFill>
                        </a:rPr>
                        <a:t>↑MS  + ↓VD</a:t>
                      </a:r>
                    </a:p>
                    <a:p>
                      <a:pPr algn="ctr"/>
                      <a:r>
                        <a:rPr lang="fr-BE" sz="2400" b="1" dirty="0" smtClean="0">
                          <a:solidFill>
                            <a:schemeClr val="tx1"/>
                          </a:solidFill>
                          <a:sym typeface="Wingdings 3"/>
                        </a:rPr>
                        <a:t>=&gt;  </a:t>
                      </a:r>
                      <a:r>
                        <a:rPr lang="fr-BE" sz="2400" b="1" dirty="0" smtClean="0">
                          <a:solidFill>
                            <a:schemeClr val="tx1"/>
                          </a:solidFill>
                        </a:rPr>
                        <a:t>HtT1</a:t>
                      </a:r>
                      <a:endParaRPr lang="fr-BE" sz="240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710497">
                <a:tc vMerge="1">
                  <a:txBody>
                    <a:bodyPr/>
                    <a:lstStyle/>
                    <a:p>
                      <a:pPr algn="ctr"/>
                      <a:endParaRPr lang="fr-BE" sz="3200" dirty="0"/>
                    </a:p>
                  </a:txBody>
                  <a:tcPr vert="vert270" anchor="ctr">
                    <a:solidFill>
                      <a:schemeClr val="accent1">
                        <a:lumMod val="20000"/>
                        <a:lumOff val="80000"/>
                      </a:schemeClr>
                    </a:solidFill>
                  </a:tcPr>
                </a:tc>
                <a:tc>
                  <a:txBody>
                    <a:bodyPr/>
                    <a:lstStyle/>
                    <a:p>
                      <a:pPr algn="ctr"/>
                      <a:r>
                        <a:rPr lang="fr-BE" sz="2000" b="1" dirty="0" smtClean="0"/>
                        <a:t>Estimée</a:t>
                      </a:r>
                      <a:endParaRPr lang="fr-BE" b="1" dirty="0" smtClean="0"/>
                    </a:p>
                    <a:p>
                      <a:pPr algn="ctr"/>
                      <a:r>
                        <a:rPr lang="fr-BE" dirty="0" smtClean="0"/>
                        <a:t>(</a:t>
                      </a:r>
                      <a:r>
                        <a:rPr lang="fr-BE" dirty="0" err="1" smtClean="0"/>
                        <a:t>perfusionniste</a:t>
                      </a:r>
                      <a:r>
                        <a:rPr lang="fr-BE" dirty="0" smtClean="0"/>
                        <a:t>/formules)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fr-BE" sz="2400" b="1" dirty="0" smtClean="0">
                          <a:solidFill>
                            <a:schemeClr val="tx1"/>
                          </a:solidFill>
                        </a:rPr>
                        <a:t>↓MS  + ↑VD</a:t>
                      </a:r>
                    </a:p>
                    <a:p>
                      <a:pPr algn="ctr"/>
                      <a:r>
                        <a:rPr lang="fr-BE" sz="2400" b="1" dirty="0" smtClean="0">
                          <a:solidFill>
                            <a:schemeClr val="tx1"/>
                          </a:solidFill>
                          <a:sym typeface="Wingdings 3"/>
                        </a:rPr>
                        <a:t>=&gt;  </a:t>
                      </a:r>
                      <a:r>
                        <a:rPr lang="fr-BE" sz="2400" b="1" dirty="0" smtClean="0">
                          <a:solidFill>
                            <a:schemeClr val="tx1"/>
                          </a:solidFill>
                        </a:rPr>
                        <a:t>HtT1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c>
                  <a:txBody>
                    <a:bodyPr/>
                    <a:lstStyle/>
                    <a:p>
                      <a:pPr algn="ctr"/>
                      <a:r>
                        <a:rPr lang="fr-BE" sz="2400" b="1" dirty="0" smtClean="0">
                          <a:solidFill>
                            <a:schemeClr val="bg1"/>
                          </a:solidFill>
                        </a:rPr>
                        <a:t>↓ MS  + ↓ VD</a:t>
                      </a:r>
                    </a:p>
                    <a:p>
                      <a:pPr algn="ctr"/>
                      <a:r>
                        <a:rPr lang="fr-BE" sz="2400" b="1" dirty="0" smtClean="0">
                          <a:solidFill>
                            <a:schemeClr val="bg1"/>
                          </a:solidFill>
                          <a:sym typeface="Wingdings 3"/>
                        </a:rPr>
                        <a:t>=&gt; </a:t>
                      </a:r>
                      <a:r>
                        <a:rPr lang="fr-BE" sz="2400" b="1" dirty="0" smtClean="0">
                          <a:solidFill>
                            <a:schemeClr val="bg1"/>
                          </a:solidFill>
                        </a:rPr>
                        <a:t>HtT1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50"/>
                    </a:solidFill>
                  </a:tcPr>
                </a:tc>
              </a:tr>
            </a:tbl>
          </a:graphicData>
        </a:graphic>
      </p:graphicFrame>
      <p:sp>
        <p:nvSpPr>
          <p:cNvPr id="4"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L’estimation préopératoire de l’hématocrite sous CEC</a:t>
            </a:r>
          </a:p>
        </p:txBody>
      </p:sp>
      <p:sp>
        <p:nvSpPr>
          <p:cNvPr id="6" name="Rectangle 5"/>
          <p:cNvSpPr/>
          <p:nvPr/>
        </p:nvSpPr>
        <p:spPr>
          <a:xfrm>
            <a:off x="4283968" y="3573016"/>
            <a:ext cx="1944216" cy="10081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6804248" y="5373216"/>
            <a:ext cx="1944216" cy="10081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4355976" y="5301208"/>
            <a:ext cx="1944216" cy="10081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33</a:t>
            </a:fld>
            <a:endParaRPr lang="fr-BE" sz="1600" b="1" dirty="0">
              <a:solidFill>
                <a:schemeClr val="tx1"/>
              </a:solidFill>
            </a:endParaRPr>
          </a:p>
        </p:txBody>
      </p:sp>
      <p:sp>
        <p:nvSpPr>
          <p:cNvPr id="14" name="Rectangle 13"/>
          <p:cNvSpPr/>
          <p:nvPr/>
        </p:nvSpPr>
        <p:spPr>
          <a:xfrm>
            <a:off x="1547664" y="4149080"/>
            <a:ext cx="2448272"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↑MS =&gt; ↑</a:t>
            </a:r>
            <a:r>
              <a:rPr lang="fr-BE" sz="2400" dirty="0" smtClean="0">
                <a:solidFill>
                  <a:srgbClr val="C00000"/>
                </a:solidFill>
                <a:sym typeface="Wingdings 3"/>
              </a:rPr>
              <a:t> </a:t>
            </a:r>
            <a:r>
              <a:rPr lang="fr-BE" sz="2400" dirty="0" smtClean="0">
                <a:solidFill>
                  <a:srgbClr val="C00000"/>
                </a:solidFill>
              </a:rPr>
              <a:t>HtT1</a:t>
            </a:r>
          </a:p>
        </p:txBody>
      </p:sp>
      <p:sp>
        <p:nvSpPr>
          <p:cNvPr id="15" name="Rectangle 14"/>
          <p:cNvSpPr/>
          <p:nvPr/>
        </p:nvSpPr>
        <p:spPr>
          <a:xfrm>
            <a:off x="1547664" y="5877272"/>
            <a:ext cx="2448272"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 </a:t>
            </a:r>
            <a:r>
              <a:rPr lang="fr-BE" sz="2400" dirty="0" smtClean="0">
                <a:solidFill>
                  <a:srgbClr val="C00000"/>
                </a:solidFill>
                <a:sym typeface="Symbol"/>
              </a:rPr>
              <a:t>MS</a:t>
            </a:r>
            <a:r>
              <a:rPr lang="fr-BE" sz="2400" dirty="0" smtClean="0">
                <a:solidFill>
                  <a:srgbClr val="C00000"/>
                </a:solidFill>
              </a:rPr>
              <a:t> =&gt; ↓</a:t>
            </a:r>
            <a:r>
              <a:rPr lang="fr-BE" sz="2400" dirty="0" smtClean="0">
                <a:solidFill>
                  <a:srgbClr val="C00000"/>
                </a:solidFill>
                <a:sym typeface="Symbol"/>
              </a:rPr>
              <a:t> </a:t>
            </a:r>
            <a:r>
              <a:rPr lang="fr-BE" sz="2400" dirty="0" smtClean="0">
                <a:solidFill>
                  <a:srgbClr val="C00000"/>
                </a:solidFill>
              </a:rPr>
              <a:t>HtT1</a:t>
            </a:r>
          </a:p>
        </p:txBody>
      </p:sp>
      <p:sp>
        <p:nvSpPr>
          <p:cNvPr id="16" name="Rectangle 15"/>
          <p:cNvSpPr/>
          <p:nvPr/>
        </p:nvSpPr>
        <p:spPr>
          <a:xfrm>
            <a:off x="4139952" y="2852936"/>
            <a:ext cx="2376264"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↑VD =&gt; ↓HtT1</a:t>
            </a:r>
          </a:p>
        </p:txBody>
      </p:sp>
      <p:sp>
        <p:nvSpPr>
          <p:cNvPr id="17" name="Rectangle 16"/>
          <p:cNvSpPr/>
          <p:nvPr/>
        </p:nvSpPr>
        <p:spPr>
          <a:xfrm>
            <a:off x="6588224" y="2852936"/>
            <a:ext cx="2376264"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↓VD =&gt; ↑HtT1</a:t>
            </a:r>
          </a:p>
        </p:txBody>
      </p:sp>
      <p:sp>
        <p:nvSpPr>
          <p:cNvPr id="18" name="Rectangle 17"/>
          <p:cNvSpPr/>
          <p:nvPr/>
        </p:nvSpPr>
        <p:spPr>
          <a:xfrm>
            <a:off x="251520" y="2204864"/>
            <a:ext cx="374441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solidFill>
                  <a:srgbClr val="C00000"/>
                </a:solidFill>
              </a:rPr>
              <a:t>↓ HtT1 </a:t>
            </a:r>
            <a:r>
              <a:rPr lang="fr-BE" sz="2000" dirty="0" smtClean="0">
                <a:solidFill>
                  <a:srgbClr val="C00000"/>
                </a:solidFill>
              </a:rPr>
              <a:t>=</a:t>
            </a:r>
            <a:r>
              <a:rPr lang="fr-BE" sz="2400" dirty="0" smtClean="0">
                <a:solidFill>
                  <a:srgbClr val="C00000"/>
                </a:solidFill>
              </a:rPr>
              <a:t> ↓MS </a:t>
            </a:r>
            <a:r>
              <a:rPr lang="fr-BE" dirty="0" smtClean="0">
                <a:solidFill>
                  <a:srgbClr val="C00000"/>
                </a:solidFill>
              </a:rPr>
              <a:t>et/ou </a:t>
            </a:r>
            <a:r>
              <a:rPr lang="fr-BE" sz="2400" dirty="0" smtClean="0">
                <a:solidFill>
                  <a:srgbClr val="C00000"/>
                </a:solidFill>
              </a:rPr>
              <a:t>↑VD</a:t>
            </a:r>
          </a:p>
          <a:p>
            <a:pPr algn="ctr"/>
            <a:r>
              <a:rPr lang="fr-BE" sz="2400" dirty="0" smtClean="0">
                <a:solidFill>
                  <a:srgbClr val="C00000"/>
                </a:solidFill>
              </a:rPr>
              <a:t>↑ HtT1 </a:t>
            </a:r>
            <a:r>
              <a:rPr lang="fr-BE" sz="2000" dirty="0" smtClean="0">
                <a:solidFill>
                  <a:srgbClr val="C00000"/>
                </a:solidFill>
              </a:rPr>
              <a:t>=</a:t>
            </a:r>
            <a:r>
              <a:rPr lang="fr-BE" sz="2400" dirty="0" smtClean="0">
                <a:solidFill>
                  <a:srgbClr val="C00000"/>
                </a:solidFill>
              </a:rPr>
              <a:t> ↑MS </a:t>
            </a:r>
            <a:r>
              <a:rPr lang="fr-BE" dirty="0" smtClean="0">
                <a:solidFill>
                  <a:srgbClr val="C00000"/>
                </a:solidFill>
              </a:rPr>
              <a:t>et/ou</a:t>
            </a:r>
            <a:r>
              <a:rPr lang="fr-BE" sz="2400" dirty="0" smtClean="0">
                <a:solidFill>
                  <a:srgbClr val="C00000"/>
                </a:solidFill>
              </a:rPr>
              <a:t> ↓VD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179512" y="1484784"/>
          <a:ext cx="8784976" cy="5184577"/>
        </p:xfrm>
        <a:graphic>
          <a:graphicData uri="http://schemas.openxmlformats.org/drawingml/2006/table">
            <a:tbl>
              <a:tblPr firstRow="1" bandRow="1">
                <a:tableStyleId>{5C22544A-7EE6-4342-B048-85BDC9FD1C3A}</a:tableStyleId>
              </a:tblPr>
              <a:tblGrid>
                <a:gridCol w="1259667"/>
                <a:gridCol w="2634622"/>
                <a:gridCol w="2466061"/>
                <a:gridCol w="2424626"/>
              </a:tblGrid>
              <a:tr h="843453">
                <a:tc rowSpan="2" gridSpan="2">
                  <a:txBody>
                    <a:bodyPr/>
                    <a:lstStyle/>
                    <a:p>
                      <a:pPr algn="ctr">
                        <a:lnSpc>
                          <a:spcPct val="150000"/>
                        </a:lnSpc>
                      </a:pPr>
                      <a:r>
                        <a:rPr lang="fr-BE" sz="2400" dirty="0" smtClean="0"/>
                        <a:t>Ht T1</a:t>
                      </a:r>
                      <a:r>
                        <a:rPr lang="fr-BE" sz="2400" baseline="0" dirty="0" smtClean="0"/>
                        <a:t> « estimé » vs mesuré</a:t>
                      </a:r>
                    </a:p>
                    <a:p>
                      <a:pPr algn="ctr">
                        <a:lnSpc>
                          <a:spcPct val="150000"/>
                        </a:lnSpc>
                      </a:pPr>
                      <a:endParaRPr lang="fr-BE" sz="2400" baseline="0" dirty="0" smtClean="0"/>
                    </a:p>
                    <a:p>
                      <a:pPr algn="ctr">
                        <a:lnSpc>
                          <a:spcPct val="150000"/>
                        </a:lnSpc>
                      </a:pPr>
                      <a:endParaRPr lang="fr-BE" sz="24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endParaRPr lang="fr-BE" dirty="0"/>
                    </a:p>
                  </a:txBody>
                  <a:tcPr/>
                </a:tc>
                <a:tc gridSpan="2">
                  <a:txBody>
                    <a:bodyPr/>
                    <a:lstStyle/>
                    <a:p>
                      <a:pPr algn="ctr"/>
                      <a:r>
                        <a:rPr lang="fr-BE" sz="2800" b="0" dirty="0" smtClean="0">
                          <a:solidFill>
                            <a:schemeClr val="tx1"/>
                          </a:solidFill>
                        </a:rPr>
                        <a:t>Volume de dilution</a:t>
                      </a:r>
                      <a:endParaRPr lang="fr-BE" sz="2800" b="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fr-BE" dirty="0"/>
                    </a:p>
                  </a:txBody>
                  <a:tcPr/>
                </a:tc>
              </a:tr>
              <a:tr h="920130">
                <a:tc gridSpan="2" vMerge="1">
                  <a:txBody>
                    <a:bodyPr/>
                    <a:lstStyle/>
                    <a:p>
                      <a:pPr algn="ctr"/>
                      <a:endParaRPr lang="fr-BE" sz="3200" dirty="0"/>
                    </a:p>
                  </a:txBody>
                  <a:tcPr vert="vert270" anchor="ctr">
                    <a:solidFill>
                      <a:schemeClr val="accent1">
                        <a:lumMod val="20000"/>
                        <a:lumOff val="80000"/>
                      </a:schemeClr>
                    </a:solidFill>
                  </a:tcPr>
                </a:tc>
                <a:tc hMerge="1" vMerge="1">
                  <a:txBody>
                    <a:bodyPr/>
                    <a:lstStyle/>
                    <a:p>
                      <a:endParaRPr lang="fr-BE" dirty="0"/>
                    </a:p>
                  </a:txBody>
                  <a:tcPr/>
                </a:tc>
                <a:tc>
                  <a:txBody>
                    <a:bodyPr/>
                    <a:lstStyle/>
                    <a:p>
                      <a:pPr algn="ctr"/>
                      <a:r>
                        <a:rPr lang="fr-BE" sz="2000" b="1" dirty="0" smtClean="0"/>
                        <a:t>Fixe</a:t>
                      </a:r>
                      <a:endParaRPr lang="fr-BE" b="1" dirty="0" smtClean="0"/>
                    </a:p>
                    <a:p>
                      <a:pPr algn="ctr"/>
                      <a:r>
                        <a:rPr lang="fr-BE" dirty="0" smtClean="0"/>
                        <a:t>(1.6</a:t>
                      </a:r>
                      <a:r>
                        <a:rPr lang="fr-BE" baseline="0" dirty="0" smtClean="0"/>
                        <a:t> +[1.25 ou 1.45]) L</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BE" sz="2000" b="1" dirty="0" smtClean="0"/>
                        <a:t>Estimé</a:t>
                      </a:r>
                      <a:endParaRPr lang="fr-BE" b="1" dirty="0" smtClean="0"/>
                    </a:p>
                    <a:p>
                      <a:pPr algn="ctr"/>
                      <a:r>
                        <a:rPr lang="fr-BE" dirty="0" smtClean="0"/>
                        <a:t>(</a:t>
                      </a:r>
                      <a:r>
                        <a:rPr lang="fr-BE" dirty="0" err="1" smtClean="0"/>
                        <a:t>perfusionniste</a:t>
                      </a:r>
                      <a:r>
                        <a:rPr lang="fr-BE" dirty="0" smtClean="0"/>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1049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3200" dirty="0" smtClean="0"/>
                        <a:t>Masse</a:t>
                      </a:r>
                      <a:r>
                        <a:rPr lang="fr-BE" sz="3200" baseline="0" dirty="0" smtClean="0"/>
                        <a:t> sanguine</a:t>
                      </a:r>
                      <a:endParaRPr lang="fr-BE" sz="3200" dirty="0"/>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fr-BE" sz="2000" b="1" dirty="0" smtClean="0"/>
                        <a:t>Calculée </a:t>
                      </a:r>
                      <a:endParaRPr lang="fr-BE" b="1" dirty="0" smtClean="0"/>
                    </a:p>
                    <a:p>
                      <a:pPr algn="ctr"/>
                      <a:r>
                        <a:rPr lang="fr-BE" dirty="0" smtClean="0"/>
                        <a:t>(Poids)</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r-BE" sz="2400" dirty="0" smtClean="0">
                        <a:solidFill>
                          <a:srgbClr val="FF0000"/>
                        </a:solidFill>
                      </a:endParaRPr>
                    </a:p>
                    <a:p>
                      <a:endParaRPr lang="fr-BE" sz="2400" dirty="0" smtClean="0">
                        <a:solidFill>
                          <a:srgbClr val="FF0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fr-BE" sz="2400" dirty="0">
                        <a:solidFill>
                          <a:srgbClr val="00B050"/>
                        </a:solidFill>
                      </a:endParaRP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710497">
                <a:tc vMerge="1">
                  <a:txBody>
                    <a:bodyPr/>
                    <a:lstStyle/>
                    <a:p>
                      <a:pPr algn="ctr"/>
                      <a:endParaRPr lang="fr-BE" sz="3200" dirty="0"/>
                    </a:p>
                  </a:txBody>
                  <a:tcPr vert="vert270" anchor="ctr">
                    <a:solidFill>
                      <a:schemeClr val="accent1">
                        <a:lumMod val="20000"/>
                        <a:lumOff val="80000"/>
                      </a:schemeClr>
                    </a:solidFill>
                  </a:tcPr>
                </a:tc>
                <a:tc>
                  <a:txBody>
                    <a:bodyPr/>
                    <a:lstStyle/>
                    <a:p>
                      <a:pPr algn="ctr"/>
                      <a:r>
                        <a:rPr lang="fr-BE" sz="2000" b="1" dirty="0" smtClean="0"/>
                        <a:t>Estimée</a:t>
                      </a:r>
                      <a:endParaRPr lang="fr-BE" b="1" dirty="0" smtClean="0"/>
                    </a:p>
                    <a:p>
                      <a:pPr algn="ctr"/>
                      <a:r>
                        <a:rPr lang="fr-BE" dirty="0" smtClean="0"/>
                        <a:t>(</a:t>
                      </a:r>
                      <a:r>
                        <a:rPr lang="fr-BE" dirty="0" err="1" smtClean="0"/>
                        <a:t>perfusionniste</a:t>
                      </a:r>
                      <a:r>
                        <a:rPr lang="fr-BE" dirty="0" smtClean="0"/>
                        <a:t>/formules)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fr-BE" sz="2400" b="0" dirty="0">
                        <a:solidFill>
                          <a:srgbClr val="00B05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c>
                  <a:txBody>
                    <a:bodyPr/>
                    <a:lstStyle/>
                    <a:p>
                      <a:endParaRPr lang="fr-BE" sz="2400" dirty="0">
                        <a:solidFill>
                          <a:srgbClr val="00B050"/>
                        </a:solidFill>
                      </a:endParaRP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50"/>
                    </a:solidFill>
                  </a:tcPr>
                </a:tc>
              </a:tr>
            </a:tbl>
          </a:graphicData>
        </a:graphic>
      </p:graphicFrame>
      <p:sp>
        <p:nvSpPr>
          <p:cNvPr id="4"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L’estimation préopératoire de l’hématocrite sous CEC</a:t>
            </a:r>
          </a:p>
        </p:txBody>
      </p:sp>
      <p:graphicFrame>
        <p:nvGraphicFramePr>
          <p:cNvPr id="6" name="Graphique 5"/>
          <p:cNvGraphicFramePr/>
          <p:nvPr/>
        </p:nvGraphicFramePr>
        <p:xfrm>
          <a:off x="4283968" y="3573016"/>
          <a:ext cx="4500000" cy="2808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547664" y="4149080"/>
            <a:ext cx="2448272"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↑MS =&gt; ↑</a:t>
            </a:r>
            <a:r>
              <a:rPr lang="fr-BE" sz="2400" dirty="0" smtClean="0">
                <a:solidFill>
                  <a:srgbClr val="C00000"/>
                </a:solidFill>
                <a:sym typeface="Wingdings 3"/>
              </a:rPr>
              <a:t> </a:t>
            </a:r>
            <a:r>
              <a:rPr lang="fr-BE" sz="2400" dirty="0" smtClean="0">
                <a:solidFill>
                  <a:srgbClr val="C00000"/>
                </a:solidFill>
              </a:rPr>
              <a:t>HtT1</a:t>
            </a:r>
          </a:p>
        </p:txBody>
      </p:sp>
      <p:sp>
        <p:nvSpPr>
          <p:cNvPr id="8" name="Rectangle 7"/>
          <p:cNvSpPr/>
          <p:nvPr/>
        </p:nvSpPr>
        <p:spPr>
          <a:xfrm>
            <a:off x="1547664" y="5877272"/>
            <a:ext cx="2448272"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 </a:t>
            </a:r>
            <a:r>
              <a:rPr lang="fr-BE" sz="2400" dirty="0" smtClean="0">
                <a:solidFill>
                  <a:srgbClr val="C00000"/>
                </a:solidFill>
                <a:sym typeface="Symbol"/>
              </a:rPr>
              <a:t>MS</a:t>
            </a:r>
            <a:r>
              <a:rPr lang="fr-BE" sz="2400" dirty="0" smtClean="0">
                <a:solidFill>
                  <a:srgbClr val="C00000"/>
                </a:solidFill>
              </a:rPr>
              <a:t> =&gt; ↓</a:t>
            </a:r>
            <a:r>
              <a:rPr lang="fr-BE" sz="2400" dirty="0" smtClean="0">
                <a:solidFill>
                  <a:srgbClr val="C00000"/>
                </a:solidFill>
                <a:sym typeface="Symbol"/>
              </a:rPr>
              <a:t> </a:t>
            </a:r>
            <a:r>
              <a:rPr lang="fr-BE" sz="2400" dirty="0" smtClean="0">
                <a:solidFill>
                  <a:srgbClr val="C00000"/>
                </a:solidFill>
              </a:rPr>
              <a:t>HtT1</a:t>
            </a:r>
          </a:p>
        </p:txBody>
      </p:sp>
      <p:sp>
        <p:nvSpPr>
          <p:cNvPr id="9" name="Rectangle 8"/>
          <p:cNvSpPr/>
          <p:nvPr/>
        </p:nvSpPr>
        <p:spPr>
          <a:xfrm>
            <a:off x="4139952" y="2852936"/>
            <a:ext cx="2376264"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↑VD =&gt; ↓HtT1</a:t>
            </a:r>
          </a:p>
        </p:txBody>
      </p:sp>
      <p:sp>
        <p:nvSpPr>
          <p:cNvPr id="10" name="Rectangle 9"/>
          <p:cNvSpPr/>
          <p:nvPr/>
        </p:nvSpPr>
        <p:spPr>
          <a:xfrm>
            <a:off x="6588224" y="2852936"/>
            <a:ext cx="2376264"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↓VD =&gt; ↑HtT1</a:t>
            </a:r>
          </a:p>
        </p:txBody>
      </p:sp>
      <p:cxnSp>
        <p:nvCxnSpPr>
          <p:cNvPr id="13" name="Connecteur droit avec flèche 12"/>
          <p:cNvCxnSpPr/>
          <p:nvPr/>
        </p:nvCxnSpPr>
        <p:spPr>
          <a:xfrm>
            <a:off x="7956376" y="4365104"/>
            <a:ext cx="43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6948264" y="4725144"/>
            <a:ext cx="43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7308304" y="5157192"/>
            <a:ext cx="43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6660232" y="5517232"/>
            <a:ext cx="43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1520" y="2204864"/>
            <a:ext cx="374441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solidFill>
                  <a:srgbClr val="C00000"/>
                </a:solidFill>
              </a:rPr>
              <a:t>↓ HtT1 </a:t>
            </a:r>
            <a:r>
              <a:rPr lang="fr-BE" sz="2000" dirty="0" smtClean="0">
                <a:solidFill>
                  <a:srgbClr val="C00000"/>
                </a:solidFill>
              </a:rPr>
              <a:t>=</a:t>
            </a:r>
            <a:r>
              <a:rPr lang="fr-BE" sz="2400" dirty="0" smtClean="0">
                <a:solidFill>
                  <a:srgbClr val="C00000"/>
                </a:solidFill>
              </a:rPr>
              <a:t> ↓MS </a:t>
            </a:r>
            <a:r>
              <a:rPr lang="fr-BE" dirty="0" smtClean="0">
                <a:solidFill>
                  <a:srgbClr val="C00000"/>
                </a:solidFill>
              </a:rPr>
              <a:t>et/ou </a:t>
            </a:r>
            <a:r>
              <a:rPr lang="fr-BE" sz="2400" dirty="0" smtClean="0">
                <a:solidFill>
                  <a:srgbClr val="C00000"/>
                </a:solidFill>
              </a:rPr>
              <a:t>↑VD</a:t>
            </a:r>
          </a:p>
          <a:p>
            <a:pPr algn="ctr"/>
            <a:r>
              <a:rPr lang="fr-BE" sz="2400" dirty="0" smtClean="0">
                <a:solidFill>
                  <a:srgbClr val="C00000"/>
                </a:solidFill>
              </a:rPr>
              <a:t>↑ HtT1 </a:t>
            </a:r>
            <a:r>
              <a:rPr lang="fr-BE" sz="2000" dirty="0" smtClean="0">
                <a:solidFill>
                  <a:srgbClr val="C00000"/>
                </a:solidFill>
              </a:rPr>
              <a:t>=</a:t>
            </a:r>
            <a:r>
              <a:rPr lang="fr-BE" sz="2400" dirty="0" smtClean="0">
                <a:solidFill>
                  <a:srgbClr val="C00000"/>
                </a:solidFill>
              </a:rPr>
              <a:t> ↑MS </a:t>
            </a:r>
            <a:r>
              <a:rPr lang="fr-BE" dirty="0" smtClean="0">
                <a:solidFill>
                  <a:srgbClr val="C00000"/>
                </a:solidFill>
              </a:rPr>
              <a:t>et/ou</a:t>
            </a:r>
            <a:r>
              <a:rPr lang="fr-BE" sz="2400" dirty="0" smtClean="0">
                <a:solidFill>
                  <a:srgbClr val="C00000"/>
                </a:solidFill>
              </a:rPr>
              <a:t> ↓VD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42" presetClass="path" presetSubtype="0" accel="50000" decel="50000" fill="hold" grpId="0" nodeType="withEffect">
                                  <p:stCondLst>
                                    <p:cond delay="0"/>
                                  </p:stCondLst>
                                  <p:childTnLst>
                                    <p:animMotion origin="layout" path="M 5E-6 3.33333E-6 L 5E-6 0.08935 " pathEditMode="relative" rAng="0" ptsTypes="AA">
                                      <p:cBhvr>
                                        <p:cTn id="23" dur="1000" fill="hold"/>
                                        <p:tgtEl>
                                          <p:spTgt spid="7"/>
                                        </p:tgtEl>
                                        <p:attrNameLst>
                                          <p:attrName>ppt_x</p:attrName>
                                          <p:attrName>ppt_y</p:attrName>
                                        </p:attrNameLst>
                                      </p:cBhvr>
                                      <p:rCtr x="0" y="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179512" y="1484784"/>
          <a:ext cx="8784976" cy="5184577"/>
        </p:xfrm>
        <a:graphic>
          <a:graphicData uri="http://schemas.openxmlformats.org/drawingml/2006/table">
            <a:tbl>
              <a:tblPr firstRow="1" bandRow="1">
                <a:tableStyleId>{5C22544A-7EE6-4342-B048-85BDC9FD1C3A}</a:tableStyleId>
              </a:tblPr>
              <a:tblGrid>
                <a:gridCol w="1259667"/>
                <a:gridCol w="2634622"/>
                <a:gridCol w="2466061"/>
                <a:gridCol w="2424626"/>
              </a:tblGrid>
              <a:tr h="843453">
                <a:tc rowSpan="2" gridSpan="2">
                  <a:txBody>
                    <a:bodyPr/>
                    <a:lstStyle/>
                    <a:p>
                      <a:pPr algn="ctr">
                        <a:lnSpc>
                          <a:spcPct val="150000"/>
                        </a:lnSpc>
                      </a:pPr>
                      <a:r>
                        <a:rPr lang="fr-BE" sz="2400" dirty="0" smtClean="0"/>
                        <a:t>Ht T1</a:t>
                      </a:r>
                      <a:r>
                        <a:rPr lang="fr-BE" sz="2400" baseline="0" dirty="0" smtClean="0"/>
                        <a:t> « estimé » vs mesuré</a:t>
                      </a:r>
                    </a:p>
                    <a:p>
                      <a:pPr algn="ctr">
                        <a:lnSpc>
                          <a:spcPct val="150000"/>
                        </a:lnSpc>
                      </a:pPr>
                      <a:endParaRPr lang="fr-BE" sz="2400" baseline="0" dirty="0" smtClean="0"/>
                    </a:p>
                    <a:p>
                      <a:pPr algn="ctr">
                        <a:lnSpc>
                          <a:spcPct val="150000"/>
                        </a:lnSpc>
                      </a:pPr>
                      <a:endParaRPr lang="fr-BE" sz="24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endParaRPr lang="fr-BE" dirty="0"/>
                    </a:p>
                  </a:txBody>
                  <a:tcPr/>
                </a:tc>
                <a:tc gridSpan="2">
                  <a:txBody>
                    <a:bodyPr/>
                    <a:lstStyle/>
                    <a:p>
                      <a:pPr algn="ctr"/>
                      <a:r>
                        <a:rPr lang="fr-BE" sz="2800" b="0" dirty="0" smtClean="0">
                          <a:solidFill>
                            <a:schemeClr val="tx1"/>
                          </a:solidFill>
                        </a:rPr>
                        <a:t>Volume de dilution</a:t>
                      </a:r>
                      <a:endParaRPr lang="fr-BE" sz="2800" b="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fr-BE" dirty="0"/>
                    </a:p>
                  </a:txBody>
                  <a:tcPr/>
                </a:tc>
              </a:tr>
              <a:tr h="920130">
                <a:tc gridSpan="2" vMerge="1">
                  <a:txBody>
                    <a:bodyPr/>
                    <a:lstStyle/>
                    <a:p>
                      <a:pPr algn="ctr"/>
                      <a:endParaRPr lang="fr-BE" sz="3200" dirty="0"/>
                    </a:p>
                  </a:txBody>
                  <a:tcPr vert="vert270" anchor="ctr">
                    <a:solidFill>
                      <a:schemeClr val="accent1">
                        <a:lumMod val="20000"/>
                        <a:lumOff val="80000"/>
                      </a:schemeClr>
                    </a:solidFill>
                  </a:tcPr>
                </a:tc>
                <a:tc hMerge="1" vMerge="1">
                  <a:txBody>
                    <a:bodyPr/>
                    <a:lstStyle/>
                    <a:p>
                      <a:endParaRPr lang="fr-BE" dirty="0"/>
                    </a:p>
                  </a:txBody>
                  <a:tcPr/>
                </a:tc>
                <a:tc>
                  <a:txBody>
                    <a:bodyPr/>
                    <a:lstStyle/>
                    <a:p>
                      <a:pPr algn="ctr"/>
                      <a:r>
                        <a:rPr lang="fr-BE" sz="2000" b="1" dirty="0" smtClean="0"/>
                        <a:t>Fixe</a:t>
                      </a:r>
                      <a:endParaRPr lang="fr-BE" b="1" dirty="0" smtClean="0"/>
                    </a:p>
                    <a:p>
                      <a:pPr algn="ctr"/>
                      <a:r>
                        <a:rPr lang="fr-BE" dirty="0" smtClean="0"/>
                        <a:t>(1.6</a:t>
                      </a:r>
                      <a:r>
                        <a:rPr lang="fr-BE" baseline="0" dirty="0" smtClean="0"/>
                        <a:t> +[1.25 ou 1.45]) L</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BE" sz="2000" b="1" dirty="0" smtClean="0"/>
                        <a:t>Estimé</a:t>
                      </a:r>
                      <a:endParaRPr lang="fr-BE" b="1" dirty="0" smtClean="0"/>
                    </a:p>
                    <a:p>
                      <a:pPr algn="ctr"/>
                      <a:r>
                        <a:rPr lang="fr-BE" dirty="0" smtClean="0"/>
                        <a:t>(</a:t>
                      </a:r>
                      <a:r>
                        <a:rPr lang="fr-BE" dirty="0" err="1" smtClean="0"/>
                        <a:t>perfusionniste</a:t>
                      </a:r>
                      <a:r>
                        <a:rPr lang="fr-BE" dirty="0" smtClean="0"/>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1049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3200" dirty="0" smtClean="0"/>
                        <a:t>Masse</a:t>
                      </a:r>
                      <a:r>
                        <a:rPr lang="fr-BE" sz="3200" baseline="0" dirty="0" smtClean="0"/>
                        <a:t> sanguine</a:t>
                      </a:r>
                      <a:endParaRPr lang="fr-BE" sz="3200" dirty="0"/>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fr-BE" sz="2000" b="1" dirty="0" smtClean="0"/>
                        <a:t>Calculée </a:t>
                      </a:r>
                      <a:endParaRPr lang="fr-BE" b="1" dirty="0" smtClean="0"/>
                    </a:p>
                    <a:p>
                      <a:pPr algn="ctr"/>
                      <a:r>
                        <a:rPr lang="fr-BE" dirty="0" smtClean="0"/>
                        <a:t>(Poids)</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fr-BE" sz="2400" dirty="0" smtClean="0">
                        <a:solidFill>
                          <a:srgbClr val="FF0000"/>
                        </a:solidFill>
                      </a:endParaRPr>
                    </a:p>
                    <a:p>
                      <a:endParaRPr lang="fr-BE" sz="2400" dirty="0" smtClean="0">
                        <a:solidFill>
                          <a:srgbClr val="FF0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fr-BE" sz="2400" dirty="0">
                        <a:solidFill>
                          <a:srgbClr val="00B050"/>
                        </a:solidFill>
                      </a:endParaRP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710497">
                <a:tc vMerge="1">
                  <a:txBody>
                    <a:bodyPr/>
                    <a:lstStyle/>
                    <a:p>
                      <a:pPr algn="ctr"/>
                      <a:endParaRPr lang="fr-BE" sz="3200" dirty="0"/>
                    </a:p>
                  </a:txBody>
                  <a:tcPr vert="vert270" anchor="ctr">
                    <a:solidFill>
                      <a:schemeClr val="accent1">
                        <a:lumMod val="20000"/>
                        <a:lumOff val="80000"/>
                      </a:schemeClr>
                    </a:solidFill>
                  </a:tcPr>
                </a:tc>
                <a:tc>
                  <a:txBody>
                    <a:bodyPr/>
                    <a:lstStyle/>
                    <a:p>
                      <a:pPr algn="ctr"/>
                      <a:r>
                        <a:rPr lang="fr-BE" sz="2000" b="1" dirty="0" smtClean="0"/>
                        <a:t>Estimée</a:t>
                      </a:r>
                      <a:endParaRPr lang="fr-BE" b="1" dirty="0" smtClean="0"/>
                    </a:p>
                    <a:p>
                      <a:pPr algn="ctr"/>
                      <a:r>
                        <a:rPr lang="fr-BE" dirty="0" smtClean="0"/>
                        <a:t>(</a:t>
                      </a:r>
                      <a:r>
                        <a:rPr lang="fr-BE" dirty="0" err="1" smtClean="0"/>
                        <a:t>perfusionniste</a:t>
                      </a:r>
                      <a:r>
                        <a:rPr lang="fr-BE" dirty="0" smtClean="0"/>
                        <a:t>/formules)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fr-BE" sz="2400" b="0" dirty="0">
                        <a:solidFill>
                          <a:srgbClr val="00B05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c>
                  <a:txBody>
                    <a:bodyPr/>
                    <a:lstStyle/>
                    <a:p>
                      <a:endParaRPr lang="fr-BE" sz="2400" dirty="0">
                        <a:solidFill>
                          <a:srgbClr val="00B050"/>
                        </a:solidFill>
                      </a:endParaRP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50"/>
                    </a:solidFill>
                  </a:tcPr>
                </a:tc>
              </a:tr>
            </a:tbl>
          </a:graphicData>
        </a:graphic>
      </p:graphicFrame>
      <p:sp>
        <p:nvSpPr>
          <p:cNvPr id="4"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L’estimation préopératoire de l’hématocrite sous CEC</a:t>
            </a:r>
          </a:p>
        </p:txBody>
      </p:sp>
      <p:graphicFrame>
        <p:nvGraphicFramePr>
          <p:cNvPr id="6" name="Graphique 5"/>
          <p:cNvGraphicFramePr/>
          <p:nvPr/>
        </p:nvGraphicFramePr>
        <p:xfrm>
          <a:off x="4283968" y="3573016"/>
          <a:ext cx="4500000" cy="2808000"/>
        </p:xfrm>
        <a:graphic>
          <a:graphicData uri="http://schemas.openxmlformats.org/drawingml/2006/chart">
            <c:chart xmlns:c="http://schemas.openxmlformats.org/drawingml/2006/chart" xmlns:r="http://schemas.openxmlformats.org/officeDocument/2006/relationships" r:id="rId3"/>
          </a:graphicData>
        </a:graphic>
      </p:graphicFrame>
      <p:sp>
        <p:nvSpPr>
          <p:cNvPr id="8"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35</a:t>
            </a:fld>
            <a:endParaRPr lang="fr-BE" sz="1600" b="1" dirty="0">
              <a:solidFill>
                <a:schemeClr val="tx1"/>
              </a:solidFill>
            </a:endParaRPr>
          </a:p>
        </p:txBody>
      </p:sp>
      <p:sp>
        <p:nvSpPr>
          <p:cNvPr id="9" name="Rectangle 8"/>
          <p:cNvSpPr/>
          <p:nvPr/>
        </p:nvSpPr>
        <p:spPr>
          <a:xfrm>
            <a:off x="4139952" y="2852936"/>
            <a:ext cx="2376264"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↑VD =&gt; ↓HtT1</a:t>
            </a:r>
          </a:p>
        </p:txBody>
      </p:sp>
      <p:sp>
        <p:nvSpPr>
          <p:cNvPr id="10" name="Rectangle 9"/>
          <p:cNvSpPr/>
          <p:nvPr/>
        </p:nvSpPr>
        <p:spPr>
          <a:xfrm>
            <a:off x="6588224" y="2852936"/>
            <a:ext cx="2376264"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↓VD =&gt; ↑HtT1</a:t>
            </a:r>
          </a:p>
        </p:txBody>
      </p:sp>
      <p:sp>
        <p:nvSpPr>
          <p:cNvPr id="11" name="Rectangle 10"/>
          <p:cNvSpPr/>
          <p:nvPr/>
        </p:nvSpPr>
        <p:spPr>
          <a:xfrm>
            <a:off x="1547664" y="4149080"/>
            <a:ext cx="2448272"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↑MS =&gt; ↑</a:t>
            </a:r>
            <a:r>
              <a:rPr lang="fr-BE" sz="2400" dirty="0" smtClean="0">
                <a:solidFill>
                  <a:srgbClr val="C00000"/>
                </a:solidFill>
                <a:sym typeface="Wingdings 3"/>
              </a:rPr>
              <a:t> </a:t>
            </a:r>
            <a:r>
              <a:rPr lang="fr-BE" sz="2400" dirty="0" smtClean="0">
                <a:solidFill>
                  <a:srgbClr val="C00000"/>
                </a:solidFill>
              </a:rPr>
              <a:t>HtT1</a:t>
            </a:r>
          </a:p>
        </p:txBody>
      </p:sp>
      <p:sp>
        <p:nvSpPr>
          <p:cNvPr id="12" name="Rectangle 11"/>
          <p:cNvSpPr/>
          <p:nvPr/>
        </p:nvSpPr>
        <p:spPr>
          <a:xfrm>
            <a:off x="1547664" y="5877272"/>
            <a:ext cx="2448272" cy="50405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BE" sz="2400" dirty="0" smtClean="0">
                <a:solidFill>
                  <a:srgbClr val="C00000"/>
                </a:solidFill>
              </a:rPr>
              <a:t>↓ </a:t>
            </a:r>
            <a:r>
              <a:rPr lang="fr-BE" sz="2400" dirty="0" smtClean="0">
                <a:solidFill>
                  <a:srgbClr val="C00000"/>
                </a:solidFill>
                <a:sym typeface="Symbol"/>
              </a:rPr>
              <a:t>MS</a:t>
            </a:r>
            <a:r>
              <a:rPr lang="fr-BE" sz="2400" dirty="0" smtClean="0">
                <a:solidFill>
                  <a:srgbClr val="C00000"/>
                </a:solidFill>
              </a:rPr>
              <a:t> =&gt; ↓</a:t>
            </a:r>
            <a:r>
              <a:rPr lang="fr-BE" sz="2400" dirty="0" smtClean="0">
                <a:solidFill>
                  <a:srgbClr val="C00000"/>
                </a:solidFill>
                <a:sym typeface="Symbol"/>
              </a:rPr>
              <a:t> </a:t>
            </a:r>
            <a:r>
              <a:rPr lang="fr-BE" sz="2400" dirty="0" smtClean="0">
                <a:solidFill>
                  <a:srgbClr val="C00000"/>
                </a:solidFill>
              </a:rPr>
              <a:t>HtT1</a:t>
            </a:r>
          </a:p>
        </p:txBody>
      </p:sp>
      <p:sp>
        <p:nvSpPr>
          <p:cNvPr id="13" name="Rectangle 12"/>
          <p:cNvSpPr/>
          <p:nvPr/>
        </p:nvSpPr>
        <p:spPr>
          <a:xfrm>
            <a:off x="251520" y="2204864"/>
            <a:ext cx="374441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solidFill>
                  <a:srgbClr val="C00000"/>
                </a:solidFill>
              </a:rPr>
              <a:t>↓ HtT1 </a:t>
            </a:r>
            <a:r>
              <a:rPr lang="fr-BE" sz="2000" dirty="0" smtClean="0">
                <a:solidFill>
                  <a:srgbClr val="C00000"/>
                </a:solidFill>
              </a:rPr>
              <a:t>=</a:t>
            </a:r>
            <a:r>
              <a:rPr lang="fr-BE" sz="2400" dirty="0" smtClean="0">
                <a:solidFill>
                  <a:srgbClr val="C00000"/>
                </a:solidFill>
              </a:rPr>
              <a:t> ↓MS </a:t>
            </a:r>
            <a:r>
              <a:rPr lang="fr-BE" dirty="0" smtClean="0">
                <a:solidFill>
                  <a:srgbClr val="C00000"/>
                </a:solidFill>
              </a:rPr>
              <a:t>et/ou </a:t>
            </a:r>
            <a:r>
              <a:rPr lang="fr-BE" sz="2400" dirty="0" smtClean="0">
                <a:solidFill>
                  <a:srgbClr val="C00000"/>
                </a:solidFill>
              </a:rPr>
              <a:t>↑VD</a:t>
            </a:r>
          </a:p>
          <a:p>
            <a:pPr algn="ctr"/>
            <a:r>
              <a:rPr lang="fr-BE" sz="2400" dirty="0" smtClean="0">
                <a:solidFill>
                  <a:srgbClr val="C00000"/>
                </a:solidFill>
              </a:rPr>
              <a:t>↑ HtT1 </a:t>
            </a:r>
            <a:r>
              <a:rPr lang="fr-BE" sz="2000" dirty="0" smtClean="0">
                <a:solidFill>
                  <a:srgbClr val="C00000"/>
                </a:solidFill>
              </a:rPr>
              <a:t>=</a:t>
            </a:r>
            <a:r>
              <a:rPr lang="fr-BE" sz="2400" dirty="0" smtClean="0">
                <a:solidFill>
                  <a:srgbClr val="C00000"/>
                </a:solidFill>
              </a:rPr>
              <a:t> ↑MS </a:t>
            </a:r>
            <a:r>
              <a:rPr lang="fr-BE" dirty="0" smtClean="0">
                <a:solidFill>
                  <a:srgbClr val="C00000"/>
                </a:solidFill>
              </a:rPr>
              <a:t>et/ou</a:t>
            </a:r>
            <a:r>
              <a:rPr lang="fr-BE" sz="2400" dirty="0" smtClean="0">
                <a:solidFill>
                  <a:srgbClr val="C00000"/>
                </a:solidFill>
              </a:rPr>
              <a:t> ↓VD</a:t>
            </a:r>
          </a:p>
        </p:txBody>
      </p:sp>
      <p:cxnSp>
        <p:nvCxnSpPr>
          <p:cNvPr id="14" name="Connecteur droit avec flèche 13"/>
          <p:cNvCxnSpPr/>
          <p:nvPr/>
        </p:nvCxnSpPr>
        <p:spPr>
          <a:xfrm flipH="1">
            <a:off x="6084168" y="4365104"/>
            <a:ext cx="43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5076056" y="4725144"/>
            <a:ext cx="43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5436096" y="5157192"/>
            <a:ext cx="43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4788024" y="5517232"/>
            <a:ext cx="43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64" presetClass="path" presetSubtype="0" accel="50000" decel="50000" fill="hold" grpId="0" nodeType="withEffect">
                                  <p:stCondLst>
                                    <p:cond delay="0"/>
                                  </p:stCondLst>
                                  <p:childTnLst>
                                    <p:animMotion origin="layout" path="M 5E-6 1.11022E-16 L 5E-6 -0.16273 " pathEditMode="relative" rAng="0" ptsTypes="AA">
                                      <p:cBhvr>
                                        <p:cTn id="23" dur="1000" fill="hold"/>
                                        <p:tgtEl>
                                          <p:spTgt spid="12"/>
                                        </p:tgtEl>
                                        <p:attrNameLst>
                                          <p:attrName>ppt_x</p:attrName>
                                          <p:attrName>ppt_y</p:attrName>
                                        </p:attrNameLst>
                                      </p:cBhvr>
                                      <p:rCtr x="0" y="-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179512" y="1484784"/>
          <a:ext cx="8784976" cy="5184577"/>
        </p:xfrm>
        <a:graphic>
          <a:graphicData uri="http://schemas.openxmlformats.org/drawingml/2006/table">
            <a:tbl>
              <a:tblPr firstRow="1" bandRow="1">
                <a:tableStyleId>{5C22544A-7EE6-4342-B048-85BDC9FD1C3A}</a:tableStyleId>
              </a:tblPr>
              <a:tblGrid>
                <a:gridCol w="1259667"/>
                <a:gridCol w="2634622"/>
                <a:gridCol w="2466061"/>
                <a:gridCol w="2424626"/>
              </a:tblGrid>
              <a:tr h="843453">
                <a:tc rowSpan="2" gridSpan="2">
                  <a:txBody>
                    <a:bodyPr/>
                    <a:lstStyle/>
                    <a:p>
                      <a:pPr algn="ctr">
                        <a:lnSpc>
                          <a:spcPct val="150000"/>
                        </a:lnSpc>
                      </a:pPr>
                      <a:r>
                        <a:rPr lang="fr-BE" sz="2400" dirty="0" smtClean="0"/>
                        <a:t>Ht T1</a:t>
                      </a:r>
                      <a:r>
                        <a:rPr lang="fr-BE" sz="2400" baseline="0" dirty="0" smtClean="0"/>
                        <a:t> « estimé » vs mesuré</a:t>
                      </a:r>
                    </a:p>
                    <a:p>
                      <a:pPr algn="ctr">
                        <a:lnSpc>
                          <a:spcPct val="150000"/>
                        </a:lnSpc>
                      </a:pPr>
                      <a:endParaRPr lang="fr-BE" sz="2400" baseline="0" dirty="0" smtClean="0"/>
                    </a:p>
                    <a:p>
                      <a:pPr algn="ctr">
                        <a:lnSpc>
                          <a:spcPct val="150000"/>
                        </a:lnSpc>
                      </a:pPr>
                      <a:endParaRPr lang="fr-BE" sz="24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endParaRPr lang="fr-BE" dirty="0"/>
                    </a:p>
                  </a:txBody>
                  <a:tcPr/>
                </a:tc>
                <a:tc gridSpan="2">
                  <a:txBody>
                    <a:bodyPr/>
                    <a:lstStyle/>
                    <a:p>
                      <a:pPr algn="ctr"/>
                      <a:r>
                        <a:rPr lang="fr-BE" sz="2800" b="0" dirty="0" smtClean="0">
                          <a:solidFill>
                            <a:schemeClr val="tx1"/>
                          </a:solidFill>
                        </a:rPr>
                        <a:t>Volume de dilution</a:t>
                      </a:r>
                      <a:endParaRPr lang="fr-BE" sz="2800" b="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fr-BE" dirty="0"/>
                    </a:p>
                  </a:txBody>
                  <a:tcPr/>
                </a:tc>
              </a:tr>
              <a:tr h="920130">
                <a:tc gridSpan="2" vMerge="1">
                  <a:txBody>
                    <a:bodyPr/>
                    <a:lstStyle/>
                    <a:p>
                      <a:pPr algn="ctr"/>
                      <a:endParaRPr lang="fr-BE" sz="3200" dirty="0"/>
                    </a:p>
                  </a:txBody>
                  <a:tcPr vert="vert270" anchor="ctr">
                    <a:solidFill>
                      <a:schemeClr val="accent1">
                        <a:lumMod val="20000"/>
                        <a:lumOff val="80000"/>
                      </a:schemeClr>
                    </a:solidFill>
                  </a:tcPr>
                </a:tc>
                <a:tc hMerge="1" vMerge="1">
                  <a:txBody>
                    <a:bodyPr/>
                    <a:lstStyle/>
                    <a:p>
                      <a:endParaRPr lang="fr-BE" dirty="0"/>
                    </a:p>
                  </a:txBody>
                  <a:tcPr/>
                </a:tc>
                <a:tc>
                  <a:txBody>
                    <a:bodyPr/>
                    <a:lstStyle/>
                    <a:p>
                      <a:pPr algn="ctr"/>
                      <a:r>
                        <a:rPr lang="fr-BE" sz="2000" b="1" dirty="0" smtClean="0"/>
                        <a:t>Fixe</a:t>
                      </a:r>
                      <a:endParaRPr lang="fr-BE" b="1" dirty="0" smtClean="0"/>
                    </a:p>
                    <a:p>
                      <a:pPr algn="ctr"/>
                      <a:r>
                        <a:rPr lang="fr-BE" dirty="0" smtClean="0"/>
                        <a:t>(1.6</a:t>
                      </a:r>
                      <a:r>
                        <a:rPr lang="fr-BE" baseline="0" dirty="0" smtClean="0"/>
                        <a:t> +[1.25 ou 1.45]) L</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BE" sz="2000" b="1" dirty="0" smtClean="0"/>
                        <a:t>Estimé</a:t>
                      </a:r>
                      <a:endParaRPr lang="fr-BE" b="1" dirty="0" smtClean="0"/>
                    </a:p>
                    <a:p>
                      <a:pPr algn="ctr"/>
                      <a:r>
                        <a:rPr lang="fr-BE" dirty="0" smtClean="0"/>
                        <a:t>(</a:t>
                      </a:r>
                      <a:r>
                        <a:rPr lang="fr-BE" dirty="0" err="1" smtClean="0"/>
                        <a:t>perfusionniste</a:t>
                      </a:r>
                      <a:r>
                        <a:rPr lang="fr-BE" dirty="0" smtClean="0"/>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1049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3200" dirty="0" smtClean="0"/>
                        <a:t>Masse</a:t>
                      </a:r>
                      <a:r>
                        <a:rPr lang="fr-BE" sz="3200" baseline="0" dirty="0" smtClean="0"/>
                        <a:t> sanguine</a:t>
                      </a:r>
                      <a:endParaRPr lang="fr-BE" sz="3200" dirty="0"/>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fr-BE" sz="2000" b="1" dirty="0" smtClean="0"/>
                        <a:t>Calculée </a:t>
                      </a:r>
                      <a:endParaRPr lang="fr-BE" b="1" dirty="0" smtClean="0"/>
                    </a:p>
                    <a:p>
                      <a:pPr algn="ctr"/>
                      <a:r>
                        <a:rPr lang="fr-BE" dirty="0" smtClean="0"/>
                        <a:t>(Poids)</a:t>
                      </a:r>
                      <a:endParaRPr lang="fr-B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BE" sz="2400" b="1" dirty="0" smtClean="0">
                          <a:solidFill>
                            <a:schemeClr val="bg1"/>
                          </a:solidFill>
                        </a:rPr>
                        <a:t>↑ MS  + ↑DV</a:t>
                      </a:r>
                    </a:p>
                    <a:p>
                      <a:pPr algn="ctr"/>
                      <a:r>
                        <a:rPr lang="fr-BE" sz="2400" b="1" dirty="0" smtClean="0">
                          <a:solidFill>
                            <a:schemeClr val="bg1"/>
                          </a:solidFill>
                          <a:sym typeface="Wingdings 3"/>
                        </a:rPr>
                        <a:t>=&gt;  </a:t>
                      </a:r>
                      <a:r>
                        <a:rPr lang="fr-BE" sz="2400" b="1" dirty="0" smtClean="0">
                          <a:solidFill>
                            <a:schemeClr val="bg1"/>
                          </a:solidFill>
                        </a:rPr>
                        <a:t>HtT1</a:t>
                      </a:r>
                      <a:endParaRPr lang="fr-BE" sz="2400"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BE" sz="2400" b="1" dirty="0" smtClean="0">
                          <a:solidFill>
                            <a:schemeClr val="tx1"/>
                          </a:solidFill>
                        </a:rPr>
                        <a:t>↑MS  + ↓DV</a:t>
                      </a:r>
                    </a:p>
                    <a:p>
                      <a:pPr algn="ctr"/>
                      <a:r>
                        <a:rPr lang="fr-BE" sz="2400" b="1" dirty="0" smtClean="0">
                          <a:solidFill>
                            <a:schemeClr val="tx1"/>
                          </a:solidFill>
                          <a:sym typeface="Wingdings 3"/>
                        </a:rPr>
                        <a:t>=&gt;  </a:t>
                      </a:r>
                      <a:r>
                        <a:rPr lang="fr-BE" sz="2400" b="1" dirty="0" smtClean="0">
                          <a:solidFill>
                            <a:schemeClr val="tx1"/>
                          </a:solidFill>
                        </a:rPr>
                        <a:t>HtT1</a:t>
                      </a:r>
                      <a:endParaRPr lang="fr-BE" sz="240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710497">
                <a:tc vMerge="1">
                  <a:txBody>
                    <a:bodyPr/>
                    <a:lstStyle/>
                    <a:p>
                      <a:pPr algn="ctr"/>
                      <a:endParaRPr lang="fr-BE" sz="3200" dirty="0"/>
                    </a:p>
                  </a:txBody>
                  <a:tcPr vert="vert270" anchor="ctr">
                    <a:solidFill>
                      <a:schemeClr val="accent1">
                        <a:lumMod val="20000"/>
                        <a:lumOff val="80000"/>
                      </a:schemeClr>
                    </a:solidFill>
                  </a:tcPr>
                </a:tc>
                <a:tc>
                  <a:txBody>
                    <a:bodyPr/>
                    <a:lstStyle/>
                    <a:p>
                      <a:pPr algn="ctr"/>
                      <a:r>
                        <a:rPr lang="fr-BE" sz="2000" b="1" dirty="0" smtClean="0"/>
                        <a:t>Estimée</a:t>
                      </a:r>
                      <a:endParaRPr lang="fr-BE" b="1" dirty="0" smtClean="0"/>
                    </a:p>
                    <a:p>
                      <a:pPr algn="ctr"/>
                      <a:r>
                        <a:rPr lang="fr-BE" dirty="0" smtClean="0"/>
                        <a:t>(</a:t>
                      </a:r>
                      <a:r>
                        <a:rPr lang="fr-BE" dirty="0" err="1" smtClean="0"/>
                        <a:t>perfusionniste</a:t>
                      </a:r>
                      <a:r>
                        <a:rPr lang="fr-BE" dirty="0" smtClean="0"/>
                        <a:t>/formules)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fr-BE" sz="2400" b="1" dirty="0" smtClean="0">
                          <a:solidFill>
                            <a:schemeClr val="tx1"/>
                          </a:solidFill>
                        </a:rPr>
                        <a:t>↓MS  + ↑DV</a:t>
                      </a:r>
                    </a:p>
                    <a:p>
                      <a:pPr algn="ctr"/>
                      <a:r>
                        <a:rPr lang="fr-BE" sz="2400" b="1" dirty="0" smtClean="0">
                          <a:solidFill>
                            <a:schemeClr val="tx1"/>
                          </a:solidFill>
                          <a:sym typeface="Wingdings 3"/>
                        </a:rPr>
                        <a:t>=&gt;  </a:t>
                      </a:r>
                      <a:r>
                        <a:rPr lang="fr-BE" sz="2400" b="1" dirty="0" smtClean="0">
                          <a:solidFill>
                            <a:schemeClr val="tx1"/>
                          </a:solidFill>
                        </a:rPr>
                        <a:t>HtT1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c>
                  <a:txBody>
                    <a:bodyPr/>
                    <a:lstStyle/>
                    <a:p>
                      <a:pPr algn="ctr"/>
                      <a:r>
                        <a:rPr lang="fr-BE" sz="2400" b="1" dirty="0" smtClean="0">
                          <a:solidFill>
                            <a:schemeClr val="bg1"/>
                          </a:solidFill>
                        </a:rPr>
                        <a:t>↓ MS  + ↓ DV</a:t>
                      </a:r>
                    </a:p>
                    <a:p>
                      <a:pPr algn="ctr"/>
                      <a:r>
                        <a:rPr lang="fr-BE" sz="2400" b="1" dirty="0" smtClean="0">
                          <a:solidFill>
                            <a:schemeClr val="bg1"/>
                          </a:solidFill>
                          <a:sym typeface="Wingdings 3"/>
                        </a:rPr>
                        <a:t>=&gt; </a:t>
                      </a:r>
                      <a:r>
                        <a:rPr lang="fr-BE" sz="2400" b="1" dirty="0" smtClean="0">
                          <a:solidFill>
                            <a:schemeClr val="bg1"/>
                          </a:solidFill>
                        </a:rPr>
                        <a:t>HtT1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50"/>
                    </a:solidFill>
                  </a:tcPr>
                </a:tc>
              </a:tr>
            </a:tbl>
          </a:graphicData>
        </a:graphic>
      </p:graphicFrame>
      <p:sp>
        <p:nvSpPr>
          <p:cNvPr id="4"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L’estimation préopératoire de l’hématocrite sous CEC</a:t>
            </a:r>
          </a:p>
        </p:txBody>
      </p:sp>
      <p:sp>
        <p:nvSpPr>
          <p:cNvPr id="6" name="Rectangle 5"/>
          <p:cNvSpPr/>
          <p:nvPr/>
        </p:nvSpPr>
        <p:spPr>
          <a:xfrm>
            <a:off x="4355976" y="3573016"/>
            <a:ext cx="1944216" cy="10081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6804248" y="5373216"/>
            <a:ext cx="1944216" cy="10081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6804248" y="3645024"/>
            <a:ext cx="1944216" cy="10081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4355976" y="5301208"/>
            <a:ext cx="1944216" cy="10081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p:nvSpPr>
        <p:spPr>
          <a:xfrm>
            <a:off x="4067944" y="3254493"/>
            <a:ext cx="4896544" cy="3630891"/>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endParaRPr lang="fr-BE" sz="1400" dirty="0" smtClean="0"/>
          </a:p>
          <a:p>
            <a:r>
              <a:rPr lang="fr-BE" sz="2800" dirty="0" smtClean="0">
                <a:solidFill>
                  <a:srgbClr val="C00000"/>
                </a:solidFill>
              </a:rPr>
              <a:t>! Précision du volume de dilution et de la </a:t>
            </a:r>
            <a:r>
              <a:rPr lang="fr-FR" sz="2800" dirty="0" smtClean="0">
                <a:solidFill>
                  <a:srgbClr val="C00000"/>
                </a:solidFill>
              </a:rPr>
              <a:t>masse sanguine</a:t>
            </a:r>
            <a:r>
              <a:rPr lang="fr-BE" sz="2800" dirty="0" smtClean="0">
                <a:solidFill>
                  <a:srgbClr val="C00000"/>
                </a:solidFill>
              </a:rPr>
              <a:t> </a:t>
            </a:r>
          </a:p>
        </p:txBody>
      </p:sp>
      <p:sp>
        <p:nvSpPr>
          <p:cNvPr id="11" name="Rectangle 10"/>
          <p:cNvSpPr/>
          <p:nvPr/>
        </p:nvSpPr>
        <p:spPr>
          <a:xfrm>
            <a:off x="4067944" y="4581128"/>
            <a:ext cx="4896544" cy="79208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fr-BE" sz="2800" dirty="0" smtClean="0">
                <a:solidFill>
                  <a:srgbClr val="C00000"/>
                </a:solidFill>
              </a:rPr>
              <a:t>! Formules simplifiées</a:t>
            </a:r>
          </a:p>
        </p:txBody>
      </p:sp>
      <p:sp>
        <p:nvSpPr>
          <p:cNvPr id="12" name="Rectangle 11"/>
          <p:cNvSpPr/>
          <p:nvPr/>
        </p:nvSpPr>
        <p:spPr>
          <a:xfrm>
            <a:off x="4067944" y="5373216"/>
            <a:ext cx="4896544" cy="129614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fr-BE" sz="2800" dirty="0" smtClean="0">
                <a:solidFill>
                  <a:schemeClr val="tx1"/>
                </a:solidFill>
              </a:rPr>
              <a:t>Analyse </a:t>
            </a:r>
            <a:r>
              <a:rPr lang="fr-BE" sz="2800" dirty="0" err="1" smtClean="0">
                <a:solidFill>
                  <a:schemeClr val="tx1"/>
                </a:solidFill>
              </a:rPr>
              <a:t>multivariée</a:t>
            </a:r>
            <a:r>
              <a:rPr lang="fr-BE" sz="2800" dirty="0" smtClean="0">
                <a:solidFill>
                  <a:schemeClr val="tx1"/>
                </a:solidFill>
              </a:rPr>
              <a:t> ? </a:t>
            </a:r>
            <a:r>
              <a:rPr lang="fr-BE" sz="2800" i="1" dirty="0" smtClean="0">
                <a:solidFill>
                  <a:schemeClr val="tx1"/>
                </a:solidFill>
              </a:rPr>
              <a:t>Critères cliniques, nature du liquide,…</a:t>
            </a:r>
          </a:p>
        </p:txBody>
      </p:sp>
      <p:sp>
        <p:nvSpPr>
          <p:cNvPr id="16"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36</a:t>
            </a:fld>
            <a:endParaRPr lang="fr-BE" sz="1600" b="1" dirty="0">
              <a:solidFill>
                <a:schemeClr val="tx1"/>
              </a:solidFill>
            </a:endParaRPr>
          </a:p>
        </p:txBody>
      </p:sp>
      <p:sp>
        <p:nvSpPr>
          <p:cNvPr id="15" name="Rectangle 14"/>
          <p:cNvSpPr/>
          <p:nvPr/>
        </p:nvSpPr>
        <p:spPr>
          <a:xfrm>
            <a:off x="251520" y="2204864"/>
            <a:ext cx="374441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solidFill>
                  <a:srgbClr val="C00000"/>
                </a:solidFill>
              </a:rPr>
              <a:t>↓ HtT1 </a:t>
            </a:r>
            <a:r>
              <a:rPr lang="fr-BE" sz="2000" dirty="0" smtClean="0">
                <a:solidFill>
                  <a:srgbClr val="C00000"/>
                </a:solidFill>
              </a:rPr>
              <a:t>=</a:t>
            </a:r>
            <a:r>
              <a:rPr lang="fr-BE" sz="2400" dirty="0" smtClean="0">
                <a:solidFill>
                  <a:srgbClr val="C00000"/>
                </a:solidFill>
              </a:rPr>
              <a:t> ↓MS </a:t>
            </a:r>
            <a:r>
              <a:rPr lang="fr-BE" dirty="0" smtClean="0">
                <a:solidFill>
                  <a:srgbClr val="C00000"/>
                </a:solidFill>
              </a:rPr>
              <a:t>et/ou </a:t>
            </a:r>
            <a:r>
              <a:rPr lang="fr-BE" sz="2400" dirty="0" smtClean="0">
                <a:solidFill>
                  <a:srgbClr val="C00000"/>
                </a:solidFill>
              </a:rPr>
              <a:t>↑VD</a:t>
            </a:r>
          </a:p>
          <a:p>
            <a:pPr algn="ctr"/>
            <a:r>
              <a:rPr lang="fr-BE" sz="2400" dirty="0" smtClean="0">
                <a:solidFill>
                  <a:srgbClr val="C00000"/>
                </a:solidFill>
              </a:rPr>
              <a:t>↑ HtT1 </a:t>
            </a:r>
            <a:r>
              <a:rPr lang="fr-BE" sz="2000" dirty="0" smtClean="0">
                <a:solidFill>
                  <a:srgbClr val="C00000"/>
                </a:solidFill>
              </a:rPr>
              <a:t>=</a:t>
            </a:r>
            <a:r>
              <a:rPr lang="fr-BE" sz="2400" dirty="0" smtClean="0">
                <a:solidFill>
                  <a:srgbClr val="C00000"/>
                </a:solidFill>
              </a:rPr>
              <a:t> ↑MS </a:t>
            </a:r>
            <a:r>
              <a:rPr lang="fr-BE" dirty="0" smtClean="0">
                <a:solidFill>
                  <a:srgbClr val="C00000"/>
                </a:solidFill>
              </a:rPr>
              <a:t>et/ou</a:t>
            </a:r>
            <a:r>
              <a:rPr lang="fr-BE" sz="2400" dirty="0" smtClean="0">
                <a:solidFill>
                  <a:srgbClr val="C00000"/>
                </a:solidFill>
              </a:rPr>
              <a:t> ↓VD</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l’exposé</a:t>
            </a:r>
            <a:endParaRPr lang="fr-BE" dirty="0"/>
          </a:p>
        </p:txBody>
      </p:sp>
      <p:sp>
        <p:nvSpPr>
          <p:cNvPr id="6"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37</a:t>
            </a:fld>
            <a:endParaRPr lang="fr-BE" sz="1600" b="1" dirty="0">
              <a:solidFill>
                <a:schemeClr val="tx1"/>
              </a:solidFill>
            </a:endParaRPr>
          </a:p>
        </p:txBody>
      </p:sp>
      <p:sp>
        <p:nvSpPr>
          <p:cNvPr id="7" name="Espace réservé du contenu 2"/>
          <p:cNvSpPr>
            <a:spLocks noGrp="1"/>
          </p:cNvSpPr>
          <p:nvPr>
            <p:ph idx="1"/>
          </p:nvPr>
        </p:nvSpPr>
        <p:spPr>
          <a:xfrm>
            <a:off x="457200" y="1556792"/>
            <a:ext cx="8229600" cy="5517232"/>
          </a:xfrm>
        </p:spPr>
        <p:txBody>
          <a:bodyPr>
            <a:noAutofit/>
          </a:bodyPr>
          <a:lstStyle/>
          <a:p>
            <a:pPr marL="342900" lvl="1" indent="-342900">
              <a:buFont typeface="+mj-lt"/>
              <a:buAutoNum type="arabicPeriod"/>
            </a:pPr>
            <a:r>
              <a:rPr lang="fr-BE" sz="2400" dirty="0" smtClean="0"/>
              <a:t>La problématique de santé publique </a:t>
            </a:r>
          </a:p>
          <a:p>
            <a:pPr marL="742950" lvl="2" indent="-342900">
              <a:buFont typeface="Wingdings" pitchFamily="2" charset="2"/>
              <a:buChar char="Ø"/>
            </a:pPr>
            <a:r>
              <a:rPr lang="fr-BE" sz="2000" dirty="0" smtClean="0"/>
              <a:t>L’épargne sanguine : un enjeu actuel</a:t>
            </a:r>
          </a:p>
          <a:p>
            <a:pPr marL="742950" lvl="2" indent="-342900">
              <a:buNone/>
            </a:pPr>
            <a:endParaRPr lang="fr-BE" sz="600" dirty="0" smtClean="0"/>
          </a:p>
          <a:p>
            <a:pPr marL="342900" lvl="1" indent="-342900">
              <a:buFont typeface="+mj-lt"/>
              <a:buAutoNum type="arabicPeriod"/>
            </a:pPr>
            <a:r>
              <a:rPr lang="fr-BE" sz="2400" dirty="0" smtClean="0"/>
              <a:t>Les recherches</a:t>
            </a:r>
          </a:p>
          <a:p>
            <a:pPr marL="742950" lvl="2" indent="-342900">
              <a:buFont typeface="Wingdings" pitchFamily="2" charset="2"/>
              <a:buChar char="Ø"/>
            </a:pPr>
            <a:r>
              <a:rPr lang="fr-BE" sz="2000" dirty="0" smtClean="0"/>
              <a:t>Etat des lieux des pratiques en chirurgie cardiaque au </a:t>
            </a:r>
            <a:r>
              <a:rPr lang="fr-BE" sz="2000" dirty="0" err="1" smtClean="0"/>
              <a:t>CHULg</a:t>
            </a:r>
            <a:endParaRPr lang="fr-BE" sz="2000" dirty="0" smtClean="0"/>
          </a:p>
          <a:p>
            <a:pPr marL="742950" lvl="2" indent="-342900">
              <a:buFont typeface="Wingdings" pitchFamily="2" charset="2"/>
              <a:buChar char="Ø"/>
            </a:pPr>
            <a:r>
              <a:rPr lang="fr-BE" sz="2000" dirty="0" smtClean="0"/>
              <a:t>Aperçu des actions cliniques</a:t>
            </a:r>
          </a:p>
          <a:p>
            <a:pPr marL="1200150" lvl="3" indent="-342900">
              <a:buFont typeface="Wingdings" pitchFamily="2" charset="2"/>
              <a:buChar char="Ø"/>
            </a:pPr>
            <a:r>
              <a:rPr lang="fr-BE" sz="1800" dirty="0" smtClean="0"/>
              <a:t>Période postopératoire</a:t>
            </a:r>
          </a:p>
          <a:p>
            <a:pPr marL="1200150" lvl="3" indent="-342900">
              <a:buFont typeface="Wingdings" pitchFamily="2" charset="2"/>
              <a:buChar char="Ø"/>
            </a:pPr>
            <a:r>
              <a:rPr lang="fr-BE" sz="1800" dirty="0" smtClean="0"/>
              <a:t>Période </a:t>
            </a:r>
            <a:r>
              <a:rPr lang="fr-BE" sz="1800" dirty="0" err="1" smtClean="0"/>
              <a:t>peropératoire</a:t>
            </a:r>
            <a:endParaRPr lang="fr-BE" sz="1800" dirty="0" smtClean="0"/>
          </a:p>
          <a:p>
            <a:pPr marL="1200150" lvl="3" indent="-342900">
              <a:buFont typeface="Wingdings" pitchFamily="2" charset="2"/>
              <a:buChar char="Ø"/>
            </a:pPr>
            <a:r>
              <a:rPr lang="fr-BE" sz="1800" dirty="0" smtClean="0"/>
              <a:t>Période préopératoire </a:t>
            </a:r>
          </a:p>
          <a:p>
            <a:pPr marL="1339850" lvl="3" indent="-342900">
              <a:buNone/>
            </a:pPr>
            <a:endParaRPr lang="fr-BE" sz="600" dirty="0" smtClean="0"/>
          </a:p>
          <a:p>
            <a:pPr marL="342900" lvl="1" indent="-342900">
              <a:buFont typeface="+mj-lt"/>
              <a:buAutoNum type="arabicPeriod"/>
            </a:pPr>
            <a:r>
              <a:rPr lang="fr-BE" sz="2400" dirty="0" smtClean="0"/>
              <a:t>Le projet institutionnel</a:t>
            </a:r>
          </a:p>
          <a:p>
            <a:pPr marL="742950" lvl="2" indent="-342900">
              <a:buFont typeface="Wingdings" pitchFamily="2" charset="2"/>
              <a:buChar char="Ø"/>
            </a:pPr>
            <a:r>
              <a:rPr lang="fr-BE" sz="2000" dirty="0" smtClean="0"/>
              <a:t>L’itinéraire clinique du patient opéré cardiaque</a:t>
            </a:r>
          </a:p>
          <a:p>
            <a:pPr marL="742950" lvl="2" indent="-342900">
              <a:buFont typeface="Wingdings" pitchFamily="2" charset="2"/>
              <a:buChar char="Ø"/>
            </a:pPr>
            <a:r>
              <a:rPr lang="fr-BE" sz="2000" dirty="0" smtClean="0"/>
              <a:t>L’intégration des recherches</a:t>
            </a:r>
          </a:p>
          <a:p>
            <a:pPr marL="742950" lvl="2" indent="-342900">
              <a:buNone/>
            </a:pPr>
            <a:endParaRPr lang="fr-BE" sz="600" dirty="0" smtClean="0"/>
          </a:p>
          <a:p>
            <a:pPr marL="342900" lvl="1" indent="-342900">
              <a:buFont typeface="+mj-lt"/>
              <a:buAutoNum type="arabicPeriod"/>
            </a:pPr>
            <a:r>
              <a:rPr lang="fr-BE" sz="2400" dirty="0" smtClean="0"/>
              <a:t>Les conclusions et perspectives</a:t>
            </a:r>
          </a:p>
          <a:p>
            <a:pPr marL="800100" lvl="1" indent="-342900">
              <a:buFont typeface="+mj-lt"/>
              <a:buAutoNum type="arabicPeriod"/>
            </a:pPr>
            <a:endParaRPr lang="fr-BE" sz="2400" dirty="0" smtClean="0"/>
          </a:p>
          <a:p>
            <a:pPr marL="800100" lvl="1" indent="-342900">
              <a:buFont typeface="+mj-lt"/>
              <a:buAutoNum type="arabicPeriod"/>
            </a:pPr>
            <a:endParaRPr lang="fr-BE" sz="24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7">
                                            <p:txEl>
                                              <p:pRg st="0" end="0"/>
                                            </p:txEl>
                                          </p:spTgt>
                                        </p:tgtEl>
                                        <p:attrNameLst>
                                          <p:attrName>style.opacity</p:attrName>
                                        </p:attrNameLst>
                                      </p:cBhvr>
                                      <p:to>
                                        <p:strVal val="0.25"/>
                                      </p:to>
                                    </p:set>
                                    <p:animEffect filter="image" prLst="opacity: 0.25">
                                      <p:cBhvr rctx="IE">
                                        <p:cTn id="7" dur="indefinite"/>
                                        <p:tgtEl>
                                          <p:spTgt spid="7">
                                            <p:txEl>
                                              <p:pRg st="0" end="0"/>
                                            </p:txEl>
                                          </p:spTgt>
                                        </p:tgtEl>
                                      </p:cBhvr>
                                    </p:animEffect>
                                  </p:childTnLst>
                                </p:cTn>
                              </p:par>
                              <p:par>
                                <p:cTn id="8" presetID="9" presetClass="emph" presetSubtype="0" nodeType="withEffect">
                                  <p:stCondLst>
                                    <p:cond delay="0"/>
                                  </p:stCondLst>
                                  <p:childTnLst>
                                    <p:set>
                                      <p:cBhvr rctx="PPT">
                                        <p:cTn id="9" dur="indefinite"/>
                                        <p:tgtEl>
                                          <p:spTgt spid="7">
                                            <p:txEl>
                                              <p:pRg st="1" end="1"/>
                                            </p:txEl>
                                          </p:spTgt>
                                        </p:tgtEl>
                                        <p:attrNameLst>
                                          <p:attrName>style.opacity</p:attrName>
                                        </p:attrNameLst>
                                      </p:cBhvr>
                                      <p:to>
                                        <p:strVal val="0.25"/>
                                      </p:to>
                                    </p:set>
                                    <p:animEffect filter="image" prLst="opacity: 0.25">
                                      <p:cBhvr rctx="IE">
                                        <p:cTn id="10" dur="indefinite"/>
                                        <p:tgtEl>
                                          <p:spTgt spid="7">
                                            <p:txEl>
                                              <p:pRg st="1" end="1"/>
                                            </p:txEl>
                                          </p:spTgt>
                                        </p:tgtEl>
                                      </p:cBhvr>
                                    </p:animEffect>
                                  </p:childTnLst>
                                </p:cTn>
                              </p:par>
                              <p:par>
                                <p:cTn id="11" presetID="9" presetClass="emph" presetSubtype="0" nodeType="withEffect">
                                  <p:stCondLst>
                                    <p:cond delay="0"/>
                                  </p:stCondLst>
                                  <p:childTnLst>
                                    <p:set>
                                      <p:cBhvr rctx="PPT">
                                        <p:cTn id="12" dur="indefinite"/>
                                        <p:tgtEl>
                                          <p:spTgt spid="7">
                                            <p:txEl>
                                              <p:pRg st="4" end="4"/>
                                            </p:txEl>
                                          </p:spTgt>
                                        </p:tgtEl>
                                        <p:attrNameLst>
                                          <p:attrName>style.opacity</p:attrName>
                                        </p:attrNameLst>
                                      </p:cBhvr>
                                      <p:to>
                                        <p:strVal val="0.25"/>
                                      </p:to>
                                    </p:set>
                                    <p:animEffect filter="image" prLst="opacity: 0.25">
                                      <p:cBhvr rctx="IE">
                                        <p:cTn id="13" dur="indefinite"/>
                                        <p:tgtEl>
                                          <p:spTgt spid="7">
                                            <p:txEl>
                                              <p:pRg st="4" end="4"/>
                                            </p:txEl>
                                          </p:spTgt>
                                        </p:tgtEl>
                                      </p:cBhvr>
                                    </p:animEffect>
                                  </p:childTnLst>
                                </p:cTn>
                              </p:par>
                              <p:par>
                                <p:cTn id="14" presetID="9" presetClass="emph" presetSubtype="0" nodeType="withEffect">
                                  <p:stCondLst>
                                    <p:cond delay="0"/>
                                  </p:stCondLst>
                                  <p:childTnLst>
                                    <p:set>
                                      <p:cBhvr rctx="PPT">
                                        <p:cTn id="15" dur="indefinite"/>
                                        <p:tgtEl>
                                          <p:spTgt spid="7">
                                            <p:txEl>
                                              <p:pRg st="10" end="10"/>
                                            </p:txEl>
                                          </p:spTgt>
                                        </p:tgtEl>
                                        <p:attrNameLst>
                                          <p:attrName>style.opacity</p:attrName>
                                        </p:attrNameLst>
                                      </p:cBhvr>
                                      <p:to>
                                        <p:strVal val="0.25"/>
                                      </p:to>
                                    </p:set>
                                    <p:animEffect filter="image" prLst="opacity: 0.25">
                                      <p:cBhvr rctx="IE">
                                        <p:cTn id="16" dur="indefinite"/>
                                        <p:tgtEl>
                                          <p:spTgt spid="7">
                                            <p:txEl>
                                              <p:pRg st="10" end="10"/>
                                            </p:txEl>
                                          </p:spTgt>
                                        </p:tgtEl>
                                      </p:cBhvr>
                                    </p:animEffect>
                                  </p:childTnLst>
                                </p:cTn>
                              </p:par>
                              <p:par>
                                <p:cTn id="17" presetID="9" presetClass="emph" presetSubtype="0" nodeType="withEffect">
                                  <p:stCondLst>
                                    <p:cond delay="0"/>
                                  </p:stCondLst>
                                  <p:childTnLst>
                                    <p:set>
                                      <p:cBhvr rctx="PPT">
                                        <p:cTn id="18" dur="indefinite"/>
                                        <p:tgtEl>
                                          <p:spTgt spid="7">
                                            <p:txEl>
                                              <p:pRg st="11" end="11"/>
                                            </p:txEl>
                                          </p:spTgt>
                                        </p:tgtEl>
                                        <p:attrNameLst>
                                          <p:attrName>style.opacity</p:attrName>
                                        </p:attrNameLst>
                                      </p:cBhvr>
                                      <p:to>
                                        <p:strVal val="0.25"/>
                                      </p:to>
                                    </p:set>
                                    <p:animEffect filter="image" prLst="opacity: 0.25">
                                      <p:cBhvr rctx="IE">
                                        <p:cTn id="19" dur="indefinite"/>
                                        <p:tgtEl>
                                          <p:spTgt spid="7">
                                            <p:txEl>
                                              <p:pRg st="11" end="11"/>
                                            </p:txEl>
                                          </p:spTgt>
                                        </p:tgtEl>
                                      </p:cBhvr>
                                    </p:animEffect>
                                  </p:childTnLst>
                                </p:cTn>
                              </p:par>
                              <p:par>
                                <p:cTn id="20" presetID="9" presetClass="emph" presetSubtype="0" nodeType="withEffect">
                                  <p:stCondLst>
                                    <p:cond delay="0"/>
                                  </p:stCondLst>
                                  <p:childTnLst>
                                    <p:set>
                                      <p:cBhvr rctx="PPT">
                                        <p:cTn id="21" dur="indefinite"/>
                                        <p:tgtEl>
                                          <p:spTgt spid="7">
                                            <p:txEl>
                                              <p:pRg st="12" end="12"/>
                                            </p:txEl>
                                          </p:spTgt>
                                        </p:tgtEl>
                                        <p:attrNameLst>
                                          <p:attrName>style.opacity</p:attrName>
                                        </p:attrNameLst>
                                      </p:cBhvr>
                                      <p:to>
                                        <p:strVal val="0.25"/>
                                      </p:to>
                                    </p:set>
                                    <p:animEffect filter="image" prLst="opacity: 0.25">
                                      <p:cBhvr rctx="IE">
                                        <p:cTn id="22" dur="indefinite"/>
                                        <p:tgtEl>
                                          <p:spTgt spid="7">
                                            <p:txEl>
                                              <p:pRg st="12" end="12"/>
                                            </p:txEl>
                                          </p:spTgt>
                                        </p:tgtEl>
                                      </p:cBhvr>
                                    </p:animEffect>
                                  </p:childTnLst>
                                </p:cTn>
                              </p:par>
                              <p:par>
                                <p:cTn id="23" presetID="9" presetClass="emph" presetSubtype="0" nodeType="withEffect">
                                  <p:stCondLst>
                                    <p:cond delay="0"/>
                                  </p:stCondLst>
                                  <p:childTnLst>
                                    <p:set>
                                      <p:cBhvr rctx="PPT">
                                        <p:cTn id="24" dur="indefinite"/>
                                        <p:tgtEl>
                                          <p:spTgt spid="7">
                                            <p:txEl>
                                              <p:pRg st="14" end="14"/>
                                            </p:txEl>
                                          </p:spTgt>
                                        </p:tgtEl>
                                        <p:attrNameLst>
                                          <p:attrName>style.opacity</p:attrName>
                                        </p:attrNameLst>
                                      </p:cBhvr>
                                      <p:to>
                                        <p:strVal val="0.25"/>
                                      </p:to>
                                    </p:set>
                                    <p:animEffect filter="image" prLst="opacity: 0.25">
                                      <p:cBhvr rctx="IE">
                                        <p:cTn id="25" dur="indefinite"/>
                                        <p:tgtEl>
                                          <p:spTgt spid="7">
                                            <p:txEl>
                                              <p:pRg st="14" end="14"/>
                                            </p:txEl>
                                          </p:spTgt>
                                        </p:tgtEl>
                                      </p:cBhvr>
                                    </p:animEffect>
                                  </p:childTnLst>
                                </p:cTn>
                              </p:par>
                              <p:par>
                                <p:cTn id="26" presetID="5" presetClass="emph" presetSubtype="1" nodeType="withEffect">
                                  <p:stCondLst>
                                    <p:cond delay="0"/>
                                  </p:stCondLst>
                                  <p:childTnLst>
                                    <p:set>
                                      <p:cBhvr override="childStyle">
                                        <p:cTn id="27" dur="indefinite"/>
                                        <p:tgtEl>
                                          <p:spTgt spid="7">
                                            <p:txEl>
                                              <p:pRg st="8" end="8"/>
                                            </p:txEl>
                                          </p:spTgt>
                                        </p:tgtEl>
                                        <p:attrNameLst>
                                          <p:attrName>style.fontStyle</p:attrName>
                                        </p:attrNameLst>
                                      </p:cBhvr>
                                      <p:to>
                                        <p:strVal val="normal"/>
                                      </p:to>
                                    </p:set>
                                    <p:set>
                                      <p:cBhvr override="childStyle">
                                        <p:cTn id="28" dur="indefinite"/>
                                        <p:tgtEl>
                                          <p:spTgt spid="7">
                                            <p:txEl>
                                              <p:pRg st="8" end="8"/>
                                            </p:txEl>
                                          </p:spTgt>
                                        </p:tgtEl>
                                        <p:attrNameLst>
                                          <p:attrName>style.fontWeight</p:attrName>
                                        </p:attrNameLst>
                                      </p:cBhvr>
                                      <p:to>
                                        <p:strVal val="bold"/>
                                      </p:to>
                                    </p:set>
                                    <p:set>
                                      <p:cBhvr override="childStyle">
                                        <p:cTn id="29" dur="indefinite"/>
                                        <p:tgtEl>
                                          <p:spTgt spid="7">
                                            <p:txEl>
                                              <p:pRg st="8" end="8"/>
                                            </p:txEl>
                                          </p:spTgt>
                                        </p:tgtEl>
                                        <p:attrNameLst>
                                          <p:attrName>style.textDecorationUnderline</p:attrName>
                                        </p:attrNameLst>
                                      </p:cBhvr>
                                      <p:to>
                                        <p:strVal val="false"/>
                                      </p:to>
                                    </p:set>
                                  </p:childTnLst>
                                </p:cTn>
                              </p:par>
                              <p:par>
                                <p:cTn id="30" presetID="9" presetClass="emph" presetSubtype="0" nodeType="withEffect">
                                  <p:stCondLst>
                                    <p:cond delay="0"/>
                                  </p:stCondLst>
                                  <p:childTnLst>
                                    <p:set>
                                      <p:cBhvr rctx="PPT">
                                        <p:cTn id="31" dur="indefinite"/>
                                        <p:tgtEl>
                                          <p:spTgt spid="7">
                                            <p:txEl>
                                              <p:pRg st="6" end="6"/>
                                            </p:txEl>
                                          </p:spTgt>
                                        </p:tgtEl>
                                        <p:attrNameLst>
                                          <p:attrName>style.opacity</p:attrName>
                                        </p:attrNameLst>
                                      </p:cBhvr>
                                      <p:to>
                                        <p:strVal val="0.5"/>
                                      </p:to>
                                    </p:set>
                                    <p:animEffect filter="image" prLst="opacity: 0.5">
                                      <p:cBhvr rctx="IE">
                                        <p:cTn id="32" dur="indefinite"/>
                                        <p:tgtEl>
                                          <p:spTgt spid="7">
                                            <p:txEl>
                                              <p:pRg st="6" end="6"/>
                                            </p:txEl>
                                          </p:spTgt>
                                        </p:tgtEl>
                                      </p:cBhvr>
                                    </p:animEffect>
                                  </p:childTnLst>
                                </p:cTn>
                              </p:par>
                              <p:par>
                                <p:cTn id="33" presetID="9" presetClass="emph" presetSubtype="0" nodeType="withEffect">
                                  <p:stCondLst>
                                    <p:cond delay="0"/>
                                  </p:stCondLst>
                                  <p:childTnLst>
                                    <p:set>
                                      <p:cBhvr rctx="PPT">
                                        <p:cTn id="34" dur="indefinite"/>
                                        <p:tgtEl>
                                          <p:spTgt spid="7">
                                            <p:txEl>
                                              <p:pRg st="7" end="7"/>
                                            </p:txEl>
                                          </p:spTgt>
                                        </p:tgtEl>
                                        <p:attrNameLst>
                                          <p:attrName>style.opacity</p:attrName>
                                        </p:attrNameLst>
                                      </p:cBhvr>
                                      <p:to>
                                        <p:strVal val="0.5"/>
                                      </p:to>
                                    </p:set>
                                    <p:animEffect filter="image" prLst="opacity: 0.5">
                                      <p:cBhvr rctx="IE">
                                        <p:cTn id="35" dur="indefinite"/>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ccolade ouvrante 12"/>
          <p:cNvSpPr/>
          <p:nvPr/>
        </p:nvSpPr>
        <p:spPr>
          <a:xfrm>
            <a:off x="3131840" y="2420888"/>
            <a:ext cx="432048" cy="3168352"/>
          </a:xfrm>
          <a:prstGeom prst="leftBrace">
            <a:avLst>
              <a:gd name="adj1" fmla="val 30611"/>
              <a:gd name="adj2" fmla="val 50446"/>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5" name="ZoneTexte 14"/>
          <p:cNvSpPr txBox="1"/>
          <p:nvPr/>
        </p:nvSpPr>
        <p:spPr>
          <a:xfrm>
            <a:off x="395536" y="3747563"/>
            <a:ext cx="2664296" cy="1077218"/>
          </a:xfrm>
          <a:prstGeom prst="rect">
            <a:avLst/>
          </a:prstGeom>
          <a:noFill/>
        </p:spPr>
        <p:txBody>
          <a:bodyPr wrap="square" rtlCol="0">
            <a:spAutoFit/>
          </a:bodyPr>
          <a:lstStyle/>
          <a:p>
            <a:pPr>
              <a:buFont typeface="Wingdings" pitchFamily="2" charset="2"/>
              <a:buChar char="ü"/>
            </a:pPr>
            <a:r>
              <a:rPr lang="fr-BE" sz="3200" dirty="0" smtClean="0">
                <a:solidFill>
                  <a:srgbClr val="C00000"/>
                </a:solidFill>
              </a:rPr>
              <a:t> Evaluation</a:t>
            </a:r>
          </a:p>
          <a:p>
            <a:pPr>
              <a:buFont typeface="Wingdings" pitchFamily="2" charset="2"/>
              <a:buChar char="ü"/>
            </a:pPr>
            <a:r>
              <a:rPr lang="fr-BE" sz="3200" dirty="0" smtClean="0">
                <a:solidFill>
                  <a:srgbClr val="C00000"/>
                </a:solidFill>
              </a:rPr>
              <a:t> Prévention</a:t>
            </a:r>
            <a:endParaRPr lang="fr-BE" sz="3200" dirty="0">
              <a:solidFill>
                <a:srgbClr val="C00000"/>
              </a:solidFill>
            </a:endParaRPr>
          </a:p>
        </p:txBody>
      </p:sp>
      <p:sp>
        <p:nvSpPr>
          <p:cNvPr id="6"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La prise en charge préopératoire </a:t>
            </a:r>
          </a:p>
        </p:txBody>
      </p:sp>
      <p:sp>
        <p:nvSpPr>
          <p:cNvPr id="7" name="Espace réservé du numéro de diapositive 4"/>
          <p:cNvSpPr txBox="1">
            <a:spLocks/>
          </p:cNvSpPr>
          <p:nvPr/>
        </p:nvSpPr>
        <p:spPr>
          <a:xfrm>
            <a:off x="8748464" y="6492875"/>
            <a:ext cx="395536" cy="365125"/>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D1B51236-B918-409A-A12B-DC2EC98BC8BF}" type="slidenum">
              <a:rPr kumimoji="0" lang="fr-BE" sz="16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fr-BE" sz="1600" b="1"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2"/>
          <p:cNvPicPr>
            <a:picLocks noChangeAspect="1" noChangeArrowheads="1"/>
          </p:cNvPicPr>
          <p:nvPr/>
        </p:nvPicPr>
        <p:blipFill>
          <a:blip r:embed="rId3" cstate="print"/>
          <a:srcRect/>
          <a:stretch>
            <a:fillRect/>
          </a:stretch>
        </p:blipFill>
        <p:spPr bwMode="auto">
          <a:xfrm>
            <a:off x="3923928" y="1656936"/>
            <a:ext cx="4608000" cy="4654709"/>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p:cNvGraphicFramePr/>
          <p:nvPr/>
        </p:nvGraphicFramePr>
        <p:xfrm>
          <a:off x="1187624" y="1700808"/>
          <a:ext cx="6840000"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p:nvPr/>
        </p:nvGraphicFramePr>
        <p:xfrm>
          <a:off x="1151620" y="1700808"/>
          <a:ext cx="6840000" cy="4680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ZoneTexte 12"/>
          <p:cNvSpPr txBox="1"/>
          <p:nvPr/>
        </p:nvSpPr>
        <p:spPr>
          <a:xfrm>
            <a:off x="71438" y="714356"/>
            <a:ext cx="8929718" cy="584775"/>
          </a:xfrm>
          <a:prstGeom prst="rect">
            <a:avLst/>
          </a:prstGeom>
          <a:noFill/>
        </p:spPr>
        <p:txBody>
          <a:bodyPr wrap="square" rtlCol="0">
            <a:spAutoFit/>
          </a:bodyPr>
          <a:lstStyle/>
          <a:p>
            <a:pPr algn="ctr"/>
            <a:r>
              <a:rPr lang="fr-BE" sz="3200" b="1" dirty="0" smtClean="0">
                <a:latin typeface="Times New Roman"/>
                <a:cs typeface="Times New Roman"/>
              </a:rPr>
              <a:t>↑ </a:t>
            </a:r>
            <a:r>
              <a:rPr lang="fr-BE" sz="3200" b="1" dirty="0" smtClean="0"/>
              <a:t>Incidence d’anémie </a:t>
            </a:r>
            <a:r>
              <a:rPr lang="fr-BE" sz="3200" b="1" dirty="0" err="1" smtClean="0"/>
              <a:t>préop</a:t>
            </a:r>
            <a:r>
              <a:rPr lang="fr-BE" sz="3200" b="1" dirty="0" smtClean="0"/>
              <a:t> </a:t>
            </a:r>
            <a:endParaRPr lang="fr-BE" sz="3200" b="1" dirty="0"/>
          </a:p>
        </p:txBody>
      </p:sp>
      <p:sp>
        <p:nvSpPr>
          <p:cNvPr id="6" name="Connecteur droit 5"/>
          <p:cNvSpPr/>
          <p:nvPr/>
        </p:nvSpPr>
        <p:spPr bwMode="auto">
          <a:xfrm rot="5400000" flipH="1" flipV="1">
            <a:off x="3969060" y="4360432"/>
            <a:ext cx="3000396" cy="1588"/>
          </a:xfrm>
          <a:prstGeom prst="line">
            <a:avLst/>
          </a:prstGeom>
          <a:solidFill>
            <a:schemeClr val="accent1"/>
          </a:solidFill>
          <a:ln w="28575" cap="flat" cmpd="sng" algn="ctr">
            <a:solidFill>
              <a:srgbClr val="C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7" name="ZoneTexte 1"/>
          <p:cNvSpPr txBox="1"/>
          <p:nvPr/>
        </p:nvSpPr>
        <p:spPr>
          <a:xfrm>
            <a:off x="3563888" y="2852936"/>
            <a:ext cx="1071570" cy="785818"/>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BE" sz="3200" dirty="0" smtClean="0">
                <a:solidFill>
                  <a:srgbClr val="C00000"/>
                </a:solidFill>
              </a:rPr>
              <a:t>25%</a:t>
            </a:r>
            <a:endParaRPr lang="fr-BE" sz="3200" dirty="0">
              <a:solidFill>
                <a:srgbClr val="C00000"/>
              </a:solidFill>
            </a:endParaRPr>
          </a:p>
        </p:txBody>
      </p:sp>
      <p:sp>
        <p:nvSpPr>
          <p:cNvPr id="8"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La prise en charge préopératoire </a:t>
            </a:r>
          </a:p>
        </p:txBody>
      </p:sp>
      <p:sp>
        <p:nvSpPr>
          <p:cNvPr id="9" name="Connecteur droit 8"/>
          <p:cNvSpPr/>
          <p:nvPr/>
        </p:nvSpPr>
        <p:spPr bwMode="auto">
          <a:xfrm rot="5400000" flipH="1" flipV="1">
            <a:off x="3504637" y="4360439"/>
            <a:ext cx="3000395" cy="1573"/>
          </a:xfrm>
          <a:prstGeom prst="line">
            <a:avLst/>
          </a:prstGeom>
          <a:solidFill>
            <a:schemeClr val="accent1"/>
          </a:solidFill>
          <a:ln w="28575" cap="flat" cmpd="sng" algn="ctr">
            <a:solidFill>
              <a:srgbClr val="C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solidFill>
                <a:srgbClr val="C00000"/>
              </a:solidFill>
            </a:endParaRPr>
          </a:p>
        </p:txBody>
      </p:sp>
      <p:sp>
        <p:nvSpPr>
          <p:cNvPr id="10" name="ZoneTexte 2"/>
          <p:cNvSpPr txBox="1"/>
          <p:nvPr/>
        </p:nvSpPr>
        <p:spPr>
          <a:xfrm>
            <a:off x="3563888" y="2859206"/>
            <a:ext cx="1071555" cy="785818"/>
          </a:xfrm>
          <a:prstGeom prst="rect">
            <a:avLst/>
          </a:prstGeom>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BE" sz="3200" dirty="0" smtClean="0">
                <a:solidFill>
                  <a:srgbClr val="C00000"/>
                </a:solidFill>
              </a:rPr>
              <a:t>36%</a:t>
            </a:r>
            <a:endParaRPr lang="fr-BE" sz="3200" dirty="0">
              <a:solidFill>
                <a:srgbClr val="C00000"/>
              </a:solidFill>
            </a:endParaRPr>
          </a:p>
        </p:txBody>
      </p:sp>
      <p:sp>
        <p:nvSpPr>
          <p:cNvPr id="12" name="ZoneTexte 11"/>
          <p:cNvSpPr txBox="1"/>
          <p:nvPr/>
        </p:nvSpPr>
        <p:spPr>
          <a:xfrm>
            <a:off x="4355976" y="6309320"/>
            <a:ext cx="3600400" cy="369332"/>
          </a:xfrm>
          <a:prstGeom prst="rect">
            <a:avLst/>
          </a:prstGeom>
          <a:noFill/>
        </p:spPr>
        <p:txBody>
          <a:bodyPr wrap="square" rtlCol="0">
            <a:spAutoFit/>
          </a:bodyPr>
          <a:lstStyle/>
          <a:p>
            <a:pPr algn="r"/>
            <a:r>
              <a:rPr lang="fr-BE" b="1" dirty="0" smtClean="0"/>
              <a:t>Taux d’hémoglobine (%)</a:t>
            </a:r>
            <a:endParaRPr lang="fr-BE" b="1" dirty="0"/>
          </a:p>
        </p:txBody>
      </p:sp>
      <p:sp>
        <p:nvSpPr>
          <p:cNvPr id="14"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39</a:t>
            </a:fld>
            <a:endParaRPr lang="fr-BE" sz="1600" b="1"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1" grpId="0">
        <p:bldAsOne/>
      </p:bldGraphic>
      <p:bldP spid="6" grpId="0" animBg="1"/>
      <p:bldP spid="7"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4"/>
          <p:cNvSpPr>
            <a:spLocks noGrp="1"/>
          </p:cNvSpPr>
          <p:nvPr>
            <p:ph type="sldNum" sz="quarter" idx="12"/>
          </p:nvPr>
        </p:nvSpPr>
        <p:spPr>
          <a:xfrm>
            <a:off x="8845624" y="6492875"/>
            <a:ext cx="29837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4</a:t>
            </a:fld>
            <a:endParaRPr lang="fr-BE" sz="1600" b="1" dirty="0">
              <a:solidFill>
                <a:schemeClr val="tx1"/>
              </a:solidFill>
            </a:endParaRPr>
          </a:p>
        </p:txBody>
      </p:sp>
      <p:sp>
        <p:nvSpPr>
          <p:cNvPr id="2" name="Titre 1"/>
          <p:cNvSpPr>
            <a:spLocks noGrp="1"/>
          </p:cNvSpPr>
          <p:nvPr>
            <p:ph type="title"/>
          </p:nvPr>
        </p:nvSpPr>
        <p:spPr>
          <a:xfrm>
            <a:off x="457200" y="0"/>
            <a:ext cx="8229600" cy="1143000"/>
          </a:xfrm>
        </p:spPr>
        <p:txBody>
          <a:bodyPr/>
          <a:lstStyle/>
          <a:p>
            <a:r>
              <a:rPr lang="fr-BE" dirty="0" smtClean="0"/>
              <a:t>Contexte 2010-2011</a:t>
            </a:r>
            <a:endParaRPr lang="fr-BE" dirty="0"/>
          </a:p>
        </p:txBody>
      </p:sp>
      <p:sp>
        <p:nvSpPr>
          <p:cNvPr id="22" name="Espace réservé du texte 2"/>
          <p:cNvSpPr>
            <a:spLocks noGrp="1"/>
          </p:cNvSpPr>
          <p:nvPr>
            <p:ph type="body" idx="1"/>
          </p:nvPr>
        </p:nvSpPr>
        <p:spPr>
          <a:xfrm>
            <a:off x="179512" y="1196752"/>
            <a:ext cx="2772000" cy="639762"/>
          </a:xfrm>
        </p:spPr>
        <p:txBody>
          <a:bodyPr anchor="ctr">
            <a:normAutofit/>
          </a:bodyPr>
          <a:lstStyle/>
          <a:p>
            <a:pPr algn="ctr"/>
            <a:r>
              <a:rPr lang="fr-BE" dirty="0" smtClean="0"/>
              <a:t>Macro</a:t>
            </a:r>
            <a:endParaRPr lang="fr-BE" dirty="0"/>
          </a:p>
        </p:txBody>
      </p:sp>
      <p:sp>
        <p:nvSpPr>
          <p:cNvPr id="5" name="Espace réservé du texte 4"/>
          <p:cNvSpPr>
            <a:spLocks noGrp="1"/>
          </p:cNvSpPr>
          <p:nvPr>
            <p:ph type="body" sz="quarter" idx="3"/>
          </p:nvPr>
        </p:nvSpPr>
        <p:spPr>
          <a:xfrm>
            <a:off x="3149996" y="1196752"/>
            <a:ext cx="2772000" cy="639762"/>
          </a:xfrm>
        </p:spPr>
        <p:txBody>
          <a:bodyPr anchor="ctr">
            <a:normAutofit/>
          </a:bodyPr>
          <a:lstStyle/>
          <a:p>
            <a:pPr algn="ctr"/>
            <a:r>
              <a:rPr lang="fr-BE" dirty="0" err="1" smtClean="0"/>
              <a:t>Meso</a:t>
            </a:r>
            <a:endParaRPr lang="fr-BE" dirty="0"/>
          </a:p>
        </p:txBody>
      </p:sp>
      <p:sp>
        <p:nvSpPr>
          <p:cNvPr id="9" name="Espace réservé du texte 4"/>
          <p:cNvSpPr txBox="1">
            <a:spLocks/>
          </p:cNvSpPr>
          <p:nvPr/>
        </p:nvSpPr>
        <p:spPr>
          <a:xfrm>
            <a:off x="6102324" y="1196752"/>
            <a:ext cx="27720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BE" sz="2400" b="1" i="0" u="none" strike="noStrike" kern="1200" cap="none" spc="0" normalizeH="0" baseline="0" noProof="0" dirty="0" smtClean="0">
                <a:ln>
                  <a:noFill/>
                </a:ln>
                <a:solidFill>
                  <a:schemeClr val="tx1"/>
                </a:solidFill>
                <a:effectLst/>
                <a:uLnTx/>
                <a:uFillTx/>
                <a:latin typeface="+mn-lt"/>
                <a:ea typeface="+mn-ea"/>
                <a:cs typeface="+mn-cs"/>
              </a:rPr>
              <a:t>Micro</a:t>
            </a:r>
          </a:p>
        </p:txBody>
      </p:sp>
      <p:pic>
        <p:nvPicPr>
          <p:cNvPr id="1034" name="Picture 10" descr="C:\Users\c134582\AppData\Local\Microsoft\Windows\Temporary Internet Files\Content.IE5\Z4KXZ1C2\Sign_hospital.svg[1].png"/>
          <p:cNvPicPr>
            <a:picLocks noChangeAspect="1" noChangeArrowheads="1"/>
          </p:cNvPicPr>
          <p:nvPr/>
        </p:nvPicPr>
        <p:blipFill>
          <a:blip r:embed="rId3" cstate="print"/>
          <a:srcRect/>
          <a:stretch>
            <a:fillRect/>
          </a:stretch>
        </p:blipFill>
        <p:spPr bwMode="auto">
          <a:xfrm>
            <a:off x="3917529" y="1844824"/>
            <a:ext cx="1236935" cy="1222607"/>
          </a:xfrm>
          <a:prstGeom prst="rect">
            <a:avLst/>
          </a:prstGeom>
          <a:noFill/>
        </p:spPr>
      </p:pic>
      <p:pic>
        <p:nvPicPr>
          <p:cNvPr id="28" name="Image 27" descr="logo_chu-coul-moyen.png"/>
          <p:cNvPicPr>
            <a:picLocks noChangeAspect="1"/>
          </p:cNvPicPr>
          <p:nvPr/>
        </p:nvPicPr>
        <p:blipFill>
          <a:blip r:embed="rId4" cstate="print"/>
          <a:stretch>
            <a:fillRect/>
          </a:stretch>
        </p:blipFill>
        <p:spPr>
          <a:xfrm>
            <a:off x="3591835" y="3573016"/>
            <a:ext cx="1888322" cy="1080120"/>
          </a:xfrm>
          <a:prstGeom prst="rect">
            <a:avLst/>
          </a:prstGeom>
        </p:spPr>
      </p:pic>
      <p:pic>
        <p:nvPicPr>
          <p:cNvPr id="1035" name="Picture 11" descr="C:\Program Files (x86)\Microsoft Office\MEDIA\CAGCAT10\j0235319.wmf"/>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6930108" y="1904724"/>
            <a:ext cx="1080120" cy="1102807"/>
          </a:xfrm>
          <a:prstGeom prst="rect">
            <a:avLst/>
          </a:prstGeom>
          <a:noFill/>
        </p:spPr>
      </p:pic>
      <p:pic>
        <p:nvPicPr>
          <p:cNvPr id="1036" name="Picture 12"/>
          <p:cNvPicPr>
            <a:picLocks noChangeAspect="1" noChangeArrowheads="1"/>
          </p:cNvPicPr>
          <p:nvPr/>
        </p:nvPicPr>
        <p:blipFill>
          <a:blip r:embed="rId6" cstate="print"/>
          <a:srcRect t="8463" r="11033"/>
          <a:stretch>
            <a:fillRect/>
          </a:stretch>
        </p:blipFill>
        <p:spPr bwMode="auto">
          <a:xfrm>
            <a:off x="6228184" y="3645024"/>
            <a:ext cx="2466428" cy="1847028"/>
          </a:xfrm>
          <a:prstGeom prst="rect">
            <a:avLst/>
          </a:prstGeom>
          <a:noFill/>
          <a:ln w="9525">
            <a:noFill/>
            <a:miter lim="800000"/>
            <a:headEnd/>
            <a:tailEnd/>
          </a:ln>
          <a:effectLst/>
        </p:spPr>
      </p:pic>
      <p:cxnSp>
        <p:nvCxnSpPr>
          <p:cNvPr id="40" name="Connecteur droit avec flèche 39"/>
          <p:cNvCxnSpPr/>
          <p:nvPr/>
        </p:nvCxnSpPr>
        <p:spPr>
          <a:xfrm>
            <a:off x="4535996" y="3158992"/>
            <a:ext cx="0" cy="39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Connecteur droit avec flèche 40"/>
          <p:cNvCxnSpPr/>
          <p:nvPr/>
        </p:nvCxnSpPr>
        <p:spPr>
          <a:xfrm>
            <a:off x="7470168" y="3158992"/>
            <a:ext cx="0" cy="39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3" name="Rectangle 42"/>
          <p:cNvSpPr/>
          <p:nvPr/>
        </p:nvSpPr>
        <p:spPr>
          <a:xfrm>
            <a:off x="3131840" y="1196752"/>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43"/>
          <p:cNvSpPr/>
          <p:nvPr/>
        </p:nvSpPr>
        <p:spPr>
          <a:xfrm>
            <a:off x="6084168" y="1196752"/>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Rectangle 22"/>
          <p:cNvSpPr/>
          <p:nvPr/>
        </p:nvSpPr>
        <p:spPr>
          <a:xfrm>
            <a:off x="179512" y="1196752"/>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ZoneTexte 24"/>
          <p:cNvSpPr txBox="1"/>
          <p:nvPr/>
        </p:nvSpPr>
        <p:spPr>
          <a:xfrm>
            <a:off x="179512" y="3717032"/>
            <a:ext cx="2808312"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BE" i="1" dirty="0" smtClean="0"/>
              <a:t>Agrément, accréditation, plan QSSP, bassins de soins,…</a:t>
            </a:r>
            <a:endParaRPr lang="fr-BE" i="1" dirty="0"/>
          </a:p>
        </p:txBody>
      </p:sp>
      <p:sp>
        <p:nvSpPr>
          <p:cNvPr id="26" name="Rectangle 25"/>
          <p:cNvSpPr/>
          <p:nvPr/>
        </p:nvSpPr>
        <p:spPr>
          <a:xfrm>
            <a:off x="251520" y="1834946"/>
            <a:ext cx="2664296" cy="3416320"/>
          </a:xfrm>
          <a:prstGeom prst="rect">
            <a:avLst/>
          </a:prstGeom>
        </p:spPr>
        <p:txBody>
          <a:bodyPr wrap="square">
            <a:spAutoFit/>
          </a:bodyPr>
          <a:lstStyle/>
          <a:p>
            <a:pPr algn="ctr">
              <a:buNone/>
            </a:pPr>
            <a:r>
              <a:rPr lang="fr-BE" dirty="0" smtClean="0"/>
              <a:t>Qualité-sécurité des soins aux patients</a:t>
            </a:r>
          </a:p>
          <a:p>
            <a:pPr algn="ctr">
              <a:buNone/>
            </a:pPr>
            <a:r>
              <a:rPr lang="fr-BE" b="1" dirty="0" smtClean="0"/>
              <a:t>+</a:t>
            </a:r>
          </a:p>
          <a:p>
            <a:pPr algn="ctr">
              <a:buNone/>
            </a:pPr>
            <a:r>
              <a:rPr lang="fr-BE" dirty="0" smtClean="0"/>
              <a:t>Répartit° de l’offre Adéquat° avec demande</a:t>
            </a:r>
          </a:p>
          <a:p>
            <a:pPr algn="ctr">
              <a:buNone/>
            </a:pPr>
            <a:endParaRPr lang="fr-BE" dirty="0"/>
          </a:p>
          <a:p>
            <a:pPr algn="ctr"/>
            <a:endParaRPr lang="fr-BE" dirty="0" smtClean="0"/>
          </a:p>
          <a:p>
            <a:pPr algn="ctr"/>
            <a:endParaRPr lang="fr-BE" dirty="0" smtClean="0"/>
          </a:p>
          <a:p>
            <a:pPr algn="ctr"/>
            <a:endParaRPr lang="fr-BE" dirty="0" smtClean="0"/>
          </a:p>
          <a:p>
            <a:pPr algn="ctr"/>
            <a:endParaRPr lang="fr-BE" dirty="0"/>
          </a:p>
          <a:p>
            <a:pPr algn="ctr"/>
            <a:endParaRPr lang="fr-BE" dirty="0" smtClean="0"/>
          </a:p>
          <a:p>
            <a:pPr algn="ctr">
              <a:buNone/>
            </a:pPr>
            <a:endParaRPr lang="fr-BE"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nvGraphicFramePr>
        <p:xfrm>
          <a:off x="323528" y="836712"/>
          <a:ext cx="9073008"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p:cNvSpPr txBox="1"/>
          <p:nvPr/>
        </p:nvSpPr>
        <p:spPr>
          <a:xfrm>
            <a:off x="2987824" y="1516722"/>
            <a:ext cx="3441564" cy="400110"/>
          </a:xfrm>
          <a:prstGeom prst="rect">
            <a:avLst/>
          </a:prstGeom>
          <a:noFill/>
        </p:spPr>
        <p:txBody>
          <a:bodyPr wrap="square" rtlCol="0">
            <a:spAutoFit/>
          </a:bodyPr>
          <a:lstStyle/>
          <a:p>
            <a:r>
              <a:rPr lang="fr-BE" sz="2000" b="1" dirty="0" smtClean="0"/>
              <a:t>Consultation d’anesthésie</a:t>
            </a:r>
            <a:endParaRPr lang="fr-BE" sz="2000" b="1" dirty="0"/>
          </a:p>
        </p:txBody>
      </p:sp>
      <p:cxnSp>
        <p:nvCxnSpPr>
          <p:cNvPr id="11" name="Connecteur droit 10"/>
          <p:cNvCxnSpPr/>
          <p:nvPr/>
        </p:nvCxnSpPr>
        <p:spPr bwMode="auto">
          <a:xfrm>
            <a:off x="1907704" y="3090732"/>
            <a:ext cx="1440000" cy="0"/>
          </a:xfrm>
          <a:prstGeom prst="line">
            <a:avLst/>
          </a:prstGeom>
          <a:solidFill>
            <a:schemeClr val="accent1"/>
          </a:solidFill>
          <a:ln w="9525" cap="flat" cmpd="sng" algn="ctr">
            <a:solidFill>
              <a:schemeClr val="tx1"/>
            </a:solidFill>
            <a:prstDash val="solid"/>
            <a:round/>
            <a:headEnd type="none" w="med" len="med"/>
            <a:tailEnd type="arrow" w="med" len="med"/>
          </a:ln>
          <a:effectLst/>
        </p:spPr>
      </p:cxnSp>
      <p:sp>
        <p:nvSpPr>
          <p:cNvPr id="10" name="ZoneTexte 9"/>
          <p:cNvSpPr txBox="1"/>
          <p:nvPr/>
        </p:nvSpPr>
        <p:spPr>
          <a:xfrm>
            <a:off x="2802010" y="6237312"/>
            <a:ext cx="6090470" cy="369332"/>
          </a:xfrm>
          <a:prstGeom prst="rect">
            <a:avLst/>
          </a:prstGeom>
          <a:noFill/>
        </p:spPr>
        <p:txBody>
          <a:bodyPr wrap="square" rtlCol="0">
            <a:spAutoFit/>
          </a:bodyPr>
          <a:lstStyle/>
          <a:p>
            <a:pPr algn="r"/>
            <a:r>
              <a:rPr lang="fr-BE" b="1" dirty="0" smtClean="0"/>
              <a:t>Délai préopératoire (Jours)</a:t>
            </a:r>
            <a:endParaRPr lang="fr-BE" b="1" dirty="0"/>
          </a:p>
        </p:txBody>
      </p:sp>
      <p:sp>
        <p:nvSpPr>
          <p:cNvPr id="12" name="ZoneTexte 11"/>
          <p:cNvSpPr txBox="1"/>
          <p:nvPr/>
        </p:nvSpPr>
        <p:spPr>
          <a:xfrm rot="16200000">
            <a:off x="-1219997" y="2020198"/>
            <a:ext cx="3456384" cy="369332"/>
          </a:xfrm>
          <a:prstGeom prst="rect">
            <a:avLst/>
          </a:prstGeom>
          <a:noFill/>
        </p:spPr>
        <p:txBody>
          <a:bodyPr wrap="square" rtlCol="0">
            <a:spAutoFit/>
          </a:bodyPr>
          <a:lstStyle/>
          <a:p>
            <a:r>
              <a:rPr lang="fr-BE" b="1" dirty="0" smtClean="0"/>
              <a:t>Patients anémiques</a:t>
            </a:r>
            <a:endParaRPr lang="fr-BE" b="1" dirty="0"/>
          </a:p>
        </p:txBody>
      </p:sp>
      <p:sp>
        <p:nvSpPr>
          <p:cNvPr id="19" name="Rectangle 18"/>
          <p:cNvSpPr/>
          <p:nvPr/>
        </p:nvSpPr>
        <p:spPr>
          <a:xfrm rot="2409320">
            <a:off x="2789666" y="5203552"/>
            <a:ext cx="332123" cy="15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La prise en charge préopératoire </a:t>
            </a:r>
          </a:p>
        </p:txBody>
      </p:sp>
      <p:sp>
        <p:nvSpPr>
          <p:cNvPr id="13" name="ZoneTexte 12"/>
          <p:cNvSpPr txBox="1"/>
          <p:nvPr/>
        </p:nvSpPr>
        <p:spPr>
          <a:xfrm>
            <a:off x="3376328" y="2903172"/>
            <a:ext cx="2808312" cy="369332"/>
          </a:xfrm>
          <a:prstGeom prst="rect">
            <a:avLst/>
          </a:prstGeom>
          <a:noFill/>
        </p:spPr>
        <p:txBody>
          <a:bodyPr wrap="square" rtlCol="0">
            <a:spAutoFit/>
          </a:bodyPr>
          <a:lstStyle/>
          <a:p>
            <a:r>
              <a:rPr lang="fr-BE" dirty="0" smtClean="0"/>
              <a:t>P25 = 1 jour</a:t>
            </a:r>
            <a:endParaRPr lang="fr-BE" dirty="0"/>
          </a:p>
        </p:txBody>
      </p:sp>
      <p:sp>
        <p:nvSpPr>
          <p:cNvPr id="16" name="ZoneTexte 15"/>
          <p:cNvSpPr txBox="1"/>
          <p:nvPr/>
        </p:nvSpPr>
        <p:spPr>
          <a:xfrm>
            <a:off x="3203720" y="3789040"/>
            <a:ext cx="2808312" cy="369332"/>
          </a:xfrm>
          <a:prstGeom prst="rect">
            <a:avLst/>
          </a:prstGeom>
          <a:noFill/>
        </p:spPr>
        <p:txBody>
          <a:bodyPr wrap="square" rtlCol="0">
            <a:spAutoFit/>
          </a:bodyPr>
          <a:lstStyle/>
          <a:p>
            <a:r>
              <a:rPr lang="fr-BE" dirty="0" smtClean="0"/>
              <a:t>P50 = 3 jours</a:t>
            </a:r>
            <a:endParaRPr lang="fr-BE" dirty="0"/>
          </a:p>
        </p:txBody>
      </p:sp>
      <p:sp>
        <p:nvSpPr>
          <p:cNvPr id="18" name="ZoneTexte 17"/>
          <p:cNvSpPr txBox="1"/>
          <p:nvPr/>
        </p:nvSpPr>
        <p:spPr>
          <a:xfrm>
            <a:off x="3347768" y="4692486"/>
            <a:ext cx="2808312" cy="369332"/>
          </a:xfrm>
          <a:prstGeom prst="rect">
            <a:avLst/>
          </a:prstGeom>
          <a:noFill/>
        </p:spPr>
        <p:txBody>
          <a:bodyPr wrap="square" rtlCol="0">
            <a:spAutoFit/>
          </a:bodyPr>
          <a:lstStyle/>
          <a:p>
            <a:r>
              <a:rPr lang="fr-BE" dirty="0" smtClean="0"/>
              <a:t>P75 = 8 jours</a:t>
            </a:r>
            <a:endParaRPr lang="fr-BE" dirty="0"/>
          </a:p>
        </p:txBody>
      </p:sp>
      <p:cxnSp>
        <p:nvCxnSpPr>
          <p:cNvPr id="22" name="Connecteur droit 21"/>
          <p:cNvCxnSpPr/>
          <p:nvPr/>
        </p:nvCxnSpPr>
        <p:spPr bwMode="auto">
          <a:xfrm>
            <a:off x="2051720" y="3972406"/>
            <a:ext cx="1152000" cy="0"/>
          </a:xfrm>
          <a:prstGeom prst="line">
            <a:avLst/>
          </a:prstGeom>
          <a:solidFill>
            <a:schemeClr val="accent1"/>
          </a:solidFill>
          <a:ln w="9525" cap="flat" cmpd="sng" algn="ctr">
            <a:solidFill>
              <a:schemeClr val="tx1"/>
            </a:solidFill>
            <a:prstDash val="solid"/>
            <a:round/>
            <a:headEnd type="none" w="med" len="med"/>
            <a:tailEnd type="arrow" w="med" len="med"/>
          </a:ln>
          <a:effectLst/>
        </p:spPr>
      </p:cxnSp>
      <p:cxnSp>
        <p:nvCxnSpPr>
          <p:cNvPr id="24" name="Connecteur droit 23"/>
          <p:cNvCxnSpPr/>
          <p:nvPr/>
        </p:nvCxnSpPr>
        <p:spPr bwMode="auto">
          <a:xfrm>
            <a:off x="2483768" y="4873354"/>
            <a:ext cx="864000" cy="0"/>
          </a:xfrm>
          <a:prstGeom prst="line">
            <a:avLst/>
          </a:prstGeom>
          <a:solidFill>
            <a:schemeClr val="accent1"/>
          </a:solidFill>
          <a:ln w="9525" cap="flat" cmpd="sng" algn="ctr">
            <a:solidFill>
              <a:schemeClr val="tx1"/>
            </a:solidFill>
            <a:prstDash val="solid"/>
            <a:round/>
            <a:headEnd type="none" w="med" len="med"/>
            <a:tailEnd type="arrow" w="med" len="med"/>
          </a:ln>
          <a:effectLst/>
        </p:spPr>
      </p:cxnSp>
      <p:cxnSp>
        <p:nvCxnSpPr>
          <p:cNvPr id="33" name="Connecteur droit 32"/>
          <p:cNvCxnSpPr/>
          <p:nvPr/>
        </p:nvCxnSpPr>
        <p:spPr bwMode="auto">
          <a:xfrm flipV="1">
            <a:off x="1907704" y="1772816"/>
            <a:ext cx="1065300" cy="792088"/>
          </a:xfrm>
          <a:prstGeom prst="line">
            <a:avLst/>
          </a:prstGeom>
          <a:ln>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17"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40</a:t>
            </a:fld>
            <a:endParaRPr lang="fr-BE" sz="1600" b="1"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P spid="16" grpId="0"/>
      <p:bldP spid="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nvGraphicFramePr>
        <p:xfrm>
          <a:off x="323528" y="836712"/>
          <a:ext cx="9073008"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p:cNvSpPr txBox="1"/>
          <p:nvPr/>
        </p:nvSpPr>
        <p:spPr>
          <a:xfrm>
            <a:off x="2802010" y="6237312"/>
            <a:ext cx="6090470" cy="369332"/>
          </a:xfrm>
          <a:prstGeom prst="rect">
            <a:avLst/>
          </a:prstGeom>
          <a:noFill/>
        </p:spPr>
        <p:txBody>
          <a:bodyPr wrap="square" rtlCol="0">
            <a:spAutoFit/>
          </a:bodyPr>
          <a:lstStyle/>
          <a:p>
            <a:pPr algn="r"/>
            <a:r>
              <a:rPr lang="fr-BE" b="1" dirty="0" smtClean="0"/>
              <a:t>Délai préopératoire (Jours)</a:t>
            </a:r>
            <a:endParaRPr lang="fr-BE" b="1" dirty="0"/>
          </a:p>
        </p:txBody>
      </p:sp>
      <p:sp>
        <p:nvSpPr>
          <p:cNvPr id="12" name="ZoneTexte 11"/>
          <p:cNvSpPr txBox="1"/>
          <p:nvPr/>
        </p:nvSpPr>
        <p:spPr>
          <a:xfrm rot="16200000">
            <a:off x="-1219997" y="2020198"/>
            <a:ext cx="3456384" cy="369332"/>
          </a:xfrm>
          <a:prstGeom prst="rect">
            <a:avLst/>
          </a:prstGeom>
          <a:noFill/>
        </p:spPr>
        <p:txBody>
          <a:bodyPr wrap="square" rtlCol="0">
            <a:spAutoFit/>
          </a:bodyPr>
          <a:lstStyle/>
          <a:p>
            <a:r>
              <a:rPr lang="fr-BE" b="1" dirty="0" smtClean="0"/>
              <a:t>Patients anémiques</a:t>
            </a:r>
            <a:endParaRPr lang="fr-BE" b="1" dirty="0"/>
          </a:p>
        </p:txBody>
      </p:sp>
      <p:sp>
        <p:nvSpPr>
          <p:cNvPr id="15"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La prise en charge préopératoire </a:t>
            </a:r>
          </a:p>
        </p:txBody>
      </p:sp>
      <p:cxnSp>
        <p:nvCxnSpPr>
          <p:cNvPr id="23" name="Connecteur droit 22"/>
          <p:cNvCxnSpPr/>
          <p:nvPr/>
        </p:nvCxnSpPr>
        <p:spPr bwMode="auto">
          <a:xfrm>
            <a:off x="2267744" y="3090732"/>
            <a:ext cx="1440000" cy="0"/>
          </a:xfrm>
          <a:prstGeom prst="line">
            <a:avLst/>
          </a:prstGeom>
          <a:solidFill>
            <a:schemeClr val="accent1"/>
          </a:solidFill>
          <a:ln w="9525" cap="flat" cmpd="sng" algn="ctr">
            <a:solidFill>
              <a:schemeClr val="tx1"/>
            </a:solidFill>
            <a:prstDash val="solid"/>
            <a:round/>
            <a:headEnd type="none" w="med" len="med"/>
            <a:tailEnd type="arrow" w="med" len="med"/>
          </a:ln>
          <a:effectLst/>
        </p:spPr>
      </p:cxnSp>
      <p:sp>
        <p:nvSpPr>
          <p:cNvPr id="24" name="ZoneTexte 23"/>
          <p:cNvSpPr txBox="1"/>
          <p:nvPr/>
        </p:nvSpPr>
        <p:spPr>
          <a:xfrm>
            <a:off x="3736368" y="2903172"/>
            <a:ext cx="2808312" cy="369332"/>
          </a:xfrm>
          <a:prstGeom prst="rect">
            <a:avLst/>
          </a:prstGeom>
          <a:noFill/>
        </p:spPr>
        <p:txBody>
          <a:bodyPr wrap="square" rtlCol="0">
            <a:spAutoFit/>
          </a:bodyPr>
          <a:lstStyle/>
          <a:p>
            <a:r>
              <a:rPr lang="fr-BE" dirty="0" smtClean="0"/>
              <a:t>P25 = 6 jour</a:t>
            </a:r>
            <a:endParaRPr lang="fr-BE" dirty="0"/>
          </a:p>
        </p:txBody>
      </p:sp>
      <p:sp>
        <p:nvSpPr>
          <p:cNvPr id="25" name="ZoneTexte 24"/>
          <p:cNvSpPr txBox="1"/>
          <p:nvPr/>
        </p:nvSpPr>
        <p:spPr>
          <a:xfrm>
            <a:off x="4067816" y="3789040"/>
            <a:ext cx="2808312" cy="369332"/>
          </a:xfrm>
          <a:prstGeom prst="rect">
            <a:avLst/>
          </a:prstGeom>
          <a:noFill/>
        </p:spPr>
        <p:txBody>
          <a:bodyPr wrap="square" rtlCol="0">
            <a:spAutoFit/>
          </a:bodyPr>
          <a:lstStyle/>
          <a:p>
            <a:r>
              <a:rPr lang="fr-BE" dirty="0" smtClean="0"/>
              <a:t>P50 = 15 jours</a:t>
            </a:r>
            <a:endParaRPr lang="fr-BE" dirty="0"/>
          </a:p>
        </p:txBody>
      </p:sp>
      <p:sp>
        <p:nvSpPr>
          <p:cNvPr id="26" name="ZoneTexte 25"/>
          <p:cNvSpPr txBox="1"/>
          <p:nvPr/>
        </p:nvSpPr>
        <p:spPr>
          <a:xfrm>
            <a:off x="4860032" y="4692486"/>
            <a:ext cx="2808312" cy="369332"/>
          </a:xfrm>
          <a:prstGeom prst="rect">
            <a:avLst/>
          </a:prstGeom>
          <a:noFill/>
        </p:spPr>
        <p:txBody>
          <a:bodyPr wrap="square" rtlCol="0">
            <a:spAutoFit/>
          </a:bodyPr>
          <a:lstStyle/>
          <a:p>
            <a:r>
              <a:rPr lang="fr-BE" dirty="0" smtClean="0"/>
              <a:t>P75 = 29 jours</a:t>
            </a:r>
            <a:endParaRPr lang="fr-BE" dirty="0"/>
          </a:p>
        </p:txBody>
      </p:sp>
      <p:cxnSp>
        <p:nvCxnSpPr>
          <p:cNvPr id="27" name="Connecteur droit 26"/>
          <p:cNvCxnSpPr/>
          <p:nvPr/>
        </p:nvCxnSpPr>
        <p:spPr bwMode="auto">
          <a:xfrm>
            <a:off x="2915816" y="3972406"/>
            <a:ext cx="1152000" cy="0"/>
          </a:xfrm>
          <a:prstGeom prst="line">
            <a:avLst/>
          </a:prstGeom>
          <a:solidFill>
            <a:schemeClr val="accent1"/>
          </a:solidFill>
          <a:ln w="9525" cap="flat" cmpd="sng" algn="ctr">
            <a:solidFill>
              <a:schemeClr val="tx1"/>
            </a:solidFill>
            <a:prstDash val="solid"/>
            <a:round/>
            <a:headEnd type="none" w="med" len="med"/>
            <a:tailEnd type="arrow" w="med" len="med"/>
          </a:ln>
          <a:effectLst/>
        </p:spPr>
      </p:cxnSp>
      <p:cxnSp>
        <p:nvCxnSpPr>
          <p:cNvPr id="28" name="Connecteur droit 27"/>
          <p:cNvCxnSpPr/>
          <p:nvPr/>
        </p:nvCxnSpPr>
        <p:spPr bwMode="auto">
          <a:xfrm>
            <a:off x="3996032" y="4873354"/>
            <a:ext cx="864000" cy="0"/>
          </a:xfrm>
          <a:prstGeom prst="line">
            <a:avLst/>
          </a:prstGeom>
          <a:solidFill>
            <a:schemeClr val="accent1"/>
          </a:solidFill>
          <a:ln w="9525" cap="flat" cmpd="sng" algn="ctr">
            <a:solidFill>
              <a:schemeClr val="tx1"/>
            </a:solidFill>
            <a:prstDash val="solid"/>
            <a:round/>
            <a:headEnd type="none" w="med" len="med"/>
            <a:tailEnd type="arrow" w="med" len="med"/>
          </a:ln>
          <a:effectLst/>
        </p:spPr>
      </p:cxnSp>
      <p:sp>
        <p:nvSpPr>
          <p:cNvPr id="32" name="ZoneTexte 31"/>
          <p:cNvSpPr txBox="1"/>
          <p:nvPr/>
        </p:nvSpPr>
        <p:spPr>
          <a:xfrm>
            <a:off x="3275856" y="1844824"/>
            <a:ext cx="3441564" cy="400110"/>
          </a:xfrm>
          <a:prstGeom prst="rect">
            <a:avLst/>
          </a:prstGeom>
          <a:noFill/>
        </p:spPr>
        <p:txBody>
          <a:bodyPr wrap="square" rtlCol="0">
            <a:spAutoFit/>
          </a:bodyPr>
          <a:lstStyle/>
          <a:p>
            <a:r>
              <a:rPr lang="fr-BE" sz="2000" b="1" dirty="0" smtClean="0"/>
              <a:t>Indication opératoire</a:t>
            </a:r>
            <a:endParaRPr lang="fr-BE" sz="2000" b="1" dirty="0"/>
          </a:p>
        </p:txBody>
      </p:sp>
      <p:cxnSp>
        <p:nvCxnSpPr>
          <p:cNvPr id="36" name="Connecteur droit 35"/>
          <p:cNvCxnSpPr/>
          <p:nvPr/>
        </p:nvCxnSpPr>
        <p:spPr bwMode="auto">
          <a:xfrm flipV="1">
            <a:off x="2210556" y="2132856"/>
            <a:ext cx="1065300" cy="792088"/>
          </a:xfrm>
          <a:prstGeom prst="line">
            <a:avLst/>
          </a:prstGeom>
          <a:ln>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17"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41</a:t>
            </a:fld>
            <a:endParaRPr lang="fr-BE" sz="1600" b="1"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nvGraphicFramePr>
        <p:xfrm>
          <a:off x="323528" y="836712"/>
          <a:ext cx="9073008"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p:cNvSpPr txBox="1"/>
          <p:nvPr/>
        </p:nvSpPr>
        <p:spPr>
          <a:xfrm>
            <a:off x="2802010" y="6237312"/>
            <a:ext cx="6090470" cy="369332"/>
          </a:xfrm>
          <a:prstGeom prst="rect">
            <a:avLst/>
          </a:prstGeom>
          <a:noFill/>
        </p:spPr>
        <p:txBody>
          <a:bodyPr wrap="square" rtlCol="0">
            <a:spAutoFit/>
          </a:bodyPr>
          <a:lstStyle/>
          <a:p>
            <a:pPr algn="r"/>
            <a:r>
              <a:rPr lang="fr-BE" b="1" dirty="0" smtClean="0"/>
              <a:t>Délai préopératoire (Jours)</a:t>
            </a:r>
            <a:endParaRPr lang="fr-BE" b="1" dirty="0"/>
          </a:p>
        </p:txBody>
      </p:sp>
      <p:sp>
        <p:nvSpPr>
          <p:cNvPr id="12" name="ZoneTexte 11"/>
          <p:cNvSpPr txBox="1"/>
          <p:nvPr/>
        </p:nvSpPr>
        <p:spPr>
          <a:xfrm rot="16200000">
            <a:off x="-1219997" y="2020198"/>
            <a:ext cx="3456384" cy="369332"/>
          </a:xfrm>
          <a:prstGeom prst="rect">
            <a:avLst/>
          </a:prstGeom>
          <a:noFill/>
        </p:spPr>
        <p:txBody>
          <a:bodyPr wrap="square" rtlCol="0">
            <a:spAutoFit/>
          </a:bodyPr>
          <a:lstStyle/>
          <a:p>
            <a:r>
              <a:rPr lang="fr-BE" b="1" dirty="0" smtClean="0"/>
              <a:t>Patients anémiques</a:t>
            </a:r>
            <a:endParaRPr lang="fr-BE" b="1" dirty="0"/>
          </a:p>
        </p:txBody>
      </p:sp>
      <p:sp>
        <p:nvSpPr>
          <p:cNvPr id="15"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La prise en charge préopératoire </a:t>
            </a:r>
          </a:p>
        </p:txBody>
      </p:sp>
      <p:sp>
        <p:nvSpPr>
          <p:cNvPr id="17" name="Flèche vers le haut 16"/>
          <p:cNvSpPr/>
          <p:nvPr/>
        </p:nvSpPr>
        <p:spPr>
          <a:xfrm rot="2593741">
            <a:off x="2973989" y="4603457"/>
            <a:ext cx="243187" cy="666388"/>
          </a:xfrm>
          <a:prstGeom prst="up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 name="ZoneTexte 28"/>
          <p:cNvSpPr txBox="1"/>
          <p:nvPr/>
        </p:nvSpPr>
        <p:spPr>
          <a:xfrm>
            <a:off x="2987824" y="1516722"/>
            <a:ext cx="3441564" cy="400110"/>
          </a:xfrm>
          <a:prstGeom prst="rect">
            <a:avLst/>
          </a:prstGeom>
          <a:noFill/>
        </p:spPr>
        <p:txBody>
          <a:bodyPr wrap="square" rtlCol="0">
            <a:spAutoFit/>
          </a:bodyPr>
          <a:lstStyle/>
          <a:p>
            <a:r>
              <a:rPr lang="fr-BE" sz="2000" b="1" dirty="0" smtClean="0"/>
              <a:t>Consultation d’anesthésie</a:t>
            </a:r>
            <a:endParaRPr lang="fr-BE" sz="2000" b="1" dirty="0"/>
          </a:p>
        </p:txBody>
      </p:sp>
      <p:cxnSp>
        <p:nvCxnSpPr>
          <p:cNvPr id="30" name="Connecteur droit 29"/>
          <p:cNvCxnSpPr/>
          <p:nvPr/>
        </p:nvCxnSpPr>
        <p:spPr bwMode="auto">
          <a:xfrm flipV="1">
            <a:off x="1907704" y="1772816"/>
            <a:ext cx="1065300" cy="792088"/>
          </a:xfrm>
          <a:prstGeom prst="line">
            <a:avLst/>
          </a:prstGeom>
          <a:ln>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31" name="ZoneTexte 30"/>
          <p:cNvSpPr txBox="1"/>
          <p:nvPr/>
        </p:nvSpPr>
        <p:spPr>
          <a:xfrm>
            <a:off x="3275856" y="1844824"/>
            <a:ext cx="3441564" cy="400110"/>
          </a:xfrm>
          <a:prstGeom prst="rect">
            <a:avLst/>
          </a:prstGeom>
          <a:noFill/>
        </p:spPr>
        <p:txBody>
          <a:bodyPr wrap="square" rtlCol="0">
            <a:spAutoFit/>
          </a:bodyPr>
          <a:lstStyle/>
          <a:p>
            <a:r>
              <a:rPr lang="fr-BE" sz="2000" b="1" dirty="0" smtClean="0"/>
              <a:t>Indication opératoire</a:t>
            </a:r>
            <a:endParaRPr lang="fr-BE" sz="2000" b="1" dirty="0"/>
          </a:p>
        </p:txBody>
      </p:sp>
      <p:cxnSp>
        <p:nvCxnSpPr>
          <p:cNvPr id="32" name="Connecteur droit 31"/>
          <p:cNvCxnSpPr/>
          <p:nvPr/>
        </p:nvCxnSpPr>
        <p:spPr bwMode="auto">
          <a:xfrm flipV="1">
            <a:off x="2210556" y="2132856"/>
            <a:ext cx="1065300" cy="792088"/>
          </a:xfrm>
          <a:prstGeom prst="line">
            <a:avLst/>
          </a:prstGeom>
          <a:ln>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14"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42</a:t>
            </a:fld>
            <a:endParaRPr lang="fr-BE" sz="1600" b="1"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cstate="print"/>
          <a:srcRect/>
          <a:stretch>
            <a:fillRect/>
          </a:stretch>
        </p:blipFill>
        <p:spPr bwMode="auto">
          <a:xfrm>
            <a:off x="4427984" y="1605446"/>
            <a:ext cx="4608512" cy="4655220"/>
          </a:xfrm>
          <a:prstGeom prst="rect">
            <a:avLst/>
          </a:prstGeom>
          <a:noFill/>
          <a:ln w="9525">
            <a:noFill/>
            <a:miter lim="800000"/>
            <a:headEnd/>
            <a:tailEnd/>
          </a:ln>
        </p:spPr>
      </p:pic>
      <p:sp>
        <p:nvSpPr>
          <p:cNvPr id="25" name="ZoneTexte 24"/>
          <p:cNvSpPr txBox="1"/>
          <p:nvPr/>
        </p:nvSpPr>
        <p:spPr>
          <a:xfrm>
            <a:off x="791580" y="2592568"/>
            <a:ext cx="2664296" cy="1077218"/>
          </a:xfrm>
          <a:prstGeom prst="rect">
            <a:avLst/>
          </a:prstGeom>
          <a:noFill/>
        </p:spPr>
        <p:txBody>
          <a:bodyPr wrap="square" rtlCol="0">
            <a:spAutoFit/>
          </a:bodyPr>
          <a:lstStyle/>
          <a:p>
            <a:r>
              <a:rPr lang="fr-BE" sz="3200" dirty="0" smtClean="0">
                <a:solidFill>
                  <a:srgbClr val="C00000"/>
                </a:solidFill>
              </a:rPr>
              <a:t>Evaluation…</a:t>
            </a:r>
          </a:p>
          <a:p>
            <a:r>
              <a:rPr lang="fr-BE" sz="3200" dirty="0" smtClean="0">
                <a:solidFill>
                  <a:srgbClr val="C00000"/>
                </a:solidFill>
              </a:rPr>
              <a:t>Prévention…</a:t>
            </a:r>
            <a:endParaRPr lang="fr-BE" sz="3200" dirty="0">
              <a:solidFill>
                <a:srgbClr val="C00000"/>
              </a:solidFill>
            </a:endParaRPr>
          </a:p>
        </p:txBody>
      </p:sp>
      <p:sp>
        <p:nvSpPr>
          <p:cNvPr id="13" name="Accolade ouvrante 12"/>
          <p:cNvSpPr/>
          <p:nvPr/>
        </p:nvSpPr>
        <p:spPr>
          <a:xfrm>
            <a:off x="3707904" y="2420888"/>
            <a:ext cx="432048" cy="3246341"/>
          </a:xfrm>
          <a:prstGeom prst="leftBrace">
            <a:avLst>
              <a:gd name="adj1" fmla="val 30611"/>
              <a:gd name="adj2" fmla="val 50446"/>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9" name="ZoneTexte 8"/>
          <p:cNvSpPr txBox="1"/>
          <p:nvPr/>
        </p:nvSpPr>
        <p:spPr>
          <a:xfrm>
            <a:off x="539552" y="4061390"/>
            <a:ext cx="2664296" cy="1815882"/>
          </a:xfrm>
          <a:prstGeom prst="rect">
            <a:avLst/>
          </a:prstGeom>
          <a:noFill/>
        </p:spPr>
        <p:txBody>
          <a:bodyPr wrap="square" rtlCol="0">
            <a:spAutoFit/>
          </a:bodyPr>
          <a:lstStyle/>
          <a:p>
            <a:pPr algn="ctr"/>
            <a:r>
              <a:rPr lang="fr-BE" sz="2800" b="1" dirty="0" smtClean="0">
                <a:solidFill>
                  <a:srgbClr val="C00000"/>
                </a:solidFill>
              </a:rPr>
              <a:t>Délai et prise en charge adaptés aux besoins du patient !</a:t>
            </a:r>
            <a:endParaRPr lang="fr-BE" sz="2800" b="1" dirty="0">
              <a:solidFill>
                <a:srgbClr val="C00000"/>
              </a:solidFill>
            </a:endParaRPr>
          </a:p>
        </p:txBody>
      </p:sp>
      <p:cxnSp>
        <p:nvCxnSpPr>
          <p:cNvPr id="11" name="Connecteur droit avec flèche 10"/>
          <p:cNvCxnSpPr/>
          <p:nvPr/>
        </p:nvCxnSpPr>
        <p:spPr>
          <a:xfrm flipH="1">
            <a:off x="3347864" y="2028910"/>
            <a:ext cx="792088"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11560" y="1772816"/>
            <a:ext cx="3024336" cy="400110"/>
          </a:xfrm>
          <a:prstGeom prst="rect">
            <a:avLst/>
          </a:prstGeom>
          <a:noFill/>
        </p:spPr>
        <p:txBody>
          <a:bodyPr wrap="square" rtlCol="0">
            <a:spAutoFit/>
          </a:bodyPr>
          <a:lstStyle/>
          <a:p>
            <a:pPr algn="ctr"/>
            <a:r>
              <a:rPr lang="fr-BE" sz="2000" dirty="0" smtClean="0">
                <a:solidFill>
                  <a:srgbClr val="C00000"/>
                </a:solidFill>
              </a:rPr>
              <a:t>Anamnèse et examens </a:t>
            </a:r>
            <a:endParaRPr lang="fr-BE" sz="2000" dirty="0">
              <a:solidFill>
                <a:srgbClr val="C00000"/>
              </a:solidFill>
            </a:endParaRPr>
          </a:p>
        </p:txBody>
      </p:sp>
      <p:cxnSp>
        <p:nvCxnSpPr>
          <p:cNvPr id="16" name="Connecteur droit 15"/>
          <p:cNvCxnSpPr/>
          <p:nvPr/>
        </p:nvCxnSpPr>
        <p:spPr>
          <a:xfrm flipV="1">
            <a:off x="4139952" y="1130725"/>
            <a:ext cx="0" cy="930123"/>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8" name="Flèche courbée vers la droite 17"/>
          <p:cNvSpPr/>
          <p:nvPr/>
        </p:nvSpPr>
        <p:spPr>
          <a:xfrm rot="18259573">
            <a:off x="1496539" y="2381535"/>
            <a:ext cx="392854" cy="955573"/>
          </a:xfrm>
          <a:prstGeom prst="curvedRightArrow">
            <a:avLst>
              <a:gd name="adj1" fmla="val 9255"/>
              <a:gd name="adj2" fmla="val 45741"/>
              <a:gd name="adj3" fmla="val 4055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9" name="ZoneTexte 18"/>
          <p:cNvSpPr txBox="1"/>
          <p:nvPr/>
        </p:nvSpPr>
        <p:spPr>
          <a:xfrm>
            <a:off x="1907704" y="2537140"/>
            <a:ext cx="3024336" cy="400110"/>
          </a:xfrm>
          <a:prstGeom prst="rect">
            <a:avLst/>
          </a:prstGeom>
          <a:noFill/>
        </p:spPr>
        <p:txBody>
          <a:bodyPr wrap="square" rtlCol="0">
            <a:spAutoFit/>
          </a:bodyPr>
          <a:lstStyle/>
          <a:p>
            <a:pPr algn="ctr"/>
            <a:r>
              <a:rPr lang="fr-BE" sz="2000" dirty="0" smtClean="0">
                <a:solidFill>
                  <a:srgbClr val="C00000"/>
                </a:solidFill>
              </a:rPr>
              <a:t>Résultats disponibles</a:t>
            </a:r>
            <a:endParaRPr lang="fr-BE" sz="2000" dirty="0">
              <a:solidFill>
                <a:srgbClr val="C00000"/>
              </a:solidFill>
            </a:endParaRPr>
          </a:p>
        </p:txBody>
      </p:sp>
      <p:cxnSp>
        <p:nvCxnSpPr>
          <p:cNvPr id="20" name="Connecteur droit avec flèche 19"/>
          <p:cNvCxnSpPr/>
          <p:nvPr/>
        </p:nvCxnSpPr>
        <p:spPr>
          <a:xfrm flipH="1">
            <a:off x="4572000" y="2748990"/>
            <a:ext cx="576064"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spcBef>
                <a:spcPct val="0"/>
              </a:spcBef>
              <a:defRPr/>
            </a:pPr>
            <a:r>
              <a:rPr lang="fr-BE" sz="2800" b="1" i="1" dirty="0" smtClean="0"/>
              <a:t>La prise en charge préopératoire </a:t>
            </a:r>
          </a:p>
        </p:txBody>
      </p:sp>
      <p:sp>
        <p:nvSpPr>
          <p:cNvPr id="28"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43</a:t>
            </a:fld>
            <a:endParaRPr lang="fr-BE" sz="1600" b="1" dirty="0">
              <a:solidFill>
                <a:schemeClr val="tx1"/>
              </a:solidFill>
            </a:endParaRPr>
          </a:p>
        </p:txBody>
      </p:sp>
      <p:sp>
        <p:nvSpPr>
          <p:cNvPr id="26" name="ZoneTexte 25"/>
          <p:cNvSpPr txBox="1"/>
          <p:nvPr/>
        </p:nvSpPr>
        <p:spPr>
          <a:xfrm>
            <a:off x="179512" y="3773939"/>
            <a:ext cx="3672408" cy="2031325"/>
          </a:xfrm>
          <a:prstGeom prst="rect">
            <a:avLst/>
          </a:prstGeom>
          <a:noFill/>
        </p:spPr>
        <p:txBody>
          <a:bodyPr wrap="square" rtlCol="0">
            <a:spAutoFit/>
          </a:bodyPr>
          <a:lstStyle/>
          <a:p>
            <a:pPr marL="354013" indent="-354013">
              <a:buFont typeface="Wingdings" pitchFamily="2" charset="2"/>
              <a:buChar char="ü"/>
            </a:pPr>
            <a:r>
              <a:rPr lang="fr-BE" dirty="0" smtClean="0"/>
              <a:t>Adaptation du régime alimentaire</a:t>
            </a:r>
          </a:p>
          <a:p>
            <a:pPr marL="354013" indent="-354013">
              <a:buFont typeface="Wingdings" pitchFamily="2" charset="2"/>
              <a:buChar char="ü"/>
            </a:pPr>
            <a:r>
              <a:rPr lang="fr-BE" dirty="0" smtClean="0"/>
              <a:t>Mise au point d’un trouble de l’hémostase-coagulation</a:t>
            </a:r>
          </a:p>
          <a:p>
            <a:pPr marL="354013" indent="-354013">
              <a:buFont typeface="Wingdings" pitchFamily="2" charset="2"/>
              <a:buChar char="ü"/>
            </a:pPr>
            <a:r>
              <a:rPr lang="fr-BE" dirty="0" smtClean="0"/>
              <a:t>Arrêt du tabac</a:t>
            </a:r>
          </a:p>
          <a:p>
            <a:pPr marL="354013" indent="-354013">
              <a:buFont typeface="Wingdings" pitchFamily="2" charset="2"/>
              <a:buChar char="ü"/>
            </a:pPr>
            <a:r>
              <a:rPr lang="fr-BE" dirty="0" smtClean="0"/>
              <a:t>Préparation aux exercices respiratoires et physiques</a:t>
            </a:r>
          </a:p>
          <a:p>
            <a:pPr marL="354013" indent="-354013">
              <a:buFont typeface="Wingdings" pitchFamily="2" charset="2"/>
              <a:buChar char="ü"/>
            </a:pPr>
            <a:r>
              <a:rPr lang="fr-BE" dirty="0" smtClean="0"/>
              <a:t>…</a:t>
            </a:r>
            <a:endParaRPr lang="fr-BE" dirty="0"/>
          </a:p>
        </p:txBody>
      </p:sp>
      <p:sp>
        <p:nvSpPr>
          <p:cNvPr id="29" name="Accolade ouvrante 28"/>
          <p:cNvSpPr/>
          <p:nvPr/>
        </p:nvSpPr>
        <p:spPr>
          <a:xfrm>
            <a:off x="3860304" y="2996953"/>
            <a:ext cx="432048" cy="2664295"/>
          </a:xfrm>
          <a:prstGeom prst="leftBrace">
            <a:avLst>
              <a:gd name="adj1" fmla="val 30611"/>
              <a:gd name="adj2" fmla="val 50446"/>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pic>
        <p:nvPicPr>
          <p:cNvPr id="1026" name="Picture 2"/>
          <p:cNvPicPr>
            <a:picLocks noChangeAspect="1" noChangeArrowheads="1"/>
          </p:cNvPicPr>
          <p:nvPr/>
        </p:nvPicPr>
        <p:blipFill>
          <a:blip r:embed="rId4" cstate="print"/>
          <a:srcRect/>
          <a:stretch>
            <a:fillRect/>
          </a:stretch>
        </p:blipFill>
        <p:spPr bwMode="auto">
          <a:xfrm>
            <a:off x="4428240" y="1605702"/>
            <a:ext cx="4608000" cy="4654709"/>
          </a:xfrm>
          <a:prstGeom prst="rect">
            <a:avLst/>
          </a:prstGeom>
          <a:noFill/>
          <a:ln w="9525">
            <a:noFill/>
            <a:miter lim="800000"/>
            <a:headEnd/>
            <a:tailEnd/>
          </a:ln>
        </p:spPr>
      </p:pic>
      <p:sp>
        <p:nvSpPr>
          <p:cNvPr id="22" name="Flèche vers le bas 21"/>
          <p:cNvSpPr/>
          <p:nvPr/>
        </p:nvSpPr>
        <p:spPr>
          <a:xfrm>
            <a:off x="1763688" y="3702964"/>
            <a:ext cx="216024" cy="36004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000"/>
                                        <p:tgtEl>
                                          <p:spTgt spid="1026"/>
                                        </p:tgtEl>
                                      </p:cBhvr>
                                    </p:animEffect>
                                    <p:set>
                                      <p:cBhvr>
                                        <p:cTn id="7" dur="1" fill="hold">
                                          <p:stCondLst>
                                            <p:cond delay="1999"/>
                                          </p:stCondLst>
                                        </p:cTn>
                                        <p:tgtEl>
                                          <p:spTgt spid="1026"/>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childTnLst>
                          </p:cTn>
                        </p:par>
                        <p:par>
                          <p:cTn id="41" fill="hold">
                            <p:stCondLst>
                              <p:cond delay="500"/>
                            </p:stCondLst>
                            <p:childTnLst>
                              <p:par>
                                <p:cTn id="42" presetID="22" presetClass="entr" presetSubtype="8" fill="hold" grpId="0" nodeType="afterEffect">
                                  <p:stCondLst>
                                    <p:cond delay="50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2" fill="hold" nodeType="withEffect">
                                  <p:stCondLst>
                                    <p:cond delay="500"/>
                                  </p:stCondLst>
                                  <p:childTnLst>
                                    <p:set>
                                      <p:cBhvr>
                                        <p:cTn id="46" dur="1" fill="hold">
                                          <p:stCondLst>
                                            <p:cond delay="0"/>
                                          </p:stCondLst>
                                        </p:cTn>
                                        <p:tgtEl>
                                          <p:spTgt spid="20"/>
                                        </p:tgtEl>
                                        <p:attrNameLst>
                                          <p:attrName>style.visibility</p:attrName>
                                        </p:attrNameLst>
                                      </p:cBhvr>
                                      <p:to>
                                        <p:strVal val="visible"/>
                                      </p:to>
                                    </p:set>
                                    <p:animEffect transition="in" filter="wipe(right)">
                                      <p:cBhvr>
                                        <p:cTn id="47" dur="500"/>
                                        <p:tgtEl>
                                          <p:spTgt spid="20"/>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42"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3" grpId="0" animBg="1"/>
      <p:bldP spid="13" grpId="1" animBg="1"/>
      <p:bldP spid="9" grpId="0"/>
      <p:bldP spid="9" grpId="1"/>
      <p:bldP spid="12" grpId="0"/>
      <p:bldP spid="18" grpId="0" animBg="1"/>
      <p:bldP spid="19" grpId="0"/>
      <p:bldP spid="29" grpId="0" animBg="1"/>
      <p:bldP spid="22" grpId="0" animBg="1"/>
      <p:bldP spid="22"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1.jpg"/>
          <p:cNvPicPr>
            <a:picLocks noChangeAspect="1"/>
          </p:cNvPicPr>
          <p:nvPr/>
        </p:nvPicPr>
        <p:blipFill>
          <a:blip r:embed="rId3" cstate="print"/>
          <a:stretch>
            <a:fillRect/>
          </a:stretch>
        </p:blipFill>
        <p:spPr>
          <a:xfrm>
            <a:off x="1090209" y="2132856"/>
            <a:ext cx="6963582" cy="4320000"/>
          </a:xfrm>
          <a:prstGeom prst="rect">
            <a:avLst/>
          </a:prstGeom>
        </p:spPr>
      </p:pic>
      <p:sp>
        <p:nvSpPr>
          <p:cNvPr id="9"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44</a:t>
            </a:fld>
            <a:endParaRPr lang="fr-BE" sz="1600" b="1" dirty="0">
              <a:solidFill>
                <a:schemeClr val="tx1"/>
              </a:solidFill>
            </a:endParaRPr>
          </a:p>
        </p:txBody>
      </p:sp>
      <p:sp>
        <p:nvSpPr>
          <p:cNvPr id="14" name="Espace réservé du contenu 2"/>
          <p:cNvSpPr txBox="1">
            <a:spLocks/>
          </p:cNvSpPr>
          <p:nvPr/>
        </p:nvSpPr>
        <p:spPr bwMode="gray">
          <a:xfrm>
            <a:off x="0" y="1728192"/>
            <a:ext cx="9144000" cy="1916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ArchUp">
              <a:avLst>
                <a:gd name="adj" fmla="val 10631450"/>
              </a:avLst>
            </a:prstTxWarp>
          </a:bodyPr>
          <a:lstStyle>
            <a:lvl1pPr marL="190500" indent="-190500" algn="l" rtl="0" eaLnBrk="1" fontAlgn="base" hangingPunct="1">
              <a:spcBef>
                <a:spcPct val="20000"/>
              </a:spcBef>
              <a:spcAft>
                <a:spcPct val="0"/>
              </a:spcAft>
              <a:buChar char="•"/>
              <a:defRPr sz="1600">
                <a:solidFill>
                  <a:schemeClr val="tx1"/>
                </a:solidFill>
                <a:latin typeface="+mn-lt"/>
                <a:ea typeface="+mn-ea"/>
                <a:cs typeface="+mn-cs"/>
              </a:defRPr>
            </a:lvl1pPr>
            <a:lvl2pPr marL="450850" indent="-177800" algn="l" rtl="0" eaLnBrk="1" fontAlgn="base" hangingPunct="1">
              <a:spcBef>
                <a:spcPct val="20000"/>
              </a:spcBef>
              <a:spcAft>
                <a:spcPct val="0"/>
              </a:spcAft>
              <a:buChar char="–"/>
              <a:defRPr sz="1600">
                <a:solidFill>
                  <a:schemeClr val="tx1"/>
                </a:solidFill>
                <a:latin typeface="+mn-lt"/>
                <a:cs typeface="+mn-cs"/>
              </a:defRPr>
            </a:lvl2pPr>
            <a:lvl3pPr marL="627063" indent="-176213" algn="l" rtl="0" eaLnBrk="1" fontAlgn="base" hangingPunct="1">
              <a:spcBef>
                <a:spcPct val="20000"/>
              </a:spcBef>
              <a:spcAft>
                <a:spcPct val="0"/>
              </a:spcAft>
              <a:buFont typeface="Wingdings" pitchFamily="2" charset="2"/>
              <a:buChar char="§"/>
              <a:defRPr sz="1600">
                <a:solidFill>
                  <a:schemeClr val="tx1"/>
                </a:solidFill>
                <a:latin typeface="+mn-lt"/>
                <a:cs typeface="+mn-cs"/>
              </a:defRPr>
            </a:lvl3pPr>
            <a:lvl4pPr marL="900113" indent="-176213" algn="l" rtl="0" eaLnBrk="1" fontAlgn="base" hangingPunct="1">
              <a:spcBef>
                <a:spcPct val="20000"/>
              </a:spcBef>
              <a:spcAft>
                <a:spcPct val="0"/>
              </a:spcAft>
              <a:buChar char="–"/>
              <a:defRPr sz="1600">
                <a:solidFill>
                  <a:schemeClr val="tx1"/>
                </a:solidFill>
                <a:latin typeface="+mn-lt"/>
                <a:cs typeface="+mn-cs"/>
              </a:defRPr>
            </a:lvl4pPr>
            <a:lvl5pPr marL="1160463" indent="-26035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buNone/>
            </a:pPr>
            <a:r>
              <a:rPr lang="fr-BE" sz="2000" dirty="0" smtClean="0"/>
              <a:t>Anesthésiste-réanimateur  - Assistant social - Cardiologue - Chirurgien</a:t>
            </a:r>
            <a:endParaRPr lang="fr-BE" sz="2000" dirty="0"/>
          </a:p>
          <a:p>
            <a:pPr marL="0" indent="0" algn="ctr">
              <a:buNone/>
            </a:pPr>
            <a:r>
              <a:rPr lang="fr-BE" sz="2000" dirty="0" smtClean="0"/>
              <a:t>Diététicien - Infirmier - </a:t>
            </a:r>
            <a:r>
              <a:rPr lang="fr-BE" sz="2000" dirty="0" err="1" smtClean="0"/>
              <a:t>Intensiviste</a:t>
            </a:r>
            <a:r>
              <a:rPr lang="fr-BE" sz="2000" dirty="0" smtClean="0"/>
              <a:t> – Kinésithérapeute  </a:t>
            </a:r>
          </a:p>
          <a:p>
            <a:pPr marL="0" indent="0" algn="ctr">
              <a:buNone/>
            </a:pPr>
            <a:r>
              <a:rPr lang="fr-BE" sz="2000" dirty="0" err="1" smtClean="0"/>
              <a:t>Perfusionniste</a:t>
            </a:r>
            <a:r>
              <a:rPr lang="fr-BE" sz="2000" dirty="0" smtClean="0"/>
              <a:t> – Psychologue – Secrétaire  - …</a:t>
            </a:r>
          </a:p>
          <a:p>
            <a:pPr marL="0" indent="0" algn="ctr">
              <a:buNone/>
            </a:pPr>
            <a:r>
              <a:rPr lang="fr-BE" sz="2000" kern="0" dirty="0" smtClean="0"/>
              <a:t>…</a:t>
            </a:r>
            <a:endParaRPr lang="fr-BE" kern="0" dirty="0"/>
          </a:p>
        </p:txBody>
      </p:sp>
      <p:grpSp>
        <p:nvGrpSpPr>
          <p:cNvPr id="28" name="Groupe 27"/>
          <p:cNvGrpSpPr/>
          <p:nvPr/>
        </p:nvGrpSpPr>
        <p:grpSpPr>
          <a:xfrm>
            <a:off x="3059832" y="1124744"/>
            <a:ext cx="3099159" cy="3099159"/>
            <a:chOff x="3059832" y="1124744"/>
            <a:chExt cx="3099159" cy="3099159"/>
          </a:xfrm>
        </p:grpSpPr>
        <p:pic>
          <p:nvPicPr>
            <p:cNvPr id="1026" name="Picture 2" descr="C:\Users\c134582\AppData\Local\Microsoft\Windows\Temporary Internet Files\Content.IE5\9BW5ECBS\ampoule[1].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59832" y="1124744"/>
              <a:ext cx="3099159" cy="3099159"/>
            </a:xfrm>
            <a:prstGeom prst="rect">
              <a:avLst/>
            </a:prstGeom>
            <a:noFill/>
          </p:spPr>
        </p:pic>
        <p:pic>
          <p:nvPicPr>
            <p:cNvPr id="15" name="Picture 3"/>
            <p:cNvPicPr>
              <a:picLocks noChangeAspect="1" noChangeArrowheads="1"/>
            </p:cNvPicPr>
            <p:nvPr/>
          </p:nvPicPr>
          <p:blipFill>
            <a:blip r:embed="rId5" cstate="print"/>
            <a:srcRect/>
            <a:stretch>
              <a:fillRect/>
            </a:stretch>
          </p:blipFill>
          <p:spPr bwMode="auto">
            <a:xfrm>
              <a:off x="4233226" y="1556792"/>
              <a:ext cx="720080" cy="1014305"/>
            </a:xfrm>
            <a:prstGeom prst="rect">
              <a:avLst/>
            </a:prstGeom>
            <a:ln>
              <a:noFill/>
            </a:ln>
            <a:effectLst>
              <a:outerShdw blurRad="190500" algn="tl" rotWithShape="0">
                <a:srgbClr val="000000">
                  <a:alpha val="70000"/>
                </a:srgbClr>
              </a:outerShdw>
            </a:effectLst>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réunion.jpg"/>
          <p:cNvPicPr>
            <a:picLocks noChangeAspect="1"/>
          </p:cNvPicPr>
          <p:nvPr/>
        </p:nvPicPr>
        <p:blipFill>
          <a:blip r:embed="rId3" cstate="print"/>
          <a:stretch>
            <a:fillRect/>
          </a:stretch>
        </p:blipFill>
        <p:spPr>
          <a:xfrm>
            <a:off x="2339752" y="2885667"/>
            <a:ext cx="4464496" cy="3855701"/>
          </a:xfrm>
          <a:prstGeom prst="rect">
            <a:avLst/>
          </a:prstGeom>
        </p:spPr>
      </p:pic>
      <p:sp>
        <p:nvSpPr>
          <p:cNvPr id="19" name="Ellipse 18"/>
          <p:cNvSpPr/>
          <p:nvPr/>
        </p:nvSpPr>
        <p:spPr>
          <a:xfrm>
            <a:off x="827584" y="2132856"/>
            <a:ext cx="576000" cy="576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20" name="Ellipse 19"/>
          <p:cNvSpPr/>
          <p:nvPr/>
        </p:nvSpPr>
        <p:spPr>
          <a:xfrm>
            <a:off x="1619672" y="3068960"/>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21" name="Ellipse 20"/>
          <p:cNvSpPr/>
          <p:nvPr/>
        </p:nvSpPr>
        <p:spPr>
          <a:xfrm>
            <a:off x="2123728" y="3573032"/>
            <a:ext cx="144000" cy="14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22" name="Ellipse 21"/>
          <p:cNvSpPr/>
          <p:nvPr/>
        </p:nvSpPr>
        <p:spPr>
          <a:xfrm>
            <a:off x="3203864" y="2852936"/>
            <a:ext cx="144000" cy="14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24" name="Ellipse 23"/>
          <p:cNvSpPr/>
          <p:nvPr/>
        </p:nvSpPr>
        <p:spPr>
          <a:xfrm>
            <a:off x="4644024" y="2636928"/>
            <a:ext cx="144000" cy="14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25" name="Ellipse 24"/>
          <p:cNvSpPr/>
          <p:nvPr/>
        </p:nvSpPr>
        <p:spPr>
          <a:xfrm>
            <a:off x="5796152" y="2780928"/>
            <a:ext cx="144000" cy="14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27" name="Ellipse 26"/>
          <p:cNvSpPr/>
          <p:nvPr/>
        </p:nvSpPr>
        <p:spPr>
          <a:xfrm>
            <a:off x="2555776" y="2420888"/>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28" name="Ellipse 27"/>
          <p:cNvSpPr/>
          <p:nvPr/>
        </p:nvSpPr>
        <p:spPr>
          <a:xfrm>
            <a:off x="5940152" y="2348880"/>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16" name="Pensées 15"/>
          <p:cNvSpPr/>
          <p:nvPr/>
        </p:nvSpPr>
        <p:spPr>
          <a:xfrm>
            <a:off x="683568" y="332656"/>
            <a:ext cx="8208912" cy="2160240"/>
          </a:xfrm>
          <a:prstGeom prst="cloudCallout">
            <a:avLst>
              <a:gd name="adj1" fmla="val 42102"/>
              <a:gd name="adj2" fmla="val 94587"/>
            </a:avLst>
          </a:prstGeom>
          <a:ln/>
        </p:spPr>
        <p:style>
          <a:lnRef idx="2">
            <a:schemeClr val="accent1"/>
          </a:lnRef>
          <a:fillRef idx="1">
            <a:schemeClr val="lt1"/>
          </a:fillRef>
          <a:effectRef idx="0">
            <a:schemeClr val="accent1"/>
          </a:effectRef>
          <a:fontRef idx="minor">
            <a:schemeClr val="dk1"/>
          </a:fontRef>
        </p:style>
        <p:txBody>
          <a:bodyPr rtlCol="0" anchor="ctr"/>
          <a:lstStyle/>
          <a:p>
            <a:pPr marL="0" lvl="2" algn="ctr">
              <a:buFont typeface="Wingdings" pitchFamily="2" charset="2"/>
              <a:buChar char="ü"/>
            </a:pPr>
            <a:r>
              <a:rPr lang="fr-BE" sz="2400" dirty="0" smtClean="0"/>
              <a:t> Conserver ce que nous avons de bon </a:t>
            </a:r>
          </a:p>
          <a:p>
            <a:pPr marL="0" lvl="2" algn="ctr">
              <a:buFont typeface="Wingdings" pitchFamily="2" charset="2"/>
              <a:buChar char="ü"/>
            </a:pPr>
            <a:r>
              <a:rPr lang="fr-BE" sz="2400" dirty="0" smtClean="0"/>
              <a:t> Améliorer ce qui peut l’être</a:t>
            </a:r>
          </a:p>
          <a:p>
            <a:pPr marL="0" lvl="2" algn="ctr">
              <a:buFont typeface="Wingdings" pitchFamily="2" charset="2"/>
              <a:buChar char="ü"/>
            </a:pPr>
            <a:r>
              <a:rPr lang="fr-BE" sz="2400" dirty="0" smtClean="0"/>
              <a:t> Relayer nos difficultés</a:t>
            </a:r>
          </a:p>
        </p:txBody>
      </p:sp>
      <p:sp>
        <p:nvSpPr>
          <p:cNvPr id="18" name="Rectangle 17"/>
          <p:cNvSpPr/>
          <p:nvPr/>
        </p:nvSpPr>
        <p:spPr>
          <a:xfrm>
            <a:off x="6516216" y="2492896"/>
            <a:ext cx="2627784"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Ellipse 29"/>
          <p:cNvSpPr/>
          <p:nvPr/>
        </p:nvSpPr>
        <p:spPr>
          <a:xfrm>
            <a:off x="7380312" y="2132856"/>
            <a:ext cx="576000" cy="576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26" name="Ellipse 25"/>
          <p:cNvSpPr/>
          <p:nvPr/>
        </p:nvSpPr>
        <p:spPr>
          <a:xfrm>
            <a:off x="6660232" y="3501008"/>
            <a:ext cx="144000" cy="14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29" name="Ellipse 28"/>
          <p:cNvSpPr/>
          <p:nvPr/>
        </p:nvSpPr>
        <p:spPr>
          <a:xfrm>
            <a:off x="6876256" y="2924944"/>
            <a:ext cx="360000" cy="36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pic>
        <p:nvPicPr>
          <p:cNvPr id="34" name="Image 33" descr="travail d'équipe.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907704" y="2861556"/>
            <a:ext cx="5328592" cy="3996444"/>
          </a:xfrm>
          <a:prstGeom prst="rect">
            <a:avLst/>
          </a:prstGeom>
        </p:spPr>
      </p:pic>
      <p:sp>
        <p:nvSpPr>
          <p:cNvPr id="31"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45</a:t>
            </a:fld>
            <a:endParaRPr lang="fr-BE" sz="1600" b="1"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childTnLst>
                          </p:cTn>
                        </p:par>
                        <p:par>
                          <p:cTn id="41" fill="hold">
                            <p:stCondLst>
                              <p:cond delay="1000"/>
                            </p:stCondLst>
                            <p:childTnLst>
                              <p:par>
                                <p:cTn id="42" presetID="10" presetClass="exit" presetSubtype="0" fill="hold" nodeType="afterEffect">
                                  <p:stCondLst>
                                    <p:cond delay="1000"/>
                                  </p:stCondLst>
                                  <p:childTnLst>
                                    <p:animEffect transition="out" filter="fade">
                                      <p:cBhvr>
                                        <p:cTn id="43" dur="2000"/>
                                        <p:tgtEl>
                                          <p:spTgt spid="13"/>
                                        </p:tgtEl>
                                      </p:cBhvr>
                                    </p:animEffect>
                                    <p:set>
                                      <p:cBhvr>
                                        <p:cTn id="44" dur="1" fill="hold">
                                          <p:stCondLst>
                                            <p:cond delay="1999"/>
                                          </p:stCondLst>
                                        </p:cTn>
                                        <p:tgtEl>
                                          <p:spTgt spid="13"/>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animBg="1"/>
      <p:bldP spid="25" grpId="0" animBg="1"/>
      <p:bldP spid="27" grpId="0" animBg="1"/>
      <p:bldP spid="28" grpId="0" animBg="1"/>
      <p:bldP spid="16" grpId="0" animBg="1"/>
      <p:bldP spid="30" grpId="0" animBg="1"/>
      <p:bldP spid="26" grpId="0" animBg="1"/>
      <p:bldP spid="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l’exposé</a:t>
            </a:r>
            <a:endParaRPr lang="fr-BE" dirty="0"/>
          </a:p>
        </p:txBody>
      </p:sp>
      <p:sp>
        <p:nvSpPr>
          <p:cNvPr id="6"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46</a:t>
            </a:fld>
            <a:endParaRPr lang="fr-BE" sz="1600" b="1" dirty="0">
              <a:solidFill>
                <a:schemeClr val="tx1"/>
              </a:solidFill>
            </a:endParaRPr>
          </a:p>
        </p:txBody>
      </p:sp>
      <p:sp>
        <p:nvSpPr>
          <p:cNvPr id="7" name="Espace réservé du contenu 2"/>
          <p:cNvSpPr>
            <a:spLocks noGrp="1"/>
          </p:cNvSpPr>
          <p:nvPr>
            <p:ph idx="1"/>
          </p:nvPr>
        </p:nvSpPr>
        <p:spPr>
          <a:xfrm>
            <a:off x="457200" y="1556792"/>
            <a:ext cx="8229600" cy="5517232"/>
          </a:xfrm>
        </p:spPr>
        <p:txBody>
          <a:bodyPr>
            <a:noAutofit/>
          </a:bodyPr>
          <a:lstStyle/>
          <a:p>
            <a:pPr marL="342900" lvl="1" indent="-342900">
              <a:buFont typeface="+mj-lt"/>
              <a:buAutoNum type="arabicPeriod"/>
            </a:pPr>
            <a:r>
              <a:rPr lang="fr-BE" sz="2400" dirty="0" smtClean="0"/>
              <a:t>La problématique de santé publique </a:t>
            </a:r>
          </a:p>
          <a:p>
            <a:pPr marL="742950" lvl="2" indent="-342900">
              <a:buFont typeface="Wingdings" pitchFamily="2" charset="2"/>
              <a:buChar char="Ø"/>
            </a:pPr>
            <a:r>
              <a:rPr lang="fr-BE" sz="2000" dirty="0" smtClean="0"/>
              <a:t>L’épargne sanguine : un enjeu actuel</a:t>
            </a:r>
          </a:p>
          <a:p>
            <a:pPr marL="742950" lvl="2" indent="-342900">
              <a:buNone/>
            </a:pPr>
            <a:endParaRPr lang="fr-BE" sz="600" dirty="0" smtClean="0"/>
          </a:p>
          <a:p>
            <a:pPr marL="342900" lvl="1" indent="-342900">
              <a:buFont typeface="+mj-lt"/>
              <a:buAutoNum type="arabicPeriod"/>
            </a:pPr>
            <a:r>
              <a:rPr lang="fr-BE" sz="2400" dirty="0" smtClean="0"/>
              <a:t>Les recherches</a:t>
            </a:r>
          </a:p>
          <a:p>
            <a:pPr marL="742950" lvl="2" indent="-342900">
              <a:buFont typeface="Wingdings" pitchFamily="2" charset="2"/>
              <a:buChar char="Ø"/>
            </a:pPr>
            <a:r>
              <a:rPr lang="fr-BE" sz="2000" dirty="0" smtClean="0"/>
              <a:t>Etat des lieux des pratiques en chirurgie cardiaque au </a:t>
            </a:r>
            <a:r>
              <a:rPr lang="fr-BE" sz="2000" dirty="0" err="1" smtClean="0"/>
              <a:t>CHULg</a:t>
            </a:r>
            <a:endParaRPr lang="fr-BE" sz="2000" dirty="0" smtClean="0"/>
          </a:p>
          <a:p>
            <a:pPr marL="742950" lvl="2" indent="-342900">
              <a:buFont typeface="Wingdings" pitchFamily="2" charset="2"/>
              <a:buChar char="Ø"/>
            </a:pPr>
            <a:r>
              <a:rPr lang="fr-BE" sz="2000" dirty="0" smtClean="0"/>
              <a:t>Aperçu des actions cliniques</a:t>
            </a:r>
          </a:p>
          <a:p>
            <a:pPr marL="1200150" lvl="3" indent="-342900">
              <a:buFont typeface="Wingdings" pitchFamily="2" charset="2"/>
              <a:buChar char="Ø"/>
            </a:pPr>
            <a:r>
              <a:rPr lang="fr-BE" sz="1800" dirty="0" smtClean="0"/>
              <a:t>Période postopératoire</a:t>
            </a:r>
          </a:p>
          <a:p>
            <a:pPr marL="1200150" lvl="3" indent="-342900">
              <a:buFont typeface="Wingdings" pitchFamily="2" charset="2"/>
              <a:buChar char="Ø"/>
            </a:pPr>
            <a:r>
              <a:rPr lang="fr-BE" sz="1800" dirty="0" smtClean="0"/>
              <a:t>Période </a:t>
            </a:r>
            <a:r>
              <a:rPr lang="fr-BE" sz="1800" dirty="0" err="1" smtClean="0"/>
              <a:t>peropératoire</a:t>
            </a:r>
            <a:endParaRPr lang="fr-BE" sz="1800" dirty="0" smtClean="0"/>
          </a:p>
          <a:p>
            <a:pPr marL="1200150" lvl="3" indent="-342900">
              <a:buFont typeface="Wingdings" pitchFamily="2" charset="2"/>
              <a:buChar char="Ø"/>
            </a:pPr>
            <a:r>
              <a:rPr lang="fr-BE" sz="1800" dirty="0" smtClean="0"/>
              <a:t>Période préopératoire </a:t>
            </a:r>
          </a:p>
          <a:p>
            <a:pPr marL="1339850" lvl="3" indent="-342900">
              <a:buNone/>
            </a:pPr>
            <a:endParaRPr lang="fr-BE" sz="600" dirty="0" smtClean="0"/>
          </a:p>
          <a:p>
            <a:pPr marL="342900" lvl="1" indent="-342900">
              <a:buFont typeface="+mj-lt"/>
              <a:buAutoNum type="arabicPeriod"/>
            </a:pPr>
            <a:r>
              <a:rPr lang="fr-BE" sz="2400" dirty="0" smtClean="0"/>
              <a:t>Le projet institutionnel</a:t>
            </a:r>
          </a:p>
          <a:p>
            <a:pPr marL="742950" lvl="2" indent="-342900">
              <a:buFont typeface="Wingdings" pitchFamily="2" charset="2"/>
              <a:buChar char="Ø"/>
            </a:pPr>
            <a:r>
              <a:rPr lang="fr-BE" sz="2000" dirty="0" smtClean="0"/>
              <a:t>L’itinéraire clinique du patient opéré cardiaque</a:t>
            </a:r>
          </a:p>
          <a:p>
            <a:pPr marL="742950" lvl="2" indent="-342900">
              <a:buFont typeface="Wingdings" pitchFamily="2" charset="2"/>
              <a:buChar char="Ø"/>
            </a:pPr>
            <a:r>
              <a:rPr lang="fr-BE" sz="2000" dirty="0" smtClean="0"/>
              <a:t>L’intégration des recherches</a:t>
            </a:r>
          </a:p>
          <a:p>
            <a:pPr marL="742950" lvl="2" indent="-342900">
              <a:buNone/>
            </a:pPr>
            <a:endParaRPr lang="fr-BE" sz="600" dirty="0" smtClean="0"/>
          </a:p>
          <a:p>
            <a:pPr marL="342900" lvl="1" indent="-342900">
              <a:buFont typeface="+mj-lt"/>
              <a:buAutoNum type="arabicPeriod"/>
            </a:pPr>
            <a:r>
              <a:rPr lang="fr-BE" sz="2400" dirty="0" smtClean="0"/>
              <a:t>Les conclusions et perspectives</a:t>
            </a:r>
          </a:p>
          <a:p>
            <a:pPr marL="800100" lvl="1" indent="-342900">
              <a:buFont typeface="+mj-lt"/>
              <a:buAutoNum type="arabicPeriod"/>
            </a:pPr>
            <a:endParaRPr lang="fr-BE" sz="2400" dirty="0" smtClean="0"/>
          </a:p>
          <a:p>
            <a:pPr marL="800100" lvl="1" indent="-342900">
              <a:buFont typeface="+mj-lt"/>
              <a:buAutoNum type="arabicPeriod"/>
            </a:pPr>
            <a:endParaRPr lang="fr-BE" sz="24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7">
                                            <p:txEl>
                                              <p:pRg st="0" end="0"/>
                                            </p:txEl>
                                          </p:spTgt>
                                        </p:tgtEl>
                                        <p:attrNameLst>
                                          <p:attrName>style.opacity</p:attrName>
                                        </p:attrNameLst>
                                      </p:cBhvr>
                                      <p:to>
                                        <p:strVal val="0.5"/>
                                      </p:to>
                                    </p:set>
                                    <p:animEffect filter="image" prLst="opacity: 0.5">
                                      <p:cBhvr rctx="IE">
                                        <p:cTn id="7" dur="indefinite"/>
                                        <p:tgtEl>
                                          <p:spTgt spid="7">
                                            <p:txEl>
                                              <p:pRg st="0" end="0"/>
                                            </p:txEl>
                                          </p:spTgt>
                                        </p:tgtEl>
                                      </p:cBhvr>
                                    </p:animEffect>
                                  </p:childTnLst>
                                </p:cTn>
                              </p:par>
                              <p:par>
                                <p:cTn id="8" presetID="9" presetClass="emph" presetSubtype="0" nodeType="withEffect">
                                  <p:stCondLst>
                                    <p:cond delay="0"/>
                                  </p:stCondLst>
                                  <p:childTnLst>
                                    <p:set>
                                      <p:cBhvr rctx="PPT">
                                        <p:cTn id="9" dur="indefinite"/>
                                        <p:tgtEl>
                                          <p:spTgt spid="7">
                                            <p:txEl>
                                              <p:pRg st="1" end="1"/>
                                            </p:txEl>
                                          </p:spTgt>
                                        </p:tgtEl>
                                        <p:attrNameLst>
                                          <p:attrName>style.opacity</p:attrName>
                                        </p:attrNameLst>
                                      </p:cBhvr>
                                      <p:to>
                                        <p:strVal val="0.5"/>
                                      </p:to>
                                    </p:set>
                                    <p:animEffect filter="image" prLst="opacity: 0.5">
                                      <p:cBhvr rctx="IE">
                                        <p:cTn id="10" dur="indefinite"/>
                                        <p:tgtEl>
                                          <p:spTgt spid="7">
                                            <p:txEl>
                                              <p:pRg st="1" end="1"/>
                                            </p:txEl>
                                          </p:spTgt>
                                        </p:tgtEl>
                                      </p:cBhvr>
                                    </p:animEffect>
                                  </p:childTnLst>
                                </p:cTn>
                              </p:par>
                              <p:par>
                                <p:cTn id="11" presetID="9" presetClass="emph" presetSubtype="0" nodeType="withEffect">
                                  <p:stCondLst>
                                    <p:cond delay="0"/>
                                  </p:stCondLst>
                                  <p:childTnLst>
                                    <p:set>
                                      <p:cBhvr rctx="PPT">
                                        <p:cTn id="12" dur="indefinite"/>
                                        <p:tgtEl>
                                          <p:spTgt spid="7">
                                            <p:txEl>
                                              <p:pRg st="3" end="3"/>
                                            </p:txEl>
                                          </p:spTgt>
                                        </p:tgtEl>
                                        <p:attrNameLst>
                                          <p:attrName>style.opacity</p:attrName>
                                        </p:attrNameLst>
                                      </p:cBhvr>
                                      <p:to>
                                        <p:strVal val="0.5"/>
                                      </p:to>
                                    </p:set>
                                    <p:animEffect filter="image" prLst="opacity: 0.5">
                                      <p:cBhvr rctx="IE">
                                        <p:cTn id="13" dur="indefinite"/>
                                        <p:tgtEl>
                                          <p:spTgt spid="7">
                                            <p:txEl>
                                              <p:pRg st="3" end="3"/>
                                            </p:txEl>
                                          </p:spTgt>
                                        </p:tgtEl>
                                      </p:cBhvr>
                                    </p:animEffect>
                                  </p:childTnLst>
                                </p:cTn>
                              </p:par>
                              <p:par>
                                <p:cTn id="14" presetID="9" presetClass="emph" presetSubtype="0" nodeType="withEffect">
                                  <p:stCondLst>
                                    <p:cond delay="0"/>
                                  </p:stCondLst>
                                  <p:childTnLst>
                                    <p:set>
                                      <p:cBhvr rctx="PPT">
                                        <p:cTn id="15" dur="indefinite"/>
                                        <p:tgtEl>
                                          <p:spTgt spid="7">
                                            <p:txEl>
                                              <p:pRg st="4" end="4"/>
                                            </p:txEl>
                                          </p:spTgt>
                                        </p:tgtEl>
                                        <p:attrNameLst>
                                          <p:attrName>style.opacity</p:attrName>
                                        </p:attrNameLst>
                                      </p:cBhvr>
                                      <p:to>
                                        <p:strVal val="0.5"/>
                                      </p:to>
                                    </p:set>
                                    <p:animEffect filter="image" prLst="opacity: 0.5">
                                      <p:cBhvr rctx="IE">
                                        <p:cTn id="16" dur="indefinite"/>
                                        <p:tgtEl>
                                          <p:spTgt spid="7">
                                            <p:txEl>
                                              <p:pRg st="4" end="4"/>
                                            </p:txEl>
                                          </p:spTgt>
                                        </p:tgtEl>
                                      </p:cBhvr>
                                    </p:animEffect>
                                  </p:childTnLst>
                                </p:cTn>
                              </p:par>
                              <p:par>
                                <p:cTn id="17" presetID="9" presetClass="emph" presetSubtype="0" nodeType="withEffect">
                                  <p:stCondLst>
                                    <p:cond delay="0"/>
                                  </p:stCondLst>
                                  <p:childTnLst>
                                    <p:set>
                                      <p:cBhvr rctx="PPT">
                                        <p:cTn id="18" dur="indefinite"/>
                                        <p:tgtEl>
                                          <p:spTgt spid="7">
                                            <p:txEl>
                                              <p:pRg st="5" end="5"/>
                                            </p:txEl>
                                          </p:spTgt>
                                        </p:tgtEl>
                                        <p:attrNameLst>
                                          <p:attrName>style.opacity</p:attrName>
                                        </p:attrNameLst>
                                      </p:cBhvr>
                                      <p:to>
                                        <p:strVal val="0.5"/>
                                      </p:to>
                                    </p:set>
                                    <p:animEffect filter="image" prLst="opacity: 0.5">
                                      <p:cBhvr rctx="IE">
                                        <p:cTn id="19" dur="indefinite"/>
                                        <p:tgtEl>
                                          <p:spTgt spid="7">
                                            <p:txEl>
                                              <p:pRg st="5" end="5"/>
                                            </p:txEl>
                                          </p:spTgt>
                                        </p:tgtEl>
                                      </p:cBhvr>
                                    </p:animEffect>
                                  </p:childTnLst>
                                </p:cTn>
                              </p:par>
                              <p:par>
                                <p:cTn id="20" presetID="9" presetClass="emph" presetSubtype="0" nodeType="withEffect">
                                  <p:stCondLst>
                                    <p:cond delay="0"/>
                                  </p:stCondLst>
                                  <p:childTnLst>
                                    <p:set>
                                      <p:cBhvr rctx="PPT">
                                        <p:cTn id="21" dur="indefinite"/>
                                        <p:tgtEl>
                                          <p:spTgt spid="7">
                                            <p:txEl>
                                              <p:pRg st="6" end="6"/>
                                            </p:txEl>
                                          </p:spTgt>
                                        </p:tgtEl>
                                        <p:attrNameLst>
                                          <p:attrName>style.opacity</p:attrName>
                                        </p:attrNameLst>
                                      </p:cBhvr>
                                      <p:to>
                                        <p:strVal val="0.5"/>
                                      </p:to>
                                    </p:set>
                                    <p:animEffect filter="image" prLst="opacity: 0.5">
                                      <p:cBhvr rctx="IE">
                                        <p:cTn id="22" dur="indefinite"/>
                                        <p:tgtEl>
                                          <p:spTgt spid="7">
                                            <p:txEl>
                                              <p:pRg st="6" end="6"/>
                                            </p:txEl>
                                          </p:spTgt>
                                        </p:tgtEl>
                                      </p:cBhvr>
                                    </p:animEffect>
                                  </p:childTnLst>
                                </p:cTn>
                              </p:par>
                              <p:par>
                                <p:cTn id="23" presetID="9" presetClass="emph" presetSubtype="0" nodeType="withEffect">
                                  <p:stCondLst>
                                    <p:cond delay="0"/>
                                  </p:stCondLst>
                                  <p:childTnLst>
                                    <p:set>
                                      <p:cBhvr rctx="PPT">
                                        <p:cTn id="24" dur="indefinite"/>
                                        <p:tgtEl>
                                          <p:spTgt spid="7">
                                            <p:txEl>
                                              <p:pRg st="7" end="7"/>
                                            </p:txEl>
                                          </p:spTgt>
                                        </p:tgtEl>
                                        <p:attrNameLst>
                                          <p:attrName>style.opacity</p:attrName>
                                        </p:attrNameLst>
                                      </p:cBhvr>
                                      <p:to>
                                        <p:strVal val="0.5"/>
                                      </p:to>
                                    </p:set>
                                    <p:animEffect filter="image" prLst="opacity: 0.5">
                                      <p:cBhvr rctx="IE">
                                        <p:cTn id="25" dur="indefinite"/>
                                        <p:tgtEl>
                                          <p:spTgt spid="7">
                                            <p:txEl>
                                              <p:pRg st="7" end="7"/>
                                            </p:txEl>
                                          </p:spTgt>
                                        </p:tgtEl>
                                      </p:cBhvr>
                                    </p:animEffect>
                                  </p:childTnLst>
                                </p:cTn>
                              </p:par>
                              <p:par>
                                <p:cTn id="26" presetID="9" presetClass="emph" presetSubtype="0" nodeType="withEffect">
                                  <p:stCondLst>
                                    <p:cond delay="0"/>
                                  </p:stCondLst>
                                  <p:childTnLst>
                                    <p:set>
                                      <p:cBhvr rctx="PPT">
                                        <p:cTn id="27" dur="indefinite"/>
                                        <p:tgtEl>
                                          <p:spTgt spid="7">
                                            <p:txEl>
                                              <p:pRg st="8" end="8"/>
                                            </p:txEl>
                                          </p:spTgt>
                                        </p:tgtEl>
                                        <p:attrNameLst>
                                          <p:attrName>style.opacity</p:attrName>
                                        </p:attrNameLst>
                                      </p:cBhvr>
                                      <p:to>
                                        <p:strVal val="0.5"/>
                                      </p:to>
                                    </p:set>
                                    <p:animEffect filter="image" prLst="opacity: 0.5">
                                      <p:cBhvr rctx="IE">
                                        <p:cTn id="28" dur="indefinite"/>
                                        <p:tgtEl>
                                          <p:spTgt spid="7">
                                            <p:txEl>
                                              <p:pRg st="8" end="8"/>
                                            </p:txEl>
                                          </p:spTgt>
                                        </p:tgtEl>
                                      </p:cBhvr>
                                    </p:animEffect>
                                  </p:childTnLst>
                                </p:cTn>
                              </p:par>
                              <p:par>
                                <p:cTn id="29" presetID="9" presetClass="emph" presetSubtype="0" nodeType="withEffect">
                                  <p:stCondLst>
                                    <p:cond delay="0"/>
                                  </p:stCondLst>
                                  <p:childTnLst>
                                    <p:set>
                                      <p:cBhvr rctx="PPT">
                                        <p:cTn id="30" dur="indefinite"/>
                                        <p:tgtEl>
                                          <p:spTgt spid="7">
                                            <p:txEl>
                                              <p:pRg st="12" end="12"/>
                                            </p:txEl>
                                          </p:spTgt>
                                        </p:tgtEl>
                                        <p:attrNameLst>
                                          <p:attrName>style.opacity</p:attrName>
                                        </p:attrNameLst>
                                      </p:cBhvr>
                                      <p:to>
                                        <p:strVal val="0.5"/>
                                      </p:to>
                                    </p:set>
                                    <p:animEffect filter="image" prLst="opacity: 0.5">
                                      <p:cBhvr rctx="IE">
                                        <p:cTn id="31" dur="indefinite"/>
                                        <p:tgtEl>
                                          <p:spTgt spid="7">
                                            <p:txEl>
                                              <p:pRg st="12" end="12"/>
                                            </p:txEl>
                                          </p:spTgt>
                                        </p:tgtEl>
                                      </p:cBhvr>
                                    </p:animEffect>
                                  </p:childTnLst>
                                </p:cTn>
                              </p:par>
                              <p:par>
                                <p:cTn id="32" presetID="9" presetClass="emph" presetSubtype="0" nodeType="withEffect">
                                  <p:stCondLst>
                                    <p:cond delay="0"/>
                                  </p:stCondLst>
                                  <p:childTnLst>
                                    <p:set>
                                      <p:cBhvr rctx="PPT">
                                        <p:cTn id="33" dur="indefinite"/>
                                        <p:tgtEl>
                                          <p:spTgt spid="7">
                                            <p:txEl>
                                              <p:pRg st="14" end="14"/>
                                            </p:txEl>
                                          </p:spTgt>
                                        </p:tgtEl>
                                        <p:attrNameLst>
                                          <p:attrName>style.opacity</p:attrName>
                                        </p:attrNameLst>
                                      </p:cBhvr>
                                      <p:to>
                                        <p:strVal val="0.5"/>
                                      </p:to>
                                    </p:set>
                                    <p:animEffect filter="image" prLst="opacity: 0.5">
                                      <p:cBhvr rctx="IE">
                                        <p:cTn id="34" dur="indefinite"/>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28800"/>
            <a:ext cx="8229600" cy="4392488"/>
          </a:xfrm>
        </p:spPr>
        <p:txBody>
          <a:bodyPr>
            <a:normAutofit/>
          </a:bodyPr>
          <a:lstStyle/>
          <a:p>
            <a:pPr>
              <a:buFont typeface="Wingdings" pitchFamily="2" charset="2"/>
              <a:buChar char="ü"/>
            </a:pPr>
            <a:r>
              <a:rPr lang="fr-BE" sz="2400" dirty="0">
                <a:latin typeface="Calibri" panose="020F0502020204030204" pitchFamily="34" charset="0"/>
              </a:rPr>
              <a:t>Aménagement optimal des actions entreprises </a:t>
            </a:r>
          </a:p>
          <a:p>
            <a:pPr marL="725488" indent="0">
              <a:buNone/>
            </a:pPr>
            <a:r>
              <a:rPr lang="fr-BE" sz="2400" dirty="0" smtClean="0">
                <a:latin typeface="Calibri" panose="020F0502020204030204" pitchFamily="34" charset="0"/>
              </a:rPr>
              <a:t>par </a:t>
            </a:r>
            <a:r>
              <a:rPr lang="fr-BE" sz="2400" dirty="0">
                <a:latin typeface="Calibri" panose="020F0502020204030204" pitchFamily="34" charset="0"/>
              </a:rPr>
              <a:t>toutes les disciplines </a:t>
            </a:r>
            <a:br>
              <a:rPr lang="fr-BE" sz="2400" dirty="0">
                <a:latin typeface="Calibri" panose="020F0502020204030204" pitchFamily="34" charset="0"/>
              </a:rPr>
            </a:br>
            <a:r>
              <a:rPr lang="fr-BE" sz="2400" dirty="0" smtClean="0">
                <a:latin typeface="Calibri" panose="020F0502020204030204" pitchFamily="34" charset="0"/>
              </a:rPr>
              <a:t>pour </a:t>
            </a:r>
            <a:r>
              <a:rPr lang="fr-BE" sz="2400" dirty="0">
                <a:latin typeface="Calibri" panose="020F0502020204030204" pitchFamily="34" charset="0"/>
              </a:rPr>
              <a:t>les soins d’un patient </a:t>
            </a:r>
            <a:br>
              <a:rPr lang="fr-BE" sz="2400" dirty="0">
                <a:latin typeface="Calibri" panose="020F0502020204030204" pitchFamily="34" charset="0"/>
              </a:rPr>
            </a:br>
            <a:r>
              <a:rPr lang="fr-BE" sz="2400" dirty="0" smtClean="0">
                <a:latin typeface="Calibri" panose="020F0502020204030204" pitchFamily="34" charset="0"/>
              </a:rPr>
              <a:t>pour un diagnostic </a:t>
            </a:r>
            <a:r>
              <a:rPr lang="fr-BE" sz="2400" dirty="0">
                <a:latin typeface="Calibri" panose="020F0502020204030204" pitchFamily="34" charset="0"/>
              </a:rPr>
              <a:t>ou une procédure </a:t>
            </a:r>
            <a:r>
              <a:rPr lang="fr-BE" sz="2400" dirty="0" smtClean="0">
                <a:latin typeface="Calibri" panose="020F0502020204030204" pitchFamily="34" charset="0"/>
              </a:rPr>
              <a:t>particulière</a:t>
            </a:r>
          </a:p>
          <a:p>
            <a:pPr marL="542925" indent="0">
              <a:buNone/>
            </a:pPr>
            <a:endParaRPr lang="fr-BE" sz="900" dirty="0" smtClean="0">
              <a:latin typeface="Calibri" panose="020F0502020204030204" pitchFamily="34" charset="0"/>
            </a:endParaRPr>
          </a:p>
          <a:p>
            <a:pPr marL="542925" indent="0">
              <a:buNone/>
            </a:pPr>
            <a:endParaRPr lang="fr-BE" sz="900" dirty="0">
              <a:latin typeface="Calibri" panose="020F0502020204030204" pitchFamily="34" charset="0"/>
            </a:endParaRPr>
          </a:p>
          <a:p>
            <a:pPr marL="361950" indent="-361950">
              <a:buFont typeface="Wingdings" pitchFamily="2" charset="2"/>
              <a:buChar char="ü"/>
            </a:pPr>
            <a:r>
              <a:rPr lang="fr-BE" sz="2400" dirty="0" smtClean="0">
                <a:latin typeface="Calibri" panose="020F0502020204030204" pitchFamily="34" charset="0"/>
              </a:rPr>
              <a:t>Vise l’amélioration continue des soins</a:t>
            </a:r>
          </a:p>
          <a:p>
            <a:pPr marL="0" indent="0">
              <a:buFont typeface="Wingdings" pitchFamily="2" charset="2"/>
              <a:buChar char="ü"/>
            </a:pPr>
            <a:endParaRPr lang="fr-BE" sz="900" dirty="0" smtClean="0">
              <a:latin typeface="Calibri" panose="020F0502020204030204" pitchFamily="34" charset="0"/>
            </a:endParaRPr>
          </a:p>
          <a:p>
            <a:pPr marL="0" indent="0">
              <a:buFont typeface="Wingdings" pitchFamily="2" charset="2"/>
              <a:buChar char="ü"/>
            </a:pPr>
            <a:endParaRPr lang="fr-BE" sz="900" dirty="0" smtClean="0">
              <a:latin typeface="Calibri" panose="020F0502020204030204" pitchFamily="34" charset="0"/>
            </a:endParaRPr>
          </a:p>
          <a:p>
            <a:pPr marL="361950" indent="-361950">
              <a:buFont typeface="Wingdings" pitchFamily="2" charset="2"/>
              <a:buChar char="ü"/>
            </a:pPr>
            <a:r>
              <a:rPr lang="fr-BE" sz="2400" dirty="0" smtClean="0"/>
              <a:t>Basé sur une méthodologie de gestion de projet</a:t>
            </a:r>
          </a:p>
          <a:p>
            <a:endParaRPr lang="fr-BE" sz="2400" dirty="0">
              <a:latin typeface="Calibri" panose="020F0502020204030204" pitchFamily="34" charset="0"/>
            </a:endParaRPr>
          </a:p>
          <a:p>
            <a:endParaRPr lang="fr-BE" sz="2400" dirty="0" smtClean="0">
              <a:latin typeface="Calibri" panose="020F0502020204030204" pitchFamily="34" charset="0"/>
            </a:endParaRPr>
          </a:p>
          <a:p>
            <a:endParaRPr lang="fr-BE" sz="2400" dirty="0">
              <a:latin typeface="Calibri" panose="020F0502020204030204" pitchFamily="34" charset="0"/>
            </a:endParaRPr>
          </a:p>
          <a:p>
            <a:pPr marL="0" indent="0">
              <a:buNone/>
            </a:pPr>
            <a:endParaRPr lang="fr-BE" sz="2400" dirty="0">
              <a:latin typeface="Calibri" panose="020F0502020204030204" pitchFamily="34" charset="0"/>
            </a:endParaRPr>
          </a:p>
        </p:txBody>
      </p:sp>
      <p:sp>
        <p:nvSpPr>
          <p:cNvPr id="20"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lvl="0" algn="ctr">
              <a:spcBef>
                <a:spcPct val="0"/>
              </a:spcBef>
              <a:defRPr/>
            </a:pPr>
            <a:r>
              <a:rPr lang="fr-BE" sz="2800" b="1" i="1" dirty="0" smtClean="0"/>
              <a:t>L’itinéraire clinique chirurgical cardiaque</a:t>
            </a:r>
            <a:endParaRPr lang="fr-BE" sz="2800" b="1" i="1" dirty="0"/>
          </a:p>
        </p:txBody>
      </p:sp>
      <p:sp>
        <p:nvSpPr>
          <p:cNvPr id="21" name="Rectangle 20"/>
          <p:cNvSpPr/>
          <p:nvPr/>
        </p:nvSpPr>
        <p:spPr>
          <a:xfrm>
            <a:off x="179512" y="6028509"/>
            <a:ext cx="8712926" cy="830997"/>
          </a:xfrm>
          <a:prstGeom prst="rect">
            <a:avLst/>
          </a:prstGeom>
        </p:spPr>
        <p:txBody>
          <a:bodyPr wrap="square">
            <a:spAutoFit/>
          </a:bodyPr>
          <a:lstStyle/>
          <a:p>
            <a:r>
              <a:rPr lang="en-US" sz="1200" i="1" dirty="0" smtClean="0"/>
              <a:t>Coffey </a:t>
            </a:r>
            <a:r>
              <a:rPr lang="en-US" sz="1200" i="1" dirty="0"/>
              <a:t>RJ, Richards JS, </a:t>
            </a:r>
            <a:r>
              <a:rPr lang="en-US" sz="1200" i="1" dirty="0" err="1"/>
              <a:t>Remmert</a:t>
            </a:r>
            <a:r>
              <a:rPr lang="en-US" sz="1200" i="1" dirty="0"/>
              <a:t> CS, </a:t>
            </a:r>
            <a:r>
              <a:rPr lang="en-US" sz="1200" i="1" dirty="0" err="1"/>
              <a:t>LeRoy</a:t>
            </a:r>
            <a:r>
              <a:rPr lang="en-US" sz="1200" i="1" dirty="0"/>
              <a:t> SS, </a:t>
            </a:r>
            <a:r>
              <a:rPr lang="en-US" sz="1200" i="1" dirty="0" err="1"/>
              <a:t>Schoville</a:t>
            </a:r>
            <a:r>
              <a:rPr lang="en-US" sz="1200" i="1" dirty="0"/>
              <a:t> RR, Baldwin PJ. An introduction to critical paths. </a:t>
            </a:r>
            <a:r>
              <a:rPr lang="en-US" sz="1200" i="1" dirty="0" err="1"/>
              <a:t>Qual</a:t>
            </a:r>
            <a:r>
              <a:rPr lang="en-US" sz="1200" i="1" dirty="0"/>
              <a:t> </a:t>
            </a:r>
            <a:r>
              <a:rPr lang="en-US" sz="1200" i="1" dirty="0" err="1"/>
              <a:t>Manag</a:t>
            </a:r>
            <a:r>
              <a:rPr lang="en-US" sz="1200" i="1" dirty="0"/>
              <a:t> Health Care. Fall 1992;1(1):</a:t>
            </a:r>
            <a:r>
              <a:rPr lang="en-US" sz="1200" i="1" dirty="0" smtClean="0"/>
              <a:t>45-54</a:t>
            </a:r>
          </a:p>
          <a:p>
            <a:r>
              <a:rPr lang="nl-BE" sz="1200" i="1" dirty="0" err="1" smtClean="0"/>
              <a:t>Vanhaecht</a:t>
            </a:r>
            <a:r>
              <a:rPr lang="nl-BE" sz="1200" i="1" dirty="0" smtClean="0"/>
              <a:t> </a:t>
            </a:r>
            <a:r>
              <a:rPr lang="nl-BE" sz="1200" i="1" dirty="0"/>
              <a:t>K, </a:t>
            </a:r>
            <a:r>
              <a:rPr lang="nl-BE" sz="1200" i="1" dirty="0" err="1"/>
              <a:t>Sermeus</a:t>
            </a:r>
            <a:r>
              <a:rPr lang="nl-BE" sz="1200" i="1" dirty="0"/>
              <a:t> W. Draaiboek voor de ontwikkeling, implementatie en evaluatie van een klinisch pad. 30 stappenplan van het Netwerk Klinische Paden. </a:t>
            </a:r>
            <a:r>
              <a:rPr lang="fr-BE" sz="1200" i="1" dirty="0"/>
              <a:t>Acta </a:t>
            </a:r>
            <a:r>
              <a:rPr lang="fr-BE" sz="1200" i="1" dirty="0" err="1"/>
              <a:t>Hospitalia</a:t>
            </a:r>
            <a:r>
              <a:rPr lang="fr-BE" sz="1200" i="1" dirty="0"/>
              <a:t>. 2002;2:13-27.</a:t>
            </a:r>
          </a:p>
        </p:txBody>
      </p:sp>
      <p:sp>
        <p:nvSpPr>
          <p:cNvPr id="22"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47</a:t>
            </a:fld>
            <a:endParaRPr lang="fr-BE" sz="1600" b="1" dirty="0">
              <a:solidFill>
                <a:schemeClr val="tx1"/>
              </a:solidFill>
            </a:endParaRPr>
          </a:p>
        </p:txBody>
      </p:sp>
    </p:spTree>
    <p:extLst>
      <p:ext uri="{BB962C8B-B14F-4D97-AF65-F5344CB8AC3E}">
        <p14:creationId xmlns="" xmlns:p14="http://schemas.microsoft.com/office/powerpoint/2010/main" val="1685765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lvl="0" algn="ctr">
              <a:spcBef>
                <a:spcPct val="0"/>
              </a:spcBef>
              <a:defRPr/>
            </a:pPr>
            <a:r>
              <a:rPr lang="fr-BE" sz="2800" b="1" i="1" dirty="0" smtClean="0"/>
              <a:t>L’itinéraire clinique chirurgical cardiaque</a:t>
            </a:r>
            <a:endParaRPr lang="fr-BE" sz="2800" b="1" i="1" dirty="0"/>
          </a:p>
        </p:txBody>
      </p:sp>
      <p:graphicFrame>
        <p:nvGraphicFramePr>
          <p:cNvPr id="6" name="Espace réservé du contenu 5"/>
          <p:cNvGraphicFramePr>
            <a:graphicFrameLocks noGrp="1"/>
          </p:cNvGraphicFramePr>
          <p:nvPr>
            <p:ph idx="1"/>
          </p:nvPr>
        </p:nvGraphicFramePr>
        <p:xfrm>
          <a:off x="-36512" y="1739949"/>
          <a:ext cx="9144000" cy="4641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48</a:t>
            </a:fld>
            <a:endParaRPr lang="fr-BE" sz="1600"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98173" y="1443841"/>
            <a:ext cx="4373216" cy="3785652"/>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fr-BE" sz="2000" b="1" dirty="0" smtClean="0"/>
              <a:t>Synthèse</a:t>
            </a:r>
          </a:p>
          <a:p>
            <a:pPr marL="285750" indent="-285750">
              <a:lnSpc>
                <a:spcPct val="200000"/>
              </a:lnSpc>
              <a:buFont typeface="Wingdings" panose="05000000000000000000" pitchFamily="2" charset="2"/>
              <a:buChar char="ü"/>
            </a:pPr>
            <a:r>
              <a:rPr lang="fr-BE" sz="2000" b="1" dirty="0"/>
              <a:t>Représente le parcours patient</a:t>
            </a:r>
          </a:p>
          <a:p>
            <a:pPr marL="285750" indent="-285750">
              <a:lnSpc>
                <a:spcPct val="200000"/>
              </a:lnSpc>
              <a:buFont typeface="Wingdings" panose="05000000000000000000" pitchFamily="2" charset="2"/>
              <a:buChar char="ü"/>
            </a:pPr>
            <a:r>
              <a:rPr lang="fr-BE" sz="2000" b="1" dirty="0"/>
              <a:t>Chronologique</a:t>
            </a:r>
          </a:p>
          <a:p>
            <a:pPr marL="285750" indent="-285750">
              <a:lnSpc>
                <a:spcPct val="200000"/>
              </a:lnSpc>
              <a:buFont typeface="Wingdings" panose="05000000000000000000" pitchFamily="2" charset="2"/>
              <a:buChar char="ü"/>
            </a:pPr>
            <a:r>
              <a:rPr lang="fr-BE" sz="2000" b="1" dirty="0" smtClean="0"/>
              <a:t>Qui, fait quoi et quand ?</a:t>
            </a:r>
          </a:p>
          <a:p>
            <a:pPr marL="285750" indent="-285750">
              <a:lnSpc>
                <a:spcPct val="200000"/>
              </a:lnSpc>
              <a:buFont typeface="Wingdings" panose="05000000000000000000" pitchFamily="2" charset="2"/>
              <a:buChar char="ü"/>
            </a:pPr>
            <a:r>
              <a:rPr lang="fr-BE" sz="2000" b="1" dirty="0" smtClean="0"/>
              <a:t>Comment?</a:t>
            </a:r>
          </a:p>
          <a:p>
            <a:pPr marL="285750" indent="-285750">
              <a:lnSpc>
                <a:spcPct val="200000"/>
              </a:lnSpc>
              <a:buFont typeface="Wingdings" panose="05000000000000000000" pitchFamily="2" charset="2"/>
              <a:buChar char="ü"/>
            </a:pPr>
            <a:r>
              <a:rPr lang="fr-BE" sz="2000" b="1" dirty="0" smtClean="0"/>
              <a:t>Pourquoi?</a:t>
            </a:r>
          </a:p>
        </p:txBody>
      </p:sp>
      <p:sp>
        <p:nvSpPr>
          <p:cNvPr id="13" name="Rectangle 12"/>
          <p:cNvSpPr/>
          <p:nvPr/>
        </p:nvSpPr>
        <p:spPr>
          <a:xfrm>
            <a:off x="323528" y="3284984"/>
            <a:ext cx="309634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p:cNvSpPr/>
          <p:nvPr/>
        </p:nvSpPr>
        <p:spPr>
          <a:xfrm>
            <a:off x="179512" y="4725144"/>
            <a:ext cx="309634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nvSpPr>
        <p:spPr>
          <a:xfrm>
            <a:off x="395536" y="4005064"/>
            <a:ext cx="309634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5" name="Groupe 4"/>
          <p:cNvGrpSpPr/>
          <p:nvPr/>
        </p:nvGrpSpPr>
        <p:grpSpPr>
          <a:xfrm>
            <a:off x="4139952" y="1484784"/>
            <a:ext cx="4680000" cy="4764780"/>
            <a:chOff x="4368750" y="305408"/>
            <a:chExt cx="4680000" cy="4764780"/>
          </a:xfrm>
        </p:grpSpPr>
        <p:pic>
          <p:nvPicPr>
            <p:cNvPr id="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a:off x="4368750" y="305408"/>
              <a:ext cx="4680000" cy="7159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4368750" y="989991"/>
              <a:ext cx="4680000" cy="40801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pic>
        <p:nvPicPr>
          <p:cNvPr id="8" name="Picture 2"/>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3995936" y="2996952"/>
            <a:ext cx="4680000" cy="294813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a:stretch/>
        </p:blipFill>
        <p:spPr bwMode="auto">
          <a:xfrm>
            <a:off x="5004048" y="1412776"/>
            <a:ext cx="3682502" cy="5184576"/>
          </a:xfrm>
          <a:prstGeom prst="rect">
            <a:avLst/>
          </a:prstGeom>
          <a:solidFill>
            <a:srgbClr val="FFFFFF">
              <a:shade val="85000"/>
            </a:srgbClr>
          </a:solidFill>
          <a:ln w="9525">
            <a:solidFill>
              <a:schemeClr val="tx1"/>
            </a:solidFill>
            <a:miter lim="800000"/>
            <a:headEnd/>
            <a:tailEnd/>
          </a:ln>
          <a:effectLst/>
          <a:extLst/>
        </p:spPr>
      </p:pic>
      <p:pic>
        <p:nvPicPr>
          <p:cNvPr id="9" name="Picture 2"/>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a:stretch/>
        </p:blipFill>
        <p:spPr bwMode="auto">
          <a:xfrm>
            <a:off x="395536" y="3399259"/>
            <a:ext cx="8280000" cy="16764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a:stretch/>
        </p:blipFill>
        <p:spPr bwMode="auto">
          <a:xfrm>
            <a:off x="395536" y="5085184"/>
            <a:ext cx="8280000" cy="132192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2" name="Picture 2"/>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a:stretch/>
        </p:blipFill>
        <p:spPr bwMode="auto">
          <a:xfrm>
            <a:off x="4355976" y="1412776"/>
            <a:ext cx="3683777" cy="5184576"/>
          </a:xfrm>
          <a:prstGeom prst="rect">
            <a:avLst/>
          </a:prstGeom>
          <a:solidFill>
            <a:srgbClr val="FFFFFF">
              <a:shade val="85000"/>
            </a:srgbClr>
          </a:solidFill>
          <a:ln w="9525">
            <a:solidFill>
              <a:schemeClr val="tx1"/>
            </a:solidFill>
            <a:miter lim="800000"/>
            <a:headEnd/>
            <a:tailEnd/>
          </a:ln>
          <a:effectLst/>
          <a:extLst/>
        </p:spPr>
      </p:pic>
      <p:sp>
        <p:nvSpPr>
          <p:cNvPr id="16" name="Rectangle 15"/>
          <p:cNvSpPr/>
          <p:nvPr/>
        </p:nvSpPr>
        <p:spPr>
          <a:xfrm>
            <a:off x="179512" y="2204864"/>
            <a:ext cx="4032448"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lvl="0" algn="ctr">
              <a:spcBef>
                <a:spcPct val="0"/>
              </a:spcBef>
              <a:defRPr/>
            </a:pPr>
            <a:r>
              <a:rPr lang="fr-BE" sz="2800" b="1" i="1" dirty="0" smtClean="0"/>
              <a:t>L’itinéraire clinique chirurgical cardiaque</a:t>
            </a:r>
            <a:endParaRPr lang="fr-BE" sz="2800" b="1" i="1" dirty="0"/>
          </a:p>
        </p:txBody>
      </p:sp>
      <p:sp>
        <p:nvSpPr>
          <p:cNvPr id="18"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49</a:t>
            </a:fld>
            <a:endParaRPr lang="fr-BE" sz="1600" b="1" dirty="0">
              <a:solidFill>
                <a:schemeClr val="tx1"/>
              </a:solidFill>
            </a:endParaRPr>
          </a:p>
        </p:txBody>
      </p:sp>
    </p:spTree>
    <p:extLst>
      <p:ext uri="{BB962C8B-B14F-4D97-AF65-F5344CB8AC3E}">
        <p14:creationId xmlns="" xmlns:p14="http://schemas.microsoft.com/office/powerpoint/2010/main" val="7220598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xit" presetSubtype="0" fill="hold" grpId="0"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xit" presetSubtype="0" fill="hold"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xit" presetSubtype="0" fill="hold" grpId="0"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4"/>
          <p:cNvSpPr>
            <a:spLocks noGrp="1"/>
          </p:cNvSpPr>
          <p:nvPr>
            <p:ph type="sldNum" sz="quarter" idx="12"/>
          </p:nvPr>
        </p:nvSpPr>
        <p:spPr>
          <a:xfrm>
            <a:off x="8845624" y="6492875"/>
            <a:ext cx="29837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5</a:t>
            </a:fld>
            <a:endParaRPr lang="fr-BE" sz="1600" b="1" dirty="0">
              <a:solidFill>
                <a:schemeClr val="tx1"/>
              </a:solidFill>
            </a:endParaRPr>
          </a:p>
        </p:txBody>
      </p:sp>
      <p:sp>
        <p:nvSpPr>
          <p:cNvPr id="2" name="Titre 1"/>
          <p:cNvSpPr>
            <a:spLocks noGrp="1"/>
          </p:cNvSpPr>
          <p:nvPr>
            <p:ph type="title"/>
          </p:nvPr>
        </p:nvSpPr>
        <p:spPr>
          <a:xfrm>
            <a:off x="457200" y="0"/>
            <a:ext cx="8229600" cy="1143000"/>
          </a:xfrm>
        </p:spPr>
        <p:txBody>
          <a:bodyPr/>
          <a:lstStyle/>
          <a:p>
            <a:r>
              <a:rPr lang="fr-BE" dirty="0" smtClean="0"/>
              <a:t>Contexte 2010-2011</a:t>
            </a:r>
            <a:endParaRPr lang="fr-BE" dirty="0"/>
          </a:p>
        </p:txBody>
      </p:sp>
      <p:sp>
        <p:nvSpPr>
          <p:cNvPr id="22" name="Espace réservé du texte 2"/>
          <p:cNvSpPr>
            <a:spLocks noGrp="1"/>
          </p:cNvSpPr>
          <p:nvPr>
            <p:ph type="body" idx="1"/>
          </p:nvPr>
        </p:nvSpPr>
        <p:spPr>
          <a:xfrm>
            <a:off x="179512" y="1196752"/>
            <a:ext cx="2772000" cy="639762"/>
          </a:xfrm>
        </p:spPr>
        <p:txBody>
          <a:bodyPr anchor="ctr">
            <a:normAutofit/>
          </a:bodyPr>
          <a:lstStyle/>
          <a:p>
            <a:pPr algn="ctr"/>
            <a:r>
              <a:rPr lang="fr-BE" dirty="0" smtClean="0"/>
              <a:t>Macro</a:t>
            </a:r>
            <a:endParaRPr lang="fr-BE" dirty="0"/>
          </a:p>
        </p:txBody>
      </p:sp>
      <p:sp>
        <p:nvSpPr>
          <p:cNvPr id="20" name="Espace réservé du texte 4"/>
          <p:cNvSpPr>
            <a:spLocks noGrp="1"/>
          </p:cNvSpPr>
          <p:nvPr>
            <p:ph type="body" sz="quarter" idx="3"/>
          </p:nvPr>
        </p:nvSpPr>
        <p:spPr>
          <a:xfrm>
            <a:off x="3149996" y="1196752"/>
            <a:ext cx="2772000" cy="639762"/>
          </a:xfrm>
        </p:spPr>
        <p:txBody>
          <a:bodyPr anchor="ctr">
            <a:normAutofit/>
          </a:bodyPr>
          <a:lstStyle/>
          <a:p>
            <a:pPr algn="ctr"/>
            <a:r>
              <a:rPr lang="fr-BE" dirty="0" err="1" smtClean="0"/>
              <a:t>Meso</a:t>
            </a:r>
            <a:endParaRPr lang="fr-BE" dirty="0"/>
          </a:p>
        </p:txBody>
      </p:sp>
      <p:sp>
        <p:nvSpPr>
          <p:cNvPr id="9" name="Espace réservé du texte 4"/>
          <p:cNvSpPr txBox="1">
            <a:spLocks/>
          </p:cNvSpPr>
          <p:nvPr/>
        </p:nvSpPr>
        <p:spPr>
          <a:xfrm>
            <a:off x="6102324" y="1196752"/>
            <a:ext cx="27720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BE" sz="2400" b="1" i="0" u="none" strike="noStrike" kern="1200" cap="none" spc="0" normalizeH="0" baseline="0" noProof="0" dirty="0" smtClean="0">
                <a:ln>
                  <a:noFill/>
                </a:ln>
                <a:solidFill>
                  <a:schemeClr val="tx1"/>
                </a:solidFill>
                <a:effectLst/>
                <a:uLnTx/>
                <a:uFillTx/>
                <a:latin typeface="+mn-lt"/>
                <a:ea typeface="+mn-ea"/>
                <a:cs typeface="+mn-cs"/>
              </a:rPr>
              <a:t>Micro</a:t>
            </a:r>
          </a:p>
        </p:txBody>
      </p:sp>
      <p:pic>
        <p:nvPicPr>
          <p:cNvPr id="1035" name="Picture 11" descr="C:\Program Files (x86)\Microsoft Office\MEDIA\CAGCAT10\j0235319.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930108" y="1904724"/>
            <a:ext cx="1080120" cy="1102807"/>
          </a:xfrm>
          <a:prstGeom prst="rect">
            <a:avLst/>
          </a:prstGeom>
          <a:noFill/>
        </p:spPr>
      </p:pic>
      <p:pic>
        <p:nvPicPr>
          <p:cNvPr id="1036" name="Picture 12"/>
          <p:cNvPicPr>
            <a:picLocks noChangeAspect="1" noChangeArrowheads="1"/>
          </p:cNvPicPr>
          <p:nvPr/>
        </p:nvPicPr>
        <p:blipFill>
          <a:blip r:embed="rId4" cstate="print"/>
          <a:srcRect t="8463" r="11033"/>
          <a:stretch>
            <a:fillRect/>
          </a:stretch>
        </p:blipFill>
        <p:spPr bwMode="auto">
          <a:xfrm>
            <a:off x="6228184" y="3645024"/>
            <a:ext cx="2466428" cy="1847028"/>
          </a:xfrm>
          <a:prstGeom prst="rect">
            <a:avLst/>
          </a:prstGeom>
          <a:noFill/>
          <a:ln w="9525">
            <a:noFill/>
            <a:miter lim="800000"/>
            <a:headEnd/>
            <a:tailEnd/>
          </a:ln>
          <a:effectLst/>
        </p:spPr>
      </p:pic>
      <p:cxnSp>
        <p:nvCxnSpPr>
          <p:cNvPr id="41" name="Connecteur droit avec flèche 40"/>
          <p:cNvCxnSpPr/>
          <p:nvPr/>
        </p:nvCxnSpPr>
        <p:spPr>
          <a:xfrm>
            <a:off x="7470168" y="3158992"/>
            <a:ext cx="0" cy="39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4" name="Rectangle 43"/>
          <p:cNvSpPr/>
          <p:nvPr/>
        </p:nvSpPr>
        <p:spPr>
          <a:xfrm>
            <a:off x="6084168" y="1196752"/>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Rectangle 22"/>
          <p:cNvSpPr/>
          <p:nvPr/>
        </p:nvSpPr>
        <p:spPr>
          <a:xfrm>
            <a:off x="179512" y="1196752"/>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Rectangle 20"/>
          <p:cNvSpPr/>
          <p:nvPr/>
        </p:nvSpPr>
        <p:spPr>
          <a:xfrm>
            <a:off x="3131840" y="1196752"/>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ZoneTexte 25"/>
          <p:cNvSpPr txBox="1"/>
          <p:nvPr/>
        </p:nvSpPr>
        <p:spPr>
          <a:xfrm>
            <a:off x="3131840" y="3718773"/>
            <a:ext cx="2808312"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BE" i="1" dirty="0" smtClean="0"/>
              <a:t>Répondre aux normes, réseaux, innover, … </a:t>
            </a:r>
          </a:p>
          <a:p>
            <a:pPr algn="ctr"/>
            <a:r>
              <a:rPr lang="fr-BE" i="1" dirty="0" smtClean="0"/>
              <a:t>+ informatisation</a:t>
            </a:r>
            <a:endParaRPr lang="fr-BE" i="1" dirty="0"/>
          </a:p>
        </p:txBody>
      </p:sp>
      <p:cxnSp>
        <p:nvCxnSpPr>
          <p:cNvPr id="27" name="Connecteur droit avec flèche 26"/>
          <p:cNvCxnSpPr/>
          <p:nvPr/>
        </p:nvCxnSpPr>
        <p:spPr>
          <a:xfrm>
            <a:off x="4535996" y="2564928"/>
            <a:ext cx="0" cy="21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Rectangle 28"/>
          <p:cNvSpPr/>
          <p:nvPr/>
        </p:nvSpPr>
        <p:spPr>
          <a:xfrm>
            <a:off x="251520" y="1834946"/>
            <a:ext cx="2664296" cy="3416320"/>
          </a:xfrm>
          <a:prstGeom prst="rect">
            <a:avLst/>
          </a:prstGeom>
        </p:spPr>
        <p:txBody>
          <a:bodyPr wrap="square">
            <a:spAutoFit/>
          </a:bodyPr>
          <a:lstStyle/>
          <a:p>
            <a:pPr algn="ctr">
              <a:buNone/>
            </a:pPr>
            <a:r>
              <a:rPr lang="fr-BE" dirty="0" smtClean="0"/>
              <a:t>Qualité-sécurité des soins aux patients</a:t>
            </a:r>
          </a:p>
          <a:p>
            <a:pPr algn="ctr">
              <a:buNone/>
            </a:pPr>
            <a:r>
              <a:rPr lang="fr-BE" b="1" dirty="0" smtClean="0"/>
              <a:t>+</a:t>
            </a:r>
          </a:p>
          <a:p>
            <a:pPr algn="ctr">
              <a:buNone/>
            </a:pPr>
            <a:r>
              <a:rPr lang="fr-BE" dirty="0" smtClean="0"/>
              <a:t>Répartit° de l’offre Adéquat° avec demande</a:t>
            </a:r>
          </a:p>
          <a:p>
            <a:pPr algn="ctr">
              <a:buNone/>
            </a:pPr>
            <a:endParaRPr lang="fr-BE" dirty="0"/>
          </a:p>
          <a:p>
            <a:pPr algn="ctr"/>
            <a:endParaRPr lang="fr-BE" dirty="0" smtClean="0"/>
          </a:p>
          <a:p>
            <a:pPr algn="ctr"/>
            <a:endParaRPr lang="fr-BE" dirty="0" smtClean="0"/>
          </a:p>
          <a:p>
            <a:pPr algn="ctr"/>
            <a:endParaRPr lang="fr-BE" dirty="0" smtClean="0"/>
          </a:p>
          <a:p>
            <a:pPr algn="ctr"/>
            <a:endParaRPr lang="fr-BE" dirty="0"/>
          </a:p>
          <a:p>
            <a:pPr algn="ctr"/>
            <a:endParaRPr lang="fr-BE" dirty="0" smtClean="0"/>
          </a:p>
          <a:p>
            <a:pPr algn="ctr">
              <a:buNone/>
            </a:pPr>
            <a:endParaRPr lang="fr-BE" dirty="0" smtClean="0"/>
          </a:p>
        </p:txBody>
      </p:sp>
      <p:sp>
        <p:nvSpPr>
          <p:cNvPr id="30" name="Rectangle 29"/>
          <p:cNvSpPr/>
          <p:nvPr/>
        </p:nvSpPr>
        <p:spPr>
          <a:xfrm>
            <a:off x="3203848" y="1834946"/>
            <a:ext cx="2664296" cy="3139321"/>
          </a:xfrm>
          <a:prstGeom prst="rect">
            <a:avLst/>
          </a:prstGeom>
        </p:spPr>
        <p:txBody>
          <a:bodyPr wrap="square">
            <a:spAutoFit/>
          </a:bodyPr>
          <a:lstStyle/>
          <a:p>
            <a:pPr algn="ctr">
              <a:buNone/>
            </a:pPr>
            <a:r>
              <a:rPr lang="fr-BE" dirty="0" smtClean="0"/>
              <a:t>Pérennité</a:t>
            </a:r>
          </a:p>
          <a:p>
            <a:pPr algn="ctr">
              <a:buNone/>
            </a:pPr>
            <a:r>
              <a:rPr lang="fr-BE" dirty="0" smtClean="0"/>
              <a:t>Excellence</a:t>
            </a:r>
          </a:p>
          <a:p>
            <a:pPr algn="ctr">
              <a:buNone/>
            </a:pPr>
            <a:endParaRPr lang="fr-BE" dirty="0"/>
          </a:p>
          <a:p>
            <a:pPr algn="ctr">
              <a:buNone/>
            </a:pPr>
            <a:endParaRPr lang="fr-BE" dirty="0" smtClean="0"/>
          </a:p>
          <a:p>
            <a:pPr algn="ctr">
              <a:buNone/>
            </a:pPr>
            <a:r>
              <a:rPr lang="fr-BE" dirty="0" smtClean="0"/>
              <a:t>Optimaliser </a:t>
            </a:r>
          </a:p>
          <a:p>
            <a:pPr algn="ctr">
              <a:buNone/>
            </a:pPr>
            <a:r>
              <a:rPr lang="fr-BE" dirty="0" smtClean="0"/>
              <a:t>Développer</a:t>
            </a:r>
          </a:p>
          <a:p>
            <a:pPr algn="ctr">
              <a:buNone/>
            </a:pPr>
            <a:endParaRPr lang="fr-BE" dirty="0" smtClean="0"/>
          </a:p>
          <a:p>
            <a:pPr algn="ctr">
              <a:buNone/>
            </a:pPr>
            <a:endParaRPr lang="fr-BE" dirty="0"/>
          </a:p>
          <a:p>
            <a:pPr algn="ctr">
              <a:buNone/>
            </a:pPr>
            <a:endParaRPr lang="fr-BE" dirty="0" smtClean="0"/>
          </a:p>
          <a:p>
            <a:pPr algn="ctr">
              <a:buNone/>
            </a:pPr>
            <a:endParaRPr lang="fr-BE" dirty="0"/>
          </a:p>
          <a:p>
            <a:pPr algn="ctr">
              <a:buNone/>
            </a:pPr>
            <a:endParaRPr lang="fr-BE" dirty="0" smtClean="0"/>
          </a:p>
        </p:txBody>
      </p:sp>
      <p:sp>
        <p:nvSpPr>
          <p:cNvPr id="17" name="ZoneTexte 16"/>
          <p:cNvSpPr txBox="1"/>
          <p:nvPr/>
        </p:nvSpPr>
        <p:spPr>
          <a:xfrm>
            <a:off x="179512" y="3717032"/>
            <a:ext cx="2808312"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BE" i="1" dirty="0" smtClean="0"/>
              <a:t>Agrément, accréditation, plan QSSP, bassins de soins,…</a:t>
            </a:r>
            <a:endParaRPr lang="fr-BE" i="1"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 xmlns:p14="http://schemas.microsoft.com/office/powerpoint/2010/main" val="2753442777"/>
              </p:ext>
            </p:extLst>
          </p:nvPr>
        </p:nvGraphicFramePr>
        <p:xfrm>
          <a:off x="1748162" y="2025103"/>
          <a:ext cx="5668436" cy="3664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e 4"/>
          <p:cNvGrpSpPr/>
          <p:nvPr/>
        </p:nvGrpSpPr>
        <p:grpSpPr>
          <a:xfrm>
            <a:off x="3979573" y="3381468"/>
            <a:ext cx="1189148" cy="925758"/>
            <a:chOff x="3979573" y="3381468"/>
            <a:chExt cx="1189148" cy="925758"/>
          </a:xfrm>
        </p:grpSpPr>
        <p:sp>
          <p:nvSpPr>
            <p:cNvPr id="4" name="Flèche courbée vers la droite 3"/>
            <p:cNvSpPr/>
            <p:nvPr/>
          </p:nvSpPr>
          <p:spPr>
            <a:xfrm flipV="1">
              <a:off x="3979573" y="3381468"/>
              <a:ext cx="540000" cy="900000"/>
            </a:xfrm>
            <a:prstGeom prst="curvedRightArrow">
              <a:avLst/>
            </a:prstGeom>
            <a:solidFill>
              <a:srgbClr val="3A6DAC"/>
            </a:solidFill>
            <a:ln>
              <a:solidFill>
                <a:srgbClr val="3A6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6" name="Flèche courbée vers la droite 5"/>
            <p:cNvSpPr/>
            <p:nvPr/>
          </p:nvSpPr>
          <p:spPr>
            <a:xfrm rot="10800000" flipV="1">
              <a:off x="4628721" y="3407226"/>
              <a:ext cx="540000" cy="900000"/>
            </a:xfrm>
            <a:prstGeom prst="curvedRightArrow">
              <a:avLst/>
            </a:prstGeom>
            <a:solidFill>
              <a:srgbClr val="3A6DAC"/>
            </a:solidFill>
            <a:ln>
              <a:solidFill>
                <a:srgbClr val="3A6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sp>
        <p:nvSpPr>
          <p:cNvPr id="14" name="Rectangle 13"/>
          <p:cNvSpPr/>
          <p:nvPr/>
        </p:nvSpPr>
        <p:spPr>
          <a:xfrm>
            <a:off x="4932040" y="2492896"/>
            <a:ext cx="223224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p:cNvSpPr/>
          <p:nvPr/>
        </p:nvSpPr>
        <p:spPr>
          <a:xfrm>
            <a:off x="4788024" y="4797152"/>
            <a:ext cx="223224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p:cNvSpPr/>
          <p:nvPr/>
        </p:nvSpPr>
        <p:spPr>
          <a:xfrm>
            <a:off x="1907704" y="4797152"/>
            <a:ext cx="223224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Rectangle 16"/>
          <p:cNvSpPr/>
          <p:nvPr/>
        </p:nvSpPr>
        <p:spPr>
          <a:xfrm>
            <a:off x="2123728" y="2564904"/>
            <a:ext cx="223224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lvl="0" algn="ctr">
              <a:spcBef>
                <a:spcPct val="0"/>
              </a:spcBef>
              <a:defRPr/>
            </a:pPr>
            <a:r>
              <a:rPr lang="fr-BE" sz="2800" b="1" i="1" dirty="0" smtClean="0"/>
              <a:t>L’itinéraire clinique chirurgical cardiaque</a:t>
            </a:r>
            <a:endParaRPr lang="fr-BE" sz="2800" b="1" i="1" dirty="0"/>
          </a:p>
        </p:txBody>
      </p:sp>
      <p:pic>
        <p:nvPicPr>
          <p:cNvPr id="11" name="Picture 2"/>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a:stretch/>
        </p:blipFill>
        <p:spPr bwMode="auto">
          <a:xfrm>
            <a:off x="7596336" y="1700808"/>
            <a:ext cx="1224136" cy="1722859"/>
          </a:xfrm>
          <a:prstGeom prst="rect">
            <a:avLst/>
          </a:prstGeom>
          <a:solidFill>
            <a:srgbClr val="FFFFFF">
              <a:shade val="85000"/>
            </a:srgbClr>
          </a:solidFill>
          <a:ln w="9525">
            <a:solidFill>
              <a:schemeClr val="tx1"/>
            </a:solidFill>
            <a:miter lim="800000"/>
            <a:headEnd/>
            <a:tailEnd/>
          </a:ln>
          <a:effectLst/>
          <a:extLst/>
        </p:spPr>
      </p:pic>
      <p:sp>
        <p:nvSpPr>
          <p:cNvPr id="12" name="ZoneTexte 11"/>
          <p:cNvSpPr txBox="1"/>
          <p:nvPr/>
        </p:nvSpPr>
        <p:spPr>
          <a:xfrm>
            <a:off x="7596335" y="3356992"/>
            <a:ext cx="1231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BE" b="1" dirty="0" smtClean="0"/>
              <a:t>V 1.0</a:t>
            </a:r>
            <a:endParaRPr lang="fr-BE" b="1" dirty="0"/>
          </a:p>
        </p:txBody>
      </p:sp>
      <p:pic>
        <p:nvPicPr>
          <p:cNvPr id="13" name="Picture 2"/>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a:stretch/>
        </p:blipFill>
        <p:spPr bwMode="auto">
          <a:xfrm>
            <a:off x="316465" y="1484784"/>
            <a:ext cx="1224136" cy="1722859"/>
          </a:xfrm>
          <a:prstGeom prst="rect">
            <a:avLst/>
          </a:prstGeom>
          <a:solidFill>
            <a:srgbClr val="FFFFFF">
              <a:shade val="85000"/>
            </a:srgbClr>
          </a:solidFill>
          <a:ln w="9525">
            <a:solidFill>
              <a:schemeClr val="tx1"/>
            </a:solidFill>
            <a:miter lim="800000"/>
            <a:headEnd/>
            <a:tailEnd/>
          </a:ln>
          <a:effectLst/>
          <a:extLst/>
        </p:spPr>
      </p:pic>
      <p:sp>
        <p:nvSpPr>
          <p:cNvPr id="18" name="ZoneTexte 17"/>
          <p:cNvSpPr txBox="1"/>
          <p:nvPr/>
        </p:nvSpPr>
        <p:spPr>
          <a:xfrm>
            <a:off x="316464" y="3140968"/>
            <a:ext cx="1231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BE" b="1" dirty="0" smtClean="0"/>
              <a:t>V 1.1</a:t>
            </a:r>
            <a:endParaRPr lang="fr-BE" b="1" dirty="0"/>
          </a:p>
        </p:txBody>
      </p:sp>
      <p:pic>
        <p:nvPicPr>
          <p:cNvPr id="20" name="Picture 1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740352" y="5229200"/>
            <a:ext cx="957896" cy="11291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 name="Picture 1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67544" y="5229200"/>
            <a:ext cx="957896" cy="11291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2"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50</a:t>
            </a:fld>
            <a:endParaRPr lang="fr-BE" sz="1600" b="1" dirty="0">
              <a:solidFill>
                <a:schemeClr val="tx1"/>
              </a:solidFill>
            </a:endParaRPr>
          </a:p>
        </p:txBody>
      </p:sp>
    </p:spTree>
    <p:extLst>
      <p:ext uri="{BB962C8B-B14F-4D97-AF65-F5344CB8AC3E}">
        <p14:creationId xmlns="" xmlns:p14="http://schemas.microsoft.com/office/powerpoint/2010/main" val="32089168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2000"/>
                                        <p:tgtEl>
                                          <p:spTgt spid="15"/>
                                        </p:tgtEl>
                                      </p:cBhvr>
                                    </p:animEffect>
                                    <p:set>
                                      <p:cBhvr>
                                        <p:cTn id="18" dur="1" fill="hold">
                                          <p:stCondLst>
                                            <p:cond delay="1999"/>
                                          </p:stCondLst>
                                        </p:cTn>
                                        <p:tgtEl>
                                          <p:spTgt spid="1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2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2000"/>
                                        <p:tgtEl>
                                          <p:spTgt spid="16"/>
                                        </p:tgtEl>
                                      </p:cBhvr>
                                    </p:animEffect>
                                    <p:set>
                                      <p:cBhvr>
                                        <p:cTn id="26" dur="1" fill="hold">
                                          <p:stCondLst>
                                            <p:cond delay="1999"/>
                                          </p:stCondLst>
                                        </p:cTn>
                                        <p:tgtEl>
                                          <p:spTgt spid="16"/>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2000"/>
                                        <p:tgtEl>
                                          <p:spTgt spid="17"/>
                                        </p:tgtEl>
                                      </p:cBhvr>
                                    </p:animEffect>
                                    <p:set>
                                      <p:cBhvr>
                                        <p:cTn id="34" dur="1" fill="hold">
                                          <p:stCondLst>
                                            <p:cond delay="1999"/>
                                          </p:stCondLst>
                                        </p:cTn>
                                        <p:tgtEl>
                                          <p:spTgt spid="1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nodeType="clickEffect">
                                  <p:stCondLst>
                                    <p:cond delay="0"/>
                                  </p:stCondLst>
                                  <p:childTnLst>
                                    <p:animRot by="21600000">
                                      <p:cBhvr>
                                        <p:cTn id="44" dur="1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2" grpId="0"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rganigramme : Terminateur 4"/>
          <p:cNvSpPr/>
          <p:nvPr/>
        </p:nvSpPr>
        <p:spPr>
          <a:xfrm>
            <a:off x="2358000" y="1124744"/>
            <a:ext cx="4428000" cy="576000"/>
          </a:xfrm>
          <a:prstGeom prst="flowChartTerminato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t>Indication opératoire chirurgie cardiaque</a:t>
            </a:r>
            <a:endParaRPr lang="fr-BE" dirty="0"/>
          </a:p>
        </p:txBody>
      </p:sp>
      <p:sp>
        <p:nvSpPr>
          <p:cNvPr id="6" name="Rectangle 5"/>
          <p:cNvSpPr/>
          <p:nvPr/>
        </p:nvSpPr>
        <p:spPr>
          <a:xfrm>
            <a:off x="3815916" y="2636912"/>
            <a:ext cx="1512168" cy="72008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t>Chirurgie coronaire</a:t>
            </a:r>
            <a:endParaRPr lang="fr-BE" dirty="0"/>
          </a:p>
        </p:txBody>
      </p:sp>
      <p:sp>
        <p:nvSpPr>
          <p:cNvPr id="7" name="Rectangle 6"/>
          <p:cNvSpPr/>
          <p:nvPr/>
        </p:nvSpPr>
        <p:spPr>
          <a:xfrm>
            <a:off x="2045148" y="2636912"/>
            <a:ext cx="1512168" cy="720080"/>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solidFill>
                  <a:schemeClr val="bg1">
                    <a:lumMod val="65000"/>
                  </a:schemeClr>
                </a:solidFill>
              </a:rPr>
              <a:t>Chirurgie valvulaire</a:t>
            </a:r>
            <a:endParaRPr lang="fr-BE" dirty="0">
              <a:solidFill>
                <a:schemeClr val="bg1">
                  <a:lumMod val="65000"/>
                </a:schemeClr>
              </a:solidFill>
            </a:endParaRPr>
          </a:p>
        </p:txBody>
      </p:sp>
      <p:sp>
        <p:nvSpPr>
          <p:cNvPr id="8" name="Rectangle 7"/>
          <p:cNvSpPr/>
          <p:nvPr/>
        </p:nvSpPr>
        <p:spPr>
          <a:xfrm>
            <a:off x="266760" y="2636912"/>
            <a:ext cx="1512168" cy="720080"/>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solidFill>
                  <a:schemeClr val="bg1">
                    <a:lumMod val="65000"/>
                  </a:schemeClr>
                </a:solidFill>
              </a:rPr>
              <a:t>Chirurgie aortique</a:t>
            </a:r>
            <a:endParaRPr lang="fr-BE" dirty="0">
              <a:solidFill>
                <a:schemeClr val="bg1">
                  <a:lumMod val="65000"/>
                </a:schemeClr>
              </a:solidFill>
            </a:endParaRPr>
          </a:p>
        </p:txBody>
      </p:sp>
      <p:sp>
        <p:nvSpPr>
          <p:cNvPr id="9" name="Rectangle 8"/>
          <p:cNvSpPr/>
          <p:nvPr/>
        </p:nvSpPr>
        <p:spPr>
          <a:xfrm>
            <a:off x="5601924" y="2636912"/>
            <a:ext cx="1512168" cy="720080"/>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solidFill>
                  <a:schemeClr val="bg1">
                    <a:lumMod val="65000"/>
                  </a:schemeClr>
                </a:solidFill>
              </a:rPr>
              <a:t>Chirurgie combinée</a:t>
            </a:r>
            <a:endParaRPr lang="fr-BE" dirty="0">
              <a:solidFill>
                <a:schemeClr val="bg1">
                  <a:lumMod val="65000"/>
                </a:schemeClr>
              </a:solidFill>
            </a:endParaRPr>
          </a:p>
        </p:txBody>
      </p:sp>
      <p:sp>
        <p:nvSpPr>
          <p:cNvPr id="10" name="Rectangle 9"/>
          <p:cNvSpPr/>
          <p:nvPr/>
        </p:nvSpPr>
        <p:spPr>
          <a:xfrm>
            <a:off x="7380312" y="2636912"/>
            <a:ext cx="1512168" cy="720080"/>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solidFill>
                  <a:schemeClr val="bg1">
                    <a:lumMod val="65000"/>
                  </a:schemeClr>
                </a:solidFill>
              </a:rPr>
              <a:t>Autre</a:t>
            </a:r>
            <a:endParaRPr lang="fr-BE" dirty="0">
              <a:solidFill>
                <a:schemeClr val="bg1">
                  <a:lumMod val="65000"/>
                </a:schemeClr>
              </a:solidFill>
            </a:endParaRPr>
          </a:p>
        </p:txBody>
      </p:sp>
      <p:sp>
        <p:nvSpPr>
          <p:cNvPr id="13" name="Organigramme : Terminateur 12"/>
          <p:cNvSpPr/>
          <p:nvPr/>
        </p:nvSpPr>
        <p:spPr>
          <a:xfrm>
            <a:off x="3276000" y="5085184"/>
            <a:ext cx="2592000" cy="576064"/>
          </a:xfrm>
          <a:prstGeom prst="flowChartTerminato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t>Sortie d’hospitalisation</a:t>
            </a:r>
            <a:endParaRPr lang="fr-BE" dirty="0"/>
          </a:p>
        </p:txBody>
      </p:sp>
      <p:sp>
        <p:nvSpPr>
          <p:cNvPr id="14" name="Rectangle 13"/>
          <p:cNvSpPr/>
          <p:nvPr/>
        </p:nvSpPr>
        <p:spPr>
          <a:xfrm>
            <a:off x="5159574" y="4221088"/>
            <a:ext cx="1716681" cy="432000"/>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solidFill>
                  <a:schemeClr val="bg1">
                    <a:lumMod val="65000"/>
                  </a:schemeClr>
                </a:solidFill>
              </a:rPr>
              <a:t>Complications?</a:t>
            </a:r>
            <a:endParaRPr lang="fr-BE" dirty="0">
              <a:solidFill>
                <a:schemeClr val="bg1">
                  <a:lumMod val="65000"/>
                </a:schemeClr>
              </a:solidFill>
            </a:endParaRPr>
          </a:p>
        </p:txBody>
      </p:sp>
      <p:cxnSp>
        <p:nvCxnSpPr>
          <p:cNvPr id="16" name="Connecteur droit 15"/>
          <p:cNvCxnSpPr>
            <a:stCxn id="5" idx="2"/>
            <a:endCxn id="6" idx="0"/>
          </p:cNvCxnSpPr>
          <p:nvPr/>
        </p:nvCxnSpPr>
        <p:spPr>
          <a:xfrm>
            <a:off x="4572000" y="1700744"/>
            <a:ext cx="0" cy="936168"/>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043608" y="2132856"/>
            <a:ext cx="712879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791608" y="2384856"/>
            <a:ext cx="504000" cy="0"/>
          </a:xfrm>
          <a:prstGeom prst="line">
            <a:avLst/>
          </a:prstGeom>
          <a:ln>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a:off x="2591808" y="2384856"/>
            <a:ext cx="504000" cy="0"/>
          </a:xfrm>
          <a:prstGeom prst="line">
            <a:avLst/>
          </a:prstGeom>
          <a:ln>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6192208" y="2384856"/>
            <a:ext cx="504000" cy="0"/>
          </a:xfrm>
          <a:prstGeom prst="line">
            <a:avLst/>
          </a:prstGeom>
          <a:ln>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7920400" y="2384856"/>
            <a:ext cx="504000" cy="0"/>
          </a:xfrm>
          <a:prstGeom prst="line">
            <a:avLst/>
          </a:prstGeom>
          <a:ln>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043608" y="3861048"/>
            <a:ext cx="712879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572000" y="3356928"/>
            <a:ext cx="0" cy="172800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rot="5400000">
            <a:off x="791608" y="3608992"/>
            <a:ext cx="504000" cy="0"/>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rot="5400000">
            <a:off x="2591808" y="3608992"/>
            <a:ext cx="504000" cy="0"/>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rot="5400000">
            <a:off x="6192208" y="3608992"/>
            <a:ext cx="504000" cy="0"/>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rot="5400000">
            <a:off x="7920400" y="3608992"/>
            <a:ext cx="504000" cy="0"/>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4572000" y="4437112"/>
            <a:ext cx="576000" cy="0"/>
          </a:xfrm>
          <a:prstGeom prst="line">
            <a:avLst/>
          </a:prstGeom>
          <a:ln>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599892" y="188640"/>
            <a:ext cx="1944216" cy="432000"/>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solidFill>
                  <a:schemeClr val="bg1">
                    <a:lumMod val="65000"/>
                  </a:schemeClr>
                </a:solidFill>
              </a:rPr>
              <a:t>?</a:t>
            </a:r>
            <a:endParaRPr lang="fr-BE" dirty="0">
              <a:solidFill>
                <a:schemeClr val="bg1">
                  <a:lumMod val="65000"/>
                </a:schemeClr>
              </a:solidFill>
            </a:endParaRPr>
          </a:p>
        </p:txBody>
      </p:sp>
      <p:cxnSp>
        <p:nvCxnSpPr>
          <p:cNvPr id="40" name="Connecteur droit 39"/>
          <p:cNvCxnSpPr/>
          <p:nvPr/>
        </p:nvCxnSpPr>
        <p:spPr>
          <a:xfrm rot="5400000">
            <a:off x="4320000" y="872688"/>
            <a:ext cx="504000" cy="0"/>
          </a:xfrm>
          <a:prstGeom prst="line">
            <a:avLst/>
          </a:prstGeom>
          <a:ln>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599892" y="6237312"/>
            <a:ext cx="1944216" cy="432000"/>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solidFill>
                  <a:schemeClr val="bg1">
                    <a:lumMod val="65000"/>
                  </a:schemeClr>
                </a:solidFill>
              </a:rPr>
              <a:t>?</a:t>
            </a:r>
            <a:endParaRPr lang="fr-BE" dirty="0">
              <a:solidFill>
                <a:schemeClr val="bg1">
                  <a:lumMod val="65000"/>
                </a:schemeClr>
              </a:solidFill>
            </a:endParaRPr>
          </a:p>
        </p:txBody>
      </p:sp>
      <p:cxnSp>
        <p:nvCxnSpPr>
          <p:cNvPr id="42" name="Connecteur droit 41"/>
          <p:cNvCxnSpPr/>
          <p:nvPr/>
        </p:nvCxnSpPr>
        <p:spPr>
          <a:xfrm rot="5400000">
            <a:off x="4320000" y="5913248"/>
            <a:ext cx="504000" cy="0"/>
          </a:xfrm>
          <a:prstGeom prst="line">
            <a:avLst/>
          </a:prstGeom>
          <a:ln>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547664" y="4437112"/>
            <a:ext cx="1512168" cy="432000"/>
          </a:xfrm>
          <a:prstGeom prst="rect">
            <a:avLst/>
          </a:prstGeom>
          <a:solidFill>
            <a:schemeClr val="accent1">
              <a:lumMod val="20000"/>
              <a:lumOff val="80000"/>
            </a:schemeClr>
          </a:solidFill>
          <a:ln>
            <a:solidFill>
              <a:schemeClr val="bg1">
                <a:lumMod val="75000"/>
              </a:schemeClr>
            </a:solidFill>
          </a:ln>
          <a:scene3d>
            <a:camera prst="isometricLeftDown"/>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solidFill>
                  <a:srgbClr val="002060"/>
                </a:solidFill>
              </a:rPr>
              <a:t>Diabétique?</a:t>
            </a:r>
            <a:endParaRPr lang="fr-BE" dirty="0">
              <a:solidFill>
                <a:srgbClr val="002060"/>
              </a:solidFill>
            </a:endParaRPr>
          </a:p>
        </p:txBody>
      </p:sp>
      <p:sp>
        <p:nvSpPr>
          <p:cNvPr id="44" name="Rectangle 43"/>
          <p:cNvSpPr/>
          <p:nvPr/>
        </p:nvSpPr>
        <p:spPr>
          <a:xfrm>
            <a:off x="251520" y="5085184"/>
            <a:ext cx="1512168" cy="432000"/>
          </a:xfrm>
          <a:prstGeom prst="rect">
            <a:avLst/>
          </a:prstGeom>
          <a:solidFill>
            <a:schemeClr val="accent1">
              <a:lumMod val="20000"/>
              <a:lumOff val="80000"/>
            </a:schemeClr>
          </a:solidFill>
          <a:ln>
            <a:solidFill>
              <a:schemeClr val="bg1">
                <a:lumMod val="75000"/>
              </a:schemeClr>
            </a:solidFill>
          </a:ln>
          <a:scene3d>
            <a:camera prst="isometricTopUp"/>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solidFill>
                  <a:srgbClr val="002060"/>
                </a:solidFill>
              </a:rPr>
              <a:t>BPCO?</a:t>
            </a:r>
            <a:endParaRPr lang="fr-BE" dirty="0">
              <a:solidFill>
                <a:srgbClr val="002060"/>
              </a:solidFill>
            </a:endParaRPr>
          </a:p>
        </p:txBody>
      </p:sp>
      <p:sp>
        <p:nvSpPr>
          <p:cNvPr id="45" name="Rectangle 44"/>
          <p:cNvSpPr/>
          <p:nvPr/>
        </p:nvSpPr>
        <p:spPr>
          <a:xfrm>
            <a:off x="7524328" y="5445224"/>
            <a:ext cx="1512168" cy="432000"/>
          </a:xfrm>
          <a:prstGeom prst="rect">
            <a:avLst/>
          </a:prstGeom>
          <a:solidFill>
            <a:schemeClr val="accent1">
              <a:lumMod val="20000"/>
              <a:lumOff val="80000"/>
            </a:schemeClr>
          </a:solidFill>
          <a:ln>
            <a:solidFill>
              <a:schemeClr val="bg1">
                <a:lumMod val="75000"/>
              </a:schemeClr>
            </a:solidFill>
          </a:ln>
          <a:scene3d>
            <a:camera prst="isometricOffAxis1Right"/>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solidFill>
                  <a:srgbClr val="002060"/>
                </a:solidFill>
              </a:rPr>
              <a:t>Poly-trauma?</a:t>
            </a:r>
            <a:endParaRPr lang="fr-BE" dirty="0">
              <a:solidFill>
                <a:srgbClr val="002060"/>
              </a:solidFill>
            </a:endParaRPr>
          </a:p>
        </p:txBody>
      </p:sp>
      <p:sp>
        <p:nvSpPr>
          <p:cNvPr id="46" name="Rectangle 45"/>
          <p:cNvSpPr/>
          <p:nvPr/>
        </p:nvSpPr>
        <p:spPr>
          <a:xfrm>
            <a:off x="7164288" y="4653136"/>
            <a:ext cx="1512168" cy="432000"/>
          </a:xfrm>
          <a:prstGeom prst="rect">
            <a:avLst/>
          </a:prstGeom>
          <a:solidFill>
            <a:schemeClr val="accent1">
              <a:lumMod val="20000"/>
              <a:lumOff val="80000"/>
            </a:schemeClr>
          </a:solidFill>
          <a:ln>
            <a:solidFill>
              <a:schemeClr val="bg1">
                <a:lumMod val="75000"/>
              </a:schemeClr>
            </a:solidFill>
          </a:ln>
          <a:scene3d>
            <a:camera prst="isometricOffAxis2Left"/>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solidFill>
                  <a:srgbClr val="002060"/>
                </a:solidFill>
              </a:rPr>
              <a:t>Hémophile?</a:t>
            </a:r>
            <a:endParaRPr lang="fr-BE" dirty="0">
              <a:solidFill>
                <a:srgbClr val="002060"/>
              </a:solidFill>
            </a:endParaRPr>
          </a:p>
        </p:txBody>
      </p:sp>
      <p:sp>
        <p:nvSpPr>
          <p:cNvPr id="47" name="Rectangle 46"/>
          <p:cNvSpPr/>
          <p:nvPr/>
        </p:nvSpPr>
        <p:spPr>
          <a:xfrm>
            <a:off x="1187624" y="5949280"/>
            <a:ext cx="1512168" cy="432000"/>
          </a:xfrm>
          <a:prstGeom prst="rect">
            <a:avLst/>
          </a:prstGeom>
          <a:solidFill>
            <a:schemeClr val="accent1">
              <a:lumMod val="20000"/>
              <a:lumOff val="80000"/>
            </a:schemeClr>
          </a:solidFill>
          <a:ln>
            <a:solidFill>
              <a:schemeClr val="bg1">
                <a:lumMod val="75000"/>
              </a:schemeClr>
            </a:solidFill>
          </a:ln>
          <a:scene3d>
            <a:camera prst="isometricOffAxis1Right"/>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solidFill>
                  <a:srgbClr val="002060"/>
                </a:solidFill>
              </a:rPr>
              <a:t>Allergique?</a:t>
            </a:r>
            <a:endParaRPr lang="fr-BE" dirty="0">
              <a:solidFill>
                <a:srgbClr val="002060"/>
              </a:solidFill>
            </a:endParaRPr>
          </a:p>
        </p:txBody>
      </p:sp>
      <p:sp>
        <p:nvSpPr>
          <p:cNvPr id="48" name="Rectangle 47"/>
          <p:cNvSpPr/>
          <p:nvPr/>
        </p:nvSpPr>
        <p:spPr>
          <a:xfrm>
            <a:off x="6516216" y="6021288"/>
            <a:ext cx="1512168" cy="432000"/>
          </a:xfrm>
          <a:prstGeom prst="rect">
            <a:avLst/>
          </a:prstGeom>
          <a:solidFill>
            <a:schemeClr val="accent1">
              <a:lumMod val="20000"/>
              <a:lumOff val="80000"/>
            </a:schemeClr>
          </a:solidFill>
          <a:ln>
            <a:solidFill>
              <a:schemeClr val="bg1">
                <a:lumMod val="75000"/>
              </a:schemeClr>
            </a:solidFill>
          </a:ln>
          <a:scene3d>
            <a:camera prst="isometricLeftDown"/>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solidFill>
                  <a:srgbClr val="002060"/>
                </a:solidFill>
              </a:rPr>
              <a:t>Tuberculose?</a:t>
            </a:r>
            <a:endParaRPr lang="fr-BE" dirty="0">
              <a:solidFill>
                <a:srgbClr val="002060"/>
              </a:solidFill>
            </a:endParaRPr>
          </a:p>
        </p:txBody>
      </p:sp>
      <p:sp>
        <p:nvSpPr>
          <p:cNvPr id="49"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51</a:t>
            </a:fld>
            <a:endParaRPr lang="fr-BE" sz="1600" b="1" dirty="0">
              <a:solidFill>
                <a:schemeClr val="tx1"/>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22" presetClass="entr" presetSubtype="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500"/>
                                        <p:tgtEl>
                                          <p:spTgt spid="28"/>
                                        </p:tgtEl>
                                      </p:cBhvr>
                                    </p:animEffect>
                                  </p:childTnLst>
                                </p:cTn>
                              </p:par>
                              <p:par>
                                <p:cTn id="32" presetID="22" presetClass="entr" presetSubtype="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500"/>
                                        <p:tgtEl>
                                          <p:spTgt spid="29"/>
                                        </p:tgtEl>
                                      </p:cBhvr>
                                    </p:animEffect>
                                  </p:childTnLst>
                                </p:cTn>
                              </p:par>
                              <p:par>
                                <p:cTn id="35" presetID="22" presetClass="entr" presetSubtype="1"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par>
                                <p:cTn id="38" presetID="22" presetClass="entr" presetSubtype="1"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up)">
                                      <p:cBhvr>
                                        <p:cTn id="40" dur="500"/>
                                        <p:tgtEl>
                                          <p:spTgt spid="31"/>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left)">
                                      <p:cBhvr>
                                        <p:cTn id="74" dur="500"/>
                                        <p:tgtEl>
                                          <p:spTgt spid="3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up)">
                                      <p:cBhvr>
                                        <p:cTn id="82" dur="500"/>
                                        <p:tgtEl>
                                          <p:spTgt spid="42"/>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up)">
                                      <p:cBhvr>
                                        <p:cTn id="85" dur="500"/>
                                        <p:tgtEl>
                                          <p:spTgt spid="41"/>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grpId="0" nodeType="click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slide(fromBottom)">
                                      <p:cBhvr>
                                        <p:cTn id="97" dur="500"/>
                                        <p:tgtEl>
                                          <p:spTgt spid="43"/>
                                        </p:tgtEl>
                                      </p:cBhvr>
                                    </p:animEffect>
                                  </p:childTnLst>
                                </p:cTn>
                              </p:par>
                            </p:childTnLst>
                          </p:cTn>
                        </p:par>
                        <p:par>
                          <p:cTn id="98" fill="hold">
                            <p:stCondLst>
                              <p:cond delay="500"/>
                            </p:stCondLst>
                            <p:childTnLst>
                              <p:par>
                                <p:cTn id="99" presetID="12" presetClass="entr" presetSubtype="4" fill="hold" grpId="0" nodeType="after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slide(fromBottom)">
                                      <p:cBhvr>
                                        <p:cTn id="101" dur="500"/>
                                        <p:tgtEl>
                                          <p:spTgt spid="48"/>
                                        </p:tgtEl>
                                      </p:cBhvr>
                                    </p:animEffect>
                                  </p:childTnLst>
                                </p:cTn>
                              </p:par>
                            </p:childTnLst>
                          </p:cTn>
                        </p:par>
                        <p:par>
                          <p:cTn id="102" fill="hold">
                            <p:stCondLst>
                              <p:cond delay="1000"/>
                            </p:stCondLst>
                            <p:childTnLst>
                              <p:par>
                                <p:cTn id="103" presetID="12" presetClass="entr" presetSubtype="4" fill="hold" grpId="0" nodeType="after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slide(fromBottom)">
                                      <p:cBhvr>
                                        <p:cTn id="105" dur="500"/>
                                        <p:tgtEl>
                                          <p:spTgt spid="47"/>
                                        </p:tgtEl>
                                      </p:cBhvr>
                                    </p:animEffect>
                                  </p:childTnLst>
                                </p:cTn>
                              </p:par>
                            </p:childTnLst>
                          </p:cTn>
                        </p:par>
                        <p:par>
                          <p:cTn id="106" fill="hold">
                            <p:stCondLst>
                              <p:cond delay="1500"/>
                            </p:stCondLst>
                            <p:childTnLst>
                              <p:par>
                                <p:cTn id="107" presetID="12" presetClass="entr" presetSubtype="4" fill="hold" grpId="0" nodeType="after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slide(fromBottom)">
                                      <p:cBhvr>
                                        <p:cTn id="109" dur="500"/>
                                        <p:tgtEl>
                                          <p:spTgt spid="46"/>
                                        </p:tgtEl>
                                      </p:cBhvr>
                                    </p:animEffect>
                                  </p:childTnLst>
                                </p:cTn>
                              </p:par>
                            </p:childTnLst>
                          </p:cTn>
                        </p:par>
                        <p:par>
                          <p:cTn id="110" fill="hold">
                            <p:stCondLst>
                              <p:cond delay="2000"/>
                            </p:stCondLst>
                            <p:childTnLst>
                              <p:par>
                                <p:cTn id="111" presetID="12" presetClass="entr" presetSubtype="4" fill="hold" grpId="0" nodeType="after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slide(fromBottom)">
                                      <p:cBhvr>
                                        <p:cTn id="113" dur="500"/>
                                        <p:tgtEl>
                                          <p:spTgt spid="44"/>
                                        </p:tgtEl>
                                      </p:cBhvr>
                                    </p:animEffect>
                                  </p:childTnLst>
                                </p:cTn>
                              </p:par>
                            </p:childTnLst>
                          </p:cTn>
                        </p:par>
                        <p:par>
                          <p:cTn id="114" fill="hold">
                            <p:stCondLst>
                              <p:cond delay="2500"/>
                            </p:stCondLst>
                            <p:childTnLst>
                              <p:par>
                                <p:cTn id="115" presetID="12" presetClass="entr" presetSubtype="4"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slide(fromBottom)">
                                      <p:cBhvr>
                                        <p:cTn id="1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39" grpId="0" animBg="1"/>
      <p:bldP spid="41" grpId="0" animBg="1"/>
      <p:bldP spid="43" grpId="0" animBg="1"/>
      <p:bldP spid="44" grpId="0" animBg="1"/>
      <p:bldP spid="45" grpId="0" animBg="1"/>
      <p:bldP spid="46" grpId="0" animBg="1"/>
      <p:bldP spid="47" grpId="0" animBg="1"/>
      <p:bldP spid="4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Connecteur droit 61"/>
          <p:cNvCxnSpPr/>
          <p:nvPr/>
        </p:nvCxnSpPr>
        <p:spPr>
          <a:xfrm rot="5400000">
            <a:off x="6336224" y="2600944"/>
            <a:ext cx="5040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rot="5400000">
            <a:off x="2159760" y="2601000"/>
            <a:ext cx="5040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rot="5400000">
            <a:off x="7691522" y="1448872"/>
            <a:ext cx="5040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rot="5400000">
            <a:off x="4997790" y="1448816"/>
            <a:ext cx="5040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rot="5400000">
            <a:off x="6287374" y="1664832"/>
            <a:ext cx="64800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5262880" y="1700872"/>
            <a:ext cx="270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rot="5400000">
            <a:off x="3491908" y="1448872"/>
            <a:ext cx="5040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rot="5400000">
            <a:off x="827672" y="1448816"/>
            <a:ext cx="5040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rot="5400000">
            <a:off x="2087760" y="1664832"/>
            <a:ext cx="64800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1092762" y="1700872"/>
            <a:ext cx="266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rganigramme : Terminateur 3"/>
          <p:cNvSpPr/>
          <p:nvPr/>
        </p:nvSpPr>
        <p:spPr>
          <a:xfrm>
            <a:off x="504827" y="1988904"/>
            <a:ext cx="3816424" cy="576000"/>
          </a:xfrm>
          <a:prstGeom prst="flowChartTerminato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t>Itinéraire clinique « pathologie A »</a:t>
            </a:r>
            <a:endParaRPr lang="fr-BE" dirty="0"/>
          </a:p>
        </p:txBody>
      </p:sp>
      <p:sp>
        <p:nvSpPr>
          <p:cNvPr id="5" name="Rectangle 4"/>
          <p:cNvSpPr/>
          <p:nvPr/>
        </p:nvSpPr>
        <p:spPr>
          <a:xfrm>
            <a:off x="467544" y="476672"/>
            <a:ext cx="1152000" cy="93610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t>RBP</a:t>
            </a:r>
            <a:endParaRPr lang="fr-BE" dirty="0"/>
          </a:p>
        </p:txBody>
      </p:sp>
      <p:sp>
        <p:nvSpPr>
          <p:cNvPr id="6" name="Rectangle 5"/>
          <p:cNvSpPr/>
          <p:nvPr/>
        </p:nvSpPr>
        <p:spPr>
          <a:xfrm>
            <a:off x="1835696" y="476672"/>
            <a:ext cx="1152000" cy="9361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BE" dirty="0" smtClean="0">
                <a:solidFill>
                  <a:sysClr val="windowText" lastClr="000000"/>
                </a:solidFill>
              </a:rPr>
              <a:t>Contexte légal</a:t>
            </a:r>
            <a:endParaRPr lang="fr-BE" dirty="0">
              <a:solidFill>
                <a:sysClr val="windowText" lastClr="000000"/>
              </a:solidFill>
            </a:endParaRPr>
          </a:p>
        </p:txBody>
      </p:sp>
      <p:sp>
        <p:nvSpPr>
          <p:cNvPr id="8" name="Rectangle 7"/>
          <p:cNvSpPr/>
          <p:nvPr/>
        </p:nvSpPr>
        <p:spPr>
          <a:xfrm>
            <a:off x="3203848" y="476672"/>
            <a:ext cx="1152000" cy="936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BE" dirty="0" smtClean="0">
                <a:solidFill>
                  <a:sysClr val="windowText" lastClr="000000"/>
                </a:solidFill>
              </a:rPr>
              <a:t>Contexte local </a:t>
            </a:r>
            <a:endParaRPr lang="fr-BE" dirty="0">
              <a:solidFill>
                <a:sysClr val="windowText" lastClr="000000"/>
              </a:solidFill>
            </a:endParaRPr>
          </a:p>
        </p:txBody>
      </p:sp>
      <p:sp>
        <p:nvSpPr>
          <p:cNvPr id="47" name="Organigramme : Terminateur 46"/>
          <p:cNvSpPr/>
          <p:nvPr/>
        </p:nvSpPr>
        <p:spPr>
          <a:xfrm>
            <a:off x="4739166" y="1988904"/>
            <a:ext cx="3744416" cy="576000"/>
          </a:xfrm>
          <a:prstGeom prst="flowChartTerminato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t>Itinéraire clinique « pathologie B »</a:t>
            </a:r>
            <a:endParaRPr lang="fr-BE" dirty="0"/>
          </a:p>
        </p:txBody>
      </p:sp>
      <p:sp>
        <p:nvSpPr>
          <p:cNvPr id="48" name="Rectangle 47"/>
          <p:cNvSpPr/>
          <p:nvPr/>
        </p:nvSpPr>
        <p:spPr>
          <a:xfrm>
            <a:off x="4658756" y="476672"/>
            <a:ext cx="1152000" cy="93610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dirty="0" smtClean="0"/>
              <a:t>RBP</a:t>
            </a:r>
            <a:endParaRPr lang="fr-BE" dirty="0"/>
          </a:p>
        </p:txBody>
      </p:sp>
      <p:sp>
        <p:nvSpPr>
          <p:cNvPr id="49" name="Rectangle 48"/>
          <p:cNvSpPr/>
          <p:nvPr/>
        </p:nvSpPr>
        <p:spPr>
          <a:xfrm>
            <a:off x="6012160" y="476672"/>
            <a:ext cx="1152000" cy="9361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BE" dirty="0" smtClean="0">
                <a:solidFill>
                  <a:sysClr val="windowText" lastClr="000000"/>
                </a:solidFill>
              </a:rPr>
              <a:t>Contexte légal</a:t>
            </a:r>
            <a:endParaRPr lang="fr-BE" dirty="0">
              <a:solidFill>
                <a:sysClr val="windowText" lastClr="000000"/>
              </a:solidFill>
            </a:endParaRPr>
          </a:p>
        </p:txBody>
      </p:sp>
      <p:sp>
        <p:nvSpPr>
          <p:cNvPr id="50" name="Rectangle 49"/>
          <p:cNvSpPr/>
          <p:nvPr/>
        </p:nvSpPr>
        <p:spPr>
          <a:xfrm>
            <a:off x="7380312" y="476672"/>
            <a:ext cx="1152000" cy="936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BE" dirty="0" smtClean="0">
                <a:solidFill>
                  <a:sysClr val="windowText" lastClr="000000"/>
                </a:solidFill>
              </a:rPr>
              <a:t>Contexte local </a:t>
            </a:r>
            <a:endParaRPr lang="fr-BE" dirty="0">
              <a:solidFill>
                <a:sysClr val="windowText" lastClr="000000"/>
              </a:solidFill>
            </a:endParaRPr>
          </a:p>
        </p:txBody>
      </p:sp>
      <p:cxnSp>
        <p:nvCxnSpPr>
          <p:cNvPr id="64" name="Connecteur droit 63"/>
          <p:cNvCxnSpPr/>
          <p:nvPr/>
        </p:nvCxnSpPr>
        <p:spPr>
          <a:xfrm rot="5400000">
            <a:off x="4259567" y="3105000"/>
            <a:ext cx="50400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flipV="1">
            <a:off x="2424850" y="2853000"/>
            <a:ext cx="4163374" cy="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rganigramme : Terminateur 66"/>
          <p:cNvSpPr/>
          <p:nvPr/>
        </p:nvSpPr>
        <p:spPr>
          <a:xfrm>
            <a:off x="2820658" y="3357056"/>
            <a:ext cx="3384376" cy="576000"/>
          </a:xfrm>
          <a:prstGeom prst="flowChartTerminator">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t>Parcours de soins</a:t>
            </a:r>
            <a:endParaRPr lang="fr-BE" b="1" dirty="0"/>
          </a:p>
        </p:txBody>
      </p:sp>
      <p:sp>
        <p:nvSpPr>
          <p:cNvPr id="69" name="Rectangle 68"/>
          <p:cNvSpPr/>
          <p:nvPr/>
        </p:nvSpPr>
        <p:spPr>
          <a:xfrm>
            <a:off x="611560" y="4581128"/>
            <a:ext cx="2808312" cy="7200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BE" dirty="0" smtClean="0">
                <a:solidFill>
                  <a:sysClr val="windowText" lastClr="000000"/>
                </a:solidFill>
              </a:rPr>
              <a:t>Situation (temps réel)</a:t>
            </a:r>
          </a:p>
        </p:txBody>
      </p:sp>
      <p:sp>
        <p:nvSpPr>
          <p:cNvPr id="70" name="Rectangle 69"/>
          <p:cNvSpPr/>
          <p:nvPr/>
        </p:nvSpPr>
        <p:spPr>
          <a:xfrm>
            <a:off x="5580112" y="5013176"/>
            <a:ext cx="2808312" cy="7200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BE" dirty="0" smtClean="0">
                <a:solidFill>
                  <a:sysClr val="windowText" lastClr="000000"/>
                </a:solidFill>
              </a:rPr>
              <a:t>Choix du patient</a:t>
            </a:r>
            <a:endParaRPr lang="fr-BE" dirty="0">
              <a:solidFill>
                <a:sysClr val="windowText" lastClr="000000"/>
              </a:solidFill>
            </a:endParaRPr>
          </a:p>
        </p:txBody>
      </p:sp>
      <p:cxnSp>
        <p:nvCxnSpPr>
          <p:cNvPr id="71" name="Connecteur droit 70"/>
          <p:cNvCxnSpPr/>
          <p:nvPr/>
        </p:nvCxnSpPr>
        <p:spPr>
          <a:xfrm rot="5400000">
            <a:off x="3491992" y="4941112"/>
            <a:ext cx="201600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Organigramme : Terminateur 71"/>
          <p:cNvSpPr/>
          <p:nvPr/>
        </p:nvSpPr>
        <p:spPr>
          <a:xfrm>
            <a:off x="2806525" y="5949280"/>
            <a:ext cx="3384376" cy="576000"/>
          </a:xfrm>
          <a:prstGeom prst="flowChartTerminator">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BE" b="1" dirty="0" smtClean="0"/>
              <a:t>Parcours du patient</a:t>
            </a:r>
            <a:endParaRPr lang="fr-BE" b="1" dirty="0"/>
          </a:p>
        </p:txBody>
      </p:sp>
      <p:cxnSp>
        <p:nvCxnSpPr>
          <p:cNvPr id="73" name="Connecteur droit 72"/>
          <p:cNvCxnSpPr/>
          <p:nvPr/>
        </p:nvCxnSpPr>
        <p:spPr>
          <a:xfrm>
            <a:off x="3419872" y="4941168"/>
            <a:ext cx="108012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flipH="1">
            <a:off x="4499992" y="5373216"/>
            <a:ext cx="108012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52</a:t>
            </a:fld>
            <a:endParaRPr lang="fr-BE" sz="1600" b="1" dirty="0">
              <a:solidFill>
                <a:schemeClr val="tx1"/>
              </a:solidFill>
            </a:endParaRPr>
          </a:p>
        </p:txBody>
      </p:sp>
      <p:sp>
        <p:nvSpPr>
          <p:cNvPr id="32" name="Rectangle 31"/>
          <p:cNvSpPr/>
          <p:nvPr/>
        </p:nvSpPr>
        <p:spPr>
          <a:xfrm>
            <a:off x="5580112" y="4149080"/>
            <a:ext cx="2808312" cy="7200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BE" dirty="0" smtClean="0">
                <a:solidFill>
                  <a:sysClr val="windowText" lastClr="000000"/>
                </a:solidFill>
              </a:rPr>
              <a:t>Etat clinique du patient</a:t>
            </a:r>
            <a:endParaRPr lang="fr-BE" dirty="0">
              <a:solidFill>
                <a:sysClr val="windowText" lastClr="000000"/>
              </a:solidFill>
            </a:endParaRPr>
          </a:p>
        </p:txBody>
      </p:sp>
      <p:cxnSp>
        <p:nvCxnSpPr>
          <p:cNvPr id="33" name="Connecteur droit 32"/>
          <p:cNvCxnSpPr/>
          <p:nvPr/>
        </p:nvCxnSpPr>
        <p:spPr>
          <a:xfrm flipH="1">
            <a:off x="4499992" y="4509120"/>
            <a:ext cx="108012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childTnLst>
                                </p:cTn>
                              </p:par>
                              <p:par>
                                <p:cTn id="33" presetID="10"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par>
                                <p:cTn id="39" presetID="10"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20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20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2000"/>
                                        <p:tgtEl>
                                          <p:spTgt spid="69"/>
                                        </p:tgtEl>
                                      </p:cBhvr>
                                    </p:animEffect>
                                  </p:childTnLst>
                                </p:cTn>
                              </p:par>
                              <p:par>
                                <p:cTn id="56" presetID="10" presetClass="entr" presetSubtype="0" fill="hold"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2000"/>
                                        <p:tgtEl>
                                          <p:spTgt spid="71"/>
                                        </p:tgtEl>
                                      </p:cBhvr>
                                    </p:animEffect>
                                  </p:childTnLst>
                                </p:cTn>
                              </p:par>
                              <p:par>
                                <p:cTn id="59" presetID="10" presetClass="entr" presetSubtype="0" fill="hold"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2000"/>
                                        <p:tgtEl>
                                          <p:spTgt spid="73"/>
                                        </p:tgtEl>
                                      </p:cBhvr>
                                    </p:animEffect>
                                  </p:childTnLst>
                                </p:cTn>
                              </p:par>
                              <p:par>
                                <p:cTn id="62" presetID="10" presetClass="entr" presetSubtype="0" fill="hold"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2000"/>
                                        <p:tgtEl>
                                          <p:spTgt spid="7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2000"/>
                                        <p:tgtEl>
                                          <p:spTgt spid="70"/>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67" grpId="0" animBg="1"/>
      <p:bldP spid="69" grpId="0" animBg="1"/>
      <p:bldP spid="70" grpId="0" animBg="1"/>
      <p:bldP spid="72" grpId="0" animBg="1"/>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l’exposé</a:t>
            </a:r>
            <a:endParaRPr lang="fr-BE" dirty="0"/>
          </a:p>
        </p:txBody>
      </p:sp>
      <p:sp>
        <p:nvSpPr>
          <p:cNvPr id="6"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53</a:t>
            </a:fld>
            <a:endParaRPr lang="fr-BE" sz="1600" b="1" dirty="0">
              <a:solidFill>
                <a:schemeClr val="tx1"/>
              </a:solidFill>
            </a:endParaRPr>
          </a:p>
        </p:txBody>
      </p:sp>
      <p:sp>
        <p:nvSpPr>
          <p:cNvPr id="7" name="Espace réservé du contenu 2"/>
          <p:cNvSpPr>
            <a:spLocks noGrp="1"/>
          </p:cNvSpPr>
          <p:nvPr>
            <p:ph idx="1"/>
          </p:nvPr>
        </p:nvSpPr>
        <p:spPr>
          <a:xfrm>
            <a:off x="457200" y="1556792"/>
            <a:ext cx="8229600" cy="5517232"/>
          </a:xfrm>
        </p:spPr>
        <p:txBody>
          <a:bodyPr>
            <a:noAutofit/>
          </a:bodyPr>
          <a:lstStyle/>
          <a:p>
            <a:pPr marL="342900" lvl="1" indent="-342900">
              <a:buFont typeface="+mj-lt"/>
              <a:buAutoNum type="arabicPeriod"/>
            </a:pPr>
            <a:r>
              <a:rPr lang="fr-BE" sz="2400" dirty="0" smtClean="0"/>
              <a:t>La problématique de santé publique </a:t>
            </a:r>
          </a:p>
          <a:p>
            <a:pPr marL="742950" lvl="2" indent="-342900">
              <a:buFont typeface="Wingdings" pitchFamily="2" charset="2"/>
              <a:buChar char="Ø"/>
            </a:pPr>
            <a:r>
              <a:rPr lang="fr-BE" sz="2000" dirty="0" smtClean="0"/>
              <a:t>L’épargne sanguine : un enjeu actuel</a:t>
            </a:r>
          </a:p>
          <a:p>
            <a:pPr marL="742950" lvl="2" indent="-342900">
              <a:buNone/>
            </a:pPr>
            <a:endParaRPr lang="fr-BE" sz="600" dirty="0" smtClean="0"/>
          </a:p>
          <a:p>
            <a:pPr marL="342900" lvl="1" indent="-342900">
              <a:buFont typeface="+mj-lt"/>
              <a:buAutoNum type="arabicPeriod"/>
            </a:pPr>
            <a:r>
              <a:rPr lang="fr-BE" sz="2400" dirty="0" smtClean="0"/>
              <a:t>Les recherches</a:t>
            </a:r>
          </a:p>
          <a:p>
            <a:pPr marL="742950" lvl="2" indent="-342900">
              <a:buFont typeface="Wingdings" pitchFamily="2" charset="2"/>
              <a:buChar char="Ø"/>
            </a:pPr>
            <a:r>
              <a:rPr lang="fr-BE" sz="2000" dirty="0" smtClean="0"/>
              <a:t>Etat des lieux des pratiques en chirurgie cardiaque au </a:t>
            </a:r>
            <a:r>
              <a:rPr lang="fr-BE" sz="2000" dirty="0" err="1" smtClean="0"/>
              <a:t>CHULg</a:t>
            </a:r>
            <a:endParaRPr lang="fr-BE" sz="2000" dirty="0" smtClean="0"/>
          </a:p>
          <a:p>
            <a:pPr marL="742950" lvl="2" indent="-342900">
              <a:buFont typeface="Wingdings" pitchFamily="2" charset="2"/>
              <a:buChar char="Ø"/>
            </a:pPr>
            <a:r>
              <a:rPr lang="fr-BE" sz="2000" dirty="0" smtClean="0"/>
              <a:t>Aperçu des actions cliniques</a:t>
            </a:r>
          </a:p>
          <a:p>
            <a:pPr marL="1200150" lvl="3" indent="-342900">
              <a:buFont typeface="Wingdings" pitchFamily="2" charset="2"/>
              <a:buChar char="Ø"/>
            </a:pPr>
            <a:r>
              <a:rPr lang="fr-BE" sz="1800" dirty="0" smtClean="0"/>
              <a:t>Période postopératoire</a:t>
            </a:r>
          </a:p>
          <a:p>
            <a:pPr marL="1200150" lvl="3" indent="-342900">
              <a:buFont typeface="Wingdings" pitchFamily="2" charset="2"/>
              <a:buChar char="Ø"/>
            </a:pPr>
            <a:r>
              <a:rPr lang="fr-BE" sz="1800" dirty="0" smtClean="0"/>
              <a:t>Période </a:t>
            </a:r>
            <a:r>
              <a:rPr lang="fr-BE" sz="1800" dirty="0" err="1" smtClean="0"/>
              <a:t>peropératoire</a:t>
            </a:r>
            <a:endParaRPr lang="fr-BE" sz="1800" dirty="0" smtClean="0"/>
          </a:p>
          <a:p>
            <a:pPr marL="1200150" lvl="3" indent="-342900">
              <a:buFont typeface="Wingdings" pitchFamily="2" charset="2"/>
              <a:buChar char="Ø"/>
            </a:pPr>
            <a:r>
              <a:rPr lang="fr-BE" sz="1800" dirty="0" smtClean="0"/>
              <a:t>Période préopératoire </a:t>
            </a:r>
          </a:p>
          <a:p>
            <a:pPr marL="1339850" lvl="3" indent="-342900">
              <a:buNone/>
            </a:pPr>
            <a:endParaRPr lang="fr-BE" sz="600" dirty="0" smtClean="0"/>
          </a:p>
          <a:p>
            <a:pPr marL="342900" lvl="1" indent="-342900">
              <a:buFont typeface="+mj-lt"/>
              <a:buAutoNum type="arabicPeriod"/>
            </a:pPr>
            <a:r>
              <a:rPr lang="fr-BE" sz="2400" dirty="0" smtClean="0"/>
              <a:t>Le projet institutionnel</a:t>
            </a:r>
          </a:p>
          <a:p>
            <a:pPr marL="742950" lvl="2" indent="-342900">
              <a:buFont typeface="Wingdings" pitchFamily="2" charset="2"/>
              <a:buChar char="Ø"/>
            </a:pPr>
            <a:r>
              <a:rPr lang="fr-BE" sz="2000" dirty="0" smtClean="0"/>
              <a:t>L’itinéraire clinique du patient opéré cardiaque</a:t>
            </a:r>
          </a:p>
          <a:p>
            <a:pPr marL="742950" lvl="2" indent="-342900">
              <a:buFont typeface="Wingdings" pitchFamily="2" charset="2"/>
              <a:buChar char="Ø"/>
            </a:pPr>
            <a:r>
              <a:rPr lang="fr-BE" sz="2000" dirty="0" smtClean="0"/>
              <a:t>L’intégration des recherches</a:t>
            </a:r>
          </a:p>
          <a:p>
            <a:pPr marL="742950" lvl="2" indent="-342900">
              <a:buNone/>
            </a:pPr>
            <a:endParaRPr lang="fr-BE" sz="600" dirty="0" smtClean="0"/>
          </a:p>
          <a:p>
            <a:pPr marL="342900" lvl="1" indent="-342900">
              <a:buFont typeface="+mj-lt"/>
              <a:buAutoNum type="arabicPeriod"/>
            </a:pPr>
            <a:r>
              <a:rPr lang="fr-BE" sz="2400" dirty="0" smtClean="0"/>
              <a:t>Les conclusions et perspectives</a:t>
            </a:r>
          </a:p>
          <a:p>
            <a:pPr marL="800100" lvl="1" indent="-342900">
              <a:buFont typeface="+mj-lt"/>
              <a:buAutoNum type="arabicPeriod"/>
            </a:pPr>
            <a:endParaRPr lang="fr-BE" sz="2400" dirty="0" smtClean="0"/>
          </a:p>
          <a:p>
            <a:pPr marL="800100" lvl="1" indent="-342900">
              <a:buFont typeface="+mj-lt"/>
              <a:buAutoNum type="arabicPeriod"/>
            </a:pPr>
            <a:endParaRPr lang="fr-BE" sz="24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7">
                                            <p:txEl>
                                              <p:pRg st="14" end="14"/>
                                            </p:txEl>
                                          </p:spTgt>
                                        </p:tgtEl>
                                        <p:attrNameLst>
                                          <p:attrName>style.opacity</p:attrName>
                                        </p:attrNameLst>
                                      </p:cBhvr>
                                      <p:to>
                                        <p:strVal val="0.25"/>
                                      </p:to>
                                    </p:set>
                                    <p:animEffect filter="image" prLst="opacity: 0.25">
                                      <p:cBhvr rctx="IE">
                                        <p:cTn id="7" dur="indefinite"/>
                                        <p:tgtEl>
                                          <p:spTgt spid="7">
                                            <p:txEl>
                                              <p:pRg st="14" end="14"/>
                                            </p:txEl>
                                          </p:spTgt>
                                        </p:tgtEl>
                                      </p:cBhvr>
                                    </p:animEffect>
                                  </p:childTnLst>
                                </p:cTn>
                              </p:par>
                              <p:par>
                                <p:cTn id="8" presetID="9" presetClass="emph" presetSubtype="0" nodeType="withEffect">
                                  <p:stCondLst>
                                    <p:cond delay="0"/>
                                  </p:stCondLst>
                                  <p:childTnLst>
                                    <p:set>
                                      <p:cBhvr rctx="PPT">
                                        <p:cTn id="9" dur="indefinite"/>
                                        <p:tgtEl>
                                          <p:spTgt spid="7">
                                            <p:txEl>
                                              <p:pRg st="0" end="0"/>
                                            </p:txEl>
                                          </p:spTgt>
                                        </p:tgtEl>
                                        <p:attrNameLst>
                                          <p:attrName>style.opacity</p:attrName>
                                        </p:attrNameLst>
                                      </p:cBhvr>
                                      <p:to>
                                        <p:strVal val="0.25"/>
                                      </p:to>
                                    </p:set>
                                    <p:animEffect filter="image" prLst="opacity: 0.25">
                                      <p:cBhvr rctx="IE">
                                        <p:cTn id="10" dur="indefinite"/>
                                        <p:tgtEl>
                                          <p:spTgt spid="7">
                                            <p:txEl>
                                              <p:pRg st="0" end="0"/>
                                            </p:txEl>
                                          </p:spTgt>
                                        </p:tgtEl>
                                      </p:cBhvr>
                                    </p:animEffect>
                                  </p:childTnLst>
                                </p:cTn>
                              </p:par>
                              <p:par>
                                <p:cTn id="11" presetID="9" presetClass="emph" presetSubtype="0" nodeType="withEffect">
                                  <p:stCondLst>
                                    <p:cond delay="0"/>
                                  </p:stCondLst>
                                  <p:childTnLst>
                                    <p:set>
                                      <p:cBhvr rctx="PPT">
                                        <p:cTn id="12" dur="indefinite"/>
                                        <p:tgtEl>
                                          <p:spTgt spid="7">
                                            <p:txEl>
                                              <p:pRg st="1" end="1"/>
                                            </p:txEl>
                                          </p:spTgt>
                                        </p:tgtEl>
                                        <p:attrNameLst>
                                          <p:attrName>style.opacity</p:attrName>
                                        </p:attrNameLst>
                                      </p:cBhvr>
                                      <p:to>
                                        <p:strVal val="0.25"/>
                                      </p:to>
                                    </p:set>
                                    <p:animEffect filter="image" prLst="opacity: 0.25">
                                      <p:cBhvr rctx="IE">
                                        <p:cTn id="13" dur="indefinite"/>
                                        <p:tgtEl>
                                          <p:spTgt spid="7">
                                            <p:txEl>
                                              <p:pRg st="1" end="1"/>
                                            </p:txEl>
                                          </p:spTgt>
                                        </p:tgtEl>
                                      </p:cBhvr>
                                    </p:animEffect>
                                  </p:childTnLst>
                                </p:cTn>
                              </p:par>
                              <p:par>
                                <p:cTn id="14" presetID="9" presetClass="emph" presetSubtype="0" nodeType="withEffect">
                                  <p:stCondLst>
                                    <p:cond delay="0"/>
                                  </p:stCondLst>
                                  <p:childTnLst>
                                    <p:set>
                                      <p:cBhvr rctx="PPT">
                                        <p:cTn id="15" dur="indefinite"/>
                                        <p:tgtEl>
                                          <p:spTgt spid="7">
                                            <p:txEl>
                                              <p:pRg st="3" end="3"/>
                                            </p:txEl>
                                          </p:spTgt>
                                        </p:tgtEl>
                                        <p:attrNameLst>
                                          <p:attrName>style.opacity</p:attrName>
                                        </p:attrNameLst>
                                      </p:cBhvr>
                                      <p:to>
                                        <p:strVal val="0.25"/>
                                      </p:to>
                                    </p:set>
                                    <p:animEffect filter="image" prLst="opacity: 0.25">
                                      <p:cBhvr rctx="IE">
                                        <p:cTn id="16" dur="indefinite"/>
                                        <p:tgtEl>
                                          <p:spTgt spid="7">
                                            <p:txEl>
                                              <p:pRg st="3" end="3"/>
                                            </p:txEl>
                                          </p:spTgt>
                                        </p:tgtEl>
                                      </p:cBhvr>
                                    </p:animEffect>
                                  </p:childTnLst>
                                </p:cTn>
                              </p:par>
                              <p:par>
                                <p:cTn id="17" presetID="9" presetClass="emph" presetSubtype="0" nodeType="withEffect">
                                  <p:stCondLst>
                                    <p:cond delay="0"/>
                                  </p:stCondLst>
                                  <p:childTnLst>
                                    <p:set>
                                      <p:cBhvr rctx="PPT">
                                        <p:cTn id="18" dur="indefinite"/>
                                        <p:tgtEl>
                                          <p:spTgt spid="7">
                                            <p:txEl>
                                              <p:pRg st="4" end="4"/>
                                            </p:txEl>
                                          </p:spTgt>
                                        </p:tgtEl>
                                        <p:attrNameLst>
                                          <p:attrName>style.opacity</p:attrName>
                                        </p:attrNameLst>
                                      </p:cBhvr>
                                      <p:to>
                                        <p:strVal val="0.25"/>
                                      </p:to>
                                    </p:set>
                                    <p:animEffect filter="image" prLst="opacity: 0.25">
                                      <p:cBhvr rctx="IE">
                                        <p:cTn id="19" dur="indefinite"/>
                                        <p:tgtEl>
                                          <p:spTgt spid="7">
                                            <p:txEl>
                                              <p:pRg st="4" end="4"/>
                                            </p:txEl>
                                          </p:spTgt>
                                        </p:tgtEl>
                                      </p:cBhvr>
                                    </p:animEffect>
                                  </p:childTnLst>
                                </p:cTn>
                              </p:par>
                              <p:par>
                                <p:cTn id="20" presetID="9" presetClass="emph" presetSubtype="0" nodeType="withEffect">
                                  <p:stCondLst>
                                    <p:cond delay="0"/>
                                  </p:stCondLst>
                                  <p:childTnLst>
                                    <p:set>
                                      <p:cBhvr rctx="PPT">
                                        <p:cTn id="21" dur="indefinite"/>
                                        <p:tgtEl>
                                          <p:spTgt spid="7">
                                            <p:txEl>
                                              <p:pRg st="5" end="5"/>
                                            </p:txEl>
                                          </p:spTgt>
                                        </p:tgtEl>
                                        <p:attrNameLst>
                                          <p:attrName>style.opacity</p:attrName>
                                        </p:attrNameLst>
                                      </p:cBhvr>
                                      <p:to>
                                        <p:strVal val="0.25"/>
                                      </p:to>
                                    </p:set>
                                    <p:animEffect filter="image" prLst="opacity: 0.25">
                                      <p:cBhvr rctx="IE">
                                        <p:cTn id="22" dur="indefinite"/>
                                        <p:tgtEl>
                                          <p:spTgt spid="7">
                                            <p:txEl>
                                              <p:pRg st="5" end="5"/>
                                            </p:txEl>
                                          </p:spTgt>
                                        </p:tgtEl>
                                      </p:cBhvr>
                                    </p:animEffect>
                                  </p:childTnLst>
                                </p:cTn>
                              </p:par>
                              <p:par>
                                <p:cTn id="23" presetID="9" presetClass="emph" presetSubtype="0" nodeType="withEffect">
                                  <p:stCondLst>
                                    <p:cond delay="0"/>
                                  </p:stCondLst>
                                  <p:childTnLst>
                                    <p:set>
                                      <p:cBhvr rctx="PPT">
                                        <p:cTn id="24" dur="indefinite"/>
                                        <p:tgtEl>
                                          <p:spTgt spid="7">
                                            <p:txEl>
                                              <p:pRg st="6" end="6"/>
                                            </p:txEl>
                                          </p:spTgt>
                                        </p:tgtEl>
                                        <p:attrNameLst>
                                          <p:attrName>style.opacity</p:attrName>
                                        </p:attrNameLst>
                                      </p:cBhvr>
                                      <p:to>
                                        <p:strVal val="0.25"/>
                                      </p:to>
                                    </p:set>
                                    <p:animEffect filter="image" prLst="opacity: 0.25">
                                      <p:cBhvr rctx="IE">
                                        <p:cTn id="25" dur="indefinite"/>
                                        <p:tgtEl>
                                          <p:spTgt spid="7">
                                            <p:txEl>
                                              <p:pRg st="6" end="6"/>
                                            </p:txEl>
                                          </p:spTgt>
                                        </p:tgtEl>
                                      </p:cBhvr>
                                    </p:animEffect>
                                  </p:childTnLst>
                                </p:cTn>
                              </p:par>
                              <p:par>
                                <p:cTn id="26" presetID="9" presetClass="emph" presetSubtype="0" nodeType="withEffect">
                                  <p:stCondLst>
                                    <p:cond delay="0"/>
                                  </p:stCondLst>
                                  <p:childTnLst>
                                    <p:set>
                                      <p:cBhvr rctx="PPT">
                                        <p:cTn id="27" dur="indefinite"/>
                                        <p:tgtEl>
                                          <p:spTgt spid="7">
                                            <p:txEl>
                                              <p:pRg st="7" end="7"/>
                                            </p:txEl>
                                          </p:spTgt>
                                        </p:tgtEl>
                                        <p:attrNameLst>
                                          <p:attrName>style.opacity</p:attrName>
                                        </p:attrNameLst>
                                      </p:cBhvr>
                                      <p:to>
                                        <p:strVal val="0.25"/>
                                      </p:to>
                                    </p:set>
                                    <p:animEffect filter="image" prLst="opacity: 0.25">
                                      <p:cBhvr rctx="IE">
                                        <p:cTn id="28" dur="indefinite"/>
                                        <p:tgtEl>
                                          <p:spTgt spid="7">
                                            <p:txEl>
                                              <p:pRg st="7" end="7"/>
                                            </p:txEl>
                                          </p:spTgt>
                                        </p:tgtEl>
                                      </p:cBhvr>
                                    </p:animEffect>
                                  </p:childTnLst>
                                </p:cTn>
                              </p:par>
                              <p:par>
                                <p:cTn id="29" presetID="9" presetClass="emph" presetSubtype="0" nodeType="withEffect">
                                  <p:stCondLst>
                                    <p:cond delay="0"/>
                                  </p:stCondLst>
                                  <p:childTnLst>
                                    <p:set>
                                      <p:cBhvr rctx="PPT">
                                        <p:cTn id="30" dur="indefinite"/>
                                        <p:tgtEl>
                                          <p:spTgt spid="7">
                                            <p:txEl>
                                              <p:pRg st="8" end="8"/>
                                            </p:txEl>
                                          </p:spTgt>
                                        </p:tgtEl>
                                        <p:attrNameLst>
                                          <p:attrName>style.opacity</p:attrName>
                                        </p:attrNameLst>
                                      </p:cBhvr>
                                      <p:to>
                                        <p:strVal val="0.25"/>
                                      </p:to>
                                    </p:set>
                                    <p:animEffect filter="image" prLst="opacity: 0.25">
                                      <p:cBhvr rctx="IE">
                                        <p:cTn id="31" dur="indefinite"/>
                                        <p:tgtEl>
                                          <p:spTgt spid="7">
                                            <p:txEl>
                                              <p:pRg st="8" end="8"/>
                                            </p:txEl>
                                          </p:spTgt>
                                        </p:tgtEl>
                                      </p:cBhvr>
                                    </p:animEffect>
                                  </p:childTnLst>
                                </p:cTn>
                              </p:par>
                              <p:par>
                                <p:cTn id="32" presetID="9" presetClass="emph" presetSubtype="0" nodeType="withEffect">
                                  <p:stCondLst>
                                    <p:cond delay="0"/>
                                  </p:stCondLst>
                                  <p:childTnLst>
                                    <p:set>
                                      <p:cBhvr rctx="PPT">
                                        <p:cTn id="33" dur="indefinite"/>
                                        <p:tgtEl>
                                          <p:spTgt spid="7">
                                            <p:txEl>
                                              <p:pRg st="11" end="11"/>
                                            </p:txEl>
                                          </p:spTgt>
                                        </p:tgtEl>
                                        <p:attrNameLst>
                                          <p:attrName>style.opacity</p:attrName>
                                        </p:attrNameLst>
                                      </p:cBhvr>
                                      <p:to>
                                        <p:strVal val="0.5"/>
                                      </p:to>
                                    </p:set>
                                    <p:animEffect filter="image" prLst="opacity: 0.5">
                                      <p:cBhvr rctx="IE">
                                        <p:cTn id="34" dur="indefinite"/>
                                        <p:tgtEl>
                                          <p:spTgt spid="7">
                                            <p:txEl>
                                              <p:pRg st="11" end="11"/>
                                            </p:txEl>
                                          </p:spTgt>
                                        </p:tgtEl>
                                      </p:cBhvr>
                                    </p:animEffect>
                                  </p:childTnLst>
                                </p:cTn>
                              </p:par>
                              <p:par>
                                <p:cTn id="35" presetID="5" presetClass="emph" presetSubtype="1" nodeType="withEffect">
                                  <p:stCondLst>
                                    <p:cond delay="0"/>
                                  </p:stCondLst>
                                  <p:childTnLst>
                                    <p:set>
                                      <p:cBhvr override="childStyle">
                                        <p:cTn id="36" dur="indefinite"/>
                                        <p:tgtEl>
                                          <p:spTgt spid="7">
                                            <p:txEl>
                                              <p:pRg st="12" end="12"/>
                                            </p:txEl>
                                          </p:spTgt>
                                        </p:tgtEl>
                                        <p:attrNameLst>
                                          <p:attrName>style.fontStyle</p:attrName>
                                        </p:attrNameLst>
                                      </p:cBhvr>
                                      <p:to>
                                        <p:strVal val="normal"/>
                                      </p:to>
                                    </p:set>
                                    <p:set>
                                      <p:cBhvr override="childStyle">
                                        <p:cTn id="37" dur="indefinite"/>
                                        <p:tgtEl>
                                          <p:spTgt spid="7">
                                            <p:txEl>
                                              <p:pRg st="12" end="12"/>
                                            </p:txEl>
                                          </p:spTgt>
                                        </p:tgtEl>
                                        <p:attrNameLst>
                                          <p:attrName>style.fontWeight</p:attrName>
                                        </p:attrNameLst>
                                      </p:cBhvr>
                                      <p:to>
                                        <p:strVal val="bold"/>
                                      </p:to>
                                    </p:set>
                                    <p:set>
                                      <p:cBhvr override="childStyle">
                                        <p:cTn id="38" dur="indefinite"/>
                                        <p:tgtEl>
                                          <p:spTgt spid="7">
                                            <p:txEl>
                                              <p:pRg st="12" end="1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4219150549"/>
              </p:ext>
            </p:extLst>
          </p:nvPr>
        </p:nvGraphicFramePr>
        <p:xfrm>
          <a:off x="251520" y="1412776"/>
          <a:ext cx="889248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riangle isocèle 2"/>
          <p:cNvSpPr/>
          <p:nvPr/>
        </p:nvSpPr>
        <p:spPr>
          <a:xfrm rot="15831177">
            <a:off x="1458725" y="5591749"/>
            <a:ext cx="429074" cy="640983"/>
          </a:xfrm>
          <a:prstGeom prst="triangle">
            <a:avLst/>
          </a:prstGeom>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pic>
        <p:nvPicPr>
          <p:cNvPr id="12" name="Picture 3" descr="C:\Users\merpicum\AppData\Local\Microsoft\Windows\Temporary Internet Files\Content.IE5\HPU7RAPG\ok-button-4308-large[1].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83768" y="1628800"/>
            <a:ext cx="756000" cy="756000"/>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Ellipse 20"/>
          <p:cNvSpPr/>
          <p:nvPr/>
        </p:nvSpPr>
        <p:spPr>
          <a:xfrm>
            <a:off x="251519" y="2529184"/>
            <a:ext cx="2557475" cy="2556000"/>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fr-FR" sz="2000" b="1" dirty="0" smtClean="0"/>
              <a:t>Intégration au plan stratégique institutionnel</a:t>
            </a:r>
            <a:endParaRPr lang="fr-FR" sz="2000" b="1" dirty="0"/>
          </a:p>
        </p:txBody>
      </p:sp>
      <p:pic>
        <p:nvPicPr>
          <p:cNvPr id="32" name="Picture 3" descr="C:\Users\merpicum\AppData\Local\Microsoft\Windows\Temporary Internet Files\Content.IE5\HPU7RAPG\ok-button-4308-large[1].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203848" y="2708920"/>
            <a:ext cx="756000" cy="7560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C:\Users\merpicum\AppData\Local\Microsoft\Windows\Temporary Internet Files\Content.IE5\HPU7RAPG\ok-button-4308-large[1].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131840" y="3933056"/>
            <a:ext cx="756000" cy="75600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3" descr="C:\Users\merpicum\AppData\Local\Microsoft\Windows\Temporary Internet Files\Content.IE5\HPU7RAPG\ok-button-4308-large[1].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555776" y="5085184"/>
            <a:ext cx="756000" cy="756000"/>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lvl="0" algn="ctr">
              <a:spcBef>
                <a:spcPct val="0"/>
              </a:spcBef>
              <a:defRPr/>
            </a:pPr>
            <a:r>
              <a:rPr lang="fr-BE" sz="2800" b="1" i="1" dirty="0" smtClean="0"/>
              <a:t>L’intégration des recherches</a:t>
            </a:r>
            <a:endParaRPr lang="fr-BE" sz="2800" b="1" i="1" dirty="0"/>
          </a:p>
        </p:txBody>
      </p:sp>
      <p:sp>
        <p:nvSpPr>
          <p:cNvPr id="18" name="Rectangle 17"/>
          <p:cNvSpPr/>
          <p:nvPr/>
        </p:nvSpPr>
        <p:spPr>
          <a:xfrm>
            <a:off x="4067944" y="2636912"/>
            <a:ext cx="4176464"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Rectangle 19"/>
          <p:cNvSpPr/>
          <p:nvPr/>
        </p:nvSpPr>
        <p:spPr>
          <a:xfrm>
            <a:off x="3995936" y="4005064"/>
            <a:ext cx="4176464"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Rectangle 22"/>
          <p:cNvSpPr/>
          <p:nvPr/>
        </p:nvSpPr>
        <p:spPr>
          <a:xfrm>
            <a:off x="3635896" y="5085184"/>
            <a:ext cx="4176464"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Rectangle 24"/>
          <p:cNvSpPr/>
          <p:nvPr/>
        </p:nvSpPr>
        <p:spPr>
          <a:xfrm>
            <a:off x="3419872" y="1412776"/>
            <a:ext cx="468052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 xmlns:p14="http://schemas.microsoft.com/office/powerpoint/2010/main" val="3855159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P spid="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l’exposé</a:t>
            </a:r>
            <a:endParaRPr lang="fr-BE" dirty="0"/>
          </a:p>
        </p:txBody>
      </p:sp>
      <p:sp>
        <p:nvSpPr>
          <p:cNvPr id="6"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55</a:t>
            </a:fld>
            <a:endParaRPr lang="fr-BE" sz="1600" b="1" dirty="0">
              <a:solidFill>
                <a:schemeClr val="tx1"/>
              </a:solidFill>
            </a:endParaRPr>
          </a:p>
        </p:txBody>
      </p:sp>
      <p:sp>
        <p:nvSpPr>
          <p:cNvPr id="7" name="Espace réservé du contenu 2"/>
          <p:cNvSpPr>
            <a:spLocks noGrp="1"/>
          </p:cNvSpPr>
          <p:nvPr>
            <p:ph idx="1"/>
          </p:nvPr>
        </p:nvSpPr>
        <p:spPr>
          <a:xfrm>
            <a:off x="457200" y="1556792"/>
            <a:ext cx="8229600" cy="5517232"/>
          </a:xfrm>
        </p:spPr>
        <p:txBody>
          <a:bodyPr>
            <a:noAutofit/>
          </a:bodyPr>
          <a:lstStyle/>
          <a:p>
            <a:pPr marL="342900" lvl="1" indent="-342900">
              <a:buFont typeface="+mj-lt"/>
              <a:buAutoNum type="arabicPeriod"/>
            </a:pPr>
            <a:r>
              <a:rPr lang="fr-BE" sz="2400" dirty="0" smtClean="0"/>
              <a:t>La problématique de santé publique </a:t>
            </a:r>
          </a:p>
          <a:p>
            <a:pPr marL="742950" lvl="2" indent="-342900">
              <a:buFont typeface="Wingdings" pitchFamily="2" charset="2"/>
              <a:buChar char="Ø"/>
            </a:pPr>
            <a:r>
              <a:rPr lang="fr-BE" sz="2000" dirty="0" smtClean="0"/>
              <a:t>L’épargne sanguine : un enjeu actuel</a:t>
            </a:r>
          </a:p>
          <a:p>
            <a:pPr marL="742950" lvl="2" indent="-342900">
              <a:buNone/>
            </a:pPr>
            <a:endParaRPr lang="fr-BE" sz="600" dirty="0" smtClean="0"/>
          </a:p>
          <a:p>
            <a:pPr marL="342900" lvl="1" indent="-342900">
              <a:buFont typeface="+mj-lt"/>
              <a:buAutoNum type="arabicPeriod"/>
            </a:pPr>
            <a:r>
              <a:rPr lang="fr-BE" sz="2400" dirty="0" smtClean="0"/>
              <a:t>Les recherches</a:t>
            </a:r>
          </a:p>
          <a:p>
            <a:pPr marL="742950" lvl="2" indent="-342900">
              <a:buFont typeface="Wingdings" pitchFamily="2" charset="2"/>
              <a:buChar char="Ø"/>
            </a:pPr>
            <a:r>
              <a:rPr lang="fr-BE" sz="2000" dirty="0" smtClean="0"/>
              <a:t>Etat des lieux des pratiques en chirurgie cardiaque au </a:t>
            </a:r>
            <a:r>
              <a:rPr lang="fr-BE" sz="2000" dirty="0" err="1" smtClean="0"/>
              <a:t>CHULg</a:t>
            </a:r>
            <a:endParaRPr lang="fr-BE" sz="2000" dirty="0" smtClean="0"/>
          </a:p>
          <a:p>
            <a:pPr marL="742950" lvl="2" indent="-342900">
              <a:buFont typeface="Wingdings" pitchFamily="2" charset="2"/>
              <a:buChar char="Ø"/>
            </a:pPr>
            <a:r>
              <a:rPr lang="fr-BE" sz="2000" dirty="0" smtClean="0"/>
              <a:t>Aperçu des actions cliniques</a:t>
            </a:r>
          </a:p>
          <a:p>
            <a:pPr marL="1200150" lvl="3" indent="-342900">
              <a:buFont typeface="Wingdings" pitchFamily="2" charset="2"/>
              <a:buChar char="Ø"/>
            </a:pPr>
            <a:r>
              <a:rPr lang="fr-BE" sz="1800" dirty="0" smtClean="0"/>
              <a:t>Période postopératoire</a:t>
            </a:r>
          </a:p>
          <a:p>
            <a:pPr marL="1200150" lvl="3" indent="-342900">
              <a:buFont typeface="Wingdings" pitchFamily="2" charset="2"/>
              <a:buChar char="Ø"/>
            </a:pPr>
            <a:r>
              <a:rPr lang="fr-BE" sz="1800" dirty="0" smtClean="0"/>
              <a:t>Période </a:t>
            </a:r>
            <a:r>
              <a:rPr lang="fr-BE" sz="1800" dirty="0" err="1" smtClean="0"/>
              <a:t>peropératoire</a:t>
            </a:r>
            <a:endParaRPr lang="fr-BE" sz="1800" dirty="0" smtClean="0"/>
          </a:p>
          <a:p>
            <a:pPr marL="1200150" lvl="3" indent="-342900">
              <a:buFont typeface="Wingdings" pitchFamily="2" charset="2"/>
              <a:buChar char="Ø"/>
            </a:pPr>
            <a:r>
              <a:rPr lang="fr-BE" sz="1800" dirty="0" smtClean="0"/>
              <a:t>Période préopératoire </a:t>
            </a:r>
          </a:p>
          <a:p>
            <a:pPr marL="1339850" lvl="3" indent="-342900">
              <a:buNone/>
            </a:pPr>
            <a:endParaRPr lang="fr-BE" sz="600" dirty="0" smtClean="0"/>
          </a:p>
          <a:p>
            <a:pPr marL="342900" lvl="1" indent="-342900">
              <a:buFont typeface="+mj-lt"/>
              <a:buAutoNum type="arabicPeriod"/>
            </a:pPr>
            <a:r>
              <a:rPr lang="fr-BE" sz="2400" dirty="0" smtClean="0"/>
              <a:t>Le projet institutionnel</a:t>
            </a:r>
          </a:p>
          <a:p>
            <a:pPr marL="742950" lvl="2" indent="-342900">
              <a:buFont typeface="Wingdings" pitchFamily="2" charset="2"/>
              <a:buChar char="Ø"/>
            </a:pPr>
            <a:r>
              <a:rPr lang="fr-BE" sz="2000" dirty="0" smtClean="0"/>
              <a:t>L’itinéraire clinique du patient opéré cardiaque</a:t>
            </a:r>
          </a:p>
          <a:p>
            <a:pPr marL="742950" lvl="2" indent="-342900">
              <a:buFont typeface="Wingdings" pitchFamily="2" charset="2"/>
              <a:buChar char="Ø"/>
            </a:pPr>
            <a:r>
              <a:rPr lang="fr-BE" sz="2000" dirty="0" smtClean="0"/>
              <a:t>L’intégration des recherches</a:t>
            </a:r>
          </a:p>
          <a:p>
            <a:pPr marL="742950" lvl="2" indent="-342900">
              <a:buNone/>
            </a:pPr>
            <a:endParaRPr lang="fr-BE" sz="600" dirty="0" smtClean="0"/>
          </a:p>
          <a:p>
            <a:pPr marL="342900" lvl="1" indent="-342900">
              <a:buFont typeface="+mj-lt"/>
              <a:buAutoNum type="arabicPeriod"/>
            </a:pPr>
            <a:r>
              <a:rPr lang="fr-BE" sz="2400" dirty="0" smtClean="0"/>
              <a:t>Les conclusions et perspectives</a:t>
            </a:r>
          </a:p>
          <a:p>
            <a:pPr marL="800100" lvl="1" indent="-342900">
              <a:buFont typeface="+mj-lt"/>
              <a:buAutoNum type="arabicPeriod"/>
            </a:pPr>
            <a:endParaRPr lang="fr-BE" sz="2400" dirty="0" smtClean="0"/>
          </a:p>
          <a:p>
            <a:pPr marL="800100" lvl="1" indent="-342900">
              <a:buFont typeface="+mj-lt"/>
              <a:buAutoNum type="arabicPeriod"/>
            </a:pPr>
            <a:endParaRPr lang="fr-BE" sz="2400"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7">
                                            <p:txEl>
                                              <p:pRg st="0" end="0"/>
                                            </p:txEl>
                                          </p:spTgt>
                                        </p:tgtEl>
                                        <p:attrNameLst>
                                          <p:attrName>style.opacity</p:attrName>
                                        </p:attrNameLst>
                                      </p:cBhvr>
                                      <p:to>
                                        <p:strVal val="0.25"/>
                                      </p:to>
                                    </p:set>
                                    <p:animEffect filter="image" prLst="opacity: 0.25">
                                      <p:cBhvr rctx="IE">
                                        <p:cTn id="7" dur="indefinite"/>
                                        <p:tgtEl>
                                          <p:spTgt spid="7">
                                            <p:txEl>
                                              <p:pRg st="0" end="0"/>
                                            </p:txEl>
                                          </p:spTgt>
                                        </p:tgtEl>
                                      </p:cBhvr>
                                    </p:animEffect>
                                  </p:childTnLst>
                                </p:cTn>
                              </p:par>
                              <p:par>
                                <p:cTn id="8" presetID="9" presetClass="emph" presetSubtype="0" nodeType="withEffect">
                                  <p:stCondLst>
                                    <p:cond delay="0"/>
                                  </p:stCondLst>
                                  <p:childTnLst>
                                    <p:set>
                                      <p:cBhvr rctx="PPT">
                                        <p:cTn id="9" dur="indefinite"/>
                                        <p:tgtEl>
                                          <p:spTgt spid="7">
                                            <p:txEl>
                                              <p:pRg st="1" end="1"/>
                                            </p:txEl>
                                          </p:spTgt>
                                        </p:tgtEl>
                                        <p:attrNameLst>
                                          <p:attrName>style.opacity</p:attrName>
                                        </p:attrNameLst>
                                      </p:cBhvr>
                                      <p:to>
                                        <p:strVal val="0.25"/>
                                      </p:to>
                                    </p:set>
                                    <p:animEffect filter="image" prLst="opacity: 0.25">
                                      <p:cBhvr rctx="IE">
                                        <p:cTn id="10" dur="indefinite"/>
                                        <p:tgtEl>
                                          <p:spTgt spid="7">
                                            <p:txEl>
                                              <p:pRg st="1" end="1"/>
                                            </p:txEl>
                                          </p:spTgt>
                                        </p:tgtEl>
                                      </p:cBhvr>
                                    </p:animEffect>
                                  </p:childTnLst>
                                </p:cTn>
                              </p:par>
                              <p:par>
                                <p:cTn id="11" presetID="9" presetClass="emph" presetSubtype="0" nodeType="withEffect">
                                  <p:stCondLst>
                                    <p:cond delay="0"/>
                                  </p:stCondLst>
                                  <p:childTnLst>
                                    <p:set>
                                      <p:cBhvr rctx="PPT">
                                        <p:cTn id="12" dur="indefinite"/>
                                        <p:tgtEl>
                                          <p:spTgt spid="7">
                                            <p:txEl>
                                              <p:pRg st="3" end="3"/>
                                            </p:txEl>
                                          </p:spTgt>
                                        </p:tgtEl>
                                        <p:attrNameLst>
                                          <p:attrName>style.opacity</p:attrName>
                                        </p:attrNameLst>
                                      </p:cBhvr>
                                      <p:to>
                                        <p:strVal val="0.25"/>
                                      </p:to>
                                    </p:set>
                                    <p:animEffect filter="image" prLst="opacity: 0.25">
                                      <p:cBhvr rctx="IE">
                                        <p:cTn id="13" dur="indefinite"/>
                                        <p:tgtEl>
                                          <p:spTgt spid="7">
                                            <p:txEl>
                                              <p:pRg st="3" end="3"/>
                                            </p:txEl>
                                          </p:spTgt>
                                        </p:tgtEl>
                                      </p:cBhvr>
                                    </p:animEffect>
                                  </p:childTnLst>
                                </p:cTn>
                              </p:par>
                              <p:par>
                                <p:cTn id="14" presetID="9" presetClass="emph" presetSubtype="0" nodeType="withEffect">
                                  <p:stCondLst>
                                    <p:cond delay="0"/>
                                  </p:stCondLst>
                                  <p:childTnLst>
                                    <p:set>
                                      <p:cBhvr rctx="PPT">
                                        <p:cTn id="15" dur="indefinite"/>
                                        <p:tgtEl>
                                          <p:spTgt spid="7">
                                            <p:txEl>
                                              <p:pRg st="4" end="4"/>
                                            </p:txEl>
                                          </p:spTgt>
                                        </p:tgtEl>
                                        <p:attrNameLst>
                                          <p:attrName>style.opacity</p:attrName>
                                        </p:attrNameLst>
                                      </p:cBhvr>
                                      <p:to>
                                        <p:strVal val="0.25"/>
                                      </p:to>
                                    </p:set>
                                    <p:animEffect filter="image" prLst="opacity: 0.25">
                                      <p:cBhvr rctx="IE">
                                        <p:cTn id="16" dur="indefinite"/>
                                        <p:tgtEl>
                                          <p:spTgt spid="7">
                                            <p:txEl>
                                              <p:pRg st="4" end="4"/>
                                            </p:txEl>
                                          </p:spTgt>
                                        </p:tgtEl>
                                      </p:cBhvr>
                                    </p:animEffect>
                                  </p:childTnLst>
                                </p:cTn>
                              </p:par>
                              <p:par>
                                <p:cTn id="17" presetID="9" presetClass="emph" presetSubtype="0" nodeType="withEffect">
                                  <p:stCondLst>
                                    <p:cond delay="0"/>
                                  </p:stCondLst>
                                  <p:childTnLst>
                                    <p:set>
                                      <p:cBhvr rctx="PPT">
                                        <p:cTn id="18" dur="indefinite"/>
                                        <p:tgtEl>
                                          <p:spTgt spid="7">
                                            <p:txEl>
                                              <p:pRg st="5" end="5"/>
                                            </p:txEl>
                                          </p:spTgt>
                                        </p:tgtEl>
                                        <p:attrNameLst>
                                          <p:attrName>style.opacity</p:attrName>
                                        </p:attrNameLst>
                                      </p:cBhvr>
                                      <p:to>
                                        <p:strVal val="0.25"/>
                                      </p:to>
                                    </p:set>
                                    <p:animEffect filter="image" prLst="opacity: 0.25">
                                      <p:cBhvr rctx="IE">
                                        <p:cTn id="19" dur="indefinite"/>
                                        <p:tgtEl>
                                          <p:spTgt spid="7">
                                            <p:txEl>
                                              <p:pRg st="5" end="5"/>
                                            </p:txEl>
                                          </p:spTgt>
                                        </p:tgtEl>
                                      </p:cBhvr>
                                    </p:animEffect>
                                  </p:childTnLst>
                                </p:cTn>
                              </p:par>
                              <p:par>
                                <p:cTn id="20" presetID="9" presetClass="emph" presetSubtype="0" nodeType="withEffect">
                                  <p:stCondLst>
                                    <p:cond delay="0"/>
                                  </p:stCondLst>
                                  <p:childTnLst>
                                    <p:set>
                                      <p:cBhvr rctx="PPT">
                                        <p:cTn id="21" dur="indefinite"/>
                                        <p:tgtEl>
                                          <p:spTgt spid="7">
                                            <p:txEl>
                                              <p:pRg st="6" end="6"/>
                                            </p:txEl>
                                          </p:spTgt>
                                        </p:tgtEl>
                                        <p:attrNameLst>
                                          <p:attrName>style.opacity</p:attrName>
                                        </p:attrNameLst>
                                      </p:cBhvr>
                                      <p:to>
                                        <p:strVal val="0.25"/>
                                      </p:to>
                                    </p:set>
                                    <p:animEffect filter="image" prLst="opacity: 0.25">
                                      <p:cBhvr rctx="IE">
                                        <p:cTn id="22" dur="indefinite"/>
                                        <p:tgtEl>
                                          <p:spTgt spid="7">
                                            <p:txEl>
                                              <p:pRg st="6" end="6"/>
                                            </p:txEl>
                                          </p:spTgt>
                                        </p:tgtEl>
                                      </p:cBhvr>
                                    </p:animEffect>
                                  </p:childTnLst>
                                </p:cTn>
                              </p:par>
                              <p:par>
                                <p:cTn id="23" presetID="9" presetClass="emph" presetSubtype="0" nodeType="withEffect">
                                  <p:stCondLst>
                                    <p:cond delay="0"/>
                                  </p:stCondLst>
                                  <p:childTnLst>
                                    <p:set>
                                      <p:cBhvr rctx="PPT">
                                        <p:cTn id="24" dur="indefinite"/>
                                        <p:tgtEl>
                                          <p:spTgt spid="7">
                                            <p:txEl>
                                              <p:pRg st="7" end="7"/>
                                            </p:txEl>
                                          </p:spTgt>
                                        </p:tgtEl>
                                        <p:attrNameLst>
                                          <p:attrName>style.opacity</p:attrName>
                                        </p:attrNameLst>
                                      </p:cBhvr>
                                      <p:to>
                                        <p:strVal val="0.25"/>
                                      </p:to>
                                    </p:set>
                                    <p:animEffect filter="image" prLst="opacity: 0.25">
                                      <p:cBhvr rctx="IE">
                                        <p:cTn id="25" dur="indefinite"/>
                                        <p:tgtEl>
                                          <p:spTgt spid="7">
                                            <p:txEl>
                                              <p:pRg st="7" end="7"/>
                                            </p:txEl>
                                          </p:spTgt>
                                        </p:tgtEl>
                                      </p:cBhvr>
                                    </p:animEffect>
                                  </p:childTnLst>
                                </p:cTn>
                              </p:par>
                              <p:par>
                                <p:cTn id="26" presetID="9" presetClass="emph" presetSubtype="0" nodeType="withEffect">
                                  <p:stCondLst>
                                    <p:cond delay="0"/>
                                  </p:stCondLst>
                                  <p:childTnLst>
                                    <p:set>
                                      <p:cBhvr rctx="PPT">
                                        <p:cTn id="27" dur="indefinite"/>
                                        <p:tgtEl>
                                          <p:spTgt spid="7">
                                            <p:txEl>
                                              <p:pRg st="8" end="8"/>
                                            </p:txEl>
                                          </p:spTgt>
                                        </p:tgtEl>
                                        <p:attrNameLst>
                                          <p:attrName>style.opacity</p:attrName>
                                        </p:attrNameLst>
                                      </p:cBhvr>
                                      <p:to>
                                        <p:strVal val="0.25"/>
                                      </p:to>
                                    </p:set>
                                    <p:animEffect filter="image" prLst="opacity: 0.25">
                                      <p:cBhvr rctx="IE">
                                        <p:cTn id="28" dur="indefinite"/>
                                        <p:tgtEl>
                                          <p:spTgt spid="7">
                                            <p:txEl>
                                              <p:pRg st="8" end="8"/>
                                            </p:txEl>
                                          </p:spTgt>
                                        </p:tgtEl>
                                      </p:cBhvr>
                                    </p:animEffect>
                                  </p:childTnLst>
                                </p:cTn>
                              </p:par>
                              <p:par>
                                <p:cTn id="29" presetID="9" presetClass="emph" presetSubtype="0" nodeType="withEffect">
                                  <p:stCondLst>
                                    <p:cond delay="0"/>
                                  </p:stCondLst>
                                  <p:childTnLst>
                                    <p:set>
                                      <p:cBhvr rctx="PPT">
                                        <p:cTn id="30" dur="indefinite"/>
                                        <p:tgtEl>
                                          <p:spTgt spid="7">
                                            <p:txEl>
                                              <p:pRg st="10" end="10"/>
                                            </p:txEl>
                                          </p:spTgt>
                                        </p:tgtEl>
                                        <p:attrNameLst>
                                          <p:attrName>style.opacity</p:attrName>
                                        </p:attrNameLst>
                                      </p:cBhvr>
                                      <p:to>
                                        <p:strVal val="0.25"/>
                                      </p:to>
                                    </p:set>
                                    <p:animEffect filter="image" prLst="opacity: 0.25">
                                      <p:cBhvr rctx="IE">
                                        <p:cTn id="31" dur="indefinite"/>
                                        <p:tgtEl>
                                          <p:spTgt spid="7">
                                            <p:txEl>
                                              <p:pRg st="10" end="10"/>
                                            </p:txEl>
                                          </p:spTgt>
                                        </p:tgtEl>
                                      </p:cBhvr>
                                    </p:animEffect>
                                  </p:childTnLst>
                                </p:cTn>
                              </p:par>
                              <p:par>
                                <p:cTn id="32" presetID="9" presetClass="emph" presetSubtype="0" nodeType="withEffect">
                                  <p:stCondLst>
                                    <p:cond delay="0"/>
                                  </p:stCondLst>
                                  <p:childTnLst>
                                    <p:set>
                                      <p:cBhvr rctx="PPT">
                                        <p:cTn id="33" dur="indefinite"/>
                                        <p:tgtEl>
                                          <p:spTgt spid="7">
                                            <p:txEl>
                                              <p:pRg st="11" end="11"/>
                                            </p:txEl>
                                          </p:spTgt>
                                        </p:tgtEl>
                                        <p:attrNameLst>
                                          <p:attrName>style.opacity</p:attrName>
                                        </p:attrNameLst>
                                      </p:cBhvr>
                                      <p:to>
                                        <p:strVal val="0.25"/>
                                      </p:to>
                                    </p:set>
                                    <p:animEffect filter="image" prLst="opacity: 0.25">
                                      <p:cBhvr rctx="IE">
                                        <p:cTn id="34" dur="indefinite"/>
                                        <p:tgtEl>
                                          <p:spTgt spid="7">
                                            <p:txEl>
                                              <p:pRg st="11" end="11"/>
                                            </p:txEl>
                                          </p:spTgt>
                                        </p:tgtEl>
                                      </p:cBhvr>
                                    </p:animEffect>
                                  </p:childTnLst>
                                </p:cTn>
                              </p:par>
                              <p:par>
                                <p:cTn id="35" presetID="9" presetClass="emph" presetSubtype="0" nodeType="withEffect">
                                  <p:stCondLst>
                                    <p:cond delay="0"/>
                                  </p:stCondLst>
                                  <p:childTnLst>
                                    <p:set>
                                      <p:cBhvr rctx="PPT">
                                        <p:cTn id="36" dur="indefinite"/>
                                        <p:tgtEl>
                                          <p:spTgt spid="7">
                                            <p:txEl>
                                              <p:pRg st="12" end="12"/>
                                            </p:txEl>
                                          </p:spTgt>
                                        </p:tgtEl>
                                        <p:attrNameLst>
                                          <p:attrName>style.opacity</p:attrName>
                                        </p:attrNameLst>
                                      </p:cBhvr>
                                      <p:to>
                                        <p:strVal val="0.25"/>
                                      </p:to>
                                    </p:set>
                                    <p:animEffect filter="image" prLst="opacity: 0.25">
                                      <p:cBhvr rctx="IE">
                                        <p:cTn id="37" dur="indefinite"/>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56</a:t>
            </a:fld>
            <a:endParaRPr lang="fr-BE" sz="1600" b="1" dirty="0">
              <a:solidFill>
                <a:schemeClr val="tx1"/>
              </a:solidFill>
            </a:endParaRPr>
          </a:p>
        </p:txBody>
      </p:sp>
      <p:sp>
        <p:nvSpPr>
          <p:cNvPr id="2" name="Titre 1"/>
          <p:cNvSpPr>
            <a:spLocks noGrp="1"/>
          </p:cNvSpPr>
          <p:nvPr>
            <p:ph type="title"/>
          </p:nvPr>
        </p:nvSpPr>
        <p:spPr>
          <a:xfrm>
            <a:off x="457200" y="0"/>
            <a:ext cx="8229600" cy="1143000"/>
          </a:xfrm>
        </p:spPr>
        <p:txBody>
          <a:bodyPr/>
          <a:lstStyle/>
          <a:p>
            <a:r>
              <a:rPr lang="fr-BE" dirty="0" smtClean="0"/>
              <a:t>Contexte 2010-2011</a:t>
            </a:r>
            <a:endParaRPr lang="fr-BE" dirty="0"/>
          </a:p>
        </p:txBody>
      </p:sp>
      <p:sp>
        <p:nvSpPr>
          <p:cNvPr id="3" name="Espace réservé du texte 2"/>
          <p:cNvSpPr>
            <a:spLocks noGrp="1"/>
          </p:cNvSpPr>
          <p:nvPr>
            <p:ph type="body" idx="1"/>
          </p:nvPr>
        </p:nvSpPr>
        <p:spPr>
          <a:xfrm>
            <a:off x="179512" y="1340768"/>
            <a:ext cx="2772000" cy="639762"/>
          </a:xfrm>
        </p:spPr>
        <p:txBody>
          <a:bodyPr anchor="ctr">
            <a:normAutofit/>
          </a:bodyPr>
          <a:lstStyle/>
          <a:p>
            <a:pPr algn="ctr"/>
            <a:r>
              <a:rPr lang="fr-BE" dirty="0" smtClean="0"/>
              <a:t>Macro</a:t>
            </a:r>
            <a:endParaRPr lang="fr-BE" dirty="0"/>
          </a:p>
        </p:txBody>
      </p:sp>
      <p:sp>
        <p:nvSpPr>
          <p:cNvPr id="5" name="Espace réservé du texte 4"/>
          <p:cNvSpPr>
            <a:spLocks noGrp="1"/>
          </p:cNvSpPr>
          <p:nvPr>
            <p:ph type="body" sz="quarter" idx="3"/>
          </p:nvPr>
        </p:nvSpPr>
        <p:spPr>
          <a:xfrm>
            <a:off x="3149996" y="1340768"/>
            <a:ext cx="2772000" cy="639762"/>
          </a:xfrm>
        </p:spPr>
        <p:txBody>
          <a:bodyPr anchor="ctr">
            <a:normAutofit/>
          </a:bodyPr>
          <a:lstStyle/>
          <a:p>
            <a:pPr algn="ctr"/>
            <a:r>
              <a:rPr lang="fr-BE" dirty="0" err="1" smtClean="0"/>
              <a:t>Meso</a:t>
            </a:r>
            <a:endParaRPr lang="fr-BE" dirty="0"/>
          </a:p>
        </p:txBody>
      </p:sp>
      <p:sp>
        <p:nvSpPr>
          <p:cNvPr id="9" name="Espace réservé du texte 4"/>
          <p:cNvSpPr txBox="1">
            <a:spLocks/>
          </p:cNvSpPr>
          <p:nvPr/>
        </p:nvSpPr>
        <p:spPr>
          <a:xfrm>
            <a:off x="6102324" y="1340768"/>
            <a:ext cx="27720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BE" sz="2400" b="1" i="0" u="none" strike="noStrike" kern="1200" cap="none" spc="0" normalizeH="0" baseline="0" noProof="0" dirty="0" smtClean="0">
                <a:ln>
                  <a:noFill/>
                </a:ln>
                <a:solidFill>
                  <a:schemeClr val="tx1"/>
                </a:solidFill>
                <a:effectLst/>
                <a:uLnTx/>
                <a:uFillTx/>
                <a:latin typeface="+mn-lt"/>
                <a:ea typeface="+mn-ea"/>
                <a:cs typeface="+mn-cs"/>
              </a:rPr>
              <a:t>Micro</a:t>
            </a:r>
          </a:p>
        </p:txBody>
      </p:sp>
      <p:pic>
        <p:nvPicPr>
          <p:cNvPr id="1027" name="Picture 3" descr="C:\Users\c134582\AppData\Local\Microsoft\Windows\Temporary Internet Files\Content.IE5\LQQITQVV\Belgium_provinces_regions[1].png"/>
          <p:cNvPicPr>
            <a:picLocks noChangeAspect="1" noChangeArrowheads="1"/>
          </p:cNvPicPr>
          <p:nvPr/>
        </p:nvPicPr>
        <p:blipFill>
          <a:blip r:embed="rId3" cstate="print"/>
          <a:srcRect/>
          <a:stretch>
            <a:fillRect/>
          </a:stretch>
        </p:blipFill>
        <p:spPr bwMode="auto">
          <a:xfrm>
            <a:off x="953444" y="5668017"/>
            <a:ext cx="1224136" cy="1001343"/>
          </a:xfrm>
          <a:prstGeom prst="rect">
            <a:avLst/>
          </a:prstGeom>
          <a:noFill/>
        </p:spPr>
      </p:pic>
      <p:pic>
        <p:nvPicPr>
          <p:cNvPr id="1031" name="Picture 7" descr="C:\Users\c134582\AppData\Local\Microsoft\Windows\Temporary Internet Files\Content.IE5\P5BDACP9\BEST_Map_Of_Europe[1].png"/>
          <p:cNvPicPr>
            <a:picLocks noChangeAspect="1" noChangeArrowheads="1"/>
          </p:cNvPicPr>
          <p:nvPr/>
        </p:nvPicPr>
        <p:blipFill>
          <a:blip r:embed="rId4" cstate="print"/>
          <a:srcRect/>
          <a:stretch>
            <a:fillRect/>
          </a:stretch>
        </p:blipFill>
        <p:spPr bwMode="auto">
          <a:xfrm>
            <a:off x="881436" y="3717032"/>
            <a:ext cx="1368152" cy="1281425"/>
          </a:xfrm>
          <a:prstGeom prst="rect">
            <a:avLst/>
          </a:prstGeom>
          <a:noFill/>
        </p:spPr>
      </p:pic>
      <p:pic>
        <p:nvPicPr>
          <p:cNvPr id="1033" name="Picture 9" descr="C:\Users\c134582\AppData\Local\Microsoft\Windows\Temporary Internet Files\Content.IE5\Z4KXZ1C2\earth-23593_640[1].png"/>
          <p:cNvPicPr>
            <a:picLocks noChangeAspect="1" noChangeArrowheads="1"/>
          </p:cNvPicPr>
          <p:nvPr/>
        </p:nvPicPr>
        <p:blipFill>
          <a:blip r:embed="rId5" cstate="print"/>
          <a:srcRect/>
          <a:stretch>
            <a:fillRect/>
          </a:stretch>
        </p:blipFill>
        <p:spPr bwMode="auto">
          <a:xfrm>
            <a:off x="994384" y="2037047"/>
            <a:ext cx="1142256" cy="1126193"/>
          </a:xfrm>
          <a:prstGeom prst="rect">
            <a:avLst/>
          </a:prstGeom>
          <a:noFill/>
        </p:spPr>
      </p:pic>
      <p:pic>
        <p:nvPicPr>
          <p:cNvPr id="1034" name="Picture 10" descr="C:\Users\c134582\AppData\Local\Microsoft\Windows\Temporary Internet Files\Content.IE5\Z4KXZ1C2\Sign_hospital.svg[1].png"/>
          <p:cNvPicPr>
            <a:picLocks noChangeAspect="1" noChangeArrowheads="1"/>
          </p:cNvPicPr>
          <p:nvPr/>
        </p:nvPicPr>
        <p:blipFill>
          <a:blip r:embed="rId6" cstate="print"/>
          <a:srcRect/>
          <a:stretch>
            <a:fillRect/>
          </a:stretch>
        </p:blipFill>
        <p:spPr bwMode="auto">
          <a:xfrm>
            <a:off x="3917529" y="1988840"/>
            <a:ext cx="1236935" cy="1222607"/>
          </a:xfrm>
          <a:prstGeom prst="rect">
            <a:avLst/>
          </a:prstGeom>
          <a:noFill/>
        </p:spPr>
      </p:pic>
      <p:pic>
        <p:nvPicPr>
          <p:cNvPr id="28" name="Image 27" descr="logo_chu-coul-moyen.png"/>
          <p:cNvPicPr>
            <a:picLocks noChangeAspect="1"/>
          </p:cNvPicPr>
          <p:nvPr/>
        </p:nvPicPr>
        <p:blipFill>
          <a:blip r:embed="rId7" cstate="print"/>
          <a:stretch>
            <a:fillRect/>
          </a:stretch>
        </p:blipFill>
        <p:spPr>
          <a:xfrm>
            <a:off x="3591835" y="3717032"/>
            <a:ext cx="1888322" cy="1080120"/>
          </a:xfrm>
          <a:prstGeom prst="rect">
            <a:avLst/>
          </a:prstGeom>
        </p:spPr>
      </p:pic>
      <p:pic>
        <p:nvPicPr>
          <p:cNvPr id="1035" name="Picture 11" descr="C:\Program Files (x86)\Microsoft Office\MEDIA\CAGCAT10\j0235319.wmf"/>
          <p:cNvPicPr>
            <a:picLocks noChangeAspect="1" noChangeArrowheads="1"/>
          </p:cNvPicPr>
          <p:nvPr/>
        </p:nvPicPr>
        <p:blipFill>
          <a:blip r:embed="rId8" cstate="print">
            <a:duotone>
              <a:prstClr val="black"/>
              <a:schemeClr val="accent1">
                <a:tint val="45000"/>
                <a:satMod val="400000"/>
              </a:schemeClr>
            </a:duotone>
          </a:blip>
          <a:srcRect/>
          <a:stretch>
            <a:fillRect/>
          </a:stretch>
        </p:blipFill>
        <p:spPr bwMode="auto">
          <a:xfrm>
            <a:off x="6930108" y="2048740"/>
            <a:ext cx="1080120" cy="1102807"/>
          </a:xfrm>
          <a:prstGeom prst="rect">
            <a:avLst/>
          </a:prstGeom>
          <a:noFill/>
        </p:spPr>
      </p:pic>
      <p:pic>
        <p:nvPicPr>
          <p:cNvPr id="1036" name="Picture 12"/>
          <p:cNvPicPr>
            <a:picLocks noChangeAspect="1" noChangeArrowheads="1"/>
          </p:cNvPicPr>
          <p:nvPr/>
        </p:nvPicPr>
        <p:blipFill>
          <a:blip r:embed="rId9" cstate="print"/>
          <a:srcRect t="8463" r="11033"/>
          <a:stretch>
            <a:fillRect/>
          </a:stretch>
        </p:blipFill>
        <p:spPr bwMode="auto">
          <a:xfrm>
            <a:off x="6228184" y="3789040"/>
            <a:ext cx="2466428" cy="1847028"/>
          </a:xfrm>
          <a:prstGeom prst="rect">
            <a:avLst/>
          </a:prstGeom>
          <a:noFill/>
          <a:ln w="9525">
            <a:noFill/>
            <a:miter lim="800000"/>
            <a:headEnd/>
            <a:tailEnd/>
          </a:ln>
          <a:effectLst/>
        </p:spPr>
      </p:pic>
      <p:cxnSp>
        <p:nvCxnSpPr>
          <p:cNvPr id="35" name="Connecteur droit avec flèche 34"/>
          <p:cNvCxnSpPr/>
          <p:nvPr/>
        </p:nvCxnSpPr>
        <p:spPr>
          <a:xfrm>
            <a:off x="1565512" y="3303008"/>
            <a:ext cx="0" cy="39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Connecteur droit avec flèche 35"/>
          <p:cNvCxnSpPr/>
          <p:nvPr/>
        </p:nvCxnSpPr>
        <p:spPr>
          <a:xfrm>
            <a:off x="1565512" y="5121232"/>
            <a:ext cx="0" cy="39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Connecteur droit avec flèche 39"/>
          <p:cNvCxnSpPr/>
          <p:nvPr/>
        </p:nvCxnSpPr>
        <p:spPr>
          <a:xfrm>
            <a:off x="4535996" y="3303008"/>
            <a:ext cx="0" cy="39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Connecteur droit avec flèche 40"/>
          <p:cNvCxnSpPr/>
          <p:nvPr/>
        </p:nvCxnSpPr>
        <p:spPr>
          <a:xfrm>
            <a:off x="7470168" y="3303008"/>
            <a:ext cx="0" cy="39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Rectangle 41"/>
          <p:cNvSpPr/>
          <p:nvPr/>
        </p:nvSpPr>
        <p:spPr>
          <a:xfrm>
            <a:off x="179512" y="1340768"/>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Rectangle 42"/>
          <p:cNvSpPr/>
          <p:nvPr/>
        </p:nvSpPr>
        <p:spPr>
          <a:xfrm>
            <a:off x="3131840" y="1340768"/>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43"/>
          <p:cNvSpPr/>
          <p:nvPr/>
        </p:nvSpPr>
        <p:spPr>
          <a:xfrm>
            <a:off x="6084168" y="1340768"/>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lvl="0" algn="ctr">
              <a:spcBef>
                <a:spcPct val="0"/>
              </a:spcBef>
              <a:defRPr/>
            </a:pPr>
            <a:r>
              <a:rPr lang="fr-BE" sz="2800" b="1" i="1" dirty="0" smtClean="0"/>
              <a:t>Conclusions et perspectives</a:t>
            </a:r>
            <a:endParaRPr lang="fr-BE" sz="2800" b="1" i="1" dirty="0"/>
          </a:p>
        </p:txBody>
      </p:sp>
    </p:spTree>
  </p:cSld>
  <p:clrMapOvr>
    <a:masterClrMapping/>
  </p:clrMapOvr>
  <p:transition spd="med">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4"/>
          <p:cNvSpPr>
            <a:spLocks noGrp="1"/>
          </p:cNvSpPr>
          <p:nvPr>
            <p:ph type="sldNum" sz="quarter" idx="12"/>
          </p:nvPr>
        </p:nvSpPr>
        <p:spPr>
          <a:xfrm>
            <a:off x="8748464" y="6492875"/>
            <a:ext cx="39553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57</a:t>
            </a:fld>
            <a:endParaRPr lang="fr-BE" sz="1600" b="1" dirty="0">
              <a:solidFill>
                <a:schemeClr val="tx1"/>
              </a:solidFill>
            </a:endParaRPr>
          </a:p>
        </p:txBody>
      </p:sp>
      <p:sp>
        <p:nvSpPr>
          <p:cNvPr id="2" name="Titre 1"/>
          <p:cNvSpPr>
            <a:spLocks noGrp="1"/>
          </p:cNvSpPr>
          <p:nvPr>
            <p:ph type="title"/>
          </p:nvPr>
        </p:nvSpPr>
        <p:spPr>
          <a:xfrm>
            <a:off x="457200" y="0"/>
            <a:ext cx="8229600" cy="1143000"/>
          </a:xfrm>
        </p:spPr>
        <p:txBody>
          <a:bodyPr/>
          <a:lstStyle/>
          <a:p>
            <a:r>
              <a:rPr lang="fr-BE" dirty="0" smtClean="0"/>
              <a:t>Contexte 2010-2011</a:t>
            </a:r>
            <a:endParaRPr lang="fr-BE" dirty="0"/>
          </a:p>
        </p:txBody>
      </p:sp>
      <p:sp>
        <p:nvSpPr>
          <p:cNvPr id="3" name="Espace réservé du texte 2"/>
          <p:cNvSpPr>
            <a:spLocks noGrp="1"/>
          </p:cNvSpPr>
          <p:nvPr>
            <p:ph type="body" idx="1"/>
          </p:nvPr>
        </p:nvSpPr>
        <p:spPr>
          <a:xfrm>
            <a:off x="179512" y="1340768"/>
            <a:ext cx="2772000" cy="639762"/>
          </a:xfrm>
        </p:spPr>
        <p:txBody>
          <a:bodyPr anchor="ctr">
            <a:normAutofit/>
          </a:bodyPr>
          <a:lstStyle/>
          <a:p>
            <a:pPr algn="ctr"/>
            <a:r>
              <a:rPr lang="fr-BE" dirty="0" smtClean="0"/>
              <a:t>Macro</a:t>
            </a:r>
            <a:endParaRPr lang="fr-BE" dirty="0"/>
          </a:p>
        </p:txBody>
      </p:sp>
      <p:sp>
        <p:nvSpPr>
          <p:cNvPr id="5" name="Espace réservé du texte 4"/>
          <p:cNvSpPr>
            <a:spLocks noGrp="1"/>
          </p:cNvSpPr>
          <p:nvPr>
            <p:ph type="body" sz="quarter" idx="3"/>
          </p:nvPr>
        </p:nvSpPr>
        <p:spPr>
          <a:xfrm>
            <a:off x="3149996" y="1340768"/>
            <a:ext cx="2772000" cy="639762"/>
          </a:xfrm>
        </p:spPr>
        <p:txBody>
          <a:bodyPr anchor="ctr">
            <a:normAutofit/>
          </a:bodyPr>
          <a:lstStyle/>
          <a:p>
            <a:pPr algn="ctr"/>
            <a:r>
              <a:rPr lang="fr-BE" dirty="0" err="1" smtClean="0"/>
              <a:t>Meso</a:t>
            </a:r>
            <a:endParaRPr lang="fr-BE" dirty="0"/>
          </a:p>
        </p:txBody>
      </p:sp>
      <p:sp>
        <p:nvSpPr>
          <p:cNvPr id="9" name="Espace réservé du texte 4"/>
          <p:cNvSpPr txBox="1">
            <a:spLocks/>
          </p:cNvSpPr>
          <p:nvPr/>
        </p:nvSpPr>
        <p:spPr>
          <a:xfrm>
            <a:off x="6102324" y="1340768"/>
            <a:ext cx="27720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BE" sz="2400" b="1" i="0" u="none" strike="noStrike" kern="1200" cap="none" spc="0" normalizeH="0" baseline="0" noProof="0" dirty="0" smtClean="0">
                <a:ln>
                  <a:noFill/>
                </a:ln>
                <a:solidFill>
                  <a:schemeClr val="tx1"/>
                </a:solidFill>
                <a:effectLst/>
                <a:uLnTx/>
                <a:uFillTx/>
                <a:latin typeface="+mn-lt"/>
                <a:ea typeface="+mn-ea"/>
                <a:cs typeface="+mn-cs"/>
              </a:rPr>
              <a:t>Micro</a:t>
            </a:r>
          </a:p>
        </p:txBody>
      </p:sp>
      <p:pic>
        <p:nvPicPr>
          <p:cNvPr id="1027" name="Picture 3" descr="C:\Users\c134582\AppData\Local\Microsoft\Windows\Temporary Internet Files\Content.IE5\LQQITQVV\Belgium_provinces_regions[1].png"/>
          <p:cNvPicPr>
            <a:picLocks noChangeAspect="1" noChangeArrowheads="1"/>
          </p:cNvPicPr>
          <p:nvPr/>
        </p:nvPicPr>
        <p:blipFill>
          <a:blip r:embed="rId3" cstate="print">
            <a:lum bright="70000" contrast="-70000"/>
          </a:blip>
          <a:srcRect/>
          <a:stretch>
            <a:fillRect/>
          </a:stretch>
        </p:blipFill>
        <p:spPr bwMode="auto">
          <a:xfrm>
            <a:off x="953444" y="5668017"/>
            <a:ext cx="1224136" cy="1001343"/>
          </a:xfrm>
          <a:prstGeom prst="rect">
            <a:avLst/>
          </a:prstGeom>
          <a:noFill/>
        </p:spPr>
      </p:pic>
      <p:pic>
        <p:nvPicPr>
          <p:cNvPr id="1031" name="Picture 7" descr="C:\Users\c134582\AppData\Local\Microsoft\Windows\Temporary Internet Files\Content.IE5\P5BDACP9\BEST_Map_Of_Europe[1].png"/>
          <p:cNvPicPr>
            <a:picLocks noChangeAspect="1" noChangeArrowheads="1"/>
          </p:cNvPicPr>
          <p:nvPr/>
        </p:nvPicPr>
        <p:blipFill>
          <a:blip r:embed="rId4" cstate="print">
            <a:lum bright="70000" contrast="-70000"/>
          </a:blip>
          <a:srcRect/>
          <a:stretch>
            <a:fillRect/>
          </a:stretch>
        </p:blipFill>
        <p:spPr bwMode="auto">
          <a:xfrm>
            <a:off x="881436" y="3717032"/>
            <a:ext cx="1368152" cy="1281425"/>
          </a:xfrm>
          <a:prstGeom prst="rect">
            <a:avLst/>
          </a:prstGeom>
          <a:noFill/>
        </p:spPr>
      </p:pic>
      <p:pic>
        <p:nvPicPr>
          <p:cNvPr id="1033" name="Picture 9" descr="C:\Users\c134582\AppData\Local\Microsoft\Windows\Temporary Internet Files\Content.IE5\Z4KXZ1C2\earth-23593_640[1].png"/>
          <p:cNvPicPr>
            <a:picLocks noChangeAspect="1" noChangeArrowheads="1"/>
          </p:cNvPicPr>
          <p:nvPr/>
        </p:nvPicPr>
        <p:blipFill>
          <a:blip r:embed="rId5" cstate="print">
            <a:lum bright="70000" contrast="-70000"/>
          </a:blip>
          <a:srcRect/>
          <a:stretch>
            <a:fillRect/>
          </a:stretch>
        </p:blipFill>
        <p:spPr bwMode="auto">
          <a:xfrm>
            <a:off x="994384" y="2037047"/>
            <a:ext cx="1142256" cy="1126193"/>
          </a:xfrm>
          <a:prstGeom prst="rect">
            <a:avLst/>
          </a:prstGeom>
          <a:noFill/>
        </p:spPr>
      </p:pic>
      <p:pic>
        <p:nvPicPr>
          <p:cNvPr id="1034" name="Picture 10" descr="C:\Users\c134582\AppData\Local\Microsoft\Windows\Temporary Internet Files\Content.IE5\Z4KXZ1C2\Sign_hospital.svg[1].png"/>
          <p:cNvPicPr>
            <a:picLocks noChangeAspect="1" noChangeArrowheads="1"/>
          </p:cNvPicPr>
          <p:nvPr/>
        </p:nvPicPr>
        <p:blipFill>
          <a:blip r:embed="rId6" cstate="print">
            <a:lum bright="70000" contrast="-70000"/>
          </a:blip>
          <a:srcRect/>
          <a:stretch>
            <a:fillRect/>
          </a:stretch>
        </p:blipFill>
        <p:spPr bwMode="auto">
          <a:xfrm>
            <a:off x="3917529" y="1988840"/>
            <a:ext cx="1236935" cy="1222607"/>
          </a:xfrm>
          <a:prstGeom prst="rect">
            <a:avLst/>
          </a:prstGeom>
          <a:noFill/>
        </p:spPr>
      </p:pic>
      <p:pic>
        <p:nvPicPr>
          <p:cNvPr id="28" name="Image 27" descr="logo_chu-coul-moyen.png"/>
          <p:cNvPicPr>
            <a:picLocks noChangeAspect="1"/>
          </p:cNvPicPr>
          <p:nvPr/>
        </p:nvPicPr>
        <p:blipFill>
          <a:blip r:embed="rId7" cstate="print">
            <a:lum bright="70000" contrast="-70000"/>
          </a:blip>
          <a:stretch>
            <a:fillRect/>
          </a:stretch>
        </p:blipFill>
        <p:spPr>
          <a:xfrm>
            <a:off x="3591835" y="4581128"/>
            <a:ext cx="1888322" cy="1080120"/>
          </a:xfrm>
          <a:prstGeom prst="rect">
            <a:avLst/>
          </a:prstGeom>
        </p:spPr>
      </p:pic>
      <p:pic>
        <p:nvPicPr>
          <p:cNvPr id="1035" name="Picture 11" descr="C:\Program Files (x86)\Microsoft Office\MEDIA\CAGCAT10\j0235319.wmf"/>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6930108" y="2048740"/>
            <a:ext cx="1080120" cy="1102807"/>
          </a:xfrm>
          <a:prstGeom prst="rect">
            <a:avLst/>
          </a:prstGeom>
          <a:noFill/>
        </p:spPr>
      </p:pic>
      <p:pic>
        <p:nvPicPr>
          <p:cNvPr id="1036" name="Picture 12"/>
          <p:cNvPicPr>
            <a:picLocks noChangeAspect="1" noChangeArrowheads="1"/>
          </p:cNvPicPr>
          <p:nvPr/>
        </p:nvPicPr>
        <p:blipFill>
          <a:blip r:embed="rId9" cstate="print">
            <a:lum bright="70000" contrast="-70000"/>
          </a:blip>
          <a:srcRect t="8463" r="11033"/>
          <a:stretch>
            <a:fillRect/>
          </a:stretch>
        </p:blipFill>
        <p:spPr bwMode="auto">
          <a:xfrm>
            <a:off x="6228184" y="4462292"/>
            <a:ext cx="2466428" cy="1847028"/>
          </a:xfrm>
          <a:prstGeom prst="rect">
            <a:avLst/>
          </a:prstGeom>
          <a:noFill/>
          <a:ln w="9525">
            <a:noFill/>
            <a:miter lim="800000"/>
            <a:headEnd/>
            <a:tailEnd/>
          </a:ln>
          <a:effectLst/>
        </p:spPr>
      </p:pic>
      <p:sp>
        <p:nvSpPr>
          <p:cNvPr id="42" name="Rectangle 41"/>
          <p:cNvSpPr/>
          <p:nvPr/>
        </p:nvSpPr>
        <p:spPr>
          <a:xfrm>
            <a:off x="179512" y="1340768"/>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Rectangle 42"/>
          <p:cNvSpPr/>
          <p:nvPr/>
        </p:nvSpPr>
        <p:spPr>
          <a:xfrm>
            <a:off x="3131840" y="1340768"/>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43"/>
          <p:cNvSpPr/>
          <p:nvPr/>
        </p:nvSpPr>
        <p:spPr>
          <a:xfrm>
            <a:off x="6084168" y="1340768"/>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39" name="Connecteur droit avec flèche 38"/>
          <p:cNvCxnSpPr/>
          <p:nvPr/>
        </p:nvCxnSpPr>
        <p:spPr>
          <a:xfrm>
            <a:off x="2915816" y="5805264"/>
            <a:ext cx="576064" cy="0"/>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54" name="Rectangle 53"/>
          <p:cNvSpPr/>
          <p:nvPr/>
        </p:nvSpPr>
        <p:spPr>
          <a:xfrm>
            <a:off x="6127712" y="1988840"/>
            <a:ext cx="2664296" cy="1754326"/>
          </a:xfrm>
          <a:prstGeom prst="rect">
            <a:avLst/>
          </a:prstGeom>
        </p:spPr>
        <p:txBody>
          <a:bodyPr wrap="square" anchor="t">
            <a:spAutoFit/>
          </a:bodyPr>
          <a:lstStyle/>
          <a:p>
            <a:pPr algn="ctr">
              <a:buNone/>
            </a:pPr>
            <a:r>
              <a:rPr lang="fr-BE" b="1" dirty="0" smtClean="0"/>
              <a:t>Assurer soins</a:t>
            </a:r>
          </a:p>
          <a:p>
            <a:pPr algn="ctr">
              <a:buNone/>
            </a:pPr>
            <a:endParaRPr lang="fr-BE" b="1" dirty="0" smtClean="0"/>
          </a:p>
          <a:p>
            <a:pPr algn="ctr">
              <a:buNone/>
            </a:pPr>
            <a:endParaRPr lang="fr-BE" b="1" dirty="0" smtClean="0"/>
          </a:p>
          <a:p>
            <a:pPr algn="ctr">
              <a:buNone/>
            </a:pPr>
            <a:r>
              <a:rPr lang="fr-BE" b="1" dirty="0" smtClean="0"/>
              <a:t>(In)formation personnel</a:t>
            </a:r>
          </a:p>
          <a:p>
            <a:pPr algn="ctr"/>
            <a:r>
              <a:rPr lang="fr-BE" b="1" dirty="0" smtClean="0">
                <a:sym typeface="Wingdings 3"/>
              </a:rPr>
              <a:t> v</a:t>
            </a:r>
            <a:r>
              <a:rPr lang="fr-BE" b="1" dirty="0" smtClean="0"/>
              <a:t>ariabilité des pratiques</a:t>
            </a:r>
          </a:p>
          <a:p>
            <a:pPr algn="ctr">
              <a:buNone/>
            </a:pPr>
            <a:endParaRPr lang="fr-BE" b="1" dirty="0" smtClean="0"/>
          </a:p>
        </p:txBody>
      </p:sp>
      <p:cxnSp>
        <p:nvCxnSpPr>
          <p:cNvPr id="47" name="Connecteur droit avec flèche 46"/>
          <p:cNvCxnSpPr/>
          <p:nvPr/>
        </p:nvCxnSpPr>
        <p:spPr>
          <a:xfrm flipV="1">
            <a:off x="7459860" y="2492920"/>
            <a:ext cx="0" cy="21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 name="Rectangle 48"/>
          <p:cNvSpPr/>
          <p:nvPr/>
        </p:nvSpPr>
        <p:spPr>
          <a:xfrm>
            <a:off x="240634" y="1988840"/>
            <a:ext cx="2664296" cy="1477328"/>
          </a:xfrm>
          <a:prstGeom prst="rect">
            <a:avLst/>
          </a:prstGeom>
        </p:spPr>
        <p:txBody>
          <a:bodyPr wrap="square">
            <a:spAutoFit/>
          </a:bodyPr>
          <a:lstStyle/>
          <a:p>
            <a:pPr algn="ctr">
              <a:buNone/>
            </a:pPr>
            <a:r>
              <a:rPr lang="fr-BE" b="1" dirty="0" smtClean="0"/>
              <a:t>Qualité-sécurité des soins aux patients</a:t>
            </a:r>
          </a:p>
          <a:p>
            <a:pPr algn="ctr">
              <a:buNone/>
            </a:pPr>
            <a:endParaRPr lang="fr-BE" b="1" dirty="0" smtClean="0"/>
          </a:p>
          <a:p>
            <a:pPr algn="ctr">
              <a:buNone/>
            </a:pPr>
            <a:r>
              <a:rPr lang="fr-BE" b="1" dirty="0" smtClean="0"/>
              <a:t>Répartit° de l’offre Adéquat° avec demande</a:t>
            </a:r>
          </a:p>
        </p:txBody>
      </p:sp>
      <p:sp>
        <p:nvSpPr>
          <p:cNvPr id="56" name="Rectangle 55"/>
          <p:cNvSpPr/>
          <p:nvPr/>
        </p:nvSpPr>
        <p:spPr>
          <a:xfrm>
            <a:off x="3203848" y="1988840"/>
            <a:ext cx="2664296" cy="1477328"/>
          </a:xfrm>
          <a:prstGeom prst="rect">
            <a:avLst/>
          </a:prstGeom>
        </p:spPr>
        <p:txBody>
          <a:bodyPr wrap="square">
            <a:spAutoFit/>
          </a:bodyPr>
          <a:lstStyle/>
          <a:p>
            <a:pPr algn="ctr">
              <a:buNone/>
            </a:pPr>
            <a:r>
              <a:rPr lang="fr-BE" b="1" dirty="0" smtClean="0"/>
              <a:t>Pérennité</a:t>
            </a:r>
          </a:p>
          <a:p>
            <a:pPr algn="ctr">
              <a:buNone/>
            </a:pPr>
            <a:r>
              <a:rPr lang="fr-BE" b="1" dirty="0" smtClean="0"/>
              <a:t>Excellence</a:t>
            </a:r>
          </a:p>
          <a:p>
            <a:pPr algn="ctr">
              <a:buNone/>
            </a:pPr>
            <a:endParaRPr lang="fr-BE" b="1" dirty="0"/>
          </a:p>
          <a:p>
            <a:pPr algn="ctr">
              <a:buNone/>
            </a:pPr>
            <a:r>
              <a:rPr lang="fr-BE" b="1" dirty="0" smtClean="0"/>
              <a:t>Optimaliser </a:t>
            </a:r>
          </a:p>
          <a:p>
            <a:pPr algn="ctr">
              <a:buNone/>
            </a:pPr>
            <a:r>
              <a:rPr lang="fr-BE" b="1" dirty="0" smtClean="0"/>
              <a:t>Développer</a:t>
            </a:r>
          </a:p>
        </p:txBody>
      </p:sp>
      <p:sp>
        <p:nvSpPr>
          <p:cNvPr id="57" name="Rectangle 56"/>
          <p:cNvSpPr/>
          <p:nvPr/>
        </p:nvSpPr>
        <p:spPr>
          <a:xfrm>
            <a:off x="323528" y="5445224"/>
            <a:ext cx="2664296" cy="646331"/>
          </a:xfrm>
          <a:prstGeom prst="rect">
            <a:avLst/>
          </a:prstGeom>
        </p:spPr>
        <p:txBody>
          <a:bodyPr wrap="square">
            <a:spAutoFit/>
          </a:bodyPr>
          <a:lstStyle/>
          <a:p>
            <a:pPr algn="ctr"/>
            <a:r>
              <a:rPr lang="fr-BE" b="1" dirty="0" smtClean="0"/>
              <a:t>Risque de pénurie produits sanguins labiles</a:t>
            </a:r>
          </a:p>
        </p:txBody>
      </p:sp>
      <p:sp>
        <p:nvSpPr>
          <p:cNvPr id="58" name="Rectangle 57"/>
          <p:cNvSpPr/>
          <p:nvPr/>
        </p:nvSpPr>
        <p:spPr>
          <a:xfrm>
            <a:off x="3203848" y="5583723"/>
            <a:ext cx="2664296" cy="369332"/>
          </a:xfrm>
          <a:prstGeom prst="rect">
            <a:avLst/>
          </a:prstGeom>
        </p:spPr>
        <p:txBody>
          <a:bodyPr wrap="square">
            <a:spAutoFit/>
          </a:bodyPr>
          <a:lstStyle/>
          <a:p>
            <a:pPr algn="ctr">
              <a:buNone/>
            </a:pPr>
            <a:r>
              <a:rPr lang="fr-BE" b="1" dirty="0" smtClean="0"/>
              <a:t>↙ taux transfusion</a:t>
            </a:r>
          </a:p>
        </p:txBody>
      </p:sp>
      <p:sp>
        <p:nvSpPr>
          <p:cNvPr id="59" name="Rectangle 58"/>
          <p:cNvSpPr/>
          <p:nvPr/>
        </p:nvSpPr>
        <p:spPr>
          <a:xfrm>
            <a:off x="6156176" y="5445224"/>
            <a:ext cx="2664296" cy="646331"/>
          </a:xfrm>
          <a:prstGeom prst="rect">
            <a:avLst/>
          </a:prstGeom>
        </p:spPr>
        <p:txBody>
          <a:bodyPr wrap="square" anchor="t">
            <a:spAutoFit/>
          </a:bodyPr>
          <a:lstStyle/>
          <a:p>
            <a:pPr algn="ctr"/>
            <a:r>
              <a:rPr lang="fr-BE" b="1" dirty="0" smtClean="0"/>
              <a:t>Programme d’épargne sanguine</a:t>
            </a:r>
          </a:p>
        </p:txBody>
      </p:sp>
      <p:cxnSp>
        <p:nvCxnSpPr>
          <p:cNvPr id="61" name="Connecteur droit avec flèche 60"/>
          <p:cNvCxnSpPr/>
          <p:nvPr/>
        </p:nvCxnSpPr>
        <p:spPr>
          <a:xfrm>
            <a:off x="5724128" y="5805264"/>
            <a:ext cx="576064" cy="0"/>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63" name="Rectangle 62"/>
          <p:cNvSpPr/>
          <p:nvPr/>
        </p:nvSpPr>
        <p:spPr>
          <a:xfrm>
            <a:off x="6098708" y="4005064"/>
            <a:ext cx="2772000" cy="93610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1"/>
                </a:solidFill>
              </a:rPr>
              <a:t>Itinéraires Cliniques</a:t>
            </a:r>
            <a:endParaRPr lang="fr-BE" b="1" dirty="0">
              <a:solidFill>
                <a:schemeClr val="tx1"/>
              </a:solidFill>
            </a:endParaRPr>
          </a:p>
        </p:txBody>
      </p:sp>
      <p:cxnSp>
        <p:nvCxnSpPr>
          <p:cNvPr id="37" name="Connecteur droit avec flèche 36"/>
          <p:cNvCxnSpPr/>
          <p:nvPr/>
        </p:nvCxnSpPr>
        <p:spPr>
          <a:xfrm flipV="1">
            <a:off x="7452320" y="4797152"/>
            <a:ext cx="0" cy="468008"/>
          </a:xfrm>
          <a:prstGeom prst="straightConnector1">
            <a:avLst/>
          </a:prstGeom>
          <a:ln w="38100">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46" name="Connecteur droit avec flèche 45"/>
          <p:cNvCxnSpPr/>
          <p:nvPr/>
        </p:nvCxnSpPr>
        <p:spPr>
          <a:xfrm flipV="1">
            <a:off x="7452320" y="3645024"/>
            <a:ext cx="0" cy="468008"/>
          </a:xfrm>
          <a:prstGeom prst="straightConnector1">
            <a:avLst/>
          </a:prstGeom>
          <a:ln w="38100">
            <a:solidFill>
              <a:srgbClr val="C00000"/>
            </a:solidFill>
            <a:tailEnd type="arrow"/>
          </a:ln>
        </p:spPr>
        <p:style>
          <a:lnRef idx="2">
            <a:schemeClr val="dk1"/>
          </a:lnRef>
          <a:fillRef idx="0">
            <a:schemeClr val="dk1"/>
          </a:fillRef>
          <a:effectRef idx="1">
            <a:schemeClr val="dk1"/>
          </a:effectRef>
          <a:fontRef idx="minor">
            <a:schemeClr val="tx1"/>
          </a:fontRef>
        </p:style>
      </p:cxnSp>
      <p:sp>
        <p:nvSpPr>
          <p:cNvPr id="64" name="Rectangle 63"/>
          <p:cNvSpPr/>
          <p:nvPr/>
        </p:nvSpPr>
        <p:spPr>
          <a:xfrm>
            <a:off x="3149418" y="4005064"/>
            <a:ext cx="2772000" cy="93610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1"/>
                </a:solidFill>
              </a:rPr>
              <a:t>Répondre aux normes, innover, … </a:t>
            </a:r>
          </a:p>
          <a:p>
            <a:pPr algn="ctr"/>
            <a:r>
              <a:rPr lang="fr-BE" b="1" dirty="0" smtClean="0">
                <a:solidFill>
                  <a:schemeClr val="tx1"/>
                </a:solidFill>
              </a:rPr>
              <a:t>+ informatisation</a:t>
            </a:r>
            <a:endParaRPr lang="fr-BE" b="1" dirty="0">
              <a:solidFill>
                <a:schemeClr val="tx1"/>
              </a:solidFill>
            </a:endParaRPr>
          </a:p>
        </p:txBody>
      </p:sp>
      <p:sp>
        <p:nvSpPr>
          <p:cNvPr id="65" name="Rectangle 64"/>
          <p:cNvSpPr/>
          <p:nvPr/>
        </p:nvSpPr>
        <p:spPr>
          <a:xfrm>
            <a:off x="190398" y="4005064"/>
            <a:ext cx="2772000" cy="93610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1"/>
                </a:solidFill>
              </a:rPr>
              <a:t>Agrément, accréditation, plan QSSP, bassins de soins,…</a:t>
            </a:r>
            <a:endParaRPr lang="fr-BE" b="1" dirty="0">
              <a:solidFill>
                <a:schemeClr val="tx1"/>
              </a:solidFill>
            </a:endParaRPr>
          </a:p>
        </p:txBody>
      </p:sp>
      <p:cxnSp>
        <p:nvCxnSpPr>
          <p:cNvPr id="33" name="Connecteur droit avec flèche 32"/>
          <p:cNvCxnSpPr/>
          <p:nvPr/>
        </p:nvCxnSpPr>
        <p:spPr>
          <a:xfrm rot="16200000" flipV="1">
            <a:off x="3077872" y="4167119"/>
            <a:ext cx="0" cy="684000"/>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38" name="Connecteur droit avec flèche 37"/>
          <p:cNvCxnSpPr/>
          <p:nvPr/>
        </p:nvCxnSpPr>
        <p:spPr>
          <a:xfrm rot="16200000" flipV="1">
            <a:off x="5922112" y="4167120"/>
            <a:ext cx="0" cy="684000"/>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69" name="Connecteur droit avec flèche 68"/>
          <p:cNvCxnSpPr/>
          <p:nvPr/>
        </p:nvCxnSpPr>
        <p:spPr>
          <a:xfrm flipV="1">
            <a:off x="4535996" y="3573016"/>
            <a:ext cx="0" cy="21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0" name="Connecteur droit avec flèche 69"/>
          <p:cNvCxnSpPr/>
          <p:nvPr/>
        </p:nvCxnSpPr>
        <p:spPr>
          <a:xfrm flipV="1">
            <a:off x="4535996" y="2636912"/>
            <a:ext cx="0" cy="21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1" name="Connecteur droit avec flèche 70"/>
          <p:cNvCxnSpPr/>
          <p:nvPr/>
        </p:nvCxnSpPr>
        <p:spPr>
          <a:xfrm flipV="1">
            <a:off x="1547664" y="3573016"/>
            <a:ext cx="0" cy="21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lvl="0" algn="ctr">
              <a:spcBef>
                <a:spcPct val="0"/>
              </a:spcBef>
              <a:defRPr/>
            </a:pPr>
            <a:r>
              <a:rPr lang="fr-BE" sz="2800" b="1" i="1" dirty="0" smtClean="0"/>
              <a:t>Conclusions et perspectives</a:t>
            </a:r>
            <a:endParaRPr lang="fr-BE" sz="2800" b="1" i="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500"/>
                                        <p:tgtEl>
                                          <p:spTgt spid="56"/>
                                        </p:tgtEl>
                                      </p:cBhvr>
                                    </p:animEffect>
                                  </p:childTnLst>
                                </p:cTn>
                              </p:par>
                              <p:par>
                                <p:cTn id="58" presetID="10" presetClass="entr" presetSubtype="0" fill="hold"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par>
                          <p:cTn id="73" fill="hold">
                            <p:stCondLst>
                              <p:cond delay="1000"/>
                            </p:stCondLst>
                            <p:childTnLst>
                              <p:par>
                                <p:cTn id="74" presetID="10" presetClass="entr" presetSubtype="0" fill="hold" nodeType="after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fade">
                                      <p:cBhvr>
                                        <p:cTn id="76" dur="500"/>
                                        <p:tgtEl>
                                          <p:spTgt spid="71"/>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56" grpId="0"/>
      <p:bldP spid="57" grpId="0"/>
      <p:bldP spid="58" grpId="0"/>
      <p:bldP spid="59" grpId="0"/>
      <p:bldP spid="63" grpId="0" animBg="1"/>
      <p:bldP spid="64" grpId="0" animBg="1"/>
      <p:bldP spid="6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797872" y="2132856"/>
            <a:ext cx="1548000" cy="369332"/>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BE" b="1" dirty="0" smtClean="0"/>
              <a:t>Clinique</a:t>
            </a:r>
            <a:endParaRPr lang="fr-FR" b="1" dirty="0"/>
          </a:p>
        </p:txBody>
      </p:sp>
      <p:sp>
        <p:nvSpPr>
          <p:cNvPr id="7" name="ZoneTexte 6"/>
          <p:cNvSpPr txBox="1"/>
          <p:nvPr/>
        </p:nvSpPr>
        <p:spPr>
          <a:xfrm>
            <a:off x="3797756" y="5507940"/>
            <a:ext cx="1548232" cy="369332"/>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BE" b="1" dirty="0" smtClean="0"/>
              <a:t>Enseignement</a:t>
            </a:r>
            <a:endParaRPr lang="fr-FR" b="1" dirty="0"/>
          </a:p>
        </p:txBody>
      </p:sp>
      <p:sp>
        <p:nvSpPr>
          <p:cNvPr id="8" name="ZoneTexte 7"/>
          <p:cNvSpPr txBox="1"/>
          <p:nvPr/>
        </p:nvSpPr>
        <p:spPr>
          <a:xfrm rot="5400000">
            <a:off x="5436160" y="3820270"/>
            <a:ext cx="1548000" cy="369332"/>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BE" b="1" dirty="0" smtClean="0"/>
              <a:t>Gestion</a:t>
            </a:r>
            <a:endParaRPr lang="fr-FR" b="1" dirty="0"/>
          </a:p>
        </p:txBody>
      </p:sp>
      <p:sp>
        <p:nvSpPr>
          <p:cNvPr id="9" name="ZoneTexte 8"/>
          <p:cNvSpPr txBox="1"/>
          <p:nvPr/>
        </p:nvSpPr>
        <p:spPr>
          <a:xfrm rot="16200000">
            <a:off x="2159840" y="3820270"/>
            <a:ext cx="1548000" cy="369332"/>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BE" b="1" dirty="0" smtClean="0"/>
              <a:t>Recherche</a:t>
            </a:r>
            <a:endParaRPr lang="fr-FR" b="1" dirty="0"/>
          </a:p>
        </p:txBody>
      </p:sp>
      <p:sp>
        <p:nvSpPr>
          <p:cNvPr id="13" name="Arc 12"/>
          <p:cNvSpPr/>
          <p:nvPr/>
        </p:nvSpPr>
        <p:spPr>
          <a:xfrm rot="16200000" flipV="1">
            <a:off x="4608184" y="2313549"/>
            <a:ext cx="1620000" cy="1620000"/>
          </a:xfrm>
          <a:prstGeom prst="arc">
            <a:avLst/>
          </a:prstGeom>
          <a:ln>
            <a:solidFill>
              <a:schemeClr val="bg1">
                <a:lumMod val="50000"/>
              </a:schemeClr>
            </a:solidFill>
            <a:headEnd type="triangle" w="lg" len="lg"/>
            <a:tailEnd type="triangle"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 name="Arc 13"/>
          <p:cNvSpPr/>
          <p:nvPr/>
        </p:nvSpPr>
        <p:spPr>
          <a:xfrm flipV="1">
            <a:off x="4583574" y="4041116"/>
            <a:ext cx="1620000" cy="1620000"/>
          </a:xfrm>
          <a:prstGeom prst="arc">
            <a:avLst/>
          </a:prstGeom>
          <a:ln>
            <a:solidFill>
              <a:schemeClr val="bg1">
                <a:lumMod val="50000"/>
              </a:schemeClr>
            </a:solidFill>
            <a:headEnd type="triangle" w="lg" len="lg"/>
            <a:tailEnd type="triangle"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 name="Arc 18"/>
          <p:cNvSpPr/>
          <p:nvPr/>
        </p:nvSpPr>
        <p:spPr>
          <a:xfrm rot="5400000" flipH="1" flipV="1">
            <a:off x="2940325" y="2313449"/>
            <a:ext cx="1620200" cy="1620000"/>
          </a:xfrm>
          <a:prstGeom prst="arc">
            <a:avLst/>
          </a:prstGeom>
          <a:ln>
            <a:solidFill>
              <a:schemeClr val="bg1">
                <a:lumMod val="50000"/>
              </a:schemeClr>
            </a:solidFill>
            <a:headEnd type="triangle" w="lg" len="lg"/>
            <a:tailEnd type="triangle"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 name="Arc 19"/>
          <p:cNvSpPr/>
          <p:nvPr/>
        </p:nvSpPr>
        <p:spPr>
          <a:xfrm flipH="1" flipV="1">
            <a:off x="2940425" y="4057820"/>
            <a:ext cx="1620000" cy="1620000"/>
          </a:xfrm>
          <a:prstGeom prst="arc">
            <a:avLst/>
          </a:prstGeom>
          <a:ln>
            <a:solidFill>
              <a:schemeClr val="bg1">
                <a:lumMod val="50000"/>
              </a:schemeClr>
            </a:solidFill>
            <a:headEnd type="triangle" w="lg" len="lg"/>
            <a:tailEnd type="triangle"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 name="Rectangle à coins arrondis 1"/>
          <p:cNvSpPr/>
          <p:nvPr/>
        </p:nvSpPr>
        <p:spPr>
          <a:xfrm>
            <a:off x="3419872" y="6057352"/>
            <a:ext cx="2304000" cy="540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BE" dirty="0" smtClean="0"/>
              <a:t>Pratiques avancées en Sciences Infirmières</a:t>
            </a:r>
            <a:endParaRPr lang="fr-FR" dirty="0" smtClean="0"/>
          </a:p>
        </p:txBody>
      </p:sp>
      <p:sp>
        <p:nvSpPr>
          <p:cNvPr id="15" name="Rectangle à coins arrondis 14"/>
          <p:cNvSpPr/>
          <p:nvPr/>
        </p:nvSpPr>
        <p:spPr>
          <a:xfrm rot="5400000">
            <a:off x="5742287" y="3734936"/>
            <a:ext cx="2304000" cy="540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Itinéraires cliniques</a:t>
            </a:r>
            <a:endParaRPr lang="fr-FR" dirty="0"/>
          </a:p>
        </p:txBody>
      </p:sp>
      <p:sp>
        <p:nvSpPr>
          <p:cNvPr id="16" name="Rectangle à coins arrondis 15"/>
          <p:cNvSpPr/>
          <p:nvPr/>
        </p:nvSpPr>
        <p:spPr>
          <a:xfrm rot="16200000">
            <a:off x="1025704" y="3734936"/>
            <a:ext cx="2304000" cy="540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Epargne sanguine</a:t>
            </a:r>
            <a:endParaRPr lang="fr-FR" dirty="0"/>
          </a:p>
        </p:txBody>
      </p:sp>
      <p:sp>
        <p:nvSpPr>
          <p:cNvPr id="17" name="Rectangle à coins arrondis 16"/>
          <p:cNvSpPr/>
          <p:nvPr/>
        </p:nvSpPr>
        <p:spPr>
          <a:xfrm>
            <a:off x="3419872" y="1412776"/>
            <a:ext cx="2304000" cy="540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BE" dirty="0" smtClean="0"/>
              <a:t>Patient opéré cardiaque</a:t>
            </a:r>
            <a:endParaRPr lang="fr-FR" dirty="0"/>
          </a:p>
        </p:txBody>
      </p:sp>
      <p:sp>
        <p:nvSpPr>
          <p:cNvPr id="18" name="Arc 17"/>
          <p:cNvSpPr/>
          <p:nvPr/>
        </p:nvSpPr>
        <p:spPr>
          <a:xfrm rot="5400000" flipH="1" flipV="1">
            <a:off x="2244594" y="1628800"/>
            <a:ext cx="2160000" cy="2160000"/>
          </a:xfrm>
          <a:prstGeom prst="arc">
            <a:avLst/>
          </a:prstGeom>
          <a:ln>
            <a:solidFill>
              <a:schemeClr val="tx1">
                <a:lumMod val="65000"/>
                <a:lumOff val="35000"/>
              </a:schemeClr>
            </a:solidFill>
            <a:headEnd type="triangle" w="lg" len="lg"/>
            <a:tailEnd type="triangle"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1" name="Arc 20"/>
          <p:cNvSpPr/>
          <p:nvPr/>
        </p:nvSpPr>
        <p:spPr>
          <a:xfrm rot="10800000" flipH="1" flipV="1">
            <a:off x="4739166" y="1628801"/>
            <a:ext cx="2160000" cy="2160000"/>
          </a:xfrm>
          <a:prstGeom prst="arc">
            <a:avLst/>
          </a:prstGeom>
          <a:ln>
            <a:solidFill>
              <a:schemeClr val="tx1">
                <a:lumMod val="65000"/>
                <a:lumOff val="35000"/>
              </a:schemeClr>
            </a:solidFill>
            <a:headEnd type="triangle" w="lg" len="lg"/>
            <a:tailEnd type="triangle"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3" name="Arc 22"/>
          <p:cNvSpPr/>
          <p:nvPr/>
        </p:nvSpPr>
        <p:spPr>
          <a:xfrm rot="16200000" flipH="1" flipV="1">
            <a:off x="4739166" y="4221328"/>
            <a:ext cx="2160000" cy="2160000"/>
          </a:xfrm>
          <a:prstGeom prst="arc">
            <a:avLst/>
          </a:prstGeom>
          <a:ln>
            <a:solidFill>
              <a:schemeClr val="tx1">
                <a:lumMod val="65000"/>
                <a:lumOff val="35000"/>
              </a:schemeClr>
            </a:solidFill>
            <a:headEnd type="triangle" w="lg" len="lg"/>
            <a:tailEnd type="triangle"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4" name="Arc 23"/>
          <p:cNvSpPr/>
          <p:nvPr/>
        </p:nvSpPr>
        <p:spPr>
          <a:xfrm flipH="1" flipV="1">
            <a:off x="2244594" y="4221328"/>
            <a:ext cx="2160000" cy="2160000"/>
          </a:xfrm>
          <a:prstGeom prst="arc">
            <a:avLst/>
          </a:prstGeom>
          <a:ln>
            <a:solidFill>
              <a:schemeClr val="tx1">
                <a:lumMod val="65000"/>
                <a:lumOff val="35000"/>
              </a:schemeClr>
            </a:solidFill>
            <a:headEnd type="triangle" w="lg" len="lg"/>
            <a:tailEnd type="triangle"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9"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lvl="0" algn="ctr">
              <a:spcBef>
                <a:spcPct val="0"/>
              </a:spcBef>
              <a:defRPr/>
            </a:pPr>
            <a:r>
              <a:rPr lang="fr-BE" sz="2800" b="1" i="1" dirty="0" smtClean="0"/>
              <a:t>Conclusions et perspectives</a:t>
            </a:r>
            <a:endParaRPr lang="fr-BE" sz="2800" b="1" i="1" dirty="0"/>
          </a:p>
        </p:txBody>
      </p:sp>
      <p:sp>
        <p:nvSpPr>
          <p:cNvPr id="22" name="ZoneTexte 21"/>
          <p:cNvSpPr txBox="1"/>
          <p:nvPr/>
        </p:nvSpPr>
        <p:spPr>
          <a:xfrm>
            <a:off x="3563888" y="3499305"/>
            <a:ext cx="201622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fr-BE" sz="2000" b="1" dirty="0" smtClean="0">
                <a:solidFill>
                  <a:schemeClr val="tx2"/>
                </a:solidFill>
              </a:rPr>
              <a:t>4 pôles d’activité </a:t>
            </a:r>
          </a:p>
          <a:p>
            <a:pPr algn="ctr"/>
            <a:r>
              <a:rPr lang="fr-BE" sz="2000" b="1" dirty="0" smtClean="0">
                <a:solidFill>
                  <a:schemeClr val="tx2"/>
                </a:solidFill>
              </a:rPr>
              <a:t>=</a:t>
            </a:r>
          </a:p>
          <a:p>
            <a:pPr algn="ctr"/>
            <a:r>
              <a:rPr lang="fr-BE" sz="2000" b="1" dirty="0" smtClean="0">
                <a:solidFill>
                  <a:schemeClr val="tx2"/>
                </a:solidFill>
              </a:rPr>
              <a:t>Inter-reliés</a:t>
            </a:r>
          </a:p>
        </p:txBody>
      </p:sp>
      <p:sp>
        <p:nvSpPr>
          <p:cNvPr id="25" name="Espace réservé du numéro de diapositive 4"/>
          <p:cNvSpPr txBox="1">
            <a:spLocks/>
          </p:cNvSpPr>
          <p:nvPr/>
        </p:nvSpPr>
        <p:spPr>
          <a:xfrm>
            <a:off x="8748464" y="6492875"/>
            <a:ext cx="395536" cy="365125"/>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D1B51236-B918-409A-A12B-DC2EC98BC8BF}" type="slidenum">
              <a:rPr kumimoji="0" lang="fr-BE" sz="16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fr-BE" sz="16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320354942"/>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797872" y="2132856"/>
            <a:ext cx="1548000" cy="369332"/>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BE" b="1" dirty="0" smtClean="0"/>
              <a:t>Clinique</a:t>
            </a:r>
            <a:endParaRPr lang="fr-FR" b="1" dirty="0"/>
          </a:p>
        </p:txBody>
      </p:sp>
      <p:sp>
        <p:nvSpPr>
          <p:cNvPr id="7" name="ZoneTexte 6"/>
          <p:cNvSpPr txBox="1"/>
          <p:nvPr/>
        </p:nvSpPr>
        <p:spPr>
          <a:xfrm>
            <a:off x="3797756" y="5507940"/>
            <a:ext cx="1548232" cy="369332"/>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BE" b="1" dirty="0" smtClean="0"/>
              <a:t>Enseignement</a:t>
            </a:r>
            <a:endParaRPr lang="fr-FR" b="1" dirty="0"/>
          </a:p>
        </p:txBody>
      </p:sp>
      <p:sp>
        <p:nvSpPr>
          <p:cNvPr id="8" name="ZoneTexte 7"/>
          <p:cNvSpPr txBox="1"/>
          <p:nvPr/>
        </p:nvSpPr>
        <p:spPr>
          <a:xfrm rot="5400000">
            <a:off x="5436160" y="3820270"/>
            <a:ext cx="1548000" cy="369332"/>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BE" b="1" dirty="0" smtClean="0"/>
              <a:t>Gestion</a:t>
            </a:r>
            <a:endParaRPr lang="fr-FR" b="1" dirty="0"/>
          </a:p>
        </p:txBody>
      </p:sp>
      <p:sp>
        <p:nvSpPr>
          <p:cNvPr id="9" name="ZoneTexte 8"/>
          <p:cNvSpPr txBox="1"/>
          <p:nvPr/>
        </p:nvSpPr>
        <p:spPr>
          <a:xfrm rot="16200000">
            <a:off x="2159840" y="3820270"/>
            <a:ext cx="1548000" cy="369332"/>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BE" b="1" dirty="0" smtClean="0"/>
              <a:t>Recherche</a:t>
            </a:r>
            <a:endParaRPr lang="fr-FR" b="1" dirty="0"/>
          </a:p>
        </p:txBody>
      </p:sp>
      <p:cxnSp>
        <p:nvCxnSpPr>
          <p:cNvPr id="12" name="Connecteur droit avec flèche 11"/>
          <p:cNvCxnSpPr/>
          <p:nvPr/>
        </p:nvCxnSpPr>
        <p:spPr>
          <a:xfrm>
            <a:off x="4571872" y="2708880"/>
            <a:ext cx="0" cy="432344"/>
          </a:xfrm>
          <a:prstGeom prst="straightConnector1">
            <a:avLst/>
          </a:prstGeom>
          <a:ln>
            <a:solidFill>
              <a:schemeClr val="tx1">
                <a:lumMod val="65000"/>
                <a:lumOff val="35000"/>
              </a:schemeClr>
            </a:solidFill>
            <a:headEnd type="stealth" w="lg" len="lg"/>
            <a:tailEnd type="stealth"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3" name="Arc 12"/>
          <p:cNvSpPr/>
          <p:nvPr/>
        </p:nvSpPr>
        <p:spPr>
          <a:xfrm rot="16200000" flipV="1">
            <a:off x="4608184" y="2313549"/>
            <a:ext cx="1620000" cy="1620000"/>
          </a:xfrm>
          <a:prstGeom prst="arc">
            <a:avLst/>
          </a:prstGeom>
          <a:ln>
            <a:solidFill>
              <a:schemeClr val="bg1">
                <a:lumMod val="50000"/>
              </a:schemeClr>
            </a:solidFill>
            <a:headEnd type="triangle" w="lg" len="lg"/>
            <a:tailEnd type="triangle"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 name="Arc 13"/>
          <p:cNvSpPr/>
          <p:nvPr/>
        </p:nvSpPr>
        <p:spPr>
          <a:xfrm flipV="1">
            <a:off x="4583574" y="4041116"/>
            <a:ext cx="1620000" cy="1620000"/>
          </a:xfrm>
          <a:prstGeom prst="arc">
            <a:avLst/>
          </a:prstGeom>
          <a:ln>
            <a:solidFill>
              <a:schemeClr val="bg1">
                <a:lumMod val="50000"/>
              </a:schemeClr>
            </a:solidFill>
            <a:headEnd type="triangle" w="lg" len="lg"/>
            <a:tailEnd type="triangle"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9" name="Arc 18"/>
          <p:cNvSpPr/>
          <p:nvPr/>
        </p:nvSpPr>
        <p:spPr>
          <a:xfrm rot="5400000" flipH="1" flipV="1">
            <a:off x="2940325" y="2313449"/>
            <a:ext cx="1620200" cy="1620000"/>
          </a:xfrm>
          <a:prstGeom prst="arc">
            <a:avLst/>
          </a:prstGeom>
          <a:ln>
            <a:solidFill>
              <a:schemeClr val="bg1">
                <a:lumMod val="50000"/>
              </a:schemeClr>
            </a:solidFill>
            <a:headEnd type="triangle" w="lg" len="lg"/>
            <a:tailEnd type="triangle"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 name="Arc 19"/>
          <p:cNvSpPr/>
          <p:nvPr/>
        </p:nvSpPr>
        <p:spPr>
          <a:xfrm flipH="1" flipV="1">
            <a:off x="2940425" y="4057820"/>
            <a:ext cx="1620000" cy="1620000"/>
          </a:xfrm>
          <a:prstGeom prst="arc">
            <a:avLst/>
          </a:prstGeom>
          <a:ln>
            <a:solidFill>
              <a:schemeClr val="bg1">
                <a:lumMod val="50000"/>
              </a:schemeClr>
            </a:solidFill>
            <a:headEnd type="triangle" w="lg" len="lg"/>
            <a:tailEnd type="triangle"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 name="Ellipse 21"/>
          <p:cNvSpPr/>
          <p:nvPr/>
        </p:nvSpPr>
        <p:spPr>
          <a:xfrm>
            <a:off x="3851872" y="3284936"/>
            <a:ext cx="1440000" cy="1440000"/>
          </a:xfrm>
          <a:prstGeom prst="ellipse">
            <a:avLst/>
          </a:prstGeom>
          <a:gradFill flip="none" rotWithShape="1">
            <a:gsLst>
              <a:gs pos="0">
                <a:srgbClr val="FBFDA5"/>
              </a:gs>
              <a:gs pos="50000">
                <a:srgbClr val="F8FB69"/>
              </a:gs>
              <a:gs pos="100000">
                <a:srgbClr val="FFFF21"/>
              </a:gs>
            </a:gsLst>
            <a:path path="circle">
              <a:fillToRect l="50000" t="50000" r="50000" b="50000"/>
            </a:path>
            <a:tileRect/>
          </a:gradFill>
          <a:ln>
            <a:noFill/>
          </a:ln>
          <a:effectLst>
            <a:softEdge rad="63500"/>
          </a:effectLst>
          <a:scene3d>
            <a:camera prst="orthographicFront">
              <a:rot lat="0" lon="0" rev="0"/>
            </a:camera>
            <a:lightRig rig="contrasting" dir="t">
              <a:rot lat="0" lon="0" rev="7800000"/>
            </a:lightRig>
          </a:scene3d>
          <a:sp3d>
            <a:bevelT w="139700" h="139700" prst="coolSlant"/>
          </a:sp3d>
        </p:spPr>
        <p:style>
          <a:lnRef idx="2">
            <a:schemeClr val="accent1"/>
          </a:lnRef>
          <a:fillRef idx="1003">
            <a:schemeClr val="dk2"/>
          </a:fillRef>
          <a:effectRef idx="0">
            <a:schemeClr val="accent1"/>
          </a:effectRef>
          <a:fontRef idx="minor">
            <a:schemeClr val="dk1"/>
          </a:fontRef>
        </p:style>
        <p:txBody>
          <a:bodyPr vert="horz" lIns="0" tIns="0" rIns="0" bIns="0" rtlCol="0" anchor="ctr"/>
          <a:lstStyle/>
          <a:p>
            <a:pPr algn="ctr"/>
            <a:r>
              <a:rPr lang="fr-BE" dirty="0" smtClean="0"/>
              <a:t>Patient</a:t>
            </a:r>
            <a:endParaRPr lang="fr-FR" dirty="0"/>
          </a:p>
        </p:txBody>
      </p:sp>
      <p:sp>
        <p:nvSpPr>
          <p:cNvPr id="2" name="Rectangle à coins arrondis 1"/>
          <p:cNvSpPr/>
          <p:nvPr/>
        </p:nvSpPr>
        <p:spPr>
          <a:xfrm>
            <a:off x="3419872" y="6057352"/>
            <a:ext cx="2304000" cy="540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BE" dirty="0" smtClean="0"/>
              <a:t>Pratiques avancées en Sciences Infirmières</a:t>
            </a:r>
            <a:endParaRPr lang="fr-FR" dirty="0" smtClean="0"/>
          </a:p>
        </p:txBody>
      </p:sp>
      <p:sp>
        <p:nvSpPr>
          <p:cNvPr id="15" name="Rectangle à coins arrondis 14"/>
          <p:cNvSpPr/>
          <p:nvPr/>
        </p:nvSpPr>
        <p:spPr>
          <a:xfrm rot="5400000">
            <a:off x="5742287" y="3734936"/>
            <a:ext cx="2304000" cy="540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Itinéraires cliniques</a:t>
            </a:r>
            <a:endParaRPr lang="fr-FR" dirty="0"/>
          </a:p>
        </p:txBody>
      </p:sp>
      <p:sp>
        <p:nvSpPr>
          <p:cNvPr id="16" name="Rectangle à coins arrondis 15"/>
          <p:cNvSpPr/>
          <p:nvPr/>
        </p:nvSpPr>
        <p:spPr>
          <a:xfrm rot="16200000">
            <a:off x="1025704" y="3734936"/>
            <a:ext cx="2304000" cy="540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Epargne sanguine</a:t>
            </a:r>
            <a:endParaRPr lang="fr-FR" dirty="0"/>
          </a:p>
        </p:txBody>
      </p:sp>
      <p:sp>
        <p:nvSpPr>
          <p:cNvPr id="17" name="Rectangle à coins arrondis 16"/>
          <p:cNvSpPr/>
          <p:nvPr/>
        </p:nvSpPr>
        <p:spPr>
          <a:xfrm>
            <a:off x="3419872" y="1412776"/>
            <a:ext cx="2304000" cy="540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BE" dirty="0" smtClean="0"/>
              <a:t>Patient opéré cardiaque</a:t>
            </a:r>
            <a:endParaRPr lang="fr-FR" dirty="0"/>
          </a:p>
        </p:txBody>
      </p:sp>
      <p:sp>
        <p:nvSpPr>
          <p:cNvPr id="18" name="Arc 17"/>
          <p:cNvSpPr/>
          <p:nvPr/>
        </p:nvSpPr>
        <p:spPr>
          <a:xfrm rot="5400000" flipH="1" flipV="1">
            <a:off x="2244594" y="1628800"/>
            <a:ext cx="2160000" cy="2160000"/>
          </a:xfrm>
          <a:prstGeom prst="arc">
            <a:avLst/>
          </a:prstGeom>
          <a:ln>
            <a:solidFill>
              <a:schemeClr val="tx1">
                <a:lumMod val="65000"/>
                <a:lumOff val="35000"/>
              </a:schemeClr>
            </a:solidFill>
            <a:headEnd type="triangle" w="lg" len="lg"/>
            <a:tailEnd type="triangle"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1" name="Arc 20"/>
          <p:cNvSpPr/>
          <p:nvPr/>
        </p:nvSpPr>
        <p:spPr>
          <a:xfrm rot="10800000" flipH="1" flipV="1">
            <a:off x="4739166" y="1628801"/>
            <a:ext cx="2160000" cy="2160000"/>
          </a:xfrm>
          <a:prstGeom prst="arc">
            <a:avLst/>
          </a:prstGeom>
          <a:ln>
            <a:solidFill>
              <a:schemeClr val="tx1">
                <a:lumMod val="65000"/>
                <a:lumOff val="35000"/>
              </a:schemeClr>
            </a:solidFill>
            <a:headEnd type="triangle" w="lg" len="lg"/>
            <a:tailEnd type="triangle"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3" name="Arc 22"/>
          <p:cNvSpPr/>
          <p:nvPr/>
        </p:nvSpPr>
        <p:spPr>
          <a:xfrm rot="16200000" flipH="1" flipV="1">
            <a:off x="4739166" y="4221328"/>
            <a:ext cx="2160000" cy="2160000"/>
          </a:xfrm>
          <a:prstGeom prst="arc">
            <a:avLst/>
          </a:prstGeom>
          <a:ln>
            <a:solidFill>
              <a:schemeClr val="tx1">
                <a:lumMod val="65000"/>
                <a:lumOff val="35000"/>
              </a:schemeClr>
            </a:solidFill>
            <a:headEnd type="triangle" w="lg" len="lg"/>
            <a:tailEnd type="triangle"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4" name="Arc 23"/>
          <p:cNvSpPr/>
          <p:nvPr/>
        </p:nvSpPr>
        <p:spPr>
          <a:xfrm flipH="1" flipV="1">
            <a:off x="2244594" y="4221328"/>
            <a:ext cx="2160000" cy="2160000"/>
          </a:xfrm>
          <a:prstGeom prst="arc">
            <a:avLst/>
          </a:prstGeom>
          <a:ln>
            <a:solidFill>
              <a:schemeClr val="tx1">
                <a:lumMod val="65000"/>
                <a:lumOff val="35000"/>
              </a:schemeClr>
            </a:solidFill>
            <a:headEnd type="triangle" w="lg" len="lg"/>
            <a:tailEnd type="triangle" w="lg" len="lg"/>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9"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lvl="0" algn="ctr">
              <a:spcBef>
                <a:spcPct val="0"/>
              </a:spcBef>
              <a:defRPr/>
            </a:pPr>
            <a:r>
              <a:rPr lang="fr-BE" sz="2800" b="1" i="1" dirty="0" smtClean="0"/>
              <a:t>Conclusions et perspectives</a:t>
            </a:r>
            <a:endParaRPr lang="fr-BE" sz="2800" b="1" i="1" dirty="0"/>
          </a:p>
        </p:txBody>
      </p:sp>
      <p:sp>
        <p:nvSpPr>
          <p:cNvPr id="25" name="Espace réservé du numéro de diapositive 4"/>
          <p:cNvSpPr txBox="1">
            <a:spLocks/>
          </p:cNvSpPr>
          <p:nvPr/>
        </p:nvSpPr>
        <p:spPr>
          <a:xfrm>
            <a:off x="8748464" y="6492875"/>
            <a:ext cx="395536" cy="365125"/>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D1B51236-B918-409A-A12B-DC2EC98BC8BF}" type="slidenum">
              <a:rPr kumimoji="0" lang="fr-BE" sz="1600" b="1"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fr-BE" sz="16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32035494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4"/>
          <p:cNvSpPr>
            <a:spLocks noGrp="1"/>
          </p:cNvSpPr>
          <p:nvPr>
            <p:ph type="sldNum" sz="quarter" idx="12"/>
          </p:nvPr>
        </p:nvSpPr>
        <p:spPr>
          <a:xfrm>
            <a:off x="8845624" y="6492875"/>
            <a:ext cx="29837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6</a:t>
            </a:fld>
            <a:endParaRPr lang="fr-BE" sz="1600" b="1" dirty="0">
              <a:solidFill>
                <a:schemeClr val="tx1"/>
              </a:solidFill>
            </a:endParaRPr>
          </a:p>
        </p:txBody>
      </p:sp>
      <p:sp>
        <p:nvSpPr>
          <p:cNvPr id="23" name="Rectangle 22"/>
          <p:cNvSpPr/>
          <p:nvPr/>
        </p:nvSpPr>
        <p:spPr>
          <a:xfrm>
            <a:off x="3203848" y="1834946"/>
            <a:ext cx="2664296" cy="3416320"/>
          </a:xfrm>
          <a:prstGeom prst="rect">
            <a:avLst/>
          </a:prstGeom>
        </p:spPr>
        <p:txBody>
          <a:bodyPr wrap="square">
            <a:spAutoFit/>
          </a:bodyPr>
          <a:lstStyle/>
          <a:p>
            <a:pPr algn="ctr">
              <a:buNone/>
            </a:pPr>
            <a:r>
              <a:rPr lang="fr-BE" dirty="0" smtClean="0"/>
              <a:t>Pérennité</a:t>
            </a:r>
          </a:p>
          <a:p>
            <a:pPr algn="ctr">
              <a:buNone/>
            </a:pPr>
            <a:r>
              <a:rPr lang="fr-BE" dirty="0" smtClean="0"/>
              <a:t>Excellence</a:t>
            </a:r>
          </a:p>
          <a:p>
            <a:pPr algn="ctr">
              <a:buNone/>
            </a:pPr>
            <a:endParaRPr lang="fr-BE" dirty="0"/>
          </a:p>
          <a:p>
            <a:pPr algn="ctr">
              <a:buNone/>
            </a:pPr>
            <a:endParaRPr lang="fr-BE" dirty="0" smtClean="0"/>
          </a:p>
          <a:p>
            <a:pPr algn="ctr">
              <a:buNone/>
            </a:pPr>
            <a:r>
              <a:rPr lang="fr-BE" dirty="0" smtClean="0"/>
              <a:t>Optimaliser </a:t>
            </a:r>
          </a:p>
          <a:p>
            <a:pPr algn="ctr">
              <a:buNone/>
            </a:pPr>
            <a:r>
              <a:rPr lang="fr-BE" dirty="0" smtClean="0"/>
              <a:t>Développer</a:t>
            </a:r>
          </a:p>
          <a:p>
            <a:pPr algn="ctr">
              <a:buNone/>
            </a:pPr>
            <a:endParaRPr lang="fr-BE" dirty="0" smtClean="0"/>
          </a:p>
          <a:p>
            <a:pPr algn="ctr">
              <a:buNone/>
            </a:pPr>
            <a:endParaRPr lang="fr-BE" dirty="0"/>
          </a:p>
          <a:p>
            <a:pPr algn="ctr">
              <a:buNone/>
            </a:pPr>
            <a:endParaRPr lang="fr-BE" dirty="0" smtClean="0"/>
          </a:p>
          <a:p>
            <a:pPr algn="ctr">
              <a:buNone/>
            </a:pPr>
            <a:endParaRPr lang="fr-BE" dirty="0"/>
          </a:p>
          <a:p>
            <a:pPr algn="ctr">
              <a:buNone/>
            </a:pPr>
            <a:endParaRPr lang="fr-BE" dirty="0" smtClean="0"/>
          </a:p>
          <a:p>
            <a:pPr algn="ctr">
              <a:buNone/>
            </a:pPr>
            <a:endParaRPr lang="fr-BE" dirty="0" smtClean="0"/>
          </a:p>
        </p:txBody>
      </p:sp>
      <p:sp>
        <p:nvSpPr>
          <p:cNvPr id="2" name="Titre 1"/>
          <p:cNvSpPr>
            <a:spLocks noGrp="1"/>
          </p:cNvSpPr>
          <p:nvPr>
            <p:ph type="title"/>
          </p:nvPr>
        </p:nvSpPr>
        <p:spPr>
          <a:xfrm>
            <a:off x="457200" y="0"/>
            <a:ext cx="8229600" cy="1143000"/>
          </a:xfrm>
        </p:spPr>
        <p:txBody>
          <a:bodyPr/>
          <a:lstStyle/>
          <a:p>
            <a:r>
              <a:rPr lang="fr-BE" dirty="0" smtClean="0"/>
              <a:t>Contexte 2010-2011</a:t>
            </a:r>
            <a:endParaRPr lang="fr-BE" dirty="0"/>
          </a:p>
        </p:txBody>
      </p:sp>
      <p:sp>
        <p:nvSpPr>
          <p:cNvPr id="3" name="Espace réservé du texte 2"/>
          <p:cNvSpPr>
            <a:spLocks noGrp="1"/>
          </p:cNvSpPr>
          <p:nvPr>
            <p:ph type="body" idx="1"/>
          </p:nvPr>
        </p:nvSpPr>
        <p:spPr>
          <a:xfrm>
            <a:off x="179512" y="1196752"/>
            <a:ext cx="2772000" cy="639762"/>
          </a:xfrm>
        </p:spPr>
        <p:txBody>
          <a:bodyPr anchor="ctr">
            <a:normAutofit/>
          </a:bodyPr>
          <a:lstStyle/>
          <a:p>
            <a:pPr algn="ctr"/>
            <a:r>
              <a:rPr lang="fr-BE" dirty="0" smtClean="0"/>
              <a:t>Macro</a:t>
            </a:r>
            <a:endParaRPr lang="fr-BE" dirty="0"/>
          </a:p>
        </p:txBody>
      </p:sp>
      <p:sp>
        <p:nvSpPr>
          <p:cNvPr id="5" name="Espace réservé du texte 4"/>
          <p:cNvSpPr>
            <a:spLocks noGrp="1"/>
          </p:cNvSpPr>
          <p:nvPr>
            <p:ph type="body" sz="quarter" idx="3"/>
          </p:nvPr>
        </p:nvSpPr>
        <p:spPr>
          <a:xfrm>
            <a:off x="3149996" y="1196752"/>
            <a:ext cx="2772000" cy="639762"/>
          </a:xfrm>
        </p:spPr>
        <p:txBody>
          <a:bodyPr anchor="ctr">
            <a:normAutofit/>
          </a:bodyPr>
          <a:lstStyle/>
          <a:p>
            <a:pPr algn="ctr"/>
            <a:r>
              <a:rPr lang="fr-BE" dirty="0" err="1" smtClean="0"/>
              <a:t>Meso</a:t>
            </a:r>
            <a:endParaRPr lang="fr-BE" dirty="0"/>
          </a:p>
        </p:txBody>
      </p:sp>
      <p:sp>
        <p:nvSpPr>
          <p:cNvPr id="9" name="Espace réservé du texte 4"/>
          <p:cNvSpPr txBox="1">
            <a:spLocks/>
          </p:cNvSpPr>
          <p:nvPr/>
        </p:nvSpPr>
        <p:spPr>
          <a:xfrm>
            <a:off x="6101816" y="1196752"/>
            <a:ext cx="27720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BE" sz="2400" b="1" i="0" u="none" strike="noStrike" kern="1200" cap="none" spc="0" normalizeH="0" baseline="0" noProof="0" dirty="0" smtClean="0">
                <a:ln>
                  <a:noFill/>
                </a:ln>
                <a:solidFill>
                  <a:schemeClr val="tx1"/>
                </a:solidFill>
                <a:effectLst/>
                <a:uLnTx/>
                <a:uFillTx/>
                <a:latin typeface="+mn-lt"/>
                <a:ea typeface="+mn-ea"/>
                <a:cs typeface="+mn-cs"/>
              </a:rPr>
              <a:t>Micro</a:t>
            </a:r>
          </a:p>
        </p:txBody>
      </p:sp>
      <p:cxnSp>
        <p:nvCxnSpPr>
          <p:cNvPr id="41" name="Connecteur droit avec flèche 40"/>
          <p:cNvCxnSpPr/>
          <p:nvPr/>
        </p:nvCxnSpPr>
        <p:spPr>
          <a:xfrm>
            <a:off x="4535996" y="2564928"/>
            <a:ext cx="0" cy="21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Rectangle 41"/>
          <p:cNvSpPr/>
          <p:nvPr/>
        </p:nvSpPr>
        <p:spPr>
          <a:xfrm>
            <a:off x="179512" y="1196752"/>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Rectangle 42"/>
          <p:cNvSpPr/>
          <p:nvPr/>
        </p:nvSpPr>
        <p:spPr>
          <a:xfrm>
            <a:off x="3131840" y="1196752"/>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43"/>
          <p:cNvSpPr/>
          <p:nvPr/>
        </p:nvSpPr>
        <p:spPr>
          <a:xfrm>
            <a:off x="6084168" y="1196752"/>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Rectangle 21"/>
          <p:cNvSpPr/>
          <p:nvPr/>
        </p:nvSpPr>
        <p:spPr>
          <a:xfrm>
            <a:off x="251520" y="1834946"/>
            <a:ext cx="2664296" cy="3139321"/>
          </a:xfrm>
          <a:prstGeom prst="rect">
            <a:avLst/>
          </a:prstGeom>
        </p:spPr>
        <p:txBody>
          <a:bodyPr wrap="square">
            <a:spAutoFit/>
          </a:bodyPr>
          <a:lstStyle/>
          <a:p>
            <a:pPr algn="ctr">
              <a:buNone/>
            </a:pPr>
            <a:r>
              <a:rPr lang="fr-BE" dirty="0" smtClean="0"/>
              <a:t>Qualité-sécurité des soins aux patients</a:t>
            </a:r>
          </a:p>
          <a:p>
            <a:pPr algn="ctr">
              <a:buNone/>
            </a:pPr>
            <a:r>
              <a:rPr lang="fr-BE" b="1" dirty="0" smtClean="0"/>
              <a:t>+</a:t>
            </a:r>
          </a:p>
          <a:p>
            <a:pPr algn="ctr">
              <a:buNone/>
            </a:pPr>
            <a:r>
              <a:rPr lang="fr-BE" dirty="0" smtClean="0"/>
              <a:t>Répartit° de l’offre Adéquat° avec demande</a:t>
            </a:r>
          </a:p>
          <a:p>
            <a:pPr algn="ctr">
              <a:buNone/>
            </a:pPr>
            <a:endParaRPr lang="fr-BE" dirty="0"/>
          </a:p>
          <a:p>
            <a:pPr algn="ctr"/>
            <a:endParaRPr lang="fr-BE" dirty="0" smtClean="0"/>
          </a:p>
          <a:p>
            <a:pPr algn="ctr"/>
            <a:endParaRPr lang="fr-BE" dirty="0" smtClean="0"/>
          </a:p>
          <a:p>
            <a:pPr algn="ctr"/>
            <a:endParaRPr lang="fr-BE" dirty="0" smtClean="0"/>
          </a:p>
          <a:p>
            <a:pPr algn="ctr"/>
            <a:endParaRPr lang="fr-BE" dirty="0"/>
          </a:p>
          <a:p>
            <a:pPr algn="ctr"/>
            <a:endParaRPr lang="fr-BE" dirty="0" smtClean="0"/>
          </a:p>
        </p:txBody>
      </p:sp>
      <p:sp>
        <p:nvSpPr>
          <p:cNvPr id="24" name="Rectangle 23"/>
          <p:cNvSpPr/>
          <p:nvPr/>
        </p:nvSpPr>
        <p:spPr>
          <a:xfrm>
            <a:off x="6155668" y="1834946"/>
            <a:ext cx="2664296" cy="4616648"/>
          </a:xfrm>
          <a:prstGeom prst="rect">
            <a:avLst/>
          </a:prstGeom>
        </p:spPr>
        <p:txBody>
          <a:bodyPr wrap="square">
            <a:spAutoFit/>
          </a:bodyPr>
          <a:lstStyle/>
          <a:p>
            <a:pPr algn="ctr">
              <a:buNone/>
            </a:pPr>
            <a:r>
              <a:rPr lang="fr-BE" dirty="0" smtClean="0"/>
              <a:t>Assurer soins au quotidien</a:t>
            </a:r>
          </a:p>
          <a:p>
            <a:pPr algn="ctr">
              <a:buNone/>
            </a:pPr>
            <a:endParaRPr lang="fr-BE" dirty="0" smtClean="0"/>
          </a:p>
          <a:p>
            <a:pPr algn="ctr">
              <a:buNone/>
            </a:pPr>
            <a:endParaRPr lang="fr-BE" dirty="0" smtClean="0"/>
          </a:p>
          <a:p>
            <a:pPr algn="ctr">
              <a:buNone/>
            </a:pPr>
            <a:r>
              <a:rPr lang="fr-BE" dirty="0" smtClean="0"/>
              <a:t>! Turnover du personnel</a:t>
            </a:r>
          </a:p>
          <a:p>
            <a:pPr algn="ctr"/>
            <a:r>
              <a:rPr lang="fr-BE" dirty="0" smtClean="0"/>
              <a:t>! Variabilité des pratiques</a:t>
            </a:r>
          </a:p>
          <a:p>
            <a:pPr algn="ctr"/>
            <a:endParaRPr lang="fr-BE" dirty="0" smtClean="0"/>
          </a:p>
          <a:p>
            <a:pPr algn="ctr"/>
            <a:endParaRPr lang="fr-BE" dirty="0"/>
          </a:p>
          <a:p>
            <a:pPr algn="ctr"/>
            <a:endParaRPr lang="fr-BE" dirty="0" smtClean="0"/>
          </a:p>
          <a:p>
            <a:pPr algn="ctr"/>
            <a:endParaRPr lang="fr-BE" dirty="0"/>
          </a:p>
          <a:p>
            <a:pPr algn="ctr"/>
            <a:endParaRPr lang="fr-BE" dirty="0" smtClean="0"/>
          </a:p>
          <a:p>
            <a:pPr algn="ctr"/>
            <a:endParaRPr lang="fr-BE" dirty="0"/>
          </a:p>
          <a:p>
            <a:pPr algn="ctr"/>
            <a:endParaRPr lang="fr-BE" sz="2400" dirty="0" smtClean="0"/>
          </a:p>
          <a:p>
            <a:pPr algn="ctr"/>
            <a:endParaRPr lang="fr-BE" dirty="0" smtClean="0"/>
          </a:p>
          <a:p>
            <a:pPr algn="ctr"/>
            <a:endParaRPr lang="fr-BE" dirty="0" smtClean="0"/>
          </a:p>
          <a:p>
            <a:pPr algn="ctr"/>
            <a:endParaRPr lang="fr-BE" dirty="0" smtClean="0"/>
          </a:p>
          <a:p>
            <a:pPr algn="ctr">
              <a:buNone/>
            </a:pPr>
            <a:endParaRPr lang="fr-BE" dirty="0" smtClean="0"/>
          </a:p>
        </p:txBody>
      </p:sp>
      <p:sp>
        <p:nvSpPr>
          <p:cNvPr id="29" name="ZoneTexte 28"/>
          <p:cNvSpPr txBox="1"/>
          <p:nvPr/>
        </p:nvSpPr>
        <p:spPr>
          <a:xfrm>
            <a:off x="6084168" y="3718231"/>
            <a:ext cx="2808312"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t">
            <a:spAutoFit/>
          </a:bodyPr>
          <a:lstStyle/>
          <a:p>
            <a:pPr algn="ctr"/>
            <a:r>
              <a:rPr lang="fr-BE" i="1" dirty="0" smtClean="0"/>
              <a:t>Protocoles, procédures, colloques, retours d’expérience, …</a:t>
            </a:r>
          </a:p>
        </p:txBody>
      </p:sp>
      <p:sp>
        <p:nvSpPr>
          <p:cNvPr id="18" name="ZoneTexte 17"/>
          <p:cNvSpPr txBox="1"/>
          <p:nvPr/>
        </p:nvSpPr>
        <p:spPr>
          <a:xfrm>
            <a:off x="179512" y="3717032"/>
            <a:ext cx="2808312"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BE" i="1" dirty="0" smtClean="0"/>
              <a:t>Agrément, accréditation, plan QSSP, bassins de soins,…</a:t>
            </a:r>
            <a:endParaRPr lang="fr-BE" i="1" dirty="0"/>
          </a:p>
        </p:txBody>
      </p:sp>
      <p:sp>
        <p:nvSpPr>
          <p:cNvPr id="20" name="ZoneTexte 19"/>
          <p:cNvSpPr txBox="1"/>
          <p:nvPr/>
        </p:nvSpPr>
        <p:spPr>
          <a:xfrm>
            <a:off x="3131840" y="3718773"/>
            <a:ext cx="2808312"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BE" i="1" dirty="0" smtClean="0"/>
              <a:t>Répondre aux normes, réseaux, innover, … </a:t>
            </a:r>
          </a:p>
          <a:p>
            <a:pPr algn="ctr"/>
            <a:r>
              <a:rPr lang="fr-BE" i="1" dirty="0" smtClean="0"/>
              <a:t>+ informatisation</a:t>
            </a:r>
            <a:endParaRPr lang="fr-BE" i="1"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0"/>
            <a:ext cx="8229600" cy="1143000"/>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fr-BE" sz="2800" dirty="0" smtClean="0">
                <a:solidFill>
                  <a:schemeClr val="tx2"/>
                </a:solidFill>
              </a:rPr>
              <a:t>Merci de votre attention</a:t>
            </a:r>
            <a:endParaRPr lang="fr-BE" sz="2800" dirty="0">
              <a:solidFill>
                <a:schemeClr val="tx2"/>
              </a:solidFill>
            </a:endParaRPr>
          </a:p>
        </p:txBody>
      </p:sp>
      <p:sp>
        <p:nvSpPr>
          <p:cNvPr id="4" name="Titre 1"/>
          <p:cNvSpPr txBox="1">
            <a:spLocks/>
          </p:cNvSpPr>
          <p:nvPr/>
        </p:nvSpPr>
        <p:spPr>
          <a:xfrm>
            <a:off x="457200" y="4662264"/>
            <a:ext cx="8229600" cy="1143000"/>
          </a:xfrm>
          <a:prstGeom prst="rect">
            <a:avLst/>
          </a:prstGeom>
        </p:spPr>
        <p:txBody>
          <a:bodyPr vert="horz" lIns="91440" tIns="45720" rIns="91440" bIns="45720" rtlCol="0" anchor="ctr">
            <a:noAutofit/>
          </a:bodyPr>
          <a:lstStyle/>
          <a:p>
            <a:pPr lvl="0" algn="just" fontAlgn="base">
              <a:lnSpc>
                <a:spcPct val="150000"/>
              </a:lnSpc>
              <a:spcBef>
                <a:spcPct val="0"/>
              </a:spcBef>
              <a:spcAft>
                <a:spcPts val="1000"/>
              </a:spcAft>
            </a:pPr>
            <a:r>
              <a:rPr lang="fr-BE" sz="2400" b="1" i="1" dirty="0" smtClean="0">
                <a:solidFill>
                  <a:srgbClr val="000000"/>
                </a:solidFill>
                <a:latin typeface="Calibri" pitchFamily="34" charset="0"/>
                <a:cs typeface="Arial" pitchFamily="34" charset="0"/>
              </a:rPr>
              <a:t>« Ce n’est pas parce que les choses sont difficiles que nous n’osons pas, mais parce que nous n’osons pas qu’elles sont difficiles » - Sénèque -</a:t>
            </a:r>
            <a:endParaRPr lang="fr-FR" sz="4800" i="1" dirty="0" smtClean="0">
              <a:latin typeface="Arial" pitchFamily="34" charset="0"/>
              <a:cs typeface="Arial" pitchFamily="34" charset="0"/>
            </a:endParaRPr>
          </a:p>
        </p:txBody>
      </p:sp>
      <p:sp>
        <p:nvSpPr>
          <p:cNvPr id="5" name="Titre 1"/>
          <p:cNvSpPr txBox="1">
            <a:spLocks/>
          </p:cNvSpPr>
          <p:nvPr/>
        </p:nvSpPr>
        <p:spPr>
          <a:xfrm>
            <a:off x="446856" y="1052736"/>
            <a:ext cx="8229600" cy="1143000"/>
          </a:xfrm>
          <a:prstGeom prst="rect">
            <a:avLst/>
          </a:prstGeom>
        </p:spPr>
        <p:txBody>
          <a:bodyPr vert="horz" lIns="91440" tIns="45720" rIns="91440" bIns="45720" rtlCol="0" anchor="ctr">
            <a:noAutofit/>
          </a:bodyPr>
          <a:lstStyle/>
          <a:p>
            <a:pPr algn="just" fontAlgn="base">
              <a:lnSpc>
                <a:spcPct val="150000"/>
              </a:lnSpc>
              <a:spcBef>
                <a:spcPct val="0"/>
              </a:spcBef>
              <a:spcAft>
                <a:spcPts val="1000"/>
              </a:spcAft>
            </a:pPr>
            <a:r>
              <a:rPr lang="fr-BE" sz="2400" b="1" i="1" dirty="0" smtClean="0">
                <a:solidFill>
                  <a:srgbClr val="000000"/>
                </a:solidFill>
                <a:latin typeface="Calibri" pitchFamily="34" charset="0"/>
                <a:cs typeface="Arial" pitchFamily="34" charset="0"/>
              </a:rPr>
              <a:t>« Mieux vaut prendre le changement par la main avant qu’il ne nous prenne par la gorge » - Winston Churchill -</a:t>
            </a:r>
            <a:endParaRPr lang="fr-FR" sz="2400" b="1" i="1" dirty="0" smtClean="0">
              <a:solidFill>
                <a:srgbClr val="000000"/>
              </a:solidFill>
              <a:latin typeface="Calibri"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4"/>
          <p:cNvSpPr>
            <a:spLocks noGrp="1"/>
          </p:cNvSpPr>
          <p:nvPr>
            <p:ph type="sldNum" sz="quarter" idx="12"/>
          </p:nvPr>
        </p:nvSpPr>
        <p:spPr>
          <a:xfrm>
            <a:off x="8845624" y="6492875"/>
            <a:ext cx="29837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7</a:t>
            </a:fld>
            <a:endParaRPr lang="fr-BE" sz="1600" b="1" dirty="0">
              <a:solidFill>
                <a:schemeClr val="tx1"/>
              </a:solidFill>
            </a:endParaRPr>
          </a:p>
        </p:txBody>
      </p:sp>
      <p:sp>
        <p:nvSpPr>
          <p:cNvPr id="23" name="Rectangle 22"/>
          <p:cNvSpPr/>
          <p:nvPr/>
        </p:nvSpPr>
        <p:spPr>
          <a:xfrm>
            <a:off x="3203848" y="1834946"/>
            <a:ext cx="2664296" cy="3693319"/>
          </a:xfrm>
          <a:prstGeom prst="rect">
            <a:avLst/>
          </a:prstGeom>
        </p:spPr>
        <p:txBody>
          <a:bodyPr wrap="square">
            <a:spAutoFit/>
          </a:bodyPr>
          <a:lstStyle/>
          <a:p>
            <a:pPr algn="ctr">
              <a:buNone/>
            </a:pPr>
            <a:r>
              <a:rPr lang="fr-BE" dirty="0" smtClean="0"/>
              <a:t>Pérennité</a:t>
            </a:r>
          </a:p>
          <a:p>
            <a:pPr algn="ctr">
              <a:buNone/>
            </a:pPr>
            <a:r>
              <a:rPr lang="fr-BE" dirty="0" smtClean="0"/>
              <a:t>Excellence</a:t>
            </a:r>
          </a:p>
          <a:p>
            <a:pPr algn="ctr">
              <a:buNone/>
            </a:pPr>
            <a:endParaRPr lang="fr-BE" dirty="0"/>
          </a:p>
          <a:p>
            <a:pPr algn="ctr">
              <a:buNone/>
            </a:pPr>
            <a:endParaRPr lang="fr-BE" dirty="0" smtClean="0"/>
          </a:p>
          <a:p>
            <a:pPr algn="ctr">
              <a:buNone/>
            </a:pPr>
            <a:r>
              <a:rPr lang="fr-BE" dirty="0" smtClean="0"/>
              <a:t>Optimaliser </a:t>
            </a:r>
          </a:p>
          <a:p>
            <a:pPr algn="ctr">
              <a:buNone/>
            </a:pPr>
            <a:r>
              <a:rPr lang="fr-BE" dirty="0" smtClean="0"/>
              <a:t>Développer</a:t>
            </a:r>
          </a:p>
          <a:p>
            <a:pPr algn="ctr">
              <a:buNone/>
            </a:pPr>
            <a:endParaRPr lang="fr-BE" dirty="0" smtClean="0"/>
          </a:p>
          <a:p>
            <a:pPr algn="ctr">
              <a:buNone/>
            </a:pPr>
            <a:endParaRPr lang="fr-BE" dirty="0"/>
          </a:p>
          <a:p>
            <a:pPr algn="ctr">
              <a:buNone/>
            </a:pPr>
            <a:endParaRPr lang="fr-BE" dirty="0" smtClean="0"/>
          </a:p>
          <a:p>
            <a:pPr algn="ctr">
              <a:buNone/>
            </a:pPr>
            <a:endParaRPr lang="fr-BE" dirty="0"/>
          </a:p>
          <a:p>
            <a:pPr algn="ctr">
              <a:buNone/>
            </a:pPr>
            <a:endParaRPr lang="fr-BE" dirty="0" smtClean="0"/>
          </a:p>
          <a:p>
            <a:pPr algn="ctr">
              <a:buNone/>
            </a:pPr>
            <a:r>
              <a:rPr lang="fr-BE" dirty="0" smtClean="0"/>
              <a:t>↙ taux transfusion</a:t>
            </a:r>
          </a:p>
          <a:p>
            <a:pPr algn="ctr">
              <a:buNone/>
            </a:pPr>
            <a:endParaRPr lang="fr-BE" dirty="0" smtClean="0"/>
          </a:p>
        </p:txBody>
      </p:sp>
      <p:sp>
        <p:nvSpPr>
          <p:cNvPr id="2" name="Titre 1"/>
          <p:cNvSpPr>
            <a:spLocks noGrp="1"/>
          </p:cNvSpPr>
          <p:nvPr>
            <p:ph type="title"/>
          </p:nvPr>
        </p:nvSpPr>
        <p:spPr>
          <a:xfrm>
            <a:off x="457200" y="0"/>
            <a:ext cx="8229600" cy="1143000"/>
          </a:xfrm>
        </p:spPr>
        <p:txBody>
          <a:bodyPr/>
          <a:lstStyle/>
          <a:p>
            <a:r>
              <a:rPr lang="fr-BE" dirty="0" smtClean="0"/>
              <a:t>Contexte 2010-2011</a:t>
            </a:r>
            <a:endParaRPr lang="fr-BE" dirty="0"/>
          </a:p>
        </p:txBody>
      </p:sp>
      <p:sp>
        <p:nvSpPr>
          <p:cNvPr id="3" name="Espace réservé du texte 2"/>
          <p:cNvSpPr>
            <a:spLocks noGrp="1"/>
          </p:cNvSpPr>
          <p:nvPr>
            <p:ph type="body" idx="1"/>
          </p:nvPr>
        </p:nvSpPr>
        <p:spPr>
          <a:xfrm>
            <a:off x="179512" y="1196752"/>
            <a:ext cx="2772000" cy="639762"/>
          </a:xfrm>
        </p:spPr>
        <p:txBody>
          <a:bodyPr anchor="ctr">
            <a:normAutofit/>
          </a:bodyPr>
          <a:lstStyle/>
          <a:p>
            <a:pPr algn="ctr"/>
            <a:r>
              <a:rPr lang="fr-BE" dirty="0" smtClean="0"/>
              <a:t>Macro</a:t>
            </a:r>
            <a:endParaRPr lang="fr-BE" dirty="0"/>
          </a:p>
        </p:txBody>
      </p:sp>
      <p:sp>
        <p:nvSpPr>
          <p:cNvPr id="5" name="Espace réservé du texte 4"/>
          <p:cNvSpPr>
            <a:spLocks noGrp="1"/>
          </p:cNvSpPr>
          <p:nvPr>
            <p:ph type="body" sz="quarter" idx="3"/>
          </p:nvPr>
        </p:nvSpPr>
        <p:spPr>
          <a:xfrm>
            <a:off x="3149996" y="1196752"/>
            <a:ext cx="2772000" cy="639762"/>
          </a:xfrm>
        </p:spPr>
        <p:txBody>
          <a:bodyPr anchor="ctr">
            <a:normAutofit/>
          </a:bodyPr>
          <a:lstStyle/>
          <a:p>
            <a:pPr algn="ctr"/>
            <a:r>
              <a:rPr lang="fr-BE" dirty="0" err="1" smtClean="0"/>
              <a:t>Meso</a:t>
            </a:r>
            <a:endParaRPr lang="fr-BE" dirty="0"/>
          </a:p>
        </p:txBody>
      </p:sp>
      <p:sp>
        <p:nvSpPr>
          <p:cNvPr id="9" name="Espace réservé du texte 4"/>
          <p:cNvSpPr txBox="1">
            <a:spLocks/>
          </p:cNvSpPr>
          <p:nvPr/>
        </p:nvSpPr>
        <p:spPr>
          <a:xfrm>
            <a:off x="6101816" y="1196752"/>
            <a:ext cx="27720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BE" sz="2400" b="1" i="0" u="none" strike="noStrike" kern="1200" cap="none" spc="0" normalizeH="0" baseline="0" noProof="0" dirty="0" smtClean="0">
                <a:ln>
                  <a:noFill/>
                </a:ln>
                <a:solidFill>
                  <a:schemeClr val="tx1"/>
                </a:solidFill>
                <a:effectLst/>
                <a:uLnTx/>
                <a:uFillTx/>
                <a:latin typeface="+mn-lt"/>
                <a:ea typeface="+mn-ea"/>
                <a:cs typeface="+mn-cs"/>
              </a:rPr>
              <a:t>Micro</a:t>
            </a:r>
          </a:p>
        </p:txBody>
      </p:sp>
      <p:cxnSp>
        <p:nvCxnSpPr>
          <p:cNvPr id="41" name="Connecteur droit avec flèche 40"/>
          <p:cNvCxnSpPr/>
          <p:nvPr/>
        </p:nvCxnSpPr>
        <p:spPr>
          <a:xfrm>
            <a:off x="4535996" y="2564928"/>
            <a:ext cx="0" cy="216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Rectangle 41"/>
          <p:cNvSpPr/>
          <p:nvPr/>
        </p:nvSpPr>
        <p:spPr>
          <a:xfrm>
            <a:off x="179512" y="1196752"/>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Rectangle 42"/>
          <p:cNvSpPr/>
          <p:nvPr/>
        </p:nvSpPr>
        <p:spPr>
          <a:xfrm>
            <a:off x="3131840" y="1196752"/>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43"/>
          <p:cNvSpPr/>
          <p:nvPr/>
        </p:nvSpPr>
        <p:spPr>
          <a:xfrm>
            <a:off x="6084168" y="1196752"/>
            <a:ext cx="2808312" cy="540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Rectangle 21"/>
          <p:cNvSpPr/>
          <p:nvPr/>
        </p:nvSpPr>
        <p:spPr>
          <a:xfrm>
            <a:off x="251520" y="1834946"/>
            <a:ext cx="2664296" cy="3693319"/>
          </a:xfrm>
          <a:prstGeom prst="rect">
            <a:avLst/>
          </a:prstGeom>
        </p:spPr>
        <p:txBody>
          <a:bodyPr wrap="square">
            <a:spAutoFit/>
          </a:bodyPr>
          <a:lstStyle/>
          <a:p>
            <a:pPr algn="ctr">
              <a:buNone/>
            </a:pPr>
            <a:r>
              <a:rPr lang="fr-BE" dirty="0" smtClean="0"/>
              <a:t>Qualité-sécurité des soins aux patients</a:t>
            </a:r>
          </a:p>
          <a:p>
            <a:pPr algn="ctr">
              <a:buNone/>
            </a:pPr>
            <a:r>
              <a:rPr lang="fr-BE" b="1" dirty="0" smtClean="0"/>
              <a:t>+</a:t>
            </a:r>
          </a:p>
          <a:p>
            <a:pPr algn="ctr">
              <a:buNone/>
            </a:pPr>
            <a:r>
              <a:rPr lang="fr-BE" dirty="0" smtClean="0"/>
              <a:t>Répartit° de l’offre Adéquat° avec demande</a:t>
            </a:r>
          </a:p>
          <a:p>
            <a:pPr algn="ctr">
              <a:buNone/>
            </a:pPr>
            <a:endParaRPr lang="fr-BE" dirty="0"/>
          </a:p>
          <a:p>
            <a:pPr algn="ctr"/>
            <a:endParaRPr lang="fr-BE" dirty="0" smtClean="0"/>
          </a:p>
          <a:p>
            <a:pPr algn="ctr"/>
            <a:endParaRPr lang="fr-BE" dirty="0" smtClean="0"/>
          </a:p>
          <a:p>
            <a:pPr algn="ctr"/>
            <a:endParaRPr lang="fr-BE" dirty="0" smtClean="0"/>
          </a:p>
          <a:p>
            <a:pPr algn="ctr"/>
            <a:endParaRPr lang="fr-BE" dirty="0"/>
          </a:p>
          <a:p>
            <a:pPr algn="ctr"/>
            <a:endParaRPr lang="fr-BE" dirty="0" smtClean="0"/>
          </a:p>
          <a:p>
            <a:pPr algn="ctr"/>
            <a:r>
              <a:rPr lang="fr-BE" i="1" dirty="0" smtClean="0"/>
              <a:t>Risque de pénurie produits sanguins labiles</a:t>
            </a:r>
          </a:p>
        </p:txBody>
      </p:sp>
      <p:sp>
        <p:nvSpPr>
          <p:cNvPr id="24" name="Rectangle 23"/>
          <p:cNvSpPr/>
          <p:nvPr/>
        </p:nvSpPr>
        <p:spPr>
          <a:xfrm>
            <a:off x="6155668" y="1834946"/>
            <a:ext cx="2664296" cy="4247317"/>
          </a:xfrm>
          <a:prstGeom prst="rect">
            <a:avLst/>
          </a:prstGeom>
        </p:spPr>
        <p:txBody>
          <a:bodyPr wrap="square">
            <a:spAutoFit/>
          </a:bodyPr>
          <a:lstStyle/>
          <a:p>
            <a:pPr algn="ctr">
              <a:buNone/>
            </a:pPr>
            <a:r>
              <a:rPr lang="fr-BE" dirty="0" smtClean="0"/>
              <a:t>Assurer soins au quotidien</a:t>
            </a:r>
          </a:p>
          <a:p>
            <a:pPr algn="ctr">
              <a:buNone/>
            </a:pPr>
            <a:endParaRPr lang="fr-BE" dirty="0" smtClean="0"/>
          </a:p>
          <a:p>
            <a:pPr algn="ctr">
              <a:buNone/>
            </a:pPr>
            <a:endParaRPr lang="fr-BE" dirty="0" smtClean="0"/>
          </a:p>
          <a:p>
            <a:pPr algn="ctr">
              <a:buNone/>
            </a:pPr>
            <a:r>
              <a:rPr lang="fr-BE" dirty="0" smtClean="0"/>
              <a:t>! Turnover du personnel</a:t>
            </a:r>
          </a:p>
          <a:p>
            <a:pPr algn="ctr"/>
            <a:r>
              <a:rPr lang="fr-BE" dirty="0" smtClean="0"/>
              <a:t>! Variabilité des pratiques</a:t>
            </a:r>
          </a:p>
          <a:p>
            <a:pPr algn="ctr"/>
            <a:endParaRPr lang="fr-BE" dirty="0" smtClean="0"/>
          </a:p>
          <a:p>
            <a:pPr algn="ctr"/>
            <a:endParaRPr lang="fr-BE" dirty="0" smtClean="0"/>
          </a:p>
          <a:p>
            <a:pPr algn="ctr"/>
            <a:endParaRPr lang="fr-BE" dirty="0" smtClean="0"/>
          </a:p>
          <a:p>
            <a:pPr algn="ctr"/>
            <a:endParaRPr lang="fr-BE" dirty="0" smtClean="0"/>
          </a:p>
          <a:p>
            <a:pPr algn="ctr"/>
            <a:endParaRPr lang="fr-BE" dirty="0" smtClean="0"/>
          </a:p>
          <a:p>
            <a:pPr algn="ctr"/>
            <a:endParaRPr lang="fr-BE" dirty="0" smtClean="0"/>
          </a:p>
          <a:p>
            <a:pPr algn="ctr"/>
            <a:r>
              <a:rPr lang="fr-BE" i="1" dirty="0" smtClean="0"/>
              <a:t>Programme d’épargne sanguine</a:t>
            </a:r>
          </a:p>
          <a:p>
            <a:pPr algn="ctr"/>
            <a:endParaRPr lang="fr-BE" dirty="0" smtClean="0"/>
          </a:p>
          <a:p>
            <a:pPr algn="ctr">
              <a:buNone/>
            </a:pPr>
            <a:endParaRPr lang="fr-BE" dirty="0" smtClean="0"/>
          </a:p>
        </p:txBody>
      </p:sp>
      <p:sp>
        <p:nvSpPr>
          <p:cNvPr id="18" name="ZoneTexte 17"/>
          <p:cNvSpPr txBox="1"/>
          <p:nvPr/>
        </p:nvSpPr>
        <p:spPr>
          <a:xfrm>
            <a:off x="179512" y="3717032"/>
            <a:ext cx="2808312"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BE" i="1" dirty="0" smtClean="0"/>
              <a:t>Agrément, accréditation, plan QSSP, bassins de soins,…</a:t>
            </a:r>
            <a:endParaRPr lang="fr-BE" i="1" dirty="0"/>
          </a:p>
        </p:txBody>
      </p:sp>
      <p:sp>
        <p:nvSpPr>
          <p:cNvPr id="20" name="ZoneTexte 19"/>
          <p:cNvSpPr txBox="1"/>
          <p:nvPr/>
        </p:nvSpPr>
        <p:spPr>
          <a:xfrm>
            <a:off x="3131840" y="3718773"/>
            <a:ext cx="2808312"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BE" i="1" dirty="0" smtClean="0"/>
              <a:t>Répondre aux normes, réseaux, innover, … </a:t>
            </a:r>
          </a:p>
          <a:p>
            <a:pPr algn="ctr"/>
            <a:r>
              <a:rPr lang="fr-BE" i="1" dirty="0" smtClean="0"/>
              <a:t>+ informatisation</a:t>
            </a:r>
            <a:endParaRPr lang="fr-BE" i="1" dirty="0"/>
          </a:p>
        </p:txBody>
      </p:sp>
      <p:sp>
        <p:nvSpPr>
          <p:cNvPr id="19" name="ZoneTexte 18"/>
          <p:cNvSpPr txBox="1"/>
          <p:nvPr/>
        </p:nvSpPr>
        <p:spPr>
          <a:xfrm>
            <a:off x="6084168" y="3718231"/>
            <a:ext cx="2808312"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t">
            <a:spAutoFit/>
          </a:bodyPr>
          <a:lstStyle/>
          <a:p>
            <a:pPr algn="ctr"/>
            <a:r>
              <a:rPr lang="fr-BE" i="1" dirty="0" smtClean="0"/>
              <a:t>Protocoles, procédures, colloques, retours d’expérience, …</a:t>
            </a:r>
          </a:p>
        </p:txBody>
      </p:sp>
      <p:sp>
        <p:nvSpPr>
          <p:cNvPr id="25" name="Rectangle 24"/>
          <p:cNvSpPr/>
          <p:nvPr/>
        </p:nvSpPr>
        <p:spPr>
          <a:xfrm>
            <a:off x="3203848" y="4797152"/>
            <a:ext cx="266429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Rectangle 25"/>
          <p:cNvSpPr/>
          <p:nvPr/>
        </p:nvSpPr>
        <p:spPr>
          <a:xfrm>
            <a:off x="6156176" y="4797152"/>
            <a:ext cx="266429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3"/>
          <p:cNvGrpSpPr/>
          <p:nvPr/>
        </p:nvGrpSpPr>
        <p:grpSpPr>
          <a:xfrm>
            <a:off x="-229704" y="-9582"/>
            <a:ext cx="9632716" cy="6870533"/>
            <a:chOff x="17112" y="-27384"/>
            <a:chExt cx="9632716" cy="6870533"/>
          </a:xfrm>
        </p:grpSpPr>
        <p:pic>
          <p:nvPicPr>
            <p:cNvPr id="1031" name="Picture 7"/>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 xmlns:a14="http://schemas.microsoft.com/office/drawing/2010/main" val="0"/>
                </a:ext>
              </a:extLst>
            </a:blip>
            <a:srcRect/>
            <a:stretch/>
          </p:blipFill>
          <p:spPr bwMode="auto">
            <a:xfrm>
              <a:off x="17112" y="0"/>
              <a:ext cx="3277628" cy="33649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rotWithShape="1">
            <a:blip r:embed="rId4" cstate="print">
              <a:duotone>
                <a:schemeClr val="bg2">
                  <a:shade val="45000"/>
                  <a:satMod val="135000"/>
                </a:schemeClr>
                <a:prstClr val="white"/>
              </a:duotone>
              <a:extLst>
                <a:ext uri="{28A0092B-C50C-407E-A947-70E740481C1C}">
                  <a14:useLocalDpi xmlns="" xmlns:a14="http://schemas.microsoft.com/office/drawing/2010/main" val="0"/>
                </a:ext>
              </a:extLst>
            </a:blip>
            <a:srcRect/>
            <a:stretch/>
          </p:blipFill>
          <p:spPr bwMode="auto">
            <a:xfrm>
              <a:off x="29020" y="2768642"/>
              <a:ext cx="3277628" cy="26587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 xmlns:a14="http://schemas.microsoft.com/office/drawing/2010/main" val="0"/>
                </a:ext>
              </a:extLst>
            </a:blip>
            <a:srcRect/>
            <a:stretch/>
          </p:blipFill>
          <p:spPr bwMode="auto">
            <a:xfrm>
              <a:off x="3203848" y="-7984"/>
              <a:ext cx="3277628" cy="33649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 xmlns:a14="http://schemas.microsoft.com/office/drawing/2010/main" val="0"/>
                </a:ext>
              </a:extLst>
            </a:blip>
            <a:srcRect/>
            <a:stretch/>
          </p:blipFill>
          <p:spPr bwMode="auto">
            <a:xfrm>
              <a:off x="6372200" y="-27384"/>
              <a:ext cx="3277628" cy="33649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rotWithShape="1">
            <a:blip r:embed="rId4" cstate="print">
              <a:duotone>
                <a:schemeClr val="bg2">
                  <a:shade val="45000"/>
                  <a:satMod val="135000"/>
                </a:schemeClr>
                <a:prstClr val="white"/>
              </a:duotone>
              <a:extLst>
                <a:ext uri="{28A0092B-C50C-407E-A947-70E740481C1C}">
                  <a14:useLocalDpi xmlns="" xmlns:a14="http://schemas.microsoft.com/office/drawing/2010/main" val="0"/>
                </a:ext>
              </a:extLst>
            </a:blip>
            <a:srcRect/>
            <a:stretch/>
          </p:blipFill>
          <p:spPr bwMode="auto">
            <a:xfrm>
              <a:off x="3208456" y="2420888"/>
              <a:ext cx="3277628" cy="26587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 name="Picture 7"/>
            <p:cNvPicPr>
              <a:picLocks noChangeAspect="1" noChangeArrowheads="1"/>
            </p:cNvPicPr>
            <p:nvPr/>
          </p:nvPicPr>
          <p:blipFill rotWithShape="1">
            <a:blip r:embed="rId4" cstate="print">
              <a:duotone>
                <a:schemeClr val="bg2">
                  <a:shade val="45000"/>
                  <a:satMod val="135000"/>
                </a:schemeClr>
                <a:prstClr val="white"/>
              </a:duotone>
              <a:extLst>
                <a:ext uri="{28A0092B-C50C-407E-A947-70E740481C1C}">
                  <a14:useLocalDpi xmlns="" xmlns:a14="http://schemas.microsoft.com/office/drawing/2010/main" val="0"/>
                </a:ext>
              </a:extLst>
            </a:blip>
            <a:srcRect/>
            <a:stretch/>
          </p:blipFill>
          <p:spPr bwMode="auto">
            <a:xfrm>
              <a:off x="6372200" y="2624626"/>
              <a:ext cx="3277628" cy="26587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 name="Picture 7"/>
            <p:cNvPicPr>
              <a:picLocks noChangeAspect="1" noChangeArrowheads="1"/>
            </p:cNvPicPr>
            <p:nvPr/>
          </p:nvPicPr>
          <p:blipFill rotWithShape="1">
            <a:blip r:embed="rId4" cstate="print">
              <a:duotone>
                <a:schemeClr val="bg2">
                  <a:shade val="45000"/>
                  <a:satMod val="135000"/>
                </a:schemeClr>
                <a:prstClr val="white"/>
              </a:duotone>
              <a:extLst>
                <a:ext uri="{28A0092B-C50C-407E-A947-70E740481C1C}">
                  <a14:useLocalDpi xmlns="" xmlns:a14="http://schemas.microsoft.com/office/drawing/2010/main" val="0"/>
                </a:ext>
              </a:extLst>
            </a:blip>
            <a:srcRect/>
            <a:stretch/>
          </p:blipFill>
          <p:spPr bwMode="auto">
            <a:xfrm>
              <a:off x="6372200" y="4184369"/>
              <a:ext cx="3277628" cy="26587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8" name="Picture 7"/>
            <p:cNvPicPr>
              <a:picLocks noChangeAspect="1" noChangeArrowheads="1"/>
            </p:cNvPicPr>
            <p:nvPr/>
          </p:nvPicPr>
          <p:blipFill rotWithShape="1">
            <a:blip r:embed="rId4" cstate="print">
              <a:duotone>
                <a:schemeClr val="bg2">
                  <a:shade val="45000"/>
                  <a:satMod val="135000"/>
                </a:schemeClr>
                <a:prstClr val="white"/>
              </a:duotone>
              <a:extLst>
                <a:ext uri="{28A0092B-C50C-407E-A947-70E740481C1C}">
                  <a14:useLocalDpi xmlns="" xmlns:a14="http://schemas.microsoft.com/office/drawing/2010/main" val="0"/>
                </a:ext>
              </a:extLst>
            </a:blip>
            <a:srcRect/>
            <a:stretch/>
          </p:blipFill>
          <p:spPr bwMode="auto">
            <a:xfrm>
              <a:off x="3208456" y="4184369"/>
              <a:ext cx="3277628" cy="26587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rotWithShape="1">
            <a:blip r:embed="rId5" cstate="print">
              <a:duotone>
                <a:schemeClr val="bg2">
                  <a:shade val="45000"/>
                  <a:satMod val="135000"/>
                </a:schemeClr>
                <a:prstClr val="white"/>
              </a:duotone>
              <a:extLst>
                <a:ext uri="{28A0092B-C50C-407E-A947-70E740481C1C}">
                  <a14:useLocalDpi xmlns="" xmlns:a14="http://schemas.microsoft.com/office/drawing/2010/main" val="0"/>
                </a:ext>
              </a:extLst>
            </a:blip>
            <a:srcRect/>
            <a:stretch/>
          </p:blipFill>
          <p:spPr bwMode="auto">
            <a:xfrm>
              <a:off x="29020" y="4712858"/>
              <a:ext cx="3277628" cy="21273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pic>
        <p:nvPicPr>
          <p:cNvPr id="5" name="Picture 3"/>
          <p:cNvPicPr>
            <a:picLocks noChangeAspect="1" noChangeArrowheads="1"/>
          </p:cNvPicPr>
          <p:nvPr/>
        </p:nvPicPr>
        <p:blipFill rotWithShape="1">
          <a:blip r:embed="rId6" cstate="print">
            <a:duotone>
              <a:prstClr val="black"/>
              <a:srgbClr val="D9C3A5">
                <a:tint val="50000"/>
                <a:satMod val="180000"/>
              </a:srgbClr>
            </a:duotone>
            <a:extLst>
              <a:ext uri="{28A0092B-C50C-407E-A947-70E740481C1C}">
                <a14:useLocalDpi xmlns="" xmlns:a14="http://schemas.microsoft.com/office/drawing/2010/main" val="0"/>
              </a:ext>
            </a:extLst>
          </a:blip>
          <a:srcRect l="904" r="1970"/>
          <a:stretch/>
        </p:blipFill>
        <p:spPr bwMode="auto">
          <a:xfrm>
            <a:off x="89756" y="5100368"/>
            <a:ext cx="8964488" cy="1034905"/>
          </a:xfrm>
          <a:prstGeom prst="rect">
            <a:avLst/>
          </a:prstGeom>
          <a:noFill/>
          <a:ln w="9525">
            <a:solidFill>
              <a:schemeClr val="bg1">
                <a:lumMod val="50000"/>
              </a:schemeClr>
            </a:solidFill>
            <a:miter lim="800000"/>
            <a:headEnd/>
            <a:tailEnd/>
          </a:ln>
          <a:effectLst/>
          <a:extLst>
            <a:ext uri="{909E8E84-426E-40DD-AFC4-6F175D3DCCD1}">
              <a14:hiddenFill xmlns="" xmlns:a14="http://schemas.microsoft.com/office/drawing/2010/main">
                <a:solidFill>
                  <a:schemeClr val="accent1"/>
                </a:solidFill>
              </a14:hiddenFill>
            </a:ext>
          </a:extLst>
        </p:spPr>
      </p:pic>
      <p:sp>
        <p:nvSpPr>
          <p:cNvPr id="26"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sz="2800" b="1" i="1" u="none" strike="noStrike" kern="1200" cap="none" spc="0" normalizeH="0" baseline="0" noProof="0" dirty="0" smtClean="0">
                <a:ln>
                  <a:noFill/>
                </a:ln>
                <a:solidFill>
                  <a:schemeClr val="dk1"/>
                </a:solidFill>
                <a:effectLst/>
                <a:uLnTx/>
                <a:uFillTx/>
                <a:latin typeface="+mn-lt"/>
                <a:ea typeface="+mn-ea"/>
                <a:cs typeface="+mn-cs"/>
              </a:rPr>
              <a:t>L’épargne sanguine:</a:t>
            </a:r>
            <a:r>
              <a:rPr kumimoji="0" lang="fr-BE" sz="2800" b="1" i="1" u="none" strike="noStrike" kern="1200" cap="none" spc="0" normalizeH="0" noProof="0" dirty="0" smtClean="0">
                <a:ln>
                  <a:noFill/>
                </a:ln>
                <a:solidFill>
                  <a:schemeClr val="dk1"/>
                </a:solidFill>
                <a:effectLst/>
                <a:uLnTx/>
                <a:uFillTx/>
                <a:latin typeface="+mn-lt"/>
                <a:ea typeface="+mn-ea"/>
                <a:cs typeface="+mn-cs"/>
              </a:rPr>
              <a:t> un enjeu actuel</a:t>
            </a:r>
            <a:endParaRPr kumimoji="0" lang="fr-BE" sz="2800" b="0" i="1" u="none" strike="noStrike" kern="1200" cap="none" spc="0" normalizeH="0" baseline="0" noProof="0" dirty="0">
              <a:ln>
                <a:noFill/>
              </a:ln>
              <a:solidFill>
                <a:schemeClr val="dk1"/>
              </a:solidFill>
              <a:effectLst/>
              <a:uLnTx/>
              <a:uFillTx/>
              <a:latin typeface="+mn-lt"/>
              <a:ea typeface="+mn-ea"/>
              <a:cs typeface="+mn-cs"/>
            </a:endParaRPr>
          </a:p>
        </p:txBody>
      </p:sp>
      <p:grpSp>
        <p:nvGrpSpPr>
          <p:cNvPr id="22" name="Groupe 21"/>
          <p:cNvGrpSpPr/>
          <p:nvPr/>
        </p:nvGrpSpPr>
        <p:grpSpPr>
          <a:xfrm>
            <a:off x="887342" y="3797654"/>
            <a:ext cx="7369317" cy="1050032"/>
            <a:chOff x="844479" y="5229200"/>
            <a:chExt cx="7369317" cy="1050032"/>
          </a:xfrm>
        </p:grpSpPr>
        <p:pic>
          <p:nvPicPr>
            <p:cNvPr id="1030" name="Picture 6"/>
            <p:cNvPicPr>
              <a:picLocks noChangeAspect="1" noChangeArrowheads="1"/>
            </p:cNvPicPr>
            <p:nvPr/>
          </p:nvPicPr>
          <p:blipFill rotWithShape="1">
            <a:blip r:embed="rId7" cstate="print">
              <a:duotone>
                <a:prstClr val="black"/>
                <a:srgbClr val="D9C3A5">
                  <a:tint val="50000"/>
                  <a:satMod val="180000"/>
                </a:srgbClr>
              </a:duotone>
              <a:extLst>
                <a:ext uri="{28A0092B-C50C-407E-A947-70E740481C1C}">
                  <a14:useLocalDpi xmlns="" xmlns:a14="http://schemas.microsoft.com/office/drawing/2010/main" val="0"/>
                </a:ext>
              </a:extLst>
            </a:blip>
            <a:srcRect/>
            <a:stretch/>
          </p:blipFill>
          <p:spPr bwMode="auto">
            <a:xfrm>
              <a:off x="844479" y="5229200"/>
              <a:ext cx="7369317" cy="1050032"/>
            </a:xfrm>
            <a:prstGeom prst="rect">
              <a:avLst/>
            </a:prstGeom>
            <a:noFill/>
            <a:ln w="9525">
              <a:solidFill>
                <a:schemeClr val="bg1">
                  <a:lumMod val="50000"/>
                </a:schemeClr>
              </a:solidFill>
              <a:miter lim="800000"/>
              <a:headEnd/>
              <a:tailEnd/>
            </a:ln>
            <a:effectLst/>
            <a:extLst>
              <a:ext uri="{909E8E84-426E-40DD-AFC4-6F175D3DCCD1}">
                <a14:hiddenFill xmlns=""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8" cstate="print"/>
            <a:srcRect/>
            <a:stretch>
              <a:fillRect/>
            </a:stretch>
          </p:blipFill>
          <p:spPr bwMode="auto">
            <a:xfrm>
              <a:off x="7751927" y="6142154"/>
              <a:ext cx="428625" cy="123825"/>
            </a:xfrm>
            <a:prstGeom prst="rect">
              <a:avLst/>
            </a:prstGeom>
            <a:noFill/>
            <a:ln w="9525">
              <a:noFill/>
              <a:miter lim="800000"/>
              <a:headEnd/>
              <a:tailEnd/>
            </a:ln>
          </p:spPr>
        </p:pic>
      </p:grpSp>
      <p:grpSp>
        <p:nvGrpSpPr>
          <p:cNvPr id="21" name="Groupe 20"/>
          <p:cNvGrpSpPr/>
          <p:nvPr/>
        </p:nvGrpSpPr>
        <p:grpSpPr>
          <a:xfrm>
            <a:off x="887341" y="2608044"/>
            <a:ext cx="7369318" cy="936929"/>
            <a:chOff x="844478" y="4004239"/>
            <a:chExt cx="7369318" cy="936929"/>
          </a:xfrm>
        </p:grpSpPr>
        <p:pic>
          <p:nvPicPr>
            <p:cNvPr id="1028" name="Picture 4"/>
            <p:cNvPicPr>
              <a:picLocks noChangeAspect="1" noChangeArrowheads="1"/>
            </p:cNvPicPr>
            <p:nvPr/>
          </p:nvPicPr>
          <p:blipFill rotWithShape="1">
            <a:blip r:embed="rId9" cstate="print">
              <a:duotone>
                <a:prstClr val="black"/>
                <a:srgbClr val="D9C3A5">
                  <a:tint val="50000"/>
                  <a:satMod val="180000"/>
                </a:srgbClr>
              </a:duotone>
              <a:extLst>
                <a:ext uri="{28A0092B-C50C-407E-A947-70E740481C1C}">
                  <a14:useLocalDpi xmlns="" xmlns:a14="http://schemas.microsoft.com/office/drawing/2010/main" val="0"/>
                </a:ext>
              </a:extLst>
            </a:blip>
            <a:srcRect/>
            <a:stretch/>
          </p:blipFill>
          <p:spPr bwMode="auto">
            <a:xfrm>
              <a:off x="844478" y="4004239"/>
              <a:ext cx="7369318" cy="936929"/>
            </a:xfrm>
            <a:prstGeom prst="rect">
              <a:avLst/>
            </a:prstGeom>
            <a:noFill/>
            <a:ln w="9525">
              <a:solidFill>
                <a:schemeClr val="bg1">
                  <a:lumMod val="50000"/>
                </a:schemeClr>
              </a:solidFill>
              <a:miter lim="800000"/>
              <a:headEnd/>
              <a:tailEnd/>
            </a:ln>
            <a:effectLst/>
            <a:extLst>
              <a:ext uri="{909E8E84-426E-40DD-AFC4-6F175D3DCCD1}">
                <a14:hiddenFill xmlns="" xmlns:a14="http://schemas.microsoft.com/office/drawing/2010/main">
                  <a:solidFill>
                    <a:schemeClr val="accent1"/>
                  </a:solidFill>
                </a14:hiddenFill>
              </a:ext>
            </a:extLst>
          </p:spPr>
        </p:pic>
        <p:pic>
          <p:nvPicPr>
            <p:cNvPr id="27" name="Picture 2"/>
            <p:cNvPicPr>
              <a:picLocks noChangeAspect="1" noChangeArrowheads="1"/>
            </p:cNvPicPr>
            <p:nvPr/>
          </p:nvPicPr>
          <p:blipFill>
            <a:blip r:embed="rId8" cstate="print"/>
            <a:srcRect/>
            <a:stretch>
              <a:fillRect/>
            </a:stretch>
          </p:blipFill>
          <p:spPr bwMode="auto">
            <a:xfrm>
              <a:off x="7743775" y="4808727"/>
              <a:ext cx="428625" cy="123825"/>
            </a:xfrm>
            <a:prstGeom prst="rect">
              <a:avLst/>
            </a:prstGeom>
            <a:noFill/>
            <a:ln w="9525">
              <a:noFill/>
              <a:miter lim="800000"/>
              <a:headEnd/>
              <a:tailEnd/>
            </a:ln>
          </p:spPr>
        </p:pic>
      </p:grpSp>
      <p:pic>
        <p:nvPicPr>
          <p:cNvPr id="24" name="Picture 2"/>
          <p:cNvPicPr>
            <a:picLocks noChangeAspect="1" noChangeArrowheads="1"/>
          </p:cNvPicPr>
          <p:nvPr/>
        </p:nvPicPr>
        <p:blipFill rotWithShape="1">
          <a:blip r:embed="rId10" cstate="print">
            <a:duotone>
              <a:prstClr val="black"/>
              <a:srgbClr val="D9C3A5">
                <a:tint val="50000"/>
                <a:satMod val="180000"/>
              </a:srgbClr>
            </a:duotone>
            <a:extLst>
              <a:ext uri="{28A0092B-C50C-407E-A947-70E740481C1C}">
                <a14:useLocalDpi xmlns="" xmlns:a14="http://schemas.microsoft.com/office/drawing/2010/main" val="0"/>
              </a:ext>
            </a:extLst>
          </a:blip>
          <a:srcRect/>
          <a:stretch/>
        </p:blipFill>
        <p:spPr bwMode="auto">
          <a:xfrm>
            <a:off x="136803" y="1412776"/>
            <a:ext cx="8870394" cy="942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
        <p:nvSpPr>
          <p:cNvPr id="23" name="Espace réservé du numéro de diapositive 4"/>
          <p:cNvSpPr>
            <a:spLocks noGrp="1"/>
          </p:cNvSpPr>
          <p:nvPr>
            <p:ph type="sldNum" sz="quarter" idx="12"/>
          </p:nvPr>
        </p:nvSpPr>
        <p:spPr>
          <a:xfrm>
            <a:off x="8845624" y="6492875"/>
            <a:ext cx="298376" cy="365125"/>
          </a:xfrm>
          <a:noFill/>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8</a:t>
            </a:fld>
            <a:endParaRPr lang="fr-BE" sz="1600" b="1" dirty="0">
              <a:solidFill>
                <a:schemeClr val="tx1"/>
              </a:solidFill>
            </a:endParaRPr>
          </a:p>
        </p:txBody>
      </p:sp>
    </p:spTree>
    <p:extLst>
      <p:ext uri="{BB962C8B-B14F-4D97-AF65-F5344CB8AC3E}">
        <p14:creationId xmlns="" xmlns:p14="http://schemas.microsoft.com/office/powerpoint/2010/main" val="3914218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396552" y="-90264"/>
            <a:ext cx="9937104" cy="1359024"/>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sz="2800" b="1" i="1" u="none" strike="noStrike" kern="1200" cap="none" spc="0" normalizeH="0" baseline="0" noProof="0" dirty="0" smtClean="0">
                <a:ln>
                  <a:noFill/>
                </a:ln>
                <a:solidFill>
                  <a:schemeClr val="dk1"/>
                </a:solidFill>
                <a:effectLst/>
                <a:uLnTx/>
                <a:uFillTx/>
                <a:latin typeface="+mn-lt"/>
                <a:ea typeface="+mn-ea"/>
                <a:cs typeface="+mn-cs"/>
              </a:rPr>
              <a:t>L’épargne sanguine:</a:t>
            </a:r>
            <a:r>
              <a:rPr kumimoji="0" lang="fr-BE" sz="2800" b="1" i="1" u="none" strike="noStrike" kern="1200" cap="none" spc="0" normalizeH="0" noProof="0" dirty="0" smtClean="0">
                <a:ln>
                  <a:noFill/>
                </a:ln>
                <a:solidFill>
                  <a:schemeClr val="dk1"/>
                </a:solidFill>
                <a:effectLst/>
                <a:uLnTx/>
                <a:uFillTx/>
                <a:latin typeface="+mn-lt"/>
                <a:ea typeface="+mn-ea"/>
                <a:cs typeface="+mn-cs"/>
              </a:rPr>
              <a:t> un enjeu actuel</a:t>
            </a:r>
            <a:endParaRPr kumimoji="0" lang="fr-BE" sz="2800" b="0" i="1" u="none" strike="noStrike" kern="1200" cap="none" spc="0" normalizeH="0" baseline="0" noProof="0" dirty="0">
              <a:ln>
                <a:noFill/>
              </a:ln>
              <a:solidFill>
                <a:schemeClr val="dk1"/>
              </a:solidFill>
              <a:effectLst/>
              <a:uLnTx/>
              <a:uFillTx/>
              <a:latin typeface="+mn-lt"/>
              <a:ea typeface="+mn-ea"/>
              <a:cs typeface="+mn-cs"/>
            </a:endParaRPr>
          </a:p>
        </p:txBody>
      </p:sp>
      <p:pic>
        <p:nvPicPr>
          <p:cNvPr id="8" name="Picture 2"/>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 xmlns:a14="http://schemas.microsoft.com/office/drawing/2010/main" val="0"/>
              </a:ext>
            </a:extLst>
          </a:blip>
          <a:srcRect/>
          <a:stretch/>
        </p:blipFill>
        <p:spPr bwMode="auto">
          <a:xfrm>
            <a:off x="136803" y="1412776"/>
            <a:ext cx="8870394" cy="942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
        <p:nvSpPr>
          <p:cNvPr id="10" name="Espace réservé du numéro de diapositive 4"/>
          <p:cNvSpPr>
            <a:spLocks noGrp="1"/>
          </p:cNvSpPr>
          <p:nvPr>
            <p:ph type="sldNum" sz="quarter" idx="12"/>
          </p:nvPr>
        </p:nvSpPr>
        <p:spPr>
          <a:xfrm>
            <a:off x="8845624" y="6492875"/>
            <a:ext cx="298376" cy="365125"/>
          </a:xfrm>
          <a:ln>
            <a:noFill/>
          </a:ln>
        </p:spPr>
        <p:style>
          <a:lnRef idx="2">
            <a:schemeClr val="dk1"/>
          </a:lnRef>
          <a:fillRef idx="1">
            <a:schemeClr val="lt1"/>
          </a:fillRef>
          <a:effectRef idx="0">
            <a:schemeClr val="dk1"/>
          </a:effectRef>
          <a:fontRef idx="minor">
            <a:schemeClr val="dk1"/>
          </a:fontRef>
        </p:style>
        <p:txBody>
          <a:bodyPr/>
          <a:lstStyle/>
          <a:p>
            <a:pPr algn="ctr"/>
            <a:fld id="{D1B51236-B918-409A-A12B-DC2EC98BC8BF}" type="slidenum">
              <a:rPr lang="fr-BE" sz="1600" b="1" smtClean="0">
                <a:solidFill>
                  <a:schemeClr val="tx1"/>
                </a:solidFill>
              </a:rPr>
              <a:pPr algn="ctr"/>
              <a:t>9</a:t>
            </a:fld>
            <a:endParaRPr lang="fr-BE" sz="1600" b="1" dirty="0">
              <a:solidFill>
                <a:schemeClr val="tx1"/>
              </a:solidFill>
            </a:endParaRPr>
          </a:p>
        </p:txBody>
      </p:sp>
      <p:sp>
        <p:nvSpPr>
          <p:cNvPr id="9" name="Rectangle à coins arrondis 8"/>
          <p:cNvSpPr/>
          <p:nvPr/>
        </p:nvSpPr>
        <p:spPr>
          <a:xfrm>
            <a:off x="1512000" y="2492896"/>
            <a:ext cx="6120000"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BE" b="1" dirty="0" smtClean="0"/>
              <a:t>Patient Blood Management</a:t>
            </a:r>
            <a:endParaRPr lang="fr-BE" b="1" dirty="0"/>
          </a:p>
        </p:txBody>
      </p:sp>
      <p:sp>
        <p:nvSpPr>
          <p:cNvPr id="11" name="Rectangle à coins arrondis 10"/>
          <p:cNvSpPr/>
          <p:nvPr/>
        </p:nvSpPr>
        <p:spPr>
          <a:xfrm>
            <a:off x="1512000" y="6021352"/>
            <a:ext cx="6120000" cy="576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BE" b="1" dirty="0" smtClean="0"/>
              <a:t>Equipe multidisciplinaire</a:t>
            </a:r>
            <a:endParaRPr lang="fr-BE" b="1" dirty="0"/>
          </a:p>
        </p:txBody>
      </p:sp>
      <p:sp>
        <p:nvSpPr>
          <p:cNvPr id="15" name="Rectangle à coins arrondis 14"/>
          <p:cNvSpPr/>
          <p:nvPr/>
        </p:nvSpPr>
        <p:spPr>
          <a:xfrm>
            <a:off x="1617430" y="3212976"/>
            <a:ext cx="1656184" cy="4320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b="1" dirty="0" smtClean="0"/>
              <a:t>Pilier 1</a:t>
            </a:r>
            <a:endParaRPr lang="fr-BE" b="1" dirty="0"/>
          </a:p>
        </p:txBody>
      </p:sp>
      <p:sp>
        <p:nvSpPr>
          <p:cNvPr id="16" name="Rectangle à coins arrondis 15"/>
          <p:cNvSpPr/>
          <p:nvPr/>
        </p:nvSpPr>
        <p:spPr>
          <a:xfrm>
            <a:off x="3743908" y="3212976"/>
            <a:ext cx="1656184" cy="43204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b="1" dirty="0" smtClean="0"/>
              <a:t>Pilier 2</a:t>
            </a:r>
            <a:endParaRPr lang="fr-BE" b="1" dirty="0"/>
          </a:p>
        </p:txBody>
      </p:sp>
      <p:sp>
        <p:nvSpPr>
          <p:cNvPr id="17" name="Rectangle à coins arrondis 16"/>
          <p:cNvSpPr/>
          <p:nvPr/>
        </p:nvSpPr>
        <p:spPr>
          <a:xfrm>
            <a:off x="5906526" y="3212976"/>
            <a:ext cx="1656184" cy="43204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b="1" dirty="0" smtClean="0"/>
              <a:t>Pilier 3</a:t>
            </a:r>
            <a:endParaRPr lang="fr-BE" b="1" dirty="0"/>
          </a:p>
        </p:txBody>
      </p:sp>
      <p:sp>
        <p:nvSpPr>
          <p:cNvPr id="19" name="Rectangle à coins arrondis 18"/>
          <p:cNvSpPr/>
          <p:nvPr/>
        </p:nvSpPr>
        <p:spPr>
          <a:xfrm>
            <a:off x="179512" y="3933056"/>
            <a:ext cx="1080120" cy="43204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BE" dirty="0" smtClean="0"/>
              <a:t>Pré-op</a:t>
            </a:r>
            <a:endParaRPr lang="fr-BE" dirty="0"/>
          </a:p>
        </p:txBody>
      </p:sp>
      <p:sp>
        <p:nvSpPr>
          <p:cNvPr id="20" name="Rectangle à coins arrondis 19"/>
          <p:cNvSpPr/>
          <p:nvPr/>
        </p:nvSpPr>
        <p:spPr>
          <a:xfrm>
            <a:off x="179512" y="4635248"/>
            <a:ext cx="1080120" cy="43204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BE" dirty="0" smtClean="0"/>
              <a:t>Per-op</a:t>
            </a:r>
            <a:endParaRPr lang="fr-BE" dirty="0"/>
          </a:p>
        </p:txBody>
      </p:sp>
      <p:sp>
        <p:nvSpPr>
          <p:cNvPr id="21" name="Rectangle à coins arrondis 20"/>
          <p:cNvSpPr/>
          <p:nvPr/>
        </p:nvSpPr>
        <p:spPr>
          <a:xfrm>
            <a:off x="179512" y="5373216"/>
            <a:ext cx="1080120" cy="43204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BE" dirty="0" smtClean="0"/>
              <a:t>Post-op</a:t>
            </a:r>
            <a:endParaRPr lang="fr-BE" dirty="0"/>
          </a:p>
        </p:txBody>
      </p:sp>
      <p:sp>
        <p:nvSpPr>
          <p:cNvPr id="22" name="Rectangle à coins arrondis 21"/>
          <p:cNvSpPr/>
          <p:nvPr/>
        </p:nvSpPr>
        <p:spPr>
          <a:xfrm>
            <a:off x="1560808" y="3933056"/>
            <a:ext cx="1728192" cy="43204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BE" sz="1600" dirty="0" smtClean="0">
                <a:sym typeface="Symbol"/>
              </a:rPr>
              <a:t></a:t>
            </a:r>
            <a:r>
              <a:rPr lang="fr-BE" sz="1600" dirty="0" smtClean="0">
                <a:solidFill>
                  <a:schemeClr val="tx1"/>
                </a:solidFill>
                <a:sym typeface="Symbol"/>
              </a:rPr>
              <a:t> et </a:t>
            </a:r>
            <a:r>
              <a:rPr lang="fr-BE" sz="1600" dirty="0" smtClean="0">
                <a:sym typeface="Symbol"/>
              </a:rPr>
              <a:t> anémie</a:t>
            </a:r>
            <a:endParaRPr lang="fr-BE" sz="1600" dirty="0"/>
          </a:p>
        </p:txBody>
      </p:sp>
      <p:sp>
        <p:nvSpPr>
          <p:cNvPr id="24" name="Rectangle à coins arrondis 23"/>
          <p:cNvSpPr/>
          <p:nvPr/>
        </p:nvSpPr>
        <p:spPr>
          <a:xfrm>
            <a:off x="1560808" y="4635248"/>
            <a:ext cx="1728192" cy="43204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BE" sz="1600" dirty="0" smtClean="0"/>
              <a:t>Ajuster délai</a:t>
            </a:r>
            <a:endParaRPr lang="fr-BE" sz="1600" dirty="0"/>
          </a:p>
        </p:txBody>
      </p:sp>
      <p:sp>
        <p:nvSpPr>
          <p:cNvPr id="25" name="Rectangle à coins arrondis 24"/>
          <p:cNvSpPr/>
          <p:nvPr/>
        </p:nvSpPr>
        <p:spPr>
          <a:xfrm>
            <a:off x="1560808" y="5373216"/>
            <a:ext cx="1728192" cy="43204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BE" sz="1600" dirty="0" smtClean="0">
                <a:sym typeface="Symbol"/>
              </a:rPr>
              <a:t></a:t>
            </a:r>
            <a:r>
              <a:rPr lang="fr-BE" sz="1600" dirty="0" smtClean="0">
                <a:solidFill>
                  <a:schemeClr val="tx1"/>
                </a:solidFill>
                <a:sym typeface="Symbol"/>
              </a:rPr>
              <a:t> et </a:t>
            </a:r>
            <a:r>
              <a:rPr lang="fr-BE" sz="1600" dirty="0" smtClean="0">
                <a:sym typeface="Symbol"/>
              </a:rPr>
              <a:t> anémie</a:t>
            </a:r>
            <a:endParaRPr lang="fr-BE" sz="1600" dirty="0" smtClean="0"/>
          </a:p>
        </p:txBody>
      </p:sp>
      <p:sp>
        <p:nvSpPr>
          <p:cNvPr id="26" name="Rectangle à coins arrondis 25"/>
          <p:cNvSpPr/>
          <p:nvPr/>
        </p:nvSpPr>
        <p:spPr>
          <a:xfrm>
            <a:off x="3707904" y="3933056"/>
            <a:ext cx="1728192" cy="43204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BE" sz="1600" dirty="0" smtClean="0">
                <a:sym typeface="Symbol"/>
              </a:rPr>
              <a:t></a:t>
            </a:r>
            <a:r>
              <a:rPr lang="fr-BE" sz="1600" dirty="0" smtClean="0">
                <a:solidFill>
                  <a:schemeClr val="tx1"/>
                </a:solidFill>
                <a:sym typeface="Symbol"/>
              </a:rPr>
              <a:t> et </a:t>
            </a:r>
            <a:r>
              <a:rPr lang="fr-BE" sz="1600" dirty="0" smtClean="0">
                <a:sym typeface="Symbol"/>
              </a:rPr>
              <a:t> risque s+</a:t>
            </a:r>
            <a:endParaRPr lang="fr-BE" sz="1600" dirty="0" smtClean="0"/>
          </a:p>
        </p:txBody>
      </p:sp>
      <p:sp>
        <p:nvSpPr>
          <p:cNvPr id="27" name="Rectangle à coins arrondis 26"/>
          <p:cNvSpPr/>
          <p:nvPr/>
        </p:nvSpPr>
        <p:spPr>
          <a:xfrm>
            <a:off x="3707904" y="4635248"/>
            <a:ext cx="1728192" cy="43204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BE" sz="1600" dirty="0" smtClean="0"/>
              <a:t>Hémostase </a:t>
            </a:r>
            <a:r>
              <a:rPr lang="fr-BE" sz="1600" dirty="0" err="1" smtClean="0"/>
              <a:t>chir</a:t>
            </a:r>
            <a:r>
              <a:rPr lang="fr-BE" sz="1600" dirty="0" smtClean="0"/>
              <a:t>.</a:t>
            </a:r>
            <a:endParaRPr lang="fr-BE" sz="1600" dirty="0"/>
          </a:p>
        </p:txBody>
      </p:sp>
      <p:sp>
        <p:nvSpPr>
          <p:cNvPr id="28" name="Rectangle à coins arrondis 27"/>
          <p:cNvSpPr/>
          <p:nvPr/>
        </p:nvSpPr>
        <p:spPr>
          <a:xfrm>
            <a:off x="3707904" y="5373216"/>
            <a:ext cx="1728192" cy="43204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BE" sz="1600" dirty="0" smtClean="0">
                <a:sym typeface="Symbol"/>
              </a:rPr>
              <a:t></a:t>
            </a:r>
            <a:r>
              <a:rPr lang="fr-BE" sz="1600" dirty="0" smtClean="0">
                <a:solidFill>
                  <a:schemeClr val="tx1"/>
                </a:solidFill>
                <a:sym typeface="Symbol"/>
              </a:rPr>
              <a:t> et </a:t>
            </a:r>
            <a:r>
              <a:rPr lang="fr-BE" sz="1600" dirty="0" smtClean="0">
                <a:sym typeface="Symbol"/>
              </a:rPr>
              <a:t> risque s+</a:t>
            </a:r>
            <a:endParaRPr lang="fr-BE" sz="1600" dirty="0" smtClean="0"/>
          </a:p>
        </p:txBody>
      </p:sp>
      <p:sp>
        <p:nvSpPr>
          <p:cNvPr id="29" name="Rectangle à coins arrondis 28"/>
          <p:cNvSpPr/>
          <p:nvPr/>
        </p:nvSpPr>
        <p:spPr>
          <a:xfrm>
            <a:off x="5868144" y="3933056"/>
            <a:ext cx="1728192"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BE" sz="1600" dirty="0" smtClean="0"/>
              <a:t>Pertes tolérables?</a:t>
            </a:r>
            <a:endParaRPr lang="fr-BE" sz="1600" dirty="0"/>
          </a:p>
        </p:txBody>
      </p:sp>
      <p:sp>
        <p:nvSpPr>
          <p:cNvPr id="30" name="Rectangle à coins arrondis 29"/>
          <p:cNvSpPr/>
          <p:nvPr/>
        </p:nvSpPr>
        <p:spPr>
          <a:xfrm>
            <a:off x="5868144" y="4635248"/>
            <a:ext cx="1728192"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BE" sz="1600" dirty="0" smtClean="0"/>
              <a:t>Optimiser débit</a:t>
            </a:r>
            <a:endParaRPr lang="fr-BE" sz="1600" dirty="0"/>
          </a:p>
        </p:txBody>
      </p:sp>
      <p:sp>
        <p:nvSpPr>
          <p:cNvPr id="31" name="Rectangle à coins arrondis 30"/>
          <p:cNvSpPr/>
          <p:nvPr/>
        </p:nvSpPr>
        <p:spPr>
          <a:xfrm>
            <a:off x="5868144" y="5373216"/>
            <a:ext cx="1728192"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BE" sz="1600" dirty="0" smtClean="0">
                <a:sym typeface="Wingdings 3"/>
              </a:rPr>
              <a:t> Cons. O</a:t>
            </a:r>
            <a:r>
              <a:rPr lang="fr-BE" sz="1600" baseline="-25000" dirty="0" smtClean="0">
                <a:sym typeface="Wingdings 3"/>
              </a:rPr>
              <a:t>2</a:t>
            </a:r>
            <a:endParaRPr lang="fr-BE" sz="1600" baseline="-25000" dirty="0"/>
          </a:p>
        </p:txBody>
      </p:sp>
      <p:sp>
        <p:nvSpPr>
          <p:cNvPr id="32" name="Rectangle à coins arrondis 31"/>
          <p:cNvSpPr/>
          <p:nvPr/>
        </p:nvSpPr>
        <p:spPr>
          <a:xfrm>
            <a:off x="107504" y="3861048"/>
            <a:ext cx="7632848" cy="576064"/>
          </a:xfrm>
          <a:prstGeom prst="roundRect">
            <a:avLst/>
          </a:prstGeom>
          <a:no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33" name="Rectangle à coins arrondis 32"/>
          <p:cNvSpPr/>
          <p:nvPr/>
        </p:nvSpPr>
        <p:spPr>
          <a:xfrm>
            <a:off x="107504" y="4563240"/>
            <a:ext cx="7632848" cy="576064"/>
          </a:xfrm>
          <a:prstGeom prst="roundRect">
            <a:avLst/>
          </a:prstGeom>
          <a:no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34" name="Rectangle à coins arrondis 33"/>
          <p:cNvSpPr/>
          <p:nvPr/>
        </p:nvSpPr>
        <p:spPr>
          <a:xfrm>
            <a:off x="107504" y="5301208"/>
            <a:ext cx="7632848" cy="576064"/>
          </a:xfrm>
          <a:prstGeom prst="roundRect">
            <a:avLst/>
          </a:prstGeom>
          <a:no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3" name="Rectangle à coins arrondis 12"/>
          <p:cNvSpPr/>
          <p:nvPr/>
        </p:nvSpPr>
        <p:spPr>
          <a:xfrm>
            <a:off x="3636000" y="3798640"/>
            <a:ext cx="1872000" cy="205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BE" dirty="0" smtClean="0"/>
              <a:t>Minimiser </a:t>
            </a:r>
          </a:p>
          <a:p>
            <a:pPr algn="ctr"/>
            <a:r>
              <a:rPr lang="fr-BE" dirty="0" smtClean="0"/>
              <a:t>les pertes sanguines </a:t>
            </a:r>
          </a:p>
          <a:p>
            <a:pPr algn="ctr"/>
            <a:r>
              <a:rPr lang="fr-BE" dirty="0" smtClean="0"/>
              <a:t>et les saignements</a:t>
            </a:r>
            <a:endParaRPr lang="fr-BE" dirty="0"/>
          </a:p>
        </p:txBody>
      </p:sp>
      <p:sp>
        <p:nvSpPr>
          <p:cNvPr id="14" name="Rectangle à coins arrondis 13"/>
          <p:cNvSpPr/>
          <p:nvPr/>
        </p:nvSpPr>
        <p:spPr>
          <a:xfrm>
            <a:off x="5798618" y="3798640"/>
            <a:ext cx="1872000" cy="205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BE" dirty="0" smtClean="0"/>
              <a:t>Renforcer </a:t>
            </a:r>
          </a:p>
          <a:p>
            <a:pPr algn="ctr"/>
            <a:r>
              <a:rPr lang="fr-BE" dirty="0" smtClean="0"/>
              <a:t>et optimiser </a:t>
            </a:r>
          </a:p>
          <a:p>
            <a:pPr algn="ctr"/>
            <a:r>
              <a:rPr lang="fr-BE" dirty="0" smtClean="0"/>
              <a:t>la tolérance physiologique </a:t>
            </a:r>
          </a:p>
          <a:p>
            <a:pPr algn="ctr"/>
            <a:r>
              <a:rPr lang="fr-BE" dirty="0" smtClean="0"/>
              <a:t>à l’anémie</a:t>
            </a:r>
            <a:endParaRPr lang="fr-BE" dirty="0"/>
          </a:p>
        </p:txBody>
      </p:sp>
      <p:sp>
        <p:nvSpPr>
          <p:cNvPr id="12" name="Rectangle à coins arrondis 11"/>
          <p:cNvSpPr/>
          <p:nvPr/>
        </p:nvSpPr>
        <p:spPr>
          <a:xfrm>
            <a:off x="1509522" y="3825272"/>
            <a:ext cx="1872000" cy="205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BE" dirty="0" smtClean="0"/>
              <a:t>Optimiser l’hématopoïèse</a:t>
            </a:r>
            <a:endParaRPr lang="fr-B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500"/>
                            </p:stCondLst>
                            <p:childTnLst>
                              <p:par>
                                <p:cTn id="15" presetID="55" presetClass="exit" presetSubtype="0" fill="hold" grpId="0" nodeType="afterEffect">
                                  <p:stCondLst>
                                    <p:cond delay="0"/>
                                  </p:stCondLst>
                                  <p:childTnLst>
                                    <p:anim calcmode="lin" valueType="num">
                                      <p:cBhvr>
                                        <p:cTn id="16" dur="1000"/>
                                        <p:tgtEl>
                                          <p:spTgt spid="12"/>
                                        </p:tgtEl>
                                        <p:attrNameLst>
                                          <p:attrName>ppt_w</p:attrName>
                                        </p:attrNameLst>
                                      </p:cBhvr>
                                      <p:tavLst>
                                        <p:tav tm="0">
                                          <p:val>
                                            <p:strVal val="ppt_w"/>
                                          </p:val>
                                        </p:tav>
                                        <p:tav tm="100000">
                                          <p:val>
                                            <p:strVal val="ppt_w*0.70"/>
                                          </p:val>
                                        </p:tav>
                                      </p:tavLst>
                                    </p:anim>
                                    <p:anim calcmode="lin" valueType="num">
                                      <p:cBhvr>
                                        <p:cTn id="17" dur="1000"/>
                                        <p:tgtEl>
                                          <p:spTgt spid="12"/>
                                        </p:tgtEl>
                                        <p:attrNameLst>
                                          <p:attrName>ppt_h</p:attrName>
                                        </p:attrNameLst>
                                      </p:cBhvr>
                                      <p:tavLst>
                                        <p:tav tm="0">
                                          <p:val>
                                            <p:strVal val="ppt_h"/>
                                          </p:val>
                                        </p:tav>
                                        <p:tav tm="100000">
                                          <p:val>
                                            <p:strVal val="ppt_h"/>
                                          </p:val>
                                        </p:tav>
                                      </p:tavLst>
                                    </p:anim>
                                    <p:animEffect transition="out" filter="fade">
                                      <p:cBhvr>
                                        <p:cTn id="18" dur="1000"/>
                                        <p:tgtEl>
                                          <p:spTgt spid="12"/>
                                        </p:tgtEl>
                                      </p:cBhvr>
                                    </p:animEffect>
                                    <p:set>
                                      <p:cBhvr>
                                        <p:cTn id="19" dur="1" fill="hold">
                                          <p:stCondLst>
                                            <p:cond delay="999"/>
                                          </p:stCondLst>
                                        </p:cTn>
                                        <p:tgtEl>
                                          <p:spTgt spid="12"/>
                                        </p:tgtEl>
                                        <p:attrNameLst>
                                          <p:attrName>style.visibility</p:attrName>
                                        </p:attrNameLst>
                                      </p:cBhvr>
                                      <p:to>
                                        <p:strVal val="hidden"/>
                                      </p:to>
                                    </p:set>
                                  </p:childTnLst>
                                </p:cTn>
                              </p:par>
                              <p:par>
                                <p:cTn id="20" presetID="55" presetClass="exit" presetSubtype="0" fill="hold" grpId="0" nodeType="withEffect">
                                  <p:stCondLst>
                                    <p:cond delay="0"/>
                                  </p:stCondLst>
                                  <p:childTnLst>
                                    <p:anim calcmode="lin" valueType="num">
                                      <p:cBhvr>
                                        <p:cTn id="21" dur="1000"/>
                                        <p:tgtEl>
                                          <p:spTgt spid="13"/>
                                        </p:tgtEl>
                                        <p:attrNameLst>
                                          <p:attrName>ppt_w</p:attrName>
                                        </p:attrNameLst>
                                      </p:cBhvr>
                                      <p:tavLst>
                                        <p:tav tm="0">
                                          <p:val>
                                            <p:strVal val="ppt_w"/>
                                          </p:val>
                                        </p:tav>
                                        <p:tav tm="100000">
                                          <p:val>
                                            <p:strVal val="ppt_w*0.70"/>
                                          </p:val>
                                        </p:tav>
                                      </p:tavLst>
                                    </p:anim>
                                    <p:anim calcmode="lin" valueType="num">
                                      <p:cBhvr>
                                        <p:cTn id="22" dur="1000"/>
                                        <p:tgtEl>
                                          <p:spTgt spid="13"/>
                                        </p:tgtEl>
                                        <p:attrNameLst>
                                          <p:attrName>ppt_h</p:attrName>
                                        </p:attrNameLst>
                                      </p:cBhvr>
                                      <p:tavLst>
                                        <p:tav tm="0">
                                          <p:val>
                                            <p:strVal val="ppt_h"/>
                                          </p:val>
                                        </p:tav>
                                        <p:tav tm="100000">
                                          <p:val>
                                            <p:strVal val="ppt_h"/>
                                          </p:val>
                                        </p:tav>
                                      </p:tavLst>
                                    </p:anim>
                                    <p:animEffect transition="out" filter="fade">
                                      <p:cBhvr>
                                        <p:cTn id="23" dur="1000"/>
                                        <p:tgtEl>
                                          <p:spTgt spid="13"/>
                                        </p:tgtEl>
                                      </p:cBhvr>
                                    </p:animEffect>
                                    <p:set>
                                      <p:cBhvr>
                                        <p:cTn id="24" dur="1" fill="hold">
                                          <p:stCondLst>
                                            <p:cond delay="999"/>
                                          </p:stCondLst>
                                        </p:cTn>
                                        <p:tgtEl>
                                          <p:spTgt spid="13"/>
                                        </p:tgtEl>
                                        <p:attrNameLst>
                                          <p:attrName>style.visibility</p:attrName>
                                        </p:attrNameLst>
                                      </p:cBhvr>
                                      <p:to>
                                        <p:strVal val="hidden"/>
                                      </p:to>
                                    </p:set>
                                  </p:childTnLst>
                                </p:cTn>
                              </p:par>
                              <p:par>
                                <p:cTn id="25" presetID="55" presetClass="exit" presetSubtype="0" fill="hold" grpId="0" nodeType="withEffect">
                                  <p:stCondLst>
                                    <p:cond delay="0"/>
                                  </p:stCondLst>
                                  <p:childTnLst>
                                    <p:anim calcmode="lin" valueType="num">
                                      <p:cBhvr>
                                        <p:cTn id="26" dur="1000"/>
                                        <p:tgtEl>
                                          <p:spTgt spid="14"/>
                                        </p:tgtEl>
                                        <p:attrNameLst>
                                          <p:attrName>ppt_w</p:attrName>
                                        </p:attrNameLst>
                                      </p:cBhvr>
                                      <p:tavLst>
                                        <p:tav tm="0">
                                          <p:val>
                                            <p:strVal val="ppt_w"/>
                                          </p:val>
                                        </p:tav>
                                        <p:tav tm="100000">
                                          <p:val>
                                            <p:strVal val="ppt_w*0.70"/>
                                          </p:val>
                                        </p:tav>
                                      </p:tavLst>
                                    </p:anim>
                                    <p:anim calcmode="lin" valueType="num">
                                      <p:cBhvr>
                                        <p:cTn id="27" dur="1000"/>
                                        <p:tgtEl>
                                          <p:spTgt spid="14"/>
                                        </p:tgtEl>
                                        <p:attrNameLst>
                                          <p:attrName>ppt_h</p:attrName>
                                        </p:attrNameLst>
                                      </p:cBhvr>
                                      <p:tavLst>
                                        <p:tav tm="0">
                                          <p:val>
                                            <p:strVal val="ppt_h"/>
                                          </p:val>
                                        </p:tav>
                                        <p:tav tm="100000">
                                          <p:val>
                                            <p:strVal val="ppt_h"/>
                                          </p:val>
                                        </p:tav>
                                      </p:tavLst>
                                    </p:anim>
                                    <p:animEffect transition="out" filter="fade">
                                      <p:cBhvr>
                                        <p:cTn id="28" dur="1000"/>
                                        <p:tgtEl>
                                          <p:spTgt spid="14"/>
                                        </p:tgtEl>
                                      </p:cBhvr>
                                    </p:animEffect>
                                    <p:set>
                                      <p:cBhvr>
                                        <p:cTn id="29" dur="1" fill="hold">
                                          <p:stCondLst>
                                            <p:cond delay="999"/>
                                          </p:stCondLst>
                                        </p:cTn>
                                        <p:tgtEl>
                                          <p:spTgt spid="14"/>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13" grpId="0" animBg="1"/>
      <p:bldP spid="14"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0.9"/>
</p:tagLst>
</file>

<file path=ppt/tags/tag2.xml><?xml version="1.0" encoding="utf-8"?>
<p:tagLst xmlns:a="http://schemas.openxmlformats.org/drawingml/2006/main" xmlns:r="http://schemas.openxmlformats.org/officeDocument/2006/relationships" xmlns:p="http://schemas.openxmlformats.org/presentationml/2006/main">
  <p:tag name="TIMING" val="|30.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11759</TotalTime>
  <Words>4774</Words>
  <Application>Microsoft Office PowerPoint</Application>
  <PresentationFormat>Affichage à l'écran (4:3)</PresentationFormat>
  <Paragraphs>1193</Paragraphs>
  <Slides>60</Slides>
  <Notes>60</Notes>
  <HiddenSlides>0</HiddenSlides>
  <MMClips>0</MMClips>
  <ScaleCrop>false</ScaleCrop>
  <HeadingPairs>
    <vt:vector size="4" baseType="variant">
      <vt:variant>
        <vt:lpstr>Thème</vt:lpstr>
      </vt:variant>
      <vt:variant>
        <vt:i4>1</vt:i4>
      </vt:variant>
      <vt:variant>
        <vt:lpstr>Titres des diapositives</vt:lpstr>
      </vt:variant>
      <vt:variant>
        <vt:i4>60</vt:i4>
      </vt:variant>
    </vt:vector>
  </HeadingPairs>
  <TitlesOfParts>
    <vt:vector size="61" baseType="lpstr">
      <vt:lpstr>Thème Office</vt:lpstr>
      <vt:lpstr>Diapositive 1</vt:lpstr>
      <vt:lpstr>Plan de l’exposé</vt:lpstr>
      <vt:lpstr>Contexte 2010-2011</vt:lpstr>
      <vt:lpstr>Contexte 2010-2011</vt:lpstr>
      <vt:lpstr>Contexte 2010-2011</vt:lpstr>
      <vt:lpstr>Contexte 2010-2011</vt:lpstr>
      <vt:lpstr>Contexte 2010-2011</vt:lpstr>
      <vt:lpstr>Diapositive 8</vt:lpstr>
      <vt:lpstr>Diapositive 9</vt:lpstr>
      <vt:lpstr>Plan de l’exposé</vt:lpstr>
      <vt:lpstr>Diapositive 11</vt:lpstr>
      <vt:lpstr>Diapositive 12</vt:lpstr>
      <vt:lpstr>Diapositive 13</vt:lpstr>
      <vt:lpstr>Diapositive 14</vt:lpstr>
      <vt:lpstr>Diapositive 15</vt:lpstr>
      <vt:lpstr>Plan de l’exposé</vt:lpstr>
      <vt:lpstr>Impact de l’utilisation du système RLG en postopératoire  chez les patients à haut risque de saignement ? </vt:lpstr>
      <vt:lpstr>Diapositive 18</vt:lpstr>
      <vt:lpstr>Diapositive 19</vt:lpstr>
      <vt:lpstr>Diapositive 20</vt:lpstr>
      <vt:lpstr>Diapositive 21</vt:lpstr>
      <vt:lpstr>Diapositive 22</vt:lpstr>
      <vt:lpstr>Diapositive 23</vt:lpstr>
      <vt:lpstr>Diapositive 24</vt:lpstr>
      <vt:lpstr>Plan de l’exposé</vt:lpstr>
      <vt:lpstr>Diapositive 26</vt:lpstr>
      <vt:lpstr>Ht T1 &lt; seuil minimal</vt:lpstr>
      <vt:lpstr>Diapositive 28</vt:lpstr>
      <vt:lpstr>Diapositive 29</vt:lpstr>
      <vt:lpstr>Diapositive 30</vt:lpstr>
      <vt:lpstr>Diapositive 31</vt:lpstr>
      <vt:lpstr>Diapositive 32</vt:lpstr>
      <vt:lpstr>Diapositive 33</vt:lpstr>
      <vt:lpstr>Diapositive 34</vt:lpstr>
      <vt:lpstr>Diapositive 35</vt:lpstr>
      <vt:lpstr>Diapositive 36</vt:lpstr>
      <vt:lpstr>Plan de l’exposé</vt:lpstr>
      <vt:lpstr>Diapositive 38</vt:lpstr>
      <vt:lpstr>Diapositive 39</vt:lpstr>
      <vt:lpstr>Diapositive 40</vt:lpstr>
      <vt:lpstr>Diapositive 41</vt:lpstr>
      <vt:lpstr>Diapositive 42</vt:lpstr>
      <vt:lpstr>Diapositive 43</vt:lpstr>
      <vt:lpstr>Diapositive 44</vt:lpstr>
      <vt:lpstr>Diapositive 45</vt:lpstr>
      <vt:lpstr>Plan de l’exposé</vt:lpstr>
      <vt:lpstr>Diapositive 47</vt:lpstr>
      <vt:lpstr>Diapositive 48</vt:lpstr>
      <vt:lpstr>Diapositive 49</vt:lpstr>
      <vt:lpstr>Diapositive 50</vt:lpstr>
      <vt:lpstr>Diapositive 51</vt:lpstr>
      <vt:lpstr>Diapositive 52</vt:lpstr>
      <vt:lpstr>Plan de l’exposé</vt:lpstr>
      <vt:lpstr>Diapositive 54</vt:lpstr>
      <vt:lpstr>Plan de l’exposé</vt:lpstr>
      <vt:lpstr>Contexte 2010-2011</vt:lpstr>
      <vt:lpstr>Contexte 2010-2011</vt:lpstr>
      <vt:lpstr>Diapositive 58</vt:lpstr>
      <vt:lpstr>Diapositive 59</vt:lpstr>
      <vt:lpstr>Merci de votre attention</vt:lpstr>
    </vt:vector>
  </TitlesOfParts>
  <Company>C.H.U. de Liège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c134582</dc:creator>
  <cp:lastModifiedBy>c134582</cp:lastModifiedBy>
  <cp:revision>1133</cp:revision>
  <dcterms:created xsi:type="dcterms:W3CDTF">2016-04-15T13:09:17Z</dcterms:created>
  <dcterms:modified xsi:type="dcterms:W3CDTF">2016-06-29T09:34:34Z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