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</p:sldMasterIdLst>
  <p:notesMasterIdLst>
    <p:notesMasterId r:id="rId11"/>
  </p:notesMasterIdLst>
  <p:handoutMasterIdLst>
    <p:handoutMasterId r:id="rId12"/>
  </p:handoutMasterIdLst>
  <p:sldIdLst>
    <p:sldId id="340" r:id="rId3"/>
    <p:sldId id="369" r:id="rId4"/>
    <p:sldId id="374" r:id="rId5"/>
    <p:sldId id="375" r:id="rId6"/>
    <p:sldId id="376" r:id="rId7"/>
    <p:sldId id="377" r:id="rId8"/>
    <p:sldId id="380" r:id="rId9"/>
    <p:sldId id="381" r:id="rId10"/>
  </p:sldIdLst>
  <p:sldSz cx="10693400" cy="7561263"/>
  <p:notesSz cx="6662738" cy="9832975"/>
  <p:defaultTextStyle>
    <a:defPPr>
      <a:defRPr lang="en-GB"/>
    </a:defPPr>
    <a:lvl1pPr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1pPr>
    <a:lvl2pPr marL="457200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2pPr>
    <a:lvl3pPr marL="914400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3pPr>
    <a:lvl4pPr marL="1371600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4pPr>
    <a:lvl5pPr marL="1828800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087264A1-0ADC-4FE4-BCAF-FE72A7586B86}">
          <p14:sldIdLst>
            <p14:sldId id="340"/>
            <p14:sldId id="369"/>
            <p14:sldId id="374"/>
            <p14:sldId id="375"/>
            <p14:sldId id="376"/>
            <p14:sldId id="377"/>
            <p14:sldId id="380"/>
            <p14:sldId id="38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DAF4"/>
    <a:srgbClr val="96CCEE"/>
    <a:srgbClr val="000066"/>
    <a:srgbClr val="66FF33"/>
    <a:srgbClr val="72BBE8"/>
    <a:srgbClr val="1E7FB8"/>
    <a:srgbClr val="4189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335" autoAdjust="0"/>
    <p:restoredTop sz="94659" autoAdjust="0"/>
  </p:normalViewPr>
  <p:slideViewPr>
    <p:cSldViewPr snapToGrid="0">
      <p:cViewPr>
        <p:scale>
          <a:sx n="60" d="100"/>
          <a:sy n="60" d="100"/>
        </p:scale>
        <p:origin x="-1854" y="-15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GB"/>
              <a:t>World Health Organization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20C0CBA0-22FF-4BC7-A47B-0E0DC9B299F9}" type="datetime3">
              <a:rPr lang="en-GB"/>
              <a:pPr/>
              <a:t>23 July, 2014</a:t>
            </a:fld>
            <a:endParaRPr lang="en-GB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9263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339263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7C2F7F32-1F20-4892-9369-928119B342B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754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GB"/>
              <a:t>World Health Organization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86047512-23CA-4776-8221-402D3CD4080C}" type="datetime3">
              <a:rPr lang="en-GB"/>
              <a:pPr/>
              <a:t>23 July, 2014</a:t>
            </a:fld>
            <a:endParaRPr lang="en-GB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5488" y="738188"/>
            <a:ext cx="5211762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70425"/>
            <a:ext cx="5329238" cy="442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9263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339263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93891F33-AC74-4A53-99A9-AEAB9551486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304085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World Health Organization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D4CD5CA-1735-4DBA-921D-4A12E7BB5C03}" type="datetime3">
              <a:rPr lang="en-GB"/>
              <a:pPr/>
              <a:t>23 July, 2014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FE22A2-1F00-4FE3-B6A8-E05F1B5B0B20}" type="slidenum">
              <a:rPr lang="en-GB"/>
              <a:pPr/>
              <a:t>1</a:t>
            </a:fld>
            <a:endParaRPr lang="en-GB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53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0"/>
            <a:ext cx="2673350" cy="6607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867650" cy="6607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81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263459"/>
            <a:ext cx="10693400" cy="3297804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0693400" cy="426345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924296"/>
            <a:ext cx="10693400" cy="252042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764295"/>
            <a:ext cx="10693400" cy="562894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3521" y="5570666"/>
            <a:ext cx="6592170" cy="972577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chemeClr val="tx2"/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6116" y="3453495"/>
            <a:ext cx="8391174" cy="1977050"/>
          </a:xfrm>
          <a:effectLst/>
        </p:spPr>
        <p:txBody>
          <a:bodyPr>
            <a:noAutofit/>
          </a:bodyPr>
          <a:lstStyle>
            <a:lvl1pPr marL="730139" indent="-521528" algn="l">
              <a:defRPr sz="6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65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336675" y="806535"/>
            <a:ext cx="7485380" cy="3831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733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263459"/>
            <a:ext cx="10693400" cy="3297804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693400" cy="426345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924296"/>
            <a:ext cx="10693400" cy="252042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764295"/>
            <a:ext cx="10693400" cy="562894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709" y="2395445"/>
            <a:ext cx="6977684" cy="2671851"/>
          </a:xfrm>
          <a:effectLst/>
        </p:spPr>
        <p:txBody>
          <a:bodyPr anchor="b"/>
          <a:lstStyle>
            <a:lvl1pPr algn="r">
              <a:defRPr sz="52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65129" y="5079995"/>
            <a:ext cx="6982161" cy="921133"/>
          </a:xfrm>
        </p:spPr>
        <p:txBody>
          <a:bodyPr anchor="t"/>
          <a:lstStyle>
            <a:lvl1pPr marL="0" indent="0" algn="r">
              <a:buNone/>
              <a:defRPr sz="2300">
                <a:solidFill>
                  <a:schemeClr val="tx2"/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234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36674" y="806534"/>
            <a:ext cx="3913784" cy="3831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806535"/>
            <a:ext cx="3913784" cy="3831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90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675" y="806535"/>
            <a:ext cx="3913784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52401" y="1543926"/>
            <a:ext cx="3913784" cy="3024505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4762" y="806535"/>
            <a:ext cx="3913784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marL="0" lvl="0" indent="0" algn="ctr" defTabSz="1043056" rtl="0" eaLnBrk="1" latinLnBrk="0" hangingPunct="1">
              <a:spcBef>
                <a:spcPct val="20000"/>
              </a:spcBef>
              <a:spcAft>
                <a:spcPts val="342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099" y="1542498"/>
            <a:ext cx="3913784" cy="3024505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06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88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823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276" y="2436407"/>
            <a:ext cx="4252199" cy="1387547"/>
          </a:xfrm>
          <a:effectLst/>
        </p:spPr>
        <p:txBody>
          <a:bodyPr anchor="b">
            <a:noAutofit/>
          </a:bodyPr>
          <a:lstStyle>
            <a:lvl1pPr marL="260764" indent="-260764" algn="l">
              <a:defRPr sz="32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1861" y="806535"/>
            <a:ext cx="4697758" cy="5396667"/>
          </a:xfrm>
        </p:spPr>
        <p:txBody>
          <a:bodyPr anchor="ctr"/>
          <a:lstStyle>
            <a:lvl1pPr>
              <a:buClrTx/>
              <a:buSzPct val="100000"/>
              <a:defRPr sz="25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6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8047" y="3856489"/>
            <a:ext cx="3962850" cy="235891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787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288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263459"/>
            <a:ext cx="10693400" cy="3297804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0693400" cy="426345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924296"/>
            <a:ext cx="10693400" cy="252042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764295"/>
            <a:ext cx="10693400" cy="562894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33469" y="1260211"/>
            <a:ext cx="4812030" cy="3448551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3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6640" y="1114108"/>
            <a:ext cx="4320061" cy="2384830"/>
          </a:xfrm>
        </p:spPr>
        <p:txBody>
          <a:bodyPr anchor="b"/>
          <a:lstStyle>
            <a:lvl1pPr marL="208611" indent="-208611">
              <a:buFont typeface="Georgia" pitchFamily="18" charset="0"/>
              <a:buChar char="*"/>
              <a:defRPr sz="18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500" y="4922231"/>
            <a:ext cx="7465193" cy="1260211"/>
          </a:xfrm>
        </p:spPr>
        <p:txBody>
          <a:bodyPr anchor="b">
            <a:noAutofit/>
          </a:bodyPr>
          <a:lstStyle>
            <a:lvl1pPr algn="l">
              <a:defRPr sz="5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776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792" y="806534"/>
            <a:ext cx="7485380" cy="3831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4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49256" y="415128"/>
            <a:ext cx="2406015" cy="577551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7366" y="806534"/>
            <a:ext cx="5647583" cy="53966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280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200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5" y="1522413"/>
            <a:ext cx="4772025" cy="5084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0" y="1522413"/>
            <a:ext cx="4772025" cy="5084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88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655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88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71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7633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148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522413"/>
            <a:ext cx="9696450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0" y="1374775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1588" y="6632575"/>
            <a:ext cx="10693400" cy="928688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20688" y="7054850"/>
            <a:ext cx="415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1042988" rtl="0"/>
            <a:fld id="{90761942-8ADE-4F7F-BD36-E53BC0D11E21}" type="slidenum">
              <a:rPr lang="ar-SA" sz="1700">
                <a:solidFill>
                  <a:srgbClr val="72BBE8"/>
                </a:solidFill>
                <a:latin typeface="Arial Narrow" pitchFamily="34" charset="0"/>
              </a:rPr>
              <a:pPr algn="r" defTabSz="1042988" rtl="0"/>
              <a:t>‹#›</a:t>
            </a:fld>
            <a:r>
              <a:rPr lang="en-GB" sz="1700" dirty="0">
                <a:solidFill>
                  <a:srgbClr val="72BBE8"/>
                </a:solidFill>
                <a:latin typeface="Arial Narrow" pitchFamily="34" charset="0"/>
              </a:rPr>
              <a:t> </a:t>
            </a:r>
            <a:endParaRPr lang="en-US" sz="2400" baseline="14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185" name="Picture 17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575" y="6659563"/>
            <a:ext cx="2581275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72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144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716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288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90525" indent="-390525" algn="l" defTabSz="1042988" rtl="0" fontAlgn="base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800">
          <a:solidFill>
            <a:srgbClr val="000066"/>
          </a:solidFill>
          <a:latin typeface="+mn-lt"/>
          <a:ea typeface="+mn-ea"/>
          <a:cs typeface="+mn-cs"/>
        </a:defRPr>
      </a:lvl1pPr>
      <a:lvl2pPr marL="919163" indent="-322263" algn="l" defTabSz="1042988" rtl="0" fontAlgn="base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33513" indent="-307975" algn="l" defTabSz="1042988" rtl="0" fontAlgn="base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98650" indent="-258763" algn="l" defTabSz="1042988" rtl="0" fontAlgn="base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68538" indent="-165100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25738" indent="-165100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82938" indent="-165100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40138" indent="-165100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97338" indent="-165100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28940"/>
            <a:ext cx="10693400" cy="193232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693400" cy="562894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154730"/>
            <a:ext cx="10693400" cy="252042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764295"/>
            <a:ext cx="10693400" cy="562894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 defTabSz="1043056" rtl="0" fontAlgn="auto">
              <a:spcBef>
                <a:spcPts val="0"/>
              </a:spcBef>
              <a:spcAft>
                <a:spcPts val="0"/>
              </a:spcAft>
            </a:pPr>
            <a:endParaRPr lang="en-US" sz="21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7152" y="4820518"/>
            <a:ext cx="7616020" cy="1260211"/>
          </a:xfrm>
          <a:prstGeom prst="rect">
            <a:avLst/>
          </a:prstGeom>
          <a:effectLst/>
        </p:spPr>
        <p:txBody>
          <a:bodyPr vert="horz" lIns="104306" tIns="52153" rIns="104306" bIns="52153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675" y="807351"/>
            <a:ext cx="7485380" cy="383104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18045" y="6805137"/>
            <a:ext cx="2940685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1043056" rtl="0" fontAlgn="auto">
              <a:spcBef>
                <a:spcPts val="0"/>
              </a:spcBef>
              <a:spcAft>
                <a:spcPts val="0"/>
              </a:spcAft>
            </a:pPr>
            <a:fld id="{8B248F0D-8A0D-4B1D-BD91-10FAEC80471A}" type="datetimeFigureOut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 defTabSz="1043056" rtl="0" fontAlgn="auto">
                <a:spcBef>
                  <a:spcPts val="0"/>
                </a:spcBef>
                <a:spcAft>
                  <a:spcPts val="0"/>
                </a:spcAft>
              </a:pPr>
              <a:t>23/07/2014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4669" y="6805137"/>
            <a:ext cx="3920915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1043056" rtl="0"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55583" y="6805137"/>
            <a:ext cx="2138680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1043056" rtl="0" fontAlgn="auto">
              <a:spcBef>
                <a:spcPts val="0"/>
              </a:spcBef>
              <a:spcAft>
                <a:spcPts val="0"/>
              </a:spcAft>
            </a:pPr>
            <a:fld id="{C85594E1-EDAC-4B42-943E-411A5E556EE6}" type="slidenum">
              <a:rPr lang="en-GB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 defTabSz="1043056" rtl="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8321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marL="365070" indent="-365070" algn="r" defTabSz="1043056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52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60764" indent="-208611" algn="l" defTabSz="1043056" rtl="0" eaLnBrk="1" latinLnBrk="0" hangingPunct="1">
        <a:spcBef>
          <a:spcPct val="20000"/>
        </a:spcBef>
        <a:spcAft>
          <a:spcPts val="34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25834" indent="-208611" algn="l" defTabSz="1043056" rtl="0" eaLnBrk="1" latinLnBrk="0" hangingPunct="1">
        <a:spcBef>
          <a:spcPct val="20000"/>
        </a:spcBef>
        <a:spcAft>
          <a:spcPts val="34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38750" indent="-208611" algn="l" defTabSz="1043056" rtl="0" eaLnBrk="1" latinLnBrk="0" hangingPunct="1">
        <a:spcBef>
          <a:spcPct val="20000"/>
        </a:spcBef>
        <a:spcAft>
          <a:spcPts val="34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51667" indent="-208611" algn="l" defTabSz="1043056" rtl="0" eaLnBrk="1" latinLnBrk="0" hangingPunct="1">
        <a:spcBef>
          <a:spcPct val="20000"/>
        </a:spcBef>
        <a:spcAft>
          <a:spcPts val="34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85445" indent="-208611" algn="l" defTabSz="1043056" rtl="0" eaLnBrk="1" latinLnBrk="0" hangingPunct="1">
        <a:spcBef>
          <a:spcPct val="20000"/>
        </a:spcBef>
        <a:spcAft>
          <a:spcPts val="34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98362" indent="-208611" algn="l" defTabSz="1043056" rtl="0" eaLnBrk="1" latinLnBrk="0" hangingPunct="1">
        <a:spcBef>
          <a:spcPct val="20000"/>
        </a:spcBef>
        <a:spcAft>
          <a:spcPts val="34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42571" indent="-208611" algn="l" defTabSz="1043056" rtl="0" eaLnBrk="1" latinLnBrk="0" hangingPunct="1">
        <a:spcBef>
          <a:spcPct val="20000"/>
        </a:spcBef>
        <a:spcAft>
          <a:spcPts val="34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607640" indent="-208611" algn="l" defTabSz="1043056" rtl="0" eaLnBrk="1" latinLnBrk="0" hangingPunct="1">
        <a:spcBef>
          <a:spcPct val="20000"/>
        </a:spcBef>
        <a:spcAft>
          <a:spcPts val="34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51849" indent="-208611" algn="l" defTabSz="1043056" rtl="0" eaLnBrk="1" latinLnBrk="0" hangingPunct="1">
        <a:spcBef>
          <a:spcPct val="20000"/>
        </a:spcBef>
        <a:spcAft>
          <a:spcPts val="34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91" name="Rectangle 7"/>
          <p:cNvSpPr>
            <a:spLocks noChangeArrowheads="1"/>
          </p:cNvSpPr>
          <p:nvPr/>
        </p:nvSpPr>
        <p:spPr bwMode="auto">
          <a:xfrm>
            <a:off x="0" y="5310188"/>
            <a:ext cx="10693400" cy="2251075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46789" name="Picture 5" descr="WHO-EN-white-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550" y="5578475"/>
            <a:ext cx="4430713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792" name="Rectangle 8"/>
          <p:cNvSpPr>
            <a:spLocks noChangeArrowheads="1"/>
          </p:cNvSpPr>
          <p:nvPr/>
        </p:nvSpPr>
        <p:spPr bwMode="auto">
          <a:xfrm>
            <a:off x="625037" y="1037690"/>
            <a:ext cx="9443325" cy="2383604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6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defTabSz="1042988" rtl="0"/>
            <a:r>
              <a:rPr lang="en-GB" sz="4400" i="1" dirty="0" smtClean="0">
                <a:solidFill>
                  <a:schemeClr val="bg1"/>
                </a:solidFill>
              </a:rPr>
              <a:t>Generating Evidence of Governance Contributions to Health Outcomes </a:t>
            </a:r>
            <a:endParaRPr lang="en-GB" sz="4400" i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3632" y="4479191"/>
            <a:ext cx="91645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USAID – HFG workshop</a:t>
            </a:r>
          </a:p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Washington, 23 July 2014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WHO as part of a </a:t>
            </a:r>
            <a:r>
              <a:rPr lang="fr-CH" dirty="0" err="1" smtClean="0"/>
              <a:t>broader</a:t>
            </a:r>
            <a:r>
              <a:rPr lang="fr-CH" dirty="0" smtClean="0"/>
              <a:t> </a:t>
            </a:r>
            <a:r>
              <a:rPr lang="fr-CH" dirty="0" err="1" smtClean="0"/>
              <a:t>picture</a:t>
            </a:r>
            <a:r>
              <a:rPr lang="fr-CH" dirty="0" smtClean="0"/>
              <a:t> </a:t>
            </a:r>
            <a:r>
              <a:rPr lang="fr-CH" sz="1600" dirty="0" smtClean="0"/>
              <a:t>[1/2]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525" y="1538179"/>
            <a:ext cx="9696450" cy="508476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3200" dirty="0" smtClean="0"/>
              <a:t>WHO has done a lot of efforts to put governance </a:t>
            </a:r>
            <a:r>
              <a:rPr lang="en-GB" sz="3200" dirty="0" smtClean="0"/>
              <a:t>as a key element of the health system strengthening approach</a:t>
            </a:r>
          </a:p>
          <a:p>
            <a:pPr marL="1042988" lvl="1" indent="-514350"/>
            <a:r>
              <a:rPr lang="en-GB" dirty="0" smtClean="0"/>
              <a:t>WHR 2000, Building </a:t>
            </a:r>
            <a:r>
              <a:rPr lang="en-GB" dirty="0" err="1" smtClean="0"/>
              <a:t>blocks,WHR</a:t>
            </a:r>
            <a:r>
              <a:rPr lang="en-GB" dirty="0" smtClean="0"/>
              <a:t> 2008, WHR 2010, System Thinking (AHSR&amp;P),…</a:t>
            </a:r>
          </a:p>
          <a:p>
            <a:pPr marL="1042988" lvl="1" indent="-514350"/>
            <a:r>
              <a:rPr lang="fr-CH" sz="2400" dirty="0" err="1" smtClean="0"/>
              <a:t>Corporate</a:t>
            </a:r>
            <a:r>
              <a:rPr lang="fr-CH" sz="2400" dirty="0" smtClean="0"/>
              <a:t> or </a:t>
            </a:r>
            <a:r>
              <a:rPr lang="fr-CH" dirty="0"/>
              <a:t>RO (EMRO</a:t>
            </a:r>
            <a:r>
              <a:rPr lang="fr-CH" dirty="0" smtClean="0"/>
              <a:t>, EURO</a:t>
            </a:r>
            <a:r>
              <a:rPr lang="fr-CH" dirty="0"/>
              <a:t>, PAHO/AMRO</a:t>
            </a:r>
            <a:r>
              <a:rPr lang="fr-CH" sz="2400" dirty="0" smtClean="0"/>
              <a:t>…)</a:t>
            </a:r>
          </a:p>
          <a:p>
            <a:pPr marL="1042988" lvl="1" indent="-514350"/>
            <a:r>
              <a:rPr lang="fr-CH" dirty="0" err="1" smtClean="0"/>
              <a:t>Many</a:t>
            </a:r>
            <a:r>
              <a:rPr lang="fr-CH" dirty="0" smtClean="0"/>
              <a:t> areas (</a:t>
            </a:r>
            <a:r>
              <a:rPr lang="fr-CH" dirty="0" err="1" smtClean="0"/>
              <a:t>medicine</a:t>
            </a:r>
            <a:r>
              <a:rPr lang="fr-CH" dirty="0" smtClean="0"/>
              <a:t>, HR, Transplantations, …)</a:t>
            </a:r>
            <a:endParaRPr lang="en-GB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3200" dirty="0" smtClean="0"/>
              <a:t>The issue of governance is part of one of the 4 categories (HS) for the </a:t>
            </a:r>
            <a:r>
              <a:rPr lang="en-GB" sz="3200" dirty="0"/>
              <a:t>new </a:t>
            </a:r>
            <a:r>
              <a:rPr lang="en-GB" sz="3200" dirty="0" smtClean="0"/>
              <a:t>WHO's General </a:t>
            </a:r>
            <a:r>
              <a:rPr lang="en-GB" sz="3200" dirty="0" smtClean="0"/>
              <a:t>Programm</a:t>
            </a:r>
            <a:r>
              <a:rPr lang="en-GB" sz="3200" dirty="0" smtClean="0"/>
              <a:t>e of Work</a:t>
            </a:r>
            <a:endParaRPr lang="en-GB" sz="3200" dirty="0" smtClean="0"/>
          </a:p>
          <a:p>
            <a:pPr marL="0" indent="0">
              <a:buNone/>
            </a:pPr>
            <a:endParaRPr lang="en-GB" i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656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WHO as part of a </a:t>
            </a:r>
            <a:r>
              <a:rPr lang="fr-CH" dirty="0" err="1"/>
              <a:t>broader</a:t>
            </a:r>
            <a:r>
              <a:rPr lang="fr-CH" dirty="0"/>
              <a:t> </a:t>
            </a:r>
            <a:r>
              <a:rPr lang="fr-CH" dirty="0" err="1"/>
              <a:t>picture</a:t>
            </a:r>
            <a:r>
              <a:rPr lang="fr-CH" dirty="0"/>
              <a:t> </a:t>
            </a:r>
            <a:r>
              <a:rPr lang="fr-CH" sz="1600" dirty="0" smtClean="0"/>
              <a:t>[2/2</a:t>
            </a:r>
            <a:r>
              <a:rPr lang="fr-CH" sz="1600" dirty="0"/>
              <a:t>]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GB" sz="3200" dirty="0" smtClean="0"/>
              <a:t>The current work is influenced by overall priorities as determined by the Member States: </a:t>
            </a:r>
            <a:r>
              <a:rPr lang="en-GB" sz="2400" dirty="0" smtClean="0"/>
              <a:t>Universal Health Coverage, People </a:t>
            </a:r>
            <a:r>
              <a:rPr lang="en-GB" sz="2400" dirty="0" err="1" smtClean="0"/>
              <a:t>centered</a:t>
            </a:r>
            <a:r>
              <a:rPr lang="en-GB" sz="2400" dirty="0" smtClean="0"/>
              <a:t> approach for service delivery, determinants of health and non communicable diseases, etc.</a:t>
            </a:r>
            <a:endParaRPr lang="en-GB" sz="2400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GB" sz="3200" dirty="0" smtClean="0"/>
              <a:t>Governance at country level is still largely shaped by external interventions </a:t>
            </a:r>
            <a:r>
              <a:rPr lang="en-GB" sz="2400" dirty="0" smtClean="0"/>
              <a:t>(The Global Fund, GAVI, </a:t>
            </a:r>
            <a:r>
              <a:rPr lang="en-GB" sz="2400" dirty="0" err="1" smtClean="0"/>
              <a:t>bilaterals</a:t>
            </a:r>
            <a:r>
              <a:rPr lang="en-GB" sz="2400" dirty="0" smtClean="0"/>
              <a:t>, UN, others.</a:t>
            </a:r>
            <a:r>
              <a:rPr lang="en-GB" sz="3200" dirty="0" smtClean="0"/>
              <a:t> </a:t>
            </a:r>
            <a:r>
              <a:rPr lang="en-GB" sz="1800" b="1" dirty="0" smtClean="0"/>
              <a:t>[to be considered in the gap analysis]</a:t>
            </a:r>
            <a:endParaRPr lang="en-GB" sz="3200" dirty="0" smtClean="0"/>
          </a:p>
          <a:p>
            <a:pPr marL="0" indent="0">
              <a:buNone/>
            </a:pPr>
            <a:endParaRPr lang="en-GB" i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903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What</a:t>
            </a:r>
            <a:r>
              <a:rPr lang="fr-CH" dirty="0" smtClean="0"/>
              <a:t> are </a:t>
            </a:r>
            <a:r>
              <a:rPr lang="fr-CH" dirty="0" err="1"/>
              <a:t>we</a:t>
            </a:r>
            <a:r>
              <a:rPr lang="fr-CH" dirty="0"/>
              <a:t> </a:t>
            </a:r>
            <a:r>
              <a:rPr lang="fr-CH" dirty="0" err="1" smtClean="0"/>
              <a:t>doing</a:t>
            </a:r>
            <a:r>
              <a:rPr lang="fr-CH" dirty="0" smtClean="0"/>
              <a:t>? </a:t>
            </a:r>
            <a:r>
              <a:rPr lang="fr-CH" sz="2000" dirty="0" smtClean="0"/>
              <a:t>(HGF perspective)</a:t>
            </a:r>
            <a:r>
              <a:rPr lang="fr-CH" dirty="0" smtClean="0"/>
              <a:t> </a:t>
            </a:r>
            <a:r>
              <a:rPr lang="fr-CH" sz="1600" dirty="0" smtClean="0"/>
              <a:t>[1/3]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3200" dirty="0" smtClean="0"/>
              <a:t>Support to the development of a health sector strategic vision </a:t>
            </a:r>
            <a:r>
              <a:rPr lang="en-GB" sz="3200" dirty="0" smtClean="0"/>
              <a:t>(UHC) and/or design system at country level </a:t>
            </a:r>
            <a:r>
              <a:rPr lang="en-GB" sz="2400" dirty="0" smtClean="0"/>
              <a:t>(policy and plans, strategies, NHA, </a:t>
            </a:r>
            <a:r>
              <a:rPr lang="en-GB" sz="2400" dirty="0" err="1" smtClean="0"/>
              <a:t>etc</a:t>
            </a:r>
            <a:r>
              <a:rPr lang="en-GB" sz="2400" dirty="0" smtClean="0"/>
              <a:t>) </a:t>
            </a:r>
            <a:endParaRPr lang="en-GB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fr-CH" sz="3200" dirty="0"/>
              <a:t>Participation and </a:t>
            </a:r>
            <a:r>
              <a:rPr lang="fr-CH" sz="3200" dirty="0" smtClean="0"/>
              <a:t>consensus orientation </a:t>
            </a:r>
            <a:r>
              <a:rPr lang="fr-CH" sz="2400" dirty="0" smtClean="0"/>
              <a:t>(national forums, implication of </a:t>
            </a:r>
            <a:r>
              <a:rPr lang="fr-CH" sz="2400" dirty="0" err="1" smtClean="0"/>
              <a:t>political</a:t>
            </a:r>
            <a:r>
              <a:rPr lang="fr-CH" sz="2400" dirty="0" smtClean="0"/>
              <a:t> </a:t>
            </a:r>
            <a:r>
              <a:rPr lang="fr-CH" sz="2400" dirty="0" err="1" smtClean="0"/>
              <a:t>decision</a:t>
            </a:r>
            <a:r>
              <a:rPr lang="fr-CH" sz="2400" dirty="0" smtClean="0"/>
              <a:t> </a:t>
            </a:r>
            <a:r>
              <a:rPr lang="fr-CH" sz="2400" dirty="0" err="1" smtClean="0"/>
              <a:t>makers,etc</a:t>
            </a:r>
            <a:r>
              <a:rPr lang="fr-CH" sz="2400" dirty="0" smtClean="0"/>
              <a:t>)</a:t>
            </a:r>
            <a:endParaRPr lang="en-GB" sz="3200" dirty="0"/>
          </a:p>
          <a:p>
            <a:pPr marL="514350" indent="-514350">
              <a:buFont typeface="+mj-lt"/>
              <a:buAutoNum type="arabicPeriod"/>
            </a:pPr>
            <a:r>
              <a:rPr lang="en-GB" sz="3200" dirty="0" smtClean="0"/>
              <a:t>M&amp;E – accountability / </a:t>
            </a:r>
            <a:r>
              <a:rPr lang="en-GB" sz="3200" dirty="0"/>
              <a:t>transparency </a:t>
            </a:r>
            <a:r>
              <a:rPr lang="en-GB" sz="2400" dirty="0"/>
              <a:t>(Joint annual or mid term reviews)</a:t>
            </a:r>
            <a:endParaRPr lang="en-GB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fr-CH" sz="3200" dirty="0" smtClean="0"/>
              <a:t>Coordination </a:t>
            </a:r>
            <a:r>
              <a:rPr lang="fr-CH" sz="3200" dirty="0" err="1" smtClean="0"/>
              <a:t>mechanisms</a:t>
            </a:r>
            <a:r>
              <a:rPr lang="fr-CH" sz="3200" dirty="0" smtClean="0"/>
              <a:t> </a:t>
            </a:r>
            <a:r>
              <a:rPr lang="fr-CH" sz="2400" dirty="0" smtClean="0"/>
              <a:t>(IHP+ </a:t>
            </a:r>
            <a:r>
              <a:rPr lang="fr-CH" sz="2400" dirty="0" err="1" smtClean="0"/>
              <a:t>among</a:t>
            </a:r>
            <a:r>
              <a:rPr lang="fr-CH" sz="2400" dirty="0" smtClean="0"/>
              <a:t> </a:t>
            </a:r>
            <a:r>
              <a:rPr lang="fr-CH" sz="2400" dirty="0" err="1" smtClean="0"/>
              <a:t>others</a:t>
            </a:r>
            <a:r>
              <a:rPr lang="fr-CH" sz="2400" dirty="0" smtClean="0"/>
              <a:t>))</a:t>
            </a:r>
            <a:endParaRPr lang="en-GB" sz="3200" dirty="0" smtClean="0"/>
          </a:p>
          <a:p>
            <a:pPr marL="0" indent="0">
              <a:buNone/>
            </a:pPr>
            <a:endParaRPr lang="en-GB" i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54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351128"/>
          </a:xfrm>
        </p:spPr>
        <p:txBody>
          <a:bodyPr/>
          <a:lstStyle/>
          <a:p>
            <a:r>
              <a:rPr lang="fr-CH" dirty="0" err="1" smtClean="0"/>
              <a:t>What</a:t>
            </a:r>
            <a:r>
              <a:rPr lang="fr-CH" dirty="0" smtClean="0"/>
              <a:t> are </a:t>
            </a:r>
            <a:r>
              <a:rPr lang="fr-CH" dirty="0" err="1"/>
              <a:t>we</a:t>
            </a:r>
            <a:r>
              <a:rPr lang="fr-CH" dirty="0"/>
              <a:t> </a:t>
            </a:r>
            <a:r>
              <a:rPr lang="fr-CH" dirty="0" err="1" smtClean="0"/>
              <a:t>doing</a:t>
            </a:r>
            <a:r>
              <a:rPr lang="fr-CH" dirty="0" smtClean="0"/>
              <a:t>? </a:t>
            </a:r>
            <a:r>
              <a:rPr lang="fr-CH" sz="2000" dirty="0" smtClean="0"/>
              <a:t>(HGF perspective)</a:t>
            </a:r>
            <a:r>
              <a:rPr lang="fr-CH" dirty="0" smtClean="0"/>
              <a:t> </a:t>
            </a:r>
            <a:r>
              <a:rPr lang="fr-CH" sz="1600" dirty="0" smtClean="0"/>
              <a:t>[2/3]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3200" dirty="0" smtClean="0"/>
              <a:t>Development of tools: JANS, OneHealth (costing) NHA, </a:t>
            </a:r>
            <a:r>
              <a:rPr lang="en-GB" sz="3200" dirty="0" err="1" smtClean="0"/>
              <a:t>etc</a:t>
            </a:r>
            <a:endParaRPr lang="en-GB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3200" dirty="0" smtClean="0"/>
              <a:t>Direct support to countries with ROs </a:t>
            </a:r>
            <a:r>
              <a:rPr lang="en-GB" sz="2400" dirty="0" smtClean="0"/>
              <a:t>(at least 40: UE-Lux-WHO Partnership for UHC, </a:t>
            </a:r>
            <a:r>
              <a:rPr lang="en-GB" sz="2400" dirty="0" err="1" smtClean="0"/>
              <a:t>CoIA</a:t>
            </a:r>
            <a:r>
              <a:rPr lang="en-GB" sz="2400" dirty="0" smtClean="0"/>
              <a:t>,…)</a:t>
            </a:r>
            <a:endParaRPr lang="en-GB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fr-CH" sz="3200" dirty="0" err="1"/>
              <a:t>M</a:t>
            </a:r>
            <a:r>
              <a:rPr lang="fr-CH" sz="3200" dirty="0" err="1"/>
              <a:t>easurement</a:t>
            </a:r>
            <a:r>
              <a:rPr lang="fr-CH" sz="3200" dirty="0"/>
              <a:t> relates </a:t>
            </a:r>
            <a:r>
              <a:rPr lang="fr-CH" sz="3200" dirty="0" err="1"/>
              <a:t>very</a:t>
            </a:r>
            <a:r>
              <a:rPr lang="fr-CH" sz="3200" dirty="0"/>
              <a:t> </a:t>
            </a:r>
            <a:r>
              <a:rPr lang="fr-CH" sz="3200" dirty="0" err="1"/>
              <a:t>often</a:t>
            </a:r>
            <a:r>
              <a:rPr lang="fr-CH" sz="3200" dirty="0"/>
              <a:t> to </a:t>
            </a:r>
            <a:r>
              <a:rPr lang="fr-CH" sz="3200" dirty="0" err="1"/>
              <a:t>undertaken</a:t>
            </a:r>
            <a:r>
              <a:rPr lang="fr-CH" sz="3200" dirty="0"/>
              <a:t> </a:t>
            </a:r>
            <a:r>
              <a:rPr lang="fr-CH" sz="3200" dirty="0" err="1"/>
              <a:t>activities</a:t>
            </a:r>
            <a:r>
              <a:rPr lang="fr-CH" sz="3200" dirty="0"/>
              <a:t>, </a:t>
            </a:r>
            <a:r>
              <a:rPr lang="fr-CH" sz="3200" dirty="0" err="1"/>
              <a:t>sometimes</a:t>
            </a:r>
            <a:r>
              <a:rPr lang="fr-CH" sz="3200" dirty="0"/>
              <a:t> to programmes of interventions and </a:t>
            </a:r>
            <a:r>
              <a:rPr lang="fr-CH" sz="3200" dirty="0" err="1"/>
              <a:t>rarely</a:t>
            </a:r>
            <a:r>
              <a:rPr lang="fr-CH" sz="3200" dirty="0"/>
              <a:t> to </a:t>
            </a:r>
            <a:r>
              <a:rPr lang="fr-CH" sz="3200" dirty="0" err="1"/>
              <a:t>policy</a:t>
            </a:r>
            <a:r>
              <a:rPr lang="fr-CH" sz="3200" dirty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89319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037230"/>
          </a:xfrm>
        </p:spPr>
        <p:txBody>
          <a:bodyPr/>
          <a:lstStyle/>
          <a:p>
            <a:r>
              <a:rPr lang="fr-CH" dirty="0" err="1" smtClean="0"/>
              <a:t>What</a:t>
            </a:r>
            <a:r>
              <a:rPr lang="fr-CH" dirty="0" smtClean="0"/>
              <a:t> are </a:t>
            </a:r>
            <a:r>
              <a:rPr lang="fr-CH" dirty="0" err="1"/>
              <a:t>we</a:t>
            </a:r>
            <a:r>
              <a:rPr lang="fr-CH" dirty="0"/>
              <a:t> </a:t>
            </a:r>
            <a:r>
              <a:rPr lang="fr-CH" dirty="0" err="1" smtClean="0"/>
              <a:t>doing</a:t>
            </a:r>
            <a:r>
              <a:rPr lang="fr-CH" dirty="0" smtClean="0"/>
              <a:t>? </a:t>
            </a:r>
            <a:r>
              <a:rPr lang="fr-CH" sz="2000" dirty="0" smtClean="0"/>
              <a:t>(HGF perspective)</a:t>
            </a:r>
            <a:r>
              <a:rPr lang="fr-CH" dirty="0" smtClean="0"/>
              <a:t> </a:t>
            </a:r>
            <a:r>
              <a:rPr lang="fr-CH" sz="1600" dirty="0" smtClean="0"/>
              <a:t>[3/3]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sz="3200" dirty="0" smtClean="0"/>
              <a:t>All </a:t>
            </a:r>
            <a:r>
              <a:rPr lang="fr-CH" sz="3200" dirty="0" err="1" smtClean="0"/>
              <a:t>these</a:t>
            </a:r>
            <a:r>
              <a:rPr lang="fr-CH" sz="3200" dirty="0" smtClean="0"/>
              <a:t> efforts are </a:t>
            </a:r>
            <a:r>
              <a:rPr lang="fr-CH" sz="3200" dirty="0" err="1" smtClean="0"/>
              <a:t>generating</a:t>
            </a:r>
            <a:r>
              <a:rPr lang="fr-CH" sz="3200" dirty="0" smtClean="0"/>
              <a:t> information: how do </a:t>
            </a:r>
            <a:r>
              <a:rPr lang="fr-CH" sz="3200" dirty="0" err="1" smtClean="0"/>
              <a:t>we</a:t>
            </a:r>
            <a:r>
              <a:rPr lang="fr-CH" sz="3200" dirty="0" smtClean="0"/>
              <a:t> use </a:t>
            </a:r>
            <a:r>
              <a:rPr lang="fr-CH" sz="3200" dirty="0" err="1" smtClean="0"/>
              <a:t>it</a:t>
            </a:r>
            <a:r>
              <a:rPr lang="fr-CH" sz="3200" dirty="0" smtClean="0"/>
              <a:t> to </a:t>
            </a:r>
            <a:r>
              <a:rPr lang="fr-CH" sz="3200" dirty="0" err="1" smtClean="0"/>
              <a:t>demonstrate</a:t>
            </a:r>
            <a:r>
              <a:rPr lang="fr-CH" sz="3200" dirty="0" smtClean="0"/>
              <a:t> </a:t>
            </a:r>
            <a:r>
              <a:rPr lang="fr-CH" sz="3200" dirty="0" err="1" smtClean="0"/>
              <a:t>effects</a:t>
            </a:r>
            <a:r>
              <a:rPr lang="fr-CH" sz="3200" dirty="0" smtClean="0"/>
              <a:t> on </a:t>
            </a:r>
            <a:r>
              <a:rPr lang="fr-CH" sz="3200" dirty="0" err="1" smtClean="0"/>
              <a:t>health</a:t>
            </a:r>
            <a:r>
              <a:rPr lang="fr-CH" sz="3200" dirty="0" smtClean="0"/>
              <a:t> </a:t>
            </a:r>
            <a:r>
              <a:rPr lang="fr-CH" sz="3200" dirty="0" err="1" smtClean="0"/>
              <a:t>outcomes</a:t>
            </a:r>
            <a:r>
              <a:rPr lang="fr-CH" sz="3200" dirty="0" smtClean="0"/>
              <a:t>? </a:t>
            </a:r>
          </a:p>
          <a:p>
            <a:pPr marL="1042988" lvl="1" indent="-514350"/>
            <a:r>
              <a:rPr lang="fr-CH" dirty="0" smtClean="0"/>
              <a:t>Contribution </a:t>
            </a:r>
            <a:r>
              <a:rPr lang="fr-CH" i="1" dirty="0" smtClean="0"/>
              <a:t>vs</a:t>
            </a:r>
            <a:r>
              <a:rPr lang="fr-CH" dirty="0" smtClean="0"/>
              <a:t> attribution?</a:t>
            </a:r>
          </a:p>
          <a:p>
            <a:pPr marL="1042988" lvl="1" indent="-514350"/>
            <a:r>
              <a:rPr lang="fr-CH" dirty="0" smtClean="0"/>
              <a:t>How </a:t>
            </a:r>
            <a:r>
              <a:rPr lang="fr-CH" dirty="0" err="1" smtClean="0"/>
              <a:t>process</a:t>
            </a:r>
            <a:r>
              <a:rPr lang="fr-CH" dirty="0" smtClean="0"/>
              <a:t> analyses </a:t>
            </a:r>
            <a:r>
              <a:rPr lang="fr-CH" dirty="0" err="1" smtClean="0"/>
              <a:t>can</a:t>
            </a:r>
            <a:r>
              <a:rPr lang="fr-CH" dirty="0" smtClean="0"/>
              <a:t> help?</a:t>
            </a:r>
          </a:p>
          <a:p>
            <a:pPr marL="1042988" lvl="1" indent="-514350"/>
            <a:r>
              <a:rPr lang="fr-CH" dirty="0" err="1" smtClean="0"/>
              <a:t>Indicators</a:t>
            </a:r>
            <a:r>
              <a:rPr lang="fr-CH" dirty="0"/>
              <a:t>,</a:t>
            </a:r>
            <a:r>
              <a:rPr lang="fr-CH" smtClean="0"/>
              <a:t> </a:t>
            </a:r>
            <a:r>
              <a:rPr lang="fr-CH" dirty="0" smtClean="0"/>
              <a:t>routine </a:t>
            </a:r>
            <a:r>
              <a:rPr lang="fr-CH" i="1" dirty="0" smtClean="0"/>
              <a:t>vs</a:t>
            </a:r>
            <a:r>
              <a:rPr lang="fr-CH" dirty="0" smtClean="0"/>
              <a:t> </a:t>
            </a:r>
            <a:r>
              <a:rPr lang="fr-CH" dirty="0" err="1" smtClean="0"/>
              <a:t>surveys</a:t>
            </a:r>
            <a:r>
              <a:rPr lang="fr-CH" dirty="0" smtClean="0"/>
              <a:t>?</a:t>
            </a:r>
          </a:p>
          <a:p>
            <a:pPr marL="1042988" lvl="1" indent="-514350"/>
            <a:r>
              <a:rPr lang="fr-CH" dirty="0" smtClean="0"/>
              <a:t>Quantitative </a:t>
            </a:r>
            <a:r>
              <a:rPr lang="fr-CH" i="1" dirty="0" smtClean="0"/>
              <a:t>vs</a:t>
            </a:r>
            <a:r>
              <a:rPr lang="fr-CH" dirty="0" smtClean="0"/>
              <a:t> qualitative?</a:t>
            </a:r>
            <a:endParaRPr lang="en-GB" i="1" dirty="0" smtClean="0"/>
          </a:p>
          <a:p>
            <a:pPr marL="0" indent="0">
              <a:buNone/>
            </a:pPr>
            <a:r>
              <a:rPr lang="fr-CH" sz="3200" dirty="0" err="1" smtClean="0"/>
              <a:t>Examples</a:t>
            </a:r>
            <a:r>
              <a:rPr lang="fr-CH" sz="3200" dirty="0" smtClean="0"/>
              <a:t>:</a:t>
            </a:r>
          </a:p>
          <a:p>
            <a:pPr marL="0" indent="0">
              <a:buNone/>
            </a:pPr>
            <a:r>
              <a:rPr lang="fr-CH" sz="3200" dirty="0" smtClean="0"/>
              <a:t>Tunisia, Tchad, Sierra Leone,…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4145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77382" y="207986"/>
            <a:ext cx="7616020" cy="763729"/>
          </a:xfrm>
        </p:spPr>
        <p:txBody>
          <a:bodyPr/>
          <a:lstStyle/>
          <a:p>
            <a:pPr marL="0" indent="0">
              <a:buNone/>
            </a:pPr>
            <a:r>
              <a:rPr lang="fr-CH" sz="4100" dirty="0" err="1"/>
              <a:t>What</a:t>
            </a:r>
            <a:r>
              <a:rPr lang="fr-CH" sz="4100" dirty="0"/>
              <a:t> </a:t>
            </a:r>
            <a:r>
              <a:rPr lang="fr-CH" sz="4100" dirty="0" err="1"/>
              <a:t>does</a:t>
            </a:r>
            <a:r>
              <a:rPr lang="fr-CH" sz="4100" dirty="0"/>
              <a:t> </a:t>
            </a:r>
            <a:r>
              <a:rPr lang="fr-CH" sz="4100" dirty="0" err="1"/>
              <a:t>it</a:t>
            </a:r>
            <a:r>
              <a:rPr lang="fr-CH" sz="4100" dirty="0"/>
              <a:t> </a:t>
            </a:r>
            <a:r>
              <a:rPr lang="fr-CH" sz="4100" dirty="0" err="1"/>
              <a:t>mean</a:t>
            </a:r>
            <a:r>
              <a:rPr lang="fr-CH" sz="4100" dirty="0"/>
              <a:t> for us?</a:t>
            </a:r>
            <a:endParaRPr lang="en-GB" sz="41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178254" y="1532141"/>
            <a:ext cx="3014769" cy="577660"/>
            <a:chOff x="152425" y="1389637"/>
            <a:chExt cx="2577950" cy="523933"/>
          </a:xfrm>
        </p:grpSpPr>
        <p:sp>
          <p:nvSpPr>
            <p:cNvPr id="53" name="Rounded Rectangle 52"/>
            <p:cNvSpPr/>
            <p:nvPr/>
          </p:nvSpPr>
          <p:spPr>
            <a:xfrm>
              <a:off x="152425" y="1389637"/>
              <a:ext cx="2577950" cy="523933"/>
            </a:xfrm>
            <a:prstGeom prst="roundRect">
              <a:avLst/>
            </a:prstGeom>
            <a:solidFill>
              <a:schemeClr val="accent1">
                <a:alpha val="34000"/>
              </a:schemeClr>
            </a:solidFill>
            <a:ln>
              <a:noFill/>
            </a:ln>
            <a:effectLst>
              <a:glow rad="177800">
                <a:schemeClr val="tx1">
                  <a:alpha val="20000"/>
                </a:schemeClr>
              </a:glow>
              <a:outerShdw blurRad="50800" dist="50800" dir="5400000" sx="43000" sy="43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42872" rtl="0" fontAlgn="auto">
                <a:spcBef>
                  <a:spcPts val="0"/>
                </a:spcBef>
                <a:spcAft>
                  <a:spcPts val="0"/>
                </a:spcAft>
              </a:pPr>
              <a:endParaRPr lang="en-GB" sz="2100" b="0">
                <a:solidFill>
                  <a:prstClr val="white"/>
                </a:solidFill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52425" y="1434599"/>
              <a:ext cx="257795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500" b="0" i="1" u="sng" dirty="0">
                  <a:solidFill>
                    <a:prstClr val="black"/>
                  </a:solidFill>
                  <a:latin typeface="Trebuchet MS"/>
                </a:rPr>
                <a:t>In Sierra Leone </a:t>
              </a:r>
              <a:r>
                <a:rPr lang="fr-CH" sz="1400" i="1" u="sng" dirty="0">
                  <a:solidFill>
                    <a:prstClr val="black"/>
                  </a:solidFill>
                  <a:latin typeface="Trebuchet MS"/>
                </a:rPr>
                <a:t>[1/2]</a:t>
              </a:r>
              <a:endParaRPr lang="en-GB" sz="1400" i="1" u="sng" dirty="0">
                <a:solidFill>
                  <a:prstClr val="black"/>
                </a:solidFill>
                <a:latin typeface="Trebuchet MS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11425" y="2963262"/>
            <a:ext cx="5899595" cy="1911951"/>
            <a:chOff x="539552" y="3227571"/>
            <a:chExt cx="8661412" cy="2479921"/>
          </a:xfrm>
        </p:grpSpPr>
        <p:sp>
          <p:nvSpPr>
            <p:cNvPr id="3" name="TextBox 2"/>
            <p:cNvSpPr txBox="1"/>
            <p:nvPr/>
          </p:nvSpPr>
          <p:spPr>
            <a:xfrm>
              <a:off x="539552" y="3284984"/>
              <a:ext cx="624128" cy="5389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2100" b="0" dirty="0">
                  <a:solidFill>
                    <a:prstClr val="black"/>
                  </a:solidFill>
                  <a:latin typeface="Trebuchet MS"/>
                  <a:sym typeface="Wingdings"/>
                </a:rPr>
                <a:t></a:t>
              </a:r>
              <a:endParaRPr lang="en-GB" sz="2100" b="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90137" y="3654316"/>
              <a:ext cx="4060698" cy="4790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HRH Policy </a:t>
              </a:r>
              <a:r>
                <a:rPr lang="fr-CH" sz="1800" dirty="0" err="1">
                  <a:solidFill>
                    <a:prstClr val="black"/>
                  </a:solidFill>
                  <a:latin typeface="Trebuchet MS"/>
                </a:rPr>
                <a:t>launch</a:t>
              </a: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 </a:t>
              </a: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[2013]</a:t>
              </a:r>
              <a:endParaRPr lang="en-GB" sz="210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63158" y="4261738"/>
              <a:ext cx="4376622" cy="4790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HRH </a:t>
              </a:r>
              <a:r>
                <a:rPr lang="fr-CH" sz="1800" dirty="0" err="1">
                  <a:solidFill>
                    <a:prstClr val="black"/>
                  </a:solidFill>
                  <a:latin typeface="Trebuchet MS"/>
                </a:rPr>
                <a:t>Strategic</a:t>
              </a: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 Plan </a:t>
              </a:r>
              <a:r>
                <a:rPr lang="fr-CH" sz="1800" dirty="0" err="1">
                  <a:solidFill>
                    <a:prstClr val="black"/>
                  </a:solidFill>
                  <a:latin typeface="Trebuchet MS"/>
                </a:rPr>
                <a:t>launch</a:t>
              </a:r>
              <a:endParaRPr lang="en-GB" sz="180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74044" y="4869160"/>
              <a:ext cx="4810877" cy="838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HRH </a:t>
              </a:r>
              <a:r>
                <a:rPr lang="fr-CH" sz="1800" dirty="0" err="1">
                  <a:solidFill>
                    <a:prstClr val="black"/>
                  </a:solidFill>
                  <a:latin typeface="Trebuchet MS"/>
                </a:rPr>
                <a:t>automated</a:t>
              </a: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 information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system</a:t>
              </a:r>
              <a:endParaRPr lang="en-GB" sz="1800" dirty="0">
                <a:solidFill>
                  <a:prstClr val="black"/>
                </a:solidFill>
                <a:latin typeface="Trebuchet MS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5616116" y="4446403"/>
              <a:ext cx="468052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6228184" y="3469650"/>
              <a:ext cx="576064" cy="89545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948264" y="3227571"/>
              <a:ext cx="1930283" cy="4790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leadership</a:t>
              </a:r>
              <a:endParaRPr lang="en-GB" sz="1800" dirty="0">
                <a:solidFill>
                  <a:prstClr val="black"/>
                </a:solidFill>
                <a:latin typeface="Trebuchet MS"/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6300192" y="4446404"/>
              <a:ext cx="50405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948264" y="4138472"/>
              <a:ext cx="1493674" cy="4790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training</a:t>
              </a:r>
              <a:endParaRPr lang="en-GB" sz="180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948264" y="5118902"/>
              <a:ext cx="2252700" cy="5389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800" dirty="0">
                  <a:solidFill>
                    <a:prstClr val="black"/>
                  </a:solidFill>
                  <a:latin typeface="Trebuchet MS"/>
                </a:rPr>
                <a:t>information</a:t>
              </a: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 </a:t>
              </a:r>
              <a:endParaRPr lang="en-GB" sz="2100" b="0" dirty="0">
                <a:solidFill>
                  <a:prstClr val="black"/>
                </a:solidFill>
                <a:latin typeface="Trebuchet MS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6228184" y="4509120"/>
              <a:ext cx="720080" cy="9361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115616" y="4023648"/>
              <a:ext cx="0" cy="2380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115616" y="4631070"/>
              <a:ext cx="0" cy="2380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Connector 29"/>
          <p:cNvCxnSpPr/>
          <p:nvPr/>
        </p:nvCxnSpPr>
        <p:spPr>
          <a:xfrm>
            <a:off x="7453911" y="3892892"/>
            <a:ext cx="1220498" cy="246261"/>
          </a:xfrm>
          <a:prstGeom prst="line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8674409" y="3440778"/>
            <a:ext cx="1936815" cy="1421659"/>
            <a:chOff x="7417547" y="3120757"/>
            <a:chExt cx="1656184" cy="1289434"/>
          </a:xfrm>
        </p:grpSpPr>
        <p:sp>
          <p:nvSpPr>
            <p:cNvPr id="52" name="Rounded Rectangle 51"/>
            <p:cNvSpPr/>
            <p:nvPr/>
          </p:nvSpPr>
          <p:spPr>
            <a:xfrm>
              <a:off x="7417547" y="3120757"/>
              <a:ext cx="1656184" cy="1257210"/>
            </a:xfrm>
            <a:prstGeom prst="roundRect">
              <a:avLst/>
            </a:prstGeom>
            <a:solidFill>
              <a:schemeClr val="accent1">
                <a:alpha val="56000"/>
              </a:schemeClr>
            </a:solidFill>
            <a:ln>
              <a:noFill/>
            </a:ln>
            <a:effectLst>
              <a:reflection blurRad="101600" stA="73000" endPos="65000" dist="762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42872" rtl="0" fontAlgn="auto">
                <a:spcBef>
                  <a:spcPts val="0"/>
                </a:spcBef>
                <a:spcAft>
                  <a:spcPts val="0"/>
                </a:spcAft>
              </a:pPr>
              <a:endParaRPr lang="en-GB" sz="2100" b="0">
                <a:solidFill>
                  <a:prstClr val="white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445403" y="3154011"/>
              <a:ext cx="1553321" cy="12561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Increase</a:t>
              </a: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 of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staff </a:t>
              </a: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density</a:t>
              </a:r>
              <a:endParaRPr lang="fr-CH" sz="2100" b="0" dirty="0">
                <a:solidFill>
                  <a:prstClr val="black"/>
                </a:solidFill>
                <a:latin typeface="Trebuchet MS"/>
              </a:endParaRP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1/ 1500 to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1/ 620 </a:t>
              </a: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inhab</a:t>
              </a: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.</a:t>
              </a:r>
              <a:endParaRPr lang="en-GB" sz="2100" b="0" dirty="0">
                <a:solidFill>
                  <a:prstClr val="black"/>
                </a:solidFill>
                <a:latin typeface="Trebuchet MS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047992" y="3444842"/>
            <a:ext cx="1239739" cy="967081"/>
          </a:xfrm>
          <a:prstGeom prst="rect">
            <a:avLst/>
          </a:prstGeom>
          <a:noFill/>
        </p:spPr>
        <p:txBody>
          <a:bodyPr wrap="none" lIns="104287" tIns="52144" rIns="104287" bIns="52144" rtlCol="0">
            <a:spAutoFit/>
          </a:bodyPr>
          <a:lstStyle/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400" dirty="0" err="1">
                <a:solidFill>
                  <a:prstClr val="black"/>
                </a:solidFill>
                <a:latin typeface="Trebuchet MS"/>
              </a:rPr>
              <a:t>Increase</a:t>
            </a:r>
            <a:r>
              <a:rPr lang="fr-CH" sz="1400" dirty="0">
                <a:solidFill>
                  <a:prstClr val="black"/>
                </a:solidFill>
                <a:latin typeface="Trebuchet MS"/>
              </a:rPr>
              <a:t> of </a:t>
            </a:r>
          </a:p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400" dirty="0" err="1">
                <a:solidFill>
                  <a:prstClr val="black"/>
                </a:solidFill>
                <a:latin typeface="Trebuchet MS"/>
              </a:rPr>
              <a:t>Midwives</a:t>
            </a:r>
            <a:r>
              <a:rPr lang="fr-CH" sz="1400" dirty="0">
                <a:solidFill>
                  <a:prstClr val="black"/>
                </a:solidFill>
                <a:latin typeface="Trebuchet MS"/>
              </a:rPr>
              <a:t>' </a:t>
            </a:r>
          </a:p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400" dirty="0">
                <a:solidFill>
                  <a:prstClr val="black"/>
                </a:solidFill>
                <a:latin typeface="Trebuchet MS"/>
              </a:rPr>
              <a:t>&amp; </a:t>
            </a:r>
            <a:r>
              <a:rPr lang="fr-CH" sz="1400" dirty="0" err="1">
                <a:solidFill>
                  <a:prstClr val="black"/>
                </a:solidFill>
                <a:latin typeface="Trebuchet MS"/>
              </a:rPr>
              <a:t>auxillary's</a:t>
            </a:r>
            <a:endParaRPr lang="fr-CH" sz="1400" dirty="0">
              <a:solidFill>
                <a:prstClr val="black"/>
              </a:solidFill>
              <a:latin typeface="Trebuchet MS"/>
            </a:endParaRPr>
          </a:p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400" dirty="0" err="1">
                <a:solidFill>
                  <a:prstClr val="black"/>
                </a:solidFill>
                <a:latin typeface="Trebuchet MS"/>
              </a:rPr>
              <a:t>skills</a:t>
            </a:r>
            <a:endParaRPr lang="en-GB" sz="1400" dirty="0">
              <a:solidFill>
                <a:prstClr val="black"/>
              </a:solidFill>
              <a:latin typeface="Trebuchet MS"/>
            </a:endParaRPr>
          </a:p>
        </p:txBody>
      </p:sp>
      <p:cxnSp>
        <p:nvCxnSpPr>
          <p:cNvPr id="37" name="Straight Arrow Connector 36"/>
          <p:cNvCxnSpPr>
            <a:stCxn id="17" idx="3"/>
            <a:endCxn id="35" idx="1"/>
          </p:cNvCxnSpPr>
          <p:nvPr/>
        </p:nvCxnSpPr>
        <p:spPr>
          <a:xfrm>
            <a:off x="5694020" y="3850208"/>
            <a:ext cx="353972" cy="78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907262" y="2392228"/>
            <a:ext cx="1177222" cy="536194"/>
          </a:xfrm>
          <a:prstGeom prst="rect">
            <a:avLst/>
          </a:prstGeom>
          <a:noFill/>
        </p:spPr>
        <p:txBody>
          <a:bodyPr wrap="none" lIns="104287" tIns="52144" rIns="104287" bIns="52144" rtlCol="0">
            <a:spAutoFit/>
          </a:bodyPr>
          <a:lstStyle/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400" dirty="0" err="1">
                <a:solidFill>
                  <a:prstClr val="black"/>
                </a:solidFill>
                <a:latin typeface="Trebuchet MS"/>
              </a:rPr>
              <a:t>Improved</a:t>
            </a:r>
            <a:r>
              <a:rPr lang="fr-CH" sz="1400" dirty="0">
                <a:solidFill>
                  <a:prstClr val="black"/>
                </a:solidFill>
                <a:latin typeface="Trebuchet MS"/>
              </a:rPr>
              <a:t> </a:t>
            </a:r>
          </a:p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400" dirty="0" err="1">
                <a:solidFill>
                  <a:prstClr val="black"/>
                </a:solidFill>
                <a:latin typeface="Trebuchet MS"/>
              </a:rPr>
              <a:t>governance</a:t>
            </a:r>
            <a:endParaRPr lang="en-GB" sz="1400" dirty="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249643" y="4800863"/>
            <a:ext cx="1287829" cy="536194"/>
          </a:xfrm>
          <a:prstGeom prst="rect">
            <a:avLst/>
          </a:prstGeom>
          <a:noFill/>
        </p:spPr>
        <p:txBody>
          <a:bodyPr wrap="none" lIns="104287" tIns="52144" rIns="104287" bIns="52144" rtlCol="0">
            <a:spAutoFit/>
          </a:bodyPr>
          <a:lstStyle/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400" dirty="0" err="1">
                <a:solidFill>
                  <a:prstClr val="black"/>
                </a:solidFill>
                <a:latin typeface="Trebuchet MS"/>
              </a:rPr>
              <a:t>Improved</a:t>
            </a:r>
            <a:r>
              <a:rPr lang="fr-CH" sz="1400" dirty="0">
                <a:solidFill>
                  <a:prstClr val="black"/>
                </a:solidFill>
                <a:latin typeface="Trebuchet MS"/>
              </a:rPr>
              <a:t> </a:t>
            </a:r>
          </a:p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400" dirty="0">
                <a:solidFill>
                  <a:prstClr val="black"/>
                </a:solidFill>
                <a:latin typeface="Trebuchet MS"/>
              </a:rPr>
              <a:t>management</a:t>
            </a:r>
            <a:endParaRPr lang="en-GB" sz="1400" dirty="0">
              <a:solidFill>
                <a:prstClr val="black"/>
              </a:solidFill>
              <a:latin typeface="Trebuchet MS"/>
            </a:endParaRPr>
          </a:p>
        </p:txBody>
      </p:sp>
      <p:cxnSp>
        <p:nvCxnSpPr>
          <p:cNvPr id="46" name="Straight Arrow Connector 45"/>
          <p:cNvCxnSpPr>
            <a:stCxn id="14" idx="0"/>
          </p:cNvCxnSpPr>
          <p:nvPr/>
        </p:nvCxnSpPr>
        <p:spPr>
          <a:xfrm flipV="1">
            <a:off x="5334018" y="2748537"/>
            <a:ext cx="548602" cy="214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4" idx="1"/>
          </p:cNvCxnSpPr>
          <p:nvPr/>
        </p:nvCxnSpPr>
        <p:spPr>
          <a:xfrm>
            <a:off x="5882619" y="4828631"/>
            <a:ext cx="367024" cy="2403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/>
          <p:nvPr/>
        </p:nvCxnSpPr>
        <p:spPr>
          <a:xfrm rot="5400000" flipH="1" flipV="1">
            <a:off x="8267326" y="5068744"/>
            <a:ext cx="1182062" cy="791820"/>
          </a:xfrm>
          <a:prstGeom prst="bentConnector3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-13634" y="5648476"/>
            <a:ext cx="10408738" cy="1490625"/>
            <a:chOff x="0" y="4715851"/>
            <a:chExt cx="7974719" cy="1351984"/>
          </a:xfrm>
        </p:grpSpPr>
        <p:sp>
          <p:nvSpPr>
            <p:cNvPr id="34" name="TextBox 33"/>
            <p:cNvSpPr txBox="1"/>
            <p:nvPr/>
          </p:nvSpPr>
          <p:spPr>
            <a:xfrm>
              <a:off x="0" y="5085184"/>
              <a:ext cx="1887913" cy="6699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… Free </a:t>
              </a: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healthcare</a:t>
              </a: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Launch</a:t>
              </a: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 </a:t>
              </a: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[2010]</a:t>
              </a:r>
              <a:endParaRPr lang="en-GB" sz="2100" b="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481004" y="5085183"/>
              <a:ext cx="1203834" cy="6699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Gaps in HR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identified</a:t>
              </a:r>
              <a:endParaRPr lang="en-GB" sz="2100" b="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065914" y="5104765"/>
              <a:ext cx="1288576" cy="6699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Resource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mobilization</a:t>
              </a:r>
              <a:endParaRPr lang="en-GB" sz="2100" b="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4260" y="5104765"/>
              <a:ext cx="2180459" cy="9630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25898" indent="-325898" defTabSz="1042872" rtl="0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Increase</a:t>
              </a: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 of </a:t>
              </a: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salary</a:t>
              </a: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 </a:t>
              </a:r>
            </a:p>
            <a:p>
              <a:pPr marL="325898" indent="-325898" defTabSz="1042872" rtl="0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Increase</a:t>
              </a: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 of </a:t>
              </a:r>
              <a:r>
                <a:rPr lang="fr-CH" sz="2100" b="0" dirty="0" err="1">
                  <a:solidFill>
                    <a:prstClr val="black"/>
                  </a:solidFill>
                  <a:latin typeface="Trebuchet MS"/>
                </a:rPr>
                <a:t>number</a:t>
              </a:r>
              <a:endParaRPr lang="fr-CH" sz="2100" b="0" dirty="0">
                <a:solidFill>
                  <a:prstClr val="black"/>
                </a:solidFill>
                <a:latin typeface="Trebuchet MS"/>
              </a:endParaRP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100" b="0" dirty="0">
                  <a:solidFill>
                    <a:prstClr val="black"/>
                  </a:solidFill>
                  <a:latin typeface="Trebuchet MS"/>
                </a:rPr>
                <a:t>     of staff</a:t>
              </a:r>
              <a:endParaRPr lang="en-GB" sz="2100" b="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52425" y="4715851"/>
              <a:ext cx="325705" cy="3768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2100" b="0" dirty="0">
                  <a:solidFill>
                    <a:prstClr val="black"/>
                  </a:solidFill>
                  <a:latin typeface="Trebuchet MS"/>
                  <a:sym typeface="Wingdings"/>
                </a:rPr>
                <a:t></a:t>
              </a:r>
              <a:endParaRPr lang="en-GB" sz="2100" b="0" dirty="0">
                <a:solidFill>
                  <a:prstClr val="black"/>
                </a:solidFill>
                <a:latin typeface="Trebuchet MS"/>
              </a:endParaRPr>
            </a:p>
          </p:txBody>
        </p:sp>
      </p:grpSp>
      <p:cxnSp>
        <p:nvCxnSpPr>
          <p:cNvPr id="8" name="Straight Arrow Connector 7"/>
          <p:cNvCxnSpPr/>
          <p:nvPr/>
        </p:nvCxnSpPr>
        <p:spPr>
          <a:xfrm>
            <a:off x="2487488" y="6421905"/>
            <a:ext cx="5013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39" idx="1"/>
          </p:cNvCxnSpPr>
          <p:nvPr/>
        </p:nvCxnSpPr>
        <p:spPr>
          <a:xfrm>
            <a:off x="4740970" y="6421905"/>
            <a:ext cx="552296" cy="24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899388" y="6411989"/>
            <a:ext cx="554525" cy="9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7284264"/>
            <a:ext cx="51988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200" dirty="0"/>
              <a:t>[</a:t>
            </a:r>
            <a:r>
              <a:rPr lang="fr-CH" sz="1200" dirty="0" smtClean="0"/>
              <a:t>EU-Lux-WHO UHC </a:t>
            </a:r>
            <a:r>
              <a:rPr lang="fr-CH" sz="1200" dirty="0" err="1" smtClean="0"/>
              <a:t>Partnership</a:t>
            </a:r>
            <a:r>
              <a:rPr lang="fr-CH" sz="1200" dirty="0" smtClean="0"/>
              <a:t> workshop, Ouagadougou, May 2014]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83938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8254" y="1532141"/>
            <a:ext cx="3014769" cy="577660"/>
            <a:chOff x="152425" y="1389637"/>
            <a:chExt cx="2577950" cy="523933"/>
          </a:xfrm>
        </p:grpSpPr>
        <p:sp>
          <p:nvSpPr>
            <p:cNvPr id="5" name="Rounded Rectangle 4"/>
            <p:cNvSpPr/>
            <p:nvPr/>
          </p:nvSpPr>
          <p:spPr>
            <a:xfrm>
              <a:off x="152425" y="1389637"/>
              <a:ext cx="2577950" cy="523933"/>
            </a:xfrm>
            <a:prstGeom prst="roundRect">
              <a:avLst/>
            </a:prstGeom>
            <a:solidFill>
              <a:schemeClr val="accent1">
                <a:alpha val="34000"/>
              </a:schemeClr>
            </a:solidFill>
            <a:ln>
              <a:noFill/>
            </a:ln>
            <a:effectLst>
              <a:glow rad="177800">
                <a:schemeClr val="tx1">
                  <a:alpha val="20000"/>
                </a:schemeClr>
              </a:glow>
              <a:outerShdw blurRad="50800" dist="50800" dir="5400000" sx="43000" sy="43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42872" rtl="0" fontAlgn="auto">
                <a:spcBef>
                  <a:spcPts val="0"/>
                </a:spcBef>
                <a:spcAft>
                  <a:spcPts val="0"/>
                </a:spcAft>
              </a:pPr>
              <a:endParaRPr lang="en-GB" sz="2100" b="0">
                <a:solidFill>
                  <a:prstClr val="white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2425" y="1434599"/>
              <a:ext cx="257795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2500" b="0" i="1" u="sng" dirty="0">
                  <a:solidFill>
                    <a:prstClr val="black"/>
                  </a:solidFill>
                  <a:latin typeface="Trebuchet MS"/>
                </a:rPr>
                <a:t>In Sierra Leone </a:t>
              </a:r>
              <a:r>
                <a:rPr lang="fr-CH" sz="1400" i="1" u="sng" dirty="0">
                  <a:solidFill>
                    <a:prstClr val="black"/>
                  </a:solidFill>
                  <a:latin typeface="Trebuchet MS"/>
                </a:rPr>
                <a:t>[2/2]</a:t>
              </a:r>
              <a:endParaRPr lang="en-GB" sz="1400" i="1" u="sng" dirty="0">
                <a:solidFill>
                  <a:prstClr val="black"/>
                </a:solidFill>
                <a:latin typeface="Trebuchet MS"/>
              </a:endParaRPr>
            </a:p>
          </p:txBody>
        </p:sp>
      </p:grpSp>
      <p:sp>
        <p:nvSpPr>
          <p:cNvPr id="9" name="Title 1"/>
          <p:cNvSpPr txBox="1">
            <a:spLocks/>
          </p:cNvSpPr>
          <p:nvPr/>
        </p:nvSpPr>
        <p:spPr>
          <a:xfrm>
            <a:off x="3077382" y="207986"/>
            <a:ext cx="7616020" cy="763729"/>
          </a:xfrm>
          <a:prstGeom prst="rect">
            <a:avLst/>
          </a:prstGeom>
          <a:effectLst/>
        </p:spPr>
        <p:txBody>
          <a:bodyPr vert="horz" lIns="104287" tIns="52144" rIns="104287" bIns="52144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F14124">
                  <a:lumMod val="75000"/>
                </a:srgbClr>
              </a:buClr>
              <a:buNone/>
            </a:pPr>
            <a:r>
              <a:rPr lang="fr-CH" sz="410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What does it mean for us?</a:t>
            </a:r>
            <a:endParaRPr lang="en-GB" sz="4100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9323" y="2696035"/>
            <a:ext cx="3310370" cy="751637"/>
          </a:xfrm>
          <a:prstGeom prst="rect">
            <a:avLst/>
          </a:prstGeom>
          <a:noFill/>
        </p:spPr>
        <p:txBody>
          <a:bodyPr wrap="none" lIns="104287" tIns="52144" rIns="104287" bIns="52144" rtlCol="0">
            <a:spAutoFit/>
          </a:bodyPr>
          <a:lstStyle/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2100" b="0" dirty="0">
                <a:solidFill>
                  <a:prstClr val="black"/>
                </a:solidFill>
                <a:latin typeface="Trebuchet MS"/>
              </a:rPr>
              <a:t>FMA </a:t>
            </a:r>
            <a:r>
              <a:rPr lang="fr-CH" sz="2100" b="0" dirty="0" err="1">
                <a:solidFill>
                  <a:prstClr val="black"/>
                </a:solidFill>
                <a:latin typeface="Trebuchet MS"/>
              </a:rPr>
              <a:t>assessment</a:t>
            </a:r>
            <a:r>
              <a:rPr lang="fr-CH" sz="2100" b="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fr-CH" sz="2100" b="0" dirty="0" err="1">
                <a:solidFill>
                  <a:prstClr val="black"/>
                </a:solidFill>
                <a:latin typeface="Trebuchet MS"/>
              </a:rPr>
              <a:t>required</a:t>
            </a:r>
            <a:r>
              <a:rPr lang="fr-CH" sz="2100" b="0" dirty="0">
                <a:solidFill>
                  <a:prstClr val="black"/>
                </a:solidFill>
                <a:latin typeface="Trebuchet MS"/>
              </a:rPr>
              <a:t> </a:t>
            </a:r>
          </a:p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2100" b="0" dirty="0">
                <a:solidFill>
                  <a:prstClr val="black"/>
                </a:solidFill>
                <a:latin typeface="Trebuchet MS"/>
              </a:rPr>
              <a:t>by </a:t>
            </a:r>
            <a:r>
              <a:rPr lang="fr-CH" sz="2100" b="0" dirty="0" err="1">
                <a:solidFill>
                  <a:prstClr val="black"/>
                </a:solidFill>
                <a:latin typeface="Trebuchet MS"/>
              </a:rPr>
              <a:t>some</a:t>
            </a:r>
            <a:r>
              <a:rPr lang="fr-CH" sz="2100" b="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fr-CH" sz="2100" b="0" dirty="0" err="1">
                <a:solidFill>
                  <a:prstClr val="black"/>
                </a:solidFill>
                <a:latin typeface="Trebuchet MS"/>
              </a:rPr>
              <a:t>donors</a:t>
            </a:r>
            <a:endParaRPr lang="en-GB" sz="2100" b="0" dirty="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09611" y="3672109"/>
            <a:ext cx="1475444" cy="597749"/>
          </a:xfrm>
          <a:prstGeom prst="rect">
            <a:avLst/>
          </a:prstGeom>
          <a:noFill/>
        </p:spPr>
        <p:txBody>
          <a:bodyPr wrap="none" lIns="104287" tIns="52144" rIns="104287" bIns="52144" rtlCol="0">
            <a:spAutoFit/>
          </a:bodyPr>
          <a:lstStyle/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800" dirty="0">
                <a:solidFill>
                  <a:prstClr val="black"/>
                </a:solidFill>
                <a:latin typeface="Trebuchet MS"/>
              </a:rPr>
              <a:t>FMA report </a:t>
            </a:r>
          </a:p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1400" dirty="0">
                <a:solidFill>
                  <a:prstClr val="black"/>
                </a:solidFill>
                <a:latin typeface="Trebuchet MS"/>
              </a:rPr>
              <a:t>[2012]</a:t>
            </a:r>
            <a:endParaRPr lang="en-GB" sz="1400" dirty="0">
              <a:solidFill>
                <a:prstClr val="black"/>
              </a:solidFill>
              <a:latin typeface="Trebuchet MS"/>
            </a:endParaRPr>
          </a:p>
        </p:txBody>
      </p:sp>
      <p:cxnSp>
        <p:nvCxnSpPr>
          <p:cNvPr id="14" name="Straight Arrow Connector 13"/>
          <p:cNvCxnSpPr>
            <a:endCxn id="11" idx="0"/>
          </p:cNvCxnSpPr>
          <p:nvPr/>
        </p:nvCxnSpPr>
        <p:spPr>
          <a:xfrm>
            <a:off x="2483583" y="3304280"/>
            <a:ext cx="563750" cy="3678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325676" y="4127333"/>
            <a:ext cx="4495910" cy="1229603"/>
            <a:chOff x="2843808" y="3743454"/>
            <a:chExt cx="3844484" cy="1115239"/>
          </a:xfrm>
        </p:grpSpPr>
        <p:sp>
          <p:nvSpPr>
            <p:cNvPr id="12" name="TextBox 11"/>
            <p:cNvSpPr txBox="1"/>
            <p:nvPr/>
          </p:nvSpPr>
          <p:spPr>
            <a:xfrm>
              <a:off x="2843808" y="4077072"/>
              <a:ext cx="3844484" cy="7816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solidFill>
                    <a:prstClr val="black"/>
                  </a:solidFill>
                  <a:latin typeface="Trebuchet MS"/>
                </a:rPr>
                <a:t>Financial Management System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800" dirty="0">
                  <a:solidFill>
                    <a:prstClr val="black"/>
                  </a:solidFill>
                  <a:latin typeface="Trebuchet MS"/>
                </a:rPr>
                <a:t>improvement joint Plan &amp; arrangement</a:t>
              </a:r>
              <a:r>
                <a:rPr lang="en-US" sz="1800" b="0" dirty="0">
                  <a:solidFill>
                    <a:prstClr val="black"/>
                  </a:solidFill>
                  <a:latin typeface="Trebuchet MS"/>
                </a:rPr>
                <a:t>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prstClr val="black"/>
                  </a:solidFill>
                  <a:latin typeface="Trebuchet MS"/>
                </a:rPr>
                <a:t>[2014]</a:t>
              </a:r>
              <a:endParaRPr lang="en-GB" sz="1400" dirty="0">
                <a:solidFill>
                  <a:prstClr val="black"/>
                </a:solidFill>
                <a:latin typeface="Trebuchet MS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3203848" y="3743454"/>
              <a:ext cx="507761" cy="3336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189321" y="5130298"/>
            <a:ext cx="7515241" cy="2430965"/>
            <a:chOff x="161890" y="4653136"/>
            <a:chExt cx="6426334" cy="2204864"/>
          </a:xfrm>
        </p:grpSpPr>
        <p:sp>
          <p:nvSpPr>
            <p:cNvPr id="50" name="Oval 49"/>
            <p:cNvSpPr/>
            <p:nvPr/>
          </p:nvSpPr>
          <p:spPr>
            <a:xfrm>
              <a:off x="161890" y="4941168"/>
              <a:ext cx="6426334" cy="1916832"/>
            </a:xfrm>
            <a:prstGeom prst="ellipse">
              <a:avLst/>
            </a:prstGeom>
            <a:solidFill>
              <a:srgbClr val="FF9933">
                <a:alpha val="13725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42872" rtl="0" fontAlgn="auto">
                <a:spcBef>
                  <a:spcPts val="0"/>
                </a:spcBef>
                <a:spcAft>
                  <a:spcPts val="0"/>
                </a:spcAft>
              </a:pPr>
              <a:endParaRPr lang="en-GB" sz="2100" b="0">
                <a:solidFill>
                  <a:prstClr val="white"/>
                </a:solidFill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H="1">
              <a:off x="1331641" y="4653136"/>
              <a:ext cx="1448849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20895" y="5373216"/>
              <a:ext cx="1092753" cy="6699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Leadership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&amp; </a:t>
              </a:r>
              <a:r>
                <a:rPr lang="fr-CH" sz="1400" dirty="0" err="1">
                  <a:solidFill>
                    <a:prstClr val="black"/>
                  </a:solidFill>
                  <a:latin typeface="Trebuchet MS"/>
                </a:rPr>
                <a:t>credibility</a:t>
              </a: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of the MoH</a:t>
              </a:r>
              <a:endParaRPr lang="en-GB" sz="1400" dirty="0">
                <a:solidFill>
                  <a:prstClr val="black"/>
                </a:solidFill>
                <a:latin typeface="Trebuchet MS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145414" y="5289084"/>
            <a:ext cx="2022357" cy="1222034"/>
            <a:chOff x="1834557" y="4797152"/>
            <a:chExt cx="1729331" cy="1108374"/>
          </a:xfrm>
        </p:grpSpPr>
        <p:sp>
          <p:nvSpPr>
            <p:cNvPr id="19" name="TextBox 18"/>
            <p:cNvSpPr txBox="1"/>
            <p:nvPr/>
          </p:nvSpPr>
          <p:spPr>
            <a:xfrm>
              <a:off x="1834557" y="5430970"/>
              <a:ext cx="1423101" cy="4745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Building </a:t>
              </a:r>
              <a:r>
                <a:rPr lang="fr-CH" sz="1400" dirty="0" err="1">
                  <a:solidFill>
                    <a:prstClr val="black"/>
                  </a:solidFill>
                  <a:latin typeface="Trebuchet MS"/>
                </a:rPr>
                <a:t>capacity</a:t>
              </a: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@ MoH </a:t>
              </a:r>
              <a:r>
                <a:rPr lang="fr-CH" sz="1400" dirty="0" err="1">
                  <a:solidFill>
                    <a:prstClr val="black"/>
                  </a:solidFill>
                  <a:latin typeface="Trebuchet MS"/>
                </a:rPr>
                <a:t>level</a:t>
              </a:r>
              <a:endParaRPr lang="en-GB" sz="1400" dirty="0">
                <a:solidFill>
                  <a:prstClr val="black"/>
                </a:solidFill>
                <a:latin typeface="Trebuchet MS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H="1">
              <a:off x="3001193" y="4797152"/>
              <a:ext cx="562695" cy="5760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3542981" y="5268572"/>
            <a:ext cx="3475368" cy="2106921"/>
            <a:chOff x="3029626" y="4778550"/>
            <a:chExt cx="2971811" cy="1910959"/>
          </a:xfrm>
        </p:grpSpPr>
        <p:sp>
          <p:nvSpPr>
            <p:cNvPr id="20" name="TextBox 19"/>
            <p:cNvSpPr txBox="1"/>
            <p:nvPr/>
          </p:nvSpPr>
          <p:spPr>
            <a:xfrm>
              <a:off x="3316943" y="5226033"/>
              <a:ext cx="1915854" cy="5722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prstClr val="black"/>
                  </a:solidFill>
                  <a:latin typeface="Trebuchet MS"/>
                </a:rPr>
                <a:t>Partners’ interest for a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prstClr val="black"/>
                  </a:solidFill>
                  <a:latin typeface="Trebuchet MS"/>
                </a:rPr>
                <a:t>joint sector programme</a:t>
              </a:r>
              <a:r>
                <a:rPr lang="en-US" sz="2100" b="0" dirty="0">
                  <a:solidFill>
                    <a:prstClr val="black"/>
                  </a:solidFill>
                  <a:latin typeface="Trebuchet MS"/>
                </a:rPr>
                <a:t> </a:t>
              </a:r>
              <a:endParaRPr lang="en-GB" sz="2100" b="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29626" y="6019547"/>
              <a:ext cx="2315452" cy="6699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prstClr val="black"/>
                  </a:solidFill>
                  <a:latin typeface="Trebuchet MS"/>
                </a:rPr>
                <a:t>Health sector financial model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prstClr val="black"/>
                  </a:solidFill>
                  <a:latin typeface="Trebuchet MS"/>
                </a:rPr>
                <a:t>to be replicated in all other </a:t>
              </a:r>
            </a:p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prstClr val="black"/>
                  </a:solidFill>
                  <a:latin typeface="Trebuchet MS"/>
                </a:rPr>
                <a:t>government sectors</a:t>
              </a:r>
              <a:endParaRPr lang="en-GB" sz="1400" dirty="0">
                <a:solidFill>
                  <a:prstClr val="black"/>
                </a:solidFill>
                <a:latin typeface="Trebuchet MS"/>
              </a:endParaRPr>
            </a:p>
          </p:txBody>
        </p:sp>
        <p:cxnSp>
          <p:nvCxnSpPr>
            <p:cNvPr id="25" name="Straight Arrow Connector 24"/>
            <p:cNvCxnSpPr>
              <a:endCxn id="20" idx="0"/>
            </p:cNvCxnSpPr>
            <p:nvPr/>
          </p:nvCxnSpPr>
          <p:spPr>
            <a:xfrm>
              <a:off x="4204787" y="4778550"/>
              <a:ext cx="70083" cy="4474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5220072" y="4778550"/>
              <a:ext cx="781365" cy="124099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3251630" y="1617366"/>
            <a:ext cx="4969478" cy="428472"/>
          </a:xfrm>
          <a:prstGeom prst="rect">
            <a:avLst/>
          </a:prstGeom>
          <a:noFill/>
        </p:spPr>
        <p:txBody>
          <a:bodyPr wrap="none" lIns="104287" tIns="52144" rIns="104287" bIns="52144" rtlCol="0">
            <a:spAutoFit/>
          </a:bodyPr>
          <a:lstStyle/>
          <a:p>
            <a:pPr defTabSz="1042872" rtl="0" fontAlgn="auto">
              <a:spcBef>
                <a:spcPts val="0"/>
              </a:spcBef>
              <a:spcAft>
                <a:spcPts val="0"/>
              </a:spcAft>
            </a:pPr>
            <a:r>
              <a:rPr lang="fr-CH" sz="2100" b="0" dirty="0">
                <a:solidFill>
                  <a:prstClr val="black"/>
                </a:solidFill>
                <a:latin typeface="Trebuchet MS"/>
              </a:rPr>
              <a:t>Financial Mangement </a:t>
            </a:r>
            <a:r>
              <a:rPr lang="fr-CH" sz="2100" b="0" dirty="0" err="1">
                <a:solidFill>
                  <a:prstClr val="black"/>
                </a:solidFill>
                <a:latin typeface="Trebuchet MS"/>
              </a:rPr>
              <a:t>Assessment</a:t>
            </a:r>
            <a:r>
              <a:rPr lang="fr-CH" sz="2100" b="0" dirty="0">
                <a:solidFill>
                  <a:prstClr val="black"/>
                </a:solidFill>
                <a:latin typeface="Trebuchet MS"/>
              </a:rPr>
              <a:t> (FMA)</a:t>
            </a:r>
            <a:endParaRPr lang="en-GB" sz="2100" b="0" dirty="0">
              <a:solidFill>
                <a:prstClr val="black"/>
              </a:solidFill>
              <a:latin typeface="Trebuchet M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785055" y="3542455"/>
            <a:ext cx="2897245" cy="952706"/>
            <a:chOff x="3236626" y="3212976"/>
            <a:chExt cx="2477454" cy="864096"/>
          </a:xfrm>
        </p:grpSpPr>
        <p:sp>
          <p:nvSpPr>
            <p:cNvPr id="45" name="TextBox 44"/>
            <p:cNvSpPr txBox="1"/>
            <p:nvPr/>
          </p:nvSpPr>
          <p:spPr>
            <a:xfrm>
              <a:off x="3711609" y="3212976"/>
              <a:ext cx="20024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42872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CH" sz="1400" dirty="0" err="1">
                  <a:solidFill>
                    <a:prstClr val="black"/>
                  </a:solidFill>
                  <a:latin typeface="Trebuchet MS"/>
                </a:rPr>
                <a:t>Adhesion</a:t>
              </a: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 of </a:t>
              </a:r>
              <a:r>
                <a:rPr lang="fr-CH" sz="1400" dirty="0" err="1">
                  <a:solidFill>
                    <a:prstClr val="black"/>
                  </a:solidFill>
                  <a:latin typeface="Trebuchet MS"/>
                </a:rPr>
                <a:t>other</a:t>
              </a:r>
              <a:r>
                <a:rPr lang="fr-CH" sz="1400" dirty="0">
                  <a:solidFill>
                    <a:prstClr val="black"/>
                  </a:solidFill>
                  <a:latin typeface="Trebuchet MS"/>
                </a:rPr>
                <a:t> </a:t>
              </a:r>
              <a:r>
                <a:rPr lang="fr-CH" sz="1400" dirty="0" err="1">
                  <a:solidFill>
                    <a:prstClr val="black"/>
                  </a:solidFill>
                  <a:latin typeface="Trebuchet MS"/>
                </a:rPr>
                <a:t>donors</a:t>
              </a:r>
              <a:endParaRPr lang="en-GB" sz="1400" dirty="0">
                <a:solidFill>
                  <a:prstClr val="black"/>
                </a:solidFill>
                <a:latin typeface="Trebuchet MS"/>
              </a:endParaRPr>
            </a:p>
          </p:txBody>
        </p:sp>
        <p:cxnSp>
          <p:nvCxnSpPr>
            <p:cNvPr id="47" name="Straight Arrow Connector 46"/>
            <p:cNvCxnSpPr>
              <a:stCxn id="11" idx="3"/>
            </p:cNvCxnSpPr>
            <p:nvPr/>
          </p:nvCxnSpPr>
          <p:spPr>
            <a:xfrm flipV="1">
              <a:off x="3236626" y="3489977"/>
              <a:ext cx="474983" cy="11167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4712844" y="3562079"/>
              <a:ext cx="0" cy="51499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7367725" y="2877443"/>
            <a:ext cx="3508575" cy="3495311"/>
            <a:chOff x="6300191" y="2609814"/>
            <a:chExt cx="3000207" cy="3170217"/>
          </a:xfrm>
        </p:grpSpPr>
        <p:grpSp>
          <p:nvGrpSpPr>
            <p:cNvPr id="30" name="Group 29"/>
            <p:cNvGrpSpPr/>
            <p:nvPr/>
          </p:nvGrpSpPr>
          <p:grpSpPr>
            <a:xfrm>
              <a:off x="7092280" y="2609814"/>
              <a:ext cx="2208118" cy="1890398"/>
              <a:chOff x="7417547" y="3120757"/>
              <a:chExt cx="1882852" cy="1309521"/>
            </a:xfrm>
          </p:grpSpPr>
          <p:sp>
            <p:nvSpPr>
              <p:cNvPr id="31" name="Rounded Rectangle 30"/>
              <p:cNvSpPr/>
              <p:nvPr/>
            </p:nvSpPr>
            <p:spPr>
              <a:xfrm>
                <a:off x="7417547" y="3120757"/>
                <a:ext cx="1656184" cy="1257210"/>
              </a:xfrm>
              <a:prstGeom prst="roundRect">
                <a:avLst/>
              </a:prstGeom>
              <a:solidFill>
                <a:schemeClr val="accent1">
                  <a:alpha val="56000"/>
                </a:schemeClr>
              </a:solidFill>
              <a:ln>
                <a:noFill/>
              </a:ln>
              <a:effectLst>
                <a:reflection blurRad="101600" stA="73000" endPos="65000" dist="762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42872" rtl="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GB" sz="21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7417547" y="3154011"/>
                <a:ext cx="1882852" cy="12762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042872" rtl="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2100" b="0" dirty="0" err="1">
                    <a:solidFill>
                      <a:prstClr val="black"/>
                    </a:solidFill>
                    <a:latin typeface="Trebuchet MS"/>
                  </a:rPr>
                  <a:t>Number</a:t>
                </a:r>
                <a:r>
                  <a:rPr lang="fr-CH" sz="2100" b="0" dirty="0">
                    <a:solidFill>
                      <a:prstClr val="black"/>
                    </a:solidFill>
                    <a:latin typeface="Trebuchet MS"/>
                  </a:rPr>
                  <a:t> of </a:t>
                </a:r>
              </a:p>
              <a:p>
                <a:pPr defTabSz="1042872" rtl="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2100" b="0" dirty="0" err="1">
                    <a:solidFill>
                      <a:prstClr val="black"/>
                    </a:solidFill>
                    <a:latin typeface="Trebuchet MS"/>
                  </a:rPr>
                  <a:t>Partners</a:t>
                </a:r>
                <a:r>
                  <a:rPr lang="fr-CH" sz="2100" b="0" dirty="0">
                    <a:solidFill>
                      <a:prstClr val="black"/>
                    </a:solidFill>
                    <a:latin typeface="Trebuchet MS"/>
                  </a:rPr>
                  <a:t> </a:t>
                </a:r>
              </a:p>
              <a:p>
                <a:pPr defTabSz="1042872" rtl="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2100" b="0" dirty="0" err="1">
                    <a:solidFill>
                      <a:prstClr val="black"/>
                    </a:solidFill>
                    <a:latin typeface="Trebuchet MS"/>
                  </a:rPr>
                  <a:t>disbursing</a:t>
                </a:r>
                <a:r>
                  <a:rPr lang="fr-CH" sz="2100" b="0" dirty="0">
                    <a:solidFill>
                      <a:prstClr val="black"/>
                    </a:solidFill>
                    <a:latin typeface="Trebuchet MS"/>
                  </a:rPr>
                  <a:t> </a:t>
                </a:r>
              </a:p>
              <a:p>
                <a:pPr defTabSz="1042872" rtl="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2100" b="0" dirty="0" err="1">
                    <a:solidFill>
                      <a:prstClr val="black"/>
                    </a:solidFill>
                    <a:latin typeface="Trebuchet MS"/>
                  </a:rPr>
                  <a:t>through</a:t>
                </a:r>
                <a:r>
                  <a:rPr lang="fr-CH" sz="2100" b="0" dirty="0">
                    <a:solidFill>
                      <a:prstClr val="black"/>
                    </a:solidFill>
                    <a:latin typeface="Trebuchet MS"/>
                  </a:rPr>
                  <a:t> the </a:t>
                </a:r>
              </a:p>
              <a:p>
                <a:pPr defTabSz="1042872" rtl="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2100" b="0" dirty="0" err="1">
                    <a:solidFill>
                      <a:prstClr val="black"/>
                    </a:solidFill>
                    <a:latin typeface="Trebuchet MS"/>
                  </a:rPr>
                  <a:t>financial</a:t>
                </a:r>
                <a:r>
                  <a:rPr lang="fr-CH" sz="2100" b="0" dirty="0">
                    <a:solidFill>
                      <a:prstClr val="black"/>
                    </a:solidFill>
                    <a:latin typeface="Trebuchet MS"/>
                  </a:rPr>
                  <a:t> model </a:t>
                </a:r>
              </a:p>
              <a:p>
                <a:pPr defTabSz="1042872" rtl="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2100" b="0" dirty="0">
                    <a:solidFill>
                      <a:prstClr val="black"/>
                    </a:solidFill>
                    <a:latin typeface="Trebuchet MS"/>
                  </a:rPr>
                  <a:t>in 2016 (</a:t>
                </a:r>
                <a:r>
                  <a:rPr lang="fr-CH" sz="2100" b="0" dirty="0" err="1">
                    <a:solidFill>
                      <a:prstClr val="black"/>
                    </a:solidFill>
                    <a:latin typeface="Trebuchet MS"/>
                  </a:rPr>
                  <a:t>any</a:t>
                </a:r>
                <a:r>
                  <a:rPr lang="fr-CH" sz="2100" b="0" dirty="0">
                    <a:solidFill>
                      <a:prstClr val="black"/>
                    </a:solidFill>
                    <a:latin typeface="Trebuchet MS"/>
                  </a:rPr>
                  <a:t> &gt;1)</a:t>
                </a:r>
                <a:endParaRPr lang="en-GB" sz="2100" b="0" dirty="0">
                  <a:solidFill>
                    <a:prstClr val="black"/>
                  </a:solidFill>
                  <a:latin typeface="Trebuchet MS"/>
                </a:endParaRPr>
              </a:p>
            </p:txBody>
          </p:sp>
        </p:grpSp>
        <p:sp>
          <p:nvSpPr>
            <p:cNvPr id="54" name="Arc 53"/>
            <p:cNvSpPr/>
            <p:nvPr/>
          </p:nvSpPr>
          <p:spPr>
            <a:xfrm rot="5400000">
              <a:off x="6201581" y="3918187"/>
              <a:ext cx="1960454" cy="1763234"/>
            </a:xfrm>
            <a:prstGeom prst="arc">
              <a:avLst>
                <a:gd name="adj1" fmla="val 16200000"/>
                <a:gd name="adj2" fmla="val 390702"/>
              </a:avLst>
            </a:prstGeom>
            <a:ln w="25400"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42872" rtl="0" fontAlgn="auto">
                <a:spcBef>
                  <a:spcPts val="0"/>
                </a:spcBef>
                <a:spcAft>
                  <a:spcPts val="0"/>
                </a:spcAft>
              </a:pPr>
              <a:endParaRPr lang="en-GB" sz="2100" b="0">
                <a:solidFill>
                  <a:prstClr val="black"/>
                </a:solidFill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7828515" y="7118279"/>
            <a:ext cx="2864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200" dirty="0"/>
              <a:t>[</a:t>
            </a:r>
            <a:r>
              <a:rPr lang="fr-CH" sz="1200" dirty="0" smtClean="0"/>
              <a:t>EU-Lux-WHO UHC </a:t>
            </a:r>
            <a:r>
              <a:rPr lang="fr-CH" sz="1200" dirty="0" err="1" smtClean="0"/>
              <a:t>Partnership</a:t>
            </a:r>
            <a:r>
              <a:rPr lang="fr-CH" sz="1200" dirty="0" smtClean="0"/>
              <a:t> </a:t>
            </a:r>
          </a:p>
          <a:p>
            <a:r>
              <a:rPr lang="fr-CH" sz="1200" dirty="0" smtClean="0"/>
              <a:t>workshop, Ouagadougou, May 2014]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25828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2388</TotalTime>
  <Words>577</Words>
  <Application>Microsoft Office PowerPoint</Application>
  <PresentationFormat>Custom</PresentationFormat>
  <Paragraphs>94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master</vt:lpstr>
      <vt:lpstr>Slipstream</vt:lpstr>
      <vt:lpstr>PowerPoint Presentation</vt:lpstr>
      <vt:lpstr>WHO as part of a broader picture [1/2]</vt:lpstr>
      <vt:lpstr>WHO as part of a broader picture [2/2]</vt:lpstr>
      <vt:lpstr>What are we doing? (HGF perspective) [1/3]</vt:lpstr>
      <vt:lpstr>What are we doing? (HGF perspective) [2/3]</vt:lpstr>
      <vt:lpstr>What are we doing? (HGF perspective) [3/3]</vt:lpstr>
      <vt:lpstr>What does it mean for us?</vt:lpstr>
      <vt:lpstr>PowerPoint Presentation</vt:lpstr>
    </vt:vector>
  </TitlesOfParts>
  <Company>World Health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</dc:title>
  <dc:subject>WHO template and recommendations</dc:subject>
  <dc:creator>Anne Guilloux</dc:creator>
  <cp:keywords>communication, photos, text</cp:keywords>
  <cp:lastModifiedBy>PORIGNON, Denis Georges</cp:lastModifiedBy>
  <cp:revision>163</cp:revision>
  <cp:lastPrinted>2014-01-30T10:11:10Z</cp:lastPrinted>
  <dcterms:created xsi:type="dcterms:W3CDTF">2005-03-01T08:26:43Z</dcterms:created>
  <dcterms:modified xsi:type="dcterms:W3CDTF">2014-07-23T12:02:50Z</dcterms:modified>
  <cp:category>Guidelines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