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79975" cy="42808525"/>
  <p:notesSz cx="7102475" cy="10234613"/>
  <p:defaultTextStyle>
    <a:defPPr>
      <a:defRPr lang="fr-FR"/>
    </a:defPPr>
    <a:lvl1pPr marL="0" algn="l" defTabSz="417623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117" algn="l" defTabSz="417623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234" algn="l" defTabSz="417623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351" algn="l" defTabSz="417623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468" algn="l" defTabSz="417623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0585" algn="l" defTabSz="417623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8702" algn="l" defTabSz="417623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6819" algn="l" defTabSz="417623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4936" algn="l" defTabSz="417623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CC"/>
    <a:srgbClr val="202FEC"/>
    <a:srgbClr val="FCFEE8"/>
    <a:srgbClr val="FCFDBF"/>
    <a:srgbClr val="F8FAF4"/>
    <a:srgbClr val="F70FA4"/>
    <a:srgbClr val="F115C7"/>
    <a:srgbClr val="66FFCC"/>
    <a:srgbClr val="DEFA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85" autoAdjust="0"/>
  </p:normalViewPr>
  <p:slideViewPr>
    <p:cSldViewPr>
      <p:cViewPr>
        <p:scale>
          <a:sx n="20" d="100"/>
          <a:sy n="20" d="100"/>
        </p:scale>
        <p:origin x="-547" y="1829"/>
      </p:cViewPr>
      <p:guideLst>
        <p:guide orient="horz" pos="13483"/>
        <p:guide pos="95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Agriculture%20is%20Life\conferences%20&amp;%20articles\EC-PLF%202015\analysis%20of%20grazing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157795275590551"/>
          <c:y val="7.0400419947506565E-2"/>
          <c:w val="0.722866491688539"/>
          <c:h val="0.7860262467191601"/>
        </c:manualLayout>
      </c:layout>
      <c:scatterChart>
        <c:scatterStyle val="lineMarker"/>
        <c:varyColors val="0"/>
        <c:ser>
          <c:idx val="0"/>
          <c:order val="0"/>
          <c:tx>
            <c:strRef>
              <c:f>'HSH1'!$I$1</c:f>
              <c:strCache>
                <c:ptCount val="1"/>
                <c:pt idx="0">
                  <c:v>Number of detected uprooting bites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('HSH1'!$E$2:$E$7,'HSH1'!$E$11:$E$12,'HSH1'!$E$17,'HSH1'!$E$20:$E$22,'HSH1'!$E$25:$E$29,'HSH1'!$E$31:$E$32,'HSH1'!$E$34,'HSH1'!$E$37,'HSH1'!$E$42:$E$46)</c:f>
              <c:numCache>
                <c:formatCode>General</c:formatCode>
                <c:ptCount val="2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10</c:v>
                </c:pt>
                <c:pt idx="7">
                  <c:v>11</c:v>
                </c:pt>
                <c:pt idx="8">
                  <c:v>16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24</c:v>
                </c:pt>
                <c:pt idx="13">
                  <c:v>25</c:v>
                </c:pt>
                <c:pt idx="14">
                  <c:v>26</c:v>
                </c:pt>
                <c:pt idx="15">
                  <c:v>27</c:v>
                </c:pt>
                <c:pt idx="16">
                  <c:v>28</c:v>
                </c:pt>
                <c:pt idx="17">
                  <c:v>30</c:v>
                </c:pt>
                <c:pt idx="18">
                  <c:v>31</c:v>
                </c:pt>
                <c:pt idx="19">
                  <c:v>33</c:v>
                </c:pt>
                <c:pt idx="20">
                  <c:v>36</c:v>
                </c:pt>
                <c:pt idx="21">
                  <c:v>41</c:v>
                </c:pt>
                <c:pt idx="22">
                  <c:v>42</c:v>
                </c:pt>
                <c:pt idx="23">
                  <c:v>43</c:v>
                </c:pt>
                <c:pt idx="24">
                  <c:v>44</c:v>
                </c:pt>
                <c:pt idx="25">
                  <c:v>45</c:v>
                </c:pt>
              </c:numCache>
            </c:numRef>
          </c:xVal>
          <c:yVal>
            <c:numRef>
              <c:f>('HSH1'!$I$2:$I$7,'HSH1'!$I$11:$I$12,'HSH1'!$I$17,'HSH1'!$I$20:$I$22,'HSH1'!$I$25:$I$29,'HSH1'!$I$31:$I$32,'HSH1'!$I$34,'HSH1'!$I$37,'HSH1'!$I$42:$I$46)</c:f>
              <c:numCache>
                <c:formatCode>0</c:formatCode>
                <c:ptCount val="26"/>
                <c:pt idx="0">
                  <c:v>117.59399999999999</c:v>
                </c:pt>
                <c:pt idx="1">
                  <c:v>107.184</c:v>
                </c:pt>
                <c:pt idx="2">
                  <c:v>27.527999999999999</c:v>
                </c:pt>
                <c:pt idx="3">
                  <c:v>146.4</c:v>
                </c:pt>
                <c:pt idx="4">
                  <c:v>84.5</c:v>
                </c:pt>
                <c:pt idx="5">
                  <c:v>78.739999999999995</c:v>
                </c:pt>
                <c:pt idx="6">
                  <c:v>36.83</c:v>
                </c:pt>
                <c:pt idx="7">
                  <c:v>32.966999999999999</c:v>
                </c:pt>
                <c:pt idx="8">
                  <c:v>34.713999999999999</c:v>
                </c:pt>
                <c:pt idx="9">
                  <c:v>158.75200000000001</c:v>
                </c:pt>
                <c:pt idx="10">
                  <c:v>35.879999999999995</c:v>
                </c:pt>
                <c:pt idx="11">
                  <c:v>29.880000000000003</c:v>
                </c:pt>
                <c:pt idx="12">
                  <c:v>60.818000000000005</c:v>
                </c:pt>
                <c:pt idx="13">
                  <c:v>100.84500000000001</c:v>
                </c:pt>
                <c:pt idx="14">
                  <c:v>72.39</c:v>
                </c:pt>
                <c:pt idx="15">
                  <c:v>50.466000000000001</c:v>
                </c:pt>
                <c:pt idx="16">
                  <c:v>26</c:v>
                </c:pt>
                <c:pt idx="17">
                  <c:v>32.35</c:v>
                </c:pt>
                <c:pt idx="18">
                  <c:v>51.760000000000005</c:v>
                </c:pt>
                <c:pt idx="19">
                  <c:v>24.42</c:v>
                </c:pt>
                <c:pt idx="20">
                  <c:v>25.783999999999999</c:v>
                </c:pt>
                <c:pt idx="21">
                  <c:v>90.942000000000007</c:v>
                </c:pt>
                <c:pt idx="22">
                  <c:v>47.619</c:v>
                </c:pt>
                <c:pt idx="23">
                  <c:v>81.807000000000002</c:v>
                </c:pt>
                <c:pt idx="24">
                  <c:v>106.47999999999999</c:v>
                </c:pt>
                <c:pt idx="25">
                  <c:v>25.234000000000002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'HSH1'!$L$1</c:f>
              <c:strCache>
                <c:ptCount val="1"/>
                <c:pt idx="0">
                  <c:v>Number of observed uprooting bites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('HSH1'!$E$2:$E$7,'HSH1'!$E$11:$E$12,'HSH1'!$E$17,'HSH1'!$E$20:$E$22,'HSH1'!$E$25:$E$29,'HSH1'!$E$31:$E$32,'HSH1'!$E$34,'HSH1'!$E$37,'HSH1'!$E$42:$E$46)</c:f>
              <c:numCache>
                <c:formatCode>General</c:formatCode>
                <c:ptCount val="2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10</c:v>
                </c:pt>
                <c:pt idx="7">
                  <c:v>11</c:v>
                </c:pt>
                <c:pt idx="8">
                  <c:v>16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24</c:v>
                </c:pt>
                <c:pt idx="13">
                  <c:v>25</c:v>
                </c:pt>
                <c:pt idx="14">
                  <c:v>26</c:v>
                </c:pt>
                <c:pt idx="15">
                  <c:v>27</c:v>
                </c:pt>
                <c:pt idx="16">
                  <c:v>28</c:v>
                </c:pt>
                <c:pt idx="17">
                  <c:v>30</c:v>
                </c:pt>
                <c:pt idx="18">
                  <c:v>31</c:v>
                </c:pt>
                <c:pt idx="19">
                  <c:v>33</c:v>
                </c:pt>
                <c:pt idx="20">
                  <c:v>36</c:v>
                </c:pt>
                <c:pt idx="21">
                  <c:v>41</c:v>
                </c:pt>
                <c:pt idx="22">
                  <c:v>42</c:v>
                </c:pt>
                <c:pt idx="23">
                  <c:v>43</c:v>
                </c:pt>
                <c:pt idx="24">
                  <c:v>44</c:v>
                </c:pt>
                <c:pt idx="25">
                  <c:v>45</c:v>
                </c:pt>
              </c:numCache>
            </c:numRef>
          </c:xVal>
          <c:yVal>
            <c:numRef>
              <c:f>('HSH1'!$L$2:$L$7,'HSH1'!$L$11:$L$12,'HSH1'!$L$17,'HSH1'!$L$20:$L$22,'HSH1'!$L$25:$L$29,'HSH1'!$L$31:$L$32,'HSH1'!$L$34,'HSH1'!$L$37,'HSH1'!$L$42:$L$46)</c:f>
              <c:numCache>
                <c:formatCode>0</c:formatCode>
                <c:ptCount val="26"/>
                <c:pt idx="0">
                  <c:v>111</c:v>
                </c:pt>
                <c:pt idx="1">
                  <c:v>96</c:v>
                </c:pt>
                <c:pt idx="2">
                  <c:v>28</c:v>
                </c:pt>
                <c:pt idx="3">
                  <c:v>130</c:v>
                </c:pt>
                <c:pt idx="4">
                  <c:v>80</c:v>
                </c:pt>
                <c:pt idx="5">
                  <c:v>70</c:v>
                </c:pt>
                <c:pt idx="6">
                  <c:v>33</c:v>
                </c:pt>
                <c:pt idx="7">
                  <c:v>29</c:v>
                </c:pt>
                <c:pt idx="8">
                  <c:v>37</c:v>
                </c:pt>
                <c:pt idx="9">
                  <c:v>150</c:v>
                </c:pt>
                <c:pt idx="10">
                  <c:v>34</c:v>
                </c:pt>
                <c:pt idx="11">
                  <c:v>29</c:v>
                </c:pt>
                <c:pt idx="12">
                  <c:v>58</c:v>
                </c:pt>
                <c:pt idx="13">
                  <c:v>95</c:v>
                </c:pt>
                <c:pt idx="14">
                  <c:v>67</c:v>
                </c:pt>
                <c:pt idx="15">
                  <c:v>46</c:v>
                </c:pt>
                <c:pt idx="16">
                  <c:v>24</c:v>
                </c:pt>
                <c:pt idx="17">
                  <c:v>30</c:v>
                </c:pt>
                <c:pt idx="18">
                  <c:v>48</c:v>
                </c:pt>
                <c:pt idx="19">
                  <c:v>25</c:v>
                </c:pt>
                <c:pt idx="20">
                  <c:v>28</c:v>
                </c:pt>
                <c:pt idx="21">
                  <c:v>87</c:v>
                </c:pt>
                <c:pt idx="22">
                  <c:v>49</c:v>
                </c:pt>
                <c:pt idx="23">
                  <c:v>79</c:v>
                </c:pt>
                <c:pt idx="24">
                  <c:v>100</c:v>
                </c:pt>
                <c:pt idx="25">
                  <c:v>24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7316992"/>
        <c:axId val="197320064"/>
      </c:scatterChart>
      <c:valAx>
        <c:axId val="197316992"/>
        <c:scaling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 sz="2000" b="0" baseline="0">
                    <a:latin typeface="Arial" panose="020B0604020202020204" pitchFamily="34" charset="0"/>
                  </a:defRPr>
                </a:pPr>
                <a:r>
                  <a:rPr lang="fr-BE" sz="2000" b="0" baseline="0">
                    <a:latin typeface="Arial" panose="020B0604020202020204" pitchFamily="34" charset="0"/>
                  </a:rPr>
                  <a:t>Bout Id (for bout &gt; 20s only)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aseline="0">
                <a:latin typeface="Arial" panose="020B0604020202020204" pitchFamily="34" charset="0"/>
              </a:defRPr>
            </a:pPr>
            <a:endParaRPr lang="fr-FR"/>
          </a:p>
        </c:txPr>
        <c:crossAx val="197320064"/>
        <c:crosses val="autoZero"/>
        <c:crossBetween val="midCat"/>
      </c:valAx>
      <c:valAx>
        <c:axId val="1973200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500" baseline="0">
                    <a:latin typeface="Arial" panose="020B0604020202020204" pitchFamily="34" charset="0"/>
                  </a:defRPr>
                </a:pPr>
                <a:r>
                  <a:rPr lang="fr-BE" sz="1500" baseline="0">
                    <a:latin typeface="Arial" panose="020B0604020202020204" pitchFamily="34" charset="0"/>
                  </a:rPr>
                  <a:t>Number of uprooting bites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500" baseline="0">
                <a:latin typeface="Arial" panose="020B0604020202020204" pitchFamily="34" charset="0"/>
              </a:defRPr>
            </a:pPr>
            <a:endParaRPr lang="fr-FR"/>
          </a:p>
        </c:txPr>
        <c:crossAx val="197316992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fr-F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0.78477</cdr:x>
      <cdr:y>0.05745</cdr:y>
    </cdr:from>
    <cdr:to>
      <cdr:x>0.9328</cdr:x>
      <cdr:y>0.42339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7407661" y="246064"/>
          <a:ext cx="1397284" cy="15672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BE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Obs</a:t>
          </a:r>
          <a:endParaRPr lang="fr-BE" sz="2000" dirty="0" smtClean="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r>
            <a:rPr lang="fr-BE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Meas</a:t>
          </a:r>
          <a:endParaRPr lang="fr-BE" sz="2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96E92E3B-686F-4266-8C9A-7E200C4FF74E}" type="datetimeFigureOut">
              <a:rPr lang="fr-BE" smtClean="0"/>
              <a:t>7/12/2015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95513" y="768350"/>
            <a:ext cx="271145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EE89871B-926A-4E41-B83A-91C9AA01C87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34004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871B-926A-4E41-B83A-91C9AA01C875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17362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70999" y="13298397"/>
            <a:ext cx="25737979" cy="917608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41997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0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8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6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4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20D5-DCC0-4AD9-A79A-2DC57002D55B}" type="datetimeFigureOut">
              <a:rPr lang="fr-BE" smtClean="0"/>
              <a:t>7/12/2015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9052-2BB8-4925-8054-711940016FF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04604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20D5-DCC0-4AD9-A79A-2DC57002D55B}" type="datetimeFigureOut">
              <a:rPr lang="fr-BE" smtClean="0"/>
              <a:t>7/12/2015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9052-2BB8-4925-8054-711940016FF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29720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6464734" y="2289072"/>
            <a:ext cx="5109748" cy="4869469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35502" y="2289072"/>
            <a:ext cx="14824573" cy="4869469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20D5-DCC0-4AD9-A79A-2DC57002D55B}" type="datetimeFigureOut">
              <a:rPr lang="fr-BE" smtClean="0"/>
              <a:t>7/12/2015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9052-2BB8-4925-8054-711940016FF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38078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20D5-DCC0-4AD9-A79A-2DC57002D55B}" type="datetimeFigureOut">
              <a:rPr lang="fr-BE" smtClean="0"/>
              <a:t>7/12/2015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9052-2BB8-4925-8054-711940016FF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1324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1911" y="27508443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91911" y="18144085"/>
            <a:ext cx="25737979" cy="9364361"/>
          </a:xfrm>
        </p:spPr>
        <p:txBody>
          <a:bodyPr anchor="b"/>
          <a:lstStyle>
            <a:lvl1pPr marL="0" indent="0">
              <a:buNone/>
              <a:defRPr sz="9200">
                <a:solidFill>
                  <a:schemeClr val="tx1">
                    <a:tint val="75000"/>
                  </a:schemeClr>
                </a:solidFill>
              </a:defRPr>
            </a:lvl1pPr>
            <a:lvl2pPr marL="2088117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234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35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46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058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870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681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493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20D5-DCC0-4AD9-A79A-2DC57002D55B}" type="datetimeFigureOut">
              <a:rPr lang="fr-BE" smtClean="0"/>
              <a:t>7/12/2015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9052-2BB8-4925-8054-711940016FF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70055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35502" y="13318210"/>
            <a:ext cx="9967158" cy="37665561"/>
          </a:xfrm>
        </p:spPr>
        <p:txBody>
          <a:bodyPr/>
          <a:lstStyle>
            <a:lvl1pPr>
              <a:defRPr sz="12800"/>
            </a:lvl1pPr>
            <a:lvl2pPr>
              <a:defRPr sz="10900"/>
            </a:lvl2pPr>
            <a:lvl3pPr>
              <a:defRPr sz="92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607327" y="13318210"/>
            <a:ext cx="9967158" cy="37665561"/>
          </a:xfrm>
        </p:spPr>
        <p:txBody>
          <a:bodyPr/>
          <a:lstStyle>
            <a:lvl1pPr>
              <a:defRPr sz="12800"/>
            </a:lvl1pPr>
            <a:lvl2pPr>
              <a:defRPr sz="10900"/>
            </a:lvl2pPr>
            <a:lvl3pPr>
              <a:defRPr sz="92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20D5-DCC0-4AD9-A79A-2DC57002D55B}" type="datetimeFigureOut">
              <a:rPr lang="fr-BE" smtClean="0"/>
              <a:t>7/12/2015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9052-2BB8-4925-8054-711940016FF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820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4001" y="9582373"/>
            <a:ext cx="13378914" cy="3993478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88117" indent="0">
              <a:buNone/>
              <a:defRPr sz="9200" b="1"/>
            </a:lvl2pPr>
            <a:lvl3pPr marL="4176234" indent="0">
              <a:buNone/>
              <a:defRPr sz="8200" b="1"/>
            </a:lvl3pPr>
            <a:lvl4pPr marL="6264351" indent="0">
              <a:buNone/>
              <a:defRPr sz="7300" b="1"/>
            </a:lvl4pPr>
            <a:lvl5pPr marL="8352468" indent="0">
              <a:buNone/>
              <a:defRPr sz="7300" b="1"/>
            </a:lvl5pPr>
            <a:lvl6pPr marL="10440585" indent="0">
              <a:buNone/>
              <a:defRPr sz="7300" b="1"/>
            </a:lvl6pPr>
            <a:lvl7pPr marL="12528702" indent="0">
              <a:buNone/>
              <a:defRPr sz="7300" b="1"/>
            </a:lvl7pPr>
            <a:lvl8pPr marL="14616819" indent="0">
              <a:buNone/>
              <a:defRPr sz="7300" b="1"/>
            </a:lvl8pPr>
            <a:lvl9pPr marL="16704936" indent="0">
              <a:buNone/>
              <a:defRPr sz="73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14001" y="13575850"/>
            <a:ext cx="13378914" cy="24664452"/>
          </a:xfrm>
        </p:spPr>
        <p:txBody>
          <a:bodyPr/>
          <a:lstStyle>
            <a:lvl1pPr>
              <a:defRPr sz="10900"/>
            </a:lvl1pPr>
            <a:lvl2pPr>
              <a:defRPr sz="92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381811" y="9582373"/>
            <a:ext cx="13384168" cy="3993478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88117" indent="0">
              <a:buNone/>
              <a:defRPr sz="9200" b="1"/>
            </a:lvl2pPr>
            <a:lvl3pPr marL="4176234" indent="0">
              <a:buNone/>
              <a:defRPr sz="8200" b="1"/>
            </a:lvl3pPr>
            <a:lvl4pPr marL="6264351" indent="0">
              <a:buNone/>
              <a:defRPr sz="7300" b="1"/>
            </a:lvl4pPr>
            <a:lvl5pPr marL="8352468" indent="0">
              <a:buNone/>
              <a:defRPr sz="7300" b="1"/>
            </a:lvl5pPr>
            <a:lvl6pPr marL="10440585" indent="0">
              <a:buNone/>
              <a:defRPr sz="7300" b="1"/>
            </a:lvl6pPr>
            <a:lvl7pPr marL="12528702" indent="0">
              <a:buNone/>
              <a:defRPr sz="7300" b="1"/>
            </a:lvl7pPr>
            <a:lvl8pPr marL="14616819" indent="0">
              <a:buNone/>
              <a:defRPr sz="7300" b="1"/>
            </a:lvl8pPr>
            <a:lvl9pPr marL="16704936" indent="0">
              <a:buNone/>
              <a:defRPr sz="73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5381811" y="13575850"/>
            <a:ext cx="13384168" cy="24664452"/>
          </a:xfrm>
        </p:spPr>
        <p:txBody>
          <a:bodyPr/>
          <a:lstStyle>
            <a:lvl1pPr>
              <a:defRPr sz="10900"/>
            </a:lvl1pPr>
            <a:lvl2pPr>
              <a:defRPr sz="92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20D5-DCC0-4AD9-A79A-2DC57002D55B}" type="datetimeFigureOut">
              <a:rPr lang="fr-BE" smtClean="0"/>
              <a:t>7/12/2015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9052-2BB8-4925-8054-711940016FF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26701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20D5-DCC0-4AD9-A79A-2DC57002D55B}" type="datetimeFigureOut">
              <a:rPr lang="fr-BE" smtClean="0"/>
              <a:t>7/12/2015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9052-2BB8-4925-8054-711940016FF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60375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20D5-DCC0-4AD9-A79A-2DC57002D55B}" type="datetimeFigureOut">
              <a:rPr lang="fr-BE" smtClean="0"/>
              <a:t>7/12/2015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9052-2BB8-4925-8054-711940016FF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8930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4001" y="1704416"/>
            <a:ext cx="9961904" cy="7253667"/>
          </a:xfrm>
        </p:spPr>
        <p:txBody>
          <a:bodyPr anchor="b"/>
          <a:lstStyle>
            <a:lvl1pPr algn="l">
              <a:defRPr sz="92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38630" y="1704418"/>
            <a:ext cx="16927349" cy="36535891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0900"/>
            </a:lvl3pPr>
            <a:lvl4pPr>
              <a:defRPr sz="9200"/>
            </a:lvl4pPr>
            <a:lvl5pPr>
              <a:defRPr sz="9200"/>
            </a:lvl5pPr>
            <a:lvl6pPr>
              <a:defRPr sz="9200"/>
            </a:lvl6pPr>
            <a:lvl7pPr>
              <a:defRPr sz="9200"/>
            </a:lvl7pPr>
            <a:lvl8pPr>
              <a:defRPr sz="9200"/>
            </a:lvl8pPr>
            <a:lvl9pPr>
              <a:defRPr sz="9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14001" y="8958084"/>
            <a:ext cx="9961904" cy="29282224"/>
          </a:xfrm>
        </p:spPr>
        <p:txBody>
          <a:bodyPr/>
          <a:lstStyle>
            <a:lvl1pPr marL="0" indent="0">
              <a:buNone/>
              <a:defRPr sz="6400"/>
            </a:lvl1pPr>
            <a:lvl2pPr marL="2088117" indent="0">
              <a:buNone/>
              <a:defRPr sz="5500"/>
            </a:lvl2pPr>
            <a:lvl3pPr marL="4176234" indent="0">
              <a:buNone/>
              <a:defRPr sz="4500"/>
            </a:lvl3pPr>
            <a:lvl4pPr marL="6264351" indent="0">
              <a:buNone/>
              <a:defRPr sz="4200"/>
            </a:lvl4pPr>
            <a:lvl5pPr marL="8352468" indent="0">
              <a:buNone/>
              <a:defRPr sz="4200"/>
            </a:lvl5pPr>
            <a:lvl6pPr marL="10440585" indent="0">
              <a:buNone/>
              <a:defRPr sz="4200"/>
            </a:lvl6pPr>
            <a:lvl7pPr marL="12528702" indent="0">
              <a:buNone/>
              <a:defRPr sz="4200"/>
            </a:lvl7pPr>
            <a:lvl8pPr marL="14616819" indent="0">
              <a:buNone/>
              <a:defRPr sz="4200"/>
            </a:lvl8pPr>
            <a:lvl9pPr marL="16704936" indent="0">
              <a:buNone/>
              <a:defRPr sz="42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20D5-DCC0-4AD9-A79A-2DC57002D55B}" type="datetimeFigureOut">
              <a:rPr lang="fr-BE" smtClean="0"/>
              <a:t>7/12/2015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9052-2BB8-4925-8054-711940016FF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65397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5087" y="29965970"/>
            <a:ext cx="18167985" cy="3537654"/>
          </a:xfrm>
        </p:spPr>
        <p:txBody>
          <a:bodyPr anchor="b"/>
          <a:lstStyle>
            <a:lvl1pPr algn="l">
              <a:defRPr sz="92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935087" y="3825019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117" indent="0">
              <a:buNone/>
              <a:defRPr sz="12800"/>
            </a:lvl2pPr>
            <a:lvl3pPr marL="4176234" indent="0">
              <a:buNone/>
              <a:defRPr sz="10900"/>
            </a:lvl3pPr>
            <a:lvl4pPr marL="6264351" indent="0">
              <a:buNone/>
              <a:defRPr sz="9200"/>
            </a:lvl4pPr>
            <a:lvl5pPr marL="8352468" indent="0">
              <a:buNone/>
              <a:defRPr sz="9200"/>
            </a:lvl5pPr>
            <a:lvl6pPr marL="10440585" indent="0">
              <a:buNone/>
              <a:defRPr sz="9200"/>
            </a:lvl6pPr>
            <a:lvl7pPr marL="12528702" indent="0">
              <a:buNone/>
              <a:defRPr sz="9200"/>
            </a:lvl7pPr>
            <a:lvl8pPr marL="14616819" indent="0">
              <a:buNone/>
              <a:defRPr sz="9200"/>
            </a:lvl8pPr>
            <a:lvl9pPr marL="16704936" indent="0">
              <a:buNone/>
              <a:defRPr sz="92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35087" y="33503624"/>
            <a:ext cx="18167985" cy="5024051"/>
          </a:xfrm>
        </p:spPr>
        <p:txBody>
          <a:bodyPr/>
          <a:lstStyle>
            <a:lvl1pPr marL="0" indent="0">
              <a:buNone/>
              <a:defRPr sz="6400"/>
            </a:lvl1pPr>
            <a:lvl2pPr marL="2088117" indent="0">
              <a:buNone/>
              <a:defRPr sz="5500"/>
            </a:lvl2pPr>
            <a:lvl3pPr marL="4176234" indent="0">
              <a:buNone/>
              <a:defRPr sz="4500"/>
            </a:lvl3pPr>
            <a:lvl4pPr marL="6264351" indent="0">
              <a:buNone/>
              <a:defRPr sz="4200"/>
            </a:lvl4pPr>
            <a:lvl5pPr marL="8352468" indent="0">
              <a:buNone/>
              <a:defRPr sz="4200"/>
            </a:lvl5pPr>
            <a:lvl6pPr marL="10440585" indent="0">
              <a:buNone/>
              <a:defRPr sz="4200"/>
            </a:lvl6pPr>
            <a:lvl7pPr marL="12528702" indent="0">
              <a:buNone/>
              <a:defRPr sz="4200"/>
            </a:lvl7pPr>
            <a:lvl8pPr marL="14616819" indent="0">
              <a:buNone/>
              <a:defRPr sz="4200"/>
            </a:lvl8pPr>
            <a:lvl9pPr marL="16704936" indent="0">
              <a:buNone/>
              <a:defRPr sz="42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20D5-DCC0-4AD9-A79A-2DC57002D55B}" type="datetimeFigureOut">
              <a:rPr lang="fr-BE" smtClean="0"/>
              <a:t>7/12/2015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9052-2BB8-4925-8054-711940016FF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6536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 vert="horz" lIns="417623" tIns="208812" rIns="417623" bIns="208812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3999" y="9988663"/>
            <a:ext cx="27251978" cy="28251646"/>
          </a:xfrm>
          <a:prstGeom prst="rect">
            <a:avLst/>
          </a:prstGeom>
        </p:spPr>
        <p:txBody>
          <a:bodyPr vert="horz" lIns="417623" tIns="208812" rIns="417623" bIns="208812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513999" y="39677166"/>
            <a:ext cx="7065328" cy="2279156"/>
          </a:xfrm>
          <a:prstGeom prst="rect">
            <a:avLst/>
          </a:prstGeom>
        </p:spPr>
        <p:txBody>
          <a:bodyPr vert="horz" lIns="417623" tIns="208812" rIns="417623" bIns="20881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320D5-DCC0-4AD9-A79A-2DC57002D55B}" type="datetimeFigureOut">
              <a:rPr lang="fr-BE" smtClean="0"/>
              <a:t>7/12/2015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345659" y="39677166"/>
            <a:ext cx="9588659" cy="2279156"/>
          </a:xfrm>
          <a:prstGeom prst="rect">
            <a:avLst/>
          </a:prstGeom>
        </p:spPr>
        <p:txBody>
          <a:bodyPr vert="horz" lIns="417623" tIns="208812" rIns="417623" bIns="20881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1700649" y="39677166"/>
            <a:ext cx="7065328" cy="2279156"/>
          </a:xfrm>
          <a:prstGeom prst="rect">
            <a:avLst/>
          </a:prstGeom>
        </p:spPr>
        <p:txBody>
          <a:bodyPr vert="horz" lIns="417623" tIns="208812" rIns="417623" bIns="20881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89052-2BB8-4925-8054-711940016FF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248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234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088" indent="-1566088" algn="l" defTabSz="417623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190" indent="-1305073" algn="l" defTabSz="4176234" rtl="0" eaLnBrk="1" latinLnBrk="0" hangingPunct="1">
        <a:spcBef>
          <a:spcPct val="20000"/>
        </a:spcBef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292" indent="-1044058" algn="l" defTabSz="4176234" rtl="0" eaLnBrk="1" latinLnBrk="0" hangingPunct="1">
        <a:spcBef>
          <a:spcPct val="20000"/>
        </a:spcBef>
        <a:buFont typeface="Arial" panose="020B0604020202020204" pitchFamily="34" charset="0"/>
        <a:buChar char="•"/>
        <a:defRPr sz="109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409" indent="-1044058" algn="l" defTabSz="4176234" rtl="0" eaLnBrk="1" latinLnBrk="0" hangingPunct="1">
        <a:spcBef>
          <a:spcPct val="20000"/>
        </a:spcBef>
        <a:buFont typeface="Arial" panose="020B0604020202020204" pitchFamily="34" charset="0"/>
        <a:buChar char="–"/>
        <a:defRPr sz="92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526" indent="-1044058" algn="l" defTabSz="4176234" rtl="0" eaLnBrk="1" latinLnBrk="0" hangingPunct="1">
        <a:spcBef>
          <a:spcPct val="20000"/>
        </a:spcBef>
        <a:buFont typeface="Arial" panose="020B0604020202020204" pitchFamily="34" charset="0"/>
        <a:buChar char="»"/>
        <a:defRPr sz="92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4643" indent="-1044058" algn="l" defTabSz="4176234" rtl="0" eaLnBrk="1" latinLnBrk="0" hangingPunct="1">
        <a:spcBef>
          <a:spcPct val="20000"/>
        </a:spcBef>
        <a:buFont typeface="Arial" panose="020B0604020202020204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2760" indent="-1044058" algn="l" defTabSz="4176234" rtl="0" eaLnBrk="1" latinLnBrk="0" hangingPunct="1">
        <a:spcBef>
          <a:spcPct val="20000"/>
        </a:spcBef>
        <a:buFont typeface="Arial" panose="020B0604020202020204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0877" indent="-1044058" algn="l" defTabSz="4176234" rtl="0" eaLnBrk="1" latinLnBrk="0" hangingPunct="1">
        <a:spcBef>
          <a:spcPct val="20000"/>
        </a:spcBef>
        <a:buFont typeface="Arial" panose="020B0604020202020204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8994" indent="-1044058" algn="l" defTabSz="4176234" rtl="0" eaLnBrk="1" latinLnBrk="0" hangingPunct="1">
        <a:spcBef>
          <a:spcPct val="20000"/>
        </a:spcBef>
        <a:buFont typeface="Arial" panose="020B0604020202020204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17623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117" algn="l" defTabSz="417623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234" algn="l" defTabSz="417623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351" algn="l" defTabSz="417623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468" algn="l" defTabSz="417623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585" algn="l" defTabSz="417623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8702" algn="l" defTabSz="417623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6819" algn="l" defTabSz="417623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4936" algn="l" defTabSz="417623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jpeg"/><Relationship Id="rId18" Type="http://schemas.openxmlformats.org/officeDocument/2006/relationships/image" Target="../media/image13.jpeg"/><Relationship Id="rId3" Type="http://schemas.openxmlformats.org/officeDocument/2006/relationships/image" Target="../media/image1.jpeg"/><Relationship Id="rId21" Type="http://schemas.openxmlformats.org/officeDocument/2006/relationships/image" Target="../media/image16.jpeg"/><Relationship Id="rId7" Type="http://schemas.openxmlformats.org/officeDocument/2006/relationships/hyperlink" Target="http://www.gembloux.ulg.ac.be/" TargetMode="External"/><Relationship Id="rId12" Type="http://schemas.openxmlformats.org/officeDocument/2006/relationships/chart" Target="../charts/chart1.xml"/><Relationship Id="rId1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jpg"/><Relationship Id="rId20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10.jpg"/><Relationship Id="rId10" Type="http://schemas.openxmlformats.org/officeDocument/2006/relationships/image" Target="../media/image6.png"/><Relationship Id="rId19" Type="http://schemas.openxmlformats.org/officeDocument/2006/relationships/image" Target="../media/image14.jpe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9.emf"/><Relationship Id="rId2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Rectangle à coins arrondis 241"/>
          <p:cNvSpPr/>
          <p:nvPr/>
        </p:nvSpPr>
        <p:spPr>
          <a:xfrm>
            <a:off x="15252817" y="21887164"/>
            <a:ext cx="14860800" cy="12967288"/>
          </a:xfrm>
          <a:prstGeom prst="roundRect">
            <a:avLst>
              <a:gd name="adj" fmla="val 3355"/>
            </a:avLst>
          </a:prstGeom>
          <a:gradFill>
            <a:gsLst>
              <a:gs pos="65500">
                <a:schemeClr val="accent3">
                  <a:lumMod val="20000"/>
                  <a:lumOff val="80000"/>
                </a:schemeClr>
              </a:gs>
              <a:gs pos="31000">
                <a:schemeClr val="accent3">
                  <a:lumMod val="40000"/>
                  <a:lumOff val="60000"/>
                </a:schemeClr>
              </a:gs>
              <a:gs pos="100000">
                <a:schemeClr val="bg1"/>
              </a:gs>
            </a:gsLst>
            <a:path path="circle">
              <a:fillToRect t="100000" r="10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079" name="Rectangle à coins arrondis 1078"/>
          <p:cNvSpPr/>
          <p:nvPr/>
        </p:nvSpPr>
        <p:spPr>
          <a:xfrm>
            <a:off x="132031" y="21887164"/>
            <a:ext cx="14860800" cy="12967288"/>
          </a:xfrm>
          <a:prstGeom prst="roundRect">
            <a:avLst>
              <a:gd name="adj" fmla="val 3779"/>
            </a:avLst>
          </a:prstGeom>
          <a:gradFill flip="none" rotWithShape="1">
            <a:gsLst>
              <a:gs pos="65500">
                <a:schemeClr val="accent3">
                  <a:lumMod val="20000"/>
                  <a:lumOff val="80000"/>
                </a:schemeClr>
              </a:gs>
              <a:gs pos="31000">
                <a:schemeClr val="accent3">
                  <a:lumMod val="40000"/>
                  <a:lumOff val="60000"/>
                </a:schemeClr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202" name="Rectangle à coins arrondis 201"/>
          <p:cNvSpPr/>
          <p:nvPr/>
        </p:nvSpPr>
        <p:spPr>
          <a:xfrm>
            <a:off x="15207494" y="6280262"/>
            <a:ext cx="14859116" cy="5072400"/>
          </a:xfrm>
          <a:prstGeom prst="roundRect">
            <a:avLst>
              <a:gd name="adj" fmla="val 10974"/>
            </a:avLst>
          </a:prstGeom>
          <a:gradFill>
            <a:gsLst>
              <a:gs pos="31000">
                <a:schemeClr val="accent3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27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3" name="Rectangle à coins arrondis 1032"/>
          <p:cNvSpPr/>
          <p:nvPr/>
        </p:nvSpPr>
        <p:spPr>
          <a:xfrm>
            <a:off x="15834989" y="12943322"/>
            <a:ext cx="14231622" cy="7962878"/>
          </a:xfrm>
          <a:prstGeom prst="roundRect">
            <a:avLst>
              <a:gd name="adj" fmla="val 881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32" name="Rectangle à coins arrondis 1031"/>
          <p:cNvSpPr/>
          <p:nvPr/>
        </p:nvSpPr>
        <p:spPr>
          <a:xfrm>
            <a:off x="139849" y="12988327"/>
            <a:ext cx="14880515" cy="7962878"/>
          </a:xfrm>
          <a:prstGeom prst="roundRect">
            <a:avLst>
              <a:gd name="adj" fmla="val 881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26" name="Picture 2" descr="C:\Users\Doc\Pictures\ville,-avion,-prairie,-trainee-de-condensation-151930.jpg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236"/>
          <a:stretch/>
        </p:blipFill>
        <p:spPr bwMode="auto">
          <a:xfrm flipH="1">
            <a:off x="34624" y="-18118"/>
            <a:ext cx="30265372" cy="1824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oc\Pictures\ville,-avion,-prairie,-trainee-de-condensation-151930.jpg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236"/>
          <a:stretch/>
        </p:blipFill>
        <p:spPr bwMode="auto">
          <a:xfrm>
            <a:off x="14603" y="40936431"/>
            <a:ext cx="30265372" cy="1824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683493" y="1467047"/>
            <a:ext cx="270480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Berlin Sans FB Demi" panose="020E0802020502020306" pitchFamily="34" charset="0"/>
                <a:cs typeface="Arial" panose="020B0604020202020204" pitchFamily="34" charset="0"/>
              </a:rPr>
              <a:t>Research projects on Precision Livestock </a:t>
            </a:r>
            <a:r>
              <a:rPr lang="en-US" sz="7200" dirty="0" smtClean="0">
                <a:latin typeface="Berlin Sans FB Demi" panose="020E0802020502020306" pitchFamily="34" charset="0"/>
                <a:cs typeface="Arial" panose="020B0604020202020204" pitchFamily="34" charset="0"/>
              </a:rPr>
              <a:t>Farming (PLF</a:t>
            </a:r>
            <a:r>
              <a:rPr lang="en-US" sz="7200" dirty="0">
                <a:latin typeface="Berlin Sans FB Demi" panose="020E0802020502020306" pitchFamily="34" charset="0"/>
                <a:cs typeface="Arial" panose="020B0604020202020204" pitchFamily="34" charset="0"/>
              </a:rPr>
              <a:t>) </a:t>
            </a:r>
            <a:r>
              <a:rPr lang="en-US" sz="7200" dirty="0" smtClean="0">
                <a:latin typeface="Berlin Sans FB Demi" panose="020E0802020502020306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7200" dirty="0" smtClean="0">
                <a:latin typeface="Berlin Sans FB Demi" panose="020E0802020502020306" pitchFamily="34" charset="0"/>
                <a:cs typeface="Arial" panose="020B0604020202020204" pitchFamily="34" charset="0"/>
              </a:rPr>
              <a:t>Analysis of cattle grazing activities and methane production</a:t>
            </a:r>
            <a:endParaRPr lang="en-US" sz="7200" dirty="0"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98427" y="3537277"/>
            <a:ext cx="2821813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Berlin Sans FB Demi" panose="020E0802020502020306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Andriamandroso</a:t>
            </a:r>
            <a:r>
              <a:rPr lang="en-US" sz="4000" b="1" dirty="0" smtClean="0">
                <a:latin typeface="Berlin Sans FB Demi" panose="020E0802020502020306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4000" b="1" dirty="0" smtClean="0">
                <a:latin typeface="Berlin Sans FB Demi" panose="020E0802020502020306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A.L.H.</a:t>
            </a:r>
            <a:r>
              <a:rPr lang="en-US" sz="4000" b="1" baseline="30000" dirty="0" smtClean="0">
                <a:latin typeface="Berlin Sans FB Demi" panose="020E0802020502020306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123*</a:t>
            </a:r>
            <a:r>
              <a:rPr lang="en-US" sz="4000" b="1" dirty="0" smtClean="0">
                <a:latin typeface="Berlin Sans FB Demi" panose="020E0802020502020306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,Blaise Y.</a:t>
            </a:r>
            <a:r>
              <a:rPr lang="en-US" sz="4000" b="1" baseline="30000" dirty="0" smtClean="0">
                <a:latin typeface="Berlin Sans FB Demi" panose="020E0802020502020306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23¥</a:t>
            </a:r>
            <a:r>
              <a:rPr lang="en-US" sz="4000" b="1" dirty="0" smtClean="0">
                <a:latin typeface="Berlin Sans FB Demi" panose="020E0802020502020306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sz="4000" b="1" dirty="0" err="1" smtClean="0">
                <a:latin typeface="Berlin Sans FB Demi" panose="020E0802020502020306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Lebeau</a:t>
            </a:r>
            <a:r>
              <a:rPr lang="en-US" sz="4000" b="1" dirty="0" smtClean="0">
                <a:latin typeface="Berlin Sans FB Demi" panose="020E0802020502020306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F.</a:t>
            </a:r>
            <a:r>
              <a:rPr lang="en-US" sz="4000" b="1" baseline="30000" dirty="0" smtClean="0">
                <a:latin typeface="Berlin Sans FB Demi" panose="020E0802020502020306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sz="4000" b="1" dirty="0" smtClean="0">
                <a:latin typeface="Berlin Sans FB Demi" panose="020E0802020502020306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sz="4000" b="1" dirty="0" err="1" smtClean="0">
                <a:latin typeface="Berlin Sans FB Demi" panose="020E0802020502020306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Bindelle</a:t>
            </a:r>
            <a:r>
              <a:rPr lang="en-US" sz="4000" b="1" dirty="0" smtClean="0">
                <a:latin typeface="Berlin Sans FB Demi" panose="020E0802020502020306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J.</a:t>
            </a:r>
            <a:r>
              <a:rPr lang="en-US" sz="4000" b="1" baseline="30000" dirty="0" smtClean="0">
                <a:latin typeface="Berlin Sans FB Demi" panose="020E0802020502020306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</a:p>
          <a:p>
            <a:pPr algn="ctr"/>
            <a:r>
              <a:rPr lang="en-US" sz="2800" dirty="0" err="1" smtClean="0">
                <a:latin typeface="Berlin Sans FB Demi" panose="020E0802020502020306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AgricultureIsLife</a:t>
            </a:r>
            <a:r>
              <a:rPr lang="en-US" sz="2800" dirty="0" smtClean="0">
                <a:latin typeface="Berlin Sans FB Demi" panose="020E0802020502020306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Platform</a:t>
            </a:r>
            <a:r>
              <a:rPr lang="en-US" sz="2800" baseline="30000" dirty="0" smtClean="0">
                <a:latin typeface="Berlin Sans FB Demi" panose="020E0802020502020306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sz="2800" dirty="0" smtClean="0">
                <a:latin typeface="Berlin Sans FB Demi" panose="020E0802020502020306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Precision Agriculture </a:t>
            </a:r>
            <a:r>
              <a:rPr lang="en-US" sz="2800" dirty="0" smtClean="0">
                <a:latin typeface="Berlin Sans FB Demi" panose="020E0802020502020306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Unit</a:t>
            </a:r>
            <a:r>
              <a:rPr lang="en-US" sz="2800" baseline="30000" dirty="0" smtClean="0">
                <a:latin typeface="Berlin Sans FB Demi" panose="020E0802020502020306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sz="2800" dirty="0" smtClean="0">
                <a:latin typeface="Berlin Sans FB Demi" panose="020E0802020502020306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sz="2800" dirty="0" smtClean="0">
                <a:latin typeface="Berlin Sans FB Demi" panose="020E0802020502020306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Animal Science Unit</a:t>
            </a:r>
            <a:r>
              <a:rPr lang="en-US" sz="2800" baseline="30000" dirty="0" smtClean="0">
                <a:latin typeface="Berlin Sans FB Demi" panose="020E0802020502020306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</a:p>
          <a:p>
            <a:pPr algn="ctr"/>
            <a:r>
              <a:rPr lang="fr-BE" sz="2800" dirty="0" err="1">
                <a:latin typeface="Berlin Sans FB Demi" panose="020E0802020502020306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University</a:t>
            </a:r>
            <a:r>
              <a:rPr lang="fr-BE" sz="2800" dirty="0">
                <a:latin typeface="Berlin Sans FB Demi" panose="020E0802020502020306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of </a:t>
            </a:r>
            <a:r>
              <a:rPr lang="fr-BE" sz="2800" dirty="0" err="1">
                <a:latin typeface="Berlin Sans FB Demi" panose="020E0802020502020306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Liege</a:t>
            </a:r>
            <a:r>
              <a:rPr lang="fr-BE" sz="2800" dirty="0">
                <a:latin typeface="Berlin Sans FB Demi" panose="020E0802020502020306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Gembloux Agro-Bio Tech, Passage des Déportés 2, B-5030 Gembloux, </a:t>
            </a:r>
            <a:r>
              <a:rPr lang="fr-BE" sz="2800" dirty="0" err="1">
                <a:latin typeface="Berlin Sans FB Demi" panose="020E0802020502020306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Belgium</a:t>
            </a:r>
            <a:r>
              <a:rPr lang="fr-BE" sz="2800" dirty="0">
                <a:latin typeface="Berlin Sans FB Demi" panose="020E0802020502020306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fr-BE" sz="2800" dirty="0" smtClean="0">
              <a:latin typeface="Berlin Sans FB Demi" panose="020E0802020502020306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fr-BE" sz="2800" dirty="0" smtClean="0">
                <a:latin typeface="Berlin Sans FB Demi" panose="020E0802020502020306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(*alh.andriamandroso@ulg.ac.be       </a:t>
            </a:r>
            <a:r>
              <a:rPr lang="en-US" sz="2800" b="1" baseline="30000" dirty="0" smtClean="0">
                <a:latin typeface="Berlin Sans FB Demi" panose="020E0802020502020306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¥</a:t>
            </a:r>
            <a:r>
              <a:rPr lang="fr-BE" sz="2800" dirty="0" smtClean="0">
                <a:latin typeface="Berlin Sans FB Demi" panose="020E0802020502020306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yblaise@ulg.ac.be</a:t>
            </a:r>
            <a:r>
              <a:rPr lang="fr-BE" sz="2800" dirty="0" smtClean="0">
                <a:latin typeface="Berlin Sans FB Demi" panose="020E0802020502020306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en-US" sz="2800" dirty="0">
              <a:latin typeface="Berlin Sans FB Demi" panose="020E0802020502020306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fr-BE" sz="8000" dirty="0">
              <a:latin typeface="Berlin Sans FB Demi" panose="020E0802020502020306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8443067" y="38156927"/>
            <a:ext cx="1584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038" name="Connecteur droit 1037"/>
          <p:cNvCxnSpPr/>
          <p:nvPr/>
        </p:nvCxnSpPr>
        <p:spPr>
          <a:xfrm>
            <a:off x="8479247" y="12991334"/>
            <a:ext cx="484547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Connecteur droit 168"/>
          <p:cNvCxnSpPr/>
          <p:nvPr/>
        </p:nvCxnSpPr>
        <p:spPr>
          <a:xfrm>
            <a:off x="9145717" y="20954212"/>
            <a:ext cx="3564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Connecteur droit 171"/>
          <p:cNvCxnSpPr/>
          <p:nvPr/>
        </p:nvCxnSpPr>
        <p:spPr>
          <a:xfrm>
            <a:off x="17525252" y="20909207"/>
            <a:ext cx="3564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à coins arrondis 1033"/>
          <p:cNvSpPr/>
          <p:nvPr/>
        </p:nvSpPr>
        <p:spPr>
          <a:xfrm>
            <a:off x="139848" y="6280262"/>
            <a:ext cx="14860800" cy="5070908"/>
          </a:xfrm>
          <a:prstGeom prst="roundRect">
            <a:avLst>
              <a:gd name="adj" fmla="val 10024"/>
            </a:avLst>
          </a:prstGeom>
          <a:gradFill flip="none" rotWithShape="1">
            <a:gsLst>
              <a:gs pos="31000">
                <a:schemeClr val="accent3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ZoneTexte 181"/>
          <p:cNvSpPr txBox="1"/>
          <p:nvPr/>
        </p:nvSpPr>
        <p:spPr>
          <a:xfrm>
            <a:off x="483180" y="6283819"/>
            <a:ext cx="14209552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Numerous methods and tools for detection and classification of cattle grazing behaviors: GPS, accelerometers, pedometers, etc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.;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Focus on jaw movements and their importance for grazing features determination (quantity and quality);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of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instantaneous CH4 emission of grazing cattle and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linkage with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emission intensities to the animal behavior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Accurate localization of grazing bites and eructation peaks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endParaRPr lang="fr-B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" name="ZoneTexte 206"/>
          <p:cNvSpPr txBox="1"/>
          <p:nvPr/>
        </p:nvSpPr>
        <p:spPr>
          <a:xfrm>
            <a:off x="329058" y="5379065"/>
            <a:ext cx="13190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  <a:endParaRPr lang="en-GB" sz="4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ZoneTexte 208"/>
          <p:cNvSpPr txBox="1"/>
          <p:nvPr/>
        </p:nvSpPr>
        <p:spPr>
          <a:xfrm>
            <a:off x="8571935" y="11875396"/>
            <a:ext cx="13190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and methods</a:t>
            </a:r>
            <a:endParaRPr lang="en-GB" sz="4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7" name="ZoneTexte 1066"/>
          <p:cNvSpPr txBox="1"/>
          <p:nvPr/>
        </p:nvSpPr>
        <p:spPr>
          <a:xfrm>
            <a:off x="198326" y="13573392"/>
            <a:ext cx="11071231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Materials:</a:t>
            </a:r>
          </a:p>
          <a:p>
            <a:pPr marL="881063" lvl="1" indent="-571500" algn="just"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nertial Measurement Unit of an iPhone [4]</a:t>
            </a:r>
          </a:p>
          <a:p>
            <a:pPr marL="850900" lvl="1" indent="-571500" algn="just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sampling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frequency: 100Hz</a:t>
            </a:r>
          </a:p>
          <a:p>
            <a:pPr marL="850900" lvl="1" indent="-571500" algn="just"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ata acquisition duration up to 24h with </a:t>
            </a:r>
          </a:p>
          <a:p>
            <a:pPr marL="279400" lvl="1" algn="just"/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external battery</a:t>
            </a:r>
          </a:p>
          <a:p>
            <a:pPr marL="850900" lvl="1" indent="-571500" algn="just"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ideo recording of the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behaviors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9400" lvl="1" algn="just"/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>
              <a:buFont typeface="Wingdings" panose="05000000000000000000" pitchFamily="2" charset="2"/>
              <a:buChar char="ü"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Data analysis:</a:t>
            </a:r>
          </a:p>
          <a:p>
            <a:pPr marL="850900" lvl="2" indent="-571500" algn="just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data classification using movement-based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9400" lvl="2" algn="just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hresholds and a Boolean algorithm;</a:t>
            </a:r>
          </a:p>
          <a:p>
            <a:pPr marL="850900" lvl="2" indent="-571500" algn="just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detection of biting and chewing activities </a:t>
            </a:r>
          </a:p>
          <a:p>
            <a:pPr marL="279400" lvl="2" algn="just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uring grazing and rumination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behaviors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using their frequency patterns and local peak detection;</a:t>
            </a:r>
          </a:p>
          <a:p>
            <a:pPr marL="850900" lvl="2" indent="-571500" algn="just">
              <a:buFont typeface="Arial" panose="020B0604020202020204" pitchFamily="34" charset="0"/>
              <a:buChar char="•"/>
            </a:pP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ZoneTexte 212"/>
          <p:cNvSpPr txBox="1"/>
          <p:nvPr/>
        </p:nvSpPr>
        <p:spPr>
          <a:xfrm>
            <a:off x="522096" y="13078337"/>
            <a:ext cx="104539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1, </a:t>
            </a: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Sensors for grazing </a:t>
            </a:r>
            <a:r>
              <a:rPr lang="en-GB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behaviors</a:t>
            </a: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detection:</a:t>
            </a:r>
          </a:p>
          <a:p>
            <a:pPr algn="just"/>
            <a:endParaRPr lang="en-GB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ZoneTexte 213"/>
          <p:cNvSpPr txBox="1"/>
          <p:nvPr/>
        </p:nvSpPr>
        <p:spPr>
          <a:xfrm>
            <a:off x="19357672" y="13033332"/>
            <a:ext cx="1045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2, </a:t>
            </a: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Sensors for methane emission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" name="ZoneTexte 219"/>
          <p:cNvSpPr txBox="1"/>
          <p:nvPr/>
        </p:nvSpPr>
        <p:spPr>
          <a:xfrm>
            <a:off x="8544612" y="21044222"/>
            <a:ext cx="13190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GB" sz="4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71" name="Picture 13" descr="C:\Users\Doc\Pictures\vlcsnap-2014-08-22-14h58m23s33.png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9" r="19416" b="29190"/>
          <a:stretch/>
        </p:blipFill>
        <p:spPr bwMode="auto">
          <a:xfrm>
            <a:off x="5102531" y="22826090"/>
            <a:ext cx="4970850" cy="372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16" descr="C:\Users\Doc\Pictures\vlcsnap-2014-08-22-15h11m14s73.png"/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2" t="29209" r="20803" b="17516"/>
          <a:stretch/>
        </p:blipFill>
        <p:spPr bwMode="auto">
          <a:xfrm>
            <a:off x="10144432" y="22808090"/>
            <a:ext cx="4914000" cy="374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" name="ZoneTexte 1074"/>
          <p:cNvSpPr txBox="1"/>
          <p:nvPr/>
        </p:nvSpPr>
        <p:spPr>
          <a:xfrm>
            <a:off x="466959" y="22154826"/>
            <a:ext cx="14404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en-GB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analysis</a:t>
            </a:r>
            <a:endParaRPr lang="en-GB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6" name="ZoneTexte 1075"/>
          <p:cNvSpPr txBox="1"/>
          <p:nvPr/>
        </p:nvSpPr>
        <p:spPr>
          <a:xfrm>
            <a:off x="350955" y="26939877"/>
            <a:ext cx="14677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 The whole accuracy ranges between 84% and 99%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4" name="Rectangle à coins arrondis 243"/>
          <p:cNvSpPr/>
          <p:nvPr/>
        </p:nvSpPr>
        <p:spPr>
          <a:xfrm>
            <a:off x="132030" y="35141540"/>
            <a:ext cx="29934579" cy="2509527"/>
          </a:xfrm>
          <a:prstGeom prst="roundRect">
            <a:avLst>
              <a:gd name="adj" fmla="val 9467"/>
            </a:avLst>
          </a:prstGeom>
          <a:gradFill flip="none" rotWithShape="1">
            <a:gsLst>
              <a:gs pos="65500">
                <a:srgbClr val="FCFEE8"/>
              </a:gs>
              <a:gs pos="31000">
                <a:srgbClr val="FCFDBF"/>
              </a:gs>
              <a:gs pos="100000">
                <a:schemeClr val="bg1"/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5" name="ZoneTexte 244"/>
          <p:cNvSpPr txBox="1"/>
          <p:nvPr/>
        </p:nvSpPr>
        <p:spPr>
          <a:xfrm>
            <a:off x="-4891522" y="35140178"/>
            <a:ext cx="13190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GB" sz="4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6" name="ZoneTexte 245"/>
          <p:cNvSpPr txBox="1"/>
          <p:nvPr/>
        </p:nvSpPr>
        <p:spPr>
          <a:xfrm>
            <a:off x="108317" y="32372413"/>
            <a:ext cx="14589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Presence of a peak in frequency patterns of grazing and rumination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behaviors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representing bites frequency (between 1,4 and 2 Hz)</a:t>
            </a:r>
          </a:p>
          <a:p>
            <a:pPr marL="571500" indent="-571500" algn="just">
              <a:buFontTx/>
              <a:buChar char="-"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Possible estimation of number of biting and chewing jaw movements and their location in the time-domain acceleration signal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16485853" y="5424130"/>
            <a:ext cx="13190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questions</a:t>
            </a:r>
            <a:endParaRPr lang="en-GB" sz="4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15229996" y="6283819"/>
            <a:ext cx="1466496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Use of iPhone IMU for precision monitoring of grazing and rumination patterns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Effect of pasture characteristics on cattle’s grazing behavior?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Screening of the diurnal cycle of CH4 production for animals in rangelands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Dynamics of CH4 emission related to behavior measured?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Characteristic of pasture composition on the influence of CH4 emission?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Decision Support for farmers and authorities.</a:t>
            </a:r>
          </a:p>
          <a:p>
            <a:pPr algn="just"/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9442688" y="23444200"/>
            <a:ext cx="229774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1030" name="Picture 6" descr="http://www.gembloux.ulg.ac.be/wp-content/uploads/2014/02/Logo828x160px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9673" y="258082"/>
            <a:ext cx="69342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26191639" y="27719"/>
            <a:ext cx="387497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8800" b="1" dirty="0" err="1" smtClean="0">
                <a:solidFill>
                  <a:srgbClr val="000099"/>
                </a:solidFill>
              </a:rPr>
              <a:t>AgriGES</a:t>
            </a:r>
            <a:endParaRPr lang="fr-BE" b="1" dirty="0">
              <a:solidFill>
                <a:srgbClr val="000099"/>
              </a:solidFill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89" y="296863"/>
            <a:ext cx="94297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8" t="25977" r="56607" b="24251"/>
          <a:stretch/>
        </p:blipFill>
        <p:spPr bwMode="auto">
          <a:xfrm>
            <a:off x="9339592" y="13254141"/>
            <a:ext cx="11200995" cy="75100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ZoneTexte 75"/>
          <p:cNvSpPr txBox="1"/>
          <p:nvPr/>
        </p:nvSpPr>
        <p:spPr>
          <a:xfrm>
            <a:off x="15853521" y="14225115"/>
            <a:ext cx="687298" cy="1354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chemeClr val="bg1"/>
                </a:solidFill>
              </a:rPr>
              <a:t>1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11179547" y="16944700"/>
            <a:ext cx="755922" cy="1354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chemeClr val="bg1"/>
                </a:solidFill>
              </a:rPr>
              <a:t>2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15472806" y="16911924"/>
            <a:ext cx="724364" cy="1354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chemeClr val="bg1"/>
                </a:solidFill>
              </a:rPr>
              <a:t>3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11847656" y="13955500"/>
            <a:ext cx="753776" cy="1354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chemeClr val="bg1"/>
                </a:solidFill>
              </a:rPr>
              <a:t>4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17899713" y="13469932"/>
            <a:ext cx="12001914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Materials:</a:t>
            </a:r>
          </a:p>
          <a:p>
            <a:pPr marL="1244600" lvl="1" indent="-431800" algn="just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infrared CH4 and CO2 sensors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[1]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25600" lvl="1" indent="76200" algn="just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sampling frequency: 4Hz</a:t>
            </a:r>
          </a:p>
          <a:p>
            <a:pPr marL="2146300" lvl="1" indent="38100" algn="just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data acquisition duration up to 12h with </a:t>
            </a:r>
          </a:p>
          <a:p>
            <a:pPr marL="279400" lvl="1" algn="just"/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external battery</a:t>
            </a:r>
          </a:p>
          <a:p>
            <a:pPr marL="2514600" lvl="1" algn="just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heart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rate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(HR) </a:t>
            </a:r>
            <a:r>
              <a:rPr lang="fr-BE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sensor</a:t>
            </a:r>
            <a:r>
              <a:rPr lang="fr-B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[3]</a:t>
            </a:r>
          </a:p>
          <a:p>
            <a:pPr marL="2578100" lvl="1" indent="38100" algn="just">
              <a:buFont typeface="Arial" panose="020B0604020202020204" pitchFamily="34" charset="0"/>
              <a:buChar char="•"/>
            </a:pPr>
            <a:r>
              <a:rPr lang="fr-B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nostril</a:t>
            </a:r>
            <a:r>
              <a:rPr lang="fr-B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ring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allowing</a:t>
            </a:r>
            <a:r>
              <a:rPr lang="fr-B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 good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pump</a:t>
            </a:r>
            <a:r>
              <a:rPr lang="fr-B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out coming</a:t>
            </a:r>
            <a:r>
              <a:rPr lang="fr-B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gas [2]</a:t>
            </a:r>
          </a:p>
          <a:p>
            <a:pPr marL="279400" lvl="1" algn="just"/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81200" lvl="1" indent="355600" algn="just">
              <a:buFont typeface="Wingdings" panose="05000000000000000000" pitchFamily="2" charset="2"/>
              <a:buChar char="ü"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Data analysis:</a:t>
            </a:r>
          </a:p>
          <a:p>
            <a:pPr marL="1524000" lvl="2" indent="-76200" algn="just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synchronization between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behaviors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gas concentration and HR;</a:t>
            </a:r>
          </a:p>
          <a:p>
            <a:pPr marL="0" lvl="2" algn="just"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atio CH4:CO2 calculation and its dynamic.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03372" y="41251467"/>
            <a:ext cx="4000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Frédéric Lebeau</a:t>
            </a:r>
            <a:endParaRPr lang="fr-B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4563812" y="41206462"/>
            <a:ext cx="3159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Rudy </a:t>
            </a:r>
            <a:r>
              <a:rPr lang="fr-BE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Schartz</a:t>
            </a:r>
            <a:endParaRPr lang="fr-B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ZoneTexte 87"/>
          <p:cNvSpPr txBox="1"/>
          <p:nvPr/>
        </p:nvSpPr>
        <p:spPr>
          <a:xfrm>
            <a:off x="10729691" y="41235206"/>
            <a:ext cx="3159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Yannick Blaise</a:t>
            </a:r>
            <a:endParaRPr lang="fr-B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15004971" y="41251467"/>
            <a:ext cx="5535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Naina</a:t>
            </a:r>
            <a:r>
              <a:rPr lang="fr-B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Andriamandroso</a:t>
            </a:r>
            <a:endParaRPr lang="fr-B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ZoneTexte 90"/>
          <p:cNvSpPr txBox="1"/>
          <p:nvPr/>
        </p:nvSpPr>
        <p:spPr>
          <a:xfrm>
            <a:off x="22205772" y="41280211"/>
            <a:ext cx="4540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Jérôme </a:t>
            </a:r>
            <a:r>
              <a:rPr lang="fr-BE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Bindelle</a:t>
            </a:r>
            <a:endParaRPr lang="fr-B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" name="Image 91" descr="C:\Users\Naina\Pictures\vlcsnap-2013-04-22-14h32m48s53.png"/>
          <p:cNvPicPr/>
          <p:nvPr/>
        </p:nvPicPr>
        <p:blipFill rotWithShape="1">
          <a:blip r:embed="rId11" cstate="print"/>
          <a:srcRect l="40741" t="32136" r="1" b="13564"/>
          <a:stretch/>
        </p:blipFill>
        <p:spPr bwMode="auto">
          <a:xfrm>
            <a:off x="380395" y="22995031"/>
            <a:ext cx="4722136" cy="3557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3" name="ZoneTexte 92"/>
          <p:cNvSpPr txBox="1"/>
          <p:nvPr/>
        </p:nvSpPr>
        <p:spPr>
          <a:xfrm>
            <a:off x="249414" y="26473957"/>
            <a:ext cx="14677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Grazing                       Ruminating                         Others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5" name="Graphique 94"/>
          <p:cNvGraphicFramePr/>
          <p:nvPr>
            <p:extLst>
              <p:ext uri="{D42A27DB-BD31-4B8C-83A1-F6EECF244321}">
                <p14:modId xmlns:p14="http://schemas.microsoft.com/office/powerpoint/2010/main" val="2048964839"/>
              </p:ext>
            </p:extLst>
          </p:nvPr>
        </p:nvGraphicFramePr>
        <p:xfrm>
          <a:off x="-791709" y="27828453"/>
          <a:ext cx="9439238" cy="4282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pic>
        <p:nvPicPr>
          <p:cNvPr id="96" name="Image 95" descr="E:\Agriculture is Life\conference\EGF2014\obs vs pred_field vs stable_big.jpg"/>
          <p:cNvPicPr/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67" t="7787" r="8486" b="49900"/>
          <a:stretch/>
        </p:blipFill>
        <p:spPr bwMode="auto">
          <a:xfrm>
            <a:off x="8138160" y="27965400"/>
            <a:ext cx="6641787" cy="43750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7" name="Picture 1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645" b="23363"/>
          <a:stretch/>
        </p:blipFill>
        <p:spPr bwMode="auto">
          <a:xfrm>
            <a:off x="5999342" y="28145226"/>
            <a:ext cx="832158" cy="712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1698810" y="27584850"/>
            <a:ext cx="7095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Detection of bites during grazing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8524252" y="27584850"/>
            <a:ext cx="7095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Detection of chewing during rumination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ZoneTexte 99"/>
          <p:cNvSpPr txBox="1"/>
          <p:nvPr/>
        </p:nvSpPr>
        <p:spPr>
          <a:xfrm>
            <a:off x="15516724" y="22079844"/>
            <a:ext cx="14404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Methane </a:t>
            </a:r>
            <a:r>
              <a:rPr lang="en-GB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dynamics </a:t>
            </a:r>
            <a:r>
              <a:rPr lang="en-GB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GB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" r="7395"/>
          <a:stretch/>
        </p:blipFill>
        <p:spPr>
          <a:xfrm>
            <a:off x="15065933" y="22258449"/>
            <a:ext cx="14725942" cy="4536867"/>
          </a:xfrm>
          <a:prstGeom prst="rect">
            <a:avLst/>
          </a:prstGeom>
        </p:spPr>
      </p:pic>
      <p:pic>
        <p:nvPicPr>
          <p:cNvPr id="103" name="Image 102"/>
          <p:cNvPicPr/>
          <p:nvPr/>
        </p:nvPicPr>
        <p:blipFill rotWithShape="1"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1" t="68086" r="52619" b="5952"/>
          <a:stretch/>
        </p:blipFill>
        <p:spPr bwMode="auto">
          <a:xfrm>
            <a:off x="15815062" y="27319517"/>
            <a:ext cx="13609994" cy="38352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5" name="ZoneTexte 104"/>
          <p:cNvSpPr txBox="1"/>
          <p:nvPr/>
        </p:nvSpPr>
        <p:spPr>
          <a:xfrm>
            <a:off x="15455022" y="30900317"/>
            <a:ext cx="147466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Breathing and CH</a:t>
            </a:r>
            <a:r>
              <a:rPr lang="en-GB" sz="3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eructations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are detected and follow a specific pattern. </a:t>
            </a:r>
          </a:p>
          <a:p>
            <a:pPr marL="571500" indent="-571500">
              <a:buFontTx/>
              <a:buChar char="-"/>
            </a:pPr>
            <a:r>
              <a:rPr lang="fr-B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Diurnal</a:t>
            </a:r>
            <a:r>
              <a:rPr lang="fr-BE" sz="3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B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ratio of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:CO</a:t>
            </a:r>
            <a:r>
              <a:rPr lang="en-US" sz="3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production for animals in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rangelands is screened</a:t>
            </a:r>
          </a:p>
          <a:p>
            <a:pPr marL="571500" indent="-571500">
              <a:buFontTx/>
              <a:buChar char="-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There is a dynamic a the CH4 emitted but there is still no link to behaviors</a:t>
            </a:r>
          </a:p>
          <a:p>
            <a:pPr marL="571500" indent="-571500">
              <a:buFontTx/>
              <a:buChar char="-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Analyses of postprandial time are necessary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Tx/>
              <a:buChar char="-"/>
            </a:pP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140302" y="26771889"/>
            <a:ext cx="83859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Ratio CH</a:t>
            </a:r>
            <a:r>
              <a:rPr lang="en-GB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:CO</a:t>
            </a:r>
            <a:r>
              <a:rPr lang="en-GB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by steps of 5 minutes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ZoneTexte 107"/>
          <p:cNvSpPr txBox="1"/>
          <p:nvPr/>
        </p:nvSpPr>
        <p:spPr>
          <a:xfrm>
            <a:off x="73985" y="35711071"/>
            <a:ext cx="29992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 use of an IMU to classify accurately grazing and ruminating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behaviors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is relevant. Deeper analysis are also possible for jaw movements detection and differentiation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 dynamics of methane emission are not steady along the day, however the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behaviors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do not influence at short term this dynamic.</a:t>
            </a:r>
          </a:p>
          <a:p>
            <a:pPr marL="571500" indent="-571500" algn="just">
              <a:buFontTx/>
              <a:buChar char="-"/>
            </a:pP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0" name="Picture 9" descr="https://scontent.xx.fbcdn.net/hphotos-xfa1/v/t1.0-9/11227052_10205500331699865_1912086650789163206_n.jpg?oh=eac266f61ce8e33b02cda9019efeb1e9&amp;oe=56ED9894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4" t="13214" r="45041" b="55207"/>
          <a:stretch/>
        </p:blipFill>
        <p:spPr bwMode="auto">
          <a:xfrm>
            <a:off x="16485853" y="38428633"/>
            <a:ext cx="2422736" cy="288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s://scontent.xx.fbcdn.net/hphotos-xap1/v/t1.0-9/995851_10152060983453533_688353647_n.jpg?oh=d1796187a40c5496958488cffa2a0b16&amp;oe=571E2619"/>
          <p:cNvPicPr preferRelativeResize="0">
            <a:picLocks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68" t="13555" r="19482" b="38286"/>
          <a:stretch/>
        </p:blipFill>
        <p:spPr bwMode="auto">
          <a:xfrm>
            <a:off x="11043546" y="38435202"/>
            <a:ext cx="2666127" cy="288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s://scontent.xx.fbcdn.net/hphotos-xap1/t31.0-8/12189382_109409242754314_2876914306728362716_o.jpg"/>
          <p:cNvPicPr preferRelativeResize="0">
            <a:picLocks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2" t="8147" r="-340" b="27014"/>
          <a:stretch/>
        </p:blipFill>
        <p:spPr bwMode="auto">
          <a:xfrm>
            <a:off x="4739342" y="38435202"/>
            <a:ext cx="2520000" cy="288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://www.gembloux.ulg.ac.be/zt/Photo/Fran%C3%A7ois_2012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4683" y="38455109"/>
            <a:ext cx="2476834" cy="294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ZoneTexte 115"/>
          <p:cNvSpPr txBox="1"/>
          <p:nvPr/>
        </p:nvSpPr>
        <p:spPr>
          <a:xfrm>
            <a:off x="25901619" y="41296472"/>
            <a:ext cx="4540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François </a:t>
            </a:r>
            <a:r>
              <a:rPr lang="fr-BE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Debande</a:t>
            </a:r>
            <a:endParaRPr lang="fr-B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8" t="67138" r="55403" b="5039"/>
          <a:stretch/>
        </p:blipFill>
        <p:spPr>
          <a:xfrm rot="5400000">
            <a:off x="22622951" y="38660484"/>
            <a:ext cx="2887577" cy="2476834"/>
          </a:xfrm>
          <a:prstGeom prst="rect">
            <a:avLst/>
          </a:prstGeom>
        </p:spPr>
      </p:pic>
      <p:pic>
        <p:nvPicPr>
          <p:cNvPr id="119" name="Image 118"/>
          <p:cNvPicPr preferRelativeResize="0">
            <a:picLocks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2" t="4287" r="54271" b="71990"/>
          <a:stretch/>
        </p:blipFill>
        <p:spPr>
          <a:xfrm rot="5400000">
            <a:off x="918427" y="38619650"/>
            <a:ext cx="2880000" cy="2520000"/>
          </a:xfrm>
          <a:prstGeom prst="rect">
            <a:avLst/>
          </a:prstGeom>
        </p:spPr>
      </p:pic>
      <p:sp>
        <p:nvSpPr>
          <p:cNvPr id="123" name="ZoneTexte 122"/>
          <p:cNvSpPr txBox="1"/>
          <p:nvPr/>
        </p:nvSpPr>
        <p:spPr>
          <a:xfrm>
            <a:off x="751438" y="41910071"/>
            <a:ext cx="6593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Precision</a:t>
            </a:r>
            <a:r>
              <a:rPr lang="fr-B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Agriculture Unit</a:t>
            </a:r>
            <a:endParaRPr lang="fr-B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ZoneTexte 123"/>
          <p:cNvSpPr txBox="1"/>
          <p:nvPr/>
        </p:nvSpPr>
        <p:spPr>
          <a:xfrm>
            <a:off x="20514986" y="41881537"/>
            <a:ext cx="9723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Precision</a:t>
            </a:r>
            <a:r>
              <a:rPr lang="fr-B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Livestock</a:t>
            </a:r>
            <a:r>
              <a:rPr lang="fr-B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Farming</a:t>
            </a:r>
            <a:r>
              <a:rPr lang="fr-B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and nutrition Unit</a:t>
            </a:r>
            <a:endParaRPr lang="fr-B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ZoneTexte 124"/>
          <p:cNvSpPr txBox="1"/>
          <p:nvPr/>
        </p:nvSpPr>
        <p:spPr>
          <a:xfrm>
            <a:off x="10696630" y="41910281"/>
            <a:ext cx="9112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PhD </a:t>
            </a:r>
            <a:r>
              <a:rPr lang="fr-BE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endParaRPr lang="fr-B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ZoneTexte 126"/>
          <p:cNvSpPr txBox="1"/>
          <p:nvPr/>
        </p:nvSpPr>
        <p:spPr>
          <a:xfrm>
            <a:off x="10611123" y="37769821"/>
            <a:ext cx="9112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INVOLVED STAFF</a:t>
            </a:r>
            <a:endParaRPr lang="fr-B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96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5" grpId="0">
        <p:bldAsOne/>
      </p:bldGraphic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8225</TotalTime>
  <Words>491</Words>
  <Application>Microsoft Office PowerPoint</Application>
  <PresentationFormat>Personnalisé</PresentationFormat>
  <Paragraphs>83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>ULg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Naina</dc:creator>
  <cp:lastModifiedBy>u216668</cp:lastModifiedBy>
  <cp:revision>325</cp:revision>
  <cp:lastPrinted>2014-09-03T12:20:42Z</cp:lastPrinted>
  <dcterms:created xsi:type="dcterms:W3CDTF">2014-01-14T13:31:36Z</dcterms:created>
  <dcterms:modified xsi:type="dcterms:W3CDTF">2015-12-07T15:10:40Z</dcterms:modified>
</cp:coreProperties>
</file>