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6858000" cy="9906000" type="A4"/>
  <p:notesSz cx="6743700" cy="9639300"/>
  <p:defaultTextStyle>
    <a:defPPr>
      <a:defRPr lang="fr-FR"/>
    </a:defPPr>
    <a:lvl1pPr algn="l" rtl="0" fontAlgn="base">
      <a:spcBef>
        <a:spcPct val="0"/>
      </a:spcBef>
      <a:spcAft>
        <a:spcPct val="0"/>
      </a:spcAft>
      <a:defRPr sz="800" b="1" i="1" kern="1200">
        <a:solidFill>
          <a:schemeClr val="tx1"/>
        </a:solidFill>
        <a:latin typeface="Times New Roman" pitchFamily="18" charset="0"/>
        <a:ea typeface="+mn-ea"/>
        <a:cs typeface="+mn-cs"/>
      </a:defRPr>
    </a:lvl1pPr>
    <a:lvl2pPr marL="457200" algn="l" rtl="0" fontAlgn="base">
      <a:spcBef>
        <a:spcPct val="0"/>
      </a:spcBef>
      <a:spcAft>
        <a:spcPct val="0"/>
      </a:spcAft>
      <a:defRPr sz="800" b="1" i="1" kern="1200">
        <a:solidFill>
          <a:schemeClr val="tx1"/>
        </a:solidFill>
        <a:latin typeface="Times New Roman" pitchFamily="18" charset="0"/>
        <a:ea typeface="+mn-ea"/>
        <a:cs typeface="+mn-cs"/>
      </a:defRPr>
    </a:lvl2pPr>
    <a:lvl3pPr marL="914400" algn="l" rtl="0" fontAlgn="base">
      <a:spcBef>
        <a:spcPct val="0"/>
      </a:spcBef>
      <a:spcAft>
        <a:spcPct val="0"/>
      </a:spcAft>
      <a:defRPr sz="800" b="1" i="1" kern="1200">
        <a:solidFill>
          <a:schemeClr val="tx1"/>
        </a:solidFill>
        <a:latin typeface="Times New Roman" pitchFamily="18" charset="0"/>
        <a:ea typeface="+mn-ea"/>
        <a:cs typeface="+mn-cs"/>
      </a:defRPr>
    </a:lvl3pPr>
    <a:lvl4pPr marL="1371600" algn="l" rtl="0" fontAlgn="base">
      <a:spcBef>
        <a:spcPct val="0"/>
      </a:spcBef>
      <a:spcAft>
        <a:spcPct val="0"/>
      </a:spcAft>
      <a:defRPr sz="800" b="1" i="1" kern="1200">
        <a:solidFill>
          <a:schemeClr val="tx1"/>
        </a:solidFill>
        <a:latin typeface="Times New Roman" pitchFamily="18" charset="0"/>
        <a:ea typeface="+mn-ea"/>
        <a:cs typeface="+mn-cs"/>
      </a:defRPr>
    </a:lvl4pPr>
    <a:lvl5pPr marL="1828800" algn="l" rtl="0" fontAlgn="base">
      <a:spcBef>
        <a:spcPct val="0"/>
      </a:spcBef>
      <a:spcAft>
        <a:spcPct val="0"/>
      </a:spcAft>
      <a:defRPr sz="800" b="1" i="1" kern="1200">
        <a:solidFill>
          <a:schemeClr val="tx1"/>
        </a:solidFill>
        <a:latin typeface="Times New Roman" pitchFamily="18" charset="0"/>
        <a:ea typeface="+mn-ea"/>
        <a:cs typeface="+mn-cs"/>
      </a:defRPr>
    </a:lvl5pPr>
    <a:lvl6pPr marL="2286000" algn="l" defTabSz="914400" rtl="0" eaLnBrk="1" latinLnBrk="0" hangingPunct="1">
      <a:defRPr sz="800" b="1" i="1" kern="1200">
        <a:solidFill>
          <a:schemeClr val="tx1"/>
        </a:solidFill>
        <a:latin typeface="Times New Roman" pitchFamily="18" charset="0"/>
        <a:ea typeface="+mn-ea"/>
        <a:cs typeface="+mn-cs"/>
      </a:defRPr>
    </a:lvl6pPr>
    <a:lvl7pPr marL="2743200" algn="l" defTabSz="914400" rtl="0" eaLnBrk="1" latinLnBrk="0" hangingPunct="1">
      <a:defRPr sz="800" b="1" i="1" kern="1200">
        <a:solidFill>
          <a:schemeClr val="tx1"/>
        </a:solidFill>
        <a:latin typeface="Times New Roman" pitchFamily="18" charset="0"/>
        <a:ea typeface="+mn-ea"/>
        <a:cs typeface="+mn-cs"/>
      </a:defRPr>
    </a:lvl7pPr>
    <a:lvl8pPr marL="3200400" algn="l" defTabSz="914400" rtl="0" eaLnBrk="1" latinLnBrk="0" hangingPunct="1">
      <a:defRPr sz="800" b="1" i="1" kern="1200">
        <a:solidFill>
          <a:schemeClr val="tx1"/>
        </a:solidFill>
        <a:latin typeface="Times New Roman" pitchFamily="18" charset="0"/>
        <a:ea typeface="+mn-ea"/>
        <a:cs typeface="+mn-cs"/>
      </a:defRPr>
    </a:lvl8pPr>
    <a:lvl9pPr marL="3657600" algn="l" defTabSz="914400" rtl="0" eaLnBrk="1" latinLnBrk="0" hangingPunct="1">
      <a:defRPr sz="800" b="1" i="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 uri="{2D200454-40CA-4A62-9FC3-DE9A4176ACB9}">
      <p15:notesGuideLst xmlns="" xmlns:p15="http://schemas.microsoft.com/office/powerpoint/2012/main">
        <p15:guide id="1" orient="horz" pos="3036">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t" initials="LFR" lastIdx="3" clrIdx="0"/>
  <p:cmAuthor id="1" name="Angelique Leonard" initials="AL"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4814"/>
    <a:srgbClr val="004953"/>
    <a:srgbClr val="00674A"/>
    <a:srgbClr val="FF3300"/>
    <a:srgbClr val="0099FF"/>
    <a:srgbClr val="FF9966"/>
    <a:srgbClr val="FF0000"/>
    <a:srgbClr val="009FB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253" autoAdjust="0"/>
    <p:restoredTop sz="99878" autoAdjust="0"/>
  </p:normalViewPr>
  <p:slideViewPr>
    <p:cSldViewPr>
      <p:cViewPr>
        <p:scale>
          <a:sx n="200" d="100"/>
          <a:sy n="200" d="100"/>
        </p:scale>
        <p:origin x="-72" y="3960"/>
      </p:cViewPr>
      <p:guideLst>
        <p:guide orient="horz" pos="3120"/>
        <p:guide pos="216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894" y="-90"/>
      </p:cViewPr>
      <p:guideLst>
        <p:guide orient="horz" pos="3036"/>
        <p:guide pos="2124"/>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1"/>
            <a:ext cx="2922588" cy="481013"/>
          </a:xfrm>
          <a:prstGeom prst="rect">
            <a:avLst/>
          </a:prstGeom>
          <a:noFill/>
          <a:ln w="9525">
            <a:noFill/>
            <a:miter lim="800000"/>
            <a:headEnd/>
            <a:tailEnd/>
          </a:ln>
          <a:effectLst/>
        </p:spPr>
        <p:txBody>
          <a:bodyPr vert="horz" wrap="square" lIns="90129" tIns="45063" rIns="90129" bIns="45063" numCol="1" anchor="t" anchorCtr="0" compatLnSpc="1">
            <a:prstTxWarp prst="textNoShape">
              <a:avLst/>
            </a:prstTxWarp>
          </a:bodyPr>
          <a:lstStyle>
            <a:lvl1pPr algn="l" defTabSz="901252">
              <a:defRPr sz="1200" b="0" i="0"/>
            </a:lvl1pPr>
          </a:lstStyle>
          <a:p>
            <a:pPr>
              <a:defRPr/>
            </a:pPr>
            <a:endParaRPr lang="fr-FR"/>
          </a:p>
        </p:txBody>
      </p:sp>
      <p:sp>
        <p:nvSpPr>
          <p:cNvPr id="5123" name="Rectangle 1027"/>
          <p:cNvSpPr>
            <a:spLocks noGrp="1" noChangeArrowheads="1"/>
          </p:cNvSpPr>
          <p:nvPr>
            <p:ph type="dt" sz="quarter" idx="1"/>
          </p:nvPr>
        </p:nvSpPr>
        <p:spPr bwMode="auto">
          <a:xfrm>
            <a:off x="3821114" y="1"/>
            <a:ext cx="2922587" cy="481013"/>
          </a:xfrm>
          <a:prstGeom prst="rect">
            <a:avLst/>
          </a:prstGeom>
          <a:noFill/>
          <a:ln w="9525">
            <a:noFill/>
            <a:miter lim="800000"/>
            <a:headEnd/>
            <a:tailEnd/>
          </a:ln>
          <a:effectLst/>
        </p:spPr>
        <p:txBody>
          <a:bodyPr vert="horz" wrap="square" lIns="90129" tIns="45063" rIns="90129" bIns="45063" numCol="1" anchor="t" anchorCtr="0" compatLnSpc="1">
            <a:prstTxWarp prst="textNoShape">
              <a:avLst/>
            </a:prstTxWarp>
          </a:bodyPr>
          <a:lstStyle>
            <a:lvl1pPr algn="r" defTabSz="901252">
              <a:defRPr sz="1200" b="0" i="0"/>
            </a:lvl1pPr>
          </a:lstStyle>
          <a:p>
            <a:pPr>
              <a:defRPr/>
            </a:pPr>
            <a:endParaRPr lang="fr-FR"/>
          </a:p>
        </p:txBody>
      </p:sp>
      <p:sp>
        <p:nvSpPr>
          <p:cNvPr id="5124" name="Rectangle 1028"/>
          <p:cNvSpPr>
            <a:spLocks noGrp="1" noChangeArrowheads="1"/>
          </p:cNvSpPr>
          <p:nvPr>
            <p:ph type="ftr" sz="quarter" idx="2"/>
          </p:nvPr>
        </p:nvSpPr>
        <p:spPr bwMode="auto">
          <a:xfrm>
            <a:off x="0" y="9158288"/>
            <a:ext cx="2922588" cy="481012"/>
          </a:xfrm>
          <a:prstGeom prst="rect">
            <a:avLst/>
          </a:prstGeom>
          <a:noFill/>
          <a:ln w="9525">
            <a:noFill/>
            <a:miter lim="800000"/>
            <a:headEnd/>
            <a:tailEnd/>
          </a:ln>
          <a:effectLst/>
        </p:spPr>
        <p:txBody>
          <a:bodyPr vert="horz" wrap="square" lIns="90129" tIns="45063" rIns="90129" bIns="45063" numCol="1" anchor="b" anchorCtr="0" compatLnSpc="1">
            <a:prstTxWarp prst="textNoShape">
              <a:avLst/>
            </a:prstTxWarp>
          </a:bodyPr>
          <a:lstStyle>
            <a:lvl1pPr algn="l" defTabSz="901252">
              <a:defRPr sz="1200" b="0" i="0"/>
            </a:lvl1pPr>
          </a:lstStyle>
          <a:p>
            <a:pPr>
              <a:defRPr/>
            </a:pPr>
            <a:endParaRPr lang="fr-FR"/>
          </a:p>
        </p:txBody>
      </p:sp>
      <p:sp>
        <p:nvSpPr>
          <p:cNvPr id="5125" name="Rectangle 1029"/>
          <p:cNvSpPr>
            <a:spLocks noGrp="1" noChangeArrowheads="1"/>
          </p:cNvSpPr>
          <p:nvPr>
            <p:ph type="sldNum" sz="quarter" idx="3"/>
          </p:nvPr>
        </p:nvSpPr>
        <p:spPr bwMode="auto">
          <a:xfrm>
            <a:off x="3821114" y="9158288"/>
            <a:ext cx="2922587" cy="481012"/>
          </a:xfrm>
          <a:prstGeom prst="rect">
            <a:avLst/>
          </a:prstGeom>
          <a:noFill/>
          <a:ln w="9525">
            <a:noFill/>
            <a:miter lim="800000"/>
            <a:headEnd/>
            <a:tailEnd/>
          </a:ln>
          <a:effectLst/>
        </p:spPr>
        <p:txBody>
          <a:bodyPr vert="horz" wrap="square" lIns="90129" tIns="45063" rIns="90129" bIns="45063" numCol="1" anchor="b" anchorCtr="0" compatLnSpc="1">
            <a:prstTxWarp prst="textNoShape">
              <a:avLst/>
            </a:prstTxWarp>
          </a:bodyPr>
          <a:lstStyle>
            <a:lvl1pPr algn="r" defTabSz="901252">
              <a:defRPr sz="1200" b="0" i="0"/>
            </a:lvl1pPr>
          </a:lstStyle>
          <a:p>
            <a:pPr>
              <a:defRPr/>
            </a:pPr>
            <a:fld id="{75E2E5AA-971C-41E1-9295-1247C65F1E5B}" type="slidenum">
              <a:rPr lang="fr-FR"/>
              <a:pPr>
                <a:defRPr/>
              </a:pPr>
              <a:t>‹N°›</a:t>
            </a:fld>
            <a:endParaRPr lang="fr-FR"/>
          </a:p>
        </p:txBody>
      </p:sp>
    </p:spTree>
    <p:extLst>
      <p:ext uri="{BB962C8B-B14F-4D97-AF65-F5344CB8AC3E}">
        <p14:creationId xmlns:p14="http://schemas.microsoft.com/office/powerpoint/2010/main" xmlns="" val="26513776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2922588" cy="481013"/>
          </a:xfrm>
          <a:prstGeom prst="rect">
            <a:avLst/>
          </a:prstGeom>
          <a:noFill/>
          <a:ln w="9525">
            <a:noFill/>
            <a:miter lim="800000"/>
            <a:headEnd/>
            <a:tailEnd/>
          </a:ln>
          <a:effectLst/>
        </p:spPr>
        <p:txBody>
          <a:bodyPr vert="horz" wrap="square" lIns="90282" tIns="45140" rIns="90282" bIns="45140" numCol="1" anchor="t" anchorCtr="0" compatLnSpc="1">
            <a:prstTxWarp prst="textNoShape">
              <a:avLst/>
            </a:prstTxWarp>
          </a:bodyPr>
          <a:lstStyle>
            <a:lvl1pPr algn="l">
              <a:defRPr sz="1200" b="0" i="0"/>
            </a:lvl1pPr>
          </a:lstStyle>
          <a:p>
            <a:pPr>
              <a:defRPr/>
            </a:pPr>
            <a:endParaRPr lang="fr-FR"/>
          </a:p>
        </p:txBody>
      </p:sp>
      <p:sp>
        <p:nvSpPr>
          <p:cNvPr id="24579" name="Rectangle 3"/>
          <p:cNvSpPr>
            <a:spLocks noGrp="1" noChangeArrowheads="1"/>
          </p:cNvSpPr>
          <p:nvPr>
            <p:ph type="dt" idx="1"/>
          </p:nvPr>
        </p:nvSpPr>
        <p:spPr bwMode="auto">
          <a:xfrm>
            <a:off x="3819525" y="1"/>
            <a:ext cx="2922588" cy="481013"/>
          </a:xfrm>
          <a:prstGeom prst="rect">
            <a:avLst/>
          </a:prstGeom>
          <a:noFill/>
          <a:ln w="9525">
            <a:noFill/>
            <a:miter lim="800000"/>
            <a:headEnd/>
            <a:tailEnd/>
          </a:ln>
          <a:effectLst/>
        </p:spPr>
        <p:txBody>
          <a:bodyPr vert="horz" wrap="square" lIns="90282" tIns="45140" rIns="90282" bIns="45140" numCol="1" anchor="t" anchorCtr="0" compatLnSpc="1">
            <a:prstTxWarp prst="textNoShape">
              <a:avLst/>
            </a:prstTxWarp>
          </a:bodyPr>
          <a:lstStyle>
            <a:lvl1pPr algn="r">
              <a:defRPr sz="1200" b="0" i="0"/>
            </a:lvl1pPr>
          </a:lstStyle>
          <a:p>
            <a:pPr>
              <a:defRPr/>
            </a:pPr>
            <a:endParaRPr lang="fr-FR"/>
          </a:p>
        </p:txBody>
      </p:sp>
      <p:sp>
        <p:nvSpPr>
          <p:cNvPr id="3076" name="Rectangle 4"/>
          <p:cNvSpPr>
            <a:spLocks noGrp="1" noRot="1" noChangeAspect="1" noChangeArrowheads="1" noTextEdit="1"/>
          </p:cNvSpPr>
          <p:nvPr>
            <p:ph type="sldImg" idx="2"/>
          </p:nvPr>
        </p:nvSpPr>
        <p:spPr bwMode="auto">
          <a:xfrm>
            <a:off x="2159000" y="787400"/>
            <a:ext cx="2501900" cy="3614738"/>
          </a:xfrm>
          <a:prstGeom prst="rect">
            <a:avLst/>
          </a:prstGeom>
          <a:solidFill>
            <a:srgbClr val="00674A"/>
          </a:solidFill>
          <a:ln w="9525">
            <a:solidFill>
              <a:srgbClr val="00674A"/>
            </a:solidFill>
            <a:miter lim="800000"/>
            <a:headEnd/>
            <a:tailEnd/>
          </a:ln>
        </p:spPr>
      </p:sp>
      <p:sp>
        <p:nvSpPr>
          <p:cNvPr id="24581" name="Rectangle 5"/>
          <p:cNvSpPr>
            <a:spLocks noGrp="1" noChangeArrowheads="1"/>
          </p:cNvSpPr>
          <p:nvPr>
            <p:ph type="body" sz="quarter" idx="3"/>
          </p:nvPr>
        </p:nvSpPr>
        <p:spPr bwMode="auto">
          <a:xfrm>
            <a:off x="674689" y="4578350"/>
            <a:ext cx="5394325" cy="4338638"/>
          </a:xfrm>
          <a:prstGeom prst="rect">
            <a:avLst/>
          </a:prstGeom>
          <a:noFill/>
          <a:ln w="9525">
            <a:noFill/>
            <a:miter lim="800000"/>
            <a:headEnd/>
            <a:tailEnd/>
          </a:ln>
          <a:effectLst/>
        </p:spPr>
        <p:txBody>
          <a:bodyPr vert="horz" wrap="square" lIns="90282" tIns="45140" rIns="90282" bIns="4514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4582" name="Rectangle 6"/>
          <p:cNvSpPr>
            <a:spLocks noGrp="1" noChangeArrowheads="1"/>
          </p:cNvSpPr>
          <p:nvPr>
            <p:ph type="ftr" sz="quarter" idx="4"/>
          </p:nvPr>
        </p:nvSpPr>
        <p:spPr bwMode="auto">
          <a:xfrm>
            <a:off x="0" y="9156700"/>
            <a:ext cx="2922588" cy="481013"/>
          </a:xfrm>
          <a:prstGeom prst="rect">
            <a:avLst/>
          </a:prstGeom>
          <a:noFill/>
          <a:ln w="9525">
            <a:noFill/>
            <a:miter lim="800000"/>
            <a:headEnd/>
            <a:tailEnd/>
          </a:ln>
          <a:effectLst/>
        </p:spPr>
        <p:txBody>
          <a:bodyPr vert="horz" wrap="square" lIns="90282" tIns="45140" rIns="90282" bIns="45140" numCol="1" anchor="b" anchorCtr="0" compatLnSpc="1">
            <a:prstTxWarp prst="textNoShape">
              <a:avLst/>
            </a:prstTxWarp>
          </a:bodyPr>
          <a:lstStyle>
            <a:lvl1pPr algn="l">
              <a:defRPr sz="1200" b="0" i="0"/>
            </a:lvl1pPr>
          </a:lstStyle>
          <a:p>
            <a:pPr>
              <a:defRPr/>
            </a:pPr>
            <a:endParaRPr lang="fr-FR"/>
          </a:p>
        </p:txBody>
      </p:sp>
      <p:sp>
        <p:nvSpPr>
          <p:cNvPr id="24583" name="Rectangle 7"/>
          <p:cNvSpPr>
            <a:spLocks noGrp="1" noChangeArrowheads="1"/>
          </p:cNvSpPr>
          <p:nvPr>
            <p:ph type="sldNum" sz="quarter" idx="5"/>
          </p:nvPr>
        </p:nvSpPr>
        <p:spPr bwMode="auto">
          <a:xfrm>
            <a:off x="3819525" y="9156700"/>
            <a:ext cx="2922588" cy="481013"/>
          </a:xfrm>
          <a:prstGeom prst="rect">
            <a:avLst/>
          </a:prstGeom>
          <a:noFill/>
          <a:ln w="9525">
            <a:noFill/>
            <a:miter lim="800000"/>
            <a:headEnd/>
            <a:tailEnd/>
          </a:ln>
          <a:effectLst/>
        </p:spPr>
        <p:txBody>
          <a:bodyPr vert="horz" wrap="square" lIns="90282" tIns="45140" rIns="90282" bIns="45140" numCol="1" anchor="b" anchorCtr="0" compatLnSpc="1">
            <a:prstTxWarp prst="textNoShape">
              <a:avLst/>
            </a:prstTxWarp>
          </a:bodyPr>
          <a:lstStyle>
            <a:lvl1pPr algn="r">
              <a:defRPr sz="1200" b="0" i="0"/>
            </a:lvl1pPr>
          </a:lstStyle>
          <a:p>
            <a:pPr>
              <a:defRPr/>
            </a:pPr>
            <a:fld id="{365B99F9-6A93-4CF1-9EF0-39D3FF0F772E}" type="slidenum">
              <a:rPr lang="fr-FR"/>
              <a:pPr>
                <a:defRPr/>
              </a:pPr>
              <a:t>‹N°›</a:t>
            </a:fld>
            <a:endParaRPr lang="fr-FR"/>
          </a:p>
        </p:txBody>
      </p:sp>
    </p:spTree>
    <p:extLst>
      <p:ext uri="{BB962C8B-B14F-4D97-AF65-F5344CB8AC3E}">
        <p14:creationId xmlns:p14="http://schemas.microsoft.com/office/powerpoint/2010/main" xmlns="" val="29900835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pPr eaLnBrk="1" hangingPunct="1"/>
            <a:endParaRPr lang="en-US" altLang="fr-FR" smtClean="0"/>
          </a:p>
        </p:txBody>
      </p:sp>
    </p:spTree>
    <p:extLst>
      <p:ext uri="{BB962C8B-B14F-4D97-AF65-F5344CB8AC3E}">
        <p14:creationId xmlns:p14="http://schemas.microsoft.com/office/powerpoint/2010/main" xmlns="" val="372641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575"/>
            <a:ext cx="5829300" cy="212407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D211D17-4701-4887-BB49-7DFC485B7BE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DF48505-F472-44C3-9E0A-45C161A4C61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886325" y="881063"/>
            <a:ext cx="1457325" cy="79232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14350" y="881063"/>
            <a:ext cx="4219575" cy="79232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C86C45-DB3A-479D-A243-6160B57DB3E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1569858-1796-4EC5-A69E-11EC0E401579}"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5875"/>
            <a:ext cx="5829300" cy="1966913"/>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FE78D6-C1F8-4D30-B105-5B4E33BD688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14350" y="2862263"/>
            <a:ext cx="2838450" cy="594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0" y="2862263"/>
            <a:ext cx="2838450" cy="5942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CDE1B11-1AF8-49C8-9E67-E3E4C77CF1C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875"/>
            <a:ext cx="6172200" cy="1651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5F2725D-F9BD-4160-A263-90640DDA7EA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2475837-369D-4B11-96F4-4CE27268249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17978B7-637F-4169-9A9D-97DC7F37AA6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700"/>
            <a:ext cx="2255838" cy="1679575"/>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64662AD-FE6C-490C-B104-451E2EE220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0"/>
            <a:ext cx="4114800" cy="8191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8D42A47-2F14-4BB3-BDE0-54D14812C89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95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w="9525">
            <a:noFill/>
            <a:miter lim="800000"/>
            <a:headEnd/>
            <a:tailEnd/>
          </a:ln>
        </p:spPr>
        <p:txBody>
          <a:bodyPr vert="horz" wrap="square" lIns="87943" tIns="43972" rIns="87943" bIns="43972"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514350" y="2862263"/>
            <a:ext cx="5829300" cy="5942012"/>
          </a:xfrm>
          <a:prstGeom prst="rect">
            <a:avLst/>
          </a:prstGeom>
          <a:noFill/>
          <a:ln w="9525">
            <a:noFill/>
            <a:miter lim="800000"/>
            <a:headEnd/>
            <a:tailEnd/>
          </a:ln>
        </p:spPr>
        <p:txBody>
          <a:bodyPr vert="horz" wrap="square" lIns="87943" tIns="43972" rIns="87943" bIns="4397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w="9525">
            <a:noFill/>
            <a:miter lim="800000"/>
            <a:headEnd/>
            <a:tailEnd/>
          </a:ln>
          <a:effectLst/>
        </p:spPr>
        <p:txBody>
          <a:bodyPr vert="horz" wrap="square" lIns="87943" tIns="43972" rIns="87943" bIns="43972" numCol="1" anchor="t" anchorCtr="0" compatLnSpc="1">
            <a:prstTxWarp prst="textNoShape">
              <a:avLst/>
            </a:prstTxWarp>
          </a:bodyPr>
          <a:lstStyle>
            <a:lvl1pPr algn="l">
              <a:defRPr sz="1400" b="0" i="0"/>
            </a:lvl1pPr>
          </a:lstStyle>
          <a:p>
            <a:pPr>
              <a:defRPr/>
            </a:pPr>
            <a:endParaRPr lang="fr-FR"/>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w="9525">
            <a:noFill/>
            <a:miter lim="800000"/>
            <a:headEnd/>
            <a:tailEnd/>
          </a:ln>
          <a:effectLst/>
        </p:spPr>
        <p:txBody>
          <a:bodyPr vert="horz" wrap="square" lIns="87943" tIns="43972" rIns="87943" bIns="43972" numCol="1" anchor="t" anchorCtr="0" compatLnSpc="1">
            <a:prstTxWarp prst="textNoShape">
              <a:avLst/>
            </a:prstTxWarp>
          </a:bodyPr>
          <a:lstStyle>
            <a:lvl1pPr algn="ctr">
              <a:defRPr sz="1400" b="0" i="0"/>
            </a:lvl1pPr>
          </a:lstStyle>
          <a:p>
            <a:pPr>
              <a:defRPr/>
            </a:pPr>
            <a:endParaRPr lang="fr-FR"/>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w="9525">
            <a:noFill/>
            <a:miter lim="800000"/>
            <a:headEnd/>
            <a:tailEnd/>
          </a:ln>
          <a:effectLst/>
        </p:spPr>
        <p:txBody>
          <a:bodyPr vert="horz" wrap="square" lIns="87943" tIns="43972" rIns="87943" bIns="43972" numCol="1" anchor="t" anchorCtr="0" compatLnSpc="1">
            <a:prstTxWarp prst="textNoShape">
              <a:avLst/>
            </a:prstTxWarp>
          </a:bodyPr>
          <a:lstStyle>
            <a:lvl1pPr algn="r">
              <a:defRPr sz="1400" b="0" i="0"/>
            </a:lvl1pPr>
          </a:lstStyle>
          <a:p>
            <a:pPr>
              <a:defRPr/>
            </a:pPr>
            <a:fld id="{03BA56B1-C1B5-4B02-AA8C-E1A14AE1881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879475" rtl="0" eaLnBrk="0" fontAlgn="base" hangingPunct="0">
        <a:spcBef>
          <a:spcPct val="0"/>
        </a:spcBef>
        <a:spcAft>
          <a:spcPct val="0"/>
        </a:spcAft>
        <a:defRPr sz="4200">
          <a:solidFill>
            <a:schemeClr val="tx2"/>
          </a:solidFill>
          <a:latin typeface="+mj-lt"/>
          <a:ea typeface="+mj-ea"/>
          <a:cs typeface="+mj-cs"/>
        </a:defRPr>
      </a:lvl1pPr>
      <a:lvl2pPr algn="ctr" defTabSz="879475" rtl="0" eaLnBrk="0" fontAlgn="base" hangingPunct="0">
        <a:spcBef>
          <a:spcPct val="0"/>
        </a:spcBef>
        <a:spcAft>
          <a:spcPct val="0"/>
        </a:spcAft>
        <a:defRPr sz="4200">
          <a:solidFill>
            <a:schemeClr val="tx2"/>
          </a:solidFill>
          <a:latin typeface="Times New Roman" pitchFamily="18" charset="0"/>
        </a:defRPr>
      </a:lvl2pPr>
      <a:lvl3pPr algn="ctr" defTabSz="879475" rtl="0" eaLnBrk="0" fontAlgn="base" hangingPunct="0">
        <a:spcBef>
          <a:spcPct val="0"/>
        </a:spcBef>
        <a:spcAft>
          <a:spcPct val="0"/>
        </a:spcAft>
        <a:defRPr sz="4200">
          <a:solidFill>
            <a:schemeClr val="tx2"/>
          </a:solidFill>
          <a:latin typeface="Times New Roman" pitchFamily="18" charset="0"/>
        </a:defRPr>
      </a:lvl3pPr>
      <a:lvl4pPr algn="ctr" defTabSz="879475" rtl="0" eaLnBrk="0" fontAlgn="base" hangingPunct="0">
        <a:spcBef>
          <a:spcPct val="0"/>
        </a:spcBef>
        <a:spcAft>
          <a:spcPct val="0"/>
        </a:spcAft>
        <a:defRPr sz="4200">
          <a:solidFill>
            <a:schemeClr val="tx2"/>
          </a:solidFill>
          <a:latin typeface="Times New Roman" pitchFamily="18" charset="0"/>
        </a:defRPr>
      </a:lvl4pPr>
      <a:lvl5pPr algn="ctr" defTabSz="879475" rtl="0" eaLnBrk="0" fontAlgn="base" hangingPunct="0">
        <a:spcBef>
          <a:spcPct val="0"/>
        </a:spcBef>
        <a:spcAft>
          <a:spcPct val="0"/>
        </a:spcAft>
        <a:defRPr sz="4200">
          <a:solidFill>
            <a:schemeClr val="tx2"/>
          </a:solidFill>
          <a:latin typeface="Times New Roman" pitchFamily="18" charset="0"/>
        </a:defRPr>
      </a:lvl5pPr>
      <a:lvl6pPr marL="457200" algn="ctr" defTabSz="879475" rtl="0" fontAlgn="base">
        <a:spcBef>
          <a:spcPct val="0"/>
        </a:spcBef>
        <a:spcAft>
          <a:spcPct val="0"/>
        </a:spcAft>
        <a:defRPr sz="4200">
          <a:solidFill>
            <a:schemeClr val="tx2"/>
          </a:solidFill>
          <a:latin typeface="Times New Roman" pitchFamily="18" charset="0"/>
        </a:defRPr>
      </a:lvl6pPr>
      <a:lvl7pPr marL="914400" algn="ctr" defTabSz="879475" rtl="0" fontAlgn="base">
        <a:spcBef>
          <a:spcPct val="0"/>
        </a:spcBef>
        <a:spcAft>
          <a:spcPct val="0"/>
        </a:spcAft>
        <a:defRPr sz="4200">
          <a:solidFill>
            <a:schemeClr val="tx2"/>
          </a:solidFill>
          <a:latin typeface="Times New Roman" pitchFamily="18" charset="0"/>
        </a:defRPr>
      </a:lvl7pPr>
      <a:lvl8pPr marL="1371600" algn="ctr" defTabSz="879475" rtl="0" fontAlgn="base">
        <a:spcBef>
          <a:spcPct val="0"/>
        </a:spcBef>
        <a:spcAft>
          <a:spcPct val="0"/>
        </a:spcAft>
        <a:defRPr sz="4200">
          <a:solidFill>
            <a:schemeClr val="tx2"/>
          </a:solidFill>
          <a:latin typeface="Times New Roman" pitchFamily="18" charset="0"/>
        </a:defRPr>
      </a:lvl8pPr>
      <a:lvl9pPr marL="1828800" algn="ctr" defTabSz="879475" rtl="0" fontAlgn="base">
        <a:spcBef>
          <a:spcPct val="0"/>
        </a:spcBef>
        <a:spcAft>
          <a:spcPct val="0"/>
        </a:spcAft>
        <a:defRPr sz="4200">
          <a:solidFill>
            <a:schemeClr val="tx2"/>
          </a:solidFill>
          <a:latin typeface="Times New Roman" pitchFamily="18" charset="0"/>
        </a:defRPr>
      </a:lvl9pPr>
    </p:titleStyle>
    <p:bodyStyle>
      <a:lvl1pPr marL="330200" indent="-330200" algn="l" defTabSz="879475" rtl="0" eaLnBrk="0" fontAlgn="base" hangingPunct="0">
        <a:spcBef>
          <a:spcPct val="20000"/>
        </a:spcBef>
        <a:spcAft>
          <a:spcPct val="0"/>
        </a:spcAft>
        <a:buChar char="•"/>
        <a:defRPr sz="3100">
          <a:solidFill>
            <a:schemeClr val="tx1"/>
          </a:solidFill>
          <a:latin typeface="+mn-lt"/>
          <a:ea typeface="+mn-ea"/>
          <a:cs typeface="+mn-cs"/>
        </a:defRPr>
      </a:lvl1pPr>
      <a:lvl2pPr marL="714375" indent="-274638" algn="l" defTabSz="879475" rtl="0" eaLnBrk="0" fontAlgn="base" hangingPunct="0">
        <a:spcBef>
          <a:spcPct val="20000"/>
        </a:spcBef>
        <a:spcAft>
          <a:spcPct val="0"/>
        </a:spcAft>
        <a:buChar char="–"/>
        <a:defRPr sz="2700">
          <a:solidFill>
            <a:schemeClr val="tx1"/>
          </a:solidFill>
          <a:latin typeface="+mn-lt"/>
        </a:defRPr>
      </a:lvl2pPr>
      <a:lvl3pPr marL="1100138" indent="-220663" algn="l" defTabSz="879475" rtl="0" eaLnBrk="0" fontAlgn="base" hangingPunct="0">
        <a:spcBef>
          <a:spcPct val="20000"/>
        </a:spcBef>
        <a:spcAft>
          <a:spcPct val="0"/>
        </a:spcAft>
        <a:buChar char="•"/>
        <a:defRPr sz="2300">
          <a:solidFill>
            <a:schemeClr val="tx1"/>
          </a:solidFill>
          <a:latin typeface="+mn-lt"/>
        </a:defRPr>
      </a:lvl3pPr>
      <a:lvl4pPr marL="1539875" indent="-219075" algn="l" defTabSz="879475" rtl="0" eaLnBrk="0" fontAlgn="base" hangingPunct="0">
        <a:spcBef>
          <a:spcPct val="20000"/>
        </a:spcBef>
        <a:spcAft>
          <a:spcPct val="0"/>
        </a:spcAft>
        <a:buChar char="–"/>
        <a:defRPr sz="1900">
          <a:solidFill>
            <a:schemeClr val="tx1"/>
          </a:solidFill>
          <a:latin typeface="+mn-lt"/>
        </a:defRPr>
      </a:lvl4pPr>
      <a:lvl5pPr marL="1979613" indent="-222250" algn="l" defTabSz="879475" rtl="0" eaLnBrk="0" fontAlgn="base" hangingPunct="0">
        <a:spcBef>
          <a:spcPct val="20000"/>
        </a:spcBef>
        <a:spcAft>
          <a:spcPct val="0"/>
        </a:spcAft>
        <a:buChar char="»"/>
        <a:defRPr sz="1900">
          <a:solidFill>
            <a:schemeClr val="tx1"/>
          </a:solidFill>
          <a:latin typeface="+mn-lt"/>
        </a:defRPr>
      </a:lvl5pPr>
      <a:lvl6pPr marL="2436813" indent="-222250" algn="l" defTabSz="879475" rtl="0" fontAlgn="base">
        <a:spcBef>
          <a:spcPct val="20000"/>
        </a:spcBef>
        <a:spcAft>
          <a:spcPct val="0"/>
        </a:spcAft>
        <a:buChar char="»"/>
        <a:defRPr sz="1900">
          <a:solidFill>
            <a:schemeClr val="tx1"/>
          </a:solidFill>
          <a:latin typeface="+mn-lt"/>
        </a:defRPr>
      </a:lvl6pPr>
      <a:lvl7pPr marL="2894013" indent="-222250" algn="l" defTabSz="879475" rtl="0" fontAlgn="base">
        <a:spcBef>
          <a:spcPct val="20000"/>
        </a:spcBef>
        <a:spcAft>
          <a:spcPct val="0"/>
        </a:spcAft>
        <a:buChar char="»"/>
        <a:defRPr sz="1900">
          <a:solidFill>
            <a:schemeClr val="tx1"/>
          </a:solidFill>
          <a:latin typeface="+mn-lt"/>
        </a:defRPr>
      </a:lvl7pPr>
      <a:lvl8pPr marL="3351213" indent="-222250" algn="l" defTabSz="879475" rtl="0" fontAlgn="base">
        <a:spcBef>
          <a:spcPct val="20000"/>
        </a:spcBef>
        <a:spcAft>
          <a:spcPct val="0"/>
        </a:spcAft>
        <a:buChar char="»"/>
        <a:defRPr sz="1900">
          <a:solidFill>
            <a:schemeClr val="tx1"/>
          </a:solidFill>
          <a:latin typeface="+mn-lt"/>
        </a:defRPr>
      </a:lvl8pPr>
      <a:lvl9pPr marL="3808413" indent="-222250" algn="l" defTabSz="879475" rtl="0" fontAlgn="base">
        <a:spcBef>
          <a:spcPct val="20000"/>
        </a:spcBef>
        <a:spcAft>
          <a:spcPct val="0"/>
        </a:spcAft>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953"/>
        </a:solidFill>
        <a:effectLst/>
      </p:bgPr>
    </p:bg>
    <p:spTree>
      <p:nvGrpSpPr>
        <p:cNvPr id="1" name=""/>
        <p:cNvGrpSpPr/>
        <p:nvPr/>
      </p:nvGrpSpPr>
      <p:grpSpPr>
        <a:xfrm>
          <a:off x="0" y="0"/>
          <a:ext cx="0" cy="0"/>
          <a:chOff x="0" y="0"/>
          <a:chExt cx="0" cy="0"/>
        </a:xfrm>
      </p:grpSpPr>
      <p:sp>
        <p:nvSpPr>
          <p:cNvPr id="62" name="Forme en L 61"/>
          <p:cNvSpPr/>
          <p:nvPr/>
        </p:nvSpPr>
        <p:spPr bwMode="auto">
          <a:xfrm rot="5400000" flipH="1" flipV="1">
            <a:off x="983114" y="3033214"/>
            <a:ext cx="4896544" cy="6719891"/>
          </a:xfrm>
          <a:prstGeom prst="corner">
            <a:avLst>
              <a:gd name="adj1" fmla="val 70080"/>
              <a:gd name="adj2" fmla="val 65338"/>
            </a:avLst>
          </a:prstGeom>
          <a:solidFill>
            <a:schemeClr val="bg1"/>
          </a:solidFill>
          <a:ln w="25400" cap="flat" cmpd="sng" algn="ctr">
            <a:solidFill>
              <a:srgbClr val="DD4814"/>
            </a:solidFill>
            <a:prstDash val="solid"/>
            <a:round/>
            <a:headEnd type="none" w="med" len="med"/>
            <a:tailEnd type="none" w="med" len="med"/>
          </a:ln>
          <a:effectLst/>
        </p:spPr>
        <p:txBody>
          <a:bodyPr vert="horz" wrap="none" lIns="91420" tIns="45710" rIns="91420" bIns="45710" numCol="1" rtlCol="0" anchor="ctr" anchorCtr="0" compatLnSpc="1">
            <a:prstTxWarp prst="textNoShape">
              <a:avLst/>
            </a:prstTxWarp>
          </a:bodyPr>
          <a:lstStyle/>
          <a:p>
            <a:pPr marL="0" marR="0" indent="0" algn="ctr" defTabSz="879475" rtl="0" eaLnBrk="1" fontAlgn="base" latinLnBrk="0" hangingPunct="1">
              <a:lnSpc>
                <a:spcPct val="100000"/>
              </a:lnSpc>
              <a:spcBef>
                <a:spcPct val="0"/>
              </a:spcBef>
              <a:spcAft>
                <a:spcPct val="0"/>
              </a:spcAft>
              <a:buClrTx/>
              <a:buSzTx/>
              <a:buFontTx/>
              <a:buNone/>
              <a:tabLst/>
            </a:pPr>
            <a:endParaRPr kumimoji="0" lang="en-US" sz="800" b="1" i="1" u="none" strike="noStrike" cap="none" normalizeH="0" baseline="0" smtClean="0">
              <a:ln>
                <a:noFill/>
              </a:ln>
              <a:solidFill>
                <a:schemeClr val="tx1"/>
              </a:solidFill>
              <a:effectLst/>
              <a:latin typeface="Times New Roman" pitchFamily="18" charset="0"/>
            </a:endParaRPr>
          </a:p>
        </p:txBody>
      </p:sp>
      <p:sp>
        <p:nvSpPr>
          <p:cNvPr id="61" name="Forme en L 60"/>
          <p:cNvSpPr/>
          <p:nvPr/>
        </p:nvSpPr>
        <p:spPr bwMode="auto">
          <a:xfrm rot="5400000">
            <a:off x="1684863" y="464016"/>
            <a:ext cx="3492390" cy="6709717"/>
          </a:xfrm>
          <a:prstGeom prst="corner">
            <a:avLst>
              <a:gd name="adj1" fmla="val 91861"/>
              <a:gd name="adj2" fmla="val 51347"/>
            </a:avLst>
          </a:prstGeom>
          <a:solidFill>
            <a:schemeClr val="bg1"/>
          </a:solidFill>
          <a:ln w="25400" cap="flat" cmpd="sng" algn="ctr">
            <a:solidFill>
              <a:srgbClr val="DD4814"/>
            </a:solidFill>
            <a:prstDash val="solid"/>
            <a:round/>
            <a:headEnd type="none" w="med" len="med"/>
            <a:tailEnd type="none" w="med" len="med"/>
          </a:ln>
          <a:effectLst/>
        </p:spPr>
        <p:txBody>
          <a:bodyPr vert="horz" wrap="none" lIns="91420" tIns="45710" rIns="91420" bIns="45710" numCol="1" rtlCol="0" anchor="ctr" anchorCtr="0" compatLnSpc="1">
            <a:prstTxWarp prst="textNoShape">
              <a:avLst/>
            </a:prstTxWarp>
          </a:bodyPr>
          <a:lstStyle/>
          <a:p>
            <a:pPr marL="0" marR="0" indent="0" algn="ctr" defTabSz="879475" rtl="0" eaLnBrk="1" fontAlgn="base" latinLnBrk="0" hangingPunct="1">
              <a:lnSpc>
                <a:spcPct val="100000"/>
              </a:lnSpc>
              <a:spcBef>
                <a:spcPct val="0"/>
              </a:spcBef>
              <a:spcAft>
                <a:spcPct val="0"/>
              </a:spcAft>
              <a:buClrTx/>
              <a:buSzTx/>
              <a:buFontTx/>
              <a:buNone/>
              <a:tabLst/>
            </a:pPr>
            <a:endParaRPr kumimoji="0" lang="en-US" sz="800" b="1" i="1" u="none" strike="noStrike" cap="none" normalizeH="0" baseline="0" smtClean="0">
              <a:ln>
                <a:noFill/>
              </a:ln>
              <a:solidFill>
                <a:schemeClr val="tx1"/>
              </a:solidFill>
              <a:effectLst/>
              <a:latin typeface="Times New Roman" pitchFamily="18" charset="0"/>
            </a:endParaRPr>
          </a:p>
        </p:txBody>
      </p:sp>
      <p:pic>
        <p:nvPicPr>
          <p:cNvPr id="81" name="Picture 14" descr="C:\Documents and Settings\unipc\Bureau\hl.PNG"/>
          <p:cNvPicPr>
            <a:picLocks noChangeAspect="1" noChangeArrowheads="1"/>
          </p:cNvPicPr>
          <p:nvPr/>
        </p:nvPicPr>
        <p:blipFill>
          <a:blip r:embed="rId4" cstate="print"/>
          <a:srcRect/>
          <a:stretch>
            <a:fillRect/>
          </a:stretch>
        </p:blipFill>
        <p:spPr bwMode="auto">
          <a:xfrm>
            <a:off x="116632" y="6033120"/>
            <a:ext cx="1808820" cy="1350336"/>
          </a:xfrm>
          <a:prstGeom prst="rect">
            <a:avLst/>
          </a:prstGeom>
          <a:noFill/>
          <a:ln w="9525">
            <a:noFill/>
            <a:miter lim="800000"/>
            <a:headEnd/>
            <a:tailEnd/>
          </a:ln>
        </p:spPr>
      </p:pic>
      <p:sp>
        <p:nvSpPr>
          <p:cNvPr id="2051" name="AutoShape 368"/>
          <p:cNvSpPr>
            <a:spLocks noChangeArrowheads="1"/>
          </p:cNvSpPr>
          <p:nvPr/>
        </p:nvSpPr>
        <p:spPr bwMode="auto">
          <a:xfrm>
            <a:off x="80963" y="962906"/>
            <a:ext cx="6696075" cy="1055946"/>
          </a:xfrm>
          <a:prstGeom prst="roundRect">
            <a:avLst>
              <a:gd name="adj" fmla="val 0"/>
            </a:avLst>
          </a:prstGeom>
          <a:solidFill>
            <a:schemeClr val="bg1"/>
          </a:solidFill>
          <a:ln w="25400">
            <a:solidFill>
              <a:srgbClr val="DD4814"/>
            </a:solidFill>
            <a:round/>
            <a:headEnd/>
            <a:tailEnd/>
          </a:ln>
        </p:spPr>
        <p:txBody>
          <a:bodyPr wrap="none" lIns="87943" tIns="43972" rIns="87943" bIns="43972" anchor="ctr"/>
          <a:lstStyle/>
          <a:p>
            <a:pPr algn="ctr" defTabSz="879475"/>
            <a:endParaRPr lang="en-US" altLang="fr-FR" dirty="0">
              <a:cs typeface="Times New Roman" pitchFamily="18" charset="0"/>
            </a:endParaRPr>
          </a:p>
        </p:txBody>
      </p:sp>
      <p:sp>
        <p:nvSpPr>
          <p:cNvPr id="2053" name="AutoShape 5"/>
          <p:cNvSpPr>
            <a:spLocks noChangeArrowheads="1"/>
          </p:cNvSpPr>
          <p:nvPr/>
        </p:nvSpPr>
        <p:spPr bwMode="auto">
          <a:xfrm>
            <a:off x="80963" y="76200"/>
            <a:ext cx="6696075" cy="844550"/>
          </a:xfrm>
          <a:prstGeom prst="roundRect">
            <a:avLst>
              <a:gd name="adj" fmla="val 0"/>
            </a:avLst>
          </a:prstGeom>
          <a:solidFill>
            <a:schemeClr val="bg1"/>
          </a:solidFill>
          <a:ln w="25400">
            <a:solidFill>
              <a:srgbClr val="DD4814"/>
            </a:solidFill>
            <a:round/>
            <a:headEnd/>
            <a:tailEnd/>
          </a:ln>
        </p:spPr>
        <p:txBody>
          <a:bodyPr wrap="none" lIns="87943" tIns="43972" rIns="87943" bIns="43972" anchor="ctr"/>
          <a:lstStyle/>
          <a:p>
            <a:pPr algn="ctr" defTabSz="879475">
              <a:lnSpc>
                <a:spcPct val="70000"/>
              </a:lnSpc>
              <a:spcBef>
                <a:spcPct val="50000"/>
              </a:spcBef>
            </a:pPr>
            <a:endParaRPr lang="en-US" altLang="fr-FR" sz="900" dirty="0">
              <a:cs typeface="Times New Roman" pitchFamily="18" charset="0"/>
            </a:endParaRPr>
          </a:p>
        </p:txBody>
      </p:sp>
      <p:sp>
        <p:nvSpPr>
          <p:cNvPr id="2" name="Text Box 824"/>
          <p:cNvSpPr txBox="1">
            <a:spLocks noChangeArrowheads="1"/>
          </p:cNvSpPr>
          <p:nvPr/>
        </p:nvSpPr>
        <p:spPr bwMode="auto">
          <a:xfrm>
            <a:off x="800707" y="92075"/>
            <a:ext cx="5256213" cy="858244"/>
          </a:xfrm>
          <a:prstGeom prst="rect">
            <a:avLst/>
          </a:prstGeom>
          <a:noFill/>
          <a:ln w="9525">
            <a:noFill/>
            <a:miter lim="800000"/>
            <a:headEnd/>
            <a:tailEnd/>
          </a:ln>
        </p:spPr>
        <p:txBody>
          <a:bodyPr lIns="87943" tIns="43972" rIns="87943" bIns="43972">
            <a:spAutoFit/>
          </a:bodyPr>
          <a:lstStyle/>
          <a:p>
            <a:pPr algn="ctr"/>
            <a:r>
              <a:rPr lang="en-US" sz="1200" i="0" dirty="0" smtClean="0"/>
              <a:t>Enhanced sludge dewatering and drying comparison of two linear polyelectrolytes co-conditioning with </a:t>
            </a:r>
            <a:r>
              <a:rPr lang="en-US" sz="1200" i="0" dirty="0" err="1" smtClean="0"/>
              <a:t>Polyaluminium</a:t>
            </a:r>
            <a:r>
              <a:rPr lang="en-US" sz="1200" i="0" dirty="0" smtClean="0"/>
              <a:t> chloride</a:t>
            </a:r>
          </a:p>
          <a:p>
            <a:pPr algn="ctr" hangingPunct="0"/>
            <a:r>
              <a:rPr lang="en-US" altLang="fr-FR" sz="1000" u="sng" dirty="0" smtClean="0">
                <a:cs typeface="Times New Roman" pitchFamily="18" charset="0"/>
              </a:rPr>
              <a:t>Y.B Pambou</a:t>
            </a:r>
            <a:r>
              <a:rPr lang="en-US" altLang="fr-FR" sz="1000" dirty="0" smtClean="0">
                <a:cs typeface="Times New Roman" pitchFamily="18" charset="0"/>
              </a:rPr>
              <a:t>, T. Salmon, L. Fraikin, M. Crine,  and A. Léonard </a:t>
            </a:r>
            <a:br>
              <a:rPr lang="en-US" altLang="fr-FR" sz="1000" dirty="0" smtClean="0">
                <a:cs typeface="Times New Roman" pitchFamily="18" charset="0"/>
              </a:rPr>
            </a:br>
            <a:r>
              <a:rPr lang="en-US" altLang="fr-FR" b="0" dirty="0" smtClean="0"/>
              <a:t>Laboratory of Chemical Engineering, University of Liège, </a:t>
            </a:r>
            <a:r>
              <a:rPr lang="en-US" altLang="fr-FR" b="0" dirty="0" err="1" smtClean="0"/>
              <a:t>Sart</a:t>
            </a:r>
            <a:r>
              <a:rPr lang="en-US" altLang="fr-FR" b="0" dirty="0" smtClean="0"/>
              <a:t>-Tilman B6c, 4000 Liège, Belgium</a:t>
            </a:r>
          </a:p>
          <a:p>
            <a:pPr algn="ctr" hangingPunct="0"/>
            <a:r>
              <a:rPr lang="en-US" altLang="fr-FR" b="0" dirty="0" smtClean="0"/>
              <a:t>E-mail of the corresponding author: </a:t>
            </a:r>
            <a:r>
              <a:rPr lang="en-US" altLang="fr-FR" dirty="0" smtClean="0"/>
              <a:t>yvon-bert.pambou@student.ulg.ac.be</a:t>
            </a:r>
            <a:endParaRPr lang="en-US" altLang="fr-FR" dirty="0"/>
          </a:p>
        </p:txBody>
      </p:sp>
      <p:sp>
        <p:nvSpPr>
          <p:cNvPr id="2054" name="Rectangle 862"/>
          <p:cNvSpPr>
            <a:spLocks noChangeArrowheads="1"/>
          </p:cNvSpPr>
          <p:nvPr/>
        </p:nvSpPr>
        <p:spPr bwMode="auto">
          <a:xfrm>
            <a:off x="547688" y="2696716"/>
            <a:ext cx="6858000" cy="215900"/>
          </a:xfrm>
          <a:prstGeom prst="rect">
            <a:avLst/>
          </a:prstGeom>
          <a:noFill/>
          <a:ln w="9525">
            <a:noFill/>
            <a:miter lim="800000"/>
            <a:headEnd/>
            <a:tailEnd/>
          </a:ln>
        </p:spPr>
        <p:txBody>
          <a:bodyPr lIns="91420" tIns="45710" rIns="91420" bIns="45710">
            <a:spAutoFit/>
          </a:bodyPr>
          <a:lstStyle/>
          <a:p>
            <a:pPr algn="ctr"/>
            <a:endParaRPr lang="en-US" altLang="fr-FR" dirty="0"/>
          </a:p>
        </p:txBody>
      </p:sp>
      <p:sp>
        <p:nvSpPr>
          <p:cNvPr id="2056" name="Rectangle 874"/>
          <p:cNvSpPr>
            <a:spLocks noChangeArrowheads="1"/>
          </p:cNvSpPr>
          <p:nvPr/>
        </p:nvSpPr>
        <p:spPr bwMode="auto">
          <a:xfrm>
            <a:off x="547688" y="2691954"/>
            <a:ext cx="6858000" cy="215900"/>
          </a:xfrm>
          <a:prstGeom prst="rect">
            <a:avLst/>
          </a:prstGeom>
          <a:noFill/>
          <a:ln w="9525">
            <a:noFill/>
            <a:miter lim="800000"/>
            <a:headEnd/>
            <a:tailEnd/>
          </a:ln>
        </p:spPr>
        <p:txBody>
          <a:bodyPr lIns="91420" tIns="45710" rIns="91420" bIns="45710">
            <a:spAutoFit/>
          </a:bodyPr>
          <a:lstStyle/>
          <a:p>
            <a:pPr algn="ctr"/>
            <a:endParaRPr lang="en-US" altLang="fr-FR" dirty="0"/>
          </a:p>
        </p:txBody>
      </p:sp>
      <p:pic>
        <p:nvPicPr>
          <p:cNvPr id="2057" name="Picture 941"/>
          <p:cNvPicPr>
            <a:picLocks noChangeAspect="1" noChangeArrowheads="1"/>
          </p:cNvPicPr>
          <p:nvPr/>
        </p:nvPicPr>
        <p:blipFill>
          <a:blip r:embed="rId5" cstate="print"/>
          <a:srcRect/>
          <a:stretch>
            <a:fillRect/>
          </a:stretch>
        </p:blipFill>
        <p:spPr bwMode="auto">
          <a:xfrm>
            <a:off x="5697538" y="200025"/>
            <a:ext cx="1027112" cy="649288"/>
          </a:xfrm>
          <a:prstGeom prst="rect">
            <a:avLst/>
          </a:prstGeom>
          <a:noFill/>
          <a:ln w="9525">
            <a:noFill/>
            <a:miter lim="800000"/>
            <a:headEnd/>
            <a:tailEnd/>
          </a:ln>
        </p:spPr>
      </p:pic>
      <p:pic>
        <p:nvPicPr>
          <p:cNvPr id="2058" name="Picture 3" descr="logo"/>
          <p:cNvPicPr>
            <a:picLocks noChangeAspect="1" noChangeArrowheads="1"/>
          </p:cNvPicPr>
          <p:nvPr/>
        </p:nvPicPr>
        <p:blipFill>
          <a:blip r:embed="rId6" cstate="print"/>
          <a:srcRect/>
          <a:stretch>
            <a:fillRect/>
          </a:stretch>
        </p:blipFill>
        <p:spPr bwMode="auto">
          <a:xfrm>
            <a:off x="152400" y="200025"/>
            <a:ext cx="828675" cy="649288"/>
          </a:xfrm>
          <a:prstGeom prst="rect">
            <a:avLst/>
          </a:prstGeom>
          <a:noFill/>
          <a:ln w="9525">
            <a:noFill/>
            <a:miter lim="800000"/>
            <a:headEnd/>
            <a:tailEnd/>
          </a:ln>
        </p:spPr>
      </p:pic>
      <p:sp>
        <p:nvSpPr>
          <p:cNvPr id="2059" name="Rectangle 595"/>
          <p:cNvSpPr>
            <a:spLocks noChangeArrowheads="1"/>
          </p:cNvSpPr>
          <p:nvPr/>
        </p:nvSpPr>
        <p:spPr bwMode="auto">
          <a:xfrm>
            <a:off x="1050925" y="0"/>
            <a:ext cx="184150" cy="215900"/>
          </a:xfrm>
          <a:prstGeom prst="rect">
            <a:avLst/>
          </a:prstGeom>
          <a:noFill/>
          <a:ln w="9525">
            <a:noFill/>
            <a:miter lim="800000"/>
            <a:headEnd/>
            <a:tailEnd/>
          </a:ln>
        </p:spPr>
        <p:txBody>
          <a:bodyPr wrap="none" lIns="91420" tIns="45710" rIns="91420" bIns="45710">
            <a:spAutoFit/>
          </a:bodyPr>
          <a:lstStyle/>
          <a:p>
            <a:pPr algn="ctr"/>
            <a:endParaRPr lang="en-US" altLang="fr-FR" dirty="0"/>
          </a:p>
        </p:txBody>
      </p:sp>
      <p:sp>
        <p:nvSpPr>
          <p:cNvPr id="2060" name="Rectangle 597"/>
          <p:cNvSpPr>
            <a:spLocks noChangeArrowheads="1"/>
          </p:cNvSpPr>
          <p:nvPr/>
        </p:nvSpPr>
        <p:spPr bwMode="auto">
          <a:xfrm>
            <a:off x="1050925" y="0"/>
            <a:ext cx="184150" cy="215900"/>
          </a:xfrm>
          <a:prstGeom prst="rect">
            <a:avLst/>
          </a:prstGeom>
          <a:noFill/>
          <a:ln w="9525">
            <a:noFill/>
            <a:miter lim="800000"/>
            <a:headEnd/>
            <a:tailEnd/>
          </a:ln>
        </p:spPr>
        <p:txBody>
          <a:bodyPr wrap="none" lIns="91420" tIns="45710" rIns="91420" bIns="45710">
            <a:spAutoFit/>
          </a:bodyPr>
          <a:lstStyle/>
          <a:p>
            <a:pPr algn="ctr"/>
            <a:endParaRPr lang="en-US" altLang="fr-FR" dirty="0"/>
          </a:p>
        </p:txBody>
      </p:sp>
      <p:sp>
        <p:nvSpPr>
          <p:cNvPr id="2061" name="Rectangle 599"/>
          <p:cNvSpPr>
            <a:spLocks noChangeArrowheads="1"/>
          </p:cNvSpPr>
          <p:nvPr/>
        </p:nvSpPr>
        <p:spPr bwMode="auto">
          <a:xfrm>
            <a:off x="1050925" y="0"/>
            <a:ext cx="184150" cy="215900"/>
          </a:xfrm>
          <a:prstGeom prst="rect">
            <a:avLst/>
          </a:prstGeom>
          <a:noFill/>
          <a:ln w="9525">
            <a:noFill/>
            <a:miter lim="800000"/>
            <a:headEnd/>
            <a:tailEnd/>
          </a:ln>
        </p:spPr>
        <p:txBody>
          <a:bodyPr wrap="none" lIns="91420" tIns="45710" rIns="91420" bIns="45710">
            <a:spAutoFit/>
          </a:bodyPr>
          <a:lstStyle/>
          <a:p>
            <a:pPr algn="ctr"/>
            <a:endParaRPr lang="en-US" altLang="fr-FR" dirty="0"/>
          </a:p>
        </p:txBody>
      </p:sp>
      <p:sp>
        <p:nvSpPr>
          <p:cNvPr id="2062" name="Rectangle 2453"/>
          <p:cNvSpPr>
            <a:spLocks noChangeArrowheads="1"/>
          </p:cNvSpPr>
          <p:nvPr/>
        </p:nvSpPr>
        <p:spPr bwMode="auto">
          <a:xfrm>
            <a:off x="71438" y="920750"/>
            <a:ext cx="6605587" cy="242888"/>
          </a:xfrm>
          <a:prstGeom prst="rect">
            <a:avLst/>
          </a:prstGeom>
          <a:noFill/>
          <a:ln w="9525">
            <a:noFill/>
            <a:miter lim="800000"/>
            <a:headEnd/>
            <a:tailEnd/>
          </a:ln>
        </p:spPr>
        <p:txBody>
          <a:bodyPr lIns="87943" tIns="43972" rIns="87943" bIns="43972">
            <a:spAutoFit/>
          </a:bodyPr>
          <a:lstStyle/>
          <a:p>
            <a:pPr defTabSz="879475"/>
            <a:r>
              <a:rPr lang="en-US" altLang="fr-FR" sz="1000" u="sng" dirty="0" smtClean="0">
                <a:solidFill>
                  <a:srgbClr val="DD4814"/>
                </a:solidFill>
              </a:rPr>
              <a:t>Context</a:t>
            </a:r>
            <a:endParaRPr lang="en-US" altLang="fr-FR" sz="1000" u="sng" dirty="0">
              <a:solidFill>
                <a:srgbClr val="DD4814"/>
              </a:solidFill>
            </a:endParaRPr>
          </a:p>
        </p:txBody>
      </p:sp>
      <p:sp>
        <p:nvSpPr>
          <p:cNvPr id="2063" name="Rectangle 2553"/>
          <p:cNvSpPr>
            <a:spLocks noChangeArrowheads="1"/>
          </p:cNvSpPr>
          <p:nvPr/>
        </p:nvSpPr>
        <p:spPr bwMode="auto">
          <a:xfrm>
            <a:off x="3336925" y="-107950"/>
            <a:ext cx="184150" cy="215900"/>
          </a:xfrm>
          <a:prstGeom prst="rect">
            <a:avLst/>
          </a:prstGeom>
          <a:noFill/>
          <a:ln w="9525">
            <a:noFill/>
            <a:miter lim="800000"/>
            <a:headEnd/>
            <a:tailEnd/>
          </a:ln>
        </p:spPr>
        <p:txBody>
          <a:bodyPr wrap="none" lIns="91420" tIns="45710" rIns="91420" bIns="45710" anchor="ctr">
            <a:spAutoFit/>
          </a:bodyPr>
          <a:lstStyle/>
          <a:p>
            <a:pPr algn="ctr"/>
            <a:endParaRPr lang="en-US" altLang="fr-FR" dirty="0"/>
          </a:p>
        </p:txBody>
      </p:sp>
      <p:sp>
        <p:nvSpPr>
          <p:cNvPr id="2064" name="Rectangle 2558"/>
          <p:cNvSpPr>
            <a:spLocks noChangeArrowheads="1"/>
          </p:cNvSpPr>
          <p:nvPr/>
        </p:nvSpPr>
        <p:spPr bwMode="auto">
          <a:xfrm>
            <a:off x="3336925" y="-107950"/>
            <a:ext cx="184150" cy="215900"/>
          </a:xfrm>
          <a:prstGeom prst="rect">
            <a:avLst/>
          </a:prstGeom>
          <a:noFill/>
          <a:ln w="9525">
            <a:noFill/>
            <a:miter lim="800000"/>
            <a:headEnd/>
            <a:tailEnd/>
          </a:ln>
        </p:spPr>
        <p:txBody>
          <a:bodyPr wrap="none" lIns="91420" tIns="45710" rIns="91420" bIns="45710" anchor="ctr">
            <a:spAutoFit/>
          </a:bodyPr>
          <a:lstStyle/>
          <a:p>
            <a:pPr algn="ctr"/>
            <a:endParaRPr lang="en-US" altLang="fr-FR" dirty="0"/>
          </a:p>
        </p:txBody>
      </p:sp>
      <p:sp>
        <p:nvSpPr>
          <p:cNvPr id="2065" name="Text Box 2567"/>
          <p:cNvSpPr txBox="1">
            <a:spLocks noChangeArrowheads="1"/>
          </p:cNvSpPr>
          <p:nvPr/>
        </p:nvSpPr>
        <p:spPr bwMode="auto">
          <a:xfrm>
            <a:off x="1520825" y="1531938"/>
            <a:ext cx="4691063" cy="242887"/>
          </a:xfrm>
          <a:prstGeom prst="rect">
            <a:avLst/>
          </a:prstGeom>
          <a:noFill/>
          <a:ln w="9525">
            <a:noFill/>
            <a:miter lim="800000"/>
            <a:headEnd/>
            <a:tailEnd/>
          </a:ln>
        </p:spPr>
        <p:txBody>
          <a:bodyPr lIns="87943" tIns="43972" rIns="87943" bIns="43972">
            <a:spAutoFit/>
          </a:bodyPr>
          <a:lstStyle/>
          <a:p>
            <a:pPr algn="just" defTabSz="879475">
              <a:spcBef>
                <a:spcPct val="50000"/>
              </a:spcBef>
            </a:pPr>
            <a:endParaRPr lang="en-US" altLang="fr-FR" sz="400" b="0" i="0" dirty="0" smtClean="0">
              <a:solidFill>
                <a:srgbClr val="00674A"/>
              </a:solidFill>
            </a:endParaRPr>
          </a:p>
          <a:p>
            <a:pPr defTabSz="879475">
              <a:spcBef>
                <a:spcPct val="50000"/>
              </a:spcBef>
            </a:pPr>
            <a:endParaRPr lang="en-US" altLang="fr-FR" sz="400" b="0" i="0" dirty="0">
              <a:solidFill>
                <a:srgbClr val="00674A"/>
              </a:solidFill>
            </a:endParaRPr>
          </a:p>
        </p:txBody>
      </p:sp>
      <p:sp>
        <p:nvSpPr>
          <p:cNvPr id="2067" name="Text Box 2651"/>
          <p:cNvSpPr txBox="1">
            <a:spLocks noChangeArrowheads="1"/>
          </p:cNvSpPr>
          <p:nvPr/>
        </p:nvSpPr>
        <p:spPr bwMode="auto">
          <a:xfrm>
            <a:off x="76200" y="1090613"/>
            <a:ext cx="6605588" cy="928239"/>
          </a:xfrm>
          <a:prstGeom prst="rect">
            <a:avLst/>
          </a:prstGeom>
          <a:noFill/>
          <a:ln w="9525">
            <a:noFill/>
            <a:miter lim="800000"/>
            <a:headEnd/>
            <a:tailEnd/>
          </a:ln>
        </p:spPr>
        <p:txBody>
          <a:bodyPr lIns="65822" tIns="32911" rIns="65822" bIns="32911">
            <a:spAutoFit/>
          </a:bodyPr>
          <a:lstStyle/>
          <a:p>
            <a:pPr algn="just"/>
            <a:r>
              <a:rPr lang="en-US" altLang="ja-JP" b="0" i="0" dirty="0" smtClean="0">
                <a:ea typeface="ＭＳ Ｐゴシック"/>
                <a:cs typeface="ＭＳ Ｐゴシック"/>
              </a:rPr>
              <a:t>A</a:t>
            </a:r>
            <a:r>
              <a:rPr lang="en-US" altLang="fr-FR" b="0" i="0" dirty="0" smtClean="0"/>
              <a:t>nnual production of sewage sludge in Europe is estimated at more than twelve million tons of dry matter. Use in agriculture and incineration are the main ways of valorization. In this context, sludge drying appears as an essential step after mechanical dewatering. It reduces the costs of storage and transport, allows the stabilization and the hygienization of sludge while increasing its calorific value. However, at the end of waste water treatment process, liquid sludge is a colloidal system in which particle form a stable suspension in water, making him difficult to be separated from water. The addition of polyelectrolyte chemical is necessary to help the sludge particles to agglomerate into large </a:t>
            </a:r>
            <a:r>
              <a:rPr lang="en-US" altLang="fr-FR" b="0" i="0" dirty="0" err="1" smtClean="0"/>
              <a:t>flocs</a:t>
            </a:r>
            <a:r>
              <a:rPr lang="en-US" altLang="fr-FR" b="0" i="0" dirty="0" smtClean="0"/>
              <a:t> that can be separate by mechanical dewatering. This work investigated the influences of </a:t>
            </a:r>
            <a:r>
              <a:rPr lang="en-US" altLang="fr-FR" b="0" i="0" dirty="0" err="1" smtClean="0"/>
              <a:t>Polyaluminium</a:t>
            </a:r>
            <a:r>
              <a:rPr lang="en-US" altLang="fr-FR" b="0" i="0" dirty="0" smtClean="0"/>
              <a:t> chloride (PAX-14) co-conditioning with two linear polyelectrolytes on the sludge dewatering and drying performances comparisons, by using experimental design methods. </a:t>
            </a:r>
            <a:endParaRPr lang="en-US" altLang="fr-FR" b="0" i="0" dirty="0"/>
          </a:p>
        </p:txBody>
      </p:sp>
      <p:sp>
        <p:nvSpPr>
          <p:cNvPr id="2070" name="Rectangle 2453"/>
          <p:cNvSpPr>
            <a:spLocks noChangeArrowheads="1"/>
          </p:cNvSpPr>
          <p:nvPr/>
        </p:nvSpPr>
        <p:spPr bwMode="auto">
          <a:xfrm>
            <a:off x="76200" y="2072680"/>
            <a:ext cx="6742113" cy="242888"/>
          </a:xfrm>
          <a:prstGeom prst="rect">
            <a:avLst/>
          </a:prstGeom>
          <a:noFill/>
          <a:ln w="9525">
            <a:noFill/>
            <a:miter lim="800000"/>
            <a:headEnd/>
            <a:tailEnd/>
          </a:ln>
        </p:spPr>
        <p:txBody>
          <a:bodyPr lIns="87943" tIns="43972" rIns="87943" bIns="43972">
            <a:spAutoFit/>
          </a:bodyPr>
          <a:lstStyle/>
          <a:p>
            <a:pPr defTabSz="879475"/>
            <a:r>
              <a:rPr lang="en-US" altLang="fr-FR" sz="1000" u="sng" dirty="0" smtClean="0">
                <a:solidFill>
                  <a:srgbClr val="DD4814"/>
                </a:solidFill>
              </a:rPr>
              <a:t>Materials and Methods</a:t>
            </a:r>
            <a:endParaRPr lang="en-US" altLang="fr-FR" sz="1000" u="sng" dirty="0">
              <a:solidFill>
                <a:srgbClr val="DD4814"/>
              </a:solidFill>
            </a:endParaRPr>
          </a:p>
        </p:txBody>
      </p:sp>
      <p:sp>
        <p:nvSpPr>
          <p:cNvPr id="2072" name="ZoneTexte 47"/>
          <p:cNvSpPr txBox="1">
            <a:spLocks noChangeArrowheads="1"/>
          </p:cNvSpPr>
          <p:nvPr/>
        </p:nvSpPr>
        <p:spPr bwMode="auto">
          <a:xfrm>
            <a:off x="116483" y="2296553"/>
            <a:ext cx="2520950" cy="861774"/>
          </a:xfrm>
          <a:prstGeom prst="rect">
            <a:avLst/>
          </a:prstGeom>
          <a:noFill/>
          <a:ln w="9525">
            <a:noFill/>
            <a:miter lim="800000"/>
            <a:headEnd/>
            <a:tailEnd/>
          </a:ln>
        </p:spPr>
        <p:txBody>
          <a:bodyPr>
            <a:spAutoFit/>
          </a:bodyPr>
          <a:lstStyle/>
          <a:p>
            <a:r>
              <a:rPr lang="en-US" altLang="fr-FR" dirty="0" smtClean="0">
                <a:solidFill>
                  <a:srgbClr val="00674A"/>
                </a:solidFill>
              </a:rPr>
              <a:t>Sludge samples conditioning</a:t>
            </a:r>
          </a:p>
          <a:p>
            <a:pPr>
              <a:buFont typeface="Wingdings" pitchFamily="2" charset="2"/>
              <a:buChar char="§"/>
            </a:pPr>
            <a:r>
              <a:rPr lang="en-US" altLang="fr-FR" sz="700" b="0" i="0" dirty="0" smtClean="0"/>
              <a:t> WWTP Grosses </a:t>
            </a:r>
            <a:r>
              <a:rPr lang="en-US" altLang="fr-FR" sz="700" b="0" i="0" dirty="0" err="1" smtClean="0"/>
              <a:t>Battes</a:t>
            </a:r>
            <a:r>
              <a:rPr lang="en-US" altLang="fr-FR" sz="700" b="0" i="0" dirty="0" smtClean="0"/>
              <a:t>, Liège, Belgium</a:t>
            </a:r>
          </a:p>
          <a:p>
            <a:pPr>
              <a:buFont typeface="Wingdings" pitchFamily="2" charset="2"/>
              <a:buChar char="§"/>
            </a:pPr>
            <a:r>
              <a:rPr lang="en-US" altLang="fr-FR" sz="700" b="0" i="0" dirty="0" smtClean="0"/>
              <a:t> 600 mL of sludge + PAX/ Polymer</a:t>
            </a:r>
          </a:p>
          <a:p>
            <a:pPr>
              <a:buFont typeface="Wingdings" pitchFamily="2" charset="2"/>
              <a:buChar char="§"/>
            </a:pPr>
            <a:r>
              <a:rPr lang="en-US" altLang="fr-FR" sz="700" b="0" i="0" dirty="0" smtClean="0"/>
              <a:t> Polymer: LH or CT (6 g/</a:t>
            </a:r>
            <a:r>
              <a:rPr lang="en-US" altLang="fr-FR" sz="700" b="0" i="0" dirty="0" err="1" smtClean="0"/>
              <a:t>kg</a:t>
            </a:r>
            <a:r>
              <a:rPr lang="en-US" altLang="fr-FR" sz="700" b="0" i="0" baseline="-25000" dirty="0" err="1" smtClean="0"/>
              <a:t>DS</a:t>
            </a:r>
            <a:r>
              <a:rPr lang="en-US" altLang="fr-FR" sz="700" b="0" i="0" dirty="0" smtClean="0"/>
              <a:t>)</a:t>
            </a:r>
          </a:p>
          <a:p>
            <a:pPr>
              <a:buFont typeface="Wingdings" pitchFamily="2" charset="2"/>
              <a:buChar char="§"/>
            </a:pPr>
            <a:r>
              <a:rPr lang="en-US" altLang="fr-FR" sz="700" b="0" i="0" dirty="0" smtClean="0"/>
              <a:t> Flocculation in Jar test device:</a:t>
            </a:r>
          </a:p>
          <a:p>
            <a:pPr marL="179388" lvl="1">
              <a:buFont typeface="Wingdings" pitchFamily="2" charset="2"/>
              <a:buChar char="§"/>
            </a:pPr>
            <a:r>
              <a:rPr lang="en-US" altLang="fr-FR" sz="700" b="0" i="0" dirty="0" smtClean="0"/>
              <a:t> Step 1: 120 rpm, 1 min</a:t>
            </a:r>
          </a:p>
          <a:p>
            <a:pPr marL="179388" lvl="1">
              <a:buFont typeface="Wingdings" pitchFamily="2" charset="2"/>
              <a:buChar char="§"/>
            </a:pPr>
            <a:r>
              <a:rPr lang="en-US" altLang="fr-FR" sz="700" b="0" i="0" dirty="0" smtClean="0"/>
              <a:t> Step 2: 40 rpm, 3 min</a:t>
            </a:r>
            <a:endParaRPr lang="en-US" altLang="fr-FR" sz="700" b="0" i="0" dirty="0"/>
          </a:p>
        </p:txBody>
      </p:sp>
      <p:sp>
        <p:nvSpPr>
          <p:cNvPr id="2073" name="ZoneTexte 51"/>
          <p:cNvSpPr txBox="1">
            <a:spLocks noChangeArrowheads="1"/>
          </p:cNvSpPr>
          <p:nvPr/>
        </p:nvSpPr>
        <p:spPr bwMode="auto">
          <a:xfrm>
            <a:off x="2546920" y="2296553"/>
            <a:ext cx="1908175" cy="671513"/>
          </a:xfrm>
          <a:prstGeom prst="rect">
            <a:avLst/>
          </a:prstGeom>
          <a:noFill/>
          <a:ln w="9525">
            <a:noFill/>
            <a:miter lim="800000"/>
            <a:headEnd/>
            <a:tailEnd/>
          </a:ln>
        </p:spPr>
        <p:txBody>
          <a:bodyPr>
            <a:spAutoFit/>
          </a:bodyPr>
          <a:lstStyle/>
          <a:p>
            <a:r>
              <a:rPr lang="en-US" altLang="fr-FR" dirty="0" smtClean="0">
                <a:solidFill>
                  <a:srgbClr val="00674A"/>
                </a:solidFill>
              </a:rPr>
              <a:t>Mechanical dewatering in a normalized filtration-expression cell</a:t>
            </a:r>
          </a:p>
          <a:p>
            <a:pPr>
              <a:buFont typeface="Wingdings" pitchFamily="2" charset="2"/>
              <a:buChar char="§"/>
            </a:pPr>
            <a:r>
              <a:rPr lang="en-US" altLang="fr-FR" sz="700" b="0" i="0" dirty="0" smtClean="0"/>
              <a:t> Applied pressure = 5 bar</a:t>
            </a:r>
          </a:p>
          <a:p>
            <a:pPr>
              <a:buFont typeface="Wingdings" pitchFamily="2" charset="2"/>
              <a:buChar char="§"/>
            </a:pPr>
            <a:r>
              <a:rPr lang="en-US" altLang="fr-FR" sz="700" b="0" i="0" dirty="0" smtClean="0"/>
              <a:t> Cake dryness = 15-25 %</a:t>
            </a:r>
            <a:r>
              <a:rPr lang="en-US" altLang="fr-FR" sz="700" b="0" i="0" baseline="-25000" dirty="0" smtClean="0"/>
              <a:t>DS</a:t>
            </a:r>
          </a:p>
          <a:p>
            <a:pPr algn="ctr"/>
            <a:endParaRPr lang="en-US" altLang="fr-FR" dirty="0"/>
          </a:p>
        </p:txBody>
      </p:sp>
      <p:pic>
        <p:nvPicPr>
          <p:cNvPr id="2077" name="Picture 3" descr="F:\resultlab\photosavril\flocul3.jpg"/>
          <p:cNvPicPr>
            <a:picLocks noChangeAspect="1" noChangeArrowheads="1"/>
          </p:cNvPicPr>
          <p:nvPr/>
        </p:nvPicPr>
        <p:blipFill>
          <a:blip r:embed="rId7" cstate="print"/>
          <a:srcRect/>
          <a:stretch>
            <a:fillRect/>
          </a:stretch>
        </p:blipFill>
        <p:spPr bwMode="auto">
          <a:xfrm>
            <a:off x="1304764" y="3052639"/>
            <a:ext cx="1080120" cy="701675"/>
          </a:xfrm>
          <a:prstGeom prst="rect">
            <a:avLst/>
          </a:prstGeom>
          <a:noFill/>
          <a:ln w="9525">
            <a:noFill/>
            <a:miter lim="800000"/>
            <a:headEnd/>
            <a:tailEnd/>
          </a:ln>
        </p:spPr>
      </p:pic>
      <p:sp>
        <p:nvSpPr>
          <p:cNvPr id="2079" name="AutoShape 368"/>
          <p:cNvSpPr>
            <a:spLocks noChangeArrowheads="1"/>
          </p:cNvSpPr>
          <p:nvPr/>
        </p:nvSpPr>
        <p:spPr bwMode="auto">
          <a:xfrm>
            <a:off x="71438" y="8889109"/>
            <a:ext cx="6719893" cy="902021"/>
          </a:xfrm>
          <a:prstGeom prst="roundRect">
            <a:avLst>
              <a:gd name="adj" fmla="val 0"/>
            </a:avLst>
          </a:prstGeom>
          <a:solidFill>
            <a:schemeClr val="bg1"/>
          </a:solidFill>
          <a:ln w="25400">
            <a:solidFill>
              <a:srgbClr val="DD4814"/>
            </a:solidFill>
            <a:round/>
            <a:headEnd/>
            <a:tailEnd/>
          </a:ln>
        </p:spPr>
        <p:txBody>
          <a:bodyPr wrap="none" lIns="87943" tIns="43972" rIns="87943" bIns="43972" anchor="ctr"/>
          <a:lstStyle/>
          <a:p>
            <a:pPr algn="ctr" defTabSz="879475"/>
            <a:endParaRPr lang="en-US" altLang="fr-FR" dirty="0">
              <a:cs typeface="Times New Roman" pitchFamily="18" charset="0"/>
            </a:endParaRPr>
          </a:p>
        </p:txBody>
      </p:sp>
      <p:sp>
        <p:nvSpPr>
          <p:cNvPr id="2080" name="ZoneTexte 97"/>
          <p:cNvSpPr txBox="1">
            <a:spLocks noChangeArrowheads="1"/>
          </p:cNvSpPr>
          <p:nvPr/>
        </p:nvSpPr>
        <p:spPr bwMode="auto">
          <a:xfrm>
            <a:off x="70086" y="8889110"/>
            <a:ext cx="6706952" cy="938719"/>
          </a:xfrm>
          <a:prstGeom prst="rect">
            <a:avLst/>
          </a:prstGeom>
          <a:noFill/>
          <a:ln w="9525">
            <a:noFill/>
            <a:miter lim="800000"/>
            <a:headEnd/>
            <a:tailEnd/>
          </a:ln>
        </p:spPr>
        <p:txBody>
          <a:bodyPr wrap="square">
            <a:spAutoFit/>
          </a:bodyPr>
          <a:lstStyle/>
          <a:p>
            <a:pPr algn="just"/>
            <a:r>
              <a:rPr lang="en-US" altLang="fr-FR" sz="700" b="0" i="0" dirty="0" smtClean="0"/>
              <a:t> </a:t>
            </a:r>
          </a:p>
          <a:p>
            <a:pPr algn="just"/>
            <a:r>
              <a:rPr lang="en-US" altLang="fr-FR" b="0" i="0" dirty="0" smtClean="0">
                <a:solidFill>
                  <a:srgbClr val="000000"/>
                </a:solidFill>
                <a:cs typeface="Times New Roman" pitchFamily="18" charset="0"/>
              </a:rPr>
              <a:t>Based on a considered design, this work aims to put in evidence the impact of sludge co-conditioning by </a:t>
            </a:r>
            <a:r>
              <a:rPr lang="en-US" altLang="fr-FR" b="0" i="0" dirty="0" err="1" smtClean="0">
                <a:solidFill>
                  <a:srgbClr val="000000"/>
                </a:solidFill>
                <a:cs typeface="Times New Roman" pitchFamily="18" charset="0"/>
              </a:rPr>
              <a:t>Polyaluminium</a:t>
            </a:r>
            <a:r>
              <a:rPr lang="en-US" altLang="fr-FR" b="0" i="0" dirty="0" smtClean="0">
                <a:solidFill>
                  <a:srgbClr val="000000"/>
                </a:solidFill>
                <a:cs typeface="Times New Roman" pitchFamily="18" charset="0"/>
              </a:rPr>
              <a:t> chloride and linear molecular weight polymers on both dewatering and drying behaviors. Higher molecular weight polyelectrolyte improves flocculation and dewatering process relative to the lower molecular weight one. PAX appears to be profitable to contribute at this mechanism.  </a:t>
            </a:r>
          </a:p>
          <a:p>
            <a:r>
              <a:rPr lang="en-US" altLang="fr-FR" b="0" i="0" dirty="0" smtClean="0">
                <a:solidFill>
                  <a:srgbClr val="000000"/>
                </a:solidFill>
                <a:cs typeface="Times New Roman" pitchFamily="18" charset="0"/>
              </a:rPr>
              <a:t>Concerning drying, the positive effect of PAX/ polymer addition is shown by the drying kinetics. Consequently a decrease of drying time is observed. Better results are obtained with high linear weight polymer.</a:t>
            </a:r>
          </a:p>
          <a:p>
            <a:r>
              <a:rPr lang="en-US" altLang="fr-FR" b="0" i="0" dirty="0" smtClean="0">
                <a:solidFill>
                  <a:srgbClr val="000000"/>
                </a:solidFill>
                <a:cs typeface="Times New Roman" pitchFamily="18" charset="0"/>
              </a:rPr>
              <a:t>Future works will </a:t>
            </a:r>
            <a:r>
              <a:rPr lang="en-US" altLang="fr-FR" b="0" i="0" dirty="0">
                <a:solidFill>
                  <a:srgbClr val="000000"/>
                </a:solidFill>
                <a:cs typeface="Times New Roman" pitchFamily="18" charset="0"/>
              </a:rPr>
              <a:t>focus on the study </a:t>
            </a:r>
            <a:r>
              <a:rPr lang="en-US" altLang="fr-FR" b="0" i="0" dirty="0" smtClean="0">
                <a:solidFill>
                  <a:srgbClr val="000000"/>
                </a:solidFill>
                <a:cs typeface="Times New Roman" pitchFamily="18" charset="0"/>
              </a:rPr>
              <a:t>of using cross linked polymer and their relationship with textural rheological properties.</a:t>
            </a:r>
            <a:endParaRPr lang="en-US" altLang="fr-FR" sz="700" dirty="0"/>
          </a:p>
        </p:txBody>
      </p:sp>
      <p:sp>
        <p:nvSpPr>
          <p:cNvPr id="2081" name="ZoneTexte 96"/>
          <p:cNvSpPr txBox="1">
            <a:spLocks noChangeArrowheads="1"/>
          </p:cNvSpPr>
          <p:nvPr/>
        </p:nvSpPr>
        <p:spPr bwMode="auto">
          <a:xfrm>
            <a:off x="61367" y="8845810"/>
            <a:ext cx="2735262" cy="247650"/>
          </a:xfrm>
          <a:prstGeom prst="rect">
            <a:avLst/>
          </a:prstGeom>
          <a:noFill/>
          <a:ln w="9525">
            <a:noFill/>
            <a:miter lim="800000"/>
            <a:headEnd/>
            <a:tailEnd/>
          </a:ln>
        </p:spPr>
        <p:txBody>
          <a:bodyPr>
            <a:spAutoFit/>
          </a:bodyPr>
          <a:lstStyle/>
          <a:p>
            <a:r>
              <a:rPr lang="en-US" altLang="fr-FR" sz="1000" u="sng" dirty="0" smtClean="0">
                <a:solidFill>
                  <a:srgbClr val="DD4814"/>
                </a:solidFill>
              </a:rPr>
              <a:t>Conclusion and Prospects</a:t>
            </a:r>
            <a:endParaRPr lang="en-US" altLang="fr-FR" sz="1000" u="sng" dirty="0">
              <a:solidFill>
                <a:srgbClr val="DD4814"/>
              </a:solidFill>
            </a:endParaRPr>
          </a:p>
        </p:txBody>
      </p:sp>
      <p:sp>
        <p:nvSpPr>
          <p:cNvPr id="47" name="Rectangle à coins arrondis 46"/>
          <p:cNvSpPr/>
          <p:nvPr/>
        </p:nvSpPr>
        <p:spPr bwMode="auto">
          <a:xfrm>
            <a:off x="116632" y="2296555"/>
            <a:ext cx="2376264" cy="1519237"/>
          </a:xfrm>
          <a:prstGeom prst="roundRect">
            <a:avLst>
              <a:gd name="adj" fmla="val 0"/>
            </a:avLst>
          </a:prstGeom>
          <a:noFill/>
          <a:ln>
            <a:solidFill>
              <a:srgbClr val="DD481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91420" tIns="45710" rIns="91420" bIns="45710" anchor="ctr"/>
          <a:lstStyle/>
          <a:p>
            <a:pPr algn="ctr" defTabSz="879475">
              <a:defRPr/>
            </a:pPr>
            <a:endParaRPr lang="en-US" dirty="0">
              <a:solidFill>
                <a:schemeClr val="tx1"/>
              </a:solidFill>
            </a:endParaRPr>
          </a:p>
        </p:txBody>
      </p:sp>
      <p:pic>
        <p:nvPicPr>
          <p:cNvPr id="2094" name="Picture 113" descr="C:\Documents and Settings\unipc\Bureau\fot\IMGP0570.JPG"/>
          <p:cNvPicPr>
            <a:picLocks noChangeAspect="1" noChangeArrowheads="1"/>
          </p:cNvPicPr>
          <p:nvPr/>
        </p:nvPicPr>
        <p:blipFill>
          <a:blip r:embed="rId8" cstate="print"/>
          <a:srcRect/>
          <a:stretch>
            <a:fillRect/>
          </a:stretch>
        </p:blipFill>
        <p:spPr bwMode="auto">
          <a:xfrm>
            <a:off x="2649612" y="2872619"/>
            <a:ext cx="972108" cy="849299"/>
          </a:xfrm>
          <a:prstGeom prst="rect">
            <a:avLst/>
          </a:prstGeom>
          <a:noFill/>
          <a:ln w="9525">
            <a:noFill/>
            <a:miter lim="800000"/>
            <a:headEnd/>
            <a:tailEnd/>
          </a:ln>
        </p:spPr>
      </p:pic>
      <p:grpSp>
        <p:nvGrpSpPr>
          <p:cNvPr id="2095" name="Groupe 63"/>
          <p:cNvGrpSpPr>
            <a:grpSpLocks/>
          </p:cNvGrpSpPr>
          <p:nvPr/>
        </p:nvGrpSpPr>
        <p:grpSpPr bwMode="auto">
          <a:xfrm rot="319046">
            <a:off x="3818345" y="3307110"/>
            <a:ext cx="271893" cy="370994"/>
            <a:chOff x="1808696" y="4628964"/>
            <a:chExt cx="720898" cy="538576"/>
          </a:xfrm>
        </p:grpSpPr>
        <p:cxnSp>
          <p:nvCxnSpPr>
            <p:cNvPr id="2151" name="Connecteur droit avec flèche 124"/>
            <p:cNvCxnSpPr>
              <a:cxnSpLocks noChangeShapeType="1"/>
            </p:cNvCxnSpPr>
            <p:nvPr/>
          </p:nvCxnSpPr>
          <p:spPr bwMode="auto">
            <a:xfrm flipH="1" flipV="1">
              <a:off x="2528900" y="4628964"/>
              <a:ext cx="694" cy="432047"/>
            </a:xfrm>
            <a:prstGeom prst="straightConnector1">
              <a:avLst/>
            </a:prstGeom>
            <a:noFill/>
            <a:ln w="19050" algn="ctr">
              <a:solidFill>
                <a:srgbClr val="DD4814"/>
              </a:solidFill>
              <a:prstDash val="sysDot"/>
              <a:round/>
              <a:headEnd/>
              <a:tailEnd type="arrow" w="med" len="med"/>
            </a:ln>
          </p:spPr>
        </p:cxnSp>
        <p:cxnSp>
          <p:nvCxnSpPr>
            <p:cNvPr id="2152" name="Connecteur droit 61"/>
            <p:cNvCxnSpPr>
              <a:cxnSpLocks noChangeShapeType="1"/>
            </p:cNvCxnSpPr>
            <p:nvPr/>
          </p:nvCxnSpPr>
          <p:spPr bwMode="auto">
            <a:xfrm flipH="1">
              <a:off x="1808696" y="5060351"/>
              <a:ext cx="720204" cy="107189"/>
            </a:xfrm>
            <a:prstGeom prst="line">
              <a:avLst/>
            </a:prstGeom>
            <a:noFill/>
            <a:ln w="19050" algn="ctr">
              <a:solidFill>
                <a:srgbClr val="DD4814"/>
              </a:solidFill>
              <a:prstDash val="sysDot"/>
              <a:round/>
              <a:headEnd/>
              <a:tailEnd/>
            </a:ln>
          </p:spPr>
        </p:cxnSp>
      </p:grpSp>
      <p:sp>
        <p:nvSpPr>
          <p:cNvPr id="51" name="Rectangle à coins arrondis 50"/>
          <p:cNvSpPr/>
          <p:nvPr/>
        </p:nvSpPr>
        <p:spPr bwMode="auto">
          <a:xfrm>
            <a:off x="2541600" y="2296554"/>
            <a:ext cx="1908212" cy="1519237"/>
          </a:xfrm>
          <a:prstGeom prst="roundRect">
            <a:avLst>
              <a:gd name="adj" fmla="val 0"/>
            </a:avLst>
          </a:prstGeom>
          <a:noFill/>
          <a:ln>
            <a:solidFill>
              <a:srgbClr val="DD481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0" tIns="45710" rIns="91420" bIns="45710" anchor="ctr"/>
          <a:lstStyle/>
          <a:p>
            <a:pPr algn="ctr" defTabSz="879475">
              <a:defRPr/>
            </a:pPr>
            <a:endParaRPr lang="en-US" dirty="0">
              <a:solidFill>
                <a:schemeClr val="tx1"/>
              </a:solidFill>
            </a:endParaRPr>
          </a:p>
        </p:txBody>
      </p:sp>
      <p:sp>
        <p:nvSpPr>
          <p:cNvPr id="55" name="Rectangle à coins arrondis 54"/>
          <p:cNvSpPr/>
          <p:nvPr/>
        </p:nvSpPr>
        <p:spPr bwMode="auto">
          <a:xfrm>
            <a:off x="116483" y="3855455"/>
            <a:ext cx="3132497" cy="1677011"/>
          </a:xfrm>
          <a:prstGeom prst="roundRect">
            <a:avLst>
              <a:gd name="adj" fmla="val 0"/>
            </a:avLst>
          </a:prstGeom>
          <a:noFill/>
          <a:ln>
            <a:solidFill>
              <a:srgbClr val="DD481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lIns="91420" tIns="45710" rIns="91420" bIns="45710" anchor="ctr"/>
          <a:lstStyle/>
          <a:p>
            <a:pPr algn="ctr" defTabSz="879475">
              <a:defRPr/>
            </a:pPr>
            <a:endParaRPr lang="en-US" dirty="0">
              <a:solidFill>
                <a:schemeClr val="tx1"/>
              </a:solidFill>
            </a:endParaRPr>
          </a:p>
        </p:txBody>
      </p:sp>
      <p:sp>
        <p:nvSpPr>
          <p:cNvPr id="2104" name="ZoneTexte 56"/>
          <p:cNvSpPr txBox="1">
            <a:spLocks noChangeArrowheads="1"/>
          </p:cNvSpPr>
          <p:nvPr/>
        </p:nvSpPr>
        <p:spPr bwMode="auto">
          <a:xfrm>
            <a:off x="87660" y="5817096"/>
            <a:ext cx="3284984" cy="215444"/>
          </a:xfrm>
          <a:prstGeom prst="rect">
            <a:avLst/>
          </a:prstGeom>
          <a:noFill/>
          <a:ln w="9525">
            <a:noFill/>
            <a:miter lim="800000"/>
            <a:headEnd/>
            <a:tailEnd/>
          </a:ln>
        </p:spPr>
        <p:txBody>
          <a:bodyPr wrap="square">
            <a:spAutoFit/>
          </a:bodyPr>
          <a:lstStyle/>
          <a:p>
            <a:r>
              <a:rPr lang="en-US" altLang="fr-FR" dirty="0" smtClean="0">
                <a:solidFill>
                  <a:srgbClr val="00674A"/>
                </a:solidFill>
              </a:rPr>
              <a:t>Impact of conditioning on drying flux: PAX/ LH and PAX/ CT set up</a:t>
            </a:r>
            <a:endParaRPr lang="en-US" altLang="fr-FR" sz="600" dirty="0">
              <a:solidFill>
                <a:srgbClr val="00674A"/>
              </a:solidFill>
            </a:endParaRPr>
          </a:p>
        </p:txBody>
      </p:sp>
      <p:graphicFrame>
        <p:nvGraphicFramePr>
          <p:cNvPr id="77" name="Tableau 76"/>
          <p:cNvGraphicFramePr>
            <a:graphicFrameLocks noGrp="1"/>
          </p:cNvGraphicFramePr>
          <p:nvPr>
            <p:extLst>
              <p:ext uri="{D42A27DB-BD31-4B8C-83A1-F6EECF244321}">
                <p14:modId xmlns:p14="http://schemas.microsoft.com/office/powerpoint/2010/main" xmlns="" val="3514029745"/>
              </p:ext>
            </p:extLst>
          </p:nvPr>
        </p:nvGraphicFramePr>
        <p:xfrm>
          <a:off x="2168860" y="4052900"/>
          <a:ext cx="1044000" cy="1440000"/>
        </p:xfrm>
        <a:graphic>
          <a:graphicData uri="http://schemas.openxmlformats.org/drawingml/2006/table">
            <a:tbl>
              <a:tblPr/>
              <a:tblGrid>
                <a:gridCol w="648000"/>
                <a:gridCol w="396000"/>
              </a:tblGrid>
              <a:tr h="144000">
                <a:tc>
                  <a:txBody>
                    <a:bodyPr/>
                    <a:lstStyle/>
                    <a:p>
                      <a:pPr algn="ctr">
                        <a:spcAft>
                          <a:spcPts val="0"/>
                        </a:spcAft>
                      </a:pPr>
                      <a:r>
                        <a:rPr lang="en-US" sz="600" dirty="0">
                          <a:solidFill>
                            <a:srgbClr val="0070C0"/>
                          </a:solidFill>
                          <a:latin typeface="Times New Roman"/>
                          <a:ea typeface="Times New Roman"/>
                          <a:cs typeface="Times New Roman"/>
                        </a:rPr>
                        <a:t>MONDAY</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solidFill>
                            <a:srgbClr val="0070C0"/>
                          </a:solidFill>
                          <a:latin typeface="Times New Roman"/>
                          <a:ea typeface="Times New Roman"/>
                          <a:cs typeface="Times New Roman"/>
                        </a:rPr>
                        <a:t>CST [s]</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TUESDAY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C</a:t>
                      </a:r>
                      <a:r>
                        <a:rPr lang="en-US" sz="600" baseline="-25000" dirty="0">
                          <a:latin typeface="Times New Roman"/>
                          <a:ea typeface="Times New Roman"/>
                          <a:cs typeface="Times New Roman"/>
                        </a:rPr>
                        <a:t>1</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WEDNESDAY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A</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THURSDAY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B</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FRIDAY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C</a:t>
                      </a:r>
                      <a:r>
                        <a:rPr lang="en-US" sz="600" baseline="-25000" dirty="0">
                          <a:latin typeface="Times New Roman"/>
                          <a:ea typeface="Times New Roman"/>
                          <a:cs typeface="Times New Roman"/>
                        </a:rPr>
                        <a:t>2</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solidFill>
                            <a:srgbClr val="0070C0"/>
                          </a:solidFill>
                          <a:latin typeface="Times New Roman"/>
                          <a:ea typeface="Times New Roman"/>
                          <a:cs typeface="Times New Roman"/>
                        </a:rPr>
                        <a:t>MONDAY</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smtClean="0">
                          <a:solidFill>
                            <a:srgbClr val="0070C0"/>
                          </a:solidFill>
                          <a:latin typeface="Times New Roman"/>
                          <a:ea typeface="Times New Roman"/>
                          <a:cs typeface="Times New Roman"/>
                        </a:rPr>
                        <a:t>CST [s]</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TUESDAY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C</a:t>
                      </a:r>
                      <a:r>
                        <a:rPr lang="en-US" sz="600" baseline="-25000" dirty="0">
                          <a:latin typeface="Times New Roman"/>
                          <a:ea typeface="Times New Roman"/>
                          <a:cs typeface="Times New Roman"/>
                        </a:rPr>
                        <a:t>3</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WEDNESDAY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D</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THURSDAY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E</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algn="ctr">
                        <a:spcAft>
                          <a:spcPts val="0"/>
                        </a:spcAft>
                      </a:pPr>
                      <a:r>
                        <a:rPr lang="en-US" sz="600" dirty="0">
                          <a:latin typeface="Times New Roman"/>
                          <a:ea typeface="Times New Roman"/>
                          <a:cs typeface="Times New Roman"/>
                        </a:rPr>
                        <a:t>FRIDAY</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dirty="0">
                          <a:latin typeface="Times New Roman"/>
                          <a:ea typeface="Times New Roman"/>
                          <a:cs typeface="Times New Roman"/>
                        </a:rPr>
                        <a:t>C</a:t>
                      </a:r>
                      <a:r>
                        <a:rPr lang="en-US" sz="600" baseline="-25000" dirty="0">
                          <a:latin typeface="Times New Roman"/>
                          <a:ea typeface="Times New Roman"/>
                          <a:cs typeface="Times New Roman"/>
                        </a:rPr>
                        <a:t>4</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9" name="ZoneTexte 78"/>
          <p:cNvSpPr txBox="1"/>
          <p:nvPr/>
        </p:nvSpPr>
        <p:spPr>
          <a:xfrm>
            <a:off x="152400" y="4816709"/>
            <a:ext cx="2016460" cy="661720"/>
          </a:xfrm>
          <a:prstGeom prst="rect">
            <a:avLst/>
          </a:prstGeom>
          <a:noFill/>
        </p:spPr>
        <p:txBody>
          <a:bodyPr wrap="square" rtlCol="0">
            <a:spAutoFit/>
          </a:bodyPr>
          <a:lstStyle/>
          <a:p>
            <a:pPr>
              <a:buFont typeface="Arial" panose="020B0604020202020204" pitchFamily="34" charset="0"/>
              <a:buChar char="•"/>
            </a:pPr>
            <a:r>
              <a:rPr lang="en-US" b="0" i="0" dirty="0" smtClean="0"/>
              <a:t> [PAX] : </a:t>
            </a:r>
            <a:r>
              <a:rPr lang="en-US" b="0" i="0" dirty="0" smtClean="0">
                <a:sym typeface="Wingdings" panose="05000000000000000000" pitchFamily="2" charset="2"/>
              </a:rPr>
              <a:t>without, the maximum operational	 concentration and the middle</a:t>
            </a:r>
          </a:p>
          <a:p>
            <a:pPr>
              <a:buFont typeface="Arial" panose="020B0604020202020204" pitchFamily="34" charset="0"/>
              <a:buChar char="•"/>
            </a:pPr>
            <a:endParaRPr lang="en-US" sz="500" b="0" i="0" dirty="0" smtClean="0"/>
          </a:p>
          <a:p>
            <a:pPr>
              <a:buFont typeface="Arial" panose="020B0604020202020204" pitchFamily="34" charset="0"/>
              <a:buChar char="•"/>
            </a:pPr>
            <a:r>
              <a:rPr lang="en-US" i="0" dirty="0" smtClean="0"/>
              <a:t> </a:t>
            </a:r>
            <a:r>
              <a:rPr lang="en-US" b="0" i="0" dirty="0"/>
              <a:t>[Polymer</a:t>
            </a:r>
            <a:r>
              <a:rPr lang="en-US" b="0" i="0" dirty="0" smtClean="0"/>
              <a:t>] </a:t>
            </a:r>
            <a:r>
              <a:rPr lang="en-US" b="0" i="0" dirty="0" smtClean="0">
                <a:sym typeface="Wingdings" panose="05000000000000000000" pitchFamily="2" charset="2"/>
              </a:rPr>
              <a:t></a:t>
            </a:r>
            <a:r>
              <a:rPr lang="en-US" b="0" i="0" dirty="0" smtClean="0"/>
              <a:t> </a:t>
            </a:r>
            <a:r>
              <a:rPr lang="en-US" i="0" dirty="0" smtClean="0"/>
              <a:t>C</a:t>
            </a:r>
            <a:r>
              <a:rPr lang="en-US" b="0" i="0" dirty="0" smtClean="0"/>
              <a:t>apillary </a:t>
            </a:r>
            <a:r>
              <a:rPr lang="en-US" i="0" dirty="0" smtClean="0"/>
              <a:t>S</a:t>
            </a:r>
            <a:r>
              <a:rPr lang="en-US" b="0" i="0" dirty="0" smtClean="0"/>
              <a:t>uction </a:t>
            </a:r>
            <a:r>
              <a:rPr lang="en-US" i="0" dirty="0" smtClean="0"/>
              <a:t>T</a:t>
            </a:r>
            <a:r>
              <a:rPr lang="en-US" b="0" i="0" dirty="0" smtClean="0"/>
              <a:t>ime : </a:t>
            </a:r>
            <a:r>
              <a:rPr lang="en-US" b="0" i="0" dirty="0" err="1" smtClean="0"/>
              <a:t>CST</a:t>
            </a:r>
            <a:r>
              <a:rPr lang="en-US" b="0" i="0" baseline="-25000" dirty="0" err="1" smtClean="0"/>
              <a:t>min</a:t>
            </a:r>
            <a:r>
              <a:rPr lang="en-US" b="0" i="0" dirty="0" smtClean="0"/>
              <a:t> = trial C, the half and the double</a:t>
            </a:r>
          </a:p>
        </p:txBody>
      </p:sp>
      <p:sp>
        <p:nvSpPr>
          <p:cNvPr id="80" name="ZoneTexte 51"/>
          <p:cNvSpPr txBox="1">
            <a:spLocks noChangeArrowheads="1"/>
          </p:cNvSpPr>
          <p:nvPr/>
        </p:nvSpPr>
        <p:spPr bwMode="auto">
          <a:xfrm>
            <a:off x="2204864" y="3884958"/>
            <a:ext cx="972108" cy="184666"/>
          </a:xfrm>
          <a:prstGeom prst="rect">
            <a:avLst/>
          </a:prstGeom>
          <a:noFill/>
          <a:ln w="9525">
            <a:noFill/>
            <a:miter lim="800000"/>
            <a:headEnd/>
            <a:tailEnd/>
          </a:ln>
        </p:spPr>
        <p:txBody>
          <a:bodyPr wrap="square">
            <a:spAutoFit/>
          </a:bodyPr>
          <a:lstStyle/>
          <a:p>
            <a:r>
              <a:rPr lang="en-US" altLang="fr-FR" sz="600" dirty="0" smtClean="0">
                <a:solidFill>
                  <a:srgbClr val="0070C0"/>
                </a:solidFill>
              </a:rPr>
              <a:t>Experiments days design</a:t>
            </a:r>
            <a:endParaRPr lang="en-US" altLang="fr-FR" dirty="0"/>
          </a:p>
        </p:txBody>
      </p:sp>
      <p:pic>
        <p:nvPicPr>
          <p:cNvPr id="82" name="Picture 15" descr="C:\Documents and Settings\unipc\Bureau\ct.PNG"/>
          <p:cNvPicPr>
            <a:picLocks noChangeAspect="1" noChangeArrowheads="1"/>
          </p:cNvPicPr>
          <p:nvPr/>
        </p:nvPicPr>
        <p:blipFill>
          <a:blip r:embed="rId9" cstate="print"/>
          <a:srcRect/>
          <a:stretch>
            <a:fillRect/>
          </a:stretch>
        </p:blipFill>
        <p:spPr bwMode="auto">
          <a:xfrm>
            <a:off x="116632" y="7437276"/>
            <a:ext cx="1808820" cy="1307300"/>
          </a:xfrm>
          <a:prstGeom prst="rect">
            <a:avLst/>
          </a:prstGeom>
          <a:noFill/>
          <a:ln w="9525">
            <a:noFill/>
            <a:miter lim="800000"/>
            <a:headEnd/>
            <a:tailEnd/>
          </a:ln>
        </p:spPr>
      </p:pic>
      <p:sp>
        <p:nvSpPr>
          <p:cNvPr id="85" name="Rectangle 2649"/>
          <p:cNvSpPr>
            <a:spLocks noChangeArrowheads="1"/>
          </p:cNvSpPr>
          <p:nvPr/>
        </p:nvSpPr>
        <p:spPr bwMode="auto">
          <a:xfrm>
            <a:off x="28675" y="5602274"/>
            <a:ext cx="812800" cy="241300"/>
          </a:xfrm>
          <a:prstGeom prst="rect">
            <a:avLst/>
          </a:prstGeom>
          <a:noFill/>
          <a:ln w="9525">
            <a:noFill/>
            <a:miter lim="800000"/>
            <a:headEnd/>
            <a:tailEnd/>
          </a:ln>
        </p:spPr>
        <p:txBody>
          <a:bodyPr lIns="87943" tIns="43972" rIns="87943" bIns="43972">
            <a:spAutoFit/>
          </a:bodyPr>
          <a:lstStyle/>
          <a:p>
            <a:pPr defTabSz="879475"/>
            <a:r>
              <a:rPr lang="en-US" altLang="fr-FR" sz="1000" u="sng" dirty="0" smtClean="0">
                <a:solidFill>
                  <a:srgbClr val="DD4814"/>
                </a:solidFill>
              </a:rPr>
              <a:t>Results</a:t>
            </a:r>
            <a:endParaRPr lang="en-US" altLang="fr-FR" sz="1000" u="sng" dirty="0">
              <a:solidFill>
                <a:srgbClr val="DD4814"/>
              </a:solidFill>
            </a:endParaRPr>
          </a:p>
        </p:txBody>
      </p:sp>
      <p:sp>
        <p:nvSpPr>
          <p:cNvPr id="86" name="ZoneTexte 112"/>
          <p:cNvSpPr txBox="1">
            <a:spLocks noChangeArrowheads="1"/>
          </p:cNvSpPr>
          <p:nvPr/>
        </p:nvSpPr>
        <p:spPr bwMode="auto">
          <a:xfrm>
            <a:off x="3373733" y="3980891"/>
            <a:ext cx="2636837" cy="215444"/>
          </a:xfrm>
          <a:prstGeom prst="rect">
            <a:avLst/>
          </a:prstGeom>
          <a:noFill/>
          <a:ln w="9525">
            <a:noFill/>
            <a:miter lim="800000"/>
            <a:headEnd/>
            <a:tailEnd/>
          </a:ln>
        </p:spPr>
        <p:txBody>
          <a:bodyPr wrap="square">
            <a:spAutoFit/>
          </a:bodyPr>
          <a:lstStyle/>
          <a:p>
            <a:r>
              <a:rPr lang="en-US" altLang="fr-FR" dirty="0" smtClean="0">
                <a:solidFill>
                  <a:srgbClr val="00674A"/>
                </a:solidFill>
              </a:rPr>
              <a:t>Impact of sludge conditioning on the dewatering process  </a:t>
            </a:r>
            <a:endParaRPr lang="en-US" altLang="fr-FR" dirty="0">
              <a:solidFill>
                <a:srgbClr val="00674A"/>
              </a:solidFill>
            </a:endParaRPr>
          </a:p>
        </p:txBody>
      </p:sp>
      <p:sp>
        <p:nvSpPr>
          <p:cNvPr id="87" name="AutoShape 2648"/>
          <p:cNvSpPr>
            <a:spLocks noChangeArrowheads="1"/>
          </p:cNvSpPr>
          <p:nvPr/>
        </p:nvSpPr>
        <p:spPr bwMode="auto">
          <a:xfrm>
            <a:off x="3284984" y="5831385"/>
            <a:ext cx="3456384" cy="2957554"/>
          </a:xfrm>
          <a:prstGeom prst="roundRect">
            <a:avLst>
              <a:gd name="adj" fmla="val 0"/>
            </a:avLst>
          </a:prstGeom>
          <a:solidFill>
            <a:schemeClr val="bg1"/>
          </a:solidFill>
          <a:ln w="25400">
            <a:solidFill>
              <a:srgbClr val="DD4814"/>
            </a:solidFill>
            <a:round/>
            <a:headEnd/>
            <a:tailEnd/>
          </a:ln>
        </p:spPr>
        <p:txBody>
          <a:bodyPr wrap="none" lIns="87943" tIns="43972" rIns="87943" bIns="43972" anchor="ctr"/>
          <a:lstStyle/>
          <a:p>
            <a:pPr algn="ctr" defTabSz="879475"/>
            <a:endParaRPr lang="en-US" altLang="fr-FR" dirty="0">
              <a:cs typeface="Times New Roman" pitchFamily="18" charset="0"/>
            </a:endParaRPr>
          </a:p>
        </p:txBody>
      </p:sp>
      <p:graphicFrame>
        <p:nvGraphicFramePr>
          <p:cNvPr id="88" name="Tableau 87"/>
          <p:cNvGraphicFramePr>
            <a:graphicFrameLocks noGrp="1"/>
          </p:cNvGraphicFramePr>
          <p:nvPr>
            <p:extLst>
              <p:ext uri="{D42A27DB-BD31-4B8C-83A1-F6EECF244321}">
                <p14:modId xmlns:p14="http://schemas.microsoft.com/office/powerpoint/2010/main" xmlns="" val="3521686310"/>
              </p:ext>
            </p:extLst>
          </p:nvPr>
        </p:nvGraphicFramePr>
        <p:xfrm>
          <a:off x="5193195" y="6177136"/>
          <a:ext cx="1512169" cy="1692185"/>
        </p:xfrm>
        <a:graphic>
          <a:graphicData uri="http://schemas.openxmlformats.org/drawingml/2006/table">
            <a:tbl>
              <a:tblPr/>
              <a:tblGrid>
                <a:gridCol w="400861"/>
                <a:gridCol w="400861"/>
                <a:gridCol w="350407"/>
                <a:gridCol w="360040"/>
              </a:tblGrid>
              <a:tr h="166793">
                <a:tc rowSpan="2">
                  <a:txBody>
                    <a:bodyPr/>
                    <a:lstStyle/>
                    <a:p>
                      <a:pPr algn="ctr">
                        <a:spcAft>
                          <a:spcPts val="600"/>
                        </a:spcAft>
                      </a:pPr>
                      <a:r>
                        <a:rPr lang="en-US" sz="600" b="1" dirty="0" smtClean="0">
                          <a:latin typeface="Times New Roman"/>
                          <a:ea typeface="Times New Roman"/>
                          <a:cs typeface="Times New Roman"/>
                        </a:rPr>
                        <a:t>Trials</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600" b="1" dirty="0">
                          <a:latin typeface="Times New Roman"/>
                          <a:ea typeface="Times New Roman"/>
                          <a:cs typeface="Times New Roman"/>
                        </a:rPr>
                        <a:t>Time 95 % [s]</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rowSpan="2">
                  <a:txBody>
                    <a:bodyPr/>
                    <a:lstStyle/>
                    <a:p>
                      <a:pPr algn="ctr">
                        <a:spcAft>
                          <a:spcPts val="600"/>
                        </a:spcAft>
                      </a:pPr>
                      <a:r>
                        <a:rPr lang="en-US" sz="600" b="1" dirty="0">
                          <a:latin typeface="Times New Roman"/>
                          <a:ea typeface="Times New Roman"/>
                          <a:cs typeface="Times New Roman"/>
                        </a:rPr>
                        <a:t>Ratio</a:t>
                      </a:r>
                      <a:endParaRPr lang="fr-FR" sz="600" dirty="0">
                        <a:latin typeface="Times New Roman"/>
                        <a:ea typeface="Times New Roman"/>
                        <a:cs typeface="Times New Roman"/>
                      </a:endParaRPr>
                    </a:p>
                    <a:p>
                      <a:pPr algn="ctr">
                        <a:spcAft>
                          <a:spcPts val="600"/>
                        </a:spcAft>
                      </a:pPr>
                      <a:r>
                        <a:rPr lang="en-US" sz="600" b="1" dirty="0" err="1">
                          <a:latin typeface="Times New Roman"/>
                          <a:ea typeface="Times New Roman"/>
                          <a:cs typeface="Times New Roman"/>
                        </a:rPr>
                        <a:t>t</a:t>
                      </a:r>
                      <a:r>
                        <a:rPr lang="en-US" sz="600" b="1" baseline="-25000" dirty="0" err="1">
                          <a:latin typeface="Times New Roman"/>
                          <a:ea typeface="Times New Roman"/>
                          <a:cs typeface="Times New Roman"/>
                        </a:rPr>
                        <a:t>CT</a:t>
                      </a:r>
                      <a:r>
                        <a:rPr lang="en-US" sz="600" b="1" dirty="0">
                          <a:latin typeface="Times New Roman"/>
                          <a:ea typeface="Times New Roman"/>
                          <a:cs typeface="Times New Roman"/>
                        </a:rPr>
                        <a:t>/</a:t>
                      </a:r>
                      <a:r>
                        <a:rPr lang="en-US" sz="600" b="1" dirty="0" err="1">
                          <a:latin typeface="Times New Roman"/>
                          <a:ea typeface="Times New Roman"/>
                          <a:cs typeface="Times New Roman"/>
                        </a:rPr>
                        <a:t>t</a:t>
                      </a:r>
                      <a:r>
                        <a:rPr lang="en-US" sz="600" b="1" baseline="-25000" dirty="0" err="1">
                          <a:latin typeface="Times New Roman"/>
                          <a:ea typeface="Times New Roman"/>
                          <a:cs typeface="Times New Roman"/>
                        </a:rPr>
                        <a:t>LH</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80">
                <a:tc vMerge="1">
                  <a:txBody>
                    <a:bodyPr/>
                    <a:lstStyle/>
                    <a:p>
                      <a:endParaRPr lang="fr-FR"/>
                    </a:p>
                  </a:txBody>
                  <a:tcPr/>
                </a:tc>
                <a:tc>
                  <a:txBody>
                    <a:bodyPr/>
                    <a:lstStyle/>
                    <a:p>
                      <a:pPr algn="ctr">
                        <a:spcAft>
                          <a:spcPts val="600"/>
                        </a:spcAft>
                      </a:pPr>
                      <a:r>
                        <a:rPr lang="en-US" sz="600" b="1" dirty="0" smtClean="0">
                          <a:latin typeface="Times New Roman"/>
                          <a:ea typeface="Times New Roman"/>
                          <a:cs typeface="Times New Roman"/>
                        </a:rPr>
                        <a:t>PAXLH</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b="1" dirty="0" smtClean="0">
                          <a:latin typeface="Times New Roman"/>
                          <a:ea typeface="Times New Roman"/>
                          <a:cs typeface="Times New Roman"/>
                        </a:rPr>
                        <a:t>PAXCT</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145564">
                <a:tc>
                  <a:txBody>
                    <a:bodyPr/>
                    <a:lstStyle/>
                    <a:p>
                      <a:pPr algn="ctr">
                        <a:spcAft>
                          <a:spcPts val="600"/>
                        </a:spcAft>
                      </a:pPr>
                      <a:r>
                        <a:rPr lang="en-US" sz="600" b="1" dirty="0">
                          <a:latin typeface="Times New Roman"/>
                          <a:ea typeface="Times New Roman"/>
                          <a:cs typeface="Times New Roman"/>
                        </a:rPr>
                        <a:t>A</a:t>
                      </a:r>
                      <a:endParaRPr lang="fr-FR" sz="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4850</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latin typeface="Times New Roman"/>
                          <a:ea typeface="Times New Roman"/>
                          <a:cs typeface="Times New Roman"/>
                        </a:rPr>
                        <a:t>5030</a:t>
                      </a:r>
                      <a:endParaRPr lang="fr-FR" sz="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latin typeface="Times New Roman"/>
                          <a:ea typeface="Times New Roman"/>
                          <a:cs typeface="Times New Roman"/>
                        </a:rPr>
                        <a:t>1.04</a:t>
                      </a:r>
                      <a:endParaRPr lang="fr-FR" sz="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latin typeface="Times New Roman"/>
                          <a:ea typeface="Times New Roman"/>
                          <a:cs typeface="Times New Roman"/>
                        </a:rPr>
                        <a:t>B</a:t>
                      </a:r>
                      <a:endParaRPr lang="fr-FR" sz="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6100</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latin typeface="Times New Roman"/>
                          <a:ea typeface="Times New Roman"/>
                          <a:cs typeface="Times New Roman"/>
                        </a:rPr>
                        <a:t>5265</a:t>
                      </a:r>
                      <a:endParaRPr lang="fr-FR" sz="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latin typeface="Times New Roman"/>
                          <a:ea typeface="Times New Roman"/>
                          <a:cs typeface="Times New Roman"/>
                        </a:rPr>
                        <a:t>0.86</a:t>
                      </a:r>
                      <a:endParaRPr lang="fr-FR" sz="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latin typeface="Times New Roman"/>
                          <a:ea typeface="Times New Roman"/>
                          <a:cs typeface="Times New Roman"/>
                        </a:rPr>
                        <a:t>D</a:t>
                      </a:r>
                      <a:endParaRPr lang="fr-FR" sz="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3155</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3615</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latin typeface="Times New Roman"/>
                          <a:ea typeface="Times New Roman"/>
                          <a:cs typeface="Times New Roman"/>
                        </a:rPr>
                        <a:t>1.15</a:t>
                      </a:r>
                      <a:endParaRPr lang="fr-FR" sz="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latin typeface="Times New Roman"/>
                          <a:ea typeface="Times New Roman"/>
                          <a:cs typeface="Times New Roman"/>
                        </a:rPr>
                        <a:t>E</a:t>
                      </a:r>
                      <a:endParaRPr lang="fr-FR" sz="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3640</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3450</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latin typeface="Times New Roman"/>
                          <a:ea typeface="Times New Roman"/>
                          <a:cs typeface="Times New Roman"/>
                        </a:rPr>
                        <a:t>0.95</a:t>
                      </a:r>
                      <a:endParaRPr lang="fr-FR" sz="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solidFill>
                            <a:srgbClr val="0070C0"/>
                          </a:solidFill>
                          <a:latin typeface="Times New Roman"/>
                          <a:ea typeface="Times New Roman"/>
                          <a:cs typeface="Times New Roman"/>
                        </a:rPr>
                        <a:t>C</a:t>
                      </a:r>
                      <a:r>
                        <a:rPr lang="en-US" sz="600" b="1" baseline="-25000" dirty="0">
                          <a:solidFill>
                            <a:srgbClr val="0070C0"/>
                          </a:solidFill>
                          <a:latin typeface="Times New Roman"/>
                          <a:ea typeface="Times New Roman"/>
                          <a:cs typeface="Times New Roman"/>
                        </a:rPr>
                        <a:t>1</a:t>
                      </a:r>
                      <a:endParaRPr lang="fr-FR" sz="600" b="1"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3920</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3885</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0.99</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solidFill>
                            <a:srgbClr val="0070C0"/>
                          </a:solidFill>
                          <a:latin typeface="Times New Roman"/>
                          <a:ea typeface="Times New Roman"/>
                          <a:cs typeface="Times New Roman"/>
                        </a:rPr>
                        <a:t>C</a:t>
                      </a:r>
                      <a:r>
                        <a:rPr lang="en-US" sz="600" b="1" baseline="-25000" dirty="0">
                          <a:solidFill>
                            <a:srgbClr val="0070C0"/>
                          </a:solidFill>
                          <a:latin typeface="Times New Roman"/>
                          <a:ea typeface="Times New Roman"/>
                          <a:cs typeface="Times New Roman"/>
                        </a:rPr>
                        <a:t>2</a:t>
                      </a:r>
                      <a:endParaRPr lang="fr-FR" sz="600" b="1"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3720</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3360</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0.90</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solidFill>
                            <a:srgbClr val="0070C0"/>
                          </a:solidFill>
                          <a:latin typeface="Times New Roman"/>
                          <a:ea typeface="Times New Roman"/>
                          <a:cs typeface="Times New Roman"/>
                        </a:rPr>
                        <a:t>C</a:t>
                      </a:r>
                      <a:r>
                        <a:rPr lang="en-US" sz="600" b="1" baseline="-25000" dirty="0">
                          <a:solidFill>
                            <a:srgbClr val="0070C0"/>
                          </a:solidFill>
                          <a:latin typeface="Times New Roman"/>
                          <a:ea typeface="Times New Roman"/>
                          <a:cs typeface="Times New Roman"/>
                        </a:rPr>
                        <a:t>3</a:t>
                      </a:r>
                      <a:endParaRPr lang="fr-FR" sz="600" b="1"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solidFill>
                            <a:srgbClr val="0070C0"/>
                          </a:solidFill>
                          <a:latin typeface="Times New Roman"/>
                          <a:ea typeface="Times New Roman"/>
                          <a:cs typeface="Times New Roman"/>
                        </a:rPr>
                        <a:t>4310</a:t>
                      </a:r>
                      <a:endParaRPr lang="fr-FR" sz="60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3490</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0.81</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64">
                <a:tc>
                  <a:txBody>
                    <a:bodyPr/>
                    <a:lstStyle/>
                    <a:p>
                      <a:pPr algn="ctr">
                        <a:spcAft>
                          <a:spcPts val="600"/>
                        </a:spcAft>
                      </a:pPr>
                      <a:r>
                        <a:rPr lang="en-US" sz="600" b="1" dirty="0">
                          <a:solidFill>
                            <a:srgbClr val="0070C0"/>
                          </a:solidFill>
                          <a:latin typeface="Times New Roman"/>
                          <a:ea typeface="Times New Roman"/>
                          <a:cs typeface="Times New Roman"/>
                        </a:rPr>
                        <a:t>C</a:t>
                      </a:r>
                      <a:r>
                        <a:rPr lang="en-US" sz="600" b="1" baseline="-25000" dirty="0">
                          <a:solidFill>
                            <a:srgbClr val="0070C0"/>
                          </a:solidFill>
                          <a:latin typeface="Times New Roman"/>
                          <a:ea typeface="Times New Roman"/>
                          <a:cs typeface="Times New Roman"/>
                        </a:rPr>
                        <a:t>4</a:t>
                      </a:r>
                      <a:endParaRPr lang="fr-FR" sz="600" b="1"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a:solidFill>
                            <a:srgbClr val="0070C0"/>
                          </a:solidFill>
                          <a:latin typeface="Times New Roman"/>
                          <a:ea typeface="Times New Roman"/>
                          <a:cs typeface="Times New Roman"/>
                        </a:rPr>
                        <a:t>3880</a:t>
                      </a:r>
                      <a:endParaRPr lang="fr-FR" sz="60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3715</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600" dirty="0">
                          <a:solidFill>
                            <a:srgbClr val="0070C0"/>
                          </a:solidFill>
                          <a:latin typeface="Times New Roman"/>
                          <a:ea typeface="Times New Roman"/>
                          <a:cs typeface="Times New Roman"/>
                        </a:rPr>
                        <a:t>0.96</a:t>
                      </a:r>
                      <a:endParaRPr lang="fr-FR" sz="60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0" name="Image 99" descr="microsécheur"/>
          <p:cNvPicPr/>
          <p:nvPr/>
        </p:nvPicPr>
        <p:blipFill rotWithShape="1">
          <a:blip r:embed="rId10" cstate="print"/>
          <a:srcRect b="2931"/>
          <a:stretch/>
        </p:blipFill>
        <p:spPr bwMode="auto">
          <a:xfrm>
            <a:off x="4515470" y="2907122"/>
            <a:ext cx="2232248" cy="908668"/>
          </a:xfrm>
          <a:prstGeom prst="rect">
            <a:avLst/>
          </a:prstGeom>
          <a:noFill/>
          <a:ln w="9525">
            <a:noFill/>
            <a:miter lim="800000"/>
            <a:headEnd/>
            <a:tailEnd/>
          </a:ln>
        </p:spPr>
      </p:pic>
      <p:pic>
        <p:nvPicPr>
          <p:cNvPr id="89" name="Picture 10" descr="C:\Documents and Settings\unipc\Bureau\times.PNG"/>
          <p:cNvPicPr>
            <a:picLocks noChangeAspect="1" noChangeArrowheads="1"/>
          </p:cNvPicPr>
          <p:nvPr/>
        </p:nvPicPr>
        <p:blipFill>
          <a:blip r:embed="rId11" cstate="print"/>
          <a:srcRect/>
          <a:stretch>
            <a:fillRect/>
          </a:stretch>
        </p:blipFill>
        <p:spPr bwMode="auto">
          <a:xfrm>
            <a:off x="3356992" y="6177136"/>
            <a:ext cx="1656184" cy="1656184"/>
          </a:xfrm>
          <a:prstGeom prst="rect">
            <a:avLst/>
          </a:prstGeom>
          <a:noFill/>
          <a:ln w="9525">
            <a:noFill/>
            <a:miter lim="800000"/>
            <a:headEnd/>
            <a:tailEnd/>
          </a:ln>
        </p:spPr>
      </p:pic>
      <p:sp>
        <p:nvSpPr>
          <p:cNvPr id="91" name="ZoneTexte 51"/>
          <p:cNvSpPr txBox="1">
            <a:spLocks noChangeArrowheads="1"/>
          </p:cNvSpPr>
          <p:nvPr/>
        </p:nvSpPr>
        <p:spPr bwMode="auto">
          <a:xfrm>
            <a:off x="5193196" y="6033120"/>
            <a:ext cx="1512168" cy="184666"/>
          </a:xfrm>
          <a:prstGeom prst="rect">
            <a:avLst/>
          </a:prstGeom>
          <a:noFill/>
          <a:ln w="9525">
            <a:noFill/>
            <a:miter lim="800000"/>
            <a:headEnd/>
            <a:tailEnd/>
          </a:ln>
        </p:spPr>
        <p:txBody>
          <a:bodyPr wrap="square">
            <a:spAutoFit/>
          </a:bodyPr>
          <a:lstStyle/>
          <a:p>
            <a:r>
              <a:rPr lang="en-US" altLang="fr-FR" sz="600" dirty="0" smtClean="0">
                <a:solidFill>
                  <a:srgbClr val="0070C0"/>
                </a:solidFill>
              </a:rPr>
              <a:t>PAX/ LH versus PAX/ CT</a:t>
            </a:r>
            <a:endParaRPr lang="en-US" altLang="fr-FR" dirty="0"/>
          </a:p>
        </p:txBody>
      </p:sp>
      <p:sp>
        <p:nvSpPr>
          <p:cNvPr id="92" name="ZoneTexte 51"/>
          <p:cNvSpPr txBox="1">
            <a:spLocks noChangeArrowheads="1"/>
          </p:cNvSpPr>
          <p:nvPr/>
        </p:nvSpPr>
        <p:spPr bwMode="auto">
          <a:xfrm>
            <a:off x="3287067" y="5828707"/>
            <a:ext cx="2232248" cy="215444"/>
          </a:xfrm>
          <a:prstGeom prst="rect">
            <a:avLst/>
          </a:prstGeom>
          <a:noFill/>
          <a:ln w="9525">
            <a:noFill/>
            <a:miter lim="800000"/>
            <a:headEnd/>
            <a:tailEnd/>
          </a:ln>
        </p:spPr>
        <p:txBody>
          <a:bodyPr wrap="square">
            <a:spAutoFit/>
          </a:bodyPr>
          <a:lstStyle/>
          <a:p>
            <a:r>
              <a:rPr lang="en-US" altLang="fr-FR" dirty="0">
                <a:solidFill>
                  <a:srgbClr val="00674A"/>
                </a:solidFill>
              </a:rPr>
              <a:t>I</a:t>
            </a:r>
            <a:r>
              <a:rPr lang="en-US" altLang="fr-FR" dirty="0" smtClean="0">
                <a:solidFill>
                  <a:srgbClr val="00674A"/>
                </a:solidFill>
              </a:rPr>
              <a:t>mpact of dual conditioning on drying time</a:t>
            </a:r>
            <a:endParaRPr lang="en-US" altLang="fr-FR" dirty="0"/>
          </a:p>
        </p:txBody>
      </p:sp>
      <p:sp>
        <p:nvSpPr>
          <p:cNvPr id="93" name="ZoneTexte 51"/>
          <p:cNvSpPr txBox="1">
            <a:spLocks noChangeArrowheads="1"/>
          </p:cNvSpPr>
          <p:nvPr/>
        </p:nvSpPr>
        <p:spPr bwMode="auto">
          <a:xfrm>
            <a:off x="3621720" y="6033120"/>
            <a:ext cx="1355452" cy="184666"/>
          </a:xfrm>
          <a:prstGeom prst="rect">
            <a:avLst/>
          </a:prstGeom>
          <a:noFill/>
          <a:ln w="9525">
            <a:noFill/>
            <a:miter lim="800000"/>
            <a:headEnd/>
            <a:tailEnd/>
          </a:ln>
        </p:spPr>
        <p:txBody>
          <a:bodyPr wrap="square">
            <a:spAutoFit/>
          </a:bodyPr>
          <a:lstStyle/>
          <a:p>
            <a:r>
              <a:rPr lang="en-US" altLang="fr-FR" sz="600" dirty="0" smtClean="0">
                <a:solidFill>
                  <a:srgbClr val="0070C0"/>
                </a:solidFill>
              </a:rPr>
              <a:t>PAX/ LH drying time curve</a:t>
            </a:r>
            <a:endParaRPr lang="en-US" altLang="fr-FR" dirty="0"/>
          </a:p>
        </p:txBody>
      </p:sp>
      <p:graphicFrame>
        <p:nvGraphicFramePr>
          <p:cNvPr id="99" name="Tableau 98"/>
          <p:cNvGraphicFramePr>
            <a:graphicFrameLocks noGrp="1"/>
          </p:cNvGraphicFramePr>
          <p:nvPr>
            <p:extLst>
              <p:ext uri="{D42A27DB-BD31-4B8C-83A1-F6EECF244321}">
                <p14:modId xmlns:p14="http://schemas.microsoft.com/office/powerpoint/2010/main" xmlns="" val="88886266"/>
              </p:ext>
            </p:extLst>
          </p:nvPr>
        </p:nvGraphicFramePr>
        <p:xfrm>
          <a:off x="3439997" y="4199755"/>
          <a:ext cx="1949928" cy="1375210"/>
        </p:xfrm>
        <a:graphic>
          <a:graphicData uri="http://schemas.openxmlformats.org/drawingml/2006/table">
            <a:tbl>
              <a:tblPr/>
              <a:tblGrid>
                <a:gridCol w="540000"/>
                <a:gridCol w="329928"/>
                <a:gridCol w="576000"/>
                <a:gridCol w="504000"/>
              </a:tblGrid>
              <a:tr h="117133">
                <a:tc>
                  <a:txBody>
                    <a:bodyPr/>
                    <a:lstStyle/>
                    <a:p>
                      <a:pPr algn="ctr">
                        <a:spcAft>
                          <a:spcPts val="0"/>
                        </a:spcAft>
                      </a:pPr>
                      <a:r>
                        <a:rPr lang="en-US" sz="600" noProof="0" dirty="0" smtClean="0">
                          <a:latin typeface="Times New Roman"/>
                          <a:ea typeface="Times New Roman"/>
                          <a:cs typeface="Times New Roman"/>
                        </a:rPr>
                        <a:t>Conditioning type</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Trials</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Cake dryness [%]</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SRF </a:t>
                      </a:r>
                    </a:p>
                    <a:p>
                      <a:pPr algn="ctr">
                        <a:spcAft>
                          <a:spcPts val="0"/>
                        </a:spcAft>
                      </a:pPr>
                      <a:r>
                        <a:rPr lang="en-US" sz="600" noProof="0" dirty="0" smtClean="0">
                          <a:latin typeface="Times New Roman"/>
                          <a:ea typeface="Times New Roman"/>
                          <a:cs typeface="Times New Roman"/>
                        </a:rPr>
                        <a:t>[10</a:t>
                      </a:r>
                      <a:r>
                        <a:rPr lang="en-US" sz="600" baseline="30000" noProof="0" dirty="0" smtClean="0">
                          <a:latin typeface="Times New Roman"/>
                          <a:ea typeface="Times New Roman"/>
                          <a:cs typeface="Times New Roman"/>
                        </a:rPr>
                        <a:t>13</a:t>
                      </a:r>
                      <a:r>
                        <a:rPr lang="en-US" sz="600" baseline="0" noProof="0" dirty="0" smtClean="0">
                          <a:latin typeface="Times New Roman"/>
                          <a:ea typeface="Times New Roman"/>
                          <a:cs typeface="Times New Roman"/>
                        </a:rPr>
                        <a:t> </a:t>
                      </a:r>
                      <a:r>
                        <a:rPr lang="en-US" sz="600" noProof="0" dirty="0" smtClean="0">
                          <a:latin typeface="Times New Roman"/>
                          <a:ea typeface="Times New Roman"/>
                          <a:cs typeface="Times New Roman"/>
                        </a:rPr>
                        <a:t>m/kg]</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33">
                <a:tc rowSpan="5">
                  <a:txBody>
                    <a:bodyPr/>
                    <a:lstStyle/>
                    <a:p>
                      <a:pPr algn="ctr">
                        <a:spcAft>
                          <a:spcPts val="0"/>
                        </a:spcAft>
                      </a:pPr>
                      <a:endParaRPr lang="en-US" sz="600" noProof="0" dirty="0" smtClean="0">
                        <a:solidFill>
                          <a:srgbClr val="0070C0"/>
                        </a:solidFill>
                        <a:latin typeface="Times New Roman"/>
                        <a:ea typeface="Times New Roman"/>
                        <a:cs typeface="Times New Roman"/>
                      </a:endParaRPr>
                    </a:p>
                    <a:p>
                      <a:pPr algn="ctr">
                        <a:spcAft>
                          <a:spcPts val="0"/>
                        </a:spcAft>
                      </a:pPr>
                      <a:r>
                        <a:rPr lang="en-US" sz="600" noProof="0" dirty="0" smtClean="0">
                          <a:solidFill>
                            <a:srgbClr val="0070C0"/>
                          </a:solidFill>
                          <a:latin typeface="Times New Roman"/>
                          <a:ea typeface="Times New Roman"/>
                          <a:cs typeface="Times New Roman"/>
                        </a:rPr>
                        <a:t>PAX</a:t>
                      </a:r>
                    </a:p>
                    <a:p>
                      <a:pPr algn="ctr">
                        <a:spcAft>
                          <a:spcPts val="0"/>
                        </a:spcAft>
                      </a:pPr>
                      <a:r>
                        <a:rPr lang="en-US" sz="600" noProof="0" dirty="0" smtClean="0">
                          <a:solidFill>
                            <a:srgbClr val="0070C0"/>
                          </a:solidFill>
                          <a:latin typeface="Times New Roman"/>
                          <a:ea typeface="Times New Roman"/>
                          <a:cs typeface="Times New Roman"/>
                        </a:rPr>
                        <a:t>LH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cs typeface="Times New Roman"/>
                        </a:rPr>
                        <a:t>A</a:t>
                      </a:r>
                      <a:endParaRPr lang="en-US" sz="600" noProof="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13.21±0.12</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2.57</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cs typeface="Times New Roman"/>
                        </a:rPr>
                        <a:t>B</a:t>
                      </a:r>
                      <a:endParaRPr lang="en-US" sz="600" noProof="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14.86±0.03</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1.02</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3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cs typeface="Times New Roman"/>
                        </a:rPr>
                        <a:t>D</a:t>
                      </a:r>
                      <a:endParaRPr lang="en-US" sz="600" noProof="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21.40±0.40</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16.1</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cs typeface="Times New Roman"/>
                        </a:rPr>
                        <a:t>E</a:t>
                      </a:r>
                      <a:endParaRPr lang="en-US" sz="600" noProof="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17.30±0.20</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7.46</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cs typeface="Times New Roman"/>
                        </a:rPr>
                        <a:t>C</a:t>
                      </a:r>
                      <a:endParaRPr lang="en-US" sz="600" noProof="0" dirty="0">
                        <a:solidFill>
                          <a:srgbClr val="0070C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17.30±0.20</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solidFill>
                            <a:srgbClr val="0070C0"/>
                          </a:solidFill>
                          <a:latin typeface="Times New Roman"/>
                          <a:ea typeface="Times New Roman"/>
                        </a:rPr>
                        <a:t>4.71</a:t>
                      </a:r>
                      <a:endParaRPr lang="en-US" sz="600" noProof="0" dirty="0">
                        <a:solidFill>
                          <a:srgbClr val="0070C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33">
                <a:tc rowSpan="5">
                  <a:txBody>
                    <a:bodyPr/>
                    <a:lstStyle/>
                    <a:p>
                      <a:pPr algn="ctr">
                        <a:spcAft>
                          <a:spcPts val="0"/>
                        </a:spcAft>
                      </a:pPr>
                      <a:endParaRPr lang="en-US" sz="600" noProof="0" dirty="0" smtClean="0">
                        <a:latin typeface="+mn-lt"/>
                        <a:ea typeface="Times New Roman"/>
                        <a:cs typeface="Times New Roman"/>
                      </a:endParaRPr>
                    </a:p>
                    <a:p>
                      <a:pPr algn="ctr">
                        <a:spcAft>
                          <a:spcPts val="0"/>
                        </a:spcAft>
                      </a:pPr>
                      <a:endParaRPr lang="en-US" sz="600" noProof="0" dirty="0" smtClean="0">
                        <a:latin typeface="+mn-lt"/>
                        <a:ea typeface="Times New Roman"/>
                        <a:cs typeface="Times New Roman"/>
                      </a:endParaRPr>
                    </a:p>
                    <a:p>
                      <a:pPr algn="ctr">
                        <a:spcAft>
                          <a:spcPts val="0"/>
                        </a:spcAft>
                      </a:pPr>
                      <a:r>
                        <a:rPr lang="en-US" sz="600" noProof="0" dirty="0" smtClean="0">
                          <a:latin typeface="+mn-lt"/>
                          <a:ea typeface="Times New Roman"/>
                          <a:cs typeface="Times New Roman"/>
                        </a:rPr>
                        <a:t>PAX</a:t>
                      </a:r>
                    </a:p>
                    <a:p>
                      <a:pPr algn="ctr">
                        <a:spcAft>
                          <a:spcPts val="0"/>
                        </a:spcAft>
                      </a:pPr>
                      <a:r>
                        <a:rPr lang="en-US" sz="600" noProof="0" dirty="0" smtClean="0">
                          <a:latin typeface="+mn-lt"/>
                          <a:ea typeface="Times New Roman"/>
                          <a:cs typeface="Times New Roman"/>
                        </a:rPr>
                        <a:t>CT</a:t>
                      </a:r>
                    </a:p>
                    <a:p>
                      <a:pPr algn="ctr">
                        <a:spcAft>
                          <a:spcPts val="0"/>
                        </a:spcAft>
                      </a:pPr>
                      <a:endParaRPr lang="en-US" sz="600" noProof="0" dirty="0" smtClean="0">
                        <a:latin typeface="+mn-lt"/>
                        <a:ea typeface="Times New Roman"/>
                        <a:cs typeface="Times New Roman"/>
                      </a:endParaRPr>
                    </a:p>
                    <a:p>
                      <a:pPr algn="ctr">
                        <a:spcAft>
                          <a:spcPts val="0"/>
                        </a:spcAft>
                      </a:pP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A</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15.96±0.01</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0.59</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3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B</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14.43±0.33</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1.49</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3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D</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21.40±0.30</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11.3</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3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E</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20.60±0.10</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6.63</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333">
                <a:tc vMerge="1">
                  <a:txBody>
                    <a:bodyPr/>
                    <a:lstStyle/>
                    <a:p>
                      <a:pPr algn="ctr">
                        <a:spcAft>
                          <a:spcPts val="0"/>
                        </a:spcAft>
                      </a:pPr>
                      <a:endParaRPr lang="fr-FR" sz="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cs typeface="Times New Roman"/>
                        </a:rPr>
                        <a:t>C</a:t>
                      </a:r>
                      <a:endParaRPr lang="en-US" sz="600" noProof="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17.60±0.10</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600" noProof="0" dirty="0" smtClean="0">
                          <a:latin typeface="Times New Roman"/>
                          <a:ea typeface="Times New Roman"/>
                        </a:rPr>
                        <a:t>1.19</a:t>
                      </a:r>
                      <a:endParaRPr lang="en-US" sz="600" noProof="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1" name="Picture 13" descr="C:\Documents and Settings\unipc\Mes documents\yvon_pambou\100OLYMP\P1220084.JPG"/>
          <p:cNvPicPr>
            <a:picLocks noChangeAspect="1" noChangeArrowheads="1"/>
          </p:cNvPicPr>
          <p:nvPr/>
        </p:nvPicPr>
        <p:blipFill>
          <a:blip r:embed="rId12" cstate="print"/>
          <a:srcRect/>
          <a:stretch>
            <a:fillRect/>
          </a:stretch>
        </p:blipFill>
        <p:spPr bwMode="auto">
          <a:xfrm>
            <a:off x="3765736" y="2872619"/>
            <a:ext cx="644731" cy="443681"/>
          </a:xfrm>
          <a:prstGeom prst="rect">
            <a:avLst/>
          </a:prstGeom>
          <a:noFill/>
          <a:ln w="9525">
            <a:noFill/>
            <a:miter lim="800000"/>
            <a:headEnd/>
            <a:tailEnd/>
          </a:ln>
        </p:spPr>
      </p:pic>
      <p:sp>
        <p:nvSpPr>
          <p:cNvPr id="2088" name="ZoneTexte 53"/>
          <p:cNvSpPr txBox="1">
            <a:spLocks noChangeArrowheads="1"/>
          </p:cNvSpPr>
          <p:nvPr/>
        </p:nvSpPr>
        <p:spPr bwMode="auto">
          <a:xfrm>
            <a:off x="4500822" y="2292237"/>
            <a:ext cx="2347912" cy="718145"/>
          </a:xfrm>
          <a:prstGeom prst="rect">
            <a:avLst/>
          </a:prstGeom>
          <a:noFill/>
          <a:ln w="9525">
            <a:noFill/>
            <a:miter lim="800000"/>
            <a:headEnd/>
            <a:tailEnd/>
          </a:ln>
        </p:spPr>
        <p:txBody>
          <a:bodyPr>
            <a:spAutoFit/>
          </a:bodyPr>
          <a:lstStyle/>
          <a:p>
            <a:r>
              <a:rPr lang="en-US" altLang="fr-FR" dirty="0" smtClean="0">
                <a:solidFill>
                  <a:srgbClr val="00674A"/>
                </a:solidFill>
              </a:rPr>
              <a:t>Convective drying tests</a:t>
            </a:r>
          </a:p>
          <a:p>
            <a:pPr>
              <a:buFont typeface="Wingdings" pitchFamily="2" charset="2"/>
              <a:buChar char="§"/>
            </a:pPr>
            <a:r>
              <a:rPr lang="en-US" altLang="fr-FR" sz="700" b="0" i="0" dirty="0" smtClean="0"/>
              <a:t> T = 130 °C, V = 1 m/s, Y = 0.005 kg</a:t>
            </a:r>
            <a:r>
              <a:rPr lang="en-US" altLang="fr-FR" sz="700" b="0" i="0" baseline="-25000" dirty="0" smtClean="0"/>
              <a:t>water</a:t>
            </a:r>
            <a:r>
              <a:rPr lang="en-US" altLang="fr-FR" sz="700" b="0" i="0" dirty="0" smtClean="0"/>
              <a:t>/ </a:t>
            </a:r>
            <a:r>
              <a:rPr lang="en-US" altLang="fr-FR" sz="700" b="0" i="0" dirty="0" err="1" smtClean="0"/>
              <a:t>kg</a:t>
            </a:r>
            <a:r>
              <a:rPr lang="en-US" altLang="fr-FR" sz="700" b="0" i="0" baseline="-25000" dirty="0" err="1" smtClean="0"/>
              <a:t>DA</a:t>
            </a:r>
            <a:endParaRPr lang="en-US" altLang="fr-FR" sz="700" b="0" i="0" dirty="0" smtClean="0"/>
          </a:p>
          <a:p>
            <a:pPr>
              <a:buFont typeface="Wingdings" pitchFamily="2" charset="2"/>
              <a:buChar char="§"/>
            </a:pPr>
            <a:r>
              <a:rPr lang="en-US" altLang="fr-FR" sz="700" b="0" i="0" dirty="0" smtClean="0"/>
              <a:t> Cylindrical samples :</a:t>
            </a:r>
          </a:p>
          <a:p>
            <a:pPr marL="179388" lvl="1">
              <a:buFont typeface="Wingdings" pitchFamily="2" charset="2"/>
              <a:buChar char="§"/>
            </a:pPr>
            <a:r>
              <a:rPr lang="en-US" altLang="fr-FR" sz="700" b="0" i="0" dirty="0" smtClean="0"/>
              <a:t> Height = Diameter = 14 mm</a:t>
            </a:r>
          </a:p>
          <a:p>
            <a:pPr marL="179388" lvl="1">
              <a:buFont typeface="Wingdings" pitchFamily="2" charset="2"/>
              <a:buChar char="§"/>
            </a:pPr>
            <a:r>
              <a:rPr lang="en-US" altLang="fr-FR" sz="700" b="0" i="0" dirty="0" smtClean="0"/>
              <a:t> Initial weight = 2.5 g</a:t>
            </a:r>
          </a:p>
          <a:p>
            <a:endParaRPr lang="en-US" altLang="fr-FR" sz="700" b="0" i="0" baseline="-25000" dirty="0"/>
          </a:p>
        </p:txBody>
      </p:sp>
      <p:sp>
        <p:nvSpPr>
          <p:cNvPr id="103" name="ZoneTexte 56"/>
          <p:cNvSpPr txBox="1">
            <a:spLocks noChangeArrowheads="1"/>
          </p:cNvSpPr>
          <p:nvPr/>
        </p:nvSpPr>
        <p:spPr bwMode="auto">
          <a:xfrm>
            <a:off x="1880828" y="6653897"/>
            <a:ext cx="1296144" cy="1323439"/>
          </a:xfrm>
          <a:prstGeom prst="rect">
            <a:avLst/>
          </a:prstGeom>
          <a:noFill/>
          <a:ln w="9525">
            <a:noFill/>
            <a:miter lim="800000"/>
            <a:headEnd/>
            <a:tailEnd/>
          </a:ln>
        </p:spPr>
        <p:txBody>
          <a:bodyPr wrap="square">
            <a:spAutoFit/>
          </a:bodyPr>
          <a:lstStyle/>
          <a:p>
            <a:pPr>
              <a:buFontTx/>
              <a:buChar char="•"/>
              <a:tabLst>
                <a:tab pos="88900" algn="l"/>
              </a:tabLst>
            </a:pPr>
            <a:r>
              <a:rPr lang="en-US" altLang="fr-FR" i="0" dirty="0" smtClean="0"/>
              <a:t> </a:t>
            </a:r>
            <a:r>
              <a:rPr lang="en-US" altLang="fr-FR" b="0" i="0" dirty="0" smtClean="0"/>
              <a:t>The dual PAX/Polymer has a benefit effect on drying by increasing drying rate</a:t>
            </a:r>
          </a:p>
          <a:p>
            <a:pPr algn="just">
              <a:buFontTx/>
              <a:buChar char="•"/>
              <a:tabLst>
                <a:tab pos="88900" algn="l"/>
              </a:tabLst>
            </a:pPr>
            <a:endParaRPr lang="en-US" altLang="fr-FR" b="0" i="0" dirty="0" smtClean="0"/>
          </a:p>
          <a:p>
            <a:pPr>
              <a:buFontTx/>
              <a:buChar char="•"/>
              <a:tabLst>
                <a:tab pos="88900" algn="l"/>
              </a:tabLst>
            </a:pPr>
            <a:r>
              <a:rPr lang="en-US" altLang="fr-FR" b="0" i="0" dirty="0" smtClean="0"/>
              <a:t> A best enhancement of drying rate was obtained in the case of PAX/CT conditioning</a:t>
            </a:r>
          </a:p>
          <a:p>
            <a:pPr algn="just">
              <a:buFontTx/>
              <a:buChar char="•"/>
              <a:tabLst>
                <a:tab pos="88900" algn="l"/>
              </a:tabLst>
            </a:pPr>
            <a:endParaRPr lang="en-US" altLang="fr-FR" i="0" dirty="0"/>
          </a:p>
        </p:txBody>
      </p:sp>
      <p:sp>
        <p:nvSpPr>
          <p:cNvPr id="104" name="ZoneTexte 56"/>
          <p:cNvSpPr txBox="1">
            <a:spLocks noChangeArrowheads="1"/>
          </p:cNvSpPr>
          <p:nvPr/>
        </p:nvSpPr>
        <p:spPr bwMode="auto">
          <a:xfrm>
            <a:off x="3287068" y="7869324"/>
            <a:ext cx="3489970" cy="938719"/>
          </a:xfrm>
          <a:prstGeom prst="rect">
            <a:avLst/>
          </a:prstGeom>
          <a:noFill/>
          <a:ln w="9525">
            <a:noFill/>
            <a:miter lim="800000"/>
            <a:headEnd/>
            <a:tailEnd/>
          </a:ln>
        </p:spPr>
        <p:txBody>
          <a:bodyPr wrap="square">
            <a:spAutoFit/>
          </a:bodyPr>
          <a:lstStyle/>
          <a:p>
            <a:pPr>
              <a:buFontTx/>
              <a:buChar char="•"/>
              <a:tabLst>
                <a:tab pos="88900" algn="l"/>
              </a:tabLst>
            </a:pPr>
            <a:r>
              <a:rPr lang="en-US" altLang="fr-FR" i="0" dirty="0" smtClean="0"/>
              <a:t> </a:t>
            </a:r>
            <a:r>
              <a:rPr lang="en-US" altLang="fr-FR" b="0" i="0" dirty="0" smtClean="0"/>
              <a:t>Reduction of drying time when the couple/ polymer dosage increase</a:t>
            </a:r>
          </a:p>
          <a:p>
            <a:pPr>
              <a:buFontTx/>
              <a:buChar char="•"/>
              <a:tabLst>
                <a:tab pos="88900" algn="l"/>
              </a:tabLst>
            </a:pPr>
            <a:endParaRPr lang="en-US" altLang="fr-FR" sz="500" b="0" i="0" dirty="0" smtClean="0"/>
          </a:p>
          <a:p>
            <a:pPr>
              <a:buFontTx/>
              <a:buChar char="•"/>
              <a:tabLst>
                <a:tab pos="88900" algn="l"/>
              </a:tabLst>
            </a:pPr>
            <a:r>
              <a:rPr lang="en-US" altLang="fr-FR" b="0" i="0" dirty="0" smtClean="0"/>
              <a:t> This positive effect of PAX is most remarked with high linear molecular weight</a:t>
            </a:r>
          </a:p>
          <a:p>
            <a:pPr>
              <a:buFontTx/>
              <a:buChar char="•"/>
              <a:tabLst>
                <a:tab pos="88900" algn="l"/>
              </a:tabLst>
            </a:pPr>
            <a:endParaRPr lang="en-US" altLang="fr-FR" sz="500" b="0" i="0" dirty="0" smtClean="0"/>
          </a:p>
          <a:p>
            <a:pPr>
              <a:buFontTx/>
              <a:buChar char="•"/>
              <a:tabLst>
                <a:tab pos="88900" algn="l"/>
              </a:tabLst>
            </a:pPr>
            <a:r>
              <a:rPr lang="en-US" altLang="fr-FR" b="0" i="0" dirty="0" smtClean="0"/>
              <a:t> The corresponding benefit effect on drying time reduction = 12 %</a:t>
            </a:r>
          </a:p>
          <a:p>
            <a:pPr>
              <a:tabLst>
                <a:tab pos="88900" algn="l"/>
              </a:tabLst>
            </a:pPr>
            <a:r>
              <a:rPr lang="en-US" altLang="fr-FR" b="0" i="0" dirty="0" smtClean="0"/>
              <a:t> </a:t>
            </a:r>
            <a:r>
              <a:rPr lang="en-US" altLang="fr-FR" b="0" i="0" dirty="0" smtClean="0">
                <a:solidFill>
                  <a:srgbClr val="0070C0"/>
                </a:solidFill>
                <a:sym typeface="Wingdings" pitchFamily="2" charset="2"/>
              </a:rPr>
              <a:t> </a:t>
            </a:r>
            <a:r>
              <a:rPr lang="en-US" altLang="fr-FR" b="0" i="0" dirty="0" smtClean="0">
                <a:sym typeface="Wingdings" pitchFamily="2" charset="2"/>
              </a:rPr>
              <a:t>PAX/</a:t>
            </a:r>
            <a:r>
              <a:rPr lang="en-US" altLang="fr-FR" b="0" i="0" dirty="0" err="1" smtClean="0">
                <a:sym typeface="Wingdings" pitchFamily="2" charset="2"/>
              </a:rPr>
              <a:t>Flocculant</a:t>
            </a:r>
            <a:r>
              <a:rPr lang="en-US" altLang="fr-FR" b="0" i="0" dirty="0" smtClean="0">
                <a:sym typeface="Wingdings" pitchFamily="2" charset="2"/>
              </a:rPr>
              <a:t> contribute to decrease energy consumption</a:t>
            </a:r>
          </a:p>
          <a:p>
            <a:pPr>
              <a:tabLst>
                <a:tab pos="88900" algn="l"/>
              </a:tabLst>
            </a:pPr>
            <a:endParaRPr lang="en-US" altLang="fr-FR" sz="500" b="0" i="0" dirty="0" smtClean="0">
              <a:solidFill>
                <a:srgbClr val="0070C0"/>
              </a:solidFill>
            </a:endParaRPr>
          </a:p>
          <a:p>
            <a:pPr>
              <a:buFontTx/>
              <a:buChar char="•"/>
              <a:tabLst>
                <a:tab pos="88900" algn="l"/>
              </a:tabLst>
            </a:pPr>
            <a:r>
              <a:rPr lang="en-US" altLang="fr-FR" b="0" i="0" dirty="0" smtClean="0"/>
              <a:t> D point seems to be an </a:t>
            </a:r>
            <a:r>
              <a:rPr lang="en-US" altLang="fr-FR" b="0" i="0" dirty="0" err="1" smtClean="0"/>
              <a:t>overdosage</a:t>
            </a:r>
            <a:r>
              <a:rPr lang="en-US" altLang="fr-FR" b="0" i="0" dirty="0" smtClean="0"/>
              <a:t> of chemicals</a:t>
            </a:r>
          </a:p>
        </p:txBody>
      </p:sp>
      <p:sp>
        <p:nvSpPr>
          <p:cNvPr id="106" name="ZoneTexte 56"/>
          <p:cNvSpPr txBox="1">
            <a:spLocks noChangeArrowheads="1"/>
          </p:cNvSpPr>
          <p:nvPr/>
        </p:nvSpPr>
        <p:spPr bwMode="auto">
          <a:xfrm>
            <a:off x="5336020" y="4159969"/>
            <a:ext cx="1520789" cy="1446550"/>
          </a:xfrm>
          <a:prstGeom prst="rect">
            <a:avLst/>
          </a:prstGeom>
          <a:noFill/>
          <a:ln w="9525">
            <a:noFill/>
            <a:miter lim="800000"/>
            <a:headEnd/>
            <a:tailEnd/>
          </a:ln>
        </p:spPr>
        <p:txBody>
          <a:bodyPr wrap="square">
            <a:spAutoFit/>
          </a:bodyPr>
          <a:lstStyle/>
          <a:p>
            <a:pPr>
              <a:buFontTx/>
              <a:buChar char="•"/>
              <a:tabLst>
                <a:tab pos="88900" algn="l"/>
              </a:tabLst>
            </a:pPr>
            <a:r>
              <a:rPr lang="en-US" altLang="fr-FR" i="0" dirty="0" smtClean="0"/>
              <a:t> </a:t>
            </a:r>
            <a:r>
              <a:rPr lang="en-US" altLang="fr-FR" b="0" i="0" dirty="0" smtClean="0"/>
              <a:t>Increasing of cake dryness for both series tests in presence of PAX addition</a:t>
            </a:r>
          </a:p>
          <a:p>
            <a:pPr>
              <a:buFontTx/>
              <a:buChar char="•"/>
              <a:tabLst>
                <a:tab pos="88900" algn="l"/>
              </a:tabLst>
            </a:pPr>
            <a:endParaRPr lang="en-US" altLang="fr-FR" b="0" i="0" dirty="0" smtClean="0"/>
          </a:p>
          <a:p>
            <a:pPr>
              <a:buFontTx/>
              <a:buChar char="•"/>
              <a:tabLst>
                <a:tab pos="88900" algn="l"/>
              </a:tabLst>
            </a:pPr>
            <a:r>
              <a:rPr lang="en-US" altLang="fr-FR" b="0" i="0" dirty="0" smtClean="0"/>
              <a:t> SRF values of PAX/CT tests are lower than PAX/LH</a:t>
            </a:r>
            <a:endParaRPr lang="en-US" altLang="fr-FR" i="0" dirty="0">
              <a:solidFill>
                <a:srgbClr val="0070C0"/>
              </a:solidFill>
              <a:sym typeface="Wingdings" pitchFamily="2" charset="2"/>
            </a:endParaRPr>
          </a:p>
          <a:p>
            <a:pPr>
              <a:buFontTx/>
              <a:buChar char="•"/>
              <a:tabLst>
                <a:tab pos="88900" algn="l"/>
              </a:tabLst>
            </a:pPr>
            <a:endParaRPr lang="en-US" altLang="fr-FR" b="0" i="0" dirty="0" smtClean="0">
              <a:solidFill>
                <a:srgbClr val="0070C0"/>
              </a:solidFill>
              <a:sym typeface="Wingdings" pitchFamily="2" charset="2"/>
            </a:endParaRPr>
          </a:p>
          <a:p>
            <a:pPr>
              <a:buFontTx/>
              <a:buChar char="•"/>
              <a:tabLst>
                <a:tab pos="88900" algn="l"/>
              </a:tabLst>
            </a:pPr>
            <a:r>
              <a:rPr lang="en-US" altLang="fr-FR" b="0" i="0" dirty="0" smtClean="0">
                <a:sym typeface="Wingdings" pitchFamily="2" charset="2"/>
              </a:rPr>
              <a:t>Best filtration performances were obtained with PAX/CT conditioners!</a:t>
            </a:r>
            <a:endParaRPr lang="en-US" altLang="fr-FR" b="0" i="0" dirty="0" smtClean="0"/>
          </a:p>
          <a:p>
            <a:pPr algn="just">
              <a:buFontTx/>
              <a:buChar char="•"/>
              <a:tabLst>
                <a:tab pos="88900" algn="l"/>
              </a:tabLst>
            </a:pPr>
            <a:endParaRPr lang="en-US" altLang="fr-FR" i="0" dirty="0"/>
          </a:p>
        </p:txBody>
      </p:sp>
      <p:sp>
        <p:nvSpPr>
          <p:cNvPr id="53" name="Rectangle à coins arrondis 52"/>
          <p:cNvSpPr/>
          <p:nvPr/>
        </p:nvSpPr>
        <p:spPr bwMode="auto">
          <a:xfrm>
            <a:off x="4502770" y="2296553"/>
            <a:ext cx="2232248" cy="1519237"/>
          </a:xfrm>
          <a:prstGeom prst="roundRect">
            <a:avLst>
              <a:gd name="adj" fmla="val 0"/>
            </a:avLst>
          </a:prstGeom>
          <a:noFill/>
          <a:ln>
            <a:solidFill>
              <a:srgbClr val="DD481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lIns="91420" tIns="45710" rIns="91420" bIns="45710" anchor="ctr"/>
          <a:lstStyle/>
          <a:p>
            <a:pPr algn="ctr" defTabSz="879475">
              <a:defRPr/>
            </a:pPr>
            <a:endParaRPr lang="en-US" dirty="0">
              <a:solidFill>
                <a:schemeClr val="tx1"/>
              </a:solidFill>
            </a:endParaRPr>
          </a:p>
        </p:txBody>
      </p:sp>
      <p:pic>
        <p:nvPicPr>
          <p:cNvPr id="2071" name="Picture 32"/>
          <p:cNvPicPr>
            <a:picLocks noChangeAspect="1" noChangeArrowheads="1"/>
          </p:cNvPicPr>
          <p:nvPr/>
        </p:nvPicPr>
        <p:blipFill>
          <a:blip r:embed="rId13" cstate="print"/>
          <a:srcRect/>
          <a:stretch>
            <a:fillRect/>
          </a:stretch>
        </p:blipFill>
        <p:spPr bwMode="auto">
          <a:xfrm>
            <a:off x="5985284" y="2644030"/>
            <a:ext cx="334691" cy="324036"/>
          </a:xfrm>
          <a:prstGeom prst="rect">
            <a:avLst/>
          </a:prstGeom>
          <a:noFill/>
          <a:ln w="9525" algn="ctr">
            <a:noFill/>
            <a:miter lim="800000"/>
            <a:headEnd/>
            <a:tailEnd/>
          </a:ln>
        </p:spPr>
      </p:pic>
      <p:sp>
        <p:nvSpPr>
          <p:cNvPr id="84" name="Rectangle à coins arrondis 83"/>
          <p:cNvSpPr/>
          <p:nvPr/>
        </p:nvSpPr>
        <p:spPr bwMode="auto">
          <a:xfrm>
            <a:off x="3401330" y="3991580"/>
            <a:ext cx="3338451" cy="1650260"/>
          </a:xfrm>
          <a:prstGeom prst="roundRect">
            <a:avLst>
              <a:gd name="adj" fmla="val 0"/>
            </a:avLst>
          </a:prstGeom>
          <a:noFill/>
          <a:ln>
            <a:solidFill>
              <a:srgbClr val="DD481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lIns="91420" tIns="45710" rIns="91420" bIns="45710" anchor="ctr"/>
          <a:lstStyle/>
          <a:p>
            <a:pPr algn="ctr" defTabSz="879475">
              <a:defRPr/>
            </a:pPr>
            <a:endParaRPr lang="en-US" dirty="0">
              <a:solidFill>
                <a:schemeClr val="tx1"/>
              </a:solidFill>
            </a:endParaRPr>
          </a:p>
        </p:txBody>
      </p:sp>
      <p:sp>
        <p:nvSpPr>
          <p:cNvPr id="72" name="ZoneTexte 51"/>
          <p:cNvSpPr txBox="1">
            <a:spLocks noChangeArrowheads="1"/>
          </p:cNvSpPr>
          <p:nvPr/>
        </p:nvSpPr>
        <p:spPr bwMode="auto">
          <a:xfrm>
            <a:off x="80628" y="3880731"/>
            <a:ext cx="1908175" cy="410369"/>
          </a:xfrm>
          <a:prstGeom prst="rect">
            <a:avLst/>
          </a:prstGeom>
          <a:noFill/>
          <a:ln w="9525">
            <a:noFill/>
            <a:miter lim="800000"/>
            <a:headEnd/>
            <a:tailEnd/>
          </a:ln>
        </p:spPr>
        <p:txBody>
          <a:bodyPr>
            <a:spAutoFit/>
          </a:bodyPr>
          <a:lstStyle/>
          <a:p>
            <a:r>
              <a:rPr lang="en-US" altLang="fr-FR" dirty="0" smtClean="0">
                <a:solidFill>
                  <a:srgbClr val="00674A"/>
                </a:solidFill>
              </a:rPr>
              <a:t>Experimental design</a:t>
            </a:r>
          </a:p>
          <a:p>
            <a:endParaRPr lang="en-US" altLang="fr-FR" sz="700" b="0" i="0" baseline="-25000" dirty="0" smtClean="0"/>
          </a:p>
          <a:p>
            <a:pPr algn="ctr"/>
            <a:endParaRPr lang="en-US" altLang="fr-FR" dirty="0"/>
          </a:p>
        </p:txBody>
      </p:sp>
      <p:sp>
        <p:nvSpPr>
          <p:cNvPr id="2050" name="AutoShape 2648"/>
          <p:cNvSpPr>
            <a:spLocks noChangeArrowheads="1"/>
          </p:cNvSpPr>
          <p:nvPr/>
        </p:nvSpPr>
        <p:spPr bwMode="auto">
          <a:xfrm>
            <a:off x="116632" y="5831385"/>
            <a:ext cx="3132348" cy="2957554"/>
          </a:xfrm>
          <a:prstGeom prst="roundRect">
            <a:avLst>
              <a:gd name="adj" fmla="val 0"/>
            </a:avLst>
          </a:prstGeom>
          <a:noFill/>
          <a:ln w="25400">
            <a:solidFill>
              <a:srgbClr val="DD4814"/>
            </a:solidFill>
            <a:round/>
            <a:headEnd/>
            <a:tailEnd/>
          </a:ln>
        </p:spPr>
        <p:txBody>
          <a:bodyPr wrap="none" lIns="87943" tIns="43972" rIns="87943" bIns="43972" anchor="ctr"/>
          <a:lstStyle/>
          <a:p>
            <a:pPr algn="ctr" defTabSz="879475"/>
            <a:endParaRPr lang="en-US" altLang="fr-FR" dirty="0">
              <a:cs typeface="Times New Roman" pitchFamily="18" charset="0"/>
            </a:endParaRPr>
          </a:p>
        </p:txBody>
      </p:sp>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56" y="4052900"/>
            <a:ext cx="1228725" cy="7696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autoUpdateAnimBg="0"/>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20" tIns="45710" rIns="91420" bIns="45710" numCol="1" anchor="ctr" anchorCtr="0" compatLnSpc="1">
        <a:prstTxWarp prst="textNoShape">
          <a:avLst/>
        </a:prstTxWarp>
      </a:bodyPr>
      <a:lstStyle>
        <a:defPPr marL="0" marR="0" indent="0" algn="ctr" defTabSz="879475" rtl="0" eaLnBrk="1" fontAlgn="base" latinLnBrk="0" hangingPunct="1">
          <a:lnSpc>
            <a:spcPct val="100000"/>
          </a:lnSpc>
          <a:spcBef>
            <a:spcPct val="0"/>
          </a:spcBef>
          <a:spcAft>
            <a:spcPct val="0"/>
          </a:spcAft>
          <a:buClrTx/>
          <a:buSzTx/>
          <a:buFontTx/>
          <a:buNone/>
          <a:tabLst/>
          <a:defRPr kumimoji="0" lang="fr-FR" sz="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20" tIns="45710" rIns="91420" bIns="45710" numCol="1" anchor="ctr" anchorCtr="0" compatLnSpc="1">
        <a:prstTxWarp prst="textNoShape">
          <a:avLst/>
        </a:prstTxWarp>
      </a:bodyPr>
      <a:lstStyle>
        <a:defPPr marL="0" marR="0" indent="0" algn="ctr" defTabSz="879475" rtl="0" eaLnBrk="1" fontAlgn="base" latinLnBrk="0" hangingPunct="1">
          <a:lnSpc>
            <a:spcPct val="100000"/>
          </a:lnSpc>
          <a:spcBef>
            <a:spcPct val="0"/>
          </a:spcBef>
          <a:spcAft>
            <a:spcPct val="0"/>
          </a:spcAft>
          <a:buClrTx/>
          <a:buSzTx/>
          <a:buFontTx/>
          <a:buNone/>
          <a:tabLst/>
          <a:defRPr kumimoji="0" lang="fr-FR" sz="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18082</TotalTime>
  <Words>725</Words>
  <Application>Microsoft Office PowerPoint</Application>
  <PresentationFormat>Format A4 (210 x 297 mm)</PresentationFormat>
  <Paragraphs>153</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Modèle par défaut</vt:lpstr>
      <vt:lpstr>Diapositive 1</vt:lpstr>
    </vt:vector>
  </TitlesOfParts>
  <Company>ulg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ulg</dc:creator>
  <cp:lastModifiedBy>yvon</cp:lastModifiedBy>
  <cp:revision>754</cp:revision>
  <cp:lastPrinted>2014-05-19T13:33:50Z</cp:lastPrinted>
  <dcterms:created xsi:type="dcterms:W3CDTF">2001-05-21T08:38:02Z</dcterms:created>
  <dcterms:modified xsi:type="dcterms:W3CDTF">2014-06-01T20:20:00Z</dcterms:modified>
</cp:coreProperties>
</file>