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7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BE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BE" smtClean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  <a:p>
            <a:pPr lvl="1" eaLnBrk="1" latinLnBrk="0" hangingPunct="1"/>
            <a:r>
              <a:rPr kumimoji="0" lang="nl-BE" smtClean="0"/>
              <a:t>Deuxième niveau</a:t>
            </a:r>
          </a:p>
          <a:p>
            <a:pPr lvl="2" eaLnBrk="1" latinLnBrk="0" hangingPunct="1"/>
            <a:r>
              <a:rPr kumimoji="0" lang="nl-BE" smtClean="0"/>
              <a:t>Troisième niveau</a:t>
            </a:r>
          </a:p>
          <a:p>
            <a:pPr lvl="3" eaLnBrk="1" latinLnBrk="0" hangingPunct="1"/>
            <a:r>
              <a:rPr kumimoji="0" lang="nl-BE" smtClean="0"/>
              <a:t>Quatrième niveau</a:t>
            </a:r>
          </a:p>
          <a:p>
            <a:pPr lvl="4" eaLnBrk="1" latinLnBrk="0" hangingPunct="1"/>
            <a:r>
              <a:rPr kumimoji="0" lang="nl-BE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9B131FB-6B28-C74C-A03C-441978D2A209}" type="datetimeFigureOut">
              <a:rPr lang="fr-FR" smtClean="0"/>
              <a:t>16-07-06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2ADD805-0C93-0543-B573-0953BCDFDFA5}" type="slidenum">
              <a:rPr lang="fr-FR" smtClean="0"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9064" y="3337559"/>
            <a:ext cx="6480048" cy="295549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COOPERATION AMONG INTERNATIONAL ORGANIZATIONS in the digital age: </a:t>
            </a:r>
            <a:br>
              <a:rPr lang="en-US" sz="2800" dirty="0" smtClean="0"/>
            </a:br>
            <a:r>
              <a:rPr lang="en-US" sz="2800" dirty="0" smtClean="0"/>
              <a:t>lessons </a:t>
            </a:r>
            <a:r>
              <a:rPr lang="en-US" sz="2800" dirty="0" smtClean="0">
                <a:effectLst/>
              </a:rPr>
              <a:t>from international organizations’ purposes and practices in the cultural sector 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1600" dirty="0" smtClean="0"/>
              <a:t>Antonios Vlassis, Center for International Relations </a:t>
            </a:r>
            <a:r>
              <a:rPr lang="fr-FR" sz="1600" dirty="0" err="1" smtClean="0"/>
              <a:t>Studies</a:t>
            </a:r>
            <a:r>
              <a:rPr lang="fr-FR" sz="1600" dirty="0" smtClean="0"/>
              <a:t>, </a:t>
            </a:r>
            <a:r>
              <a:rPr lang="fr-FR" sz="1600" dirty="0" err="1" smtClean="0"/>
              <a:t>University</a:t>
            </a:r>
            <a:r>
              <a:rPr lang="fr-FR" sz="1600" dirty="0" smtClean="0"/>
              <a:t> of </a:t>
            </a:r>
            <a:r>
              <a:rPr lang="fr-FR" sz="1600" dirty="0" err="1" smtClean="0"/>
              <a:t>Liege</a:t>
            </a:r>
            <a:r>
              <a:rPr lang="fr-FR" sz="1600" dirty="0" smtClean="0"/>
              <a:t>, </a:t>
            </a:r>
            <a:r>
              <a:rPr lang="fr-FR" sz="1600" dirty="0" err="1" smtClean="0"/>
              <a:t>Belgium</a:t>
            </a:r>
            <a:endParaRPr lang="fr-FR" sz="16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0711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Convention on the Protection and Promotion of the Diversity of Cultural Expressions (CDCE) </a:t>
            </a:r>
          </a:p>
          <a:p>
            <a:pPr marL="36576" indent="0">
              <a:buNone/>
            </a:pPr>
            <a:endParaRPr lang="en-US" dirty="0"/>
          </a:p>
          <a:p>
            <a:r>
              <a:rPr lang="en-GB" dirty="0"/>
              <a:t>Promote the CDCE in the digital era through operational guidelines on digital issues</a:t>
            </a:r>
            <a:r>
              <a:rPr lang="fr-FR" dirty="0"/>
              <a:t> </a:t>
            </a:r>
          </a:p>
          <a:p>
            <a:pPr marL="36576" indent="0">
              <a:buNone/>
            </a:pPr>
            <a:endParaRPr lang="fr-FR" dirty="0"/>
          </a:p>
          <a:p>
            <a:r>
              <a:rPr lang="en-US" dirty="0"/>
              <a:t>Report </a:t>
            </a:r>
            <a:r>
              <a:rPr lang="en-US" b="1" dirty="0"/>
              <a:t>‘For A Diversified Networked Culture’</a:t>
            </a:r>
            <a:r>
              <a:rPr lang="en-US" dirty="0"/>
              <a:t>: 43% of respondents estimate that existing cooperation among intergovernmental organizations (IOs) within the CDCE implementation is not developed enough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035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O</a:t>
            </a:r>
            <a:r>
              <a:rPr lang="en-US" dirty="0" smtClean="0"/>
              <a:t>riginal </a:t>
            </a:r>
            <a:r>
              <a:rPr lang="en-US" dirty="0"/>
              <a:t>view on the global governance of cultural industries </a:t>
            </a:r>
            <a:endParaRPr lang="en-US" dirty="0" smtClean="0"/>
          </a:p>
          <a:p>
            <a:r>
              <a:rPr lang="en-US" b="1" dirty="0"/>
              <a:t>N</a:t>
            </a:r>
            <a:r>
              <a:rPr lang="en-US" b="1" dirty="0" smtClean="0"/>
              <a:t>etworking </a:t>
            </a:r>
            <a:r>
              <a:rPr lang="en-US" b="1" dirty="0"/>
              <a:t>among IOs</a:t>
            </a:r>
            <a:r>
              <a:rPr lang="fr-FR" b="1" dirty="0"/>
              <a:t> </a:t>
            </a:r>
            <a:endParaRPr lang="fr-FR" b="1" dirty="0" smtClean="0"/>
          </a:p>
          <a:p>
            <a:pPr marL="36576" indent="0">
              <a:buNone/>
            </a:pPr>
            <a:endParaRPr lang="fr-FR" dirty="0" smtClean="0"/>
          </a:p>
          <a:p>
            <a:r>
              <a:rPr lang="en-US" dirty="0"/>
              <a:t>W</a:t>
            </a:r>
            <a:r>
              <a:rPr lang="en-US" dirty="0" smtClean="0"/>
              <a:t>hat </a:t>
            </a:r>
            <a:r>
              <a:rPr lang="en-US" dirty="0"/>
              <a:t>are the </a:t>
            </a:r>
            <a:r>
              <a:rPr lang="en-US" b="1" dirty="0"/>
              <a:t>objectives</a:t>
            </a:r>
            <a:r>
              <a:rPr lang="en-US" dirty="0"/>
              <a:t> of such inter-organizational </a:t>
            </a:r>
            <a:r>
              <a:rPr lang="en-US" dirty="0" smtClean="0"/>
              <a:t>cooperation</a:t>
            </a:r>
            <a:r>
              <a:rPr lang="en-US" dirty="0" smtClean="0"/>
              <a:t>?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are the </a:t>
            </a:r>
            <a:r>
              <a:rPr lang="en-US" b="1" dirty="0"/>
              <a:t>factors</a:t>
            </a:r>
            <a:r>
              <a:rPr lang="en-US" dirty="0"/>
              <a:t> contributing to this novel form of cooperation?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what would be the </a:t>
            </a:r>
            <a:r>
              <a:rPr lang="en-US" b="1" dirty="0"/>
              <a:t>role of networking </a:t>
            </a:r>
            <a:r>
              <a:rPr lang="en-US" dirty="0"/>
              <a:t>among IOs in view of the CDCE implementation in a context of digital transition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pPr marL="36576" indent="0">
              <a:buNone/>
            </a:pPr>
            <a:endParaRPr lang="en-US" dirty="0"/>
          </a:p>
          <a:p>
            <a:r>
              <a:rPr lang="en-US" dirty="0" smtClean="0"/>
              <a:t>IOs and CDCE meetings</a:t>
            </a:r>
          </a:p>
          <a:p>
            <a:r>
              <a:rPr lang="en-US" dirty="0" smtClean="0"/>
              <a:t>Objectives of the IOs networking</a:t>
            </a:r>
          </a:p>
          <a:p>
            <a:r>
              <a:rPr lang="en-US" dirty="0" smtClean="0"/>
              <a:t>Cooperation among IOs and digital technologies</a:t>
            </a:r>
          </a:p>
          <a:p>
            <a:r>
              <a:rPr lang="en-US" dirty="0" smtClean="0"/>
              <a:t>Factors leading to IOs’ cooperation behavior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3418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A. International </a:t>
            </a:r>
            <a:r>
              <a:rPr lang="fr-FR" dirty="0" err="1" smtClean="0"/>
              <a:t>organizations</a:t>
            </a:r>
            <a:r>
              <a:rPr lang="fr-FR" dirty="0" smtClean="0"/>
              <a:t> and CDCE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788974"/>
              </p:ext>
            </p:extLst>
          </p:nvPr>
        </p:nvGraphicFramePr>
        <p:xfrm>
          <a:off x="740977" y="1945957"/>
          <a:ext cx="7174938" cy="4139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7469"/>
                <a:gridCol w="3587469"/>
              </a:tblGrid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Intergovernmental organizations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just"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Number of participations (2007-2015)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A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Organisation internationale de la Francophonie (OIF)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14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Assemblée parlementaire de la Francophonie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14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Arab League Educational, Cultural and Scientific Organization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9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World Intellectual Property Organization (WIPO)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7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Council of Europe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5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Latin Union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5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International Telecommunication Union (ITU)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4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Commonwealth Foundation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3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Islamic Educational, Scientific and Cultural Organization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3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Organization of Islamic Cooperation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3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United Nations Conference on Trade and Development (UNCTAD)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2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World Bank</a:t>
                      </a:r>
                      <a:endParaRPr lang="fr-FR" sz="1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0480"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214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B. Purposes of inter-organizational cooperation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dirty="0" smtClean="0"/>
              <a:t>Four </a:t>
            </a:r>
            <a:r>
              <a:rPr lang="fr-FR" b="1" dirty="0" err="1" smtClean="0"/>
              <a:t>purposes</a:t>
            </a:r>
            <a:endParaRPr lang="fr-FR" b="1" dirty="0"/>
          </a:p>
          <a:p>
            <a:pPr marL="550926" indent="-514350">
              <a:buAutoNum type="arabicPeriod"/>
            </a:pPr>
            <a:r>
              <a:rPr lang="en-US" b="1" dirty="0" smtClean="0"/>
              <a:t>Technical </a:t>
            </a:r>
            <a:r>
              <a:rPr lang="en-US" b="1" dirty="0"/>
              <a:t>assistance and policy-oriented </a:t>
            </a:r>
            <a:r>
              <a:rPr lang="en-US" b="1" dirty="0" smtClean="0"/>
              <a:t>analysis</a:t>
            </a:r>
          </a:p>
          <a:p>
            <a:pPr marL="550926" indent="-514350">
              <a:buAutoNum type="alphaLcPeriod"/>
            </a:pPr>
            <a:r>
              <a:rPr lang="en-US" b="1" dirty="0" smtClean="0"/>
              <a:t>Expert </a:t>
            </a:r>
            <a:r>
              <a:rPr lang="en-US" b="1" dirty="0"/>
              <a:t>facility </a:t>
            </a:r>
            <a:r>
              <a:rPr lang="en-US" b="1" dirty="0" smtClean="0"/>
              <a:t>project</a:t>
            </a:r>
            <a:r>
              <a:rPr lang="fr-FR" dirty="0" smtClean="0"/>
              <a:t>, UNESCO-</a:t>
            </a:r>
            <a:r>
              <a:rPr lang="fr-FR" dirty="0" err="1" smtClean="0"/>
              <a:t>European</a:t>
            </a:r>
            <a:r>
              <a:rPr lang="fr-FR" dirty="0" smtClean="0"/>
              <a:t> Union, </a:t>
            </a:r>
            <a:r>
              <a:rPr lang="en-US" dirty="0"/>
              <a:t>first international project to make the CDCE operational at the country level</a:t>
            </a:r>
            <a:r>
              <a:rPr lang="fr-FR" dirty="0"/>
              <a:t> </a:t>
            </a:r>
            <a:endParaRPr lang="fr-FR" dirty="0" smtClean="0"/>
          </a:p>
          <a:p>
            <a:pPr marL="550926" indent="-514350">
              <a:buFont typeface="Wingdings 2"/>
              <a:buAutoNum type="alphaLcPeriod"/>
            </a:pPr>
            <a:r>
              <a:rPr lang="en-US" b="1" dirty="0"/>
              <a:t>‘Culture and development’ and the Millennium Development </a:t>
            </a:r>
            <a:r>
              <a:rPr lang="en-US" b="1" dirty="0" smtClean="0"/>
              <a:t>Goals</a:t>
            </a:r>
            <a:r>
              <a:rPr lang="en-US" dirty="0" smtClean="0"/>
              <a:t>, 18 joint programs, </a:t>
            </a:r>
            <a:r>
              <a:rPr lang="en-US" dirty="0"/>
              <a:t>financial allocation of 95.6 million </a:t>
            </a:r>
            <a:r>
              <a:rPr lang="en-US" dirty="0" smtClean="0"/>
              <a:t>USD, UNESCO-UNDP and several UN agencies</a:t>
            </a:r>
            <a:endParaRPr lang="fr-FR" dirty="0"/>
          </a:p>
          <a:p>
            <a:pPr marL="550926" indent="-514350">
              <a:buFont typeface="Wingdings 2"/>
              <a:buAutoNum type="alphaLcPeriod"/>
            </a:pPr>
            <a:r>
              <a:rPr lang="en-US" b="1" dirty="0" smtClean="0"/>
              <a:t>Strengthening </a:t>
            </a:r>
            <a:r>
              <a:rPr lang="en-US" b="1" dirty="0"/>
              <a:t>the creative industries in five ACP countries through employment and trade </a:t>
            </a:r>
            <a:r>
              <a:rPr lang="en-US" b="1" dirty="0" smtClean="0"/>
              <a:t>expansion</a:t>
            </a:r>
            <a:r>
              <a:rPr lang="en-US" dirty="0" smtClean="0"/>
              <a:t>, UNESCO-UNCTAD-ILO</a:t>
            </a:r>
          </a:p>
          <a:p>
            <a:pPr marL="550926" indent="-514350">
              <a:buFont typeface="Wingdings 2"/>
              <a:buAutoNum type="alphaLcPeriod"/>
            </a:pPr>
            <a:r>
              <a:rPr lang="en-US" b="1" dirty="0"/>
              <a:t>Development of Clusters in Cultural and Creative Industries in the Southern </a:t>
            </a:r>
            <a:r>
              <a:rPr lang="en-US" b="1" dirty="0" smtClean="0"/>
              <a:t>Mediterranean</a:t>
            </a:r>
            <a:r>
              <a:rPr lang="fr-FR" dirty="0" smtClean="0"/>
              <a:t>, UNIDO-EU-Union for the </a:t>
            </a:r>
            <a:r>
              <a:rPr lang="fr-FR" dirty="0" err="1" smtClean="0"/>
              <a:t>Mediterranean</a:t>
            </a:r>
            <a:r>
              <a:rPr lang="fr-FR" dirty="0" smtClean="0"/>
              <a:t> </a:t>
            </a:r>
            <a:endParaRPr lang="fr-FR" dirty="0"/>
          </a:p>
          <a:p>
            <a:pPr marL="550926" indent="-514350">
              <a:buAutoNum type="alphaLcPeriod"/>
            </a:pPr>
            <a:endParaRPr lang="fr-FR" dirty="0" smtClean="0"/>
          </a:p>
          <a:p>
            <a:pPr marL="550926" indent="-514350">
              <a:buAutoNum type="alphaLcPeriod"/>
            </a:pPr>
            <a:endParaRPr lang="fr-FR" dirty="0" smtClean="0"/>
          </a:p>
          <a:p>
            <a:pPr marL="36576" indent="0">
              <a:buNone/>
            </a:pPr>
            <a:endParaRPr lang="fr-FR" dirty="0"/>
          </a:p>
          <a:p>
            <a:pPr marL="36576" indent="0">
              <a:buNone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918089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B. </a:t>
            </a:r>
            <a:r>
              <a:rPr lang="en-CA" dirty="0"/>
              <a:t>Purposes of inter-organizational cooperation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6576" indent="0">
              <a:buNone/>
            </a:pPr>
            <a:r>
              <a:rPr lang="fr-FR" dirty="0" smtClean="0"/>
              <a:t>2.</a:t>
            </a:r>
            <a:r>
              <a:rPr lang="en-US" b="1" dirty="0"/>
              <a:t> Financial assistance: interregional funds and EU as a core </a:t>
            </a:r>
            <a:r>
              <a:rPr lang="en-US" b="1" dirty="0" smtClean="0"/>
              <a:t>actor</a:t>
            </a:r>
            <a:endParaRPr lang="fr-FR" dirty="0" smtClean="0"/>
          </a:p>
          <a:p>
            <a:pPr marL="550926" indent="-514350">
              <a:buAutoNum type="alphaLcPeriod"/>
            </a:pPr>
            <a:r>
              <a:rPr lang="en-US" dirty="0" smtClean="0"/>
              <a:t>ACP </a:t>
            </a:r>
            <a:r>
              <a:rPr lang="en-US" dirty="0"/>
              <a:t>Cultures</a:t>
            </a:r>
            <a:r>
              <a:rPr lang="en-US" dirty="0" smtClean="0"/>
              <a:t>+</a:t>
            </a:r>
            <a:r>
              <a:rPr lang="fr-FR" dirty="0"/>
              <a:t> </a:t>
            </a:r>
            <a:r>
              <a:rPr lang="fr-FR" dirty="0" smtClean="0"/>
              <a:t>Program, EU-ACP Group of States, </a:t>
            </a:r>
            <a:r>
              <a:rPr lang="en-US" dirty="0"/>
              <a:t>30 million </a:t>
            </a:r>
            <a:r>
              <a:rPr lang="en-US" dirty="0" smtClean="0"/>
              <a:t>euros</a:t>
            </a:r>
          </a:p>
          <a:p>
            <a:pPr marL="550926" indent="-514350">
              <a:buFont typeface="Wingdings 2"/>
              <a:buAutoNum type="alphaLcPeriod"/>
            </a:pPr>
            <a:r>
              <a:rPr lang="en-US" dirty="0" smtClean="0"/>
              <a:t>Mercosur Audiovisual, EU-Mercosur, 1.5 million euros</a:t>
            </a:r>
          </a:p>
          <a:p>
            <a:pPr marL="36576" indent="0">
              <a:buNone/>
            </a:pPr>
            <a:endParaRPr lang="fr-FR" dirty="0" smtClean="0"/>
          </a:p>
          <a:p>
            <a:pPr marL="36576" indent="0">
              <a:buNone/>
            </a:pPr>
            <a:r>
              <a:rPr lang="fr-FR" dirty="0" smtClean="0"/>
              <a:t>3. </a:t>
            </a:r>
            <a:r>
              <a:rPr lang="en-US" b="1" dirty="0"/>
              <a:t>Building conceptual frameworks</a:t>
            </a:r>
            <a:r>
              <a:rPr lang="fr-FR" dirty="0"/>
              <a:t> </a:t>
            </a:r>
            <a:endParaRPr lang="fr-FR" dirty="0" smtClean="0"/>
          </a:p>
          <a:p>
            <a:pPr marL="36576" indent="0">
              <a:buNone/>
            </a:pPr>
            <a:r>
              <a:rPr lang="fr-FR" dirty="0" err="1" smtClean="0"/>
              <a:t>Creative</a:t>
            </a:r>
            <a:r>
              <a:rPr lang="fr-FR" dirty="0" smtClean="0"/>
              <a:t> </a:t>
            </a:r>
            <a:r>
              <a:rPr lang="fr-FR" dirty="0" err="1" smtClean="0"/>
              <a:t>economy</a:t>
            </a:r>
            <a:r>
              <a:rPr lang="fr-FR" dirty="0" smtClean="0"/>
              <a:t> reports (2008, 2010, 2013), </a:t>
            </a:r>
            <a:r>
              <a:rPr lang="en-US" dirty="0"/>
              <a:t>UN multi-agency informal group on Creative </a:t>
            </a:r>
            <a:r>
              <a:rPr lang="en-US" dirty="0" smtClean="0"/>
              <a:t>Industries (</a:t>
            </a:r>
            <a:r>
              <a:rPr lang="en-US" dirty="0"/>
              <a:t>UNCTAD, UNESCO, WIPO, ILO</a:t>
            </a:r>
            <a:r>
              <a:rPr lang="en-US" dirty="0" smtClean="0"/>
              <a:t>, UNDP, </a:t>
            </a:r>
            <a:r>
              <a:rPr lang="en-US" dirty="0"/>
              <a:t>International Trade </a:t>
            </a:r>
            <a:r>
              <a:rPr lang="en-US" dirty="0" smtClean="0"/>
              <a:t>Center)</a:t>
            </a:r>
          </a:p>
          <a:p>
            <a:pPr marL="36576" indent="0">
              <a:buNone/>
            </a:pPr>
            <a:endParaRPr lang="en-US" dirty="0" smtClean="0"/>
          </a:p>
          <a:p>
            <a:pPr marL="36576" indent="0">
              <a:buNone/>
            </a:pPr>
            <a:r>
              <a:rPr lang="en-US" dirty="0" smtClean="0"/>
              <a:t>4. </a:t>
            </a:r>
            <a:r>
              <a:rPr lang="en-US" b="1" dirty="0"/>
              <a:t>Collecting and analyzing </a:t>
            </a:r>
            <a:r>
              <a:rPr lang="en-US" b="1" dirty="0" smtClean="0"/>
              <a:t>information</a:t>
            </a:r>
          </a:p>
          <a:p>
            <a:pPr marL="36576" indent="0">
              <a:buNone/>
            </a:pPr>
            <a:r>
              <a:rPr lang="en-US" dirty="0"/>
              <a:t>UN Interagency Technical Working Group on Cultural Industries </a:t>
            </a:r>
            <a:r>
              <a:rPr lang="en-US" dirty="0" smtClean="0"/>
              <a:t>Statistics, </a:t>
            </a:r>
            <a:r>
              <a:rPr lang="en-US" dirty="0"/>
              <a:t>UNDP, UNESCO Institute of Statistics, UNIDO, and the </a:t>
            </a:r>
            <a:r>
              <a:rPr lang="en-US" dirty="0" smtClean="0"/>
              <a:t>WIPO, Document: </a:t>
            </a:r>
            <a:r>
              <a:rPr lang="en-US" i="1" dirty="0" smtClean="0"/>
              <a:t>Statistics </a:t>
            </a:r>
            <a:r>
              <a:rPr lang="en-US" i="1" dirty="0"/>
              <a:t>on Cultural Industries: Framework for the Elaboration of National Data Capacity Building </a:t>
            </a:r>
            <a:r>
              <a:rPr lang="en-US" i="1" dirty="0" smtClean="0"/>
              <a:t>Projects</a:t>
            </a:r>
            <a:r>
              <a:rPr lang="fr-FR" i="1" dirty="0" smtClean="0"/>
              <a:t> 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3256478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C. </a:t>
            </a:r>
            <a:r>
              <a:rPr lang="en-US" b="1" dirty="0"/>
              <a:t>Digital technologies in inter-organizational cooperation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Five </a:t>
            </a:r>
            <a:r>
              <a:rPr lang="en-US" dirty="0"/>
              <a:t>projects financed by </a:t>
            </a:r>
            <a:r>
              <a:rPr lang="en-US" b="1" dirty="0"/>
              <a:t>ACP Cultures</a:t>
            </a:r>
            <a:r>
              <a:rPr lang="en-US" b="1" dirty="0" smtClean="0"/>
              <a:t>+</a:t>
            </a:r>
            <a:r>
              <a:rPr lang="en-US" dirty="0" smtClean="0"/>
              <a:t>,</a:t>
            </a:r>
            <a:r>
              <a:rPr lang="en-US" dirty="0"/>
              <a:t> total budget of 2.5 million </a:t>
            </a:r>
            <a:r>
              <a:rPr lang="en-US" dirty="0" smtClean="0"/>
              <a:t>euros</a:t>
            </a:r>
          </a:p>
          <a:p>
            <a:pPr marL="36576" indent="0">
              <a:buNone/>
            </a:pPr>
            <a:r>
              <a:rPr lang="en-US" dirty="0"/>
              <a:t>3D Distribution </a:t>
            </a:r>
            <a:r>
              <a:rPr lang="en-US" dirty="0" smtClean="0"/>
              <a:t>Project</a:t>
            </a:r>
            <a:r>
              <a:rPr lang="fr-FR" dirty="0" smtClean="0"/>
              <a:t>,</a:t>
            </a:r>
            <a:r>
              <a:rPr lang="en-US" dirty="0"/>
              <a:t> Capital </a:t>
            </a:r>
            <a:r>
              <a:rPr lang="en-US" dirty="0" err="1" smtClean="0"/>
              <a:t>numérique</a:t>
            </a:r>
            <a:r>
              <a:rPr lang="fr-FR" dirty="0" smtClean="0"/>
              <a:t>, </a:t>
            </a:r>
            <a:r>
              <a:rPr lang="en-US" dirty="0"/>
              <a:t>Digital United </a:t>
            </a:r>
            <a:r>
              <a:rPr lang="en-US" dirty="0" smtClean="0"/>
              <a:t>ACP</a:t>
            </a:r>
            <a:r>
              <a:rPr lang="fr-FR" dirty="0" smtClean="0"/>
              <a:t>, </a:t>
            </a:r>
            <a:r>
              <a:rPr lang="en-US" dirty="0"/>
              <a:t>Caribbean Film Mart and Virtual </a:t>
            </a:r>
            <a:r>
              <a:rPr lang="en-US" dirty="0" smtClean="0"/>
              <a:t>Marketplace</a:t>
            </a:r>
            <a:r>
              <a:rPr lang="fr-FR" dirty="0" smtClean="0"/>
              <a:t>, </a:t>
            </a:r>
            <a:r>
              <a:rPr lang="en-US" dirty="0"/>
              <a:t>Culture Works </a:t>
            </a:r>
            <a:r>
              <a:rPr lang="en-US" dirty="0" smtClean="0"/>
              <a:t>Connections</a:t>
            </a:r>
            <a:r>
              <a:rPr lang="fr-FR" dirty="0" smtClean="0"/>
              <a:t>. </a:t>
            </a:r>
          </a:p>
          <a:p>
            <a:pPr marL="36576" indent="0"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en-US" b="1" dirty="0"/>
              <a:t>E</a:t>
            </a:r>
            <a:r>
              <a:rPr lang="en-US" b="1" dirty="0" smtClean="0"/>
              <a:t>xpert </a:t>
            </a:r>
            <a:r>
              <a:rPr lang="en-US" b="1" dirty="0"/>
              <a:t>facility </a:t>
            </a:r>
            <a:r>
              <a:rPr lang="en-US" b="1" dirty="0" smtClean="0"/>
              <a:t>project</a:t>
            </a:r>
            <a:r>
              <a:rPr lang="en-US" dirty="0" smtClean="0"/>
              <a:t>, </a:t>
            </a:r>
            <a:r>
              <a:rPr lang="en-US" dirty="0"/>
              <a:t>four </a:t>
            </a:r>
            <a:r>
              <a:rPr lang="en-US" dirty="0" smtClean="0"/>
              <a:t>missions </a:t>
            </a:r>
            <a:r>
              <a:rPr lang="en-US" dirty="0"/>
              <a:t>dealing with digital aspects</a:t>
            </a:r>
            <a:r>
              <a:rPr lang="fr-FR" dirty="0"/>
              <a:t> </a:t>
            </a:r>
            <a:r>
              <a:rPr lang="fr-FR" dirty="0" smtClean="0"/>
              <a:t>(Honduras, Kenya, </a:t>
            </a:r>
            <a:r>
              <a:rPr lang="fr-FR" dirty="0" err="1" smtClean="0"/>
              <a:t>Mauritius</a:t>
            </a:r>
            <a:r>
              <a:rPr lang="fr-FR" dirty="0" smtClean="0"/>
              <a:t>, Seychelles)</a:t>
            </a:r>
          </a:p>
          <a:p>
            <a:pPr marL="36576" indent="0"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en-US" b="1" dirty="0"/>
              <a:t>Mercosur audiovisual </a:t>
            </a:r>
            <a:r>
              <a:rPr lang="en-US" b="1" dirty="0" smtClean="0"/>
              <a:t>program</a:t>
            </a:r>
            <a:r>
              <a:rPr lang="en-US" dirty="0" smtClean="0"/>
              <a:t>, </a:t>
            </a:r>
            <a:r>
              <a:rPr lang="en-US" dirty="0"/>
              <a:t>network of 30 digital cinema theatres</a:t>
            </a:r>
            <a:r>
              <a:rPr lang="fr-FR" dirty="0"/>
              <a:t> </a:t>
            </a:r>
            <a:r>
              <a:rPr lang="en-US" dirty="0" smtClean="0"/>
              <a:t> </a:t>
            </a:r>
            <a:endParaRPr lang="fr-FR" dirty="0" smtClean="0"/>
          </a:p>
          <a:p>
            <a:pPr marL="36576" indent="0">
              <a:buNone/>
            </a:pPr>
            <a:r>
              <a:rPr lang="fr-FR" dirty="0" smtClean="0"/>
              <a:t> </a:t>
            </a:r>
            <a:endParaRPr lang="fr-FR" dirty="0"/>
          </a:p>
          <a:p>
            <a:pPr marL="36576" indent="0">
              <a:buNone/>
            </a:pPr>
            <a:r>
              <a:rPr lang="fr-FR" dirty="0" smtClean="0"/>
              <a:t> </a:t>
            </a:r>
            <a:r>
              <a:rPr lang="en-US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7818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D. </a:t>
            </a:r>
            <a:r>
              <a:rPr lang="en-US" b="1" dirty="0"/>
              <a:t>F</a:t>
            </a:r>
            <a:r>
              <a:rPr lang="en-US" b="1" dirty="0" smtClean="0"/>
              <a:t>actors </a:t>
            </a:r>
            <a:r>
              <a:rPr lang="en-US" b="1" dirty="0"/>
              <a:t>for</a:t>
            </a:r>
            <a:r>
              <a:rPr lang="en-US" dirty="0"/>
              <a:t> </a:t>
            </a:r>
            <a:r>
              <a:rPr lang="en-US" b="1" dirty="0"/>
              <a:t>inter-organizational </a:t>
            </a:r>
            <a:r>
              <a:rPr lang="en-US" b="1" dirty="0" smtClean="0"/>
              <a:t>cooperation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Domain </a:t>
            </a:r>
            <a:r>
              <a:rPr lang="en-US" b="1" dirty="0"/>
              <a:t>similarity </a:t>
            </a:r>
            <a:r>
              <a:rPr lang="en-US" dirty="0"/>
              <a:t>and common interests of IOs on a specific issue</a:t>
            </a:r>
            <a:r>
              <a:rPr lang="fr-FR" dirty="0"/>
              <a:t> </a:t>
            </a:r>
            <a:endParaRPr lang="fr-FR" dirty="0" smtClean="0"/>
          </a:p>
          <a:p>
            <a:r>
              <a:rPr lang="en-US" b="1" dirty="0"/>
              <a:t>S</a:t>
            </a:r>
            <a:r>
              <a:rPr lang="en-US" b="1" dirty="0" smtClean="0"/>
              <a:t>carcity</a:t>
            </a:r>
            <a:r>
              <a:rPr lang="en-US" dirty="0" smtClean="0"/>
              <a:t> </a:t>
            </a:r>
            <a:r>
              <a:rPr lang="en-US" dirty="0"/>
              <a:t>of human, epistemic or economic resources of an IO or the mutual dependence of resources among IOs to address a major issue</a:t>
            </a:r>
            <a:r>
              <a:rPr lang="fr-FR" dirty="0"/>
              <a:t> </a:t>
            </a:r>
            <a:endParaRPr lang="fr-FR" dirty="0" smtClean="0"/>
          </a:p>
          <a:p>
            <a:r>
              <a:rPr lang="en-US" b="1" dirty="0"/>
              <a:t>M</a:t>
            </a:r>
            <a:r>
              <a:rPr lang="en-US" b="1" dirty="0" smtClean="0"/>
              <a:t>ultidimensional</a:t>
            </a:r>
            <a:r>
              <a:rPr lang="en-US" dirty="0"/>
              <a:t>, multifaceted and transnational nature of an issue</a:t>
            </a:r>
            <a:r>
              <a:rPr lang="fr-FR" dirty="0"/>
              <a:t> </a:t>
            </a:r>
            <a:endParaRPr lang="fr-FR" dirty="0" smtClean="0"/>
          </a:p>
          <a:p>
            <a:r>
              <a:rPr lang="en-US" b="1" dirty="0"/>
              <a:t>E</a:t>
            </a:r>
            <a:r>
              <a:rPr lang="en-US" b="1" dirty="0" smtClean="0"/>
              <a:t>xternal </a:t>
            </a:r>
            <a:r>
              <a:rPr lang="en-US" b="1" dirty="0"/>
              <a:t>pressure </a:t>
            </a:r>
            <a:r>
              <a:rPr lang="en-US" dirty="0"/>
              <a:t>from national governments or civil </a:t>
            </a:r>
            <a:r>
              <a:rPr lang="en-US" dirty="0" smtClean="0"/>
              <a:t>society</a:t>
            </a:r>
          </a:p>
          <a:p>
            <a:r>
              <a:rPr lang="en-US" b="1" dirty="0" smtClean="0"/>
              <a:t>Political </a:t>
            </a:r>
            <a:r>
              <a:rPr lang="en-US" b="1" dirty="0"/>
              <a:t>leadership </a:t>
            </a:r>
            <a:r>
              <a:rPr lang="en-US" dirty="0"/>
              <a:t>from an IO to create policy synergies </a:t>
            </a:r>
            <a:endParaRPr lang="en-US" dirty="0" smtClean="0"/>
          </a:p>
          <a:p>
            <a:r>
              <a:rPr lang="en-US" b="1" dirty="0"/>
              <a:t>A trigger event</a:t>
            </a:r>
            <a:r>
              <a:rPr lang="fr-FR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4490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Technique.thmx</Template>
  <TotalTime>536</TotalTime>
  <Words>643</Words>
  <Application>Microsoft Macintosh PowerPoint</Application>
  <PresentationFormat>Présentation à l'écran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Technique</vt:lpstr>
      <vt:lpstr>COOPERATION AMONG INTERNATIONAL ORGANIZATIONS in the digital age:  lessons from international organizations’ purposes and practices in the cultural sector  </vt:lpstr>
      <vt:lpstr>Introduction</vt:lpstr>
      <vt:lpstr>Introduction</vt:lpstr>
      <vt:lpstr>A. International organizations and CDCE</vt:lpstr>
      <vt:lpstr>B. Purposes of inter-organizational cooperation</vt:lpstr>
      <vt:lpstr>B. Purposes of inter-organizational cooperation</vt:lpstr>
      <vt:lpstr>C. Digital technologies in inter-organizational cooperation </vt:lpstr>
      <vt:lpstr>D. Factors for inter-organizational cooperation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Inter-organizational networking in the digital age:  lessons from international organizations’ purposes and practices in the cultural sector  </dc:title>
  <dc:creator>Mariage Thibaud</dc:creator>
  <cp:lastModifiedBy>Antonios Vlassis</cp:lastModifiedBy>
  <cp:revision>15</cp:revision>
  <dcterms:created xsi:type="dcterms:W3CDTF">2016-06-10T09:26:12Z</dcterms:created>
  <dcterms:modified xsi:type="dcterms:W3CDTF">2016-07-06T02:59:11Z</dcterms:modified>
</cp:coreProperties>
</file>