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10"/>
  </p:notesMasterIdLst>
  <p:sldIdLst>
    <p:sldId id="256" r:id="rId2"/>
    <p:sldId id="257" r:id="rId3"/>
    <p:sldId id="258" r:id="rId4"/>
    <p:sldId id="259" r:id="rId5"/>
    <p:sldId id="260" r:id="rId6"/>
    <p:sldId id="261" r:id="rId7"/>
    <p:sldId id="262" r:id="rId8"/>
    <p:sldId id="263" r:id="rId9"/>
  </p:sldIdLst>
  <p:sldSz cx="9144000" cy="6858000" type="screen4x3"/>
  <p:notesSz cx="6858000" cy="9144000"/>
  <p:defaultTextStyle>
    <a:defPPr>
      <a:defRPr lang="fr-FR"/>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78" d="100"/>
          <a:sy n="78" d="100"/>
        </p:scale>
        <p:origin x="-1744" y="-10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1" Type="http://schemas.openxmlformats.org/officeDocument/2006/relationships/printerSettings" Target="printerSettings/printerSettings1.bin"/><Relationship Id="rId12" Type="http://schemas.openxmlformats.org/officeDocument/2006/relationships/presProps" Target="presProps.xml"/><Relationship Id="rId13" Type="http://schemas.openxmlformats.org/officeDocument/2006/relationships/viewProps" Target="viewProps.xml"/><Relationship Id="rId14" Type="http://schemas.openxmlformats.org/officeDocument/2006/relationships/theme" Target="theme/theme1.xml"/><Relationship Id="rId15"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556D5E-ED49-A244-B9A0-6694376C062D}" type="datetimeFigureOut">
              <a:rPr lang="fr-FR" smtClean="0"/>
              <a:t>16-06-24</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nl-BE" smtClean="0"/>
              <a:t>Cliquez pour modifier les styles du texte du masque</a:t>
            </a:r>
          </a:p>
          <a:p>
            <a:pPr lvl="1"/>
            <a:r>
              <a:rPr lang="nl-BE" smtClean="0"/>
              <a:t>Deuxième niveau</a:t>
            </a:r>
          </a:p>
          <a:p>
            <a:pPr lvl="2"/>
            <a:r>
              <a:rPr lang="nl-BE" smtClean="0"/>
              <a:t>Troisième niveau</a:t>
            </a:r>
          </a:p>
          <a:p>
            <a:pPr lvl="3"/>
            <a:r>
              <a:rPr lang="nl-BE" smtClean="0"/>
              <a:t>Quatrième niveau</a:t>
            </a:r>
          </a:p>
          <a:p>
            <a:pPr lvl="4"/>
            <a:r>
              <a:rPr lang="nl-BE"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7E7F334-166D-7D45-9D9D-6192C95045BE}" type="slidenum">
              <a:rPr lang="fr-FR" smtClean="0"/>
              <a:t>‹#›</a:t>
            </a:fld>
            <a:endParaRPr lang="fr-FR"/>
          </a:p>
        </p:txBody>
      </p:sp>
    </p:spTree>
    <p:extLst>
      <p:ext uri="{BB962C8B-B14F-4D97-AF65-F5344CB8AC3E}">
        <p14:creationId xmlns:p14="http://schemas.microsoft.com/office/powerpoint/2010/main" val="1671585614"/>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57E7F334-166D-7D45-9D9D-6192C95045BE}" type="slidenum">
              <a:rPr lang="fr-FR" smtClean="0"/>
              <a:t>1</a:t>
            </a:fld>
            <a:endParaRPr lang="fr-FR"/>
          </a:p>
        </p:txBody>
      </p:sp>
    </p:spTree>
    <p:extLst>
      <p:ext uri="{BB962C8B-B14F-4D97-AF65-F5344CB8AC3E}">
        <p14:creationId xmlns:p14="http://schemas.microsoft.com/office/powerpoint/2010/main" val="22810120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bg>
      <p:bgRef idx="1002">
        <a:schemeClr val="bg2"/>
      </p:bgRef>
    </p:bg>
    <p:spTree>
      <p:nvGrpSpPr>
        <p:cNvPr id="1" name=""/>
        <p:cNvGrpSpPr/>
        <p:nvPr/>
      </p:nvGrpSpPr>
      <p:grpSpPr>
        <a:xfrm>
          <a:off x="0" y="0"/>
          <a:ext cx="0" cy="0"/>
          <a:chOff x="0" y="0"/>
          <a:chExt cx="0" cy="0"/>
        </a:xfrm>
      </p:grpSpPr>
      <p:sp>
        <p:nvSpPr>
          <p:cNvPr id="7" name="Forme libre 6"/>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8" name="Forme libre 7"/>
          <p:cNvSpPr>
            <a:spLocks/>
          </p:cNvSpPr>
          <p:nvPr/>
        </p:nvSpPr>
        <p:spPr bwMode="auto">
          <a:xfrm>
            <a:off x="6105525" y="0"/>
            <a:ext cx="3038475"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1608" y="1590"/>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9" name="Titre 8"/>
          <p:cNvSpPr>
            <a:spLocks noGrp="1"/>
          </p:cNvSpPr>
          <p:nvPr>
            <p:ph type="ctrTitle"/>
          </p:nvPr>
        </p:nvSpPr>
        <p:spPr>
          <a:xfrm>
            <a:off x="429064" y="3337560"/>
            <a:ext cx="6480048" cy="2301240"/>
          </a:xfrm>
        </p:spPr>
        <p:txBody>
          <a:bodyPr rIns="45720" anchor="t"/>
          <a:lstStyle>
            <a:lvl1pPr algn="r">
              <a:defRPr lang="en-US" b="1" cap="all" baseline="0" dirty="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defRPr>
            </a:lvl1pPr>
          </a:lstStyle>
          <a:p>
            <a:r>
              <a:rPr kumimoji="0" lang="nl-BE" smtClean="0"/>
              <a:t>Cliquez et modifiez le titre</a:t>
            </a:r>
            <a:endParaRPr kumimoji="0" lang="en-US"/>
          </a:p>
        </p:txBody>
      </p:sp>
      <p:sp>
        <p:nvSpPr>
          <p:cNvPr id="17" name="Sous-titre 16"/>
          <p:cNvSpPr>
            <a:spLocks noGrp="1"/>
          </p:cNvSpPr>
          <p:nvPr>
            <p:ph type="subTitle" idx="1"/>
          </p:nvPr>
        </p:nvSpPr>
        <p:spPr>
          <a:xfrm>
            <a:off x="433050" y="1544812"/>
            <a:ext cx="6480048" cy="1752600"/>
          </a:xfrm>
        </p:spPr>
        <p:txBody>
          <a:bodyPr tIns="0" rIns="45720" bIns="0" anchor="b">
            <a:normAutofit/>
          </a:bodyPr>
          <a:lstStyle>
            <a:lvl1pPr marL="0" indent="0" algn="r">
              <a:buNone/>
              <a:defRPr sz="2000">
                <a:solidFill>
                  <a:schemeClr val="tx1"/>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nl-BE" smtClean="0"/>
              <a:t>Cliquez pour modifier le style des sous-titres du masque</a:t>
            </a:r>
            <a:endParaRPr kumimoji="0" lang="en-US"/>
          </a:p>
        </p:txBody>
      </p:sp>
      <p:sp>
        <p:nvSpPr>
          <p:cNvPr id="30" name="Espace réservé de la date 29"/>
          <p:cNvSpPr>
            <a:spLocks noGrp="1"/>
          </p:cNvSpPr>
          <p:nvPr>
            <p:ph type="dt" sz="half" idx="10"/>
          </p:nvPr>
        </p:nvSpPr>
        <p:spPr/>
        <p:txBody>
          <a:bodyPr/>
          <a:lstStyle/>
          <a:p>
            <a:fld id="{BD7EA84F-5F28-BB41-ABFA-5C68F9418E65}" type="datetimeFigureOut">
              <a:rPr lang="fr-FR" smtClean="0"/>
              <a:t>16-06-24</a:t>
            </a:fld>
            <a:endParaRPr lang="fr-FR"/>
          </a:p>
        </p:txBody>
      </p:sp>
      <p:sp>
        <p:nvSpPr>
          <p:cNvPr id="19" name="Espace réservé du pied de page 18"/>
          <p:cNvSpPr>
            <a:spLocks noGrp="1"/>
          </p:cNvSpPr>
          <p:nvPr>
            <p:ph type="ftr" sz="quarter" idx="11"/>
          </p:nvPr>
        </p:nvSpPr>
        <p:spPr/>
        <p:txBody>
          <a:bodyPr/>
          <a:lstStyle/>
          <a:p>
            <a:endParaRPr lang="fr-FR"/>
          </a:p>
        </p:txBody>
      </p:sp>
      <p:sp>
        <p:nvSpPr>
          <p:cNvPr id="27" name="Espace réservé du numéro de diapositive 26"/>
          <p:cNvSpPr>
            <a:spLocks noGrp="1"/>
          </p:cNvSpPr>
          <p:nvPr>
            <p:ph type="sldNum" sz="quarter" idx="12"/>
          </p:nvPr>
        </p:nvSpPr>
        <p:spPr/>
        <p:txBody>
          <a:bodyPr/>
          <a:lstStyle/>
          <a:p>
            <a:fld id="{641FE560-20CF-EC47-9ED9-FBC342A25D7C}" type="slidenum">
              <a:rPr lang="fr-FR" smtClean="0"/>
              <a:t>‹#›</a:t>
            </a:fld>
            <a:endParaRPr lang="fr-FR"/>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nl-BE" smtClean="0"/>
              <a:t>Cliquez et modifiez le titre</a:t>
            </a:r>
            <a:endParaRPr kumimoji="0" lang="en-US"/>
          </a:p>
        </p:txBody>
      </p:sp>
      <p:sp>
        <p:nvSpPr>
          <p:cNvPr id="3" name="Espace réservé du texte vertical 2"/>
          <p:cNvSpPr>
            <a:spLocks noGrp="1"/>
          </p:cNvSpPr>
          <p:nvPr>
            <p:ph type="body" orient="vert" idx="1"/>
          </p:nvPr>
        </p:nvSpPr>
        <p:spPr/>
        <p:txBody>
          <a:bodyPr vert="eaVert"/>
          <a:lstStyle/>
          <a:p>
            <a:pPr lvl="0" eaLnBrk="1" latinLnBrk="0" hangingPunct="1"/>
            <a:r>
              <a:rPr lang="nl-BE" smtClean="0"/>
              <a:t>Cliquez pour modifier les styles du texte du masque</a:t>
            </a:r>
          </a:p>
          <a:p>
            <a:pPr lvl="1" eaLnBrk="1" latinLnBrk="0" hangingPunct="1"/>
            <a:r>
              <a:rPr lang="nl-BE" smtClean="0"/>
              <a:t>Deuxième niveau</a:t>
            </a:r>
          </a:p>
          <a:p>
            <a:pPr lvl="2" eaLnBrk="1" latinLnBrk="0" hangingPunct="1"/>
            <a:r>
              <a:rPr lang="nl-BE" smtClean="0"/>
              <a:t>Troisième niveau</a:t>
            </a:r>
          </a:p>
          <a:p>
            <a:pPr lvl="3" eaLnBrk="1" latinLnBrk="0" hangingPunct="1"/>
            <a:r>
              <a:rPr lang="nl-BE" smtClean="0"/>
              <a:t>Quatrième niveau</a:t>
            </a:r>
          </a:p>
          <a:p>
            <a:pPr lvl="4" eaLnBrk="1" latinLnBrk="0" hangingPunct="1"/>
            <a:r>
              <a:rPr lang="nl-BE" smtClean="0"/>
              <a:t>Cinquième niveau</a:t>
            </a:r>
            <a:endParaRPr kumimoji="0" lang="en-US"/>
          </a:p>
        </p:txBody>
      </p:sp>
      <p:sp>
        <p:nvSpPr>
          <p:cNvPr id="4" name="Espace réservé de la date 3"/>
          <p:cNvSpPr>
            <a:spLocks noGrp="1"/>
          </p:cNvSpPr>
          <p:nvPr>
            <p:ph type="dt" sz="half" idx="10"/>
          </p:nvPr>
        </p:nvSpPr>
        <p:spPr/>
        <p:txBody>
          <a:bodyPr/>
          <a:lstStyle/>
          <a:p>
            <a:fld id="{BD7EA84F-5F28-BB41-ABFA-5C68F9418E65}" type="datetimeFigureOut">
              <a:rPr lang="fr-FR" smtClean="0"/>
              <a:t>16-06-24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641FE560-20CF-EC47-9ED9-FBC342A25D7C}" type="slidenum">
              <a:rPr lang="fr-FR" smtClean="0"/>
              <a:t>‹#›</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kumimoji="0" lang="nl-BE" smtClean="0"/>
              <a:t>Cliquez et modifiez le titre</a:t>
            </a:r>
            <a:endParaRPr kumimoji="0" lang="en-US"/>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eaLnBrk="1" latinLnBrk="0" hangingPunct="1"/>
            <a:r>
              <a:rPr lang="nl-BE" smtClean="0"/>
              <a:t>Cliquez pour modifier les styles du texte du masque</a:t>
            </a:r>
          </a:p>
          <a:p>
            <a:pPr lvl="1" eaLnBrk="1" latinLnBrk="0" hangingPunct="1"/>
            <a:r>
              <a:rPr lang="nl-BE" smtClean="0"/>
              <a:t>Deuxième niveau</a:t>
            </a:r>
          </a:p>
          <a:p>
            <a:pPr lvl="2" eaLnBrk="1" latinLnBrk="0" hangingPunct="1"/>
            <a:r>
              <a:rPr lang="nl-BE" smtClean="0"/>
              <a:t>Troisième niveau</a:t>
            </a:r>
          </a:p>
          <a:p>
            <a:pPr lvl="3" eaLnBrk="1" latinLnBrk="0" hangingPunct="1"/>
            <a:r>
              <a:rPr lang="nl-BE" smtClean="0"/>
              <a:t>Quatrième niveau</a:t>
            </a:r>
          </a:p>
          <a:p>
            <a:pPr lvl="4" eaLnBrk="1" latinLnBrk="0" hangingPunct="1"/>
            <a:r>
              <a:rPr lang="nl-BE" smtClean="0"/>
              <a:t>Cinquième niveau</a:t>
            </a:r>
            <a:endParaRPr kumimoji="0" lang="en-US"/>
          </a:p>
        </p:txBody>
      </p:sp>
      <p:sp>
        <p:nvSpPr>
          <p:cNvPr id="4" name="Espace réservé de la date 3"/>
          <p:cNvSpPr>
            <a:spLocks noGrp="1"/>
          </p:cNvSpPr>
          <p:nvPr>
            <p:ph type="dt" sz="half" idx="10"/>
          </p:nvPr>
        </p:nvSpPr>
        <p:spPr/>
        <p:txBody>
          <a:bodyPr/>
          <a:lstStyle/>
          <a:p>
            <a:fld id="{BD7EA84F-5F28-BB41-ABFA-5C68F9418E65}" type="datetimeFigureOut">
              <a:rPr lang="fr-FR" smtClean="0"/>
              <a:t>16-06-24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641FE560-20CF-EC47-9ED9-FBC342A25D7C}" type="slidenum">
              <a:rPr lang="fr-FR" smtClean="0"/>
              <a:t>‹#›</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lgn="l">
              <a:defRPr/>
            </a:lvl1pPr>
          </a:lstStyle>
          <a:p>
            <a:r>
              <a:rPr kumimoji="0" lang="nl-BE" smtClean="0"/>
              <a:t>Cliquez et modifiez le titre</a:t>
            </a:r>
            <a:endParaRPr kumimoji="0" lang="en-US"/>
          </a:p>
        </p:txBody>
      </p:sp>
      <p:sp>
        <p:nvSpPr>
          <p:cNvPr id="3" name="Espace réservé du contenu 2"/>
          <p:cNvSpPr>
            <a:spLocks noGrp="1"/>
          </p:cNvSpPr>
          <p:nvPr>
            <p:ph idx="1"/>
          </p:nvPr>
        </p:nvSpPr>
        <p:spPr/>
        <p:txBody>
          <a:bodyPr/>
          <a:lstStyle/>
          <a:p>
            <a:pPr lvl="0" eaLnBrk="1" latinLnBrk="0" hangingPunct="1"/>
            <a:r>
              <a:rPr lang="nl-BE" smtClean="0"/>
              <a:t>Cliquez pour modifier les styles du texte du masque</a:t>
            </a:r>
          </a:p>
          <a:p>
            <a:pPr lvl="1" eaLnBrk="1" latinLnBrk="0" hangingPunct="1"/>
            <a:r>
              <a:rPr lang="nl-BE" smtClean="0"/>
              <a:t>Deuxième niveau</a:t>
            </a:r>
          </a:p>
          <a:p>
            <a:pPr lvl="2" eaLnBrk="1" latinLnBrk="0" hangingPunct="1"/>
            <a:r>
              <a:rPr lang="nl-BE" smtClean="0"/>
              <a:t>Troisième niveau</a:t>
            </a:r>
          </a:p>
          <a:p>
            <a:pPr lvl="3" eaLnBrk="1" latinLnBrk="0" hangingPunct="1"/>
            <a:r>
              <a:rPr lang="nl-BE" smtClean="0"/>
              <a:t>Quatrième niveau</a:t>
            </a:r>
          </a:p>
          <a:p>
            <a:pPr lvl="4" eaLnBrk="1" latinLnBrk="0" hangingPunct="1"/>
            <a:r>
              <a:rPr lang="nl-BE" smtClean="0"/>
              <a:t>Cinquième niveau</a:t>
            </a:r>
            <a:endParaRPr kumimoji="0" lang="en-US"/>
          </a:p>
        </p:txBody>
      </p:sp>
      <p:sp>
        <p:nvSpPr>
          <p:cNvPr id="4" name="Espace réservé de la date 3"/>
          <p:cNvSpPr>
            <a:spLocks noGrp="1"/>
          </p:cNvSpPr>
          <p:nvPr>
            <p:ph type="dt" sz="half" idx="10"/>
          </p:nvPr>
        </p:nvSpPr>
        <p:spPr/>
        <p:txBody>
          <a:bodyPr/>
          <a:lstStyle/>
          <a:p>
            <a:fld id="{BD7EA84F-5F28-BB41-ABFA-5C68F9418E65}" type="datetimeFigureOut">
              <a:rPr lang="fr-FR" smtClean="0"/>
              <a:t>16-06-24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641FE560-20CF-EC47-9ED9-FBC342A25D7C}" type="slidenum">
              <a:rPr lang="fr-FR" smtClean="0"/>
              <a:t>‹#›</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En-tête de section">
    <p:bg>
      <p:bgRef idx="1002">
        <a:schemeClr val="bg2"/>
      </p:bgRef>
    </p:bg>
    <p:spTree>
      <p:nvGrpSpPr>
        <p:cNvPr id="1" name=""/>
        <p:cNvGrpSpPr/>
        <p:nvPr/>
      </p:nvGrpSpPr>
      <p:grpSpPr>
        <a:xfrm>
          <a:off x="0" y="0"/>
          <a:ext cx="0" cy="0"/>
          <a:chOff x="0" y="0"/>
          <a:chExt cx="0" cy="0"/>
        </a:xfrm>
      </p:grpSpPr>
      <p:sp>
        <p:nvSpPr>
          <p:cNvPr id="7" name="Forme libre 6"/>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9" name="Forme libre 8"/>
          <p:cNvSpPr>
            <a:spLocks/>
          </p:cNvSpPr>
          <p:nvPr/>
        </p:nvSpPr>
        <p:spPr bwMode="auto">
          <a:xfrm>
            <a:off x="6105525" y="0"/>
            <a:ext cx="3038475"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1608" y="1590"/>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2" name="Titre 1"/>
          <p:cNvSpPr>
            <a:spLocks noGrp="1"/>
          </p:cNvSpPr>
          <p:nvPr>
            <p:ph type="title"/>
          </p:nvPr>
        </p:nvSpPr>
        <p:spPr>
          <a:xfrm>
            <a:off x="685800" y="3583837"/>
            <a:ext cx="6629400" cy="1826363"/>
          </a:xfrm>
        </p:spPr>
        <p:txBody>
          <a:bodyPr tIns="0" bIns="0" anchor="t"/>
          <a:lstStyle>
            <a:lvl1pPr algn="l">
              <a:buNone/>
              <a:defRPr sz="4200" b="1" cap="none" baseline="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defRPr>
            </a:lvl1pPr>
          </a:lstStyle>
          <a:p>
            <a:r>
              <a:rPr kumimoji="0" lang="nl-BE" smtClean="0"/>
              <a:t>Cliquez et modifiez le titre</a:t>
            </a:r>
            <a:endParaRPr kumimoji="0" lang="en-US"/>
          </a:p>
        </p:txBody>
      </p:sp>
      <p:sp>
        <p:nvSpPr>
          <p:cNvPr id="3" name="Espace réservé du texte 2"/>
          <p:cNvSpPr>
            <a:spLocks noGrp="1"/>
          </p:cNvSpPr>
          <p:nvPr>
            <p:ph type="body" idx="1"/>
          </p:nvPr>
        </p:nvSpPr>
        <p:spPr>
          <a:xfrm>
            <a:off x="685800" y="2485800"/>
            <a:ext cx="6629400" cy="1066688"/>
          </a:xfrm>
        </p:spPr>
        <p:txBody>
          <a:bodyPr lIns="45720" tIns="0" rIns="45720" bIns="0" anchor="b"/>
          <a:lstStyle>
            <a:lvl1pPr marL="0" indent="0" algn="l">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nl-BE" smtClean="0"/>
              <a:t>Cliquez pour modifier les styles du texte du masque</a:t>
            </a:r>
          </a:p>
        </p:txBody>
      </p:sp>
      <p:sp>
        <p:nvSpPr>
          <p:cNvPr id="4" name="Espace réservé de la date 3"/>
          <p:cNvSpPr>
            <a:spLocks noGrp="1"/>
          </p:cNvSpPr>
          <p:nvPr>
            <p:ph type="dt" sz="half" idx="10"/>
          </p:nvPr>
        </p:nvSpPr>
        <p:spPr/>
        <p:txBody>
          <a:bodyPr/>
          <a:lstStyle/>
          <a:p>
            <a:fld id="{BD7EA84F-5F28-BB41-ABFA-5C68F9418E65}" type="datetimeFigureOut">
              <a:rPr lang="fr-FR" smtClean="0"/>
              <a:t>16-06-24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641FE560-20CF-EC47-9ED9-FBC342A25D7C}" type="slidenum">
              <a:rPr lang="fr-FR" smtClean="0"/>
              <a:t>‹#›</a:t>
            </a:fld>
            <a:endParaRPr lang="fr-F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7467600" cy="1143000"/>
          </a:xfrm>
        </p:spPr>
        <p:txBody>
          <a:bodyPr/>
          <a:lstStyle/>
          <a:p>
            <a:r>
              <a:rPr kumimoji="0" lang="nl-BE" smtClean="0"/>
              <a:t>Cliquez et modifiez le titre</a:t>
            </a:r>
            <a:endParaRPr kumimoji="0" lang="en-US"/>
          </a:p>
        </p:txBody>
      </p:sp>
      <p:sp>
        <p:nvSpPr>
          <p:cNvPr id="3" name="Espace réservé du contenu 2"/>
          <p:cNvSpPr>
            <a:spLocks noGrp="1"/>
          </p:cNvSpPr>
          <p:nvPr>
            <p:ph sz="half" idx="1"/>
          </p:nvPr>
        </p:nvSpPr>
        <p:spPr>
          <a:xfrm>
            <a:off x="457200" y="1600200"/>
            <a:ext cx="3657600" cy="4525963"/>
          </a:xfrm>
        </p:spPr>
        <p:txBody>
          <a:bodyPr/>
          <a:lstStyle>
            <a:lvl1pPr>
              <a:defRPr sz="2600"/>
            </a:lvl1pPr>
            <a:lvl2pPr>
              <a:defRPr sz="2200"/>
            </a:lvl2pPr>
            <a:lvl3pPr>
              <a:defRPr sz="2000"/>
            </a:lvl3pPr>
            <a:lvl4pPr>
              <a:defRPr sz="1800"/>
            </a:lvl4pPr>
            <a:lvl5pPr>
              <a:defRPr sz="1800"/>
            </a:lvl5pPr>
          </a:lstStyle>
          <a:p>
            <a:pPr lvl="0" eaLnBrk="1" latinLnBrk="0" hangingPunct="1"/>
            <a:r>
              <a:rPr lang="nl-BE" smtClean="0"/>
              <a:t>Cliquez pour modifier les styles du texte du masque</a:t>
            </a:r>
          </a:p>
          <a:p>
            <a:pPr lvl="1" eaLnBrk="1" latinLnBrk="0" hangingPunct="1"/>
            <a:r>
              <a:rPr lang="nl-BE" smtClean="0"/>
              <a:t>Deuxième niveau</a:t>
            </a:r>
          </a:p>
          <a:p>
            <a:pPr lvl="2" eaLnBrk="1" latinLnBrk="0" hangingPunct="1"/>
            <a:r>
              <a:rPr lang="nl-BE" smtClean="0"/>
              <a:t>Troisième niveau</a:t>
            </a:r>
          </a:p>
          <a:p>
            <a:pPr lvl="3" eaLnBrk="1" latinLnBrk="0" hangingPunct="1"/>
            <a:r>
              <a:rPr lang="nl-BE" smtClean="0"/>
              <a:t>Quatrième niveau</a:t>
            </a:r>
          </a:p>
          <a:p>
            <a:pPr lvl="4" eaLnBrk="1" latinLnBrk="0" hangingPunct="1"/>
            <a:r>
              <a:rPr lang="nl-BE" smtClean="0"/>
              <a:t>Cinquième niveau</a:t>
            </a:r>
            <a:endParaRPr kumimoji="0" lang="en-US"/>
          </a:p>
        </p:txBody>
      </p:sp>
      <p:sp>
        <p:nvSpPr>
          <p:cNvPr id="4" name="Espace réservé du contenu 3"/>
          <p:cNvSpPr>
            <a:spLocks noGrp="1"/>
          </p:cNvSpPr>
          <p:nvPr>
            <p:ph sz="half" idx="2"/>
          </p:nvPr>
        </p:nvSpPr>
        <p:spPr>
          <a:xfrm>
            <a:off x="4267200" y="1600200"/>
            <a:ext cx="3657600" cy="4525963"/>
          </a:xfrm>
        </p:spPr>
        <p:txBody>
          <a:bodyPr/>
          <a:lstStyle>
            <a:lvl1pPr>
              <a:defRPr sz="2600"/>
            </a:lvl1pPr>
            <a:lvl2pPr>
              <a:defRPr sz="2200"/>
            </a:lvl2pPr>
            <a:lvl3pPr>
              <a:defRPr sz="2000"/>
            </a:lvl3pPr>
            <a:lvl4pPr>
              <a:defRPr sz="1800"/>
            </a:lvl4pPr>
            <a:lvl5pPr>
              <a:defRPr sz="1800"/>
            </a:lvl5pPr>
          </a:lstStyle>
          <a:p>
            <a:pPr lvl="0" eaLnBrk="1" latinLnBrk="0" hangingPunct="1"/>
            <a:r>
              <a:rPr lang="nl-BE" smtClean="0"/>
              <a:t>Cliquez pour modifier les styles du texte du masque</a:t>
            </a:r>
          </a:p>
          <a:p>
            <a:pPr lvl="1" eaLnBrk="1" latinLnBrk="0" hangingPunct="1"/>
            <a:r>
              <a:rPr lang="nl-BE" smtClean="0"/>
              <a:t>Deuxième niveau</a:t>
            </a:r>
          </a:p>
          <a:p>
            <a:pPr lvl="2" eaLnBrk="1" latinLnBrk="0" hangingPunct="1"/>
            <a:r>
              <a:rPr lang="nl-BE" smtClean="0"/>
              <a:t>Troisième niveau</a:t>
            </a:r>
          </a:p>
          <a:p>
            <a:pPr lvl="3" eaLnBrk="1" latinLnBrk="0" hangingPunct="1"/>
            <a:r>
              <a:rPr lang="nl-BE" smtClean="0"/>
              <a:t>Quatrième niveau</a:t>
            </a:r>
          </a:p>
          <a:p>
            <a:pPr lvl="4" eaLnBrk="1" latinLnBrk="0" hangingPunct="1"/>
            <a:r>
              <a:rPr lang="nl-BE" smtClean="0"/>
              <a:t>Cinquième niveau</a:t>
            </a:r>
            <a:endParaRPr kumimoji="0" lang="en-US"/>
          </a:p>
        </p:txBody>
      </p:sp>
      <p:sp>
        <p:nvSpPr>
          <p:cNvPr id="5" name="Espace réservé de la date 4"/>
          <p:cNvSpPr>
            <a:spLocks noGrp="1"/>
          </p:cNvSpPr>
          <p:nvPr>
            <p:ph type="dt" sz="half" idx="10"/>
          </p:nvPr>
        </p:nvSpPr>
        <p:spPr/>
        <p:txBody>
          <a:bodyPr/>
          <a:lstStyle/>
          <a:p>
            <a:fld id="{BD7EA84F-5F28-BB41-ABFA-5C68F9418E65}" type="datetimeFigureOut">
              <a:rPr lang="fr-FR" smtClean="0"/>
              <a:t>16-06-24</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641FE560-20CF-EC47-9ED9-FBC342A25D7C}" type="slidenum">
              <a:rPr lang="fr-FR" smtClean="0"/>
              <a:t>‹#›</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8229600" cy="1143000"/>
          </a:xfrm>
        </p:spPr>
        <p:txBody>
          <a:bodyPr anchor="ctr"/>
          <a:lstStyle>
            <a:lvl1pPr>
              <a:defRPr/>
            </a:lvl1pPr>
          </a:lstStyle>
          <a:p>
            <a:r>
              <a:rPr kumimoji="0" lang="nl-BE" smtClean="0"/>
              <a:t>Cliquez et modifiez le titre</a:t>
            </a:r>
            <a:endParaRPr kumimoji="0" lang="en-US"/>
          </a:p>
        </p:txBody>
      </p:sp>
      <p:sp>
        <p:nvSpPr>
          <p:cNvPr id="3" name="Espace réservé du texte 2"/>
          <p:cNvSpPr>
            <a:spLocks noGrp="1"/>
          </p:cNvSpPr>
          <p:nvPr>
            <p:ph type="body" idx="1"/>
          </p:nvPr>
        </p:nvSpPr>
        <p:spPr>
          <a:xfrm>
            <a:off x="457200" y="5486400"/>
            <a:ext cx="4040188" cy="838200"/>
          </a:xfrm>
        </p:spPr>
        <p:txBody>
          <a:bodyPr anchor="t"/>
          <a:lstStyle>
            <a:lvl1pPr marL="0" indent="0">
              <a:buNone/>
              <a:defRPr sz="2400" b="1">
                <a:solidFill>
                  <a:schemeClr val="accent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nl-BE" smtClean="0"/>
              <a:t>Cliquez pour modifier les styles du texte du masque</a:t>
            </a:r>
          </a:p>
        </p:txBody>
      </p:sp>
      <p:sp>
        <p:nvSpPr>
          <p:cNvPr id="4" name="Espace réservé du texte 3"/>
          <p:cNvSpPr>
            <a:spLocks noGrp="1"/>
          </p:cNvSpPr>
          <p:nvPr>
            <p:ph type="body" sz="half" idx="3"/>
          </p:nvPr>
        </p:nvSpPr>
        <p:spPr>
          <a:xfrm>
            <a:off x="4645025" y="5486400"/>
            <a:ext cx="4041775" cy="838200"/>
          </a:xfrm>
        </p:spPr>
        <p:txBody>
          <a:bodyPr anchor="t"/>
          <a:lstStyle>
            <a:lvl1pPr marL="0" indent="0">
              <a:buNone/>
              <a:defRPr sz="2400" b="1">
                <a:solidFill>
                  <a:schemeClr val="accent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nl-BE" smtClean="0"/>
              <a:t>Cliquez pour modifier les styles du texte du masque</a:t>
            </a:r>
          </a:p>
        </p:txBody>
      </p:sp>
      <p:sp>
        <p:nvSpPr>
          <p:cNvPr id="5" name="Espace réservé du contenu 4"/>
          <p:cNvSpPr>
            <a:spLocks noGrp="1"/>
          </p:cNvSpPr>
          <p:nvPr>
            <p:ph sz="quarter" idx="2"/>
          </p:nvPr>
        </p:nvSpPr>
        <p:spPr>
          <a:xfrm>
            <a:off x="457200" y="1516912"/>
            <a:ext cx="4040188"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nl-BE" smtClean="0"/>
              <a:t>Cliquez pour modifier les styles du texte du masque</a:t>
            </a:r>
          </a:p>
          <a:p>
            <a:pPr lvl="1" eaLnBrk="1" latinLnBrk="0" hangingPunct="1"/>
            <a:r>
              <a:rPr lang="nl-BE" smtClean="0"/>
              <a:t>Deuxième niveau</a:t>
            </a:r>
          </a:p>
          <a:p>
            <a:pPr lvl="2" eaLnBrk="1" latinLnBrk="0" hangingPunct="1"/>
            <a:r>
              <a:rPr lang="nl-BE" smtClean="0"/>
              <a:t>Troisième niveau</a:t>
            </a:r>
          </a:p>
          <a:p>
            <a:pPr lvl="3" eaLnBrk="1" latinLnBrk="0" hangingPunct="1"/>
            <a:r>
              <a:rPr lang="nl-BE" smtClean="0"/>
              <a:t>Quatrième niveau</a:t>
            </a:r>
          </a:p>
          <a:p>
            <a:pPr lvl="4" eaLnBrk="1" latinLnBrk="0" hangingPunct="1"/>
            <a:r>
              <a:rPr lang="nl-BE" smtClean="0"/>
              <a:t>Cinquième niveau</a:t>
            </a:r>
            <a:endParaRPr kumimoji="0" lang="en-US"/>
          </a:p>
        </p:txBody>
      </p:sp>
      <p:sp>
        <p:nvSpPr>
          <p:cNvPr id="6" name="Espace réservé du contenu 5"/>
          <p:cNvSpPr>
            <a:spLocks noGrp="1"/>
          </p:cNvSpPr>
          <p:nvPr>
            <p:ph sz="quarter" idx="4"/>
          </p:nvPr>
        </p:nvSpPr>
        <p:spPr>
          <a:xfrm>
            <a:off x="4645025" y="1516912"/>
            <a:ext cx="4041775"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nl-BE" smtClean="0"/>
              <a:t>Cliquez pour modifier les styles du texte du masque</a:t>
            </a:r>
          </a:p>
          <a:p>
            <a:pPr lvl="1" eaLnBrk="1" latinLnBrk="0" hangingPunct="1"/>
            <a:r>
              <a:rPr lang="nl-BE" smtClean="0"/>
              <a:t>Deuxième niveau</a:t>
            </a:r>
          </a:p>
          <a:p>
            <a:pPr lvl="2" eaLnBrk="1" latinLnBrk="0" hangingPunct="1"/>
            <a:r>
              <a:rPr lang="nl-BE" smtClean="0"/>
              <a:t>Troisième niveau</a:t>
            </a:r>
          </a:p>
          <a:p>
            <a:pPr lvl="3" eaLnBrk="1" latinLnBrk="0" hangingPunct="1"/>
            <a:r>
              <a:rPr lang="nl-BE" smtClean="0"/>
              <a:t>Quatrième niveau</a:t>
            </a:r>
          </a:p>
          <a:p>
            <a:pPr lvl="4" eaLnBrk="1" latinLnBrk="0" hangingPunct="1"/>
            <a:r>
              <a:rPr lang="nl-BE" smtClean="0"/>
              <a:t>Cinquième niveau</a:t>
            </a:r>
            <a:endParaRPr kumimoji="0" lang="en-US"/>
          </a:p>
        </p:txBody>
      </p:sp>
      <p:sp>
        <p:nvSpPr>
          <p:cNvPr id="7" name="Espace réservé de la date 6"/>
          <p:cNvSpPr>
            <a:spLocks noGrp="1"/>
          </p:cNvSpPr>
          <p:nvPr>
            <p:ph type="dt" sz="half" idx="10"/>
          </p:nvPr>
        </p:nvSpPr>
        <p:spPr/>
        <p:txBody>
          <a:bodyPr/>
          <a:lstStyle/>
          <a:p>
            <a:fld id="{BD7EA84F-5F28-BB41-ABFA-5C68F9418E65}" type="datetimeFigureOut">
              <a:rPr lang="fr-FR" smtClean="0"/>
              <a:t>16-06-24</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641FE560-20CF-EC47-9ED9-FBC342A25D7C}" type="slidenum">
              <a:rPr lang="fr-FR" smtClean="0"/>
              <a:t>‹#›</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a:xfrm>
            <a:off x="457200" y="274320"/>
            <a:ext cx="7470648" cy="1143000"/>
          </a:xfrm>
        </p:spPr>
        <p:txBody>
          <a:bodyPr anchor="ctr"/>
          <a:lstStyle>
            <a:lvl1pPr algn="l">
              <a:defRPr sz="4600"/>
            </a:lvl1pPr>
          </a:lstStyle>
          <a:p>
            <a:r>
              <a:rPr kumimoji="0" lang="nl-BE" smtClean="0"/>
              <a:t>Cliquez et modifiez le titre</a:t>
            </a:r>
            <a:endParaRPr kumimoji="0" lang="en-US"/>
          </a:p>
        </p:txBody>
      </p:sp>
      <p:sp>
        <p:nvSpPr>
          <p:cNvPr id="7" name="Espace réservé de la date 6"/>
          <p:cNvSpPr>
            <a:spLocks noGrp="1"/>
          </p:cNvSpPr>
          <p:nvPr>
            <p:ph type="dt" sz="half" idx="10"/>
          </p:nvPr>
        </p:nvSpPr>
        <p:spPr/>
        <p:txBody>
          <a:bodyPr/>
          <a:lstStyle/>
          <a:p>
            <a:fld id="{BD7EA84F-5F28-BB41-ABFA-5C68F9418E65}" type="datetimeFigureOut">
              <a:rPr lang="fr-FR" smtClean="0"/>
              <a:t>16-06-24</a:t>
            </a:fld>
            <a:endParaRPr lang="fr-FR"/>
          </a:p>
        </p:txBody>
      </p:sp>
      <p:sp>
        <p:nvSpPr>
          <p:cNvPr id="8" name="Espace réservé du numéro de diapositive 7"/>
          <p:cNvSpPr>
            <a:spLocks noGrp="1"/>
          </p:cNvSpPr>
          <p:nvPr>
            <p:ph type="sldNum" sz="quarter" idx="11"/>
          </p:nvPr>
        </p:nvSpPr>
        <p:spPr/>
        <p:txBody>
          <a:bodyPr/>
          <a:lstStyle/>
          <a:p>
            <a:fld id="{641FE560-20CF-EC47-9ED9-FBC342A25D7C}" type="slidenum">
              <a:rPr lang="fr-FR" smtClean="0"/>
              <a:t>‹#›</a:t>
            </a:fld>
            <a:endParaRPr lang="fr-FR"/>
          </a:p>
        </p:txBody>
      </p:sp>
      <p:sp>
        <p:nvSpPr>
          <p:cNvPr id="9" name="Espace réservé du pied de page 8"/>
          <p:cNvSpPr>
            <a:spLocks noGrp="1"/>
          </p:cNvSpPr>
          <p:nvPr>
            <p:ph type="ftr" sz="quarter" idx="12"/>
          </p:nvPr>
        </p:nvSpPr>
        <p:spPr/>
        <p:txBody>
          <a:bodyPr/>
          <a:lstStyle/>
          <a:p>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BD7EA84F-5F28-BB41-ABFA-5C68F9418E65}" type="datetimeFigureOut">
              <a:rPr lang="fr-FR" smtClean="0"/>
              <a:t>16-06-24</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641FE560-20CF-EC47-9ED9-FBC342A25D7C}" type="slidenum">
              <a:rPr lang="fr-FR" smtClean="0"/>
              <a:t>‹#›</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1185528"/>
            <a:ext cx="3200400" cy="730250"/>
          </a:xfrm>
        </p:spPr>
        <p:txBody>
          <a:bodyPr tIns="0" bIns="0" anchor="t"/>
          <a:lstStyle>
            <a:lvl1pPr algn="l">
              <a:buNone/>
              <a:defRPr sz="1800" b="1">
                <a:solidFill>
                  <a:schemeClr val="accent1"/>
                </a:solidFill>
              </a:defRPr>
            </a:lvl1pPr>
          </a:lstStyle>
          <a:p>
            <a:r>
              <a:rPr kumimoji="0" lang="nl-BE" smtClean="0"/>
              <a:t>Cliquez et modifiez le titre</a:t>
            </a:r>
            <a:endParaRPr kumimoji="0" lang="en-US"/>
          </a:p>
        </p:txBody>
      </p:sp>
      <p:sp>
        <p:nvSpPr>
          <p:cNvPr id="3" name="Espace réservé du texte 2"/>
          <p:cNvSpPr>
            <a:spLocks noGrp="1"/>
          </p:cNvSpPr>
          <p:nvPr>
            <p:ph type="body" idx="2"/>
          </p:nvPr>
        </p:nvSpPr>
        <p:spPr>
          <a:xfrm>
            <a:off x="457200" y="214424"/>
            <a:ext cx="2743200" cy="914400"/>
          </a:xfrm>
        </p:spPr>
        <p:txBody>
          <a:bodyPr lIns="45720" tIns="0" rIns="45720" bIns="0" anchor="b"/>
          <a:lstStyle>
            <a:lvl1pPr marL="0" indent="0" algn="l">
              <a:buNone/>
              <a:defRPr sz="1400"/>
            </a:lvl1pPr>
            <a:lvl2pPr>
              <a:buNone/>
              <a:defRPr sz="1200"/>
            </a:lvl2pPr>
            <a:lvl3pPr>
              <a:buNone/>
              <a:defRPr sz="1000"/>
            </a:lvl3pPr>
            <a:lvl4pPr>
              <a:buNone/>
              <a:defRPr sz="900"/>
            </a:lvl4pPr>
            <a:lvl5pPr>
              <a:buNone/>
              <a:defRPr sz="900"/>
            </a:lvl5pPr>
          </a:lstStyle>
          <a:p>
            <a:pPr lvl="0" eaLnBrk="1" latinLnBrk="0" hangingPunct="1"/>
            <a:r>
              <a:rPr kumimoji="0" lang="nl-BE" smtClean="0"/>
              <a:t>Cliquez pour modifier les styles du texte du masque</a:t>
            </a:r>
          </a:p>
        </p:txBody>
      </p:sp>
      <p:sp>
        <p:nvSpPr>
          <p:cNvPr id="4" name="Espace réservé du contenu 3"/>
          <p:cNvSpPr>
            <a:spLocks noGrp="1"/>
          </p:cNvSpPr>
          <p:nvPr>
            <p:ph sz="half" idx="1"/>
          </p:nvPr>
        </p:nvSpPr>
        <p:spPr>
          <a:xfrm>
            <a:off x="457200" y="1981200"/>
            <a:ext cx="7086600" cy="3810000"/>
          </a:xfrm>
        </p:spPr>
        <p:txBody>
          <a:bodyPr/>
          <a:lstStyle>
            <a:lvl1pPr>
              <a:defRPr sz="2800"/>
            </a:lvl1pPr>
            <a:lvl2pPr>
              <a:defRPr sz="2400"/>
            </a:lvl2pPr>
            <a:lvl3pPr>
              <a:defRPr sz="2200"/>
            </a:lvl3pPr>
            <a:lvl4pPr>
              <a:defRPr sz="2000"/>
            </a:lvl4pPr>
            <a:lvl5pPr>
              <a:defRPr sz="2000"/>
            </a:lvl5pPr>
          </a:lstStyle>
          <a:p>
            <a:pPr lvl="0" eaLnBrk="1" latinLnBrk="0" hangingPunct="1"/>
            <a:r>
              <a:rPr lang="nl-BE" smtClean="0"/>
              <a:t>Cliquez pour modifier les styles du texte du masque</a:t>
            </a:r>
          </a:p>
          <a:p>
            <a:pPr lvl="1" eaLnBrk="1" latinLnBrk="0" hangingPunct="1"/>
            <a:r>
              <a:rPr lang="nl-BE" smtClean="0"/>
              <a:t>Deuxième niveau</a:t>
            </a:r>
          </a:p>
          <a:p>
            <a:pPr lvl="2" eaLnBrk="1" latinLnBrk="0" hangingPunct="1"/>
            <a:r>
              <a:rPr lang="nl-BE" smtClean="0"/>
              <a:t>Troisième niveau</a:t>
            </a:r>
          </a:p>
          <a:p>
            <a:pPr lvl="3" eaLnBrk="1" latinLnBrk="0" hangingPunct="1"/>
            <a:r>
              <a:rPr lang="nl-BE" smtClean="0"/>
              <a:t>Quatrième niveau</a:t>
            </a:r>
          </a:p>
          <a:p>
            <a:pPr lvl="4" eaLnBrk="1" latinLnBrk="0" hangingPunct="1"/>
            <a:r>
              <a:rPr lang="nl-BE" smtClean="0"/>
              <a:t>Cinquième niveau</a:t>
            </a:r>
            <a:endParaRPr kumimoji="0" lang="en-US"/>
          </a:p>
        </p:txBody>
      </p:sp>
      <p:sp>
        <p:nvSpPr>
          <p:cNvPr id="5" name="Espace réservé de la date 4"/>
          <p:cNvSpPr>
            <a:spLocks noGrp="1"/>
          </p:cNvSpPr>
          <p:nvPr>
            <p:ph type="dt" sz="half" idx="10"/>
          </p:nvPr>
        </p:nvSpPr>
        <p:spPr/>
        <p:txBody>
          <a:bodyPr/>
          <a:lstStyle/>
          <a:p>
            <a:fld id="{BD7EA84F-5F28-BB41-ABFA-5C68F9418E65}" type="datetimeFigureOut">
              <a:rPr lang="fr-FR" smtClean="0"/>
              <a:t>16-06-24</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a:xfrm>
            <a:off x="8156448" y="6422064"/>
            <a:ext cx="762000" cy="365125"/>
          </a:xfrm>
        </p:spPr>
        <p:txBody>
          <a:bodyPr/>
          <a:lstStyle/>
          <a:p>
            <a:fld id="{641FE560-20CF-EC47-9ED9-FBC342A25D7C}" type="slidenum">
              <a:rPr lang="fr-FR" smtClean="0"/>
              <a:t>‹#›</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5556732" y="1705709"/>
            <a:ext cx="3053868" cy="1253808"/>
          </a:xfrm>
        </p:spPr>
        <p:txBody>
          <a:bodyPr anchor="b"/>
          <a:lstStyle>
            <a:lvl1pPr algn="l">
              <a:buNone/>
              <a:defRPr sz="2200" b="1">
                <a:solidFill>
                  <a:schemeClr val="accent1"/>
                </a:solidFill>
              </a:defRPr>
            </a:lvl1pPr>
          </a:lstStyle>
          <a:p>
            <a:r>
              <a:rPr kumimoji="0" lang="nl-BE" smtClean="0"/>
              <a:t>Cliquez et modifiez le titre</a:t>
            </a:r>
            <a:endParaRPr kumimoji="0" lang="en-US"/>
          </a:p>
        </p:txBody>
      </p:sp>
      <p:sp>
        <p:nvSpPr>
          <p:cNvPr id="3" name="Espace réservé pour une image  2"/>
          <p:cNvSpPr>
            <a:spLocks noGrp="1"/>
          </p:cNvSpPr>
          <p:nvPr>
            <p:ph type="pic" idx="1"/>
          </p:nvPr>
        </p:nvSpPr>
        <p:spPr>
          <a:xfrm>
            <a:off x="1065628" y="1019907"/>
            <a:ext cx="4114800" cy="4114800"/>
          </a:xfrm>
          <a:prstGeom prst="ellipse">
            <a:avLst/>
          </a:prstGeom>
          <a:solidFill>
            <a:schemeClr val="bg2">
              <a:shade val="50000"/>
            </a:schemeClr>
          </a:solidFill>
          <a:ln w="50800" cap="flat">
            <a:solidFill>
              <a:schemeClr val="bg2"/>
            </a:solidFill>
            <a:miter lim="800000"/>
          </a:ln>
          <a:effectLst>
            <a:outerShdw blurRad="152000" dist="345000" dir="5400000" sx="-80000" sy="-18000" rotWithShape="0">
              <a:srgbClr val="000000">
                <a:alpha val="25000"/>
              </a:srgbClr>
            </a:outerShdw>
          </a:effectLst>
          <a:scene3d>
            <a:camera prst="orthographicFront"/>
            <a:lightRig rig="contrasting" dir="t">
              <a:rot lat="0" lon="0" rev="2400000"/>
            </a:lightRig>
          </a:scene3d>
          <a:sp3d contourW="7620">
            <a:bevelT w="63500" h="63500"/>
            <a:contourClr>
              <a:schemeClr val="bg2">
                <a:shade val="50000"/>
              </a:schemeClr>
            </a:contourClr>
          </a:sp3d>
        </p:spPr>
        <p:txBody>
          <a:bodyPr/>
          <a:lstStyle>
            <a:lvl1pPr marL="0" indent="0">
              <a:buNone/>
              <a:defRPr sz="3200"/>
            </a:lvl1pPr>
          </a:lstStyle>
          <a:p>
            <a:r>
              <a:rPr kumimoji="0" lang="nl-BE" smtClean="0"/>
              <a:t>Faire glisser l'image vers l'espace réservé ou cliquer sur l'icône pour l'ajouter</a:t>
            </a:r>
            <a:endParaRPr kumimoji="0" lang="en-US" dirty="0"/>
          </a:p>
        </p:txBody>
      </p:sp>
      <p:sp>
        <p:nvSpPr>
          <p:cNvPr id="4" name="Espace réservé du texte 3"/>
          <p:cNvSpPr>
            <a:spLocks noGrp="1"/>
          </p:cNvSpPr>
          <p:nvPr>
            <p:ph type="body" sz="half" idx="2"/>
          </p:nvPr>
        </p:nvSpPr>
        <p:spPr>
          <a:xfrm>
            <a:off x="5556734" y="2998765"/>
            <a:ext cx="3053866" cy="2663482"/>
          </a:xfrm>
        </p:spPr>
        <p:txBody>
          <a:bodyPr lIns="45720" rIns="45720"/>
          <a:lstStyle>
            <a:lvl1pPr marL="0" indent="0">
              <a:buFontTx/>
              <a:buNone/>
              <a:defRPr sz="12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nl-BE" smtClean="0"/>
              <a:t>Cliquez pour modifier les styles du texte du masque</a:t>
            </a:r>
          </a:p>
        </p:txBody>
      </p:sp>
      <p:sp>
        <p:nvSpPr>
          <p:cNvPr id="5" name="Espace réservé de la date 4"/>
          <p:cNvSpPr>
            <a:spLocks noGrp="1"/>
          </p:cNvSpPr>
          <p:nvPr>
            <p:ph type="dt" sz="half" idx="10"/>
          </p:nvPr>
        </p:nvSpPr>
        <p:spPr>
          <a:xfrm>
            <a:off x="457200" y="6422064"/>
            <a:ext cx="2133600" cy="365125"/>
          </a:xfrm>
        </p:spPr>
        <p:txBody>
          <a:bodyPr/>
          <a:lstStyle/>
          <a:p>
            <a:fld id="{BD7EA84F-5F28-BB41-ABFA-5C68F9418E65}" type="datetimeFigureOut">
              <a:rPr lang="fr-FR" smtClean="0"/>
              <a:t>16-06-24</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641FE560-20CF-EC47-9ED9-FBC342A25D7C}" type="slidenum">
              <a:rPr lang="fr-FR" smtClean="0"/>
              <a:t>‹#›</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12" name="Forme libre 11"/>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16" name="Forme libre 15"/>
          <p:cNvSpPr>
            <a:spLocks/>
          </p:cNvSpPr>
          <p:nvPr/>
        </p:nvSpPr>
        <p:spPr bwMode="auto">
          <a:xfrm>
            <a:off x="7315200" y="0"/>
            <a:ext cx="1828800"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2082" y="1734"/>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9" name="Espace réservé du titre 8"/>
          <p:cNvSpPr>
            <a:spLocks noGrp="1"/>
          </p:cNvSpPr>
          <p:nvPr>
            <p:ph type="title"/>
          </p:nvPr>
        </p:nvSpPr>
        <p:spPr>
          <a:xfrm>
            <a:off x="457200" y="274638"/>
            <a:ext cx="7467600" cy="1143000"/>
          </a:xfrm>
          <a:prstGeom prst="rect">
            <a:avLst/>
          </a:prstGeom>
        </p:spPr>
        <p:txBody>
          <a:bodyPr vert="horz" lIns="45720" rIns="45720" anchor="ctr">
            <a:normAutofit/>
          </a:bodyPr>
          <a:lstStyle/>
          <a:p>
            <a:r>
              <a:rPr kumimoji="0" lang="nl-BE" smtClean="0"/>
              <a:t>Cliquez et modifiez le titre</a:t>
            </a:r>
            <a:endParaRPr kumimoji="0" lang="en-US"/>
          </a:p>
        </p:txBody>
      </p:sp>
      <p:sp>
        <p:nvSpPr>
          <p:cNvPr id="30" name="Espace réservé du texte 29"/>
          <p:cNvSpPr>
            <a:spLocks noGrp="1"/>
          </p:cNvSpPr>
          <p:nvPr>
            <p:ph type="body" idx="1"/>
          </p:nvPr>
        </p:nvSpPr>
        <p:spPr>
          <a:xfrm>
            <a:off x="457200" y="1600200"/>
            <a:ext cx="7467600" cy="4525963"/>
          </a:xfrm>
          <a:prstGeom prst="rect">
            <a:avLst/>
          </a:prstGeom>
        </p:spPr>
        <p:txBody>
          <a:bodyPr vert="horz">
            <a:normAutofit/>
          </a:bodyPr>
          <a:lstStyle/>
          <a:p>
            <a:pPr lvl="0" eaLnBrk="1" latinLnBrk="0" hangingPunct="1"/>
            <a:r>
              <a:rPr kumimoji="0" lang="nl-BE" smtClean="0"/>
              <a:t>Cliquez pour modifier les styles du texte du masque</a:t>
            </a:r>
          </a:p>
          <a:p>
            <a:pPr lvl="1" eaLnBrk="1" latinLnBrk="0" hangingPunct="1"/>
            <a:r>
              <a:rPr kumimoji="0" lang="nl-BE" smtClean="0"/>
              <a:t>Deuxième niveau</a:t>
            </a:r>
          </a:p>
          <a:p>
            <a:pPr lvl="2" eaLnBrk="1" latinLnBrk="0" hangingPunct="1"/>
            <a:r>
              <a:rPr kumimoji="0" lang="nl-BE" smtClean="0"/>
              <a:t>Troisième niveau</a:t>
            </a:r>
          </a:p>
          <a:p>
            <a:pPr lvl="3" eaLnBrk="1" latinLnBrk="0" hangingPunct="1"/>
            <a:r>
              <a:rPr kumimoji="0" lang="nl-BE" smtClean="0"/>
              <a:t>Quatrième niveau</a:t>
            </a:r>
          </a:p>
          <a:p>
            <a:pPr lvl="4" eaLnBrk="1" latinLnBrk="0" hangingPunct="1"/>
            <a:r>
              <a:rPr kumimoji="0" lang="nl-BE" smtClean="0"/>
              <a:t>Cinquième niveau</a:t>
            </a:r>
            <a:endParaRPr kumimoji="0" lang="en-US"/>
          </a:p>
        </p:txBody>
      </p:sp>
      <p:sp>
        <p:nvSpPr>
          <p:cNvPr id="10" name="Espace réservé de la date 9"/>
          <p:cNvSpPr>
            <a:spLocks noGrp="1"/>
          </p:cNvSpPr>
          <p:nvPr>
            <p:ph type="dt" sz="half" idx="2"/>
          </p:nvPr>
        </p:nvSpPr>
        <p:spPr>
          <a:xfrm>
            <a:off x="457200" y="6422064"/>
            <a:ext cx="2133600" cy="365125"/>
          </a:xfrm>
          <a:prstGeom prst="rect">
            <a:avLst/>
          </a:prstGeom>
        </p:spPr>
        <p:txBody>
          <a:bodyPr vert="horz" bIns="0" anchor="b"/>
          <a:lstStyle>
            <a:lvl1pPr algn="l" eaLnBrk="1" latinLnBrk="0" hangingPunct="1">
              <a:defRPr kumimoji="0" sz="1000">
                <a:solidFill>
                  <a:schemeClr val="tx2">
                    <a:shade val="50000"/>
                  </a:schemeClr>
                </a:solidFill>
              </a:defRPr>
            </a:lvl1pPr>
          </a:lstStyle>
          <a:p>
            <a:fld id="{BD7EA84F-5F28-BB41-ABFA-5C68F9418E65}" type="datetimeFigureOut">
              <a:rPr lang="fr-FR" smtClean="0"/>
              <a:t>16-06-24</a:t>
            </a:fld>
            <a:endParaRPr lang="fr-FR"/>
          </a:p>
        </p:txBody>
      </p:sp>
      <p:sp>
        <p:nvSpPr>
          <p:cNvPr id="22" name="Espace réservé du pied de page 21"/>
          <p:cNvSpPr>
            <a:spLocks noGrp="1"/>
          </p:cNvSpPr>
          <p:nvPr>
            <p:ph type="ftr" sz="quarter" idx="3"/>
          </p:nvPr>
        </p:nvSpPr>
        <p:spPr>
          <a:xfrm>
            <a:off x="3124200" y="6422064"/>
            <a:ext cx="2895600" cy="365125"/>
          </a:xfrm>
          <a:prstGeom prst="rect">
            <a:avLst/>
          </a:prstGeom>
        </p:spPr>
        <p:txBody>
          <a:bodyPr vert="horz" lIns="0" rIns="0" bIns="0" anchor="b"/>
          <a:lstStyle>
            <a:lvl1pPr algn="ctr" eaLnBrk="1" latinLnBrk="0" hangingPunct="1">
              <a:defRPr kumimoji="0" sz="1000">
                <a:solidFill>
                  <a:schemeClr val="tx2">
                    <a:shade val="50000"/>
                  </a:schemeClr>
                </a:solidFill>
              </a:defRPr>
            </a:lvl1pPr>
          </a:lstStyle>
          <a:p>
            <a:endParaRPr lang="fr-FR"/>
          </a:p>
        </p:txBody>
      </p:sp>
      <p:sp>
        <p:nvSpPr>
          <p:cNvPr id="18" name="Espace réservé du numéro de diapositive 17"/>
          <p:cNvSpPr>
            <a:spLocks noGrp="1"/>
          </p:cNvSpPr>
          <p:nvPr>
            <p:ph type="sldNum" sz="quarter" idx="4"/>
          </p:nvPr>
        </p:nvSpPr>
        <p:spPr>
          <a:xfrm>
            <a:off x="8153400" y="6422064"/>
            <a:ext cx="762000" cy="365125"/>
          </a:xfrm>
          <a:prstGeom prst="rect">
            <a:avLst/>
          </a:prstGeom>
        </p:spPr>
        <p:txBody>
          <a:bodyPr vert="horz" lIns="0" tIns="0" rIns="0" bIns="0" anchor="b"/>
          <a:lstStyle>
            <a:lvl1pPr algn="r" eaLnBrk="1" latinLnBrk="0" hangingPunct="1">
              <a:defRPr kumimoji="0" sz="1000">
                <a:solidFill>
                  <a:schemeClr val="tx2">
                    <a:shade val="50000"/>
                  </a:schemeClr>
                </a:solidFill>
              </a:defRPr>
            </a:lvl1pPr>
          </a:lstStyle>
          <a:p>
            <a:fld id="{641FE560-20CF-EC47-9ED9-FBC342A25D7C}" type="slidenum">
              <a:rPr lang="fr-FR" smtClean="0"/>
              <a:t>‹#›</a:t>
            </a:fld>
            <a:endParaRPr lang="fr-FR"/>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600" kern="1200">
          <a:solidFill>
            <a:schemeClr val="tx1"/>
          </a:solidFill>
          <a:latin typeface="+mj-lt"/>
          <a:ea typeface="+mj-ea"/>
          <a:cs typeface="+mj-cs"/>
        </a:defRPr>
      </a:lvl1pPr>
    </p:titleStyle>
    <p:bodyStyle>
      <a:lvl1pPr marL="420624" indent="-384048" algn="l" rtl="0" eaLnBrk="1" latinLnBrk="0" hangingPunct="1">
        <a:spcBef>
          <a:spcPct val="20000"/>
        </a:spcBef>
        <a:buClr>
          <a:schemeClr val="accent1"/>
        </a:buClr>
        <a:buSzPct val="80000"/>
        <a:buFont typeface="Wingdings 2"/>
        <a:buChar char=""/>
        <a:defRPr kumimoji="0" sz="3000" kern="1200">
          <a:solidFill>
            <a:schemeClr val="tx1"/>
          </a:solidFill>
          <a:latin typeface="+mn-lt"/>
          <a:ea typeface="+mn-ea"/>
          <a:cs typeface="+mn-cs"/>
        </a:defRPr>
      </a:lvl1pPr>
      <a:lvl2pPr marL="722376" indent="-274320" algn="l" rtl="0" eaLnBrk="1" latinLnBrk="0" hangingPunct="1">
        <a:spcBef>
          <a:spcPct val="20000"/>
        </a:spcBef>
        <a:buClr>
          <a:schemeClr val="accent1"/>
        </a:buClr>
        <a:buSzPct val="90000"/>
        <a:buFont typeface="Wingdings 2"/>
        <a:buChar char=""/>
        <a:defRPr kumimoji="0" sz="2600" kern="1200">
          <a:solidFill>
            <a:schemeClr val="tx1"/>
          </a:solidFill>
          <a:latin typeface="+mn-lt"/>
          <a:ea typeface="+mn-ea"/>
          <a:cs typeface="+mn-cs"/>
        </a:defRPr>
      </a:lvl2pPr>
      <a:lvl3pPr marL="1005840" indent="-256032" algn="l" rtl="0" eaLnBrk="1" latinLnBrk="0" hangingPunct="1">
        <a:spcBef>
          <a:spcPct val="20000"/>
        </a:spcBef>
        <a:buClr>
          <a:schemeClr val="accent2"/>
        </a:buClr>
        <a:buSzPct val="85000"/>
        <a:buFont typeface="Arial"/>
        <a:buChar char="○"/>
        <a:defRPr kumimoji="0" sz="2400" kern="1200">
          <a:solidFill>
            <a:schemeClr val="tx1"/>
          </a:solidFill>
          <a:latin typeface="+mn-lt"/>
          <a:ea typeface="+mn-ea"/>
          <a:cs typeface="+mn-cs"/>
        </a:defRPr>
      </a:lvl3pPr>
      <a:lvl4pPr marL="1280160" indent="-237744" algn="l" rtl="0" eaLnBrk="1" latinLnBrk="0" hangingPunct="1">
        <a:spcBef>
          <a:spcPct val="20000"/>
        </a:spcBef>
        <a:buClr>
          <a:schemeClr val="accent3"/>
        </a:buClr>
        <a:buSzPct val="90000"/>
        <a:buFont typeface="Wingdings 2"/>
        <a:buChar char=""/>
        <a:defRPr kumimoji="0" sz="2000" kern="1200">
          <a:solidFill>
            <a:schemeClr val="tx1"/>
          </a:solidFill>
          <a:latin typeface="+mn-lt"/>
          <a:ea typeface="+mn-ea"/>
          <a:cs typeface="+mn-cs"/>
        </a:defRPr>
      </a:lvl4pPr>
      <a:lvl5pPr marL="1490472" indent="-182880" algn="l" rtl="0" eaLnBrk="1" latinLnBrk="0" hangingPunct="1">
        <a:spcBef>
          <a:spcPct val="20000"/>
        </a:spcBef>
        <a:buClr>
          <a:schemeClr val="accent4"/>
        </a:buClr>
        <a:buSzPct val="100000"/>
        <a:buFont typeface="Arial"/>
        <a:buChar char="-"/>
        <a:defRPr kumimoji="0" sz="2000" kern="1200">
          <a:solidFill>
            <a:schemeClr val="tx1"/>
          </a:solidFill>
          <a:latin typeface="+mn-lt"/>
          <a:ea typeface="+mn-ea"/>
          <a:cs typeface="+mn-cs"/>
        </a:defRPr>
      </a:lvl5pPr>
      <a:lvl6pPr marL="1700784" indent="-182880" algn="l" rtl="0" eaLnBrk="1" latinLnBrk="0" hangingPunct="1">
        <a:spcBef>
          <a:spcPct val="20000"/>
        </a:spcBef>
        <a:buClr>
          <a:schemeClr val="accent5"/>
        </a:buClr>
        <a:buFont typeface="Arial"/>
        <a:buChar char="-"/>
        <a:defRPr kumimoji="0" sz="2000" kern="1200" baseline="0">
          <a:solidFill>
            <a:schemeClr val="tx1"/>
          </a:solidFill>
          <a:latin typeface="+mn-lt"/>
          <a:ea typeface="+mn-ea"/>
          <a:cs typeface="+mn-cs"/>
        </a:defRPr>
      </a:lvl6pPr>
      <a:lvl7pPr marL="1920240" indent="-182880" algn="l" rtl="0" eaLnBrk="1" latinLnBrk="0" hangingPunct="1">
        <a:spcBef>
          <a:spcPct val="20000"/>
        </a:spcBef>
        <a:buClr>
          <a:schemeClr val="accent6"/>
        </a:buClr>
        <a:buSzPct val="100000"/>
        <a:buFont typeface="Arial"/>
        <a:buChar char="•"/>
        <a:defRPr kumimoji="0" sz="1800" kern="1200" baseline="0">
          <a:solidFill>
            <a:schemeClr val="tx1"/>
          </a:solidFill>
          <a:latin typeface="+mn-lt"/>
          <a:ea typeface="+mn-ea"/>
          <a:cs typeface="+mn-cs"/>
        </a:defRPr>
      </a:lvl7pPr>
      <a:lvl8pPr marL="2139696" indent="-182880" algn="l" rtl="0"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8pPr>
      <a:lvl9pPr marL="2331720" indent="-182880" algn="l" rtl="0"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normAutofit fontScale="90000"/>
          </a:bodyPr>
          <a:lstStyle/>
          <a:p>
            <a:r>
              <a:rPr lang="en-GB" sz="4000" dirty="0">
                <a:effectLst/>
              </a:rPr>
              <a:t>International norms and regions:</a:t>
            </a:r>
            <a:r>
              <a:rPr lang="fr-FR" sz="4000" dirty="0">
                <a:effectLst/>
              </a:rPr>
              <a:t/>
            </a:r>
            <a:br>
              <a:rPr lang="fr-FR" sz="4000" dirty="0">
                <a:effectLst/>
              </a:rPr>
            </a:br>
            <a:r>
              <a:rPr lang="en-GB" sz="4000" dirty="0">
                <a:effectLst/>
              </a:rPr>
              <a:t>Mercosur and ASEAN at the time of cultural diversity</a:t>
            </a:r>
            <a:r>
              <a:rPr lang="fr-FR" dirty="0">
                <a:effectLst/>
              </a:rPr>
              <a:t/>
            </a:r>
            <a:br>
              <a:rPr lang="fr-FR" dirty="0">
                <a:effectLst/>
              </a:rPr>
            </a:br>
            <a:endParaRPr lang="fr-FR" dirty="0"/>
          </a:p>
        </p:txBody>
      </p:sp>
      <p:sp>
        <p:nvSpPr>
          <p:cNvPr id="3" name="Sous-titre 2"/>
          <p:cNvSpPr>
            <a:spLocks noGrp="1"/>
          </p:cNvSpPr>
          <p:nvPr>
            <p:ph type="subTitle" idx="1"/>
          </p:nvPr>
        </p:nvSpPr>
        <p:spPr>
          <a:xfrm>
            <a:off x="433050" y="1544812"/>
            <a:ext cx="6480048" cy="1452971"/>
          </a:xfrm>
        </p:spPr>
        <p:txBody>
          <a:bodyPr>
            <a:normAutofit/>
          </a:bodyPr>
          <a:lstStyle/>
          <a:p>
            <a:r>
              <a:rPr lang="fr-FR" sz="1600" dirty="0" smtClean="0"/>
              <a:t>Antonios Vlassis, </a:t>
            </a:r>
            <a:r>
              <a:rPr lang="fr-FR" sz="1600" dirty="0" smtClean="0"/>
              <a:t>Scientific </a:t>
            </a:r>
            <a:r>
              <a:rPr lang="fr-FR" sz="1600" dirty="0" err="1" smtClean="0"/>
              <a:t>Research</a:t>
            </a:r>
            <a:r>
              <a:rPr lang="fr-FR" sz="1600" dirty="0" smtClean="0"/>
              <a:t> </a:t>
            </a:r>
            <a:r>
              <a:rPr lang="fr-FR" sz="1600" dirty="0" err="1" smtClean="0"/>
              <a:t>Fund</a:t>
            </a:r>
            <a:r>
              <a:rPr lang="fr-FR" sz="1600" dirty="0" smtClean="0"/>
              <a:t>-</a:t>
            </a:r>
            <a:r>
              <a:rPr lang="fr-FR" sz="1600" dirty="0" smtClean="0"/>
              <a:t>Center for International Relations </a:t>
            </a:r>
            <a:r>
              <a:rPr lang="fr-FR" sz="1600" dirty="0" err="1" smtClean="0"/>
              <a:t>Studies</a:t>
            </a:r>
            <a:r>
              <a:rPr lang="fr-FR" sz="1600" dirty="0" smtClean="0"/>
              <a:t>, </a:t>
            </a:r>
            <a:r>
              <a:rPr lang="fr-FR" sz="1600" dirty="0" err="1" smtClean="0"/>
              <a:t>University</a:t>
            </a:r>
            <a:r>
              <a:rPr lang="fr-FR" sz="1600" dirty="0" smtClean="0"/>
              <a:t> of </a:t>
            </a:r>
            <a:r>
              <a:rPr lang="fr-FR" sz="1600" dirty="0" err="1" smtClean="0"/>
              <a:t>Liege</a:t>
            </a:r>
            <a:r>
              <a:rPr lang="fr-FR" sz="1600" dirty="0" smtClean="0"/>
              <a:t>, </a:t>
            </a:r>
            <a:r>
              <a:rPr lang="fr-FR" sz="1600" dirty="0" err="1" smtClean="0"/>
              <a:t>Belgium</a:t>
            </a:r>
            <a:endParaRPr lang="fr-FR" sz="1600" dirty="0"/>
          </a:p>
        </p:txBody>
      </p:sp>
    </p:spTree>
    <p:extLst>
      <p:ext uri="{BB962C8B-B14F-4D97-AF65-F5344CB8AC3E}">
        <p14:creationId xmlns:p14="http://schemas.microsoft.com/office/powerpoint/2010/main" val="165481294"/>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Introduction</a:t>
            </a:r>
            <a:endParaRPr lang="fr-FR" dirty="0"/>
          </a:p>
        </p:txBody>
      </p:sp>
      <p:sp>
        <p:nvSpPr>
          <p:cNvPr id="3" name="Espace réservé du contenu 2"/>
          <p:cNvSpPr>
            <a:spLocks noGrp="1"/>
          </p:cNvSpPr>
          <p:nvPr>
            <p:ph idx="1"/>
          </p:nvPr>
        </p:nvSpPr>
        <p:spPr/>
        <p:txBody>
          <a:bodyPr>
            <a:normAutofit fontScale="55000" lnSpcReduction="20000"/>
          </a:bodyPr>
          <a:lstStyle/>
          <a:p>
            <a:r>
              <a:rPr lang="en-GB" b="1" dirty="0"/>
              <a:t>Why do some international ideas find greater acceptance in a particular region than in another</a:t>
            </a:r>
            <a:r>
              <a:rPr lang="en-GB" b="1" dirty="0" smtClean="0"/>
              <a:t>? (</a:t>
            </a:r>
            <a:r>
              <a:rPr lang="en-GB" b="1" dirty="0" err="1" smtClean="0"/>
              <a:t>Acharya</a:t>
            </a:r>
            <a:r>
              <a:rPr lang="en-GB" b="1" dirty="0" smtClean="0"/>
              <a:t> 2004)  </a:t>
            </a:r>
          </a:p>
          <a:p>
            <a:endParaRPr lang="fr-FR" b="1" dirty="0"/>
          </a:p>
          <a:p>
            <a:r>
              <a:rPr lang="en-GB" b="1" dirty="0"/>
              <a:t>Convention on the Protection and the Promotion of Diversity of Cultural Expressions</a:t>
            </a:r>
            <a:r>
              <a:rPr lang="en-GB" dirty="0"/>
              <a:t> (CDCE</a:t>
            </a:r>
            <a:r>
              <a:rPr lang="en-GB" dirty="0" smtClean="0"/>
              <a:t>)</a:t>
            </a:r>
          </a:p>
          <a:p>
            <a:r>
              <a:rPr lang="fr-FR" dirty="0"/>
              <a:t>CDCE </a:t>
            </a:r>
            <a:r>
              <a:rPr lang="fr-FR" dirty="0" err="1"/>
              <a:t>adopted</a:t>
            </a:r>
            <a:r>
              <a:rPr lang="fr-FR" dirty="0"/>
              <a:t> by UNESCO in 2005</a:t>
            </a:r>
          </a:p>
          <a:p>
            <a:r>
              <a:rPr lang="en-GB" dirty="0"/>
              <a:t>A</a:t>
            </a:r>
            <a:r>
              <a:rPr lang="en-GB" dirty="0" smtClean="0"/>
              <a:t>cceptance </a:t>
            </a:r>
            <a:r>
              <a:rPr lang="en-GB" dirty="0"/>
              <a:t>of a specific problem such as the threat of free trade agreements </a:t>
            </a:r>
            <a:r>
              <a:rPr lang="en-GB" dirty="0" smtClean="0"/>
              <a:t>on </a:t>
            </a:r>
            <a:r>
              <a:rPr lang="en-GB" dirty="0"/>
              <a:t>cultural policies as international </a:t>
            </a:r>
            <a:r>
              <a:rPr lang="en-GB" dirty="0" smtClean="0"/>
              <a:t>issue; new practices regarding the link ‘culture and development’.   </a:t>
            </a:r>
          </a:p>
          <a:p>
            <a:endParaRPr lang="en-GB" dirty="0" smtClean="0"/>
          </a:p>
          <a:p>
            <a:r>
              <a:rPr lang="en-GB" dirty="0" smtClean="0"/>
              <a:t>Recognize </a:t>
            </a:r>
            <a:r>
              <a:rPr lang="en-GB" dirty="0"/>
              <a:t>the </a:t>
            </a:r>
            <a:r>
              <a:rPr lang="en-GB" b="1" dirty="0"/>
              <a:t>specificity of cultural goods </a:t>
            </a:r>
            <a:r>
              <a:rPr lang="en-GB" dirty="0"/>
              <a:t>and services and the importance of </a:t>
            </a:r>
            <a:r>
              <a:rPr lang="en-GB" b="1" dirty="0"/>
              <a:t>cultural policy </a:t>
            </a:r>
            <a:r>
              <a:rPr lang="en-GB" dirty="0"/>
              <a:t>for the protection and promotion of the diversity of cultural </a:t>
            </a:r>
            <a:r>
              <a:rPr lang="en-GB" dirty="0" smtClean="0"/>
              <a:t>expressions. </a:t>
            </a:r>
          </a:p>
          <a:p>
            <a:r>
              <a:rPr lang="en-GB" b="1" dirty="0"/>
              <a:t>R</a:t>
            </a:r>
            <a:r>
              <a:rPr lang="en-GB" b="1" dirty="0" smtClean="0"/>
              <a:t>ole </a:t>
            </a:r>
            <a:r>
              <a:rPr lang="en-GB" b="1" dirty="0"/>
              <a:t>of civil </a:t>
            </a:r>
            <a:r>
              <a:rPr lang="en-GB" b="1" dirty="0" smtClean="0"/>
              <a:t>society </a:t>
            </a:r>
            <a:r>
              <a:rPr lang="en-GB" dirty="0" smtClean="0"/>
              <a:t>(Article 11);</a:t>
            </a:r>
            <a:r>
              <a:rPr lang="fr-FR" dirty="0" smtClean="0"/>
              <a:t> </a:t>
            </a:r>
            <a:r>
              <a:rPr lang="en-GB" b="1" dirty="0"/>
              <a:t>cultural industries in sustainable development policies</a:t>
            </a:r>
            <a:r>
              <a:rPr lang="en-GB" dirty="0"/>
              <a:t> (Article 13</a:t>
            </a:r>
            <a:r>
              <a:rPr lang="en-GB" dirty="0" smtClean="0"/>
              <a:t>)</a:t>
            </a:r>
            <a:r>
              <a:rPr lang="fr-FR" dirty="0"/>
              <a:t>;</a:t>
            </a:r>
            <a:r>
              <a:rPr lang="en-GB" b="1" dirty="0" smtClean="0"/>
              <a:t> </a:t>
            </a:r>
            <a:r>
              <a:rPr lang="en-GB" b="1" dirty="0"/>
              <a:t>international cultural cooperation</a:t>
            </a:r>
            <a:r>
              <a:rPr lang="en-GB" dirty="0"/>
              <a:t> through various </a:t>
            </a:r>
            <a:r>
              <a:rPr lang="en-GB" dirty="0" smtClean="0"/>
              <a:t>tools</a:t>
            </a:r>
            <a:r>
              <a:rPr lang="fr-FR" dirty="0" smtClean="0"/>
              <a:t> </a:t>
            </a:r>
            <a:r>
              <a:rPr lang="fr-FR" dirty="0" err="1" smtClean="0"/>
              <a:t>such</a:t>
            </a:r>
            <a:r>
              <a:rPr lang="fr-FR" dirty="0" smtClean="0"/>
              <a:t> as </a:t>
            </a:r>
            <a:r>
              <a:rPr lang="en-GB" dirty="0" smtClean="0"/>
              <a:t>expert </a:t>
            </a:r>
            <a:r>
              <a:rPr lang="en-GB" dirty="0"/>
              <a:t>and information exchange among the Parties (articles 9 and 19</a:t>
            </a:r>
            <a:r>
              <a:rPr lang="en-GB" dirty="0" smtClean="0"/>
              <a:t>)</a:t>
            </a:r>
            <a:r>
              <a:rPr lang="en-GB" dirty="0"/>
              <a:t> International Fund for Cultural Diversity (IFCD</a:t>
            </a:r>
            <a:r>
              <a:rPr lang="en-GB" dirty="0" smtClean="0"/>
              <a:t>)</a:t>
            </a:r>
            <a:r>
              <a:rPr lang="fr-FR" dirty="0" smtClean="0"/>
              <a:t>.   </a:t>
            </a:r>
            <a:endParaRPr lang="fr-FR" dirty="0"/>
          </a:p>
        </p:txBody>
      </p:sp>
    </p:spTree>
    <p:extLst>
      <p:ext uri="{BB962C8B-B14F-4D97-AF65-F5344CB8AC3E}">
        <p14:creationId xmlns:p14="http://schemas.microsoft.com/office/powerpoint/2010/main" val="936065169"/>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err="1" smtClean="0"/>
              <a:t>Research</a:t>
            </a:r>
            <a:r>
              <a:rPr lang="fr-FR" dirty="0" smtClean="0"/>
              <a:t> questions</a:t>
            </a:r>
            <a:endParaRPr lang="fr-FR" dirty="0"/>
          </a:p>
        </p:txBody>
      </p:sp>
      <p:sp>
        <p:nvSpPr>
          <p:cNvPr id="3" name="Espace réservé du contenu 2"/>
          <p:cNvSpPr>
            <a:spLocks noGrp="1"/>
          </p:cNvSpPr>
          <p:nvPr>
            <p:ph idx="1"/>
          </p:nvPr>
        </p:nvSpPr>
        <p:spPr/>
        <p:txBody>
          <a:bodyPr>
            <a:normAutofit fontScale="70000" lnSpcReduction="20000"/>
          </a:bodyPr>
          <a:lstStyle/>
          <a:p>
            <a:r>
              <a:rPr lang="en-GB" dirty="0"/>
              <a:t>D</a:t>
            </a:r>
            <a:r>
              <a:rPr lang="en-GB" dirty="0" smtClean="0"/>
              <a:t>isseminating </a:t>
            </a:r>
            <a:r>
              <a:rPr lang="en-GB" dirty="0"/>
              <a:t>and implementing international norms is </a:t>
            </a:r>
            <a:r>
              <a:rPr lang="en-GB" dirty="0" smtClean="0"/>
              <a:t>almost </a:t>
            </a:r>
            <a:r>
              <a:rPr lang="en-GB" b="1" dirty="0"/>
              <a:t>always a contested </a:t>
            </a:r>
            <a:r>
              <a:rPr lang="en-GB" b="1" dirty="0" smtClean="0"/>
              <a:t>process </a:t>
            </a:r>
            <a:r>
              <a:rPr lang="en-GB" dirty="0" smtClean="0"/>
              <a:t>(Avant et al. 2011)</a:t>
            </a:r>
            <a:r>
              <a:rPr lang="fr-FR" dirty="0" smtClean="0"/>
              <a:t> </a:t>
            </a:r>
          </a:p>
          <a:p>
            <a:r>
              <a:rPr lang="fr-FR" dirty="0" err="1" smtClean="0"/>
              <a:t>Governments</a:t>
            </a:r>
            <a:r>
              <a:rPr lang="en-GB" dirty="0" smtClean="0"/>
              <a:t> </a:t>
            </a:r>
            <a:r>
              <a:rPr lang="en-GB" dirty="0"/>
              <a:t>and regional organizations </a:t>
            </a:r>
            <a:r>
              <a:rPr lang="en-GB" b="1" dirty="0"/>
              <a:t>learn from beyond</a:t>
            </a:r>
            <a:r>
              <a:rPr lang="en-GB" dirty="0"/>
              <a:t> their borders.</a:t>
            </a:r>
            <a:r>
              <a:rPr lang="fr-FR" dirty="0"/>
              <a:t> </a:t>
            </a:r>
            <a:endParaRPr lang="fr-FR" dirty="0" smtClean="0"/>
          </a:p>
          <a:p>
            <a:endParaRPr lang="fr-FR" dirty="0"/>
          </a:p>
          <a:p>
            <a:r>
              <a:rPr lang="en-GB" b="1" dirty="0"/>
              <a:t>T</a:t>
            </a:r>
            <a:r>
              <a:rPr lang="en-GB" b="1" dirty="0" smtClean="0"/>
              <a:t>wo </a:t>
            </a:r>
            <a:r>
              <a:rPr lang="en-GB" b="1" dirty="0"/>
              <a:t>main ways</a:t>
            </a:r>
            <a:r>
              <a:rPr lang="en-GB" dirty="0"/>
              <a:t> through which regional spaces and organizations relate to international norms </a:t>
            </a:r>
            <a:endParaRPr lang="en-GB" dirty="0" smtClean="0"/>
          </a:p>
          <a:p>
            <a:pPr marL="36576" indent="0">
              <a:buNone/>
            </a:pPr>
            <a:endParaRPr lang="en-GB" dirty="0" smtClean="0"/>
          </a:p>
          <a:p>
            <a:r>
              <a:rPr lang="en-GB" b="1" dirty="0"/>
              <a:t>F</a:t>
            </a:r>
            <a:r>
              <a:rPr lang="en-GB" b="1" dirty="0" smtClean="0"/>
              <a:t>our </a:t>
            </a:r>
            <a:r>
              <a:rPr lang="en-GB" b="1" dirty="0"/>
              <a:t>key questions: </a:t>
            </a:r>
            <a:r>
              <a:rPr lang="en-GB" dirty="0"/>
              <a:t>why do actors engage in norm transfer? Who are the key actors involved in the norm transfer process? What is transferred and why? What restricts or facilitates the norm transfer process? (</a:t>
            </a:r>
            <a:r>
              <a:rPr lang="en-GB" dirty="0" err="1" smtClean="0"/>
              <a:t>Dolowitz</a:t>
            </a:r>
            <a:r>
              <a:rPr lang="en-GB" dirty="0" smtClean="0"/>
              <a:t> </a:t>
            </a:r>
            <a:r>
              <a:rPr lang="en-GB" dirty="0"/>
              <a:t>and </a:t>
            </a:r>
            <a:r>
              <a:rPr lang="en-GB" dirty="0" smtClean="0"/>
              <a:t>Marsh, 2000)</a:t>
            </a:r>
          </a:p>
          <a:p>
            <a:r>
              <a:rPr lang="en-GB" dirty="0"/>
              <a:t>A</a:t>
            </a:r>
            <a:r>
              <a:rPr lang="en-GB" dirty="0" smtClean="0"/>
              <a:t>dvance </a:t>
            </a:r>
            <a:r>
              <a:rPr lang="en-GB" dirty="0"/>
              <a:t>debate about </a:t>
            </a:r>
            <a:r>
              <a:rPr lang="en-GB" b="1" dirty="0"/>
              <a:t>comparative regionalism</a:t>
            </a:r>
            <a:r>
              <a:rPr lang="fr-FR" b="1" dirty="0"/>
              <a:t> </a:t>
            </a:r>
            <a:r>
              <a:rPr lang="fr-FR" b="1" dirty="0" smtClean="0"/>
              <a:t> </a:t>
            </a:r>
            <a:endParaRPr lang="fr-FR" b="1" dirty="0"/>
          </a:p>
        </p:txBody>
      </p:sp>
    </p:spTree>
    <p:extLst>
      <p:ext uri="{BB962C8B-B14F-4D97-AF65-F5344CB8AC3E}">
        <p14:creationId xmlns:p14="http://schemas.microsoft.com/office/powerpoint/2010/main" val="817396089"/>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err="1" smtClean="0"/>
              <a:t>Organization</a:t>
            </a:r>
            <a:r>
              <a:rPr lang="fr-FR" dirty="0" smtClean="0"/>
              <a:t> of the article</a:t>
            </a:r>
            <a:endParaRPr lang="fr-FR" dirty="0"/>
          </a:p>
        </p:txBody>
      </p:sp>
      <p:sp>
        <p:nvSpPr>
          <p:cNvPr id="3" name="Espace réservé du contenu 2"/>
          <p:cNvSpPr>
            <a:spLocks noGrp="1"/>
          </p:cNvSpPr>
          <p:nvPr>
            <p:ph idx="1"/>
          </p:nvPr>
        </p:nvSpPr>
        <p:spPr/>
        <p:txBody>
          <a:bodyPr>
            <a:normAutofit fontScale="62500" lnSpcReduction="20000"/>
          </a:bodyPr>
          <a:lstStyle/>
          <a:p>
            <a:pPr marL="550926" indent="-514350">
              <a:buAutoNum type="alphaUcPeriod"/>
            </a:pPr>
            <a:r>
              <a:rPr lang="en-GB" dirty="0" smtClean="0"/>
              <a:t>Highlight </a:t>
            </a:r>
            <a:r>
              <a:rPr lang="en-GB" dirty="0"/>
              <a:t>the role of </a:t>
            </a:r>
            <a:r>
              <a:rPr lang="en-GB" b="1" dirty="0"/>
              <a:t>these regions in the CDCE implementation</a:t>
            </a:r>
            <a:r>
              <a:rPr lang="en-GB" dirty="0"/>
              <a:t>, the </a:t>
            </a:r>
            <a:r>
              <a:rPr lang="en-GB" b="1" dirty="0"/>
              <a:t>effects</a:t>
            </a:r>
            <a:r>
              <a:rPr lang="en-GB" dirty="0"/>
              <a:t> of the CDCE on the Mercosur and ASEAN states, as well as on the policy agenda of </a:t>
            </a:r>
            <a:r>
              <a:rPr lang="en-GB" b="1" dirty="0"/>
              <a:t>the two regional </a:t>
            </a:r>
            <a:r>
              <a:rPr lang="en-GB" b="1" dirty="0" smtClean="0"/>
              <a:t>organizations</a:t>
            </a:r>
            <a:r>
              <a:rPr lang="fr-FR" dirty="0" smtClean="0"/>
              <a:t>. </a:t>
            </a:r>
          </a:p>
          <a:p>
            <a:pPr marL="36576" indent="0">
              <a:buNone/>
            </a:pPr>
            <a:endParaRPr lang="fr-FR" dirty="0" smtClean="0"/>
          </a:p>
          <a:p>
            <a:pPr marL="550926" indent="-514350">
              <a:buAutoNum type="alphaUcPeriod"/>
            </a:pPr>
            <a:r>
              <a:rPr lang="en-GB" dirty="0"/>
              <a:t>U</a:t>
            </a:r>
            <a:r>
              <a:rPr lang="en-GB" dirty="0" smtClean="0"/>
              <a:t>nderstand </a:t>
            </a:r>
            <a:r>
              <a:rPr lang="en-GB" b="1" dirty="0"/>
              <a:t>the factors</a:t>
            </a:r>
            <a:r>
              <a:rPr lang="en-GB" dirty="0"/>
              <a:t>, which favour the CDCE transfer process, </a:t>
            </a:r>
            <a:r>
              <a:rPr lang="en-GB" dirty="0" smtClean="0"/>
              <a:t>focus </a:t>
            </a:r>
            <a:r>
              <a:rPr lang="en-GB" dirty="0"/>
              <a:t>on the </a:t>
            </a:r>
            <a:r>
              <a:rPr lang="en-GB" b="1" dirty="0"/>
              <a:t>key actors </a:t>
            </a:r>
            <a:r>
              <a:rPr lang="en-GB" dirty="0"/>
              <a:t>of this process, </a:t>
            </a:r>
            <a:r>
              <a:rPr lang="en-GB" dirty="0" smtClean="0"/>
              <a:t>emphasize </a:t>
            </a:r>
            <a:r>
              <a:rPr lang="en-GB" dirty="0"/>
              <a:t>the </a:t>
            </a:r>
            <a:r>
              <a:rPr lang="en-GB" b="1" dirty="0"/>
              <a:t>conditions</a:t>
            </a:r>
            <a:r>
              <a:rPr lang="en-GB" dirty="0"/>
              <a:t> in which international norms are supposed to make a difference, as well as the </a:t>
            </a:r>
            <a:r>
              <a:rPr lang="en-GB" b="1" dirty="0"/>
              <a:t>competing ideas </a:t>
            </a:r>
            <a:r>
              <a:rPr lang="en-GB" dirty="0"/>
              <a:t>that the CDCE face in these </a:t>
            </a:r>
            <a:r>
              <a:rPr lang="en-GB" dirty="0" smtClean="0"/>
              <a:t>regions. </a:t>
            </a:r>
            <a:endParaRPr lang="fr-FR" dirty="0" smtClean="0"/>
          </a:p>
          <a:p>
            <a:pPr marL="36576" indent="0">
              <a:buNone/>
            </a:pPr>
            <a:endParaRPr lang="en-GB" dirty="0" smtClean="0"/>
          </a:p>
          <a:p>
            <a:pPr marL="36576" indent="0">
              <a:buNone/>
            </a:pPr>
            <a:r>
              <a:rPr lang="en-GB" b="1" dirty="0"/>
              <a:t>E</a:t>
            </a:r>
            <a:r>
              <a:rPr lang="en-GB" b="1" dirty="0" smtClean="0"/>
              <a:t>xperience </a:t>
            </a:r>
            <a:r>
              <a:rPr lang="en-GB" b="1" dirty="0"/>
              <a:t>external influences differently </a:t>
            </a:r>
          </a:p>
          <a:p>
            <a:pPr marL="36576" indent="0">
              <a:buNone/>
            </a:pPr>
            <a:r>
              <a:rPr lang="en-GB" b="1" dirty="0"/>
              <a:t>E</a:t>
            </a:r>
            <a:r>
              <a:rPr lang="en-GB" b="1" dirty="0" smtClean="0"/>
              <a:t>xercise </a:t>
            </a:r>
            <a:r>
              <a:rPr lang="en-GB" b="1" dirty="0"/>
              <a:t>different kinds of influence </a:t>
            </a:r>
          </a:p>
          <a:p>
            <a:pPr marL="36576" indent="0">
              <a:buNone/>
            </a:pPr>
            <a:endParaRPr lang="en-GB" b="1" dirty="0" smtClean="0"/>
          </a:p>
          <a:p>
            <a:pPr marL="36576" indent="0">
              <a:buNone/>
            </a:pPr>
            <a:r>
              <a:rPr lang="en-GB" b="1" dirty="0"/>
              <a:t>I</a:t>
            </a:r>
            <a:r>
              <a:rPr lang="en-GB" b="1" dirty="0" smtClean="0"/>
              <a:t>dentify </a:t>
            </a:r>
            <a:r>
              <a:rPr lang="en-GB" b="1" dirty="0"/>
              <a:t>different arrays of actors </a:t>
            </a:r>
            <a:r>
              <a:rPr lang="en-GB" dirty="0"/>
              <a:t>involving in ASEAN and Mercosur regions and </a:t>
            </a:r>
            <a:r>
              <a:rPr lang="en-GB" b="1" dirty="0"/>
              <a:t>different linkages </a:t>
            </a:r>
            <a:r>
              <a:rPr lang="en-GB" dirty="0" smtClean="0"/>
              <a:t>between </a:t>
            </a:r>
            <a:r>
              <a:rPr lang="en-GB" dirty="0"/>
              <a:t>regional </a:t>
            </a:r>
            <a:r>
              <a:rPr lang="en-GB" dirty="0" smtClean="0"/>
              <a:t>and </a:t>
            </a:r>
            <a:r>
              <a:rPr lang="en-GB" dirty="0"/>
              <a:t>external actors.</a:t>
            </a:r>
            <a:endParaRPr lang="fr-FR" dirty="0"/>
          </a:p>
          <a:p>
            <a:pPr marL="550926" indent="-514350">
              <a:buAutoNum type="alphaUcPeriod"/>
            </a:pPr>
            <a:endParaRPr lang="en-GB" dirty="0" smtClean="0"/>
          </a:p>
        </p:txBody>
      </p:sp>
    </p:spTree>
    <p:extLst>
      <p:ext uri="{BB962C8B-B14F-4D97-AF65-F5344CB8AC3E}">
        <p14:creationId xmlns:p14="http://schemas.microsoft.com/office/powerpoint/2010/main" val="2289757942"/>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ASEAN </a:t>
            </a:r>
            <a:r>
              <a:rPr lang="fr-FR" dirty="0" err="1" smtClean="0"/>
              <a:t>region</a:t>
            </a:r>
            <a:r>
              <a:rPr lang="fr-FR" dirty="0" smtClean="0"/>
              <a:t> and CDCE</a:t>
            </a:r>
            <a:endParaRPr lang="fr-FR" dirty="0"/>
          </a:p>
        </p:txBody>
      </p:sp>
      <p:sp>
        <p:nvSpPr>
          <p:cNvPr id="3" name="Espace réservé du contenu 2"/>
          <p:cNvSpPr>
            <a:spLocks noGrp="1"/>
          </p:cNvSpPr>
          <p:nvPr>
            <p:ph idx="1"/>
          </p:nvPr>
        </p:nvSpPr>
        <p:spPr/>
        <p:txBody>
          <a:bodyPr>
            <a:normAutofit fontScale="70000" lnSpcReduction="20000"/>
          </a:bodyPr>
          <a:lstStyle/>
          <a:p>
            <a:r>
              <a:rPr lang="en-GB" b="1" dirty="0" smtClean="0"/>
              <a:t>Four </a:t>
            </a:r>
            <a:r>
              <a:rPr lang="en-GB" b="1" dirty="0"/>
              <a:t>ASEAN states </a:t>
            </a:r>
            <a:r>
              <a:rPr lang="en-GB" dirty="0"/>
              <a:t>are already Parties to the CDCE: Vietnam, Cambodia and Laos since 2007, and Indonesia since 2012</a:t>
            </a:r>
            <a:r>
              <a:rPr lang="en-GB" dirty="0" smtClean="0"/>
              <a:t>.</a:t>
            </a:r>
          </a:p>
          <a:p>
            <a:pPr marL="36576" indent="0">
              <a:buNone/>
            </a:pPr>
            <a:endParaRPr lang="en-GB" dirty="0" smtClean="0"/>
          </a:p>
          <a:p>
            <a:r>
              <a:rPr lang="en-GB" dirty="0"/>
              <a:t>S</a:t>
            </a:r>
            <a:r>
              <a:rPr lang="en-GB" dirty="0" smtClean="0"/>
              <a:t>everal </a:t>
            </a:r>
            <a:r>
              <a:rPr lang="en-GB" dirty="0"/>
              <a:t>ASEAN states </a:t>
            </a:r>
            <a:r>
              <a:rPr lang="en-GB" b="1" dirty="0"/>
              <a:t>do not take the CDCE </a:t>
            </a:r>
            <a:r>
              <a:rPr lang="en-GB" dirty="0"/>
              <a:t>as a serious and useful normative </a:t>
            </a:r>
            <a:r>
              <a:rPr lang="en-GB" dirty="0" smtClean="0"/>
              <a:t>framework.</a:t>
            </a:r>
            <a:r>
              <a:rPr lang="fr-FR" dirty="0" smtClean="0"/>
              <a:t> </a:t>
            </a:r>
          </a:p>
          <a:p>
            <a:pPr marL="36576" indent="0">
              <a:buNone/>
            </a:pPr>
            <a:endParaRPr lang="fr-FR" dirty="0" smtClean="0"/>
          </a:p>
          <a:p>
            <a:r>
              <a:rPr lang="en-GB" dirty="0"/>
              <a:t>The ASEAN states </a:t>
            </a:r>
            <a:r>
              <a:rPr lang="en-GB" b="1" dirty="0"/>
              <a:t>did not reach common agreement </a:t>
            </a:r>
            <a:r>
              <a:rPr lang="en-GB" dirty="0"/>
              <a:t>on what their position within this issue-area should be. </a:t>
            </a:r>
            <a:endParaRPr lang="fr-FR" dirty="0"/>
          </a:p>
          <a:p>
            <a:endParaRPr lang="fr-FR" dirty="0"/>
          </a:p>
          <a:p>
            <a:r>
              <a:rPr lang="en-GB" b="1" dirty="0" smtClean="0"/>
              <a:t>CDCE negotiations: </a:t>
            </a:r>
            <a:r>
              <a:rPr lang="en-GB" dirty="0"/>
              <a:t>the only ASEAN countries, which made specific comments </a:t>
            </a:r>
            <a:r>
              <a:rPr lang="en-GB" dirty="0" smtClean="0"/>
              <a:t>were </a:t>
            </a:r>
            <a:r>
              <a:rPr lang="en-GB" dirty="0"/>
              <a:t>Philippines, Thailand, and </a:t>
            </a:r>
            <a:r>
              <a:rPr lang="en-GB" dirty="0" smtClean="0"/>
              <a:t>Vietnam. </a:t>
            </a:r>
          </a:p>
          <a:p>
            <a:r>
              <a:rPr lang="en-GB" b="1" dirty="0"/>
              <a:t>I</a:t>
            </a:r>
            <a:r>
              <a:rPr lang="en-GB" b="1" dirty="0" smtClean="0"/>
              <a:t>n </a:t>
            </a:r>
            <a:r>
              <a:rPr lang="en-GB" b="1" dirty="0"/>
              <a:t>the WTO debate</a:t>
            </a:r>
            <a:r>
              <a:rPr lang="en-GB" dirty="0"/>
              <a:t> on </a:t>
            </a:r>
            <a:r>
              <a:rPr lang="en-GB" b="1" dirty="0"/>
              <a:t>the trade-culture nexus </a:t>
            </a:r>
            <a:r>
              <a:rPr lang="en-GB" dirty="0"/>
              <a:t>the ASEAN states are </a:t>
            </a:r>
            <a:r>
              <a:rPr lang="en-GB" dirty="0" smtClean="0"/>
              <a:t>divided. </a:t>
            </a:r>
            <a:r>
              <a:rPr lang="fr-FR" dirty="0" smtClean="0"/>
              <a:t>  </a:t>
            </a:r>
            <a:endParaRPr lang="fr-FR" dirty="0"/>
          </a:p>
        </p:txBody>
      </p:sp>
    </p:spTree>
    <p:extLst>
      <p:ext uri="{BB962C8B-B14F-4D97-AF65-F5344CB8AC3E}">
        <p14:creationId xmlns:p14="http://schemas.microsoft.com/office/powerpoint/2010/main" val="3903132123"/>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ASEAN </a:t>
            </a:r>
            <a:r>
              <a:rPr lang="fr-FR" dirty="0" err="1" smtClean="0"/>
              <a:t>region</a:t>
            </a:r>
            <a:r>
              <a:rPr lang="fr-FR" dirty="0" smtClean="0"/>
              <a:t> and CDCE</a:t>
            </a:r>
            <a:endParaRPr lang="fr-FR" dirty="0"/>
          </a:p>
        </p:txBody>
      </p:sp>
      <p:sp>
        <p:nvSpPr>
          <p:cNvPr id="3" name="Espace réservé du contenu 2"/>
          <p:cNvSpPr>
            <a:spLocks noGrp="1"/>
          </p:cNvSpPr>
          <p:nvPr>
            <p:ph idx="1"/>
          </p:nvPr>
        </p:nvSpPr>
        <p:spPr/>
        <p:txBody>
          <a:bodyPr>
            <a:normAutofit fontScale="47500" lnSpcReduction="20000"/>
          </a:bodyPr>
          <a:lstStyle/>
          <a:p>
            <a:r>
              <a:rPr lang="en-GB" b="1" dirty="0"/>
              <a:t>P</a:t>
            </a:r>
            <a:r>
              <a:rPr lang="en-GB" b="1" dirty="0" smtClean="0"/>
              <a:t>olicy </a:t>
            </a:r>
            <a:r>
              <a:rPr lang="en-GB" b="1" dirty="0"/>
              <a:t>capacity </a:t>
            </a:r>
            <a:r>
              <a:rPr lang="en-GB" b="1" dirty="0" smtClean="0"/>
              <a:t>gap and different </a:t>
            </a:r>
            <a:r>
              <a:rPr lang="en-GB" b="1" dirty="0"/>
              <a:t>external </a:t>
            </a:r>
            <a:r>
              <a:rPr lang="en-GB" b="1" dirty="0" smtClean="0"/>
              <a:t>influences. </a:t>
            </a:r>
          </a:p>
          <a:p>
            <a:r>
              <a:rPr lang="en-GB" b="1" dirty="0"/>
              <a:t>Vietnam, </a:t>
            </a:r>
            <a:r>
              <a:rPr lang="en-GB" b="1" dirty="0" smtClean="0"/>
              <a:t>Cambodia, Laos </a:t>
            </a:r>
            <a:r>
              <a:rPr lang="fr-FR" dirty="0" smtClean="0"/>
              <a:t>and </a:t>
            </a:r>
            <a:r>
              <a:rPr lang="fr-FR" b="1" dirty="0" smtClean="0"/>
              <a:t>Francophone networks</a:t>
            </a:r>
          </a:p>
          <a:p>
            <a:pPr marL="36576" indent="0">
              <a:buNone/>
            </a:pPr>
            <a:endParaRPr lang="fr-FR" dirty="0" smtClean="0"/>
          </a:p>
          <a:p>
            <a:r>
              <a:rPr lang="en-GB" b="1" dirty="0"/>
              <a:t>Capacity-building measures </a:t>
            </a:r>
            <a:r>
              <a:rPr lang="en-GB" dirty="0"/>
              <a:t>were necessary in the case of Vietnam, Cambodia, Laos, and Indonesia in order to allow them to implement successfully the CDCE. </a:t>
            </a:r>
            <a:endParaRPr lang="en-GB" dirty="0" smtClean="0"/>
          </a:p>
          <a:p>
            <a:pPr marL="36576" indent="0">
              <a:buNone/>
            </a:pPr>
            <a:endParaRPr lang="en-GB" dirty="0" smtClean="0"/>
          </a:p>
          <a:p>
            <a:r>
              <a:rPr lang="en-GB" dirty="0" smtClean="0"/>
              <a:t>Insufficient </a:t>
            </a:r>
            <a:r>
              <a:rPr lang="en-GB" dirty="0"/>
              <a:t>understanding of how the CDCE worked </a:t>
            </a:r>
            <a:endParaRPr lang="en-GB" dirty="0" smtClean="0"/>
          </a:p>
          <a:p>
            <a:r>
              <a:rPr lang="en-GB" b="1" dirty="0"/>
              <a:t>U</a:t>
            </a:r>
            <a:r>
              <a:rPr lang="en-GB" b="1" dirty="0" smtClean="0"/>
              <a:t>ninformed </a:t>
            </a:r>
            <a:r>
              <a:rPr lang="en-GB" b="1" dirty="0"/>
              <a:t>adhesion </a:t>
            </a:r>
            <a:r>
              <a:rPr lang="en-GB" dirty="0"/>
              <a:t>to the </a:t>
            </a:r>
            <a:r>
              <a:rPr lang="en-GB" dirty="0" smtClean="0"/>
              <a:t>CDCE and </a:t>
            </a:r>
            <a:r>
              <a:rPr lang="en-GB" b="1" dirty="0" smtClean="0"/>
              <a:t>inappropriate </a:t>
            </a:r>
            <a:r>
              <a:rPr lang="en-GB" b="1" dirty="0"/>
              <a:t>context</a:t>
            </a:r>
            <a:r>
              <a:rPr lang="en-GB" dirty="0"/>
              <a:t> for the CDCE </a:t>
            </a:r>
            <a:r>
              <a:rPr lang="en-GB" dirty="0" smtClean="0"/>
              <a:t>implementation</a:t>
            </a:r>
            <a:r>
              <a:rPr lang="fr-FR" dirty="0" smtClean="0"/>
              <a:t>. </a:t>
            </a:r>
            <a:r>
              <a:rPr lang="en-GB" dirty="0" smtClean="0"/>
              <a:t> </a:t>
            </a:r>
            <a:r>
              <a:rPr lang="fr-FR" dirty="0" smtClean="0"/>
              <a:t> </a:t>
            </a:r>
          </a:p>
          <a:p>
            <a:endParaRPr lang="fr-FR" dirty="0"/>
          </a:p>
          <a:p>
            <a:r>
              <a:rPr lang="en-GB" b="1" dirty="0" smtClean="0"/>
              <a:t>Marginal influence </a:t>
            </a:r>
            <a:r>
              <a:rPr lang="en-GB" b="1" dirty="0"/>
              <a:t>of </a:t>
            </a:r>
            <a:r>
              <a:rPr lang="en-GB" b="1" dirty="0" smtClean="0"/>
              <a:t>societal groups</a:t>
            </a:r>
            <a:r>
              <a:rPr lang="fr-FR" b="1" dirty="0" smtClean="0"/>
              <a:t> </a:t>
            </a:r>
          </a:p>
          <a:p>
            <a:endParaRPr lang="fr-FR" dirty="0"/>
          </a:p>
          <a:p>
            <a:r>
              <a:rPr lang="en-GB" b="1" dirty="0"/>
              <a:t>C</a:t>
            </a:r>
            <a:r>
              <a:rPr lang="en-GB" b="1" dirty="0" smtClean="0"/>
              <a:t>ompeting </a:t>
            </a:r>
            <a:r>
              <a:rPr lang="en-GB" b="1" dirty="0"/>
              <a:t>ideas </a:t>
            </a:r>
            <a:endParaRPr lang="en-GB" b="1" dirty="0" smtClean="0"/>
          </a:p>
          <a:p>
            <a:r>
              <a:rPr lang="en-GB" b="1" dirty="0"/>
              <a:t>Thailand, Singapore or </a:t>
            </a:r>
            <a:r>
              <a:rPr lang="en-GB" b="1" dirty="0" smtClean="0"/>
              <a:t>Malaysia </a:t>
            </a:r>
            <a:r>
              <a:rPr lang="en-GB" dirty="0" smtClean="0"/>
              <a:t>- influenced </a:t>
            </a:r>
            <a:r>
              <a:rPr lang="en-GB" dirty="0"/>
              <a:t>by Australia, Hong-</a:t>
            </a:r>
            <a:r>
              <a:rPr lang="en-GB" dirty="0" smtClean="0"/>
              <a:t>Kong, UNCTAD and ASEM – prioritized </a:t>
            </a:r>
            <a:r>
              <a:rPr lang="en-GB" dirty="0"/>
              <a:t>with the contribution of private </a:t>
            </a:r>
            <a:r>
              <a:rPr lang="en-GB" dirty="0" smtClean="0"/>
              <a:t>sector </a:t>
            </a:r>
            <a:r>
              <a:rPr lang="en-GB" dirty="0"/>
              <a:t>the concept of ‘</a:t>
            </a:r>
            <a:r>
              <a:rPr lang="en-GB" b="1" dirty="0"/>
              <a:t>creative economy</a:t>
            </a:r>
            <a:r>
              <a:rPr lang="en-GB" dirty="0"/>
              <a:t>’</a:t>
            </a:r>
            <a:r>
              <a:rPr lang="fr-FR" dirty="0"/>
              <a:t> </a:t>
            </a:r>
            <a:endParaRPr lang="fr-FR" dirty="0" smtClean="0"/>
          </a:p>
          <a:p>
            <a:endParaRPr lang="fr-FR" dirty="0"/>
          </a:p>
          <a:p>
            <a:r>
              <a:rPr lang="en-GB" dirty="0"/>
              <a:t>G</a:t>
            </a:r>
            <a:r>
              <a:rPr lang="en-GB" dirty="0" smtClean="0"/>
              <a:t>reater </a:t>
            </a:r>
            <a:r>
              <a:rPr lang="en-GB" dirty="0"/>
              <a:t>emphasis on the CDCE in ASEAN </a:t>
            </a:r>
            <a:r>
              <a:rPr lang="en-GB" dirty="0" smtClean="0"/>
              <a:t>region depends on: common </a:t>
            </a:r>
            <a:r>
              <a:rPr lang="en-GB" dirty="0"/>
              <a:t>s</a:t>
            </a:r>
            <a:r>
              <a:rPr lang="en-GB" dirty="0" smtClean="0"/>
              <a:t>ocialisation </a:t>
            </a:r>
            <a:r>
              <a:rPr lang="en-GB" dirty="0"/>
              <a:t>from </a:t>
            </a:r>
            <a:r>
              <a:rPr lang="en-GB" dirty="0" smtClean="0"/>
              <a:t>abroad;</a:t>
            </a:r>
            <a:r>
              <a:rPr lang="fr-FR" dirty="0" smtClean="0"/>
              <a:t> </a:t>
            </a:r>
            <a:r>
              <a:rPr lang="en-GB" dirty="0"/>
              <a:t>importance of leadership from national </a:t>
            </a:r>
            <a:r>
              <a:rPr lang="en-GB" dirty="0" smtClean="0"/>
              <a:t>governments; </a:t>
            </a:r>
            <a:r>
              <a:rPr lang="en-GB" dirty="0"/>
              <a:t>exchanges </a:t>
            </a:r>
            <a:r>
              <a:rPr lang="en-GB" dirty="0" smtClean="0"/>
              <a:t>of </a:t>
            </a:r>
            <a:r>
              <a:rPr lang="en-GB" dirty="0"/>
              <a:t>civil society</a:t>
            </a:r>
            <a:r>
              <a:rPr lang="fr-FR" dirty="0"/>
              <a:t> </a:t>
            </a:r>
            <a:r>
              <a:rPr lang="fr-FR" dirty="0" smtClean="0"/>
              <a:t> </a:t>
            </a:r>
            <a:endParaRPr lang="fr-FR" dirty="0"/>
          </a:p>
        </p:txBody>
      </p:sp>
    </p:spTree>
    <p:extLst>
      <p:ext uri="{BB962C8B-B14F-4D97-AF65-F5344CB8AC3E}">
        <p14:creationId xmlns:p14="http://schemas.microsoft.com/office/powerpoint/2010/main" val="2977318600"/>
      </p:ext>
    </p:extLst>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Mercosur </a:t>
            </a:r>
            <a:r>
              <a:rPr lang="fr-FR" dirty="0" err="1" smtClean="0"/>
              <a:t>region</a:t>
            </a:r>
            <a:r>
              <a:rPr lang="fr-FR" dirty="0" smtClean="0"/>
              <a:t> and CDCE</a:t>
            </a:r>
            <a:endParaRPr lang="fr-FR" dirty="0"/>
          </a:p>
        </p:txBody>
      </p:sp>
      <p:sp>
        <p:nvSpPr>
          <p:cNvPr id="3" name="Espace réservé du contenu 2"/>
          <p:cNvSpPr>
            <a:spLocks noGrp="1"/>
          </p:cNvSpPr>
          <p:nvPr>
            <p:ph idx="1"/>
          </p:nvPr>
        </p:nvSpPr>
        <p:spPr/>
        <p:txBody>
          <a:bodyPr>
            <a:normAutofit fontScale="85000" lnSpcReduction="20000"/>
          </a:bodyPr>
          <a:lstStyle/>
          <a:p>
            <a:r>
              <a:rPr lang="en-GB" dirty="0"/>
              <a:t>Mercosur states are far </a:t>
            </a:r>
            <a:r>
              <a:rPr lang="en-GB" b="1" dirty="0"/>
              <a:t>more receptive </a:t>
            </a:r>
            <a:r>
              <a:rPr lang="en-GB" dirty="0"/>
              <a:t>to the CDCE </a:t>
            </a:r>
            <a:r>
              <a:rPr lang="en-GB" dirty="0" smtClean="0"/>
              <a:t>than </a:t>
            </a:r>
            <a:r>
              <a:rPr lang="en-GB" dirty="0"/>
              <a:t>the ASEAN </a:t>
            </a:r>
            <a:r>
              <a:rPr lang="en-GB" dirty="0" smtClean="0"/>
              <a:t>states. </a:t>
            </a:r>
          </a:p>
          <a:p>
            <a:r>
              <a:rPr lang="en-GB" dirty="0"/>
              <a:t>All Mercosur members are already Parties to the CDCE.</a:t>
            </a:r>
            <a:r>
              <a:rPr lang="fr-FR" dirty="0"/>
              <a:t> </a:t>
            </a:r>
            <a:endParaRPr lang="en-GB" dirty="0" smtClean="0"/>
          </a:p>
          <a:p>
            <a:r>
              <a:rPr lang="en-GB" dirty="0" smtClean="0"/>
              <a:t>Several </a:t>
            </a:r>
            <a:r>
              <a:rPr lang="en-GB" dirty="0"/>
              <a:t>innovative </a:t>
            </a:r>
            <a:r>
              <a:rPr lang="en-GB" b="1" dirty="0"/>
              <a:t>policy </a:t>
            </a:r>
            <a:r>
              <a:rPr lang="en-GB" b="1" dirty="0" smtClean="0"/>
              <a:t>practices</a:t>
            </a:r>
            <a:r>
              <a:rPr lang="en-GB" dirty="0" smtClean="0"/>
              <a:t>;</a:t>
            </a:r>
            <a:r>
              <a:rPr lang="en-GB" dirty="0"/>
              <a:t> </a:t>
            </a:r>
            <a:r>
              <a:rPr lang="en-GB" dirty="0" smtClean="0"/>
              <a:t>Mercosur countries </a:t>
            </a:r>
            <a:r>
              <a:rPr lang="en-GB" b="1" dirty="0" smtClean="0"/>
              <a:t>involved </a:t>
            </a:r>
            <a:r>
              <a:rPr lang="en-GB" b="1" dirty="0"/>
              <a:t>in the implementation of the </a:t>
            </a:r>
            <a:r>
              <a:rPr lang="en-GB" b="1" dirty="0" smtClean="0"/>
              <a:t>IFCD</a:t>
            </a:r>
            <a:r>
              <a:rPr lang="en-GB" dirty="0" smtClean="0"/>
              <a:t>; </a:t>
            </a:r>
            <a:r>
              <a:rPr lang="en-GB" dirty="0"/>
              <a:t>effective </a:t>
            </a:r>
            <a:r>
              <a:rPr lang="en-GB" b="1" dirty="0"/>
              <a:t>partnership</a:t>
            </a:r>
            <a:r>
              <a:rPr lang="en-GB" dirty="0"/>
              <a:t> between national authorities and civil </a:t>
            </a:r>
            <a:r>
              <a:rPr lang="en-GB" dirty="0" smtClean="0"/>
              <a:t>society</a:t>
            </a:r>
            <a:r>
              <a:rPr lang="fr-FR" dirty="0" smtClean="0"/>
              <a:t>; </a:t>
            </a:r>
            <a:r>
              <a:rPr lang="en-GB" b="1" dirty="0"/>
              <a:t>Mercosur Commission on Cultural </a:t>
            </a:r>
            <a:r>
              <a:rPr lang="en-GB" b="1" dirty="0" smtClean="0"/>
              <a:t>Diversity. </a:t>
            </a:r>
          </a:p>
          <a:p>
            <a:endParaRPr lang="en-GB" dirty="0"/>
          </a:p>
          <a:p>
            <a:r>
              <a:rPr lang="en-GB" b="1" dirty="0" smtClean="0"/>
              <a:t>Mechanisms </a:t>
            </a:r>
            <a:r>
              <a:rPr lang="en-GB" b="1" dirty="0"/>
              <a:t>for the diffusion of the Convention</a:t>
            </a:r>
            <a:r>
              <a:rPr lang="en-GB" dirty="0"/>
              <a:t>. </a:t>
            </a:r>
            <a:r>
              <a:rPr lang="en-GB" dirty="0" smtClean="0"/>
              <a:t> </a:t>
            </a:r>
            <a:endParaRPr lang="fr-FR" dirty="0"/>
          </a:p>
        </p:txBody>
      </p:sp>
    </p:spTree>
    <p:extLst>
      <p:ext uri="{BB962C8B-B14F-4D97-AF65-F5344CB8AC3E}">
        <p14:creationId xmlns:p14="http://schemas.microsoft.com/office/powerpoint/2010/main" val="3732565109"/>
      </p:ext>
    </p:extLst>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Mercosur </a:t>
            </a:r>
            <a:r>
              <a:rPr lang="fr-FR" dirty="0" err="1" smtClean="0"/>
              <a:t>region</a:t>
            </a:r>
            <a:r>
              <a:rPr lang="fr-FR" dirty="0" smtClean="0"/>
              <a:t> and CDCE</a:t>
            </a:r>
            <a:endParaRPr lang="fr-FR" dirty="0"/>
          </a:p>
        </p:txBody>
      </p:sp>
      <p:sp>
        <p:nvSpPr>
          <p:cNvPr id="3" name="Espace réservé du contenu 2"/>
          <p:cNvSpPr>
            <a:spLocks noGrp="1"/>
          </p:cNvSpPr>
          <p:nvPr>
            <p:ph idx="1"/>
          </p:nvPr>
        </p:nvSpPr>
        <p:spPr>
          <a:xfrm>
            <a:off x="457200" y="1600200"/>
            <a:ext cx="7467600" cy="4818716"/>
          </a:xfrm>
        </p:spPr>
        <p:txBody>
          <a:bodyPr>
            <a:normAutofit fontScale="47500" lnSpcReduction="20000"/>
          </a:bodyPr>
          <a:lstStyle/>
          <a:p>
            <a:r>
              <a:rPr lang="en-GB" b="1" dirty="0"/>
              <a:t>A</a:t>
            </a:r>
            <a:r>
              <a:rPr lang="en-GB" b="1" dirty="0" smtClean="0"/>
              <a:t>ctivities </a:t>
            </a:r>
            <a:r>
              <a:rPr lang="en-GB" b="1" dirty="0"/>
              <a:t>of culture organizations of </a:t>
            </a:r>
            <a:r>
              <a:rPr lang="en-GB" b="1" dirty="0" smtClean="0"/>
              <a:t>professionals</a:t>
            </a:r>
            <a:r>
              <a:rPr lang="en-GB" dirty="0" smtClean="0"/>
              <a:t>: </a:t>
            </a:r>
            <a:r>
              <a:rPr lang="en-GB" dirty="0"/>
              <a:t>from political pressure to information sharing</a:t>
            </a:r>
            <a:r>
              <a:rPr lang="fr-FR" dirty="0"/>
              <a:t> </a:t>
            </a:r>
            <a:endParaRPr lang="fr-FR" dirty="0" smtClean="0"/>
          </a:p>
          <a:p>
            <a:r>
              <a:rPr lang="en-GB" dirty="0"/>
              <a:t>F</a:t>
            </a:r>
            <a:r>
              <a:rPr lang="en-GB" dirty="0" smtClean="0"/>
              <a:t>irst </a:t>
            </a:r>
            <a:r>
              <a:rPr lang="en-GB" dirty="0"/>
              <a:t>Coalition for Cultural </a:t>
            </a:r>
            <a:r>
              <a:rPr lang="en-GB" dirty="0" smtClean="0"/>
              <a:t>Diversity established </a:t>
            </a:r>
            <a:r>
              <a:rPr lang="en-GB" dirty="0"/>
              <a:t>in Argentina in 2002, followed by the Coalitions of Uruguay, of Brazil and of </a:t>
            </a:r>
            <a:r>
              <a:rPr lang="en-GB" dirty="0" smtClean="0"/>
              <a:t>Paraguay</a:t>
            </a:r>
            <a:r>
              <a:rPr lang="fr-FR" dirty="0" smtClean="0"/>
              <a:t>.</a:t>
            </a:r>
          </a:p>
          <a:p>
            <a:r>
              <a:rPr lang="en-GB" b="1" dirty="0"/>
              <a:t>S</a:t>
            </a:r>
            <a:r>
              <a:rPr lang="en-GB" b="1" dirty="0" smtClean="0"/>
              <a:t>trong </a:t>
            </a:r>
            <a:r>
              <a:rPr lang="en-GB" b="1" dirty="0"/>
              <a:t>links </a:t>
            </a:r>
            <a:r>
              <a:rPr lang="en-GB" b="1" dirty="0" smtClean="0"/>
              <a:t>with </a:t>
            </a:r>
            <a:r>
              <a:rPr lang="en-GB" b="1" dirty="0"/>
              <a:t>the International Federation of the Coalitions for Cultural Diversity </a:t>
            </a:r>
            <a:r>
              <a:rPr lang="fr-FR" b="1" dirty="0" smtClean="0"/>
              <a:t> </a:t>
            </a:r>
          </a:p>
          <a:p>
            <a:r>
              <a:rPr lang="en-GB" b="1" dirty="0"/>
              <a:t>P</a:t>
            </a:r>
            <a:r>
              <a:rPr lang="en-GB" b="1" dirty="0" smtClean="0"/>
              <a:t>artner </a:t>
            </a:r>
            <a:r>
              <a:rPr lang="en-GB" b="1" dirty="0"/>
              <a:t>and </a:t>
            </a:r>
            <a:r>
              <a:rPr lang="en-GB" b="1" dirty="0" err="1"/>
              <a:t>legitimator</a:t>
            </a:r>
            <a:r>
              <a:rPr lang="en-GB" b="1" dirty="0"/>
              <a:t> </a:t>
            </a:r>
            <a:r>
              <a:rPr lang="en-GB" dirty="0"/>
              <a:t>of the CDCE implementation in Mercosur </a:t>
            </a:r>
            <a:r>
              <a:rPr lang="en-GB" dirty="0" smtClean="0"/>
              <a:t>region</a:t>
            </a:r>
          </a:p>
          <a:p>
            <a:r>
              <a:rPr lang="en-GB" dirty="0"/>
              <a:t>U40 Global Network “Cultural Diversity 2030</a:t>
            </a:r>
            <a:r>
              <a:rPr lang="en-GB" dirty="0" smtClean="0"/>
              <a:t>”; </a:t>
            </a:r>
            <a:r>
              <a:rPr lang="en-GB" dirty="0"/>
              <a:t>Observatory for Cultural </a:t>
            </a:r>
            <a:r>
              <a:rPr lang="en-GB" dirty="0" smtClean="0"/>
              <a:t>Diversity</a:t>
            </a:r>
            <a:r>
              <a:rPr lang="fr-FR" dirty="0" smtClean="0"/>
              <a:t>.  </a:t>
            </a:r>
            <a:endParaRPr lang="en-GB" dirty="0" smtClean="0"/>
          </a:p>
          <a:p>
            <a:endParaRPr lang="en-GB" dirty="0"/>
          </a:p>
          <a:p>
            <a:r>
              <a:rPr lang="en-GB" b="1" dirty="0"/>
              <a:t>C</a:t>
            </a:r>
            <a:r>
              <a:rPr lang="en-GB" b="1" dirty="0" smtClean="0"/>
              <a:t>ommon </a:t>
            </a:r>
            <a:r>
              <a:rPr lang="en-GB" b="1" dirty="0"/>
              <a:t>socialisation of national officials and deputies of Mercosur </a:t>
            </a:r>
            <a:r>
              <a:rPr lang="en-GB" b="1" dirty="0" smtClean="0"/>
              <a:t>states. </a:t>
            </a:r>
          </a:p>
          <a:p>
            <a:r>
              <a:rPr lang="en-GB" b="1" dirty="0" smtClean="0"/>
              <a:t>Regional </a:t>
            </a:r>
            <a:r>
              <a:rPr lang="en-GB" b="1" dirty="0"/>
              <a:t>meetings and forums</a:t>
            </a:r>
            <a:r>
              <a:rPr lang="en-GB" dirty="0"/>
              <a:t>, through which the CDCE was </a:t>
            </a:r>
            <a:r>
              <a:rPr lang="en-GB" dirty="0" smtClean="0"/>
              <a:t>disseminated: </a:t>
            </a:r>
          </a:p>
          <a:p>
            <a:pPr marL="608076" indent="-571500">
              <a:buAutoNum type="romanLcParenBoth"/>
            </a:pPr>
            <a:r>
              <a:rPr lang="en-GB" dirty="0" smtClean="0"/>
              <a:t>Inter</a:t>
            </a:r>
            <a:r>
              <a:rPr lang="en-GB" dirty="0"/>
              <a:t>-American Committee on Culture and the Inter-American Meetings of Ministers of Culture; </a:t>
            </a:r>
            <a:endParaRPr lang="en-GB" dirty="0" smtClean="0"/>
          </a:p>
          <a:p>
            <a:pPr marL="608076" indent="-571500">
              <a:buAutoNum type="romanLcParenBoth"/>
            </a:pPr>
            <a:r>
              <a:rPr lang="en-GB" dirty="0" smtClean="0"/>
              <a:t>Assembly </a:t>
            </a:r>
            <a:r>
              <a:rPr lang="en-GB" dirty="0"/>
              <a:t>of the Parliamentary Confederation of the Americas (COPA) and the sessions of the Committee on Education, Culture, Science and Technology; </a:t>
            </a:r>
            <a:endParaRPr lang="en-GB" dirty="0" smtClean="0"/>
          </a:p>
          <a:p>
            <a:pPr marL="608076" indent="-571500">
              <a:buAutoNum type="romanLcParenBoth"/>
            </a:pPr>
            <a:r>
              <a:rPr lang="en-GB" dirty="0" smtClean="0"/>
              <a:t>EU</a:t>
            </a:r>
            <a:r>
              <a:rPr lang="en-GB" dirty="0"/>
              <a:t>, Latin American and the Caribbean Summit; </a:t>
            </a:r>
            <a:endParaRPr lang="en-GB" dirty="0" smtClean="0"/>
          </a:p>
          <a:p>
            <a:pPr marL="608076" indent="-571500">
              <a:buAutoNum type="romanLcParenBoth"/>
            </a:pPr>
            <a:r>
              <a:rPr lang="en-GB" dirty="0" err="1" smtClean="0"/>
              <a:t>Ibero</a:t>
            </a:r>
            <a:r>
              <a:rPr lang="en-GB" dirty="0"/>
              <a:t>-American Conferences on Culture</a:t>
            </a:r>
            <a:r>
              <a:rPr lang="en-GB" dirty="0" smtClean="0"/>
              <a:t>.</a:t>
            </a:r>
          </a:p>
          <a:p>
            <a:pPr marL="36576" indent="0">
              <a:buNone/>
            </a:pPr>
            <a:endParaRPr lang="en-GB" dirty="0" smtClean="0"/>
          </a:p>
          <a:p>
            <a:r>
              <a:rPr lang="en-GB" b="1" dirty="0"/>
              <a:t>D</a:t>
            </a:r>
            <a:r>
              <a:rPr lang="en-GB" b="1" dirty="0" smtClean="0"/>
              <a:t>ynamic </a:t>
            </a:r>
            <a:r>
              <a:rPr lang="en-GB" b="1" dirty="0"/>
              <a:t>advocacy of CDCE entrepreneurs</a:t>
            </a:r>
            <a:r>
              <a:rPr lang="en-GB" dirty="0"/>
              <a:t>, such as </a:t>
            </a:r>
            <a:r>
              <a:rPr lang="en-GB" b="1" dirty="0"/>
              <a:t>Canada and Quebec </a:t>
            </a:r>
            <a:r>
              <a:rPr lang="en-GB" dirty="0"/>
              <a:t>within these regional networks. </a:t>
            </a:r>
            <a:endParaRPr lang="fr-FR" dirty="0"/>
          </a:p>
          <a:p>
            <a:endParaRPr lang="fr-FR" dirty="0"/>
          </a:p>
          <a:p>
            <a:r>
              <a:rPr lang="en-GB" b="1" dirty="0"/>
              <a:t>S</a:t>
            </a:r>
            <a:r>
              <a:rPr lang="en-GB" b="1" dirty="0" smtClean="0"/>
              <a:t>mooth</a:t>
            </a:r>
            <a:r>
              <a:rPr lang="en-GB" b="1" dirty="0"/>
              <a:t>, technical-level communication and information sharing among culture ministries in the Mercosur </a:t>
            </a:r>
            <a:r>
              <a:rPr lang="en-GB" b="1" dirty="0" smtClean="0"/>
              <a:t>states</a:t>
            </a:r>
            <a:r>
              <a:rPr lang="fr-FR" b="1" dirty="0" smtClean="0"/>
              <a:t>. </a:t>
            </a:r>
            <a:endParaRPr lang="fr-FR" b="1" dirty="0"/>
          </a:p>
        </p:txBody>
      </p:sp>
    </p:spTree>
    <p:extLst>
      <p:ext uri="{BB962C8B-B14F-4D97-AF65-F5344CB8AC3E}">
        <p14:creationId xmlns:p14="http://schemas.microsoft.com/office/powerpoint/2010/main" val="2641956049"/>
      </p:ext>
    </p:extLst>
  </p:cSld>
  <p:clrMapOvr>
    <a:masterClrMapping/>
  </p:clrMapOvr>
  <p:timing>
    <p:tnLst>
      <p:par>
        <p:cTn xmlns:p14="http://schemas.microsoft.com/office/powerpoint/2010/main" id="1" dur="indefinite" restart="never" nodeType="tmRoot"/>
      </p:par>
    </p:tnLst>
  </p:timing>
</p:sld>
</file>

<file path=ppt/theme/theme1.xml><?xml version="1.0" encoding="utf-8"?>
<a:theme xmlns:a="http://schemas.openxmlformats.org/drawingml/2006/main" name="Technique">
  <a:themeElements>
    <a:clrScheme name="Technique">
      <a:dk1>
        <a:sysClr val="windowText" lastClr="000000"/>
      </a:dk1>
      <a:lt1>
        <a:sysClr val="window" lastClr="FFFFFF"/>
      </a:lt1>
      <a:dk2>
        <a:srgbClr val="3B3B3B"/>
      </a:dk2>
      <a:lt2>
        <a:srgbClr val="D4D2D0"/>
      </a:lt2>
      <a:accent1>
        <a:srgbClr val="6EA0B0"/>
      </a:accent1>
      <a:accent2>
        <a:srgbClr val="CCAF0A"/>
      </a:accent2>
      <a:accent3>
        <a:srgbClr val="8D89A4"/>
      </a:accent3>
      <a:accent4>
        <a:srgbClr val="748560"/>
      </a:accent4>
      <a:accent5>
        <a:srgbClr val="9E9273"/>
      </a:accent5>
      <a:accent6>
        <a:srgbClr val="7E848D"/>
      </a:accent6>
      <a:hlink>
        <a:srgbClr val="00C8C3"/>
      </a:hlink>
      <a:folHlink>
        <a:srgbClr val="A116E0"/>
      </a:folHlink>
    </a:clrScheme>
    <a:fontScheme name="Technique">
      <a:majorFont>
        <a:latin typeface="Franklin Gothic Book"/>
        <a:ea typeface=""/>
        <a:cs typeface=""/>
        <a:font script="Jpan" typeface="ＭＳ Ｐゴシック"/>
        <a:font script="Hang" typeface="HY견고딕"/>
        <a:font script="Hans" typeface="宋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ゴシック"/>
        <a:font script="Hang" typeface="HY중고딕"/>
        <a:font script="Hans" typeface="黑体"/>
        <a:font script="Hant" typeface="微軟正黑體"/>
        <a:font script="Arab" typeface="Tahoma"/>
        <a:font script="Hebr" typeface="Levenim MT"/>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Technique">
      <a:fillStyleLst>
        <a:solidFill>
          <a:schemeClr val="phClr"/>
        </a:solidFill>
        <a:gradFill rotWithShape="1">
          <a:gsLst>
            <a:gs pos="0">
              <a:schemeClr val="phClr">
                <a:tint val="1000"/>
              </a:schemeClr>
            </a:gs>
            <a:gs pos="68000">
              <a:schemeClr val="phClr">
                <a:tint val="77000"/>
              </a:schemeClr>
            </a:gs>
            <a:gs pos="81000">
              <a:schemeClr val="phClr">
                <a:tint val="79000"/>
              </a:schemeClr>
            </a:gs>
            <a:gs pos="86000">
              <a:schemeClr val="phClr">
                <a:tint val="73000"/>
              </a:schemeClr>
            </a:gs>
            <a:gs pos="100000">
              <a:schemeClr val="phClr">
                <a:tint val="35000"/>
              </a:schemeClr>
            </a:gs>
          </a:gsLst>
          <a:lin ang="5400000" scaled="1"/>
        </a:gradFill>
        <a:gradFill rotWithShape="1">
          <a:gsLst>
            <a:gs pos="0">
              <a:schemeClr val="phClr">
                <a:tint val="73000"/>
                <a:satMod val="150000"/>
              </a:schemeClr>
            </a:gs>
            <a:gs pos="25000">
              <a:schemeClr val="phClr">
                <a:tint val="96000"/>
                <a:shade val="80000"/>
                <a:satMod val="105000"/>
              </a:schemeClr>
            </a:gs>
            <a:gs pos="38000">
              <a:schemeClr val="phClr">
                <a:tint val="96000"/>
                <a:shade val="59000"/>
                <a:satMod val="120000"/>
              </a:schemeClr>
            </a:gs>
            <a:gs pos="55000">
              <a:schemeClr val="phClr">
                <a:shade val="57000"/>
                <a:satMod val="120000"/>
              </a:schemeClr>
            </a:gs>
            <a:gs pos="80000">
              <a:schemeClr val="phClr">
                <a:shade val="56000"/>
                <a:satMod val="145000"/>
              </a:schemeClr>
            </a:gs>
            <a:gs pos="88000">
              <a:schemeClr val="phClr">
                <a:shade val="63000"/>
                <a:satMod val="160000"/>
              </a:schemeClr>
            </a:gs>
            <a:gs pos="100000">
              <a:schemeClr val="phClr">
                <a:tint val="99555"/>
                <a:satMod val="155000"/>
              </a:schemeClr>
            </a:gs>
          </a:gsLst>
          <a:lin ang="5400000" scaled="1"/>
        </a:gradFill>
      </a:fillStyleLst>
      <a:lnStyleLst>
        <a:ln w="9525" cap="flat" cmpd="sng" algn="ctr">
          <a:solidFill>
            <a:schemeClr val="phClr">
              <a:shade val="60000"/>
              <a:satMod val="300000"/>
            </a:schemeClr>
          </a:solidFill>
          <a:prstDash val="solid"/>
        </a:ln>
        <a:ln w="19050" cap="flat" cmpd="sng" algn="ctr">
          <a:solidFill>
            <a:schemeClr val="phClr"/>
          </a:solidFill>
          <a:prstDash val="solid"/>
        </a:ln>
        <a:ln w="19050" cap="flat" cmpd="sng" algn="ctr">
          <a:solidFill>
            <a:schemeClr val="phClr"/>
          </a:solidFill>
          <a:prstDash val="solid"/>
        </a:ln>
      </a:lnStyleLst>
      <a:effectStyleLst>
        <a:effectStyle>
          <a:effectLst>
            <a:glow rad="63500">
              <a:schemeClr val="phClr">
                <a:tint val="30000"/>
                <a:shade val="95000"/>
                <a:satMod val="300000"/>
                <a:alpha val="50000"/>
              </a:schemeClr>
            </a:glow>
          </a:effectLst>
        </a:effectStyle>
        <a:effectStyle>
          <a:effectLst>
            <a:glow rad="70000">
              <a:schemeClr val="phClr">
                <a:tint val="30000"/>
                <a:shade val="95000"/>
                <a:satMod val="300000"/>
                <a:alpha val="50000"/>
              </a:schemeClr>
            </a:glow>
          </a:effectLst>
        </a:effectStyle>
        <a:effectStyle>
          <a:effectLst>
            <a:glow rad="76200">
              <a:schemeClr val="phClr">
                <a:tint val="30000"/>
                <a:shade val="95000"/>
                <a:satMod val="300000"/>
                <a:alpha val="50000"/>
              </a:schemeClr>
            </a:glow>
          </a:effectLst>
          <a:scene3d>
            <a:camera prst="orthographicFront" fov="0">
              <a:rot lat="0" lon="0" rev="0"/>
            </a:camera>
            <a:lightRig rig="harsh" dir="t">
              <a:rot lat="6000000" lon="6000000" rev="0"/>
            </a:lightRig>
          </a:scene3d>
          <a:sp3d contourW="10000" prstMaterial="metal">
            <a:bevelT w="20000" h="9000" prst="softRound"/>
            <a:contourClr>
              <a:schemeClr val="phClr">
                <a:shade val="30000"/>
                <a:satMod val="200000"/>
              </a:schemeClr>
            </a:contourClr>
          </a:sp3d>
        </a:effectStyle>
      </a:effectStyleLst>
      <a:bgFillStyleLst>
        <a:solidFill>
          <a:schemeClr val="phClr"/>
        </a:solidFill>
        <a:gradFill rotWithShape="1">
          <a:gsLst>
            <a:gs pos="0">
              <a:schemeClr val="phClr">
                <a:shade val="40000"/>
                <a:satMod val="150000"/>
              </a:schemeClr>
            </a:gs>
            <a:gs pos="30000">
              <a:schemeClr val="phClr">
                <a:shade val="60000"/>
                <a:satMod val="150000"/>
              </a:schemeClr>
            </a:gs>
            <a:gs pos="100000">
              <a:schemeClr val="phClr">
                <a:tint val="83000"/>
                <a:satMod val="200000"/>
              </a:schemeClr>
            </a:gs>
          </a:gsLst>
          <a:lin ang="13000000" scaled="0"/>
        </a:gradFill>
        <a:gradFill rotWithShape="1">
          <a:gsLst>
            <a:gs pos="0">
              <a:schemeClr val="phClr">
                <a:tint val="78000"/>
                <a:satMod val="220000"/>
              </a:schemeClr>
            </a:gs>
            <a:gs pos="100000">
              <a:schemeClr val="phClr">
                <a:shade val="35000"/>
                <a:satMod val="155000"/>
              </a:schemeClr>
            </a:gs>
          </a:gsLst>
          <a:path path="circle">
            <a:fillToRect l="60000" t="50000" r="4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Thème Office">
  <a:themeElements>
    <a:clrScheme name="Bureau">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Bureau">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Technique.thmx</Template>
  <TotalTime>116</TotalTime>
  <Words>876</Words>
  <Application>Microsoft Macintosh PowerPoint</Application>
  <PresentationFormat>Présentation à l'écran (4:3)</PresentationFormat>
  <Paragraphs>76</Paragraphs>
  <Slides>8</Slides>
  <Notes>1</Notes>
  <HiddenSlides>0</HiddenSlides>
  <MMClips>0</MMClips>
  <ScaleCrop>false</ScaleCrop>
  <HeadingPairs>
    <vt:vector size="4" baseType="variant">
      <vt:variant>
        <vt:lpstr>Thème</vt:lpstr>
      </vt:variant>
      <vt:variant>
        <vt:i4>1</vt:i4>
      </vt:variant>
      <vt:variant>
        <vt:lpstr>Titres des diapositives</vt:lpstr>
      </vt:variant>
      <vt:variant>
        <vt:i4>8</vt:i4>
      </vt:variant>
    </vt:vector>
  </HeadingPairs>
  <TitlesOfParts>
    <vt:vector size="9" baseType="lpstr">
      <vt:lpstr>Technique</vt:lpstr>
      <vt:lpstr>International norms and regions: Mercosur and ASEAN at the time of cultural diversity </vt:lpstr>
      <vt:lpstr>Introduction</vt:lpstr>
      <vt:lpstr>Research questions</vt:lpstr>
      <vt:lpstr>Organization of the article</vt:lpstr>
      <vt:lpstr>ASEAN region and CDCE</vt:lpstr>
      <vt:lpstr>ASEAN region and CDCE</vt:lpstr>
      <vt:lpstr>Mercosur region and CDCE</vt:lpstr>
      <vt:lpstr>Mercosur region and CDCE</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International norms and regions: Mercosur and ASEAN at the time of cultural diversity </dc:title>
  <dc:creator>Mariage Thibaud</dc:creator>
  <cp:lastModifiedBy>Antonios Vlassis</cp:lastModifiedBy>
  <cp:revision>17</cp:revision>
  <dcterms:created xsi:type="dcterms:W3CDTF">2016-06-15T13:32:33Z</dcterms:created>
  <dcterms:modified xsi:type="dcterms:W3CDTF">2016-06-24T14:49:26Z</dcterms:modified>
</cp:coreProperties>
</file>