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58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-146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7"/>
          <p:cNvSpPr>
            <a:spLocks noChangeAspect="1" noEditPoints="1"/>
          </p:cNvSpPr>
          <p:nvPr/>
        </p:nvSpPr>
        <p:spPr bwMode="auto">
          <a:xfrm>
            <a:off x="838200" y="1762090"/>
            <a:ext cx="2521776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43323" y="3721473"/>
            <a:ext cx="5120640" cy="1581150"/>
          </a:xfrm>
        </p:spPr>
        <p:txBody>
          <a:bodyPr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BE" smtClean="0"/>
              <a:t>Cliquez pour 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733077A0-D20B-B34A-8D3C-A1D29617AACC}" type="datetimeFigureOut">
              <a:rPr lang="fr-FR" smtClean="0"/>
              <a:t>6/07/16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91475" y="6429375"/>
            <a:ext cx="876300" cy="292100"/>
          </a:xfrm>
        </p:spPr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9" name="Freeform 7"/>
          <p:cNvSpPr>
            <a:spLocks noChangeAspect="1" noEditPoints="1"/>
          </p:cNvSpPr>
          <p:nvPr/>
        </p:nvSpPr>
        <p:spPr bwMode="auto">
          <a:xfrm>
            <a:off x="838200" y="1762090"/>
            <a:ext cx="2521776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739896" y="1417320"/>
            <a:ext cx="5120640" cy="2304288"/>
          </a:xfrm>
        </p:spPr>
        <p:txBody>
          <a:bodyPr>
            <a:normAutofit/>
          </a:bodyPr>
          <a:lstStyle>
            <a:lvl1pPr>
              <a:defRPr sz="4000" cap="all" baseline="0"/>
            </a:lvl1pPr>
          </a:lstStyle>
          <a:p>
            <a:r>
              <a:rPr lang="nl-BE" smtClean="0"/>
              <a:t>Cliquez et modifiez le titre</a:t>
            </a:r>
            <a:endParaRPr lang="en-US" dirty="0"/>
          </a:p>
        </p:txBody>
      </p:sp>
      <p:sp>
        <p:nvSpPr>
          <p:cNvPr id="13" name="Freeform 7"/>
          <p:cNvSpPr>
            <a:spLocks noChangeAspect="1" noEditPoints="1"/>
          </p:cNvSpPr>
          <p:nvPr/>
        </p:nvSpPr>
        <p:spPr bwMode="auto">
          <a:xfrm>
            <a:off x="838200" y="1762090"/>
            <a:ext cx="2521776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77A0-D20B-B34A-8D3C-A1D29617AACC}" type="datetimeFigureOut">
              <a:rPr lang="fr-FR" smtClean="0"/>
              <a:t>6/07/16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1CEBC-E0E7-A04D-866A-50DF2D66C05E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77A0-D20B-B34A-8D3C-A1D29617AACC}" type="datetimeFigureOut">
              <a:rPr lang="fr-FR" smtClean="0"/>
              <a:t>6/07/16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1CEBC-E0E7-A04D-866A-50DF2D66C05E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 noChangeAspect="1" noEditPoints="1"/>
          </p:cNvSpPr>
          <p:nvPr/>
        </p:nvSpPr>
        <p:spPr bwMode="auto">
          <a:xfrm>
            <a:off x="5489634" y="0"/>
            <a:ext cx="3393768" cy="6858000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77A0-D20B-B34A-8D3C-A1D29617AACC}" type="datetimeFigureOut">
              <a:rPr lang="fr-FR" smtClean="0"/>
              <a:t>6/07/16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1CEBC-E0E7-A04D-866A-50DF2D66C05E}" type="slidenum">
              <a:rPr lang="fr-FR" smtClean="0"/>
              <a:t>‹#›</a:t>
            </a:fld>
            <a:endParaRPr lang="fr-FR"/>
          </a:p>
        </p:txBody>
      </p:sp>
      <p:sp>
        <p:nvSpPr>
          <p:cNvPr id="25" name="Title Placeholder 1"/>
          <p:cNvSpPr>
            <a:spLocks noGrp="1"/>
          </p:cNvSpPr>
          <p:nvPr>
            <p:ph type="title"/>
          </p:nvPr>
        </p:nvSpPr>
        <p:spPr>
          <a:xfrm>
            <a:off x="276225" y="228600"/>
            <a:ext cx="8591550" cy="1066801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nl-BE" smtClean="0"/>
              <a:t>Cliquez et modifiez le titre</a:t>
            </a:r>
            <a:endParaRPr lang="en-US" dirty="0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274320" y="1298448"/>
            <a:ext cx="8595360" cy="4937760"/>
          </a:xfrm>
        </p:spPr>
        <p:txBody>
          <a:bodyPr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733077A0-D20B-B34A-8D3C-A1D29617AACC}" type="datetimeFigureOut">
              <a:rPr lang="fr-FR" smtClean="0"/>
              <a:t>6/07/16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1CEBC-E0E7-A04D-866A-50DF2D66C05E}" type="slidenum">
              <a:rPr lang="fr-FR" smtClean="0"/>
              <a:t>‹#›</a:t>
            </a:fld>
            <a:endParaRPr lang="fr-FR"/>
          </a:p>
        </p:txBody>
      </p: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3743324" y="1400174"/>
            <a:ext cx="5120640" cy="1476375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BE" smtClean="0"/>
              <a:t>Cliquez pour modifier le style des sous-titres du masque</a:t>
            </a:r>
            <a:endParaRPr lang="en-US" dirty="0"/>
          </a:p>
        </p:txBody>
      </p:sp>
      <p:sp>
        <p:nvSpPr>
          <p:cNvPr id="10" name="Freeform 7"/>
          <p:cNvSpPr>
            <a:spLocks noChangeAspect="1" noEditPoints="1"/>
          </p:cNvSpPr>
          <p:nvPr/>
        </p:nvSpPr>
        <p:spPr bwMode="auto">
          <a:xfrm>
            <a:off x="34289" y="136641"/>
            <a:ext cx="3326149" cy="6721359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733800" y="2895599"/>
            <a:ext cx="5129543" cy="2667001"/>
          </a:xfrm>
        </p:spPr>
        <p:txBody>
          <a:bodyPr anchor="t">
            <a:normAutofit/>
          </a:bodyPr>
          <a:lstStyle>
            <a:lvl1pPr>
              <a:defRPr kumimoji="0" lang="en-US" sz="40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nl-BE" smtClean="0"/>
              <a:t>Cliquez et modifiez le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77A0-D20B-B34A-8D3C-A1D29617AACC}" type="datetimeFigureOut">
              <a:rPr lang="fr-FR" smtClean="0"/>
              <a:t>6/07/16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1CEBC-E0E7-A04D-866A-50DF2D66C05E}" type="slidenum">
              <a:rPr lang="fr-FR" smtClean="0"/>
              <a:t>‹#›</a:t>
            </a:fld>
            <a:endParaRPr lang="fr-FR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nl-BE" smtClean="0"/>
              <a:t>Cliquez et modifiez le titre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276225" y="1298448"/>
            <a:ext cx="425196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13" name="Content Placeholder 11"/>
          <p:cNvSpPr>
            <a:spLocks noGrp="1"/>
          </p:cNvSpPr>
          <p:nvPr>
            <p:ph sz="quarter" idx="14"/>
          </p:nvPr>
        </p:nvSpPr>
        <p:spPr>
          <a:xfrm>
            <a:off x="4615815" y="1298448"/>
            <a:ext cx="425196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77A0-D20B-B34A-8D3C-A1D29617AACC}" type="datetimeFigureOut">
              <a:rPr lang="fr-FR" smtClean="0"/>
              <a:t>6/07/16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1CEBC-E0E7-A04D-866A-50DF2D66C05E}" type="slidenum">
              <a:rPr lang="fr-FR" smtClean="0"/>
              <a:t>‹#›</a:t>
            </a:fld>
            <a:endParaRPr lang="fr-FR"/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nl-BE" smtClean="0"/>
              <a:t>Cliquez et modifiez le titre</a:t>
            </a:r>
            <a:endParaRPr lang="en-US" dirty="0"/>
          </a:p>
        </p:txBody>
      </p:sp>
      <p:sp>
        <p:nvSpPr>
          <p:cNvPr id="14" name="Content Placeholder 11"/>
          <p:cNvSpPr>
            <a:spLocks noGrp="1"/>
          </p:cNvSpPr>
          <p:nvPr>
            <p:ph sz="quarter" idx="13"/>
          </p:nvPr>
        </p:nvSpPr>
        <p:spPr>
          <a:xfrm>
            <a:off x="276225" y="1810512"/>
            <a:ext cx="425196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 dirty="0"/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4"/>
          </p:nvPr>
        </p:nvSpPr>
        <p:spPr>
          <a:xfrm>
            <a:off x="4615815" y="1810512"/>
            <a:ext cx="425196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276225" y="1298448"/>
            <a:ext cx="4248150" cy="509587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4615815" y="1298448"/>
            <a:ext cx="4248150" cy="509587"/>
          </a:xfrm>
        </p:spPr>
        <p:txBody>
          <a:bodyPr anchor="ctr">
            <a:normAutofit/>
          </a:bodyPr>
          <a:lstStyle>
            <a:lvl1pPr marL="0" indent="0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33077A0-D20B-B34A-8D3C-A1D29617AACC}" type="datetimeFigureOut">
              <a:rPr lang="fr-FR" smtClean="0"/>
              <a:t>6/07/16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1CEBC-E0E7-A04D-866A-50DF2D66C05E}" type="slidenum">
              <a:rPr lang="fr-FR" smtClean="0"/>
              <a:t>‹#›</a:t>
            </a:fld>
            <a:endParaRPr lang="fr-FR"/>
          </a:p>
        </p:txBody>
      </p: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nl-BE" smtClean="0"/>
              <a:t>Cliquez et modifiez le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77A0-D20B-B34A-8D3C-A1D29617AACC}" type="datetimeFigureOut">
              <a:rPr lang="fr-FR" smtClean="0"/>
              <a:t>6/07/16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1CEBC-E0E7-A04D-866A-50DF2D66C05E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-1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733077A0-D20B-B34A-8D3C-A1D29617AACC}" type="datetimeFigureOut">
              <a:rPr lang="fr-FR" smtClean="0"/>
              <a:t>6/07/16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2834640" cy="129844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nl-BE" smtClean="0"/>
              <a:t>Cliquez et modifiez le titre</a:t>
            </a:r>
            <a:endParaRPr lang="en-US" dirty="0"/>
          </a:p>
        </p:txBody>
      </p:sp>
      <p:sp>
        <p:nvSpPr>
          <p:cNvPr id="10" name="Content Placeholder 11"/>
          <p:cNvSpPr>
            <a:spLocks noGrp="1"/>
          </p:cNvSpPr>
          <p:nvPr>
            <p:ph sz="quarter" idx="14"/>
          </p:nvPr>
        </p:nvSpPr>
        <p:spPr>
          <a:xfrm>
            <a:off x="3775935" y="533400"/>
            <a:ext cx="5063266" cy="570280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276224" y="1539240"/>
            <a:ext cx="2834640" cy="4709160"/>
          </a:xfrm>
        </p:spPr>
        <p:txBody>
          <a:bodyPr>
            <a:normAutofit/>
          </a:bodyPr>
          <a:lstStyle>
            <a:lvl1pPr marL="0" indent="0">
              <a:buNone/>
              <a:defRPr lang="en-US" sz="1600" b="0" i="0" kern="1200" cap="none" spc="30" baseline="0" dirty="0" smtClean="0">
                <a:solidFill>
                  <a:schemeClr val="bg2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nl-BE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-1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09950" y="0"/>
            <a:ext cx="5734050" cy="6858000"/>
          </a:xfrm>
        </p:spPr>
        <p:txBody>
          <a:bodyPr anchor="ctr" anchorCtr="0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BE" smtClean="0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733077A0-D20B-B34A-8D3C-A1D29617AACC}" type="datetimeFigureOut">
              <a:rPr lang="fr-FR" smtClean="0"/>
              <a:t>6/07/16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1CEBC-E0E7-A04D-866A-50DF2D66C05E}" type="slidenum">
              <a:rPr lang="fr-FR" smtClean="0"/>
              <a:t>‹#›</a:t>
            </a:fld>
            <a:endParaRPr lang="fr-FR"/>
          </a:p>
        </p:txBody>
      </p:sp>
      <p:sp>
        <p:nvSpPr>
          <p:cNvPr id="21" name="Title Placeholder 1"/>
          <p:cNvSpPr>
            <a:spLocks noGrp="1"/>
          </p:cNvSpPr>
          <p:nvPr>
            <p:ph type="title"/>
          </p:nvPr>
        </p:nvSpPr>
        <p:spPr>
          <a:xfrm>
            <a:off x="276224" y="228600"/>
            <a:ext cx="2834640" cy="129539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nl-BE" smtClean="0"/>
              <a:t>Cliquez et modifiez le titre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274320" y="1536192"/>
            <a:ext cx="2834640" cy="471220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2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nl-BE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6225" y="1295400"/>
            <a:ext cx="8591550" cy="49339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6225" y="6429375"/>
            <a:ext cx="21336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fld id="{733077A0-D20B-B34A-8D3C-A1D29617AACC}" type="datetimeFigureOut">
              <a:rPr lang="fr-FR" smtClean="0"/>
              <a:t>6/07/16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43324" y="6429375"/>
            <a:ext cx="4086225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91475" y="6429375"/>
            <a:ext cx="8763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600" b="1">
                <a:solidFill>
                  <a:schemeClr val="tx2"/>
                </a:solidFill>
              </a:defRPr>
            </a:lvl1pPr>
          </a:lstStyle>
          <a:p>
            <a:fld id="{2721CEBC-E0E7-A04D-866A-50DF2D66C05E}" type="slidenum">
              <a:rPr lang="fr-FR" smtClean="0"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  <p:sldLayoutId id="2147483860" r:id="rId2"/>
    <p:sldLayoutId id="2147483861" r:id="rId3"/>
    <p:sldLayoutId id="2147483862" r:id="rId4"/>
    <p:sldLayoutId id="2147483863" r:id="rId5"/>
    <p:sldLayoutId id="2147483864" r:id="rId6"/>
    <p:sldLayoutId id="2147483865" r:id="rId7"/>
    <p:sldLayoutId id="2147483866" r:id="rId8"/>
    <p:sldLayoutId id="2147483867" r:id="rId9"/>
    <p:sldLayoutId id="2147483868" r:id="rId10"/>
    <p:sldLayoutId id="2147483869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3600" b="0" kern="1200" cap="none" spc="0" baseline="0">
          <a:solidFill>
            <a:schemeClr val="tx2"/>
          </a:solidFill>
          <a:latin typeface="+mj-lt"/>
          <a:ea typeface="+mj-ea"/>
          <a:cs typeface="Tunga" pitchFamily="2"/>
        </a:defRPr>
      </a:lvl1pPr>
    </p:titleStyle>
    <p:bodyStyle>
      <a:lvl1pPr marL="171450" indent="-173736" algn="l" defTabSz="914400" rtl="0" eaLnBrk="1" latinLnBrk="0" hangingPunct="1">
        <a:spcBef>
          <a:spcPts val="600"/>
        </a:spcBef>
        <a:spcAft>
          <a:spcPts val="0"/>
        </a:spcAft>
        <a:buClr>
          <a:schemeClr val="accent1"/>
        </a:buClr>
        <a:buFont typeface="Arial" pitchFamily="34" charset="0"/>
        <a:buChar char="•"/>
        <a:defRPr sz="2200" b="0" i="0" kern="1200" cap="none" spc="30" baseline="0">
          <a:solidFill>
            <a:schemeClr val="tx2"/>
          </a:solidFill>
          <a:latin typeface="+mn-lt"/>
          <a:ea typeface="+mn-ea"/>
          <a:cs typeface="Tahoma" pitchFamily="34" charset="0"/>
        </a:defRPr>
      </a:lvl1pPr>
      <a:lvl2pPr marL="34448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51593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3pPr>
      <a:lvl4pPr marL="688975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860425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Tahoma" pitchFamily="34" charset="0"/>
        </a:defRPr>
      </a:lvl5pPr>
      <a:lvl6pPr marL="105156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23444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41732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160020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422316" y="3614187"/>
            <a:ext cx="5416884" cy="2696966"/>
          </a:xfrm>
        </p:spPr>
        <p:txBody>
          <a:bodyPr>
            <a:normAutofit fontScale="92500" lnSpcReduction="20000"/>
          </a:bodyPr>
          <a:lstStyle/>
          <a:p>
            <a:r>
              <a:rPr lang="fr-FR" dirty="0"/>
              <a:t>les </a:t>
            </a:r>
            <a:r>
              <a:rPr lang="fr-FR" dirty="0" err="1"/>
              <a:t>étudiants</a:t>
            </a:r>
            <a:r>
              <a:rPr lang="fr-FR" dirty="0"/>
              <a:t> </a:t>
            </a:r>
            <a:r>
              <a:rPr lang="fr-FR" dirty="0" smtClean="0"/>
              <a:t>à l’AESS/Master à finalité didactique en biologie</a:t>
            </a:r>
          </a:p>
          <a:p>
            <a:endParaRPr lang="fr-FR" dirty="0" smtClean="0"/>
          </a:p>
          <a:p>
            <a:r>
              <a:rPr lang="fr-FR" dirty="0" err="1" smtClean="0"/>
              <a:t>Marie</a:t>
            </a:r>
            <a:r>
              <a:rPr lang="fr-FR" dirty="0" err="1"/>
              <a:t>-Noëlle</a:t>
            </a:r>
            <a:r>
              <a:rPr lang="fr-FR" dirty="0"/>
              <a:t> </a:t>
            </a:r>
            <a:r>
              <a:rPr lang="fr-FR" dirty="0" smtClean="0"/>
              <a:t>HINDRYCKX</a:t>
            </a:r>
          </a:p>
          <a:p>
            <a:r>
              <a:rPr lang="fr-FR" dirty="0" err="1" smtClean="0"/>
              <a:t>Mélanie</a:t>
            </a:r>
            <a:r>
              <a:rPr lang="fr-FR" dirty="0" smtClean="0"/>
              <a:t> LASCHET</a:t>
            </a:r>
          </a:p>
          <a:p>
            <a:r>
              <a:rPr lang="fr-FR" dirty="0" smtClean="0"/>
              <a:t>Corentin POFFE</a:t>
            </a:r>
          </a:p>
          <a:p>
            <a:endParaRPr lang="fr-FR" dirty="0" smtClean="0"/>
          </a:p>
          <a:p>
            <a:r>
              <a:rPr lang="fr-FR" dirty="0" smtClean="0"/>
              <a:t>Université de Liège</a:t>
            </a:r>
            <a:endParaRPr lang="fr-FR" dirty="0"/>
          </a:p>
          <a:p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77268" y="944248"/>
            <a:ext cx="5061932" cy="2214096"/>
          </a:xfrm>
        </p:spPr>
        <p:txBody>
          <a:bodyPr>
            <a:noAutofit/>
          </a:bodyPr>
          <a:lstStyle/>
          <a:p>
            <a:r>
              <a:rPr lang="fr-FR" sz="2400" b="1" dirty="0"/>
              <a:t>A35 - Des </a:t>
            </a:r>
            <a:r>
              <a:rPr lang="fr-FR" sz="2400" b="1" dirty="0" err="1"/>
              <a:t>idées</a:t>
            </a:r>
            <a:r>
              <a:rPr lang="fr-FR" sz="2400" b="1" dirty="0"/>
              <a:t> pour la classe de sciences biologiques dans le secondaire </a:t>
            </a:r>
            <a:r>
              <a:rPr lang="fr-FR" sz="2400" b="1" dirty="0" err="1"/>
              <a:t>supérieur</a:t>
            </a:r>
            <a:r>
              <a:rPr lang="fr-FR" sz="2400" dirty="0"/>
              <a:t/>
            </a:r>
            <a:br>
              <a:rPr lang="fr-FR" sz="2400" dirty="0"/>
            </a:b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187564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Objectifs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391527" y="1953614"/>
            <a:ext cx="7556313" cy="2979262"/>
          </a:xfrm>
        </p:spPr>
        <p:txBody>
          <a:bodyPr>
            <a:normAutofit/>
          </a:bodyPr>
          <a:lstStyle/>
          <a:p>
            <a:r>
              <a:rPr lang="fr-FR" dirty="0" smtClean="0"/>
              <a:t>Partager des idées et des expériences entre enseignants et futurs enseignants</a:t>
            </a:r>
          </a:p>
          <a:p>
            <a:pPr marL="0" indent="0">
              <a:buNone/>
            </a:pPr>
            <a:endParaRPr lang="fr-FR" dirty="0" smtClean="0"/>
          </a:p>
          <a:p>
            <a:r>
              <a:rPr lang="fr-FR" dirty="0" smtClean="0"/>
              <a:t>Présenter et valoriser les travaux des étudiants</a:t>
            </a:r>
          </a:p>
          <a:p>
            <a:pPr marL="0" indent="0">
              <a:buNone/>
            </a:pPr>
            <a:endParaRPr lang="fr-FR" dirty="0" smtClean="0"/>
          </a:p>
          <a:p>
            <a:r>
              <a:rPr lang="fr-FR" dirty="0" smtClean="0"/>
              <a:t>Créer le lien entre la formation initiale et la formation continue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498474" y="3741231"/>
            <a:ext cx="7556313" cy="859431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96578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Préparations complètes 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274320" y="1725692"/>
            <a:ext cx="8595360" cy="4510515"/>
          </a:xfrm>
        </p:spPr>
        <p:txBody>
          <a:bodyPr>
            <a:normAutofit lnSpcReduction="10000"/>
          </a:bodyPr>
          <a:lstStyle/>
          <a:p>
            <a:r>
              <a:rPr lang="fr-FR" dirty="0"/>
              <a:t>Références aux programmes et nouveaux </a:t>
            </a:r>
            <a:r>
              <a:rPr lang="fr-FR" dirty="0" smtClean="0"/>
              <a:t>référentiels UAA</a:t>
            </a:r>
            <a:endParaRPr lang="fr-FR" dirty="0"/>
          </a:p>
          <a:p>
            <a:r>
              <a:rPr lang="fr-FR" dirty="0" smtClean="0"/>
              <a:t>Scénario de la leçon</a:t>
            </a:r>
          </a:p>
          <a:p>
            <a:pPr marL="0" indent="0">
              <a:buNone/>
            </a:pPr>
            <a:endParaRPr lang="fr-FR" dirty="0" smtClean="0"/>
          </a:p>
          <a:p>
            <a:r>
              <a:rPr lang="fr-FR" dirty="0" smtClean="0"/>
              <a:t>Les supports pour les élèves et pour le professeur</a:t>
            </a:r>
          </a:p>
          <a:p>
            <a:r>
              <a:rPr lang="fr-FR" dirty="0" smtClean="0"/>
              <a:t>Le matériel si nécessaire, bibliographie</a:t>
            </a:r>
          </a:p>
          <a:p>
            <a:r>
              <a:rPr lang="fr-FR" dirty="0" smtClean="0"/>
              <a:t>L’évaluation proposée avec grille </a:t>
            </a:r>
            <a:r>
              <a:rPr lang="fr-FR" dirty="0" err="1" smtClean="0"/>
              <a:t>critériée</a:t>
            </a:r>
            <a:endParaRPr lang="fr-FR" dirty="0" smtClean="0"/>
          </a:p>
          <a:p>
            <a:r>
              <a:rPr lang="fr-FR" dirty="0" smtClean="0"/>
              <a:t>Avantages/inconvénients/vécu de classe</a:t>
            </a:r>
          </a:p>
          <a:p>
            <a:endParaRPr lang="fr-FR" dirty="0"/>
          </a:p>
          <a:p>
            <a:pPr marL="0" indent="0">
              <a:buNone/>
            </a:pPr>
            <a:r>
              <a:rPr lang="fr-FR" sz="2400" dirty="0"/>
              <a:t>Documents présents sur :</a:t>
            </a:r>
          </a:p>
          <a:p>
            <a:pPr marL="0" indent="0">
              <a:buNone/>
            </a:pPr>
            <a:r>
              <a:rPr lang="fr-FR" sz="2400" dirty="0" smtClean="0"/>
              <a:t>http</a:t>
            </a:r>
            <a:r>
              <a:rPr lang="fr-FR" sz="2400" dirty="0"/>
              <a:t>://</a:t>
            </a:r>
            <a:r>
              <a:rPr lang="fr-FR" sz="2400" dirty="0" err="1"/>
              <a:t>www.ulg.ac.be</a:t>
            </a:r>
            <a:r>
              <a:rPr lang="fr-FR" sz="2400" dirty="0"/>
              <a:t>/</a:t>
            </a:r>
            <a:r>
              <a:rPr lang="fr-FR" sz="2400" dirty="0" err="1"/>
              <a:t>cms</a:t>
            </a:r>
            <a:r>
              <a:rPr lang="fr-FR" sz="2400" dirty="0"/>
              <a:t>/c_3317636/</a:t>
            </a:r>
            <a:r>
              <a:rPr lang="fr-FR" sz="2400" dirty="0" err="1"/>
              <a:t>fr</a:t>
            </a:r>
            <a:r>
              <a:rPr lang="fr-FR" sz="2400" dirty="0"/>
              <a:t>/service-de-didactique-de-la-biologie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32835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Présentations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498474" y="1339516"/>
            <a:ext cx="7556313" cy="4756484"/>
          </a:xfrm>
        </p:spPr>
        <p:txBody>
          <a:bodyPr>
            <a:normAutofit/>
          </a:bodyPr>
          <a:lstStyle/>
          <a:p>
            <a:r>
              <a:rPr lang="fr-FR" dirty="0"/>
              <a:t>M. Avignon – Ateliers sur la structure de l’ADN, le cycle cellulaire, la mitose et la méiose</a:t>
            </a:r>
          </a:p>
          <a:p>
            <a:r>
              <a:rPr lang="fr-FR" dirty="0"/>
              <a:t>A. </a:t>
            </a:r>
            <a:r>
              <a:rPr lang="fr-FR" dirty="0" err="1"/>
              <a:t>Stéphany</a:t>
            </a:r>
            <a:r>
              <a:rPr lang="fr-FR" dirty="0"/>
              <a:t> – Evolution chez les pinsons</a:t>
            </a:r>
          </a:p>
          <a:p>
            <a:r>
              <a:rPr lang="fr-FR" dirty="0"/>
              <a:t>A. Melchior – Utilisation d’une clé dichotomique pour la détermination, à partir de leurs bourgeons, d’espèces d’arbres provenant d’un boisement indigène</a:t>
            </a:r>
          </a:p>
          <a:p>
            <a:r>
              <a:rPr lang="fr-FR" dirty="0"/>
              <a:t>B. Jacquet – Adaptation : le jeu de cartes</a:t>
            </a:r>
          </a:p>
          <a:p>
            <a:r>
              <a:rPr lang="fr-FR" dirty="0"/>
              <a:t>E. </a:t>
            </a:r>
            <a:r>
              <a:rPr lang="fr-FR" dirty="0" err="1"/>
              <a:t>Sinnen</a:t>
            </a:r>
            <a:r>
              <a:rPr lang="fr-FR" dirty="0"/>
              <a:t> – Laboratoire : simulation de la propagation du VIH</a:t>
            </a:r>
          </a:p>
          <a:p>
            <a:r>
              <a:rPr lang="fr-FR" dirty="0"/>
              <a:t>A. </a:t>
            </a:r>
            <a:r>
              <a:rPr lang="fr-FR" dirty="0" err="1"/>
              <a:t>Piette</a:t>
            </a:r>
            <a:r>
              <a:rPr lang="fr-FR" dirty="0"/>
              <a:t> – L’immunité de groupe</a:t>
            </a:r>
          </a:p>
          <a:p>
            <a:r>
              <a:rPr lang="fr-FR" dirty="0"/>
              <a:t>A. Fauche – TP : comprendre la couverture vaccinale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237872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ho">
  <a:themeElements>
    <a:clrScheme name="PME/indépendant">
      <a:dk1>
        <a:srgbClr val="2E2224"/>
      </a:dk1>
      <a:lt1>
        <a:sysClr val="window" lastClr="FFFFFF"/>
      </a:lt1>
      <a:dk2>
        <a:srgbClr val="48231E"/>
      </a:dk2>
      <a:lt2>
        <a:srgbClr val="CBD8DD"/>
      </a:lt2>
      <a:accent1>
        <a:srgbClr val="61625E"/>
      </a:accent1>
      <a:accent2>
        <a:srgbClr val="964D2C"/>
      </a:accent2>
      <a:accent3>
        <a:srgbClr val="66553E"/>
      </a:accent3>
      <a:accent4>
        <a:srgbClr val="848058"/>
      </a:accent4>
      <a:accent5>
        <a:srgbClr val="AFA14B"/>
      </a:accent5>
      <a:accent6>
        <a:srgbClr val="AD7D4D"/>
      </a:accent6>
      <a:hlink>
        <a:srgbClr val="FFDE66"/>
      </a:hlink>
      <a:folHlink>
        <a:srgbClr val="C0AEBC"/>
      </a:folHlink>
    </a:clrScheme>
    <a:fontScheme name="PME/indépendant">
      <a:majorFont>
        <a:latin typeface="Candara"/>
        <a:ea typeface=""/>
        <a:cs typeface=""/>
        <a:font script="Jpan" typeface="ＭＳ Ｐゴシック"/>
        <a:font script="Hang" typeface="HY견명조"/>
        <a:font script="Hans" typeface="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ME/indépendant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7000"/>
                <a:satMod val="150000"/>
              </a:schemeClr>
            </a:gs>
            <a:gs pos="30000">
              <a:schemeClr val="phClr">
                <a:shade val="94000"/>
                <a:satMod val="130000"/>
              </a:schemeClr>
            </a:gs>
            <a:gs pos="45000">
              <a:schemeClr val="phClr">
                <a:shade val="100000"/>
                <a:satMod val="120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4000"/>
                <a:satMod val="130000"/>
              </a:schemeClr>
            </a:gs>
            <a:gs pos="100000">
              <a:schemeClr val="phClr">
                <a:shade val="67000"/>
                <a:satMod val="15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700000"/>
            </a:lightRig>
          </a:scene3d>
          <a:sp3d contourW="19050">
            <a:bevelT w="31750" h="38100"/>
            <a:contourClr>
              <a:schemeClr val="phClr">
                <a:shade val="15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4000"/>
                <a:satMod val="210000"/>
              </a:schemeClr>
            </a:gs>
            <a:gs pos="40000">
              <a:schemeClr val="phClr">
                <a:tint val="72000"/>
                <a:shade val="99000"/>
                <a:satMod val="200000"/>
              </a:schemeClr>
            </a:gs>
            <a:gs pos="100000">
              <a:schemeClr val="phClr">
                <a:tint val="100000"/>
                <a:shade val="30000"/>
                <a:alpha val="100000"/>
                <a:satMod val="17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86000"/>
                <a:alpha val="90000"/>
              </a:schemeClr>
              <a:schemeClr val="phClr">
                <a:shade val="49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PME.thmx</Template>
  <TotalTime>21</TotalTime>
  <Words>139</Words>
  <Application>Microsoft Macintosh PowerPoint</Application>
  <PresentationFormat>Présentation à l'écran (4:3)</PresentationFormat>
  <Paragraphs>34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Soho</vt:lpstr>
      <vt:lpstr>A35 - Des idées pour la classe de sciences biologiques dans le secondaire supérieur </vt:lpstr>
      <vt:lpstr>Objectifs </vt:lpstr>
      <vt:lpstr>Préparations complètes :</vt:lpstr>
      <vt:lpstr>Présentations</vt:lpstr>
    </vt:vector>
  </TitlesOfParts>
  <Company>Université de Liège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A35 - Des idées pour la classe de sciences biologiques dans le secondaire supérieur </dc:title>
  <dc:creator>Mélanie Laschet</dc:creator>
  <cp:lastModifiedBy>Marie Hindryckx</cp:lastModifiedBy>
  <cp:revision>4</cp:revision>
  <dcterms:created xsi:type="dcterms:W3CDTF">2015-08-25T09:58:45Z</dcterms:created>
  <dcterms:modified xsi:type="dcterms:W3CDTF">2016-07-06T14:27:52Z</dcterms:modified>
</cp:coreProperties>
</file>