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400" r:id="rId3"/>
    <p:sldId id="405" r:id="rId4"/>
    <p:sldId id="406" r:id="rId5"/>
    <p:sldId id="418" r:id="rId6"/>
    <p:sldId id="419" r:id="rId7"/>
    <p:sldId id="408" r:id="rId8"/>
    <p:sldId id="410" r:id="rId9"/>
    <p:sldId id="411" r:id="rId10"/>
    <p:sldId id="420" r:id="rId11"/>
    <p:sldId id="413" r:id="rId12"/>
    <p:sldId id="415" r:id="rId13"/>
    <p:sldId id="414" r:id="rId14"/>
    <p:sldId id="412" r:id="rId15"/>
    <p:sldId id="417" r:id="rId16"/>
    <p:sldId id="426" r:id="rId17"/>
    <p:sldId id="422" r:id="rId18"/>
    <p:sldId id="416" r:id="rId19"/>
    <p:sldId id="423" r:id="rId20"/>
    <p:sldId id="424" r:id="rId21"/>
    <p:sldId id="425" r:id="rId22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66FFFF"/>
    <a:srgbClr val="CC00FF"/>
    <a:srgbClr val="990099"/>
    <a:srgbClr val="FF00FF"/>
    <a:srgbClr val="CC3300"/>
    <a:srgbClr val="FF6600"/>
    <a:srgbClr val="0080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9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35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1"/>
            <a:ext cx="307517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7" tIns="47256" rIns="94507" bIns="4725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430" y="1"/>
            <a:ext cx="307517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7" tIns="47256" rIns="94507" bIns="4725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721244"/>
            <a:ext cx="307517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7" tIns="47256" rIns="94507" bIns="47256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430" y="9721244"/>
            <a:ext cx="3075179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07" tIns="47256" rIns="94507" bIns="47256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214AE9-D5A0-406D-9917-9BE116C54C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1D4AA-EB72-42F0-BD4E-90649F288B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5CDA9-B7BD-49AC-84FD-FA3F262722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B1523-9DC5-4B25-999A-8388E14ACA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B6636-3947-42EC-96D1-0720832E56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B7A16-9716-412F-A340-71E59F72B2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8205E-8E9B-430C-AD8C-2160F36783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45C84-3F81-4584-B561-ABCB326A4A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6271D-4377-47D7-B337-6801C912DB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D0889-D408-4C36-B68E-E951B36899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914BC-7E52-4084-B4CA-9EEB5EF164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C5958-D662-42BC-A982-BEEC732FEA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EBEFD75-30D3-47BF-9449-5FC366BC1A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wmf"/><Relationship Id="rId4" Type="http://schemas.openxmlformats.org/officeDocument/2006/relationships/hyperlink" Target="mailto:yao-veng.te@upmc.fr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gif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679938" y="3946785"/>
            <a:ext cx="7791940" cy="170816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u="sng" dirty="0" smtClean="0">
                <a:latin typeface="Times New Roman" pitchFamily="18" charset="0"/>
                <a:cs typeface="Times New Roman" pitchFamily="18" charset="0"/>
              </a:rPr>
              <a:t>Yao Té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Pascal Jeseck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Bruno Franco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Emmanuel Mahieu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Nicholas B. Jones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Dave W.T. Griffith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 Rebecca R. Buchholz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Juliette Hadj-Lazaro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Christof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Janssen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yao-veng.te@upmc.fr</a:t>
            </a:r>
            <a:endParaRPr lang="fr-FR" sz="20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LERMA , 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IAG, 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ACMOL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aseline="30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LATMOS</a:t>
            </a:r>
            <a:endParaRPr lang="en-GB" sz="20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8288" y="6318000"/>
            <a:ext cx="92571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sp.yimg.com/xj/th?id=OIP.M07e522ed15a34473dbff436e8c8a2fcao0&amp;pid=15.1&amp;P=0&amp;w=300&amp;h=3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3410" y="0"/>
            <a:ext cx="1238536" cy="900000"/>
          </a:xfrm>
          <a:prstGeom prst="rect">
            <a:avLst/>
          </a:prstGeom>
          <a:noFill/>
        </p:spPr>
      </p:pic>
      <p:pic>
        <p:nvPicPr>
          <p:cNvPr id="2" name="Picture 6" descr="https://smah.uow.edu.au/content/groups/public/@web/documents/siteelement/uow17149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4229" y="-1"/>
            <a:ext cx="2783997" cy="90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23"/>
          <p:cNvSpPr/>
          <p:nvPr/>
        </p:nvSpPr>
        <p:spPr>
          <a:xfrm>
            <a:off x="695569" y="2339385"/>
            <a:ext cx="7752861" cy="1569660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Comparison of surface and column carbon monoxide at a high altitude, a megacity and a southern hemisphere site</a:t>
            </a:r>
            <a:endParaRPr lang="fr-FR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31"/>
          <p:cNvGraphicFramePr>
            <a:graphicFrameLocks noChangeAspect="1"/>
          </p:cNvGraphicFramePr>
          <p:nvPr/>
        </p:nvGraphicFramePr>
        <p:xfrm>
          <a:off x="0" y="5842000"/>
          <a:ext cx="1016000" cy="1016000"/>
        </p:xfrm>
        <a:graphic>
          <a:graphicData uri="http://schemas.openxmlformats.org/presentationml/2006/ole">
            <p:oleObj spid="_x0000_s1027" name="Paint Shop Pro Image" r:id="rId8" imgW="6907317" imgH="6907317" progId="">
              <p:embed/>
            </p:oleObj>
          </a:graphicData>
        </a:graphic>
      </p:graphicFrame>
      <p:pic>
        <p:nvPicPr>
          <p:cNvPr id="27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0950" y="5957888"/>
            <a:ext cx="154305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286000" y="1281730"/>
            <a:ext cx="456088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GB" sz="2400" b="1" dirty="0">
                <a:solidFill>
                  <a:srgbClr val="3366FF"/>
                </a:solidFill>
                <a:latin typeface="Times New Roman" pitchFamily="18" charset="0"/>
              </a:rPr>
              <a:t>IRWG/TCCON </a:t>
            </a:r>
            <a:r>
              <a:rPr lang="en-GB" sz="2400" b="1" dirty="0" smtClean="0">
                <a:solidFill>
                  <a:srgbClr val="3366FF"/>
                </a:solidFill>
                <a:latin typeface="Times New Roman" pitchFamily="18" charset="0"/>
              </a:rPr>
              <a:t>2016 </a:t>
            </a:r>
            <a:r>
              <a:rPr lang="en-GB" sz="2400" b="1" dirty="0">
                <a:solidFill>
                  <a:srgbClr val="3366FF"/>
                </a:solidFill>
                <a:latin typeface="Times New Roman" pitchFamily="18" charset="0"/>
              </a:rPr>
              <a:t>Meeting</a:t>
            </a:r>
            <a:endParaRPr lang="en-GB" sz="2400" dirty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>
            <a:off x="731838" y="1837355"/>
            <a:ext cx="7677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2706688" y="1897680"/>
            <a:ext cx="3971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 err="1" smtClean="0">
                <a:latin typeface="Times New Roman" pitchFamily="18" charset="0"/>
              </a:rPr>
              <a:t>Jeju</a:t>
            </a:r>
            <a:r>
              <a:rPr lang="en-GB" i="1" dirty="0" smtClean="0">
                <a:latin typeface="Times New Roman" pitchFamily="18" charset="0"/>
              </a:rPr>
              <a:t>, South Korea, 30 May - 3 </a:t>
            </a:r>
            <a:r>
              <a:rPr lang="en-GB" i="1" dirty="0">
                <a:latin typeface="Times New Roman" pitchFamily="18" charset="0"/>
              </a:rPr>
              <a:t>June </a:t>
            </a:r>
            <a:r>
              <a:rPr lang="en-GB" i="1" dirty="0" smtClean="0">
                <a:latin typeface="Times New Roman" pitchFamily="18" charset="0"/>
              </a:rPr>
              <a:t>2016</a:t>
            </a:r>
            <a:endParaRPr lang="en-GB" i="1" dirty="0">
              <a:latin typeface="Times New Roman" pitchFamily="18" charset="0"/>
            </a:endParaRPr>
          </a:p>
        </p:txBody>
      </p:sp>
      <p:pic>
        <p:nvPicPr>
          <p:cNvPr id="33" name="Picture 24" descr="UPMC_cart-blanc-Q_7504-16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6615" y="6142038"/>
            <a:ext cx="21304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3354" y="5957887"/>
            <a:ext cx="19304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8" descr="D:\Posters\2015-06-01_Poster_visite_Sénateur_Husson\2015-06-03_logo_Sorbonne_Universités_ur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5" y="0"/>
            <a:ext cx="16097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8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81458" y="0"/>
            <a:ext cx="3459233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25953" y="3136612"/>
            <a:ext cx="6092093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Surface vs. Column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Surface in situ measurement instrument at Paris [CO11M]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1762369" y="1555252"/>
            <a:ext cx="5619261" cy="4832092"/>
            <a:chOff x="1762369" y="1406767"/>
            <a:chExt cx="5619261" cy="4832092"/>
          </a:xfrm>
        </p:grpSpPr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1762369" y="1406767"/>
              <a:ext cx="5619261" cy="483209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endPara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e 16"/>
            <p:cNvGrpSpPr>
              <a:grpSpLocks noChangeAspect="1"/>
            </p:cNvGrpSpPr>
            <p:nvPr/>
          </p:nvGrpSpPr>
          <p:grpSpPr bwMode="auto">
            <a:xfrm>
              <a:off x="3757775" y="1453256"/>
              <a:ext cx="3256320" cy="4735756"/>
              <a:chOff x="471488" y="906463"/>
              <a:chExt cx="3922348" cy="5704370"/>
            </a:xfrm>
          </p:grpSpPr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>
                <a:off x="1133468" y="4599137"/>
                <a:ext cx="3251621" cy="1590424"/>
                <a:chOff x="134" y="2139"/>
                <a:chExt cx="2474" cy="1175"/>
              </a:xfrm>
            </p:grpSpPr>
            <p:pic>
              <p:nvPicPr>
                <p:cNvPr id="16" name="Picture 14" descr="111CO12MFR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34" y="2139"/>
                  <a:ext cx="2474" cy="1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17" name="Object 7"/>
                <p:cNvGraphicFramePr>
                  <a:graphicFrameLocks noChangeAspect="1"/>
                </p:cNvGraphicFramePr>
                <p:nvPr/>
              </p:nvGraphicFramePr>
              <p:xfrm>
                <a:off x="1778" y="3074"/>
                <a:ext cx="35" cy="59"/>
              </p:xfrm>
              <a:graphic>
                <a:graphicData uri="http://schemas.openxmlformats.org/presentationml/2006/ole">
                  <p:oleObj spid="_x0000_s53251" name="Paint Shop Pro Image" r:id="rId5" imgW="58680" imgH="97933" progId="">
                    <p:embed/>
                  </p:oleObj>
                </a:graphicData>
              </a:graphic>
            </p:graphicFrame>
          </p:grpSp>
          <p:cxnSp>
            <p:nvCxnSpPr>
              <p:cNvPr id="11" name="AutoShape 16"/>
              <p:cNvCxnSpPr>
                <a:cxnSpLocks noChangeShapeType="1"/>
              </p:cNvCxnSpPr>
              <p:nvPr/>
            </p:nvCxnSpPr>
            <p:spPr bwMode="auto">
              <a:xfrm rot="16200000" flipH="1">
                <a:off x="201613" y="3084513"/>
                <a:ext cx="2228850" cy="914400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</p:cxnSp>
          <p:graphicFrame>
            <p:nvGraphicFramePr>
              <p:cNvPr id="12" name="Object 8"/>
              <p:cNvGraphicFramePr>
                <a:graphicFrameLocks noChangeAspect="1"/>
              </p:cNvGraphicFramePr>
              <p:nvPr/>
            </p:nvGraphicFramePr>
            <p:xfrm>
              <a:off x="471488" y="906463"/>
              <a:ext cx="1152525" cy="1524000"/>
            </p:xfrm>
            <a:graphic>
              <a:graphicData uri="http://schemas.openxmlformats.org/presentationml/2006/ole">
                <p:oleObj spid="_x0000_s53252" name="Paint Shop Pro Image" r:id="rId6" imgW="7024390" imgH="9278049" progId="">
                  <p:embed/>
                </p:oleObj>
              </a:graphicData>
            </a:graphic>
          </p:graphicFrame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1141594" y="6165961"/>
                <a:ext cx="3252242" cy="44487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Times New Roman" pitchFamily="18" charset="0"/>
                    <a:cs typeface="Times New Roman" pitchFamily="18" charset="0"/>
                  </a:rPr>
                  <a:t>Below experimental </a:t>
                </a:r>
                <a:r>
                  <a:rPr lang="en-GB" b="1" dirty="0" smtClean="0">
                    <a:latin typeface="Times New Roman" pitchFamily="18" charset="0"/>
                    <a:cs typeface="Times New Roman" pitchFamily="18" charset="0"/>
                  </a:rPr>
                  <a:t>room</a:t>
                </a:r>
                <a:endParaRPr lang="en-GB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Text Box 22"/>
              <p:cNvSpPr txBox="1">
                <a:spLocks noChangeArrowheads="1"/>
              </p:cNvSpPr>
              <p:nvPr/>
            </p:nvSpPr>
            <p:spPr bwMode="auto">
              <a:xfrm>
                <a:off x="1188276" y="2424428"/>
                <a:ext cx="3200151" cy="44487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Times New Roman" pitchFamily="18" charset="0"/>
                    <a:cs typeface="Times New Roman" pitchFamily="18" charset="0"/>
                  </a:rPr>
                  <a:t>Terrace of 45-46 building</a:t>
                </a: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auto">
              <a:xfrm>
                <a:off x="1035050" y="3059113"/>
                <a:ext cx="1571625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Air sampling</a:t>
                </a:r>
              </a:p>
            </p:txBody>
          </p:sp>
        </p:grpSp>
        <p:pic>
          <p:nvPicPr>
            <p:cNvPr id="18" name="Picture 6" descr="dom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02966" y="1451694"/>
              <a:ext cx="1852246" cy="1577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937845" y="640874"/>
            <a:ext cx="7479323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Surface CO in situ measurement performed by the CO11M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analyser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from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Environnement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SA (since 2007)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79046" y="5312749"/>
            <a:ext cx="8385908" cy="110799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Consistency between FTS-Paris, IASI &amp; GEOS-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the free troposphere</a:t>
            </a:r>
          </a:p>
          <a:p>
            <a:pPr algn="just"/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Consistency between FTS-Paris, CO11M &amp; GEOS-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the PBL</a:t>
            </a:r>
          </a:p>
          <a:p>
            <a:pPr algn="just"/>
            <a:endParaRPr lang="en-US" sz="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Time-lag of about 2 months between surface and column CO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605693" y="6076482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1330325" y="627190"/>
          <a:ext cx="6478588" cy="4513263"/>
        </p:xfrm>
        <a:graphic>
          <a:graphicData uri="http://schemas.openxmlformats.org/presentationml/2006/ole">
            <p:oleObj spid="_x0000_s55298" name="Graph" r:id="rId4" imgW="4135320" imgH="2880720" progId="Origin50.Graph">
              <p:embed/>
            </p:oleObj>
          </a:graphicData>
        </a:graphic>
      </p:graphicFrame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PBL and free troposphere partial columns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Swiss NABEL network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000" y="1695901"/>
            <a:ext cx="7200000" cy="457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3219941" y="3415270"/>
            <a:ext cx="720000" cy="432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474310" y="2653270"/>
            <a:ext cx="720000" cy="432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478586" y="5447270"/>
            <a:ext cx="720000" cy="432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008557" y="4345305"/>
            <a:ext cx="720000" cy="432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024924" y="4291470"/>
            <a:ext cx="720000" cy="43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992556" y="1719332"/>
            <a:ext cx="2089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urban site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high-altitude site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28435" y="711209"/>
            <a:ext cx="7479323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Surface in situ measurement performed by the Swiss NABEL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network (National Air Pollution Monitoring Network)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1330325" y="783490"/>
          <a:ext cx="6478588" cy="4579938"/>
        </p:xfrm>
        <a:graphic>
          <a:graphicData uri="http://schemas.openxmlformats.org/presentationml/2006/ole">
            <p:oleObj spid="_x0000_s52231" name="Graph" r:id="rId4" imgW="4278240" imgH="3024720" progId="Origin50.Graph">
              <p:embed/>
            </p:oleObj>
          </a:graphicData>
        </a:graphic>
      </p:graphicFrame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1332706" y="782058"/>
          <a:ext cx="6478588" cy="4579938"/>
        </p:xfrm>
        <a:graphic>
          <a:graphicData uri="http://schemas.openxmlformats.org/presentationml/2006/ole">
            <p:oleObj spid="_x0000_s52232" name="Graph" r:id="rId5" imgW="4278240" imgH="3024720" progId="Origin50.Graph">
              <p:embed/>
            </p:oleObj>
          </a:graphicData>
        </a:graphic>
      </p:graphicFrame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926096" y="5703512"/>
            <a:ext cx="7280031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Same time-lag between urban sites and high-altitude site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1129297" y="5744636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Swiss surface in situ measurement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Surface in situ instruments at Wollongong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828435" y="570539"/>
            <a:ext cx="7479323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Surface in situ measurement performed by two high-precision in situ FTIR trace gas analysers (from June 2012 to May 2013)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62112"/>
            <a:ext cx="60960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137421" y="5717672"/>
            <a:ext cx="4857289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No significant time-lag observed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2340622" y="5746764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Surface in situ measurements at Wollongong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331913" y="736600"/>
          <a:ext cx="6480175" cy="4579938"/>
        </p:xfrm>
        <a:graphic>
          <a:graphicData uri="http://schemas.openxmlformats.org/presentationml/2006/ole">
            <p:oleObj spid="_x0000_s69634" name="Graph" r:id="rId4" imgW="6048360" imgH="427824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25953" y="3136612"/>
            <a:ext cx="6092093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Identification of emission sources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Specific simulations from GEOS-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(1/3)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76030" y="750293"/>
            <a:ext cx="7791940" cy="209288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To study the impact of the different sources of CO, three specific simulations were performed by turning off individually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biomass burning emission sources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the biogenic emission sources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anthropogenic emission sources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Specific simulations from GEOS-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(2/3)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1332706" y="1139031"/>
          <a:ext cx="6478588" cy="4579938"/>
        </p:xfrm>
        <a:graphic>
          <a:graphicData uri="http://schemas.openxmlformats.org/presentationml/2006/ole">
            <p:oleObj spid="_x0000_s66562" name="Graph" r:id="rId4" imgW="4278240" imgH="302472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Motivations (1/2)</a:t>
            </a:r>
            <a:endParaRPr lang="en-GB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676030" y="750293"/>
            <a:ext cx="7791940" cy="31700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CO is an important trace gas (toxicity and impact on air quality)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Global increase	of CO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 global decrease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 OH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 increase of other harmful trace gases</a:t>
            </a:r>
          </a:p>
          <a:p>
            <a:pPr lvl="6" algn="just"/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(atmospheric pollutants, greenhouse gases sensitive to oxidation as methane)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Many scientific studies have shown the seasonal variability of CO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What can be learned from still another study 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162" y="4051665"/>
            <a:ext cx="2880000" cy="210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6142743" y="6147244"/>
            <a:ext cx="288000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Barret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b="1" i="1" dirty="0" smtClean="0"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, ACP, 2003</a:t>
            </a:r>
            <a:endParaRPr lang="en-GB" sz="14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04" y="4052521"/>
            <a:ext cx="2880000" cy="103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115114" y="5072629"/>
            <a:ext cx="288000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 smtClean="0">
                <a:latin typeface="Times New Roman" pitchFamily="18" charset="0"/>
                <a:cs typeface="Times New Roman" pitchFamily="18" charset="0"/>
              </a:rPr>
              <a:t>Rinsland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b="1" i="1" dirty="0" smtClean="0"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, JGR, 2000</a:t>
            </a:r>
            <a:endParaRPr lang="en-GB" sz="14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000" y="4056673"/>
            <a:ext cx="2880000" cy="14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3128090" y="5498566"/>
            <a:ext cx="288000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Zhao </a:t>
            </a:r>
            <a:r>
              <a:rPr lang="en-GB" sz="1400" b="1" i="1" dirty="0" smtClean="0"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GB" sz="1400" b="1" dirty="0" smtClean="0">
                <a:latin typeface="Times New Roman" pitchFamily="18" charset="0"/>
                <a:cs typeface="Times New Roman" pitchFamily="18" charset="0"/>
              </a:rPr>
              <a:t>, JGR, 2002</a:t>
            </a:r>
            <a:endParaRPr lang="en-GB" sz="1400" b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Specific simulations from GEOS-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(3/3)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76030" y="750293"/>
            <a:ext cx="7791940" cy="209288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To study the impact of the different sources of CO, three specific simulations were performed by turning off individually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biomass burning emission sources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the biogenic emission sources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anthropogenic emission sources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76030" y="3429000"/>
            <a:ext cx="7791940" cy="240065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CO seasonality at Paris and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Jungfraujoch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mainly driven by local anthropogenic emission</a:t>
            </a:r>
          </a:p>
          <a:p>
            <a:pPr algn="just">
              <a:spcBef>
                <a:spcPts val="12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	 Time-lag of 2 months between surface and column</a:t>
            </a:r>
          </a:p>
          <a:p>
            <a:pPr algn="just">
              <a:spcBef>
                <a:spcPts val="12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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CO seasonality at Wollongong is influenced by remote or uniformly distributed biogenic and biomass burning emission sources</a:t>
            </a:r>
          </a:p>
          <a:p>
            <a:pPr algn="just">
              <a:spcBef>
                <a:spcPts val="12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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 significant time-lag observed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Acknowledgments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525953" y="3136612"/>
            <a:ext cx="6092093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s://sp.yimg.com/xj/th?id=OIP.M07e522ed15a34473dbff436e8c8a2fcao0&amp;pid=15.1&amp;P=0&amp;w=300&amp;h=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18" y="4056185"/>
            <a:ext cx="1238536" cy="900000"/>
          </a:xfrm>
          <a:prstGeom prst="rect">
            <a:avLst/>
          </a:prstGeom>
          <a:noFill/>
        </p:spPr>
      </p:pic>
      <p:pic>
        <p:nvPicPr>
          <p:cNvPr id="10" name="Picture 6" descr="https://smah.uow.edu.au/content/groups/public/@web/documents/siteelement/uow1714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326" y="1953846"/>
            <a:ext cx="2783997" cy="9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21" descr="UPMC_cart-blanc-Q_7504-1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123" y="875324"/>
            <a:ext cx="220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9266" y="750032"/>
            <a:ext cx="1879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D:\Transparents\2012\2012-06-11-15_TCCON_2012\INSU-Q_Sig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3137" y="5642708"/>
            <a:ext cx="2117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61225" y="4043119"/>
            <a:ext cx="154305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D:\Posters\2015-06-01_Poster_visite_Sénateur_Husson\2015-06-03_logo_Sorbonne_Universités_ur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35934" y="758947"/>
            <a:ext cx="14763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7627" y="1937727"/>
            <a:ext cx="36655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57284" y="4196129"/>
            <a:ext cx="3629431" cy="92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0" descr="http://www.google.fr/url?source=imglanding&amp;ct=img&amp;q=https://tccon-wiki.caltech.edu/@api/deki/files/792/=TCCON_logo_final_orange.png&amp;sa=X&amp;ei=6gdwVem9NoHaUbjigdAE&amp;ved=0CAkQ8wc&amp;usg=AFQjCNEp4NMuOCrcTeZLRFLOhYHAji6Dm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96319" y="5507892"/>
            <a:ext cx="18002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 descr="http://www.ndsc.ncep.noaa.gov/images/NDACC_Logo_C10_b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036" y="5449522"/>
            <a:ext cx="1409700" cy="1043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Motivations (2/2)</a:t>
            </a:r>
            <a:endParaRPr lang="en-GB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676030" y="750293"/>
            <a:ext cx="7791940" cy="501675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Here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CO seasonal variability between 2009 and 2013</a:t>
            </a: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@ Paris site (NH)</a:t>
            </a: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@ Jungfraujoch site (NH)</a:t>
            </a: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@ Wollongong site (SH)</a:t>
            </a:r>
          </a:p>
          <a:p>
            <a:pPr algn="just">
              <a:spcBef>
                <a:spcPts val="600"/>
              </a:spcBef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Might not be the same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Comparison to satellite measurements (IASI-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&amp; MOPITT)</a:t>
            </a:r>
          </a:p>
          <a:p>
            <a:pPr algn="just"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Comparison to GEOS-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model simulations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2852519" y="4321937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055070" y="2921168"/>
            <a:ext cx="2633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Seasonality from CO columns obtained from FTIR measurements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43200" y="2925083"/>
            <a:ext cx="2633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Seasonality from surface in situ measurements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72316" y="3228945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VERSUS</a:t>
            </a:r>
            <a:endParaRPr lang="fr-FR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1" animBg="1"/>
      <p:bldP spid="10" grpId="0"/>
      <p:bldP spid="11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25953" y="3136612"/>
            <a:ext cx="6092093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sites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06137" y="1281712"/>
            <a:ext cx="2880000" cy="49486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860" y="2727080"/>
            <a:ext cx="2851200" cy="34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6025663" y="1299048"/>
            <a:ext cx="2852615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rIns="72000">
            <a:spAutoFit/>
          </a:bodyPr>
          <a:lstStyle/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Located at Wollongong University</a:t>
            </a:r>
          </a:p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Moderate pollution site</a:t>
            </a:r>
          </a:p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NDACC &amp; TCCON station</a:t>
            </a:r>
            <a:endParaRPr lang="en-GB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2000" y="1281712"/>
            <a:ext cx="2880000" cy="49486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6399" y="1296864"/>
            <a:ext cx="2855815" cy="386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0096" y="1281712"/>
            <a:ext cx="2880000" cy="49447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722" y="2774434"/>
            <a:ext cx="2862000" cy="344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three ground-based FTIR sites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9812" y="809346"/>
            <a:ext cx="1934307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 smtClean="0">
                <a:latin typeface="Times New Roman" pitchFamily="18" charset="0"/>
                <a:cs typeface="Times New Roman" pitchFamily="18" charset="0"/>
              </a:rPr>
              <a:t>FTS-Paris</a:t>
            </a:r>
            <a:endParaRPr lang="en-GB" sz="2000" b="1" u="sng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391872" y="805439"/>
            <a:ext cx="2399325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 err="1" smtClean="0">
                <a:latin typeface="Times New Roman" pitchFamily="18" charset="0"/>
                <a:cs typeface="Times New Roman" pitchFamily="18" charset="0"/>
              </a:rPr>
              <a:t>Jungfraujoch</a:t>
            </a:r>
            <a:r>
              <a:rPr lang="en-GB" sz="2000" b="1" u="sng" dirty="0" smtClean="0">
                <a:latin typeface="Times New Roman" pitchFamily="18" charset="0"/>
                <a:cs typeface="Times New Roman" pitchFamily="18" charset="0"/>
              </a:rPr>
              <a:t> FTIR</a:t>
            </a:r>
            <a:endParaRPr lang="en-GB" sz="2000" b="1" u="sng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201372" y="809354"/>
            <a:ext cx="2399325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 smtClean="0">
                <a:latin typeface="Times New Roman" pitchFamily="18" charset="0"/>
                <a:cs typeface="Times New Roman" pitchFamily="18" charset="0"/>
              </a:rPr>
              <a:t>Wollongong FTIR</a:t>
            </a:r>
            <a:endParaRPr lang="en-GB" sz="2000" b="1" u="sng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65723" y="1302958"/>
            <a:ext cx="2852615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rIns="72000">
            <a:spAutoFit/>
          </a:bodyPr>
          <a:lstStyle/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Located at the UPMC University in the </a:t>
            </a:r>
            <a:r>
              <a:rPr lang="en-GB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Paris</a:t>
            </a:r>
          </a:p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Urban megacity site</a:t>
            </a:r>
          </a:p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TCCON station</a:t>
            </a:r>
            <a:endParaRPr lang="en-GB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53507" y="5165958"/>
            <a:ext cx="2852615" cy="10404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2000" rIns="72000">
            <a:spAutoFit/>
          </a:bodyPr>
          <a:lstStyle/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Located at the ISSJ</a:t>
            </a:r>
          </a:p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Remote high-altitude site</a:t>
            </a:r>
          </a:p>
          <a:p>
            <a:pPr algn="just"/>
            <a:r>
              <a:rPr lang="en-GB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NDACC station</a:t>
            </a:r>
            <a:endParaRPr lang="en-GB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7" grpId="0" animBg="1"/>
      <p:bldP spid="6" grpId="0" animBg="1"/>
      <p:bldP spid="15" grpId="0" animBg="1"/>
      <p:bldP spid="16" grpId="0" animBg="1"/>
      <p:bldP spid="17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525953" y="3136612"/>
            <a:ext cx="6092093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total column data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1332706" y="728175"/>
          <a:ext cx="6478588" cy="4579937"/>
        </p:xfrm>
        <a:graphic>
          <a:graphicData uri="http://schemas.openxmlformats.org/presentationml/2006/ole">
            <p:oleObj spid="_x0000_s50178" name="Graph" r:id="rId4" imgW="4278240" imgH="3024720" progId="Origin50.Graph">
              <p:embed/>
            </p:oleObj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1332706" y="735990"/>
          <a:ext cx="6478588" cy="4579937"/>
        </p:xfrm>
        <a:graphic>
          <a:graphicData uri="http://schemas.openxmlformats.org/presentationml/2006/ole">
            <p:oleObj spid="_x0000_s50179" name="Graph" r:id="rId5" imgW="4278240" imgH="3024720" progId="Origin50.Graph">
              <p:embed/>
            </p:oleObj>
          </a:graphicData>
        </a:graphic>
      </p:graphicFrame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Total column seasonal variability (1/2)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76030" y="5478600"/>
            <a:ext cx="7791940" cy="70788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Consistency of the observed CO seasonality with previous FTIR studies (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Rinsland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Zhao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Barret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…)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898769" y="5517691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Temp\Tour_Zama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Satellite instruments and GEOS-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model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9075" y="609615"/>
            <a:ext cx="2988000" cy="486287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IASI-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MetOp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Onboard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MetOp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FTIR instrument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-A launched on October 2006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-B launched on September 2012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Footprint 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12 km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Data from ESPRI website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(+ additional PBL and free troposphere partial columns data)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078000" y="612844"/>
            <a:ext cx="2988000" cy="33239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MOPITT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Onboard TERRA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Gas-filter correlation radiometer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Launched on December 1999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Footprint 22 km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 22 km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Data from NASA website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6115520" y="612844"/>
            <a:ext cx="2988000" cy="57861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GEOS-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(v9.02) 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Meteorological fields from NASA GMAO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Full chemistry simulation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EDGAR (v3.2) emission inventory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RETRO &amp; EMEP anthropogenic emissions inventories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GFED v3 for global biomass burning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MEGAN v2.1 for global biogenic emission</a:t>
            </a: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Daily averages smoothed by FTIR AVKs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Temp\Tour_Zaman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0" y="6581001"/>
            <a:ext cx="38608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IRWG/TCCON 2016, June 2</a:t>
            </a:r>
            <a:r>
              <a:rPr lang="en-GB" sz="1200" b="1" i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200" b="1" i="1" dirty="0" err="1" smtClean="0">
                <a:latin typeface="Times New Roman" pitchFamily="18" charset="0"/>
                <a:cs typeface="Times New Roman" pitchFamily="18" charset="0"/>
              </a:rPr>
              <a:t>Jeju</a:t>
            </a:r>
            <a:r>
              <a:rPr lang="en-GB" sz="1200" b="1" i="1" dirty="0" smtClean="0">
                <a:latin typeface="Times New Roman" pitchFamily="18" charset="0"/>
                <a:cs typeface="Times New Roman" pitchFamily="18" charset="0"/>
              </a:rPr>
              <a:t>, South Korea</a:t>
            </a:r>
            <a:endParaRPr lang="en-GB" sz="1200" b="1" i="1" dirty="0">
              <a:solidFill>
                <a:srgbClr val="33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0" y="-1"/>
            <a:ext cx="9144000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Total column seasonal variability (2/2)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02" name="Object 7"/>
          <p:cNvGraphicFramePr>
            <a:graphicFrameLocks noChangeAspect="1"/>
          </p:cNvGraphicFramePr>
          <p:nvPr/>
        </p:nvGraphicFramePr>
        <p:xfrm>
          <a:off x="1331913" y="541225"/>
          <a:ext cx="6480175" cy="4576763"/>
        </p:xfrm>
        <a:graphic>
          <a:graphicData uri="http://schemas.openxmlformats.org/presentationml/2006/ole">
            <p:oleObj spid="_x0000_s51202" name="Graph" r:id="rId4" imgW="4279320" imgH="3024720" progId="Origin50.Graph">
              <p:embed/>
            </p:oleObj>
          </a:graphicData>
        </a:graphic>
      </p:graphicFrame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76030" y="5181627"/>
            <a:ext cx="7791940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Good agreement between ground-based FTIR, satellites and 	GEOS-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for the CO seasonal variability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But underestimation of about 20% by the model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(probably due to the currently implemented inventories)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890954" y="5251968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894862" y="5842029"/>
            <a:ext cx="640862" cy="3048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1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0000FF"/>
          </a:solidFill>
          <a:tailEnd type="arrow" w="sm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8714</TotalTime>
  <Words>717</Words>
  <Application>Microsoft Office PowerPoint</Application>
  <PresentationFormat>Affichage à l'écran (4:3)</PresentationFormat>
  <Paragraphs>150</Paragraphs>
  <Slides>21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Modèle par défaut</vt:lpstr>
      <vt:lpstr>Paint Shop Pro Image</vt:lpstr>
      <vt:lpstr>Graph</vt:lpstr>
      <vt:lpstr>Origin Graph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Company>LPMAA/UPMC/CNRS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yao</dc:creator>
  <cp:lastModifiedBy>Yao</cp:lastModifiedBy>
  <cp:revision>1142</cp:revision>
  <dcterms:created xsi:type="dcterms:W3CDTF">2010-06-01T07:48:18Z</dcterms:created>
  <dcterms:modified xsi:type="dcterms:W3CDTF">2016-05-30T15:27:59Z</dcterms:modified>
</cp:coreProperties>
</file>