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86800" cy="30279975"/>
  <p:notesSz cx="20574000" cy="29222700"/>
  <p:defaultTextStyle>
    <a:defPPr>
      <a:defRPr lang="fr-FR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7943" autoAdjust="0"/>
    <p:restoredTop sz="94677" autoAdjust="0"/>
  </p:normalViewPr>
  <p:slideViewPr>
    <p:cSldViewPr snapToGrid="0">
      <p:cViewPr>
        <p:scale>
          <a:sx n="50" d="100"/>
          <a:sy n="50" d="100"/>
        </p:scale>
        <p:origin x="-138" y="2232"/>
      </p:cViewPr>
      <p:guideLst>
        <p:guide orient="horz" pos="9537"/>
        <p:guide pos="67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8915399" cy="1461136"/>
          </a:xfrm>
          <a:prstGeom prst="rect">
            <a:avLst/>
          </a:prstGeom>
        </p:spPr>
        <p:txBody>
          <a:bodyPr vert="horz" lIns="284535" tIns="142268" rIns="284535" bIns="142268" rtlCol="0"/>
          <a:lstStyle>
            <a:lvl1pPr algn="l">
              <a:defRPr sz="37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11653841" y="1"/>
            <a:ext cx="8915399" cy="1461136"/>
          </a:xfrm>
          <a:prstGeom prst="rect">
            <a:avLst/>
          </a:prstGeom>
        </p:spPr>
        <p:txBody>
          <a:bodyPr vert="horz" lIns="284535" tIns="142268" rIns="284535" bIns="142268" rtlCol="0"/>
          <a:lstStyle>
            <a:lvl1pPr algn="r">
              <a:defRPr sz="3700"/>
            </a:lvl1pPr>
          </a:lstStyle>
          <a:p>
            <a:fld id="{753E3E91-679C-4B4B-9ACD-84489FE619FC}" type="datetimeFigureOut">
              <a:rPr lang="fr-FR" smtClean="0"/>
              <a:pPr/>
              <a:t>03/09/2009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27756494"/>
            <a:ext cx="8915399" cy="1461136"/>
          </a:xfrm>
          <a:prstGeom prst="rect">
            <a:avLst/>
          </a:prstGeom>
        </p:spPr>
        <p:txBody>
          <a:bodyPr vert="horz" lIns="284535" tIns="142268" rIns="284535" bIns="142268" rtlCol="0" anchor="b"/>
          <a:lstStyle>
            <a:lvl1pPr algn="l">
              <a:defRPr sz="37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11653841" y="27756494"/>
            <a:ext cx="8915399" cy="1461136"/>
          </a:xfrm>
          <a:prstGeom prst="rect">
            <a:avLst/>
          </a:prstGeom>
        </p:spPr>
        <p:txBody>
          <a:bodyPr vert="horz" lIns="284535" tIns="142268" rIns="284535" bIns="142268" rtlCol="0" anchor="b"/>
          <a:lstStyle>
            <a:lvl1pPr algn="r">
              <a:defRPr sz="3700"/>
            </a:lvl1pPr>
          </a:lstStyle>
          <a:p>
            <a:fld id="{94F46946-C22E-4F8A-A4A4-32C194BCA436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8915399" cy="1461136"/>
          </a:xfrm>
          <a:prstGeom prst="rect">
            <a:avLst/>
          </a:prstGeom>
        </p:spPr>
        <p:txBody>
          <a:bodyPr vert="horz" lIns="284535" tIns="142268" rIns="284535" bIns="142268" rtlCol="0"/>
          <a:lstStyle>
            <a:lvl1pPr algn="l">
              <a:defRPr sz="37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11653841" y="1"/>
            <a:ext cx="8915399" cy="1461136"/>
          </a:xfrm>
          <a:prstGeom prst="rect">
            <a:avLst/>
          </a:prstGeom>
        </p:spPr>
        <p:txBody>
          <a:bodyPr vert="horz" lIns="284535" tIns="142268" rIns="284535" bIns="142268" rtlCol="0"/>
          <a:lstStyle>
            <a:lvl1pPr algn="r">
              <a:defRPr sz="3700"/>
            </a:lvl1pPr>
          </a:lstStyle>
          <a:p>
            <a:fld id="{5ECF0EE8-CE44-4D79-A3F3-E6F803426785}" type="datetimeFigureOut">
              <a:rPr lang="fr-FR" smtClean="0"/>
              <a:pPr/>
              <a:t>03/09/2009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418263" y="2193925"/>
            <a:ext cx="7737475" cy="1095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84535" tIns="142268" rIns="284535" bIns="142268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2057400" y="13880782"/>
            <a:ext cx="16459200" cy="13150215"/>
          </a:xfrm>
          <a:prstGeom prst="rect">
            <a:avLst/>
          </a:prstGeom>
        </p:spPr>
        <p:txBody>
          <a:bodyPr vert="horz" lIns="284535" tIns="142268" rIns="284535" bIns="142268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27756494"/>
            <a:ext cx="8915399" cy="1461136"/>
          </a:xfrm>
          <a:prstGeom prst="rect">
            <a:avLst/>
          </a:prstGeom>
        </p:spPr>
        <p:txBody>
          <a:bodyPr vert="horz" lIns="284535" tIns="142268" rIns="284535" bIns="142268" rtlCol="0" anchor="b"/>
          <a:lstStyle>
            <a:lvl1pPr algn="l">
              <a:defRPr sz="37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11653841" y="27756494"/>
            <a:ext cx="8915399" cy="1461136"/>
          </a:xfrm>
          <a:prstGeom prst="rect">
            <a:avLst/>
          </a:prstGeom>
        </p:spPr>
        <p:txBody>
          <a:bodyPr vert="horz" lIns="284535" tIns="142268" rIns="284535" bIns="142268" rtlCol="0" anchor="b"/>
          <a:lstStyle>
            <a:lvl1pPr algn="r">
              <a:defRPr sz="3700"/>
            </a:lvl1pPr>
          </a:lstStyle>
          <a:p>
            <a:fld id="{EF345886-94A0-49F1-8F83-B6339DBD1D00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345886-94A0-49F1-8F83-B6339DBD1D00}" type="slidenum">
              <a:rPr lang="fr-BE" smtClean="0"/>
              <a:pPr/>
              <a:t>1</a:t>
            </a:fld>
            <a:endParaRPr lang="fr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87081" y="6055995"/>
            <a:ext cx="19248120" cy="8074660"/>
          </a:xfrm>
        </p:spPr>
        <p:txBody>
          <a:bodyPr vert="horz" lIns="147616" tIns="0" rIns="147616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155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4B5E-48CD-4E70-9A0F-204EE68D873D}" type="datetimeFigureOut">
              <a:rPr lang="fr-FR" smtClean="0"/>
              <a:pPr/>
              <a:t>03/09/2009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4843-AB97-4C06-9CA0-CE3082FD8C24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208020" y="1471037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1476162" indent="0" algn="ctr">
              <a:buNone/>
            </a:lvl2pPr>
            <a:lvl3pPr marL="2952323" indent="0" algn="ctr">
              <a:buNone/>
            </a:lvl3pPr>
            <a:lvl4pPr marL="4428485" indent="0" algn="ctr">
              <a:buNone/>
            </a:lvl4pPr>
            <a:lvl5pPr marL="5904647" indent="0" algn="ctr">
              <a:buNone/>
            </a:lvl5pPr>
            <a:lvl6pPr marL="7380808" indent="0" algn="ctr">
              <a:buNone/>
            </a:lvl6pPr>
            <a:lvl7pPr marL="8856970" indent="0" algn="ctr">
              <a:buNone/>
            </a:lvl7pPr>
            <a:lvl8pPr marL="10333131" indent="0" algn="ctr">
              <a:buNone/>
            </a:lvl8pPr>
            <a:lvl9pPr marL="11809293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4B5E-48CD-4E70-9A0F-204EE68D873D}" type="datetimeFigureOut">
              <a:rPr lang="fr-FR" smtClean="0"/>
              <a:pPr/>
              <a:t>03/09/2009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4843-AB97-4C06-9CA0-CE3082FD8C2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5505430" y="1212605"/>
            <a:ext cx="4812030" cy="25836108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069340" y="1212605"/>
            <a:ext cx="14079643" cy="25836108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4B5E-48CD-4E70-9A0F-204EE68D873D}" type="datetimeFigureOut">
              <a:rPr lang="fr-FR" smtClean="0"/>
              <a:pPr/>
              <a:t>03/09/2009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4843-AB97-4C06-9CA0-CE3082FD8C2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4B5E-48CD-4E70-9A0F-204EE68D873D}" type="datetimeFigureOut">
              <a:rPr lang="fr-FR" smtClean="0"/>
              <a:pPr/>
              <a:t>03/09/2009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4843-AB97-4C06-9CA0-CE3082FD8C2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42690" y="2691553"/>
            <a:ext cx="16574770" cy="807466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155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42690" y="11072572"/>
            <a:ext cx="16574770" cy="6665798"/>
          </a:xfrm>
        </p:spPr>
        <p:txBody>
          <a:bodyPr anchor="t"/>
          <a:lstStyle>
            <a:lvl1pPr marL="236186" indent="0" algn="l">
              <a:buNone/>
              <a:defRPr sz="6500">
                <a:solidFill>
                  <a:schemeClr val="tx1"/>
                </a:solidFill>
              </a:defRPr>
            </a:lvl1pPr>
            <a:lvl2pPr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4B5E-48CD-4E70-9A0F-204EE68D873D}" type="datetimeFigureOut">
              <a:rPr lang="fr-FR" smtClean="0"/>
              <a:pPr/>
              <a:t>03/09/2009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8535227" y="28331405"/>
            <a:ext cx="1782233" cy="1612128"/>
          </a:xfrm>
        </p:spPr>
        <p:txBody>
          <a:bodyPr/>
          <a:lstStyle/>
          <a:p>
            <a:fld id="{3B134843-AB97-4C06-9CA0-CE3082FD8C2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69340" y="7065330"/>
            <a:ext cx="9445837" cy="19983384"/>
          </a:xfrm>
        </p:spPr>
        <p:txBody>
          <a:bodyPr/>
          <a:lstStyle>
            <a:lvl1pPr>
              <a:defRPr sz="84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0871623" y="7065330"/>
            <a:ext cx="9445837" cy="19983384"/>
          </a:xfrm>
        </p:spPr>
        <p:txBody>
          <a:bodyPr/>
          <a:lstStyle>
            <a:lvl1pPr>
              <a:defRPr sz="84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4B5E-48CD-4E70-9A0F-204EE68D873D}" type="datetimeFigureOut">
              <a:rPr lang="fr-FR" smtClean="0"/>
              <a:pPr/>
              <a:t>03/09/2009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4843-AB97-4C06-9CA0-CE3082FD8C2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9340" y="1205591"/>
            <a:ext cx="19248120" cy="50466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9340" y="6777948"/>
            <a:ext cx="9449551" cy="3315375"/>
          </a:xfrm>
        </p:spPr>
        <p:txBody>
          <a:bodyPr anchor="ctr"/>
          <a:lstStyle>
            <a:lvl1pPr marL="0" indent="0">
              <a:buNone/>
              <a:defRPr sz="7700" b="0" cap="all" baseline="0">
                <a:solidFill>
                  <a:schemeClr val="tx1"/>
                </a:solidFill>
              </a:defRPr>
            </a:lvl1pPr>
            <a:lvl2pPr>
              <a:buNone/>
              <a:defRPr sz="6500" b="1"/>
            </a:lvl2pPr>
            <a:lvl3pPr>
              <a:buNone/>
              <a:defRPr sz="5800" b="1"/>
            </a:lvl3pPr>
            <a:lvl4pPr>
              <a:buNone/>
              <a:defRPr sz="5200" b="1"/>
            </a:lvl4pPr>
            <a:lvl5pPr>
              <a:buNone/>
              <a:defRPr sz="52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0864198" y="6777948"/>
            <a:ext cx="9453263" cy="3315375"/>
          </a:xfrm>
        </p:spPr>
        <p:txBody>
          <a:bodyPr anchor="ctr"/>
          <a:lstStyle>
            <a:lvl1pPr marL="0" indent="0">
              <a:buNone/>
              <a:defRPr sz="7700" b="0" cap="all" baseline="0">
                <a:solidFill>
                  <a:schemeClr val="tx1"/>
                </a:solidFill>
              </a:defRPr>
            </a:lvl1pPr>
            <a:lvl2pPr>
              <a:buNone/>
              <a:defRPr sz="6500" b="1"/>
            </a:lvl2pPr>
            <a:lvl3pPr>
              <a:buNone/>
              <a:defRPr sz="5800" b="1"/>
            </a:lvl3pPr>
            <a:lvl4pPr>
              <a:buNone/>
              <a:defRPr sz="5200" b="1"/>
            </a:lvl4pPr>
            <a:lvl5pPr>
              <a:buNone/>
              <a:defRPr sz="52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1069340" y="10429771"/>
            <a:ext cx="9449551" cy="16618942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0864198" y="10429771"/>
            <a:ext cx="9453263" cy="16618942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4B5E-48CD-4E70-9A0F-204EE68D873D}" type="datetimeFigureOut">
              <a:rPr lang="fr-FR" smtClean="0"/>
              <a:pPr/>
              <a:t>03/09/2009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4843-AB97-4C06-9CA0-CE3082FD8C2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4B5E-48CD-4E70-9A0F-204EE68D873D}" type="datetimeFigureOut">
              <a:rPr lang="fr-FR" smtClean="0"/>
              <a:pPr/>
              <a:t>03/09/2009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4843-AB97-4C06-9CA0-CE3082FD8C2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4B5E-48CD-4E70-9A0F-204EE68D873D}" type="datetimeFigureOut">
              <a:rPr lang="fr-FR" smtClean="0"/>
              <a:pPr/>
              <a:t>03/09/2009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4843-AB97-4C06-9CA0-CE3082FD8C2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9341" y="1205591"/>
            <a:ext cx="7036110" cy="5130774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71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069341" y="6728886"/>
            <a:ext cx="7036110" cy="20319828"/>
          </a:xfrm>
        </p:spPr>
        <p:txBody>
          <a:bodyPr/>
          <a:lstStyle>
            <a:lvl1pPr marL="0" indent="0">
              <a:buNone/>
              <a:defRPr sz="4500"/>
            </a:lvl1pPr>
            <a:lvl2pPr>
              <a:buNone/>
              <a:defRPr sz="3900"/>
            </a:lvl2pPr>
            <a:lvl3pPr>
              <a:buNone/>
              <a:defRPr sz="3200"/>
            </a:lvl3pPr>
            <a:lvl4pPr>
              <a:buNone/>
              <a:defRPr sz="2900"/>
            </a:lvl4pPr>
            <a:lvl5pPr>
              <a:buNone/>
              <a:defRPr sz="2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8361645" y="1205594"/>
            <a:ext cx="11955815" cy="25843120"/>
          </a:xfrm>
        </p:spPr>
        <p:txBody>
          <a:bodyPr/>
          <a:lstStyle>
            <a:lvl1pPr>
              <a:defRPr sz="8400"/>
            </a:lvl1pPr>
            <a:lvl2pPr>
              <a:defRPr sz="7700"/>
            </a:lvl2pPr>
            <a:lvl3pPr>
              <a:defRPr sz="7100"/>
            </a:lvl3pPr>
            <a:lvl4pPr>
              <a:defRPr sz="6500"/>
            </a:lvl4pPr>
            <a:lvl5pPr>
              <a:defRPr sz="5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4B5E-48CD-4E70-9A0F-204EE68D873D}" type="datetimeFigureOut">
              <a:rPr lang="fr-FR" smtClean="0"/>
              <a:pPr/>
              <a:t>03/09/2009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4843-AB97-4C06-9CA0-CE3082FD8C2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77360" y="2691553"/>
            <a:ext cx="12832080" cy="2306047"/>
          </a:xfrm>
        </p:spPr>
        <p:txBody>
          <a:bodyPr lIns="147616" rIns="147616" bIns="0" anchor="b">
            <a:sp3d prstMaterial="softEdge"/>
          </a:bodyPr>
          <a:lstStyle>
            <a:lvl1pPr algn="ctr">
              <a:buNone/>
              <a:defRPr sz="65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77360" y="8088678"/>
            <a:ext cx="12832080" cy="17495097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103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277360" y="5151689"/>
            <a:ext cx="12832080" cy="2341651"/>
          </a:xfrm>
        </p:spPr>
        <p:txBody>
          <a:bodyPr lIns="147616" tIns="147616" rIns="147616" anchor="t"/>
          <a:lstStyle>
            <a:lvl1pPr marL="0" indent="0" algn="ctr">
              <a:buNone/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4B5E-48CD-4E70-9A0F-204EE68D873D}" type="datetimeFigureOut">
              <a:rPr lang="fr-FR" smtClean="0"/>
              <a:pPr/>
              <a:t>03/09/2009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4843-AB97-4C06-9CA0-CE3082FD8C2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  <a:prstGeom prst="rect">
            <a:avLst/>
          </a:prstGeom>
        </p:spPr>
        <p:txBody>
          <a:bodyPr vert="horz" lIns="295232" tIns="147616" rIns="295232" bIns="147616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1069340" y="7065327"/>
            <a:ext cx="19248120" cy="20792250"/>
          </a:xfrm>
          <a:prstGeom prst="rect">
            <a:avLst/>
          </a:prstGeom>
        </p:spPr>
        <p:txBody>
          <a:bodyPr vert="horz" lIns="295232" tIns="147616" rIns="295232" bIns="147616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1069340" y="28331405"/>
            <a:ext cx="4990253" cy="1612128"/>
          </a:xfrm>
          <a:prstGeom prst="rect">
            <a:avLst/>
          </a:prstGeom>
        </p:spPr>
        <p:txBody>
          <a:bodyPr vert="horz" lIns="295232" tIns="147616" rIns="295232" bIns="147616" anchor="b"/>
          <a:lstStyle>
            <a:lvl1pPr algn="l" eaLnBrk="1" latinLnBrk="0" hangingPunct="1">
              <a:defRPr kumimoji="0" sz="39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A794B5E-48CD-4E70-9A0F-204EE68D873D}" type="datetimeFigureOut">
              <a:rPr lang="fr-FR" smtClean="0"/>
              <a:pPr/>
              <a:t>03/09/2009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7307157" y="28331405"/>
            <a:ext cx="6772487" cy="1612128"/>
          </a:xfrm>
          <a:prstGeom prst="rect">
            <a:avLst/>
          </a:prstGeom>
        </p:spPr>
        <p:txBody>
          <a:bodyPr vert="horz" lIns="295232" tIns="147616" rIns="295232" bIns="147616" anchor="b"/>
          <a:lstStyle>
            <a:lvl1pPr algn="ctr" eaLnBrk="1" latinLnBrk="0" hangingPunct="1">
              <a:defRPr kumimoji="0" sz="39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8535227" y="28331405"/>
            <a:ext cx="1782233" cy="1612128"/>
          </a:xfrm>
          <a:prstGeom prst="rect">
            <a:avLst/>
          </a:prstGeom>
        </p:spPr>
        <p:txBody>
          <a:bodyPr vert="horz" lIns="0" tIns="147616" rIns="0" bIns="147616" anchor="b"/>
          <a:lstStyle>
            <a:lvl1pPr algn="r" eaLnBrk="1" latinLnBrk="0" hangingPunct="1">
              <a:defRPr kumimoji="0" sz="39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B134843-AB97-4C06-9CA0-CE3082FD8C24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132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1771394" indent="-1328545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9000" kern="1200">
          <a:solidFill>
            <a:schemeClr val="tx1"/>
          </a:solidFill>
          <a:latin typeface="+mn-lt"/>
          <a:ea typeface="+mn-ea"/>
          <a:cs typeface="+mn-cs"/>
        </a:defRPr>
      </a:lvl1pPr>
      <a:lvl2pPr marL="2804707" indent="-915220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660881" indent="-738081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7100" kern="1200">
          <a:solidFill>
            <a:schemeClr val="tx1"/>
          </a:solidFill>
          <a:latin typeface="+mn-lt"/>
          <a:ea typeface="+mn-ea"/>
          <a:cs typeface="+mn-cs"/>
        </a:defRPr>
      </a:lvl3pPr>
      <a:lvl4pPr marL="4369438" indent="-590465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4989426" indent="-5904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5697984" indent="-590465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6347495" indent="-5904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5200" kern="1200">
          <a:solidFill>
            <a:schemeClr val="tx1"/>
          </a:solidFill>
          <a:latin typeface="+mn-lt"/>
          <a:ea typeface="+mn-ea"/>
          <a:cs typeface="+mn-cs"/>
        </a:defRPr>
      </a:lvl7pPr>
      <a:lvl8pPr marL="6997006" indent="-5904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4500" kern="1200">
          <a:solidFill>
            <a:schemeClr val="tx1"/>
          </a:solidFill>
          <a:latin typeface="+mn-lt"/>
          <a:ea typeface="+mn-ea"/>
          <a:cs typeface="+mn-cs"/>
        </a:defRPr>
      </a:lvl8pPr>
      <a:lvl9pPr marL="7646517" indent="-5904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45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gi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gif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1500" y="804767"/>
            <a:ext cx="202311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343150" algn="l"/>
              </a:tabLst>
            </a:pPr>
            <a:r>
              <a:rPr lang="fr-BE" sz="5500" b="1" dirty="0" smtClean="0"/>
              <a:t>	</a:t>
            </a:r>
            <a:r>
              <a:rPr lang="fr-BE" sz="5600" b="1" dirty="0" smtClean="0">
                <a:solidFill>
                  <a:schemeClr val="accent1"/>
                </a:solidFill>
              </a:rPr>
              <a:t>Conversion </a:t>
            </a:r>
            <a:r>
              <a:rPr lang="fr-BE" sz="5600" b="1" dirty="0" err="1" smtClean="0">
                <a:solidFill>
                  <a:schemeClr val="accent1"/>
                </a:solidFill>
              </a:rPr>
              <a:t>from</a:t>
            </a:r>
            <a:r>
              <a:rPr lang="fr-BE" sz="5600" b="1" dirty="0" smtClean="0">
                <a:solidFill>
                  <a:schemeClr val="accent1"/>
                </a:solidFill>
              </a:rPr>
              <a:t> Excel </a:t>
            </a:r>
            <a:r>
              <a:rPr lang="fr-BE" sz="5600" b="1" dirty="0" err="1" smtClean="0">
                <a:solidFill>
                  <a:schemeClr val="accent1"/>
                </a:solidFill>
              </a:rPr>
              <a:t>into</a:t>
            </a:r>
            <a:r>
              <a:rPr lang="fr-BE" sz="5600" b="1" dirty="0" smtClean="0">
                <a:solidFill>
                  <a:schemeClr val="accent1"/>
                </a:solidFill>
              </a:rPr>
              <a:t> Aleph </a:t>
            </a:r>
            <a:r>
              <a:rPr lang="fr-BE" sz="5600" b="1" dirty="0" err="1" smtClean="0">
                <a:solidFill>
                  <a:schemeClr val="accent1"/>
                </a:solidFill>
              </a:rPr>
              <a:t>sequential</a:t>
            </a:r>
            <a:endParaRPr lang="fr-BE" sz="5600" b="1" dirty="0">
              <a:solidFill>
                <a:schemeClr val="accent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274368" y="1981113"/>
            <a:ext cx="5400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2300" dirty="0" smtClean="0"/>
              <a:t>by François </a:t>
            </a:r>
            <a:r>
              <a:rPr lang="fr-BE" sz="2300" dirty="0" err="1" smtClean="0"/>
              <a:t>Renaville</a:t>
            </a:r>
            <a:r>
              <a:rPr lang="fr-BE" sz="2300" dirty="0" smtClean="0"/>
              <a:t> &amp; Paul </a:t>
            </a:r>
            <a:r>
              <a:rPr lang="fr-BE" sz="2300" dirty="0" err="1" smtClean="0"/>
              <a:t>Thirion</a:t>
            </a:r>
            <a:endParaRPr lang="fr-BE" sz="2300" dirty="0"/>
          </a:p>
        </p:txBody>
      </p:sp>
      <p:sp>
        <p:nvSpPr>
          <p:cNvPr id="7" name="ZoneTexte 6"/>
          <p:cNvSpPr txBox="1"/>
          <p:nvPr/>
        </p:nvSpPr>
        <p:spPr>
          <a:xfrm>
            <a:off x="14211300" y="2743117"/>
            <a:ext cx="662625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2300" dirty="0" err="1" smtClean="0"/>
              <a:t>University</a:t>
            </a:r>
            <a:r>
              <a:rPr lang="fr-BE" sz="2300" dirty="0" smtClean="0"/>
              <a:t> of Liège </a:t>
            </a:r>
            <a:r>
              <a:rPr lang="fr-BE" sz="2300" dirty="0" err="1" smtClean="0"/>
              <a:t>Libraries</a:t>
            </a:r>
            <a:endParaRPr lang="fr-BE" sz="2300" dirty="0" smtClean="0"/>
          </a:p>
          <a:p>
            <a:pPr algn="r"/>
            <a:r>
              <a:rPr lang="fr-BE" sz="2300" dirty="0" smtClean="0"/>
              <a:t>Grande Traverse 12 (B37) ; 400 Liège (</a:t>
            </a:r>
            <a:r>
              <a:rPr lang="fr-BE" sz="2300" dirty="0" err="1" smtClean="0"/>
              <a:t>Belgium</a:t>
            </a:r>
            <a:r>
              <a:rPr lang="fr-BE" sz="2300" dirty="0" smtClean="0"/>
              <a:t>)</a:t>
            </a:r>
          </a:p>
          <a:p>
            <a:pPr algn="r"/>
            <a:r>
              <a:rPr lang="fr-BE" sz="2300" u="sng" dirty="0" smtClean="0">
                <a:solidFill>
                  <a:schemeClr val="accent1"/>
                </a:solidFill>
              </a:rPr>
              <a:t>francois.renaville@ulg.ac.be</a:t>
            </a:r>
          </a:p>
          <a:p>
            <a:pPr algn="r"/>
            <a:r>
              <a:rPr lang="fr-BE" sz="2300" u="sng" dirty="0" smtClean="0">
                <a:solidFill>
                  <a:schemeClr val="accent1"/>
                </a:solidFill>
              </a:rPr>
              <a:t>paul.thirion@ulg.ac.be</a:t>
            </a:r>
          </a:p>
        </p:txBody>
      </p:sp>
      <p:sp>
        <p:nvSpPr>
          <p:cNvPr id="10" name="ZoneTexte 9"/>
          <p:cNvSpPr txBox="1">
            <a:spLocks/>
          </p:cNvSpPr>
          <p:nvPr/>
        </p:nvSpPr>
        <p:spPr>
          <a:xfrm>
            <a:off x="492055" y="3761355"/>
            <a:ext cx="14176444" cy="1138773"/>
          </a:xfrm>
          <a:prstGeom prst="rect">
            <a:avLst/>
          </a:prstGeom>
          <a:ln/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44000" lvl="1"/>
            <a:r>
              <a:rPr lang="fr-BE" sz="2400" b="1" i="1" dirty="0" err="1" smtClean="0">
                <a:solidFill>
                  <a:schemeClr val="bg2"/>
                </a:solidFill>
              </a:rPr>
              <a:t>Before</a:t>
            </a:r>
            <a:r>
              <a:rPr lang="fr-BE" sz="2400" b="1" i="1" dirty="0" smtClean="0">
                <a:solidFill>
                  <a:schemeClr val="bg2"/>
                </a:solidFill>
              </a:rPr>
              <a:t> </a:t>
            </a:r>
            <a:r>
              <a:rPr lang="fr-BE" sz="2400" b="1" i="1" dirty="0" err="1" smtClean="0">
                <a:solidFill>
                  <a:schemeClr val="bg2"/>
                </a:solidFill>
              </a:rPr>
              <a:t>starting</a:t>
            </a:r>
            <a:endParaRPr lang="fr-BE" sz="2400" b="1" i="1" dirty="0">
              <a:solidFill>
                <a:schemeClr val="bg2"/>
              </a:solidFill>
            </a:endParaRPr>
          </a:p>
          <a:p>
            <a:pPr marL="0" lvl="2">
              <a:buFont typeface="Wingdings" pitchFamily="2" charset="2"/>
              <a:buChar char="Ø"/>
            </a:pPr>
            <a:r>
              <a:rPr lang="en-GB" sz="2200" dirty="0" smtClean="0"/>
              <a:t> Try </a:t>
            </a:r>
            <a:r>
              <a:rPr lang="en-GB" sz="2200" dirty="0"/>
              <a:t>to have uniform contents (print books only or e-books only or serials only… </a:t>
            </a:r>
            <a:r>
              <a:rPr lang="en-GB" sz="2200" dirty="0">
                <a:sym typeface="Wingdings"/>
              </a:rPr>
              <a:t></a:t>
            </a:r>
            <a:r>
              <a:rPr lang="en-GB" sz="2200" dirty="0"/>
              <a:t> easier for batch processes).</a:t>
            </a:r>
            <a:endParaRPr lang="fr-BE" sz="2200" dirty="0"/>
          </a:p>
          <a:p>
            <a:pPr marL="0" lvl="2">
              <a:buFont typeface="Wingdings" pitchFamily="2" charset="2"/>
              <a:buChar char="Ø"/>
            </a:pPr>
            <a:r>
              <a:rPr lang="en-GB" sz="2200" dirty="0" smtClean="0"/>
              <a:t> Your data must be as correct as possible.</a:t>
            </a:r>
            <a:endParaRPr lang="fr-BE" dirty="0"/>
          </a:p>
        </p:txBody>
      </p:sp>
      <p:sp>
        <p:nvSpPr>
          <p:cNvPr id="13" name="ZoneTexte 12"/>
          <p:cNvSpPr txBox="1">
            <a:spLocks/>
          </p:cNvSpPr>
          <p:nvPr/>
        </p:nvSpPr>
        <p:spPr>
          <a:xfrm>
            <a:off x="492056" y="5086349"/>
            <a:ext cx="20291494" cy="46800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44000"/>
            <a:r>
              <a:rPr lang="en-GB" sz="2400" b="1" i="1" dirty="0" smtClean="0">
                <a:solidFill>
                  <a:schemeClr val="bg2"/>
                </a:solidFill>
              </a:rPr>
              <a:t>Step </a:t>
            </a:r>
            <a:r>
              <a:rPr lang="en-GB" sz="2400" b="1" i="1" dirty="0">
                <a:solidFill>
                  <a:schemeClr val="bg2"/>
                </a:solidFill>
              </a:rPr>
              <a:t>1</a:t>
            </a:r>
          </a:p>
          <a:p>
            <a:r>
              <a:rPr lang="en-GB" sz="2200" dirty="0"/>
              <a:t>To make your file more readable:</a:t>
            </a:r>
            <a:endParaRPr lang="fr-BE" sz="2200" dirty="0"/>
          </a:p>
          <a:p>
            <a:pPr lvl="0">
              <a:buFont typeface="Wingdings" pitchFamily="2" charset="2"/>
              <a:buChar char="Ø"/>
            </a:pPr>
            <a:r>
              <a:rPr lang="en-GB" sz="2200" dirty="0"/>
              <a:t> Call each column with the appropriate Marc field (or subfield) code </a:t>
            </a:r>
            <a:endParaRPr lang="en-GB" sz="2200" dirty="0" smtClean="0"/>
          </a:p>
          <a:p>
            <a:pPr lvl="0">
              <a:tabLst>
                <a:tab pos="266700" algn="l"/>
              </a:tabLst>
            </a:pPr>
            <a:r>
              <a:rPr lang="en-GB" sz="2200" dirty="0" smtClean="0"/>
              <a:t>	or </a:t>
            </a:r>
            <a:r>
              <a:rPr lang="en-GB" sz="2200" dirty="0"/>
              <a:t>with a clear name </a:t>
            </a:r>
            <a:r>
              <a:rPr lang="en-GB" sz="2200" dirty="0" smtClean="0"/>
              <a:t>(author, title…).</a:t>
            </a:r>
            <a:endParaRPr lang="fr-BE" sz="2200" dirty="0"/>
          </a:p>
          <a:p>
            <a:pPr lvl="0">
              <a:buFont typeface="Wingdings" pitchFamily="2" charset="2"/>
              <a:buChar char="Ø"/>
            </a:pPr>
            <a:r>
              <a:rPr lang="en-GB" sz="2200" dirty="0"/>
              <a:t> Put the columns in the order you prefer</a:t>
            </a:r>
            <a:r>
              <a:rPr lang="en-GB" sz="2200" dirty="0" smtClean="0"/>
              <a:t>.</a:t>
            </a:r>
          </a:p>
          <a:p>
            <a:pPr lvl="0">
              <a:buFont typeface="Wingdings" pitchFamily="2" charset="2"/>
              <a:buChar char="Ø"/>
            </a:pPr>
            <a:endParaRPr lang="en-GB" sz="2000" dirty="0"/>
          </a:p>
          <a:p>
            <a:r>
              <a:rPr lang="en-GB" sz="2200" u="sng" dirty="0"/>
              <a:t>Variant</a:t>
            </a:r>
            <a:r>
              <a:rPr lang="en-GB" sz="2200" dirty="0"/>
              <a:t>, if </a:t>
            </a:r>
            <a:r>
              <a:rPr lang="en-GB" sz="2200" dirty="0" smtClean="0"/>
              <a:t>a </a:t>
            </a:r>
            <a:r>
              <a:rPr lang="en-GB" sz="2200" dirty="0"/>
              <a:t>$$h[electronic resource] has to be added between $$a and $$b, </a:t>
            </a:r>
            <a:endParaRPr lang="en-GB" sz="2200" dirty="0" smtClean="0"/>
          </a:p>
          <a:p>
            <a:r>
              <a:rPr lang="en-GB" sz="2200" dirty="0" smtClean="0"/>
              <a:t>try </a:t>
            </a:r>
            <a:r>
              <a:rPr lang="en-GB" sz="2200" dirty="0"/>
              <a:t>to start from a file </a:t>
            </a:r>
            <a:r>
              <a:rPr lang="en-GB" sz="2200" dirty="0" smtClean="0"/>
              <a:t>like the following:</a:t>
            </a:r>
            <a:endParaRPr lang="fr-BE" sz="2200" dirty="0"/>
          </a:p>
          <a:p>
            <a:pPr lvl="0">
              <a:buFont typeface="Wingdings" pitchFamily="2" charset="2"/>
              <a:buChar char="Ø"/>
            </a:pPr>
            <a:endParaRPr lang="en-GB" sz="2000" dirty="0"/>
          </a:p>
          <a:p>
            <a:endParaRPr lang="fr-BE" sz="700" dirty="0" smtClean="0"/>
          </a:p>
          <a:p>
            <a:endParaRPr lang="fr-BE" sz="1100" dirty="0" smtClean="0"/>
          </a:p>
          <a:p>
            <a:endParaRPr lang="fr-BE" sz="1500" dirty="0" smtClean="0"/>
          </a:p>
          <a:p>
            <a:endParaRPr lang="fr-BE" sz="1500" dirty="0" smtClean="0"/>
          </a:p>
          <a:p>
            <a:endParaRPr lang="fr-BE" sz="1500" dirty="0" smtClean="0"/>
          </a:p>
          <a:p>
            <a:endParaRPr lang="fr-BE" sz="1500" dirty="0" smtClean="0"/>
          </a:p>
          <a:p>
            <a:endParaRPr lang="fr-BE" sz="15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3397" y="5223445"/>
            <a:ext cx="7173383" cy="2253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61229" y="7585662"/>
            <a:ext cx="11443470" cy="1914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ZoneTexte 14"/>
          <p:cNvSpPr txBox="1"/>
          <p:nvPr/>
        </p:nvSpPr>
        <p:spPr>
          <a:xfrm>
            <a:off x="514350" y="10052664"/>
            <a:ext cx="8594217" cy="43560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44000" lvl="1"/>
            <a:r>
              <a:rPr lang="en-GB" sz="2400" b="1" i="1" dirty="0" smtClean="0">
                <a:solidFill>
                  <a:schemeClr val="bg2"/>
                </a:solidFill>
              </a:rPr>
              <a:t>Step 2</a:t>
            </a:r>
          </a:p>
          <a:p>
            <a:pPr marL="0" lvl="1"/>
            <a:r>
              <a:rPr lang="en-GB" sz="2200" dirty="0" smtClean="0"/>
              <a:t>Add </a:t>
            </a:r>
            <a:r>
              <a:rPr lang="en-GB" sz="2200" dirty="0"/>
              <a:t>a new column (at the beginning, column A) containing incremented </a:t>
            </a:r>
            <a:r>
              <a:rPr lang="en-GB" sz="2200" dirty="0" smtClean="0"/>
              <a:t>system </a:t>
            </a:r>
            <a:r>
              <a:rPr lang="en-GB" sz="2200" dirty="0"/>
              <a:t>(SYS) numbers.  </a:t>
            </a:r>
            <a:r>
              <a:rPr lang="en-GB" sz="2200" dirty="0" smtClean="0"/>
              <a:t>Start </a:t>
            </a:r>
            <a:r>
              <a:rPr lang="en-GB" sz="2200" dirty="0"/>
              <a:t>from 000000001 (use an initial quotation </a:t>
            </a:r>
            <a:r>
              <a:rPr lang="en-GB" sz="2200" dirty="0" smtClean="0"/>
              <a:t>mark</a:t>
            </a:r>
            <a:r>
              <a:rPr lang="en-GB" sz="2200" dirty="0"/>
              <a:t>: </a:t>
            </a:r>
            <a:r>
              <a:rPr lang="en-GB" sz="2200" b="1" dirty="0">
                <a:solidFill>
                  <a:srgbClr val="FF0000"/>
                </a:solidFill>
              </a:rPr>
              <a:t>‘</a:t>
            </a:r>
            <a:r>
              <a:rPr lang="en-GB" sz="2200" dirty="0"/>
              <a:t>000000001). </a:t>
            </a:r>
            <a:r>
              <a:rPr lang="en-GB" sz="2200" dirty="0">
                <a:sym typeface="Wingdings"/>
              </a:rPr>
              <a:t></a:t>
            </a:r>
            <a:r>
              <a:rPr lang="en-GB" sz="2200" dirty="0"/>
              <a:t> Each line gets a SYS</a:t>
            </a:r>
            <a:r>
              <a:rPr lang="en-GB" sz="2200" dirty="0" smtClean="0"/>
              <a:t>.</a:t>
            </a:r>
            <a:endParaRPr lang="fr-BE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66925" y="11646534"/>
            <a:ext cx="5632768" cy="2193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ZoneTexte 16"/>
          <p:cNvSpPr txBox="1"/>
          <p:nvPr/>
        </p:nvSpPr>
        <p:spPr>
          <a:xfrm>
            <a:off x="9848850" y="10052686"/>
            <a:ext cx="10944000" cy="43560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44000" lvl="1"/>
            <a:r>
              <a:rPr lang="en-GB" sz="2400" b="1" i="1" dirty="0" smtClean="0">
                <a:solidFill>
                  <a:schemeClr val="bg2"/>
                </a:solidFill>
              </a:rPr>
              <a:t>Step 3</a:t>
            </a:r>
          </a:p>
          <a:p>
            <a:pPr marL="0" lvl="1"/>
            <a:r>
              <a:rPr lang="en-GB" sz="2200" dirty="0" smtClean="0"/>
              <a:t>Add </a:t>
            </a:r>
            <a:r>
              <a:rPr lang="en-GB" sz="2200" dirty="0"/>
              <a:t>a new sheet. Each column of Sheet2 will get a structured title like the following:</a:t>
            </a:r>
            <a:endParaRPr lang="fr-BE" sz="2200" dirty="0"/>
          </a:p>
          <a:p>
            <a:pPr marL="457200" lvl="2" indent="457200">
              <a:buFont typeface="+mj-lt"/>
              <a:buAutoNum type="alphaLcParenR"/>
            </a:pPr>
            <a:r>
              <a:rPr lang="en-GB" sz="2200" dirty="0"/>
              <a:t>space </a:t>
            </a:r>
            <a:endParaRPr lang="fr-BE" sz="2200" dirty="0"/>
          </a:p>
          <a:p>
            <a:pPr marL="457200" lvl="2" indent="457200">
              <a:buFont typeface="+mj-lt"/>
              <a:buAutoNum type="alphaLcParenR"/>
            </a:pPr>
            <a:r>
              <a:rPr lang="en-GB" sz="2200" dirty="0"/>
              <a:t>+ appropriate Marc </a:t>
            </a:r>
            <a:r>
              <a:rPr lang="en-GB" sz="2200" dirty="0" smtClean="0"/>
              <a:t>tag</a:t>
            </a:r>
            <a:endParaRPr lang="fr-BE" sz="2200" dirty="0"/>
          </a:p>
          <a:p>
            <a:pPr marL="457200" lvl="2" indent="457200">
              <a:buFont typeface="+mj-lt"/>
              <a:buAutoNum type="alphaLcParenR"/>
            </a:pPr>
            <a:r>
              <a:rPr lang="en-GB" sz="2200" dirty="0"/>
              <a:t>+ indicators (or spaces if non defined</a:t>
            </a:r>
            <a:r>
              <a:rPr lang="en-GB" sz="2200" dirty="0" smtClean="0"/>
              <a:t>)</a:t>
            </a:r>
            <a:endParaRPr lang="fr-BE" sz="2200" dirty="0"/>
          </a:p>
          <a:p>
            <a:pPr marL="457200" lvl="2" indent="457200">
              <a:buFont typeface="+mj-lt"/>
              <a:buAutoNum type="alphaLcParenR"/>
            </a:pPr>
            <a:r>
              <a:rPr lang="en-GB" sz="2200" dirty="0"/>
              <a:t>+ space </a:t>
            </a:r>
            <a:endParaRPr lang="fr-BE" sz="2200" dirty="0"/>
          </a:p>
          <a:p>
            <a:pPr marL="457200" lvl="2" indent="457200">
              <a:buFont typeface="+mj-lt"/>
              <a:buAutoNum type="alphaLcParenR"/>
            </a:pPr>
            <a:r>
              <a:rPr lang="en-GB" sz="2200" dirty="0"/>
              <a:t>+ L </a:t>
            </a:r>
            <a:endParaRPr lang="fr-BE" sz="2200" dirty="0"/>
          </a:p>
          <a:p>
            <a:pPr marL="457200" lvl="2" indent="457200">
              <a:buFont typeface="+mj-lt"/>
              <a:buAutoNum type="alphaLcParenR"/>
            </a:pPr>
            <a:r>
              <a:rPr lang="en-GB" sz="2200" dirty="0"/>
              <a:t>+ space </a:t>
            </a:r>
            <a:endParaRPr lang="fr-BE" sz="2200" dirty="0"/>
          </a:p>
          <a:p>
            <a:pPr marL="457200" lvl="2" indent="457200">
              <a:buFont typeface="+mj-lt"/>
              <a:buAutoNum type="alphaLcParenR"/>
            </a:pPr>
            <a:r>
              <a:rPr lang="en-GB" sz="2200" dirty="0"/>
              <a:t>+ subfield preceded by </a:t>
            </a:r>
            <a:r>
              <a:rPr lang="en-GB" sz="2200" dirty="0" smtClean="0"/>
              <a:t>$$</a:t>
            </a:r>
          </a:p>
          <a:p>
            <a:pPr marL="457200" lvl="2" indent="457200">
              <a:buFont typeface="+mj-lt"/>
              <a:buAutoNum type="alphaLcParenR"/>
            </a:pPr>
            <a:endParaRPr lang="en-GB" sz="1900" dirty="0"/>
          </a:p>
          <a:p>
            <a:pPr>
              <a:tabLst>
                <a:tab pos="171450" algn="l"/>
                <a:tab pos="895350" algn="l"/>
              </a:tabLst>
            </a:pPr>
            <a:r>
              <a:rPr lang="en-GB" sz="2000" dirty="0" smtClean="0"/>
              <a:t>	</a:t>
            </a:r>
            <a:r>
              <a:rPr lang="en-GB" sz="2200" dirty="0" err="1" smtClean="0"/>
              <a:t>Eg</a:t>
            </a:r>
            <a:r>
              <a:rPr lang="en-GB" sz="2200" dirty="0"/>
              <a:t>. : </a:t>
            </a:r>
            <a:r>
              <a:rPr lang="en-GB" sz="2000" dirty="0" smtClean="0"/>
              <a:t>	</a:t>
            </a:r>
            <a:r>
              <a:rPr lang="en-GB" sz="1800" b="1" dirty="0" smtClean="0">
                <a:solidFill>
                  <a:srgbClr val="FF0000"/>
                </a:solidFill>
                <a:latin typeface="Courier" pitchFamily="49" charset="0"/>
              </a:rPr>
              <a:t>·</a:t>
            </a:r>
            <a:r>
              <a:rPr lang="en-GB" sz="1800" dirty="0">
                <a:latin typeface="Courier" pitchFamily="49" charset="0"/>
              </a:rPr>
              <a:t>020</a:t>
            </a:r>
            <a:r>
              <a:rPr lang="en-GB" sz="1800" b="1" dirty="0">
                <a:solidFill>
                  <a:srgbClr val="FF0000"/>
                </a:solidFill>
                <a:latin typeface="Courier" pitchFamily="49" charset="0"/>
              </a:rPr>
              <a:t>···</a:t>
            </a:r>
            <a:r>
              <a:rPr lang="en-GB" sz="1800" dirty="0">
                <a:latin typeface="Courier" pitchFamily="49" charset="0"/>
              </a:rPr>
              <a:t>L</a:t>
            </a:r>
            <a:r>
              <a:rPr lang="en-GB" sz="1800" b="1" dirty="0">
                <a:solidFill>
                  <a:srgbClr val="FF0000"/>
                </a:solidFill>
                <a:latin typeface="Courier" pitchFamily="49" charset="0"/>
              </a:rPr>
              <a:t>·</a:t>
            </a:r>
            <a:r>
              <a:rPr lang="en-GB" sz="1800" dirty="0">
                <a:latin typeface="Courier" pitchFamily="49" charset="0"/>
              </a:rPr>
              <a:t>$$a</a:t>
            </a:r>
            <a:endParaRPr lang="fr-BE" sz="1800" dirty="0">
              <a:latin typeface="Courier" pitchFamily="49" charset="0"/>
            </a:endParaRPr>
          </a:p>
          <a:p>
            <a:pPr>
              <a:tabLst>
                <a:tab pos="895350" algn="l"/>
              </a:tabLst>
            </a:pPr>
            <a:r>
              <a:rPr lang="en-GB" sz="1800" b="1" dirty="0" smtClean="0">
                <a:latin typeface="Courier" pitchFamily="49" charset="0"/>
              </a:rPr>
              <a:t>	</a:t>
            </a:r>
            <a:r>
              <a:rPr lang="en-GB" sz="1800" b="1" dirty="0" smtClean="0">
                <a:solidFill>
                  <a:srgbClr val="FF0000"/>
                </a:solidFill>
                <a:latin typeface="Courier" pitchFamily="49" charset="0"/>
              </a:rPr>
              <a:t>·</a:t>
            </a:r>
            <a:r>
              <a:rPr lang="en-GB" sz="1800" dirty="0" smtClean="0">
                <a:latin typeface="Courier" pitchFamily="49" charset="0"/>
              </a:rPr>
              <a:t>2450</a:t>
            </a:r>
            <a:r>
              <a:rPr lang="en-GB" sz="1800" b="1" dirty="0" smtClean="0">
                <a:solidFill>
                  <a:srgbClr val="FF0000"/>
                </a:solidFill>
                <a:latin typeface="Courier" pitchFamily="49" charset="0"/>
              </a:rPr>
              <a:t>· </a:t>
            </a:r>
            <a:r>
              <a:rPr lang="en-GB" sz="1800" dirty="0" err="1" smtClean="0">
                <a:latin typeface="Courier" pitchFamily="49" charset="0"/>
              </a:rPr>
              <a:t>L</a:t>
            </a:r>
            <a:r>
              <a:rPr lang="en-GB" sz="1800" b="1" dirty="0" err="1">
                <a:solidFill>
                  <a:srgbClr val="FF0000"/>
                </a:solidFill>
                <a:latin typeface="Courier" pitchFamily="49" charset="0"/>
              </a:rPr>
              <a:t>·</a:t>
            </a:r>
            <a:r>
              <a:rPr lang="en-GB" sz="1800" dirty="0" err="1">
                <a:latin typeface="Courier" pitchFamily="49" charset="0"/>
              </a:rPr>
              <a:t>$$a</a:t>
            </a:r>
            <a:endParaRPr lang="fr-BE" sz="1800" dirty="0">
              <a:latin typeface="Courier" pitchFamily="49" charset="0"/>
            </a:endParaRPr>
          </a:p>
          <a:p>
            <a:pPr>
              <a:tabLst>
                <a:tab pos="901700" algn="l"/>
              </a:tabLst>
            </a:pPr>
            <a:r>
              <a:rPr lang="en-GB" sz="1800" b="1" dirty="0">
                <a:latin typeface="Courier" pitchFamily="49" charset="0"/>
              </a:rPr>
              <a:t>	</a:t>
            </a:r>
            <a:r>
              <a:rPr lang="en-GB" sz="1800" b="1" dirty="0" smtClean="0">
                <a:solidFill>
                  <a:srgbClr val="FF0000"/>
                </a:solidFill>
                <a:latin typeface="Courier" pitchFamily="49" charset="0"/>
              </a:rPr>
              <a:t>·</a:t>
            </a:r>
            <a:r>
              <a:rPr lang="en-GB" sz="1800" dirty="0">
                <a:latin typeface="Courier" pitchFamily="49" charset="0"/>
              </a:rPr>
              <a:t>85640</a:t>
            </a:r>
            <a:r>
              <a:rPr lang="en-GB" sz="1800" b="1" dirty="0">
                <a:solidFill>
                  <a:srgbClr val="FF0000"/>
                </a:solidFill>
                <a:latin typeface="Courier" pitchFamily="49" charset="0"/>
              </a:rPr>
              <a:t>·</a:t>
            </a:r>
            <a:r>
              <a:rPr lang="en-GB" sz="1800" dirty="0">
                <a:latin typeface="Courier" pitchFamily="49" charset="0"/>
              </a:rPr>
              <a:t>L</a:t>
            </a:r>
            <a:r>
              <a:rPr lang="en-GB" sz="1800" b="1" dirty="0">
                <a:solidFill>
                  <a:srgbClr val="FF0000"/>
                </a:solidFill>
                <a:latin typeface="Courier" pitchFamily="49" charset="0"/>
              </a:rPr>
              <a:t>·</a:t>
            </a:r>
            <a:r>
              <a:rPr lang="en-GB" sz="1800" dirty="0">
                <a:latin typeface="Courier" pitchFamily="49" charset="0"/>
              </a:rPr>
              <a:t>$$</a:t>
            </a:r>
            <a:r>
              <a:rPr lang="en-GB" sz="1800" dirty="0" smtClean="0">
                <a:latin typeface="Courier" pitchFamily="49" charset="0"/>
              </a:rPr>
              <a:t>u</a:t>
            </a:r>
            <a:endParaRPr lang="fr-BE" sz="1800" dirty="0">
              <a:latin typeface="Courier" pitchFamily="49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332073" y="12300585"/>
            <a:ext cx="5066129" cy="131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ZoneTexte 18"/>
          <p:cNvSpPr txBox="1"/>
          <p:nvPr/>
        </p:nvSpPr>
        <p:spPr>
          <a:xfrm>
            <a:off x="501650" y="14678659"/>
            <a:ext cx="20304000" cy="6401753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44000" lvl="1"/>
            <a:r>
              <a:rPr lang="en-GB" sz="2400" b="1" i="1" dirty="0" smtClean="0">
                <a:solidFill>
                  <a:schemeClr val="bg2"/>
                </a:solidFill>
              </a:rPr>
              <a:t>Step 4</a:t>
            </a:r>
          </a:p>
          <a:p>
            <a:pPr marL="0" lvl="1"/>
            <a:r>
              <a:rPr lang="en-GB" sz="2200" b="1" dirty="0" smtClean="0">
                <a:solidFill>
                  <a:schemeClr val="bg2"/>
                </a:solidFill>
              </a:rPr>
              <a:t>a.</a:t>
            </a:r>
            <a:r>
              <a:rPr lang="en-GB" sz="2200" dirty="0" smtClean="0">
                <a:solidFill>
                  <a:schemeClr val="bg2"/>
                </a:solidFill>
              </a:rPr>
              <a:t> </a:t>
            </a:r>
            <a:r>
              <a:rPr lang="en-GB" sz="2200" dirty="0" smtClean="0"/>
              <a:t>Concatenate </a:t>
            </a:r>
            <a:r>
              <a:rPr lang="en-GB" sz="2200" dirty="0"/>
              <a:t>now on Sheet2 cells from Sheet1 with title lines of Sheet2. </a:t>
            </a:r>
            <a:endParaRPr lang="en-GB" sz="2200" dirty="0" smtClean="0"/>
          </a:p>
          <a:p>
            <a:pPr marL="0" lvl="1">
              <a:tabLst>
                <a:tab pos="1162050" algn="l"/>
              </a:tabLst>
            </a:pPr>
            <a:r>
              <a:rPr lang="en-GB" sz="2200" dirty="0" smtClean="0"/>
              <a:t>	</a:t>
            </a:r>
            <a:r>
              <a:rPr lang="en-GB" sz="2200" dirty="0" err="1" smtClean="0"/>
              <a:t>Eg</a:t>
            </a:r>
            <a:r>
              <a:rPr lang="en-GB" sz="2200" dirty="0"/>
              <a:t>.: =CONCATENATE(Sheet1!A2;$A$1;Sheet1!B2</a:t>
            </a:r>
            <a:r>
              <a:rPr lang="en-GB" sz="2200" dirty="0" smtClean="0"/>
              <a:t>)</a:t>
            </a:r>
          </a:p>
          <a:p>
            <a:pPr marL="0" lvl="1"/>
            <a:endParaRPr lang="en-GB" sz="2000" dirty="0" smtClean="0"/>
          </a:p>
          <a:p>
            <a:pPr marL="0" lvl="1"/>
            <a:r>
              <a:rPr lang="en-GB" sz="2200" b="1" dirty="0" smtClean="0">
                <a:solidFill>
                  <a:schemeClr val="bg2"/>
                </a:solidFill>
              </a:rPr>
              <a:t>b.</a:t>
            </a:r>
            <a:r>
              <a:rPr lang="en-GB" sz="2200" dirty="0" smtClean="0">
                <a:solidFill>
                  <a:schemeClr val="bg2"/>
                </a:solidFill>
              </a:rPr>
              <a:t> </a:t>
            </a:r>
            <a:r>
              <a:rPr lang="en-GB" sz="2200" dirty="0" smtClean="0"/>
              <a:t>After </a:t>
            </a:r>
            <a:r>
              <a:rPr lang="en-GB" sz="2200" dirty="0"/>
              <a:t>the concatenating procedure, </a:t>
            </a:r>
            <a:r>
              <a:rPr lang="en-GB" sz="2200" dirty="0" smtClean="0"/>
              <a:t> you’ll </a:t>
            </a:r>
            <a:r>
              <a:rPr lang="en-GB" sz="2200" dirty="0"/>
              <a:t>obtain the following result</a:t>
            </a:r>
            <a:r>
              <a:rPr lang="en-GB" sz="2200" dirty="0" smtClean="0"/>
              <a:t>:</a:t>
            </a:r>
          </a:p>
          <a:p>
            <a:pPr marL="0" lvl="1"/>
            <a:endParaRPr lang="en-GB" sz="2000" dirty="0"/>
          </a:p>
          <a:p>
            <a:pPr marL="0" lvl="1"/>
            <a:endParaRPr lang="en-GB" sz="2000" dirty="0" smtClean="0"/>
          </a:p>
          <a:p>
            <a:pPr marL="0" lvl="1"/>
            <a:endParaRPr lang="en-GB" sz="2000" dirty="0" smtClean="0"/>
          </a:p>
          <a:p>
            <a:pPr marL="0" lvl="1"/>
            <a:endParaRPr lang="en-GB" sz="2000" dirty="0" smtClean="0"/>
          </a:p>
          <a:p>
            <a:pPr marL="0" lvl="1"/>
            <a:endParaRPr lang="en-GB" sz="2000" dirty="0" smtClean="0"/>
          </a:p>
          <a:p>
            <a:pPr marL="0" lvl="1"/>
            <a:r>
              <a:rPr lang="en-GB" sz="2200" b="1" dirty="0" smtClean="0">
                <a:solidFill>
                  <a:schemeClr val="bg2"/>
                </a:solidFill>
              </a:rPr>
              <a:t>c.</a:t>
            </a:r>
            <a:r>
              <a:rPr lang="en-GB" sz="2200" dirty="0" smtClean="0">
                <a:solidFill>
                  <a:schemeClr val="bg2"/>
                </a:solidFill>
              </a:rPr>
              <a:t> </a:t>
            </a:r>
            <a:r>
              <a:rPr lang="en-GB" sz="2200" dirty="0" smtClean="0"/>
              <a:t>By </a:t>
            </a:r>
            <a:r>
              <a:rPr lang="en-GB" sz="2200" dirty="0"/>
              <a:t>going down the whole column, you’ll get this</a:t>
            </a:r>
            <a:r>
              <a:rPr lang="en-GB" sz="2200" dirty="0" smtClean="0"/>
              <a:t>: </a:t>
            </a:r>
            <a:r>
              <a:rPr lang="en-GB" sz="2000" dirty="0" smtClean="0"/>
              <a:t>	</a:t>
            </a:r>
            <a:r>
              <a:rPr lang="en-GB" sz="2200" b="1" dirty="0" smtClean="0">
                <a:solidFill>
                  <a:schemeClr val="bg2"/>
                </a:solidFill>
              </a:rPr>
              <a:t>d.</a:t>
            </a:r>
            <a:r>
              <a:rPr lang="en-GB" sz="2200" dirty="0" smtClean="0">
                <a:solidFill>
                  <a:schemeClr val="bg2"/>
                </a:solidFill>
              </a:rPr>
              <a:t> </a:t>
            </a:r>
            <a:r>
              <a:rPr lang="en-GB" sz="2200" dirty="0" smtClean="0"/>
              <a:t>And so for the whole file, this:</a:t>
            </a:r>
            <a:endParaRPr lang="en-GB" sz="2000" dirty="0"/>
          </a:p>
          <a:p>
            <a:pPr marL="0" lvl="1"/>
            <a:endParaRPr lang="en-GB" sz="2000" dirty="0" smtClean="0"/>
          </a:p>
          <a:p>
            <a:pPr marL="0" lvl="1"/>
            <a:endParaRPr lang="en-GB" sz="2000" dirty="0"/>
          </a:p>
          <a:p>
            <a:pPr marL="0" lvl="1"/>
            <a:endParaRPr lang="en-GB" sz="2000" dirty="0" smtClean="0"/>
          </a:p>
          <a:p>
            <a:pPr marL="0" lvl="1"/>
            <a:endParaRPr lang="en-GB" sz="2000" dirty="0"/>
          </a:p>
          <a:p>
            <a:pPr marL="0" lvl="1"/>
            <a:endParaRPr lang="en-GB" sz="2000" dirty="0" smtClean="0"/>
          </a:p>
          <a:p>
            <a:pPr marL="0" lvl="1"/>
            <a:endParaRPr lang="en-GB" sz="2000" dirty="0"/>
          </a:p>
          <a:p>
            <a:endParaRPr lang="fr-BE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68424" y="16407447"/>
            <a:ext cx="5832476" cy="1281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76874" y="18377535"/>
            <a:ext cx="137715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009438" y="14791373"/>
            <a:ext cx="6620183" cy="215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181100" y="18339436"/>
            <a:ext cx="4883870" cy="2419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ZoneTexte 26"/>
          <p:cNvSpPr txBox="1"/>
          <p:nvPr/>
        </p:nvSpPr>
        <p:spPr>
          <a:xfrm>
            <a:off x="495300" y="21377911"/>
            <a:ext cx="10039350" cy="68400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44000">
              <a:spcAft>
                <a:spcPts val="600"/>
              </a:spcAft>
            </a:pPr>
            <a:r>
              <a:rPr lang="fr-BE" sz="2400" b="1" i="1" dirty="0" err="1" smtClean="0">
                <a:solidFill>
                  <a:schemeClr val="bg2"/>
                </a:solidFill>
              </a:rPr>
              <a:t>Step</a:t>
            </a:r>
            <a:r>
              <a:rPr lang="fr-BE" sz="2400" b="1" i="1" dirty="0" smtClean="0">
                <a:solidFill>
                  <a:schemeClr val="bg2"/>
                </a:solidFill>
              </a:rPr>
              <a:t> 5</a:t>
            </a:r>
          </a:p>
          <a:p>
            <a:r>
              <a:rPr lang="en-GB" sz="2200" b="1" dirty="0" smtClean="0">
                <a:solidFill>
                  <a:schemeClr val="bg2"/>
                </a:solidFill>
              </a:rPr>
              <a:t>a. </a:t>
            </a:r>
            <a:r>
              <a:rPr lang="en-GB" sz="2200" dirty="0" smtClean="0"/>
              <a:t>Save </a:t>
            </a:r>
            <a:r>
              <a:rPr lang="en-GB" sz="2200" dirty="0"/>
              <a:t>Sheet2 in text (</a:t>
            </a:r>
            <a:r>
              <a:rPr lang="en-GB" sz="2200" i="1" dirty="0"/>
              <a:t>.txt</a:t>
            </a:r>
            <a:r>
              <a:rPr lang="en-GB" sz="2200" dirty="0"/>
              <a:t>, with “</a:t>
            </a:r>
            <a:r>
              <a:rPr lang="en-GB" sz="2200" dirty="0" err="1"/>
              <a:t>separator:tabulation</a:t>
            </a:r>
            <a:r>
              <a:rPr lang="en-GB" sz="2200" dirty="0"/>
              <a:t>”). </a:t>
            </a:r>
            <a:r>
              <a:rPr lang="en-GB" sz="2200" dirty="0" smtClean="0"/>
              <a:t>Rename </a:t>
            </a:r>
            <a:r>
              <a:rPr lang="en-GB" sz="2200" dirty="0"/>
              <a:t>then in </a:t>
            </a:r>
            <a:r>
              <a:rPr lang="en-GB" sz="2200" i="1" dirty="0"/>
              <a:t>.doc</a:t>
            </a:r>
            <a:r>
              <a:rPr lang="en-GB" sz="2200" dirty="0"/>
              <a:t> and open with your word processor. </a:t>
            </a:r>
            <a:r>
              <a:rPr lang="en-GB" sz="2200" dirty="0" smtClean="0"/>
              <a:t> Delete </a:t>
            </a:r>
            <a:r>
              <a:rPr lang="en-GB" sz="2200" dirty="0"/>
              <a:t>the first line (= title line</a:t>
            </a:r>
            <a:r>
              <a:rPr lang="en-GB" sz="2200" dirty="0" smtClean="0"/>
              <a:t>).</a:t>
            </a:r>
          </a:p>
          <a:p>
            <a:pPr marL="0" lvl="1"/>
            <a:endParaRPr lang="en-GB" sz="2000" dirty="0" smtClean="0"/>
          </a:p>
          <a:p>
            <a:pPr marL="0" lvl="1"/>
            <a:endParaRPr lang="en-GB" sz="2000" dirty="0"/>
          </a:p>
          <a:p>
            <a:pPr marL="0" lvl="1"/>
            <a:endParaRPr lang="en-GB" sz="2000" dirty="0" smtClean="0"/>
          </a:p>
          <a:p>
            <a:pPr marL="0" lvl="1"/>
            <a:endParaRPr lang="en-GB" sz="2000" dirty="0"/>
          </a:p>
          <a:p>
            <a:pPr marL="0" lvl="1"/>
            <a:endParaRPr lang="en-GB" sz="2000" dirty="0" smtClean="0"/>
          </a:p>
          <a:p>
            <a:pPr marL="0" lvl="1"/>
            <a:endParaRPr lang="en-GB" sz="2000" dirty="0"/>
          </a:p>
          <a:p>
            <a:pPr marL="0" lvl="1"/>
            <a:endParaRPr lang="en-GB" sz="2000" dirty="0" smtClean="0"/>
          </a:p>
          <a:p>
            <a:pPr marL="0" lvl="1"/>
            <a:endParaRPr lang="en-GB" sz="2000" dirty="0"/>
          </a:p>
          <a:p>
            <a:pPr marL="0" lvl="1"/>
            <a:endParaRPr lang="en-GB" sz="2000" dirty="0" smtClean="0"/>
          </a:p>
          <a:p>
            <a:pPr marL="0" lvl="1"/>
            <a:endParaRPr lang="en-GB" sz="2000" dirty="0"/>
          </a:p>
          <a:p>
            <a:pPr marL="0" lvl="1"/>
            <a:endParaRPr lang="en-GB" sz="2000" dirty="0" smtClean="0"/>
          </a:p>
          <a:p>
            <a:pPr marL="0" lvl="1"/>
            <a:endParaRPr lang="en-GB" sz="2000" dirty="0"/>
          </a:p>
          <a:p>
            <a:pPr marL="0" lvl="1"/>
            <a:endParaRPr lang="en-GB" sz="2000" dirty="0" smtClean="0"/>
          </a:p>
          <a:p>
            <a:pPr marL="0" lvl="1"/>
            <a:endParaRPr lang="en-GB" sz="2200" dirty="0" smtClean="0"/>
          </a:p>
          <a:p>
            <a:pPr marL="0" lvl="1"/>
            <a:endParaRPr lang="en-GB" sz="1500" dirty="0" smtClean="0">
              <a:solidFill>
                <a:schemeClr val="bg2"/>
              </a:solidFill>
            </a:endParaRPr>
          </a:p>
          <a:p>
            <a:pPr marL="0" lvl="1"/>
            <a:r>
              <a:rPr lang="en-GB" sz="2200" b="1" dirty="0" smtClean="0">
                <a:solidFill>
                  <a:schemeClr val="bg2"/>
                </a:solidFill>
              </a:rPr>
              <a:t>b. </a:t>
            </a:r>
            <a:r>
              <a:rPr lang="en-GB" sz="2200" dirty="0" smtClean="0"/>
              <a:t>Replace </a:t>
            </a:r>
            <a:r>
              <a:rPr lang="en-GB" sz="2200" dirty="0"/>
              <a:t>all tabs </a:t>
            </a:r>
            <a:r>
              <a:rPr lang="en-GB" sz="2200" dirty="0" smtClean="0"/>
              <a:t>(    ) </a:t>
            </a:r>
            <a:r>
              <a:rPr lang="en-GB" sz="2200" dirty="0"/>
              <a:t>by paragraph marks ( ¶ ). </a:t>
            </a:r>
            <a:endParaRPr lang="en-GB" sz="2200" dirty="0" smtClean="0"/>
          </a:p>
          <a:p>
            <a:pPr marL="0" lvl="1">
              <a:tabLst>
                <a:tab pos="266700" algn="l"/>
              </a:tabLst>
            </a:pPr>
            <a:r>
              <a:rPr lang="en-GB" sz="2200" dirty="0" smtClean="0"/>
              <a:t>	If </a:t>
            </a:r>
            <a:r>
              <a:rPr lang="en-GB" sz="2200" dirty="0"/>
              <a:t>necessary, replace several paragraph marks by only one</a:t>
            </a:r>
            <a:r>
              <a:rPr lang="en-GB" sz="2200" dirty="0" smtClean="0"/>
              <a:t>.</a:t>
            </a:r>
            <a:endParaRPr lang="fr-BE" sz="2000" dirty="0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63574" y="22705060"/>
            <a:ext cx="9640109" cy="404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ZoneTexte 29"/>
          <p:cNvSpPr txBox="1"/>
          <p:nvPr/>
        </p:nvSpPr>
        <p:spPr>
          <a:xfrm>
            <a:off x="10896600" y="21381719"/>
            <a:ext cx="9864000" cy="68400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44000">
              <a:spcAft>
                <a:spcPts val="600"/>
              </a:spcAft>
            </a:pPr>
            <a:r>
              <a:rPr lang="fr-BE" sz="2400" b="1" i="1" dirty="0" err="1" smtClean="0">
                <a:solidFill>
                  <a:schemeClr val="bg2"/>
                </a:solidFill>
              </a:rPr>
              <a:t>Step</a:t>
            </a:r>
            <a:r>
              <a:rPr lang="fr-BE" sz="2400" b="1" i="1" dirty="0" smtClean="0">
                <a:solidFill>
                  <a:schemeClr val="bg2"/>
                </a:solidFill>
              </a:rPr>
              <a:t> 6</a:t>
            </a:r>
          </a:p>
          <a:p>
            <a:r>
              <a:rPr lang="en-GB" sz="2200" dirty="0" smtClean="0"/>
              <a:t>Save </a:t>
            </a:r>
            <a:r>
              <a:rPr lang="en-GB" sz="2200" dirty="0"/>
              <a:t>in </a:t>
            </a:r>
            <a:r>
              <a:rPr lang="en-GB" sz="2200" i="1" dirty="0"/>
              <a:t>.txt</a:t>
            </a:r>
            <a:r>
              <a:rPr lang="en-GB" sz="2200" dirty="0"/>
              <a:t> and check that </a:t>
            </a:r>
            <a:r>
              <a:rPr lang="en-GB" sz="2200" dirty="0" smtClean="0"/>
              <a:t>your Aleph </a:t>
            </a:r>
            <a:r>
              <a:rPr lang="en-GB" sz="2200" dirty="0"/>
              <a:t>sequential is correct</a:t>
            </a:r>
            <a:r>
              <a:rPr lang="en-GB" sz="2200" dirty="0" smtClean="0"/>
              <a:t>.</a:t>
            </a:r>
            <a:endParaRPr lang="fr-BE" sz="2200" dirty="0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0974064" y="22247860"/>
            <a:ext cx="10012686" cy="587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ZoneTexte 31"/>
          <p:cNvSpPr txBox="1"/>
          <p:nvPr/>
        </p:nvSpPr>
        <p:spPr>
          <a:xfrm>
            <a:off x="533400" y="28479750"/>
            <a:ext cx="20288250" cy="11520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44000" lvl="1">
              <a:spcBef>
                <a:spcPts val="600"/>
              </a:spcBef>
            </a:pPr>
            <a:r>
              <a:rPr lang="en-GB" sz="2400" b="1" i="1" dirty="0" smtClean="0">
                <a:solidFill>
                  <a:schemeClr val="bg2"/>
                </a:solidFill>
              </a:rPr>
              <a:t>Finally</a:t>
            </a:r>
          </a:p>
          <a:p>
            <a:pPr marL="0" lvl="1"/>
            <a:r>
              <a:rPr lang="en-GB" sz="2200" dirty="0" smtClean="0"/>
              <a:t>Delete </a:t>
            </a:r>
            <a:r>
              <a:rPr lang="en-GB" sz="2200" dirty="0"/>
              <a:t>extension </a:t>
            </a:r>
            <a:r>
              <a:rPr lang="en-GB" sz="2200" i="1" dirty="0"/>
              <a:t>.txt</a:t>
            </a:r>
            <a:r>
              <a:rPr lang="en-GB" sz="2200" dirty="0"/>
              <a:t>. Your file is now ready to </a:t>
            </a:r>
            <a:r>
              <a:rPr lang="en-GB" sz="2200" dirty="0" smtClean="0"/>
              <a:t>be used with manage-36 or loaded </a:t>
            </a:r>
            <a:r>
              <a:rPr lang="en-GB" sz="2200" dirty="0"/>
              <a:t>by manage-18. Use </a:t>
            </a:r>
            <a:r>
              <a:rPr lang="en-GB" sz="1800" dirty="0" err="1">
                <a:latin typeface="Courier" pitchFamily="49" charset="0"/>
              </a:rPr>
              <a:t>tab_fix</a:t>
            </a:r>
            <a:r>
              <a:rPr lang="en-GB" sz="2200" dirty="0"/>
              <a:t> and </a:t>
            </a:r>
            <a:r>
              <a:rPr lang="en-GB" sz="1800" dirty="0">
                <a:latin typeface="Courier" pitchFamily="49" charset="0"/>
              </a:rPr>
              <a:t>fix_doc_do_file_08</a:t>
            </a:r>
            <a:r>
              <a:rPr lang="en-GB" sz="2200" dirty="0"/>
              <a:t> to add fixed fields (LDR, 006...), create the record format, insert punctuation, add new contents (655 0 $$</a:t>
            </a:r>
            <a:r>
              <a:rPr lang="en-GB" sz="2200" dirty="0" err="1"/>
              <a:t>aElectronic</a:t>
            </a:r>
            <a:r>
              <a:rPr lang="en-GB" sz="2200" dirty="0"/>
              <a:t> journals…), change strings</a:t>
            </a:r>
            <a:r>
              <a:rPr lang="en-GB" sz="2200" dirty="0" smtClean="0"/>
              <a:t>…</a:t>
            </a:r>
            <a:endParaRPr lang="fr-BE" dirty="0"/>
          </a:p>
        </p:txBody>
      </p:sp>
      <p:sp>
        <p:nvSpPr>
          <p:cNvPr id="35" name="ZoneTexte 34"/>
          <p:cNvSpPr txBox="1"/>
          <p:nvPr/>
        </p:nvSpPr>
        <p:spPr>
          <a:xfrm>
            <a:off x="342900" y="2228850"/>
            <a:ext cx="44577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300" dirty="0" err="1" smtClean="0"/>
              <a:t>IGeLU</a:t>
            </a:r>
            <a:r>
              <a:rPr lang="fr-BE" sz="2300" dirty="0" smtClean="0"/>
              <a:t> </a:t>
            </a:r>
            <a:r>
              <a:rPr lang="fr-BE" sz="2300" dirty="0" smtClean="0"/>
              <a:t>2009</a:t>
            </a:r>
            <a:r>
              <a:rPr lang="fr-BE" sz="2300" dirty="0" smtClean="0"/>
              <a:t>, Helsinki</a:t>
            </a:r>
            <a:endParaRPr lang="fr-BE" sz="2300" dirty="0"/>
          </a:p>
        </p:txBody>
      </p:sp>
      <p:pic>
        <p:nvPicPr>
          <p:cNvPr id="34" name="Image 33" descr="tabu.gif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2940050" y="27051000"/>
            <a:ext cx="266700" cy="219075"/>
          </a:xfrm>
          <a:prstGeom prst="rect">
            <a:avLst/>
          </a:prstGeom>
        </p:spPr>
      </p:pic>
      <p:pic>
        <p:nvPicPr>
          <p:cNvPr id="36" name="Image 35" descr="logoulg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17954350" y="484199"/>
            <a:ext cx="2880000" cy="2095451"/>
          </a:xfrm>
          <a:prstGeom prst="rect">
            <a:avLst/>
          </a:prstGeom>
        </p:spPr>
      </p:pic>
      <p:pic>
        <p:nvPicPr>
          <p:cNvPr id="38" name="Image 37" descr="logo_igelu2.gif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430212" y="500062"/>
            <a:ext cx="2162175" cy="1504950"/>
          </a:xfrm>
          <a:prstGeom prst="rect">
            <a:avLst/>
          </a:prstGeom>
        </p:spPr>
      </p:pic>
      <p:sp>
        <p:nvSpPr>
          <p:cNvPr id="39" name="ZoneTexte 38"/>
          <p:cNvSpPr txBox="1"/>
          <p:nvPr/>
        </p:nvSpPr>
        <p:spPr>
          <a:xfrm>
            <a:off x="4514850" y="2647950"/>
            <a:ext cx="9163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dirty="0" smtClean="0"/>
              <a:t>Poster </a:t>
            </a:r>
            <a:r>
              <a:rPr lang="fr-BE" sz="2400" b="1" dirty="0" err="1" smtClean="0"/>
              <a:t>available</a:t>
            </a:r>
            <a:r>
              <a:rPr lang="fr-BE" sz="2400" b="1" dirty="0" smtClean="0"/>
              <a:t> </a:t>
            </a:r>
            <a:r>
              <a:rPr lang="fr-BE" sz="2400" b="1" dirty="0" err="1" smtClean="0"/>
              <a:t>at</a:t>
            </a:r>
            <a:r>
              <a:rPr lang="fr-BE" sz="2400" b="1" dirty="0" smtClean="0"/>
              <a:t> </a:t>
            </a:r>
            <a:r>
              <a:rPr lang="fr-BE" sz="2400" b="1" u="sng" dirty="0" smtClean="0">
                <a:solidFill>
                  <a:schemeClr val="accent1"/>
                </a:solidFill>
              </a:rPr>
              <a:t>http://hdl.handle.net/2268/19944</a:t>
            </a:r>
            <a:endParaRPr lang="fr-BE" sz="24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txDef>
      <a:spPr/>
      <a:bodyPr wrap="square" rtlCol="0">
        <a:spAutoFit/>
      </a:bodyPr>
      <a:lstStyle>
        <a:defPPr marL="0">
          <a:defRPr sz="2300" b="1" i="1" dirty="0" smtClean="0">
            <a:solidFill>
              <a:schemeClr val="bg2"/>
            </a:solidFill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269</TotalTime>
  <Words>315</Words>
  <Application>Microsoft Office PowerPoint</Application>
  <PresentationFormat>Personnalisé</PresentationFormat>
  <Paragraphs>80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Apex</vt:lpstr>
      <vt:lpstr>Diapositive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François Renaville</dc:creator>
  <cp:lastModifiedBy>François Renaville</cp:lastModifiedBy>
  <cp:revision>65</cp:revision>
  <dcterms:created xsi:type="dcterms:W3CDTF">2009-08-24T13:00:31Z</dcterms:created>
  <dcterms:modified xsi:type="dcterms:W3CDTF">2009-09-03T12:54:26Z</dcterms:modified>
</cp:coreProperties>
</file>