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79" r:id="rId4"/>
    <p:sldId id="259" r:id="rId5"/>
    <p:sldId id="260" r:id="rId6"/>
    <p:sldId id="261" r:id="rId7"/>
    <p:sldId id="263" r:id="rId8"/>
    <p:sldId id="268" r:id="rId9"/>
    <p:sldId id="269" r:id="rId10"/>
    <p:sldId id="272" r:id="rId11"/>
    <p:sldId id="273"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rence" initials="F" lastIdx="37" clrIdx="0">
    <p:extLst>
      <p:ext uri="{19B8F6BF-5375-455C-9EA6-DF929625EA0E}">
        <p15:presenceInfo xmlns:p15="http://schemas.microsoft.com/office/powerpoint/2012/main" userId="Floren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72" d="100"/>
          <a:sy n="72" d="100"/>
        </p:scale>
        <p:origin x="67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1245805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6/24/2016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3630519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6/24/2016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697159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6/24/2016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49986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6/24/2016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163883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6/24/2016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3824093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6/24/2016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4059651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1073261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118224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2908133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6/24/2016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321403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6/24/2016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4166964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6/24/2016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2525221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6/24/2016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2072108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6/24/2016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187215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7" name="Date Placeholder 4"/>
          <p:cNvSpPr>
            <a:spLocks noGrp="1"/>
          </p:cNvSpPr>
          <p:nvPr>
            <p:ph type="dt" sz="half" idx="10"/>
          </p:nvPr>
        </p:nvSpPr>
        <p:spPr/>
        <p:txBody>
          <a:bodyPr/>
          <a:lstStyle/>
          <a:p>
            <a:fld id="{4509A250-FF31-4206-8172-F9D3106AACB1}" type="datetimeFigureOut">
              <a:rPr lang="en-US" dirty="0"/>
              <a:t>6/24/2016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3408518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6/24/2016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2189352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6/24/2016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a:t>
            </a:fld>
            <a:endParaRPr lang="en-US" dirty="0"/>
          </a:p>
        </p:txBody>
      </p:sp>
    </p:spTree>
    <p:extLst>
      <p:ext uri="{BB962C8B-B14F-4D97-AF65-F5344CB8AC3E}">
        <p14:creationId xmlns:p14="http://schemas.microsoft.com/office/powerpoint/2010/main" val="26715299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70978" y="1770015"/>
            <a:ext cx="7805531" cy="1136470"/>
          </a:xfrm>
        </p:spPr>
        <p:txBody>
          <a:bodyPr/>
          <a:lstStyle/>
          <a:p>
            <a:pPr algn="ctr"/>
            <a:r>
              <a:rPr lang="fr-BE" sz="3600" b="1" dirty="0"/>
              <a:t>Les écrits interpolés à l’abbaye de Saint-Trond au XII</a:t>
            </a:r>
            <a:r>
              <a:rPr lang="fr-BE" sz="3600" b="1" baseline="30000" dirty="0"/>
              <a:t>e</a:t>
            </a:r>
            <a:r>
              <a:rPr lang="fr-BE" sz="3600" b="1" dirty="0"/>
              <a:t> siècle</a:t>
            </a:r>
            <a:endParaRPr lang="fr-BE" sz="3600" dirty="0"/>
          </a:p>
        </p:txBody>
      </p:sp>
      <p:sp>
        <p:nvSpPr>
          <p:cNvPr id="3" name="Sous-titre 2"/>
          <p:cNvSpPr>
            <a:spLocks noGrp="1"/>
          </p:cNvSpPr>
          <p:nvPr>
            <p:ph type="subTitle" idx="1"/>
          </p:nvPr>
        </p:nvSpPr>
        <p:spPr>
          <a:xfrm>
            <a:off x="2631761" y="3434017"/>
            <a:ext cx="5883964" cy="1293223"/>
          </a:xfrm>
        </p:spPr>
        <p:txBody>
          <a:bodyPr>
            <a:noAutofit/>
          </a:bodyPr>
          <a:lstStyle/>
          <a:p>
            <a:pPr algn="ctr"/>
            <a:r>
              <a:rPr lang="fr-BE" cap="none" dirty="0">
                <a:solidFill>
                  <a:srgbClr val="FFFF00"/>
                </a:solidFill>
              </a:rPr>
              <a:t>Doctoriales des Médiévistes du Grand Est </a:t>
            </a:r>
          </a:p>
          <a:p>
            <a:pPr algn="ctr"/>
            <a:r>
              <a:rPr lang="fr-BE" cap="none" dirty="0">
                <a:solidFill>
                  <a:srgbClr val="FFFF00"/>
                </a:solidFill>
              </a:rPr>
              <a:t>16 juin 2016 (Université de Lorraine, Nancy)</a:t>
            </a:r>
          </a:p>
        </p:txBody>
      </p:sp>
      <p:sp>
        <p:nvSpPr>
          <p:cNvPr id="4" name="ZoneTexte 3"/>
          <p:cNvSpPr txBox="1"/>
          <p:nvPr/>
        </p:nvSpPr>
        <p:spPr>
          <a:xfrm>
            <a:off x="769522" y="4963886"/>
            <a:ext cx="5995851"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2400" b="1" i="0" u="none" strike="noStrike" kern="0" cap="none" spc="0" normalizeH="0" baseline="0" noProof="0" dirty="0">
                <a:ln>
                  <a:noFill/>
                </a:ln>
                <a:solidFill>
                  <a:sysClr val="windowText" lastClr="000000"/>
                </a:solidFill>
                <a:effectLst/>
                <a:uLnTx/>
                <a:uFillTx/>
              </a:rPr>
              <a:t>Kevin </a:t>
            </a:r>
            <a:r>
              <a:rPr kumimoji="0" lang="fr-BE" sz="2400" b="1" i="0" u="none" strike="noStrike" kern="0" cap="small" spc="0" normalizeH="0" baseline="0" noProof="0" dirty="0">
                <a:ln>
                  <a:noFill/>
                </a:ln>
                <a:solidFill>
                  <a:sysClr val="windowText" lastClr="000000"/>
                </a:solidFill>
                <a:effectLst/>
                <a:uLnTx/>
                <a:uFillTx/>
              </a:rPr>
              <a:t>Schmidt</a:t>
            </a:r>
          </a:p>
          <a:p>
            <a:pPr marL="0" marR="0" lvl="0" indent="0" defTabSz="914400" eaLnBrk="1" fontAlgn="auto" latinLnBrk="0" hangingPunct="1">
              <a:lnSpc>
                <a:spcPct val="100000"/>
              </a:lnSpc>
              <a:spcBef>
                <a:spcPts val="0"/>
              </a:spcBef>
              <a:spcAft>
                <a:spcPts val="0"/>
              </a:spcAft>
              <a:buClrTx/>
              <a:buSzTx/>
              <a:buFontTx/>
              <a:buNone/>
              <a:tabLst/>
              <a:defRPr/>
            </a:pPr>
            <a:r>
              <a:rPr kumimoji="0" lang="fr-BE" sz="2400" b="1" i="0" u="none" strike="noStrike" kern="0" cap="none" spc="0" normalizeH="0" baseline="0" noProof="0" dirty="0">
                <a:ln>
                  <a:noFill/>
                </a:ln>
                <a:solidFill>
                  <a:sysClr val="windowText" lastClr="000000"/>
                </a:solidFill>
                <a:effectLst/>
                <a:uLnTx/>
                <a:uFillTx/>
              </a:rPr>
              <a:t>Département des Sciences historiques – Histoire du Moyen-Âge</a:t>
            </a:r>
          </a:p>
          <a:p>
            <a:pPr marL="0" marR="0" lvl="0" indent="0" defTabSz="914400" eaLnBrk="1" fontAlgn="auto" latinLnBrk="0" hangingPunct="1">
              <a:lnSpc>
                <a:spcPct val="100000"/>
              </a:lnSpc>
              <a:spcBef>
                <a:spcPts val="0"/>
              </a:spcBef>
              <a:spcAft>
                <a:spcPts val="0"/>
              </a:spcAft>
              <a:buClrTx/>
              <a:buSzTx/>
              <a:buFontTx/>
              <a:buNone/>
              <a:tabLst/>
              <a:defRPr/>
            </a:pPr>
            <a:r>
              <a:rPr kumimoji="0" lang="fr-BE" sz="2400" b="1" i="0" u="none" strike="noStrike" kern="0" cap="none" spc="0" normalizeH="0" baseline="0" noProof="0" dirty="0">
                <a:ln>
                  <a:noFill/>
                </a:ln>
                <a:solidFill>
                  <a:sysClr val="windowText" lastClr="000000"/>
                </a:solidFill>
                <a:effectLst/>
                <a:uLnTx/>
                <a:uFillTx/>
              </a:rPr>
              <a:t>Université de Liège</a:t>
            </a:r>
          </a:p>
        </p:txBody>
      </p:sp>
      <p:pic>
        <p:nvPicPr>
          <p:cNvPr id="5" name="Picture 6" descr="Image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6509" y="4942183"/>
            <a:ext cx="2391279" cy="159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40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729809"/>
            <a:ext cx="9404723" cy="905819"/>
          </a:xfrm>
        </p:spPr>
        <p:txBody>
          <a:bodyPr/>
          <a:lstStyle/>
          <a:p>
            <a:r>
              <a:rPr lang="fr-BE" sz="4000" dirty="0"/>
              <a:t>Le problème de la datation</a:t>
            </a:r>
          </a:p>
        </p:txBody>
      </p:sp>
      <p:sp>
        <p:nvSpPr>
          <p:cNvPr id="3" name="Espace réservé du contenu 2"/>
          <p:cNvSpPr>
            <a:spLocks noGrp="1"/>
          </p:cNvSpPr>
          <p:nvPr>
            <p:ph idx="1"/>
          </p:nvPr>
        </p:nvSpPr>
        <p:spPr>
          <a:xfrm>
            <a:off x="1104293" y="1746465"/>
            <a:ext cx="10160055" cy="5111535"/>
          </a:xfrm>
        </p:spPr>
        <p:txBody>
          <a:bodyPr/>
          <a:lstStyle/>
          <a:p>
            <a:r>
              <a:rPr lang="fr-BE" sz="2400" i="1" dirty="0"/>
              <a:t>Terminus a quo </a:t>
            </a:r>
            <a:r>
              <a:rPr lang="fr-BE" sz="2400" dirty="0"/>
              <a:t>: Raoul de Saint-Trond (1108-1138)</a:t>
            </a:r>
            <a:endParaRPr lang="fr-BE" dirty="0"/>
          </a:p>
          <a:p>
            <a:r>
              <a:rPr lang="fr-BE" sz="2400" i="1" dirty="0"/>
              <a:t>Terminus ad quem </a:t>
            </a:r>
            <a:r>
              <a:rPr lang="fr-BE" sz="2400" dirty="0"/>
              <a:t>: ?</a:t>
            </a:r>
          </a:p>
          <a:p>
            <a:pPr lvl="1"/>
            <a:r>
              <a:rPr lang="fr-BE" sz="2200" dirty="0"/>
              <a:t>Politique pro-impériale de Wiric de Stapel (1155-1180)</a:t>
            </a:r>
          </a:p>
          <a:p>
            <a:pPr lvl="1"/>
            <a:r>
              <a:rPr lang="fr-BE" sz="2200" dirty="0"/>
              <a:t>Réflexion anti-simoniaque entre les abbatiats de Raoul et Wiric.</a:t>
            </a:r>
          </a:p>
          <a:p>
            <a:pPr lvl="1"/>
            <a:endParaRPr lang="fr-BE" sz="2200" dirty="0"/>
          </a:p>
          <a:p>
            <a:r>
              <a:rPr lang="fr-BE" sz="2400" dirty="0"/>
              <a:t>Aucun argument permettant de préciser davantage. </a:t>
            </a:r>
            <a:r>
              <a:rPr lang="fr-BE" sz="2400" i="1" dirty="0"/>
              <a:t>Terminus ad quem </a:t>
            </a:r>
            <a:r>
              <a:rPr lang="fr-BE" sz="2400" dirty="0"/>
              <a:t>des deux textes : environ 1130-environ 1180</a:t>
            </a:r>
            <a:endParaRPr lang="fr-BE" dirty="0"/>
          </a:p>
        </p:txBody>
      </p:sp>
    </p:spTree>
    <p:extLst>
      <p:ext uri="{BB962C8B-B14F-4D97-AF65-F5344CB8AC3E}">
        <p14:creationId xmlns:p14="http://schemas.microsoft.com/office/powerpoint/2010/main" val="425845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9607" y="108162"/>
            <a:ext cx="9404723" cy="892756"/>
          </a:xfrm>
        </p:spPr>
        <p:txBody>
          <a:bodyPr/>
          <a:lstStyle/>
          <a:p>
            <a:r>
              <a:rPr lang="fr-BE" i="1" dirty="0"/>
              <a:t>Conclusions</a:t>
            </a:r>
          </a:p>
        </p:txBody>
      </p:sp>
      <p:sp>
        <p:nvSpPr>
          <p:cNvPr id="3" name="Espace réservé du contenu 2"/>
          <p:cNvSpPr>
            <a:spLocks noGrp="1"/>
          </p:cNvSpPr>
          <p:nvPr>
            <p:ph idx="1"/>
          </p:nvPr>
        </p:nvSpPr>
        <p:spPr>
          <a:xfrm>
            <a:off x="1003449" y="1000918"/>
            <a:ext cx="9253733" cy="5857082"/>
          </a:xfrm>
        </p:spPr>
        <p:txBody>
          <a:bodyPr>
            <a:normAutofit/>
          </a:bodyPr>
          <a:lstStyle/>
          <a:p>
            <a:pPr algn="just"/>
            <a:r>
              <a:rPr lang="fr-BE" sz="2400" dirty="0"/>
              <a:t>La lutte contre la simonie ne s’est pas arrêtée avec le Concordat de Worms en 1122.</a:t>
            </a:r>
          </a:p>
          <a:p>
            <a:pPr algn="just"/>
            <a:r>
              <a:rPr lang="fr-BE" sz="2400" dirty="0"/>
              <a:t>La production à Saint-Trond l’atteste : la simonie monastique entacha le passé de l’établissement au point d’encourager la poursuite de la lutte contre le trafic du sacré, stimulée par l’œuvre de Raoul et par des débats extérieurs au monde monastique.</a:t>
            </a:r>
          </a:p>
          <a:p>
            <a:pPr algn="just"/>
            <a:r>
              <a:rPr lang="fr-BE" sz="2400" dirty="0"/>
              <a:t>Subtiles interpolations.</a:t>
            </a:r>
          </a:p>
          <a:p>
            <a:pPr algn="just"/>
            <a:r>
              <a:rPr lang="fr-BE" sz="2400" dirty="0"/>
              <a:t>Peut-être sous Wiric de Stapel ? Imaginer qu’une partie de la communauté abhorrait la simonie mais la tolérait parce qu’une alliance avec des simoniaques était profitable au groupe trahirait un </a:t>
            </a:r>
            <a:r>
              <a:rPr lang="fr-BE" sz="2400" b="1" dirty="0"/>
              <a:t>pragmatisme</a:t>
            </a:r>
            <a:r>
              <a:rPr lang="fr-BE" sz="2400" dirty="0"/>
              <a:t> </a:t>
            </a:r>
            <a:r>
              <a:rPr lang="fr-BE" sz="2400" b="1" dirty="0"/>
              <a:t>insoupçonné</a:t>
            </a:r>
            <a:r>
              <a:rPr lang="fr-BE" sz="2400" dirty="0"/>
              <a:t> qu’il est nécessaire de prendre en compte.</a:t>
            </a:r>
            <a:endParaRPr lang="fr-BE" sz="2800" dirty="0"/>
          </a:p>
          <a:p>
            <a:endParaRPr lang="fr-BE" sz="2400" dirty="0"/>
          </a:p>
          <a:p>
            <a:endParaRPr lang="fr-BE" dirty="0"/>
          </a:p>
        </p:txBody>
      </p:sp>
    </p:spTree>
    <p:extLst>
      <p:ext uri="{BB962C8B-B14F-4D97-AF65-F5344CB8AC3E}">
        <p14:creationId xmlns:p14="http://schemas.microsoft.com/office/powerpoint/2010/main" val="210188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2132" y="253935"/>
            <a:ext cx="8623816" cy="647212"/>
          </a:xfrm>
        </p:spPr>
        <p:txBody>
          <a:bodyPr/>
          <a:lstStyle/>
          <a:p>
            <a:r>
              <a:rPr lang="fr-BE" sz="3600" dirty="0"/>
              <a:t>L’abbaye de Saint-Trond</a:t>
            </a:r>
          </a:p>
        </p:txBody>
      </p:sp>
      <p:pic>
        <p:nvPicPr>
          <p:cNvPr id="4" name="Image 3"/>
          <p:cNvPicPr>
            <a:picLocks noChangeAspect="1"/>
          </p:cNvPicPr>
          <p:nvPr/>
        </p:nvPicPr>
        <p:blipFill>
          <a:blip r:embed="rId2"/>
          <a:stretch>
            <a:fillRect/>
          </a:stretch>
        </p:blipFill>
        <p:spPr>
          <a:xfrm>
            <a:off x="0" y="1099930"/>
            <a:ext cx="7577534" cy="5758070"/>
          </a:xfrm>
          <a:prstGeom prst="rect">
            <a:avLst/>
          </a:prstGeom>
        </p:spPr>
      </p:pic>
      <p:pic>
        <p:nvPicPr>
          <p:cNvPr id="6" name="Image 5"/>
          <p:cNvPicPr>
            <a:picLocks noChangeAspect="1"/>
          </p:cNvPicPr>
          <p:nvPr/>
        </p:nvPicPr>
        <p:blipFill rotWithShape="1">
          <a:blip r:embed="rId3"/>
          <a:srcRect l="7181" t="16038" r="41870"/>
          <a:stretch/>
        </p:blipFill>
        <p:spPr>
          <a:xfrm>
            <a:off x="7209183" y="1099930"/>
            <a:ext cx="4982817" cy="5758070"/>
          </a:xfrm>
          <a:prstGeom prst="rect">
            <a:avLst/>
          </a:prstGeom>
        </p:spPr>
      </p:pic>
    </p:spTree>
    <p:extLst>
      <p:ext uri="{BB962C8B-B14F-4D97-AF65-F5344CB8AC3E}">
        <p14:creationId xmlns:p14="http://schemas.microsoft.com/office/powerpoint/2010/main" val="2061835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9404723" cy="938760"/>
          </a:xfrm>
        </p:spPr>
        <p:txBody>
          <a:bodyPr/>
          <a:lstStyle/>
          <a:p>
            <a:r>
              <a:rPr lang="fr-BE" sz="3600" dirty="0"/>
              <a:t>Raoul de Saint-Trond</a:t>
            </a:r>
          </a:p>
        </p:txBody>
      </p:sp>
      <p:sp>
        <p:nvSpPr>
          <p:cNvPr id="3" name="Espace réservé du contenu 2"/>
          <p:cNvSpPr>
            <a:spLocks noGrp="1"/>
          </p:cNvSpPr>
          <p:nvPr>
            <p:ph idx="1"/>
          </p:nvPr>
        </p:nvSpPr>
        <p:spPr>
          <a:xfrm>
            <a:off x="1103312" y="1391478"/>
            <a:ext cx="8946541" cy="4856922"/>
          </a:xfrm>
        </p:spPr>
        <p:txBody>
          <a:bodyPr/>
          <a:lstStyle/>
          <a:p>
            <a:r>
              <a:rPr lang="fr-BE" dirty="0"/>
              <a:t>Abbé (1108-1138)</a:t>
            </a:r>
          </a:p>
          <a:p>
            <a:r>
              <a:rPr lang="fr-BE" dirty="0"/>
              <a:t>Auteur fécond, critique à l’égard de la simonie </a:t>
            </a:r>
          </a:p>
          <a:p>
            <a:pPr lvl="1"/>
            <a:r>
              <a:rPr lang="fr-BE" dirty="0"/>
              <a:t>Premier auteur des </a:t>
            </a:r>
            <a:r>
              <a:rPr lang="fr-BE" i="1" dirty="0"/>
              <a:t>Gesta abbatum Trudonensium </a:t>
            </a:r>
            <a:r>
              <a:rPr lang="fr-BE" dirty="0"/>
              <a:t>(livres I à VII)</a:t>
            </a:r>
          </a:p>
          <a:p>
            <a:pPr lvl="1"/>
            <a:r>
              <a:rPr lang="fr-BE" dirty="0"/>
              <a:t>Réponse à Sibert de Saint-Pantaléon en 1125 (</a:t>
            </a:r>
            <a:r>
              <a:rPr lang="fr-BE" i="1" dirty="0"/>
              <a:t>Epistula I</a:t>
            </a:r>
            <a:r>
              <a:rPr lang="fr-BE" dirty="0"/>
              <a:t>)</a:t>
            </a:r>
          </a:p>
          <a:p>
            <a:pPr lvl="1"/>
            <a:r>
              <a:rPr lang="fr-BE" dirty="0"/>
              <a:t>Un traité sur la simonie en sept livres (perdu)</a:t>
            </a:r>
          </a:p>
          <a:p>
            <a:pPr lvl="1"/>
            <a:endParaRPr lang="fr-BE" dirty="0"/>
          </a:p>
          <a:p>
            <a:r>
              <a:rPr lang="fr-BE" dirty="0"/>
              <a:t>Deux manuscrits conservés à la Bibliothèque de l’Université de Liège</a:t>
            </a:r>
          </a:p>
          <a:p>
            <a:pPr lvl="1"/>
            <a:r>
              <a:rPr lang="fr-BE" dirty="0"/>
              <a:t>16</a:t>
            </a:r>
          </a:p>
          <a:p>
            <a:pPr lvl="1"/>
            <a:r>
              <a:rPr lang="fr-BE" dirty="0"/>
              <a:t>257</a:t>
            </a:r>
          </a:p>
        </p:txBody>
      </p:sp>
    </p:spTree>
    <p:extLst>
      <p:ext uri="{BB962C8B-B14F-4D97-AF65-F5344CB8AC3E}">
        <p14:creationId xmlns:p14="http://schemas.microsoft.com/office/powerpoint/2010/main" val="2295508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5130" y="632827"/>
            <a:ext cx="9404723" cy="946591"/>
          </a:xfrm>
        </p:spPr>
        <p:txBody>
          <a:bodyPr/>
          <a:lstStyle/>
          <a:p>
            <a:r>
              <a:rPr lang="fr-BE" dirty="0"/>
              <a:t>La simonie monastique</a:t>
            </a:r>
          </a:p>
        </p:txBody>
      </p:sp>
      <p:sp>
        <p:nvSpPr>
          <p:cNvPr id="3" name="Espace réservé du contenu 2"/>
          <p:cNvSpPr>
            <a:spLocks noGrp="1"/>
          </p:cNvSpPr>
          <p:nvPr>
            <p:ph idx="1"/>
          </p:nvPr>
        </p:nvSpPr>
        <p:spPr>
          <a:xfrm>
            <a:off x="645130" y="1579418"/>
            <a:ext cx="9404723" cy="4668981"/>
          </a:xfrm>
        </p:spPr>
        <p:txBody>
          <a:bodyPr/>
          <a:lstStyle/>
          <a:p>
            <a:r>
              <a:rPr lang="fr-BE" dirty="0"/>
              <a:t>« la volonté délibérée d’acheter ou de vendre, en échange d’un prix temporel, une chose spirituelle ou attachée à une chose spirituelle » (</a:t>
            </a:r>
            <a:r>
              <a:rPr lang="fr-BE" cap="small" dirty="0"/>
              <a:t>Naz,</a:t>
            </a:r>
            <a:r>
              <a:rPr lang="fr-BE" dirty="0"/>
              <a:t> Dictionnaire de Droit Canonique)</a:t>
            </a:r>
          </a:p>
          <a:p>
            <a:r>
              <a:rPr lang="fr-BE" sz="2400" dirty="0"/>
              <a:t>Dans le monde régulier ?</a:t>
            </a:r>
          </a:p>
          <a:p>
            <a:r>
              <a:rPr lang="fr-BE" sz="2400" dirty="0"/>
              <a:t>Cas de Saint-Trond remarquable</a:t>
            </a:r>
          </a:p>
          <a:p>
            <a:pPr lvl="1"/>
            <a:r>
              <a:rPr lang="fr-BE" sz="2200" dirty="0"/>
              <a:t>Des moines achètent la charge d’abbé, soutenus par les seigneurs locaux.</a:t>
            </a:r>
          </a:p>
          <a:p>
            <a:pPr lvl="1"/>
            <a:r>
              <a:rPr lang="fr-BE" sz="2200" dirty="0"/>
              <a:t>Querelle de succession entre Raoul et Hermann en 1107-1108.</a:t>
            </a:r>
          </a:p>
          <a:p>
            <a:pPr lvl="1"/>
            <a:r>
              <a:rPr lang="fr-BE" sz="2200" dirty="0"/>
              <a:t>Début de la réflexion anti-simoniaque chez Raoul.</a:t>
            </a:r>
          </a:p>
        </p:txBody>
      </p:sp>
    </p:spTree>
    <p:extLst>
      <p:ext uri="{BB962C8B-B14F-4D97-AF65-F5344CB8AC3E}">
        <p14:creationId xmlns:p14="http://schemas.microsoft.com/office/powerpoint/2010/main" val="34450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9404723" cy="660465"/>
          </a:xfrm>
        </p:spPr>
        <p:txBody>
          <a:bodyPr/>
          <a:lstStyle/>
          <a:p>
            <a:r>
              <a:rPr lang="fr-BE" sz="3600" i="1" dirty="0"/>
              <a:t>In peccato Simonis</a:t>
            </a:r>
          </a:p>
        </p:txBody>
      </p:sp>
      <p:sp>
        <p:nvSpPr>
          <p:cNvPr id="3" name="Espace réservé du contenu 2"/>
          <p:cNvSpPr>
            <a:spLocks noGrp="1"/>
          </p:cNvSpPr>
          <p:nvPr>
            <p:ph idx="1"/>
          </p:nvPr>
        </p:nvSpPr>
        <p:spPr>
          <a:xfrm>
            <a:off x="1280229" y="1195595"/>
            <a:ext cx="9396379" cy="490330"/>
          </a:xfrm>
        </p:spPr>
        <p:txBody>
          <a:bodyPr>
            <a:normAutofit fontScale="92500"/>
          </a:bodyPr>
          <a:lstStyle/>
          <a:p>
            <a:r>
              <a:rPr lang="fr-BE" dirty="0"/>
              <a:t>Folios 103-104 v°, manuscrit 16 de la Bibliothèque de l’Université de Liège</a:t>
            </a:r>
          </a:p>
        </p:txBody>
      </p:sp>
      <p:pic>
        <p:nvPicPr>
          <p:cNvPr id="4" name="Image 3"/>
          <p:cNvPicPr>
            <a:picLocks noChangeAspect="1"/>
          </p:cNvPicPr>
          <p:nvPr/>
        </p:nvPicPr>
        <p:blipFill>
          <a:blip r:embed="rId2"/>
          <a:stretch>
            <a:fillRect/>
          </a:stretch>
        </p:blipFill>
        <p:spPr>
          <a:xfrm>
            <a:off x="1496907" y="1685925"/>
            <a:ext cx="8963025" cy="5172075"/>
          </a:xfrm>
          <a:prstGeom prst="rect">
            <a:avLst/>
          </a:prstGeom>
        </p:spPr>
      </p:pic>
    </p:spTree>
    <p:extLst>
      <p:ext uri="{BB962C8B-B14F-4D97-AF65-F5344CB8AC3E}">
        <p14:creationId xmlns:p14="http://schemas.microsoft.com/office/powerpoint/2010/main" val="141074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8402" y="147918"/>
            <a:ext cx="9404723" cy="1265246"/>
          </a:xfrm>
        </p:spPr>
        <p:txBody>
          <a:bodyPr/>
          <a:lstStyle/>
          <a:p>
            <a:r>
              <a:rPr lang="fr-BE" sz="3600" i="1" dirty="0"/>
              <a:t>In peccato Simonis</a:t>
            </a:r>
          </a:p>
        </p:txBody>
      </p:sp>
      <p:sp>
        <p:nvSpPr>
          <p:cNvPr id="3" name="Espace réservé du contenu 2"/>
          <p:cNvSpPr>
            <a:spLocks noGrp="1"/>
          </p:cNvSpPr>
          <p:nvPr>
            <p:ph idx="1"/>
          </p:nvPr>
        </p:nvSpPr>
        <p:spPr>
          <a:xfrm>
            <a:off x="831273" y="1205948"/>
            <a:ext cx="9628909" cy="4359965"/>
          </a:xfrm>
        </p:spPr>
        <p:txBody>
          <a:bodyPr>
            <a:normAutofit/>
          </a:bodyPr>
          <a:lstStyle/>
          <a:p>
            <a:pPr>
              <a:buFont typeface="Wingdings" panose="05000000000000000000" pitchFamily="2" charset="2"/>
              <a:buChar char="Ø"/>
            </a:pPr>
            <a:r>
              <a:rPr lang="fr-BE" sz="2400" dirty="0"/>
              <a:t>Quatre sentences de </a:t>
            </a:r>
            <a:r>
              <a:rPr lang="fr-BE" sz="2400" b="1" dirty="0"/>
              <a:t>l’école de Laon </a:t>
            </a:r>
            <a:r>
              <a:rPr lang="fr-BE" sz="2400" dirty="0"/>
              <a:t>contre la simonie</a:t>
            </a:r>
          </a:p>
          <a:p>
            <a:pPr>
              <a:buFont typeface="Wingdings" panose="05000000000000000000" pitchFamily="2" charset="2"/>
              <a:buChar char="Ø"/>
            </a:pPr>
            <a:endParaRPr lang="fr-BE" sz="2400" dirty="0"/>
          </a:p>
          <a:p>
            <a:pPr algn="just">
              <a:buFont typeface="Wingdings" panose="05000000000000000000" pitchFamily="2" charset="2"/>
              <a:buChar char="Ø"/>
            </a:pPr>
            <a:r>
              <a:rPr lang="fr-BE" sz="2400" dirty="0"/>
              <a:t>« Dans le péché de Simon que l’on nomme simonie, on considère trois choses. Primo, le fait qu’il voulut donner de ses propres biens. Secundo, il voulut acheter les choses spirituelles. Tercio, il voulut chercher par achat la gloire et le mérite »</a:t>
            </a:r>
          </a:p>
          <a:p>
            <a:pPr algn="just">
              <a:buFont typeface="Wingdings" panose="05000000000000000000" pitchFamily="2" charset="2"/>
              <a:buChar char="Ø"/>
            </a:pPr>
            <a:endParaRPr lang="fr-BE" sz="2400" dirty="0"/>
          </a:p>
          <a:p>
            <a:pPr algn="just">
              <a:buFont typeface="Wingdings" panose="05000000000000000000" pitchFamily="2" charset="2"/>
              <a:buChar char="Ø"/>
            </a:pPr>
            <a:r>
              <a:rPr lang="fr-BE" sz="2400" dirty="0"/>
              <a:t>Ordre des sentences différent des florilèges plus classiques</a:t>
            </a:r>
          </a:p>
          <a:p>
            <a:pPr algn="just">
              <a:buFont typeface="Wingdings" panose="05000000000000000000" pitchFamily="2" charset="2"/>
              <a:buChar char="Ø"/>
            </a:pPr>
            <a:endParaRPr lang="fr-BE" sz="2400" dirty="0"/>
          </a:p>
          <a:p>
            <a:pPr algn="just">
              <a:buFont typeface="Wingdings" panose="05000000000000000000" pitchFamily="2" charset="2"/>
              <a:buChar char="Ø"/>
            </a:pPr>
            <a:endParaRPr lang="fr-BE" sz="2400" dirty="0"/>
          </a:p>
        </p:txBody>
      </p:sp>
    </p:spTree>
    <p:extLst>
      <p:ext uri="{BB962C8B-B14F-4D97-AF65-F5344CB8AC3E}">
        <p14:creationId xmlns:p14="http://schemas.microsoft.com/office/powerpoint/2010/main" val="233509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5130" y="240949"/>
            <a:ext cx="9404723" cy="665018"/>
          </a:xfrm>
        </p:spPr>
        <p:txBody>
          <a:bodyPr/>
          <a:lstStyle/>
          <a:p>
            <a:r>
              <a:rPr lang="fr-BE" sz="3600" i="1" dirty="0"/>
              <a:t>In peccato Simonis</a:t>
            </a:r>
          </a:p>
        </p:txBody>
      </p:sp>
      <p:sp>
        <p:nvSpPr>
          <p:cNvPr id="3" name="Espace réservé du contenu 2"/>
          <p:cNvSpPr>
            <a:spLocks noGrp="1"/>
          </p:cNvSpPr>
          <p:nvPr>
            <p:ph idx="1"/>
          </p:nvPr>
        </p:nvSpPr>
        <p:spPr>
          <a:xfrm>
            <a:off x="0" y="1078246"/>
            <a:ext cx="6026358" cy="5779754"/>
          </a:xfrm>
        </p:spPr>
        <p:txBody>
          <a:bodyPr>
            <a:normAutofit/>
          </a:bodyPr>
          <a:lstStyle/>
          <a:p>
            <a:r>
              <a:rPr lang="fr-BE" sz="2800" dirty="0"/>
              <a:t>Paternité monastique ?</a:t>
            </a:r>
          </a:p>
          <a:p>
            <a:r>
              <a:rPr lang="fr-BE" sz="2800" dirty="0"/>
              <a:t>Une phrase unique et spécifique à la version trudonnaire  </a:t>
            </a:r>
          </a:p>
          <a:p>
            <a:pPr lvl="1" algn="just"/>
            <a:r>
              <a:rPr lang="it-IT" sz="2000" i="1" dirty="0"/>
              <a:t>Intendens per pecuniam [habere] spem habitantem quem pecuniȩ equabat sicut qui </a:t>
            </a:r>
            <a:r>
              <a:rPr lang="it-IT" sz="2000" b="1" i="1" dirty="0">
                <a:solidFill>
                  <a:srgbClr val="C00000"/>
                </a:solidFill>
              </a:rPr>
              <a:t>pannum</a:t>
            </a:r>
            <a:r>
              <a:rPr lang="it-IT" sz="2000" i="1" dirty="0"/>
              <a:t> emit prenummis </a:t>
            </a:r>
            <a:r>
              <a:rPr lang="it-IT" sz="2000" b="1" i="1" dirty="0">
                <a:solidFill>
                  <a:srgbClr val="C00000"/>
                </a:solidFill>
              </a:rPr>
              <a:t>panno</a:t>
            </a:r>
            <a:r>
              <a:rPr lang="it-IT" sz="2000" i="1" dirty="0"/>
              <a:t> nummos a</a:t>
            </a:r>
            <a:r>
              <a:rPr lang="it-IT" sz="2000" i="1" dirty="0">
                <a:latin typeface="+mn-lt"/>
              </a:rPr>
              <a:t>d</a:t>
            </a:r>
            <a:r>
              <a:rPr lang="it-IT" sz="2000" i="1" dirty="0">
                <a:latin typeface="+mn-lt"/>
                <a:cs typeface="Times New Roman" panose="02020603050405020304" pitchFamily="18" charset="0"/>
              </a:rPr>
              <a:t>ȩ</a:t>
            </a:r>
            <a:r>
              <a:rPr lang="it-IT" sz="2000" i="1" dirty="0"/>
              <a:t>quat</a:t>
            </a:r>
            <a:r>
              <a:rPr lang="it-IT" sz="2000" dirty="0"/>
              <a:t>.</a:t>
            </a:r>
          </a:p>
          <a:p>
            <a:pPr lvl="1" algn="just"/>
            <a:r>
              <a:rPr lang="fr-BE" sz="2000" dirty="0"/>
              <a:t>« Celui qui veut obtenir quelque chose par de l’argent compare ce qu’il espère obtenir à de l’argent de même que celui qui achète </a:t>
            </a:r>
            <a:r>
              <a:rPr lang="fr-BE" sz="2000" b="1" dirty="0">
                <a:solidFill>
                  <a:srgbClr val="C00000"/>
                </a:solidFill>
              </a:rPr>
              <a:t>une pièce de drap grossier</a:t>
            </a:r>
            <a:r>
              <a:rPr lang="fr-BE" sz="2000" dirty="0"/>
              <a:t> avec de l’argent rend la somme d’argent équivalente au drap »</a:t>
            </a:r>
          </a:p>
        </p:txBody>
      </p:sp>
      <p:pic>
        <p:nvPicPr>
          <p:cNvPr id="4" name="Image 3"/>
          <p:cNvPicPr>
            <a:picLocks noChangeAspect="1"/>
          </p:cNvPicPr>
          <p:nvPr/>
        </p:nvPicPr>
        <p:blipFill>
          <a:blip r:embed="rId2"/>
          <a:stretch>
            <a:fillRect/>
          </a:stretch>
        </p:blipFill>
        <p:spPr>
          <a:xfrm>
            <a:off x="6026358" y="1610685"/>
            <a:ext cx="6165643" cy="4714875"/>
          </a:xfrm>
          <a:prstGeom prst="rect">
            <a:avLst/>
          </a:prstGeom>
        </p:spPr>
      </p:pic>
    </p:spTree>
    <p:extLst>
      <p:ext uri="{BB962C8B-B14F-4D97-AF65-F5344CB8AC3E}">
        <p14:creationId xmlns:p14="http://schemas.microsoft.com/office/powerpoint/2010/main" val="175462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42"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8401" y="826791"/>
            <a:ext cx="9404723" cy="853568"/>
          </a:xfrm>
        </p:spPr>
        <p:txBody>
          <a:bodyPr/>
          <a:lstStyle/>
          <a:p>
            <a:r>
              <a:rPr lang="fr-BE" sz="4000" i="1" dirty="0"/>
              <a:t>In peccato Simonis</a:t>
            </a:r>
          </a:p>
        </p:txBody>
      </p:sp>
      <p:sp>
        <p:nvSpPr>
          <p:cNvPr id="3" name="Espace réservé du contenu 2"/>
          <p:cNvSpPr>
            <a:spLocks noGrp="1"/>
          </p:cNvSpPr>
          <p:nvPr>
            <p:ph idx="1"/>
          </p:nvPr>
        </p:nvSpPr>
        <p:spPr>
          <a:xfrm>
            <a:off x="844525" y="1809731"/>
            <a:ext cx="10062013" cy="4641668"/>
          </a:xfrm>
        </p:spPr>
        <p:txBody>
          <a:bodyPr>
            <a:normAutofit lnSpcReduction="10000"/>
          </a:bodyPr>
          <a:lstStyle/>
          <a:p>
            <a:r>
              <a:rPr lang="fr-BE" sz="2800" i="1" dirty="0"/>
              <a:t>Pannus</a:t>
            </a:r>
            <a:r>
              <a:rPr lang="fr-BE" sz="2800" dirty="0"/>
              <a:t> ?</a:t>
            </a:r>
          </a:p>
          <a:p>
            <a:pPr lvl="1"/>
            <a:r>
              <a:rPr lang="fr-BE" sz="2400" dirty="0"/>
              <a:t>Habit des populations les plus pauvres</a:t>
            </a:r>
          </a:p>
          <a:p>
            <a:pPr lvl="1"/>
            <a:r>
              <a:rPr lang="fr-BE" sz="2400" dirty="0"/>
              <a:t>Par extension, le vêtement du moine</a:t>
            </a:r>
          </a:p>
          <a:p>
            <a:pPr lvl="1"/>
            <a:endParaRPr lang="fr-BE" sz="800" dirty="0"/>
          </a:p>
          <a:p>
            <a:r>
              <a:rPr lang="fr-BE" sz="2800" dirty="0"/>
              <a:t>En lien avec les </a:t>
            </a:r>
            <a:r>
              <a:rPr lang="fr-BE" sz="2800" i="1" dirty="0"/>
              <a:t>Gesta abbatum Trudonensium</a:t>
            </a:r>
            <a:r>
              <a:rPr lang="fr-BE" sz="2800" dirty="0"/>
              <a:t>? </a:t>
            </a:r>
          </a:p>
          <a:p>
            <a:pPr lvl="1"/>
            <a:r>
              <a:rPr lang="fr-BE" sz="2400" i="1" dirty="0"/>
              <a:t>Vestimentum</a:t>
            </a:r>
            <a:r>
              <a:rPr lang="fr-BE" sz="2400" dirty="0"/>
              <a:t> surtout MAIS une occurrence (l. VIII, c. 13)</a:t>
            </a:r>
          </a:p>
          <a:p>
            <a:pPr lvl="1"/>
            <a:r>
              <a:rPr lang="fr-BE" sz="2400" dirty="0"/>
              <a:t>(…) </a:t>
            </a:r>
            <a:r>
              <a:rPr lang="fr-BE" sz="2400" i="1" dirty="0"/>
              <a:t>sive lineus sub capite et scapulis eius </a:t>
            </a:r>
            <a:r>
              <a:rPr lang="fr-BE" sz="2400" b="1" i="1" dirty="0">
                <a:solidFill>
                  <a:srgbClr val="C00000"/>
                </a:solidFill>
              </a:rPr>
              <a:t>pannus</a:t>
            </a:r>
            <a:r>
              <a:rPr lang="fr-BE" sz="2400" i="1" dirty="0"/>
              <a:t>, aut tale aliquid mediocris precii.</a:t>
            </a:r>
            <a:endParaRPr lang="fr-BE" sz="2800" dirty="0"/>
          </a:p>
          <a:p>
            <a:pPr lvl="1"/>
            <a:r>
              <a:rPr lang="fr-BE" sz="2400" dirty="0"/>
              <a:t>« </a:t>
            </a:r>
            <a:r>
              <a:rPr lang="fr-BE" sz="2400" b="1" dirty="0">
                <a:solidFill>
                  <a:srgbClr val="C00000"/>
                </a:solidFill>
              </a:rPr>
              <a:t>drap grossier </a:t>
            </a:r>
            <a:r>
              <a:rPr lang="fr-BE" sz="2400" dirty="0"/>
              <a:t>ou quelque chose de tel au prix le moins élevé »</a:t>
            </a:r>
          </a:p>
          <a:p>
            <a:pPr lvl="1"/>
            <a:r>
              <a:rPr lang="fr-BE" sz="2400" dirty="0"/>
              <a:t>En lien avec la symbolique de l’investiture ?</a:t>
            </a:r>
            <a:endParaRPr lang="fr-BE" sz="2800" dirty="0"/>
          </a:p>
          <a:p>
            <a:pPr marL="0" indent="0">
              <a:buNone/>
            </a:pPr>
            <a:endParaRPr lang="fr-BE" sz="2200" dirty="0"/>
          </a:p>
        </p:txBody>
      </p:sp>
    </p:spTree>
    <p:extLst>
      <p:ext uri="{BB962C8B-B14F-4D97-AF65-F5344CB8AC3E}">
        <p14:creationId xmlns:p14="http://schemas.microsoft.com/office/powerpoint/2010/main" val="374753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0821" y="753904"/>
            <a:ext cx="4525250" cy="853568"/>
          </a:xfrm>
        </p:spPr>
        <p:txBody>
          <a:bodyPr/>
          <a:lstStyle/>
          <a:p>
            <a:r>
              <a:rPr lang="fr-BE" sz="4000" i="1" dirty="0"/>
              <a:t>Ordo Monasticus</a:t>
            </a:r>
          </a:p>
        </p:txBody>
      </p:sp>
      <p:sp>
        <p:nvSpPr>
          <p:cNvPr id="3" name="Espace réservé du contenu 2"/>
          <p:cNvSpPr>
            <a:spLocks noGrp="1"/>
          </p:cNvSpPr>
          <p:nvPr>
            <p:ph idx="1"/>
          </p:nvPr>
        </p:nvSpPr>
        <p:spPr>
          <a:xfrm>
            <a:off x="752361" y="1822174"/>
            <a:ext cx="5913482" cy="4432851"/>
          </a:xfrm>
        </p:spPr>
        <p:txBody>
          <a:bodyPr>
            <a:normAutofit/>
          </a:bodyPr>
          <a:lstStyle/>
          <a:p>
            <a:r>
              <a:rPr lang="fr-BE" sz="2200" dirty="0"/>
              <a:t>Folio 74 v°, manuscrit 257 de la Bibliothèque de l’Université de Liège (Xie siècle)</a:t>
            </a:r>
          </a:p>
          <a:p>
            <a:endParaRPr lang="fr-BE" sz="2200" dirty="0"/>
          </a:p>
          <a:p>
            <a:r>
              <a:rPr lang="fr-BE" i="1" dirty="0"/>
              <a:t>Qui </a:t>
            </a:r>
            <a:r>
              <a:rPr lang="fr-BE" i="1" dirty="0" err="1"/>
              <a:t>monachos</a:t>
            </a:r>
            <a:r>
              <a:rPr lang="fr-BE" i="1" dirty="0"/>
              <a:t> </a:t>
            </a:r>
            <a:r>
              <a:rPr lang="fr-BE" i="1" dirty="0" err="1"/>
              <a:t>simoniacos</a:t>
            </a:r>
            <a:r>
              <a:rPr lang="fr-BE" i="1" dirty="0"/>
              <a:t> </a:t>
            </a:r>
            <a:r>
              <a:rPr lang="fr-BE" i="1" dirty="0" err="1"/>
              <a:t>mercede</a:t>
            </a:r>
            <a:r>
              <a:rPr lang="fr-BE" i="1" dirty="0"/>
              <a:t> </a:t>
            </a:r>
            <a:r>
              <a:rPr lang="fr-BE" i="1" dirty="0" err="1"/>
              <a:t>tuetur</a:t>
            </a:r>
            <a:r>
              <a:rPr lang="fr-BE" i="1" dirty="0"/>
              <a:t> / Cum </a:t>
            </a:r>
            <a:r>
              <a:rPr lang="fr-BE" i="1" dirty="0" err="1"/>
              <a:t>monachis</a:t>
            </a:r>
            <a:r>
              <a:rPr lang="fr-BE" i="1" dirty="0"/>
              <a:t> </a:t>
            </a:r>
            <a:r>
              <a:rPr lang="fr-BE" i="1" dirty="0" err="1"/>
              <a:t>simoniachis</a:t>
            </a:r>
            <a:r>
              <a:rPr lang="fr-BE" i="1" dirty="0"/>
              <a:t> </a:t>
            </a:r>
            <a:r>
              <a:rPr lang="fr-BE" i="1" dirty="0" err="1"/>
              <a:t>dampnandus</a:t>
            </a:r>
            <a:r>
              <a:rPr lang="fr-BE" i="1" dirty="0"/>
              <a:t> </a:t>
            </a:r>
            <a:r>
              <a:rPr lang="fr-BE" i="1" dirty="0" err="1"/>
              <a:t>habetur</a:t>
            </a:r>
            <a:r>
              <a:rPr lang="fr-BE" i="1" dirty="0"/>
              <a:t> </a:t>
            </a:r>
          </a:p>
          <a:p>
            <a:r>
              <a:rPr lang="fr-BE" sz="2200" dirty="0"/>
              <a:t>«</a:t>
            </a:r>
            <a:r>
              <a:rPr lang="fr-BE" dirty="0"/>
              <a:t> Celui qui a été surpris à favoriser des moines simoniaques / doit être condamné avec ces moines simoniaques »</a:t>
            </a:r>
            <a:r>
              <a:rPr lang="fr-BE" sz="2200" dirty="0"/>
              <a:t> </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999923" y="665920"/>
            <a:ext cx="6857999" cy="5526159"/>
          </a:xfrm>
          <a:prstGeom prst="rect">
            <a:avLst/>
          </a:prstGeom>
        </p:spPr>
      </p:pic>
    </p:spTree>
    <p:extLst>
      <p:ext uri="{BB962C8B-B14F-4D97-AF65-F5344CB8AC3E}">
        <p14:creationId xmlns:p14="http://schemas.microsoft.com/office/powerpoint/2010/main" val="406430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1000"/>
                                        <p:tgtEl>
                                          <p:spTgt spid="3">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otalTime>2398</TotalTime>
  <Words>420</Words>
  <Application>Microsoft Office PowerPoint</Application>
  <PresentationFormat>Grand écran</PresentationFormat>
  <Paragraphs>64</Paragraphs>
  <Slides>11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vt:i4>
      </vt:variant>
    </vt:vector>
  </HeadingPairs>
  <TitlesOfParts>
    <vt:vector size="17" baseType="lpstr">
      <vt:lpstr>Arial</vt:lpstr>
      <vt:lpstr>Century Gothic</vt:lpstr>
      <vt:lpstr>Times New Roman</vt:lpstr>
      <vt:lpstr>Wingdings</vt:lpstr>
      <vt:lpstr>Wingdings 3</vt:lpstr>
      <vt:lpstr>Ion</vt:lpstr>
      <vt:lpstr>Les écrits interpolés à l’abbaye de Saint-Trond au XIIe siècle</vt:lpstr>
      <vt:lpstr>L’abbaye de Saint-Trond</vt:lpstr>
      <vt:lpstr>Raoul de Saint-Trond</vt:lpstr>
      <vt:lpstr>La simonie monastique</vt:lpstr>
      <vt:lpstr>In peccato Simonis</vt:lpstr>
      <vt:lpstr>In peccato Simonis</vt:lpstr>
      <vt:lpstr>In peccato Simonis</vt:lpstr>
      <vt:lpstr>In peccato Simonis</vt:lpstr>
      <vt:lpstr>Ordo Monasticus</vt:lpstr>
      <vt:lpstr>Le problème de la datation</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Quand Simon obsédait les moines.  Le scriptorium de Saint-Trond dans la 1ère moitié du XIIe siècle</dc:title>
  <dc:creator>Kevin Schmidt</dc:creator>
  <cp:lastModifiedBy>Kevin Schmidt</cp:lastModifiedBy>
  <cp:revision>51</cp:revision>
  <dcterms:created xsi:type="dcterms:W3CDTF">2016-01-25T17:30:42Z</dcterms:created>
  <dcterms:modified xsi:type="dcterms:W3CDTF">2016-06-24T12:32:10Z</dcterms:modified>
</cp:coreProperties>
</file>