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sldIdLst>
    <p:sldId id="256" r:id="rId2"/>
    <p:sldId id="267" r:id="rId3"/>
    <p:sldId id="257" r:id="rId4"/>
    <p:sldId id="258" r:id="rId5"/>
    <p:sldId id="268" r:id="rId6"/>
    <p:sldId id="259" r:id="rId7"/>
    <p:sldId id="269" r:id="rId8"/>
    <p:sldId id="271" r:id="rId9"/>
    <p:sldId id="260" r:id="rId10"/>
    <p:sldId id="270" r:id="rId11"/>
    <p:sldId id="261" r:id="rId12"/>
    <p:sldId id="278" r:id="rId13"/>
    <p:sldId id="272" r:id="rId14"/>
    <p:sldId id="262" r:id="rId15"/>
    <p:sldId id="273" r:id="rId16"/>
    <p:sldId id="279" r:id="rId17"/>
    <p:sldId id="263" r:id="rId18"/>
    <p:sldId id="274" r:id="rId19"/>
    <p:sldId id="277" r:id="rId20"/>
    <p:sldId id="264" r:id="rId21"/>
    <p:sldId id="265" r:id="rId22"/>
    <p:sldId id="266" r:id="rId23"/>
    <p:sldId id="275" r:id="rId24"/>
    <p:sldId id="276" r:id="rId2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CA7BE1-4F67-41C5-8B6B-0DFF1AF215F7}" type="datetimeFigureOut">
              <a:rPr lang="fr-FR" smtClean="0"/>
              <a:pPr/>
              <a:t>23/06/2016</a:t>
            </a:fld>
            <a:endParaRPr lang="fr-BE"/>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613DE0-D409-4827-B93D-4C419559EA03}" type="slidenum">
              <a:rPr lang="fr-BE" smtClean="0"/>
              <a:pPr/>
              <a:t>‹N°›</a:t>
            </a:fld>
            <a:endParaRPr lang="fr-B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dirty="0"/>
          </a:p>
        </p:txBody>
      </p:sp>
      <p:sp>
        <p:nvSpPr>
          <p:cNvPr id="4" name="Espace réservé du numéro de diapositive 3"/>
          <p:cNvSpPr>
            <a:spLocks noGrp="1"/>
          </p:cNvSpPr>
          <p:nvPr>
            <p:ph type="sldNum" sz="quarter" idx="10"/>
          </p:nvPr>
        </p:nvSpPr>
        <p:spPr/>
        <p:txBody>
          <a:bodyPr/>
          <a:lstStyle/>
          <a:p>
            <a:fld id="{ED613DE0-D409-4827-B93D-4C419559EA03}" type="slidenum">
              <a:rPr lang="fr-BE" smtClean="0"/>
              <a:pPr/>
              <a:t>3</a:t>
            </a:fld>
            <a:endParaRPr lang="fr-B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dirty="0"/>
          </a:p>
        </p:txBody>
      </p:sp>
      <p:sp>
        <p:nvSpPr>
          <p:cNvPr id="4" name="Espace réservé du numéro de diapositive 3"/>
          <p:cNvSpPr>
            <a:spLocks noGrp="1"/>
          </p:cNvSpPr>
          <p:nvPr>
            <p:ph type="sldNum" sz="quarter" idx="10"/>
          </p:nvPr>
        </p:nvSpPr>
        <p:spPr/>
        <p:txBody>
          <a:bodyPr/>
          <a:lstStyle/>
          <a:p>
            <a:fld id="{ED613DE0-D409-4827-B93D-4C419559EA03}" type="slidenum">
              <a:rPr lang="fr-BE" smtClean="0"/>
              <a:pPr/>
              <a:t>4</a:t>
            </a:fld>
            <a:endParaRPr lang="fr-B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72BC3D7F-188B-4EFC-9445-DAABDD3E810B}" type="datetimeFigureOut">
              <a:rPr lang="fr-FR" smtClean="0"/>
              <a:pPr/>
              <a:t>23/06/2016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DBA90AA5-6653-4DAE-8E6F-513E5317EB97}" type="slidenum">
              <a:rPr lang="fr-BE" smtClean="0"/>
              <a:pPr/>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72BC3D7F-188B-4EFC-9445-DAABDD3E810B}" type="datetimeFigureOut">
              <a:rPr lang="fr-FR" smtClean="0"/>
              <a:pPr/>
              <a:t>23/06/2016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DBA90AA5-6653-4DAE-8E6F-513E5317EB97}"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72BC3D7F-188B-4EFC-9445-DAABDD3E810B}" type="datetimeFigureOut">
              <a:rPr lang="fr-FR" smtClean="0"/>
              <a:pPr/>
              <a:t>23/06/2016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DBA90AA5-6653-4DAE-8E6F-513E5317EB97}" type="slidenum">
              <a:rPr lang="fr-BE" smtClean="0"/>
              <a:pPr/>
              <a:t>‹N°›</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72BC3D7F-188B-4EFC-9445-DAABDD3E810B}" type="datetimeFigureOut">
              <a:rPr lang="fr-FR" smtClean="0"/>
              <a:pPr/>
              <a:t>23/06/2016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DBA90AA5-6653-4DAE-8E6F-513E5317EB97}" type="slidenum">
              <a:rPr lang="fr-BE" smtClean="0"/>
              <a:pPr/>
              <a:t>‹N°›</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72BC3D7F-188B-4EFC-9445-DAABDD3E810B}" type="datetimeFigureOut">
              <a:rPr lang="fr-FR" smtClean="0"/>
              <a:pPr/>
              <a:t>23/06/2016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DBA90AA5-6653-4DAE-8E6F-513E5317EB97}" type="slidenum">
              <a:rPr lang="fr-BE" smtClean="0"/>
              <a:pPr/>
              <a:t>‹N°›</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72BC3D7F-188B-4EFC-9445-DAABDD3E810B}" type="datetimeFigureOut">
              <a:rPr lang="fr-FR" smtClean="0"/>
              <a:pPr/>
              <a:t>23/06/2016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DBA90AA5-6653-4DAE-8E6F-513E5317EB97}"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72BC3D7F-188B-4EFC-9445-DAABDD3E810B}" type="datetimeFigureOut">
              <a:rPr lang="fr-FR" smtClean="0"/>
              <a:pPr/>
              <a:t>23/06/2016</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DBA90AA5-6653-4DAE-8E6F-513E5317EB97}"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72BC3D7F-188B-4EFC-9445-DAABDD3E810B}" type="datetimeFigureOut">
              <a:rPr lang="fr-FR" smtClean="0"/>
              <a:pPr/>
              <a:t>23/06/2016</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DBA90AA5-6653-4DAE-8E6F-513E5317EB9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2BC3D7F-188B-4EFC-9445-DAABDD3E810B}" type="datetimeFigureOut">
              <a:rPr lang="fr-FR" smtClean="0"/>
              <a:pPr/>
              <a:t>23/06/2016</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DBA90AA5-6653-4DAE-8E6F-513E5317EB9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2BC3D7F-188B-4EFC-9445-DAABDD3E810B}" type="datetimeFigureOut">
              <a:rPr lang="fr-FR" smtClean="0"/>
              <a:pPr/>
              <a:t>23/06/2016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DBA90AA5-6653-4DAE-8E6F-513E5317EB97}"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72BC3D7F-188B-4EFC-9445-DAABDD3E810B}" type="datetimeFigureOut">
              <a:rPr lang="fr-FR" smtClean="0"/>
              <a:pPr/>
              <a:t>23/06/2016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DBA90AA5-6653-4DAE-8E6F-513E5317EB97}"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C3D7F-188B-4EFC-9445-DAABDD3E810B}" type="datetimeFigureOut">
              <a:rPr lang="fr-FR" smtClean="0"/>
              <a:pPr/>
              <a:t>23/06/2016</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90AA5-6653-4DAE-8E6F-513E5317EB97}" type="slidenum">
              <a:rPr lang="fr-BE" smtClean="0"/>
              <a:pPr/>
              <a:t>‹N°›</a:t>
            </a:fld>
            <a:endParaRPr lang="fr-BE"/>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28596" y="285728"/>
            <a:ext cx="8358246" cy="6143668"/>
          </a:xfrm>
        </p:spPr>
        <p:txBody>
          <a:bodyPr>
            <a:normAutofit/>
          </a:bodyPr>
          <a:lstStyle/>
          <a:p>
            <a:r>
              <a:rPr lang="fr-BE" sz="3200" b="1" dirty="0">
                <a:latin typeface="Cambria" pitchFamily="18" charset="0"/>
              </a:rPr>
              <a:t>« </a:t>
            </a:r>
            <a:r>
              <a:rPr lang="fr-BE" sz="3200" b="1" i="1" dirty="0">
                <a:latin typeface="Cambria" pitchFamily="18" charset="0"/>
              </a:rPr>
              <a:t>Comment le réel a déjoué mes plans</a:t>
            </a:r>
            <a:r>
              <a:rPr lang="fr-BE" sz="3200" b="1" dirty="0">
                <a:latin typeface="Cambria" pitchFamily="18" charset="0"/>
              </a:rPr>
              <a:t> »</a:t>
            </a:r>
            <a:r>
              <a:rPr lang="fr-BE" sz="3200" b="1" i="1" dirty="0">
                <a:latin typeface="Cambria" pitchFamily="18" charset="0"/>
              </a:rPr>
              <a:t> </a:t>
            </a:r>
            <a:r>
              <a:rPr lang="fr-BE" sz="3200" b="1" dirty="0">
                <a:latin typeface="Cambria" pitchFamily="18" charset="0"/>
              </a:rPr>
              <a:t>:</a:t>
            </a:r>
            <a:r>
              <a:rPr lang="fr-BE" sz="3200" dirty="0" smtClean="0">
                <a:latin typeface="Cambria" pitchFamily="18" charset="0"/>
              </a:rPr>
              <a:t/>
            </a:r>
            <a:br>
              <a:rPr lang="fr-BE" sz="3200" dirty="0" smtClean="0">
                <a:latin typeface="Cambria" pitchFamily="18" charset="0"/>
              </a:rPr>
            </a:br>
            <a:r>
              <a:rPr lang="fr-BE" sz="3200" b="1" dirty="0">
                <a:latin typeface="Cambria" pitchFamily="18" charset="0"/>
              </a:rPr>
              <a:t>de quelques romans contemporains sur l’emprise par le </a:t>
            </a:r>
            <a:r>
              <a:rPr lang="fr-BE" sz="3200" b="1" dirty="0" smtClean="0">
                <a:latin typeface="Cambria" pitchFamily="18" charset="0"/>
              </a:rPr>
              <a:t>récit</a:t>
            </a:r>
            <a:r>
              <a:rPr lang="fr-BE" b="1" dirty="0" smtClean="0">
                <a:latin typeface="Cambria" pitchFamily="18" charset="0"/>
              </a:rPr>
              <a:t/>
            </a:r>
            <a:br>
              <a:rPr lang="fr-BE" b="1" dirty="0" smtClean="0">
                <a:latin typeface="Cambria" pitchFamily="18" charset="0"/>
              </a:rPr>
            </a:br>
            <a:r>
              <a:rPr lang="fr-BE" dirty="0" smtClean="0">
                <a:latin typeface="Cambria" pitchFamily="18" charset="0"/>
              </a:rPr>
              <a:t/>
            </a:r>
            <a:br>
              <a:rPr lang="fr-BE" dirty="0" smtClean="0">
                <a:latin typeface="Cambria" pitchFamily="18" charset="0"/>
              </a:rPr>
            </a:br>
            <a:r>
              <a:rPr lang="fr-BE" sz="2000" dirty="0">
                <a:latin typeface="Cambria" pitchFamily="18" charset="0"/>
              </a:rPr>
              <a:t>Frédéric </a:t>
            </a:r>
            <a:r>
              <a:rPr lang="fr-BE" sz="2000" dirty="0" err="1">
                <a:latin typeface="Cambria" pitchFamily="18" charset="0"/>
              </a:rPr>
              <a:t>Claisse</a:t>
            </a:r>
            <a:r>
              <a:rPr lang="fr-BE" sz="2000" dirty="0">
                <a:latin typeface="Cambria" pitchFamily="18" charset="0"/>
              </a:rPr>
              <a:t> et Justine Huppe</a:t>
            </a:r>
            <a:r>
              <a:rPr lang="fr-BE" sz="2000" dirty="0" smtClean="0">
                <a:latin typeface="Cambria" pitchFamily="18" charset="0"/>
              </a:rPr>
              <a:t/>
            </a:r>
            <a:br>
              <a:rPr lang="fr-BE" sz="2000" dirty="0" smtClean="0">
                <a:latin typeface="Cambria" pitchFamily="18" charset="0"/>
              </a:rPr>
            </a:br>
            <a:r>
              <a:rPr lang="fr-BE" sz="2000" dirty="0">
                <a:latin typeface="Cambria" pitchFamily="18" charset="0"/>
              </a:rPr>
              <a:t>Projet PDR (F.R.S. - FNRS) STORYFIC</a:t>
            </a:r>
            <a:r>
              <a:rPr lang="fr-BE" sz="2000" dirty="0" smtClean="0">
                <a:latin typeface="Cambria" pitchFamily="18" charset="0"/>
              </a:rPr>
              <a:t/>
            </a:r>
            <a:br>
              <a:rPr lang="fr-BE" sz="2000" dirty="0" smtClean="0">
                <a:latin typeface="Cambria" pitchFamily="18" charset="0"/>
              </a:rPr>
            </a:br>
            <a:r>
              <a:rPr lang="fr-BE" sz="2000" dirty="0">
                <a:latin typeface="Cambria" pitchFamily="18" charset="0"/>
              </a:rPr>
              <a:t>Université de </a:t>
            </a:r>
            <a:r>
              <a:rPr lang="fr-BE" sz="2000" dirty="0" smtClean="0">
                <a:latin typeface="Cambria" pitchFamily="18" charset="0"/>
              </a:rPr>
              <a:t>Liège</a:t>
            </a:r>
            <a:r>
              <a:rPr lang="fr-BE" sz="2400" dirty="0" smtClean="0">
                <a:latin typeface="Cambria" pitchFamily="18" charset="0"/>
              </a:rPr>
              <a:t/>
            </a:r>
            <a:br>
              <a:rPr lang="fr-BE" sz="2400" dirty="0" smtClean="0">
                <a:latin typeface="Cambria" pitchFamily="18" charset="0"/>
              </a:rPr>
            </a:br>
            <a:r>
              <a:rPr lang="fr-BE" sz="2400" dirty="0" smtClean="0">
                <a:latin typeface="Cambria" pitchFamily="18" charset="0"/>
              </a:rPr>
              <a:t/>
            </a:r>
            <a:br>
              <a:rPr lang="fr-BE" sz="2400" dirty="0" smtClean="0">
                <a:latin typeface="Cambria" pitchFamily="18" charset="0"/>
              </a:rPr>
            </a:br>
            <a:r>
              <a:rPr lang="fr-BE" sz="2400" dirty="0" smtClean="0">
                <a:latin typeface="Cambria" pitchFamily="18" charset="0"/>
              </a:rPr>
              <a:t/>
            </a:r>
            <a:br>
              <a:rPr lang="fr-BE" sz="2400" dirty="0" smtClean="0">
                <a:latin typeface="Cambria" pitchFamily="18" charset="0"/>
              </a:rPr>
            </a:br>
            <a:r>
              <a:rPr lang="fr-BE" sz="2000" dirty="0" smtClean="0">
                <a:latin typeface="Cambria" pitchFamily="18" charset="0"/>
              </a:rPr>
              <a:t>Colloque </a:t>
            </a:r>
            <a:r>
              <a:rPr lang="fr-BE" sz="2000" dirty="0">
                <a:latin typeface="Cambria" pitchFamily="18" charset="0"/>
              </a:rPr>
              <a:t>« Pratiques contre-narratives à l’ère du </a:t>
            </a:r>
            <a:r>
              <a:rPr lang="fr-BE" sz="2000" i="1" dirty="0" err="1">
                <a:latin typeface="Cambria" pitchFamily="18" charset="0"/>
              </a:rPr>
              <a:t>storytelling</a:t>
            </a:r>
            <a:r>
              <a:rPr lang="fr-BE" sz="2000" dirty="0">
                <a:latin typeface="Cambria" pitchFamily="18" charset="0"/>
              </a:rPr>
              <a:t> :</a:t>
            </a:r>
            <a:r>
              <a:rPr lang="fr-BE" sz="2000" dirty="0" smtClean="0">
                <a:latin typeface="Cambria" pitchFamily="18" charset="0"/>
              </a:rPr>
              <a:t/>
            </a:r>
            <a:br>
              <a:rPr lang="fr-BE" sz="2000" dirty="0" smtClean="0">
                <a:latin typeface="Cambria" pitchFamily="18" charset="0"/>
              </a:rPr>
            </a:br>
            <a:r>
              <a:rPr lang="fr-BE" sz="2000" dirty="0">
                <a:latin typeface="Cambria" pitchFamily="18" charset="0"/>
              </a:rPr>
              <a:t>littérature, audiovisuel, performances » </a:t>
            </a:r>
            <a:r>
              <a:rPr lang="fr-BE" sz="2000" dirty="0" smtClean="0">
                <a:latin typeface="Cambria" pitchFamily="18" charset="0"/>
              </a:rPr>
              <a:t/>
            </a:r>
            <a:br>
              <a:rPr lang="fr-BE" sz="2000" dirty="0" smtClean="0">
                <a:latin typeface="Cambria" pitchFamily="18" charset="0"/>
              </a:rPr>
            </a:br>
            <a:r>
              <a:rPr lang="fr-BE" sz="2000" dirty="0" smtClean="0">
                <a:latin typeface="Cambria" pitchFamily="18" charset="0"/>
              </a:rPr>
              <a:t>(</a:t>
            </a:r>
            <a:r>
              <a:rPr lang="fr-BE" sz="2000" dirty="0">
                <a:latin typeface="Cambria" pitchFamily="18" charset="0"/>
              </a:rPr>
              <a:t>Paris, 22-24 juin 2016)</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868478"/>
          </a:xfrm>
        </p:spPr>
        <p:txBody>
          <a:bodyPr>
            <a:normAutofit fontScale="90000"/>
          </a:bodyPr>
          <a:lstStyle/>
          <a:p>
            <a:r>
              <a:rPr lang="fr-BE" dirty="0" smtClean="0">
                <a:solidFill>
                  <a:schemeClr val="bg1">
                    <a:lumMod val="85000"/>
                  </a:schemeClr>
                </a:solidFill>
                <a:latin typeface="Cambria" pitchFamily="18" charset="0"/>
              </a:rPr>
              <a:t/>
            </a:r>
            <a:br>
              <a:rPr lang="fr-BE" dirty="0" smtClean="0">
                <a:solidFill>
                  <a:schemeClr val="bg1">
                    <a:lumMod val="85000"/>
                  </a:schemeClr>
                </a:solidFill>
                <a:latin typeface="Cambria" pitchFamily="18" charset="0"/>
              </a:rPr>
            </a:br>
            <a:r>
              <a:rPr lang="fr-BE" dirty="0">
                <a:solidFill>
                  <a:schemeClr val="bg1">
                    <a:lumMod val="85000"/>
                  </a:schemeClr>
                </a:solidFill>
                <a:latin typeface="Cambria" pitchFamily="18" charset="0"/>
              </a:rPr>
              <a:t/>
            </a:r>
            <a:br>
              <a:rPr lang="fr-BE" dirty="0">
                <a:solidFill>
                  <a:schemeClr val="bg1">
                    <a:lumMod val="85000"/>
                  </a:schemeClr>
                </a:solidFill>
                <a:latin typeface="Cambria" pitchFamily="18" charset="0"/>
              </a:rPr>
            </a:br>
            <a:r>
              <a:rPr lang="fr-BE" dirty="0" smtClean="0">
                <a:solidFill>
                  <a:schemeClr val="bg1">
                    <a:lumMod val="85000"/>
                  </a:schemeClr>
                </a:solidFill>
                <a:latin typeface="Cambria" pitchFamily="18" charset="0"/>
              </a:rPr>
              <a:t>2. Dans la production littéraire et cinématographique</a:t>
            </a:r>
            <a:r>
              <a:rPr lang="fr-BE" dirty="0">
                <a:solidFill>
                  <a:schemeClr val="bg1">
                    <a:lumMod val="85000"/>
                  </a:schemeClr>
                </a:solidFill>
                <a:latin typeface="Cambria" pitchFamily="18" charset="0"/>
              </a:rPr>
              <a:t/>
            </a:r>
            <a:br>
              <a:rPr lang="fr-BE" dirty="0">
                <a:solidFill>
                  <a:schemeClr val="bg1">
                    <a:lumMod val="85000"/>
                  </a:schemeClr>
                </a:solidFill>
                <a:latin typeface="Cambria" pitchFamily="18" charset="0"/>
              </a:rPr>
            </a:br>
            <a:endParaRPr lang="fr-BE" dirty="0"/>
          </a:p>
        </p:txBody>
      </p:sp>
      <p:sp>
        <p:nvSpPr>
          <p:cNvPr id="3" name="Espace réservé du contenu 2"/>
          <p:cNvSpPr>
            <a:spLocks noGrp="1"/>
          </p:cNvSpPr>
          <p:nvPr>
            <p:ph idx="1"/>
          </p:nvPr>
        </p:nvSpPr>
        <p:spPr>
          <a:xfrm>
            <a:off x="857224" y="2786058"/>
            <a:ext cx="7829576" cy="3340105"/>
          </a:xfrm>
        </p:spPr>
        <p:txBody>
          <a:bodyPr>
            <a:normAutofit fontScale="92500" lnSpcReduction="10000"/>
          </a:bodyPr>
          <a:lstStyle/>
          <a:p>
            <a:pPr algn="just"/>
            <a:r>
              <a:rPr lang="fr-BE" dirty="0" smtClean="0">
                <a:solidFill>
                  <a:schemeClr val="bg1">
                    <a:lumMod val="85000"/>
                  </a:schemeClr>
                </a:solidFill>
                <a:latin typeface="Cambria" pitchFamily="18" charset="0"/>
              </a:rPr>
              <a:t>La fiction contre elle-même (monde-actuel-dans-la-fiction/ monde-fictionnel-dans-la-fiction</a:t>
            </a:r>
            <a:r>
              <a:rPr lang="fr-BE" dirty="0" smtClean="0">
                <a:solidFill>
                  <a:schemeClr val="bg1">
                    <a:lumMod val="85000"/>
                  </a:schemeClr>
                </a:solidFill>
                <a:latin typeface="Cambria" pitchFamily="18" charset="0"/>
              </a:rPr>
              <a:t>) (F. </a:t>
            </a:r>
            <a:r>
              <a:rPr lang="fr-BE" dirty="0" err="1" smtClean="0">
                <a:solidFill>
                  <a:schemeClr val="bg1">
                    <a:lumMod val="85000"/>
                  </a:schemeClr>
                </a:solidFill>
                <a:latin typeface="Cambria" pitchFamily="18" charset="0"/>
              </a:rPr>
              <a:t>Lavocat</a:t>
            </a:r>
            <a:r>
              <a:rPr lang="fr-BE" dirty="0" smtClean="0">
                <a:solidFill>
                  <a:schemeClr val="bg1">
                    <a:lumMod val="85000"/>
                  </a:schemeClr>
                </a:solidFill>
                <a:latin typeface="Cambria" pitchFamily="18" charset="0"/>
              </a:rPr>
              <a:t>, 2016)</a:t>
            </a:r>
            <a:endParaRPr lang="fr-BE" dirty="0" smtClean="0">
              <a:solidFill>
                <a:schemeClr val="bg1">
                  <a:lumMod val="85000"/>
                </a:schemeClr>
              </a:solidFill>
              <a:latin typeface="Cambria" pitchFamily="18" charset="0"/>
            </a:endParaRPr>
          </a:p>
          <a:p>
            <a:pPr algn="just"/>
            <a:endParaRPr lang="fr-BE" dirty="0" smtClean="0">
              <a:solidFill>
                <a:schemeClr val="bg1">
                  <a:lumMod val="85000"/>
                </a:schemeClr>
              </a:solidFill>
              <a:latin typeface="Cambria" pitchFamily="18" charset="0"/>
            </a:endParaRPr>
          </a:p>
          <a:p>
            <a:pPr algn="just"/>
            <a:r>
              <a:rPr lang="fr-BE" dirty="0" smtClean="0">
                <a:solidFill>
                  <a:schemeClr val="bg1">
                    <a:lumMod val="85000"/>
                  </a:schemeClr>
                </a:solidFill>
                <a:latin typeface="Cambria" pitchFamily="18" charset="0"/>
              </a:rPr>
              <a:t>Structure </a:t>
            </a:r>
            <a:r>
              <a:rPr lang="fr-BE" dirty="0" smtClean="0">
                <a:solidFill>
                  <a:schemeClr val="bg1">
                    <a:lumMod val="85000"/>
                  </a:schemeClr>
                </a:solidFill>
                <a:latin typeface="Cambria" pitchFamily="18" charset="0"/>
              </a:rPr>
              <a:t>des romans du corpus: </a:t>
            </a:r>
            <a:r>
              <a:rPr lang="fr-BE" dirty="0" smtClean="0">
                <a:solidFill>
                  <a:schemeClr val="bg1">
                    <a:lumMod val="85000"/>
                  </a:schemeClr>
                </a:solidFill>
                <a:latin typeface="Cambria" pitchFamily="18" charset="0"/>
              </a:rPr>
              <a:t>maîtrise des effets du récit dans </a:t>
            </a:r>
            <a:r>
              <a:rPr lang="fr-BE" dirty="0" smtClean="0">
                <a:solidFill>
                  <a:schemeClr val="bg1">
                    <a:lumMod val="85000"/>
                  </a:schemeClr>
                </a:solidFill>
                <a:latin typeface="Cambria" pitchFamily="18" charset="0"/>
              </a:rPr>
              <a:t>un seul monde de référence</a:t>
            </a:r>
            <a:endParaRPr lang="fr-BE" dirty="0" smtClean="0">
              <a:solidFill>
                <a:schemeClr val="bg1">
                  <a:lumMod val="85000"/>
                </a:schemeClr>
              </a:solidFill>
              <a:latin typeface="Cambria"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space réservé du contenu 3" descr="Dark_City.jpg"/>
          <p:cNvPicPr>
            <a:picLocks noGrp="1" noChangeAspect="1"/>
          </p:cNvPicPr>
          <p:nvPr>
            <p:ph idx="1"/>
          </p:nvPr>
        </p:nvPicPr>
        <p:blipFill>
          <a:blip r:embed="rId2" cstate="print"/>
          <a:stretch>
            <a:fillRect/>
          </a:stretch>
        </p:blipFill>
        <p:spPr>
          <a:xfrm>
            <a:off x="2500298" y="357166"/>
            <a:ext cx="1991668" cy="2714644"/>
          </a:xfrm>
        </p:spPr>
      </p:pic>
      <p:pic>
        <p:nvPicPr>
          <p:cNvPr id="5" name="Image 4" descr="Matrix.jpg"/>
          <p:cNvPicPr>
            <a:picLocks noChangeAspect="1"/>
          </p:cNvPicPr>
          <p:nvPr/>
        </p:nvPicPr>
        <p:blipFill>
          <a:blip r:embed="rId3"/>
          <a:stretch>
            <a:fillRect/>
          </a:stretch>
        </p:blipFill>
        <p:spPr>
          <a:xfrm>
            <a:off x="4714876" y="357166"/>
            <a:ext cx="1962866" cy="2714644"/>
          </a:xfrm>
          <a:prstGeom prst="rect">
            <a:avLst/>
          </a:prstGeom>
        </p:spPr>
      </p:pic>
      <p:pic>
        <p:nvPicPr>
          <p:cNvPr id="6" name="Image 5" descr="Passé Virtuel.jpg"/>
          <p:cNvPicPr>
            <a:picLocks noChangeAspect="1"/>
          </p:cNvPicPr>
          <p:nvPr/>
        </p:nvPicPr>
        <p:blipFill>
          <a:blip r:embed="rId4" cstate="print"/>
          <a:stretch>
            <a:fillRect/>
          </a:stretch>
        </p:blipFill>
        <p:spPr>
          <a:xfrm>
            <a:off x="6858016" y="357166"/>
            <a:ext cx="2103849" cy="2714644"/>
          </a:xfrm>
          <a:prstGeom prst="rect">
            <a:avLst/>
          </a:prstGeom>
        </p:spPr>
      </p:pic>
      <p:pic>
        <p:nvPicPr>
          <p:cNvPr id="7" name="Image 6" descr="Shutter Island.jpg"/>
          <p:cNvPicPr>
            <a:picLocks noChangeAspect="1"/>
          </p:cNvPicPr>
          <p:nvPr/>
        </p:nvPicPr>
        <p:blipFill>
          <a:blip r:embed="rId5" cstate="print"/>
          <a:stretch>
            <a:fillRect/>
          </a:stretch>
        </p:blipFill>
        <p:spPr>
          <a:xfrm>
            <a:off x="4685342" y="3643314"/>
            <a:ext cx="1947219" cy="2755316"/>
          </a:xfrm>
          <a:prstGeom prst="rect">
            <a:avLst/>
          </a:prstGeom>
        </p:spPr>
      </p:pic>
      <p:pic>
        <p:nvPicPr>
          <p:cNvPr id="8" name="Image 7" descr="The Adjustment Bureau Affiche.jpg"/>
          <p:cNvPicPr>
            <a:picLocks noChangeAspect="1"/>
          </p:cNvPicPr>
          <p:nvPr/>
        </p:nvPicPr>
        <p:blipFill>
          <a:blip r:embed="rId6" cstate="print"/>
          <a:stretch>
            <a:fillRect/>
          </a:stretch>
        </p:blipFill>
        <p:spPr>
          <a:xfrm>
            <a:off x="6858016" y="3619502"/>
            <a:ext cx="2071702" cy="2762270"/>
          </a:xfrm>
          <a:prstGeom prst="rect">
            <a:avLst/>
          </a:prstGeom>
        </p:spPr>
      </p:pic>
      <p:pic>
        <p:nvPicPr>
          <p:cNvPr id="9" name="Image 8" descr="Total_Recall.jpg"/>
          <p:cNvPicPr>
            <a:picLocks noChangeAspect="1"/>
          </p:cNvPicPr>
          <p:nvPr/>
        </p:nvPicPr>
        <p:blipFill>
          <a:blip r:embed="rId7" cstate="print"/>
          <a:stretch>
            <a:fillRect/>
          </a:stretch>
        </p:blipFill>
        <p:spPr>
          <a:xfrm>
            <a:off x="304554" y="357166"/>
            <a:ext cx="1998984" cy="2714620"/>
          </a:xfrm>
          <a:prstGeom prst="rect">
            <a:avLst/>
          </a:prstGeom>
        </p:spPr>
      </p:pic>
      <p:pic>
        <p:nvPicPr>
          <p:cNvPr id="10" name="Image 9" descr="Truman Show.jpg"/>
          <p:cNvPicPr>
            <a:picLocks noChangeAspect="1"/>
          </p:cNvPicPr>
          <p:nvPr/>
        </p:nvPicPr>
        <p:blipFill>
          <a:blip r:embed="rId8"/>
          <a:stretch>
            <a:fillRect/>
          </a:stretch>
        </p:blipFill>
        <p:spPr>
          <a:xfrm>
            <a:off x="285720" y="3643314"/>
            <a:ext cx="2000264" cy="2667019"/>
          </a:xfrm>
          <a:prstGeom prst="rect">
            <a:avLst/>
          </a:prstGeom>
        </p:spPr>
      </p:pic>
      <p:pic>
        <p:nvPicPr>
          <p:cNvPr id="11" name="Image 10" descr="Vanilla Sky.jpg"/>
          <p:cNvPicPr>
            <a:picLocks noChangeAspect="1"/>
          </p:cNvPicPr>
          <p:nvPr/>
        </p:nvPicPr>
        <p:blipFill>
          <a:blip r:embed="rId9" cstate="print"/>
          <a:srcRect b="5590"/>
          <a:stretch>
            <a:fillRect/>
          </a:stretch>
        </p:blipFill>
        <p:spPr>
          <a:xfrm>
            <a:off x="2500298" y="3571876"/>
            <a:ext cx="2000264" cy="279299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868478"/>
          </a:xfrm>
        </p:spPr>
        <p:txBody>
          <a:bodyPr>
            <a:normAutofit fontScale="90000"/>
          </a:bodyPr>
          <a:lstStyle/>
          <a:p>
            <a:r>
              <a:rPr lang="fr-BE" dirty="0" smtClean="0">
                <a:solidFill>
                  <a:schemeClr val="bg1">
                    <a:lumMod val="85000"/>
                  </a:schemeClr>
                </a:solidFill>
                <a:latin typeface="Cambria" pitchFamily="18" charset="0"/>
              </a:rPr>
              <a:t/>
            </a:r>
            <a:br>
              <a:rPr lang="fr-BE" dirty="0" smtClean="0">
                <a:solidFill>
                  <a:schemeClr val="bg1">
                    <a:lumMod val="85000"/>
                  </a:schemeClr>
                </a:solidFill>
                <a:latin typeface="Cambria" pitchFamily="18" charset="0"/>
              </a:rPr>
            </a:br>
            <a:r>
              <a:rPr lang="fr-BE" dirty="0">
                <a:solidFill>
                  <a:schemeClr val="bg1">
                    <a:lumMod val="85000"/>
                  </a:schemeClr>
                </a:solidFill>
                <a:latin typeface="Cambria" pitchFamily="18" charset="0"/>
              </a:rPr>
              <a:t/>
            </a:r>
            <a:br>
              <a:rPr lang="fr-BE" dirty="0">
                <a:solidFill>
                  <a:schemeClr val="bg1">
                    <a:lumMod val="85000"/>
                  </a:schemeClr>
                </a:solidFill>
                <a:latin typeface="Cambria" pitchFamily="18" charset="0"/>
              </a:rPr>
            </a:br>
            <a:r>
              <a:rPr lang="fr-BE" dirty="0" smtClean="0">
                <a:solidFill>
                  <a:schemeClr val="bg1">
                    <a:lumMod val="85000"/>
                  </a:schemeClr>
                </a:solidFill>
                <a:latin typeface="Cambria" pitchFamily="18" charset="0"/>
              </a:rPr>
              <a:t>2. Dans la production littéraire et cinématographique</a:t>
            </a:r>
            <a:r>
              <a:rPr lang="fr-BE" dirty="0">
                <a:solidFill>
                  <a:schemeClr val="bg1">
                    <a:lumMod val="85000"/>
                  </a:schemeClr>
                </a:solidFill>
                <a:latin typeface="Cambria" pitchFamily="18" charset="0"/>
              </a:rPr>
              <a:t/>
            </a:r>
            <a:br>
              <a:rPr lang="fr-BE" dirty="0">
                <a:solidFill>
                  <a:schemeClr val="bg1">
                    <a:lumMod val="85000"/>
                  </a:schemeClr>
                </a:solidFill>
                <a:latin typeface="Cambria" pitchFamily="18" charset="0"/>
              </a:rPr>
            </a:br>
            <a:endParaRPr lang="fr-BE" dirty="0"/>
          </a:p>
        </p:txBody>
      </p:sp>
      <p:sp>
        <p:nvSpPr>
          <p:cNvPr id="3" name="Espace réservé du contenu 2"/>
          <p:cNvSpPr>
            <a:spLocks noGrp="1"/>
          </p:cNvSpPr>
          <p:nvPr>
            <p:ph idx="1"/>
          </p:nvPr>
        </p:nvSpPr>
        <p:spPr>
          <a:xfrm>
            <a:off x="857224" y="2786058"/>
            <a:ext cx="7829576" cy="3340105"/>
          </a:xfrm>
        </p:spPr>
        <p:txBody>
          <a:bodyPr>
            <a:normAutofit/>
          </a:bodyPr>
          <a:lstStyle/>
          <a:p>
            <a:pPr algn="just">
              <a:buNone/>
            </a:pPr>
            <a:endParaRPr lang="fr-BE" dirty="0" smtClean="0">
              <a:solidFill>
                <a:schemeClr val="bg1">
                  <a:lumMod val="85000"/>
                </a:schemeClr>
              </a:solidFill>
              <a:latin typeface="Cambria" pitchFamily="18" charset="0"/>
            </a:endParaRPr>
          </a:p>
          <a:p>
            <a:pPr algn="just"/>
            <a:r>
              <a:rPr lang="fr-BE" dirty="0" smtClean="0">
                <a:solidFill>
                  <a:schemeClr val="bg1">
                    <a:lumMod val="85000"/>
                  </a:schemeClr>
                </a:solidFill>
                <a:latin typeface="Cambria" pitchFamily="18" charset="0"/>
              </a:rPr>
              <a:t>Structure </a:t>
            </a:r>
            <a:r>
              <a:rPr lang="fr-BE" dirty="0" smtClean="0">
                <a:solidFill>
                  <a:schemeClr val="bg1">
                    <a:lumMod val="85000"/>
                  </a:schemeClr>
                </a:solidFill>
                <a:latin typeface="Cambria" pitchFamily="18" charset="0"/>
              </a:rPr>
              <a:t>des romans du corpus: </a:t>
            </a:r>
            <a:r>
              <a:rPr lang="fr-BE" dirty="0" smtClean="0">
                <a:solidFill>
                  <a:schemeClr val="bg1">
                    <a:lumMod val="85000"/>
                  </a:schemeClr>
                </a:solidFill>
                <a:latin typeface="Cambria" pitchFamily="18" charset="0"/>
              </a:rPr>
              <a:t>maîtrise des effets du récit dans </a:t>
            </a:r>
            <a:r>
              <a:rPr lang="fr-BE" dirty="0" smtClean="0">
                <a:solidFill>
                  <a:schemeClr val="bg1">
                    <a:lumMod val="85000"/>
                  </a:schemeClr>
                </a:solidFill>
                <a:latin typeface="Cambria" pitchFamily="18" charset="0"/>
              </a:rPr>
              <a:t>un seul monde de référence</a:t>
            </a:r>
            <a:endParaRPr lang="fr-BE" dirty="0" smtClean="0">
              <a:solidFill>
                <a:schemeClr val="bg1">
                  <a:lumMod val="85000"/>
                </a:schemeClr>
              </a:solidFill>
              <a:latin typeface="Cambria"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71472" y="285728"/>
            <a:ext cx="8229600" cy="214314"/>
          </a:xfrm>
        </p:spPr>
        <p:txBody>
          <a:bodyPr>
            <a:normAutofit fontScale="90000"/>
          </a:bodyPr>
          <a:lstStyle/>
          <a:p>
            <a:r>
              <a:rPr lang="fr-BE" dirty="0" smtClean="0">
                <a:latin typeface="Cambria" pitchFamily="18" charset="0"/>
              </a:rPr>
              <a:t/>
            </a:r>
            <a:br>
              <a:rPr lang="fr-BE" dirty="0" smtClean="0">
                <a:latin typeface="Cambria" pitchFamily="18" charset="0"/>
              </a:rPr>
            </a:br>
            <a:r>
              <a:rPr lang="fr-BE" dirty="0" smtClean="0">
                <a:solidFill>
                  <a:schemeClr val="bg1">
                    <a:lumMod val="85000"/>
                  </a:schemeClr>
                </a:solidFill>
                <a:latin typeface="Cambria" pitchFamily="18" charset="0"/>
              </a:rPr>
              <a:t>Histoire type</a:t>
            </a:r>
            <a:endParaRPr lang="fr-BE" dirty="0">
              <a:solidFill>
                <a:schemeClr val="bg1">
                  <a:lumMod val="85000"/>
                </a:schemeClr>
              </a:solidFill>
              <a:latin typeface="Cambria" pitchFamily="18" charset="0"/>
            </a:endParaRPr>
          </a:p>
        </p:txBody>
      </p:sp>
      <p:pic>
        <p:nvPicPr>
          <p:cNvPr id="4" name="Espace réservé du contenu 3" descr="Graphique futurs possibles.jpg"/>
          <p:cNvPicPr>
            <a:picLocks noGrp="1" noChangeAspect="1"/>
          </p:cNvPicPr>
          <p:nvPr>
            <p:ph idx="1"/>
          </p:nvPr>
        </p:nvPicPr>
        <p:blipFill>
          <a:blip r:embed="rId2"/>
          <a:srcRect l="12869" t="16834" r="5243" b="36026"/>
          <a:stretch>
            <a:fillRect/>
          </a:stretch>
        </p:blipFill>
        <p:spPr>
          <a:xfrm>
            <a:off x="1500166" y="1254077"/>
            <a:ext cx="6000792" cy="4890453"/>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space réservé du contenu 3" descr="The Adjustment Bureau, carte en zoom.jpg"/>
          <p:cNvPicPr>
            <a:picLocks noGrp="1" noChangeAspect="1"/>
          </p:cNvPicPr>
          <p:nvPr>
            <p:ph idx="1"/>
          </p:nvPr>
        </p:nvPicPr>
        <p:blipFill>
          <a:blip r:embed="rId2"/>
          <a:stretch>
            <a:fillRect/>
          </a:stretch>
        </p:blipFill>
        <p:spPr>
          <a:xfrm>
            <a:off x="285720" y="714356"/>
            <a:ext cx="8609160" cy="4663295"/>
          </a:xfrm>
        </p:spPr>
      </p:pic>
      <p:sp>
        <p:nvSpPr>
          <p:cNvPr id="5" name="ZoneTexte 4"/>
          <p:cNvSpPr txBox="1"/>
          <p:nvPr/>
        </p:nvSpPr>
        <p:spPr>
          <a:xfrm>
            <a:off x="1214414" y="5929330"/>
            <a:ext cx="7072362" cy="369332"/>
          </a:xfrm>
          <a:prstGeom prst="rect">
            <a:avLst/>
          </a:prstGeom>
          <a:noFill/>
        </p:spPr>
        <p:txBody>
          <a:bodyPr wrap="square" rtlCol="0">
            <a:spAutoFit/>
          </a:bodyPr>
          <a:lstStyle/>
          <a:p>
            <a:r>
              <a:rPr lang="fr-BE" b="1" dirty="0" smtClean="0">
                <a:solidFill>
                  <a:schemeClr val="bg1">
                    <a:lumMod val="85000"/>
                  </a:schemeClr>
                </a:solidFill>
                <a:latin typeface="Cambria" pitchFamily="18" charset="0"/>
              </a:rPr>
              <a:t>George </a:t>
            </a:r>
            <a:r>
              <a:rPr lang="fr-BE" b="1" dirty="0" err="1" smtClean="0">
                <a:solidFill>
                  <a:schemeClr val="bg1">
                    <a:lumMod val="85000"/>
                  </a:schemeClr>
                </a:solidFill>
                <a:latin typeface="Cambria" pitchFamily="18" charset="0"/>
              </a:rPr>
              <a:t>Nolfi</a:t>
            </a:r>
            <a:r>
              <a:rPr lang="fr-BE" b="1" dirty="0" smtClean="0">
                <a:solidFill>
                  <a:schemeClr val="bg1">
                    <a:lumMod val="85000"/>
                  </a:schemeClr>
                </a:solidFill>
                <a:latin typeface="Cambria" pitchFamily="18" charset="0"/>
              </a:rPr>
              <a:t> (2011), </a:t>
            </a:r>
            <a:r>
              <a:rPr lang="fr-BE" b="1" i="1" dirty="0" smtClean="0">
                <a:solidFill>
                  <a:schemeClr val="bg1">
                    <a:lumMod val="85000"/>
                  </a:schemeClr>
                </a:solidFill>
                <a:latin typeface="Cambria" pitchFamily="18" charset="0"/>
              </a:rPr>
              <a:t>L’Agence </a:t>
            </a:r>
            <a:r>
              <a:rPr lang="fr-BE" b="1" dirty="0" smtClean="0">
                <a:solidFill>
                  <a:schemeClr val="bg1">
                    <a:lumMod val="85000"/>
                  </a:schemeClr>
                </a:solidFill>
                <a:latin typeface="Cambria" pitchFamily="18" charset="0"/>
              </a:rPr>
              <a:t>[</a:t>
            </a:r>
            <a:r>
              <a:rPr lang="fr-BE" b="1" i="1" dirty="0" smtClean="0">
                <a:solidFill>
                  <a:schemeClr val="bg1">
                    <a:lumMod val="85000"/>
                  </a:schemeClr>
                </a:solidFill>
                <a:latin typeface="Cambria" pitchFamily="18" charset="0"/>
              </a:rPr>
              <a:t>The </a:t>
            </a:r>
            <a:r>
              <a:rPr lang="fr-BE" b="1" i="1" dirty="0" err="1" smtClean="0">
                <a:solidFill>
                  <a:schemeClr val="bg1">
                    <a:lumMod val="85000"/>
                  </a:schemeClr>
                </a:solidFill>
                <a:latin typeface="Cambria" pitchFamily="18" charset="0"/>
              </a:rPr>
              <a:t>Adjustment</a:t>
            </a:r>
            <a:r>
              <a:rPr lang="fr-BE" b="1" i="1" dirty="0" smtClean="0">
                <a:solidFill>
                  <a:schemeClr val="bg1">
                    <a:lumMod val="85000"/>
                  </a:schemeClr>
                </a:solidFill>
                <a:latin typeface="Cambria" pitchFamily="18" charset="0"/>
              </a:rPr>
              <a:t> Bureau</a:t>
            </a:r>
            <a:r>
              <a:rPr lang="fr-BE" b="1" dirty="0" smtClean="0">
                <a:solidFill>
                  <a:schemeClr val="bg1">
                    <a:lumMod val="85000"/>
                  </a:schemeClr>
                </a:solidFill>
                <a:latin typeface="Cambria" pitchFamily="18" charset="0"/>
              </a:rPr>
              <a:t>].</a:t>
            </a:r>
            <a:endParaRPr lang="fr-BE" b="1" dirty="0">
              <a:solidFill>
                <a:schemeClr val="bg1">
                  <a:lumMod val="85000"/>
                </a:schemeClr>
              </a:solidFill>
              <a:latin typeface="Cambria"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0034" y="142852"/>
            <a:ext cx="8229600" cy="1143000"/>
          </a:xfrm>
        </p:spPr>
        <p:txBody>
          <a:bodyPr/>
          <a:lstStyle/>
          <a:p>
            <a:r>
              <a:rPr lang="fr-BE" dirty="0" smtClean="0">
                <a:solidFill>
                  <a:schemeClr val="bg1">
                    <a:lumMod val="85000"/>
                  </a:schemeClr>
                </a:solidFill>
                <a:latin typeface="Cambria" pitchFamily="18" charset="0"/>
              </a:rPr>
              <a:t>Mises en échec du démiurge</a:t>
            </a:r>
            <a:endParaRPr lang="fr-BE" dirty="0">
              <a:solidFill>
                <a:schemeClr val="bg1">
                  <a:lumMod val="85000"/>
                </a:schemeClr>
              </a:solidFill>
              <a:latin typeface="Cambria" pitchFamily="18" charset="0"/>
            </a:endParaRPr>
          </a:p>
        </p:txBody>
      </p:sp>
      <p:pic>
        <p:nvPicPr>
          <p:cNvPr id="4" name="Espace réservé du contenu 3" descr="Graphique futurs possibles avec contre scenarios.jpg"/>
          <p:cNvPicPr>
            <a:picLocks noGrp="1" noChangeAspect="1"/>
          </p:cNvPicPr>
          <p:nvPr>
            <p:ph idx="1"/>
          </p:nvPr>
        </p:nvPicPr>
        <p:blipFill>
          <a:blip r:embed="rId2"/>
          <a:srcRect l="14299" t="9427" r="5720" b="27608"/>
          <a:stretch>
            <a:fillRect/>
          </a:stretch>
        </p:blipFill>
        <p:spPr>
          <a:xfrm>
            <a:off x="2143108" y="1270367"/>
            <a:ext cx="4857783" cy="5413867"/>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smtClean="0">
                <a:solidFill>
                  <a:schemeClr val="bg1">
                    <a:lumMod val="85000"/>
                  </a:schemeClr>
                </a:solidFill>
                <a:latin typeface="Cambria" pitchFamily="18" charset="0"/>
              </a:rPr>
              <a:t>Types de mise en échec</a:t>
            </a:r>
            <a:br>
              <a:rPr lang="fr-BE" dirty="0" smtClean="0">
                <a:solidFill>
                  <a:schemeClr val="bg1">
                    <a:lumMod val="85000"/>
                  </a:schemeClr>
                </a:solidFill>
                <a:latin typeface="Cambria" pitchFamily="18" charset="0"/>
              </a:rPr>
            </a:br>
            <a:r>
              <a:rPr lang="fr-BE" dirty="0" smtClean="0">
                <a:solidFill>
                  <a:schemeClr val="bg1">
                    <a:lumMod val="85000"/>
                  </a:schemeClr>
                </a:solidFill>
                <a:latin typeface="Cambria" pitchFamily="18" charset="0"/>
              </a:rPr>
              <a:t>de la scénarisation</a:t>
            </a:r>
            <a:endParaRPr lang="fr-BE" dirty="0">
              <a:solidFill>
                <a:schemeClr val="bg1">
                  <a:lumMod val="85000"/>
                </a:schemeClr>
              </a:solidFill>
              <a:latin typeface="Cambria" pitchFamily="18" charset="0"/>
            </a:endParaRPr>
          </a:p>
        </p:txBody>
      </p:sp>
      <p:sp>
        <p:nvSpPr>
          <p:cNvPr id="3" name="Espace réservé du contenu 2"/>
          <p:cNvSpPr>
            <a:spLocks noGrp="1"/>
          </p:cNvSpPr>
          <p:nvPr>
            <p:ph idx="1"/>
          </p:nvPr>
        </p:nvSpPr>
        <p:spPr/>
        <p:txBody>
          <a:bodyPr/>
          <a:lstStyle/>
          <a:p>
            <a:pPr marL="514350" indent="-514350">
              <a:buNone/>
            </a:pPr>
            <a:endParaRPr lang="fr-BE" dirty="0" smtClean="0">
              <a:latin typeface="Cambria" pitchFamily="18" charset="0"/>
            </a:endParaRPr>
          </a:p>
          <a:p>
            <a:pPr marL="514350" indent="-514350">
              <a:buAutoNum type="arabicPeriod"/>
            </a:pPr>
            <a:r>
              <a:rPr lang="fr-BE" dirty="0" smtClean="0">
                <a:solidFill>
                  <a:schemeClr val="bg1">
                    <a:lumMod val="85000"/>
                  </a:schemeClr>
                </a:solidFill>
                <a:latin typeface="Cambria" pitchFamily="18" charset="0"/>
              </a:rPr>
              <a:t>Résistance du scénarisé</a:t>
            </a:r>
          </a:p>
          <a:p>
            <a:pPr marL="514350" indent="-514350">
              <a:buAutoNum type="arabicPeriod"/>
            </a:pPr>
            <a:r>
              <a:rPr lang="fr-BE" dirty="0" smtClean="0">
                <a:solidFill>
                  <a:schemeClr val="bg1">
                    <a:lumMod val="85000"/>
                  </a:schemeClr>
                </a:solidFill>
                <a:latin typeface="Cambria" pitchFamily="18" charset="0"/>
              </a:rPr>
              <a:t>Contingence du monde</a:t>
            </a:r>
          </a:p>
          <a:p>
            <a:pPr marL="514350" indent="-514350">
              <a:buAutoNum type="arabicPeriod"/>
            </a:pPr>
            <a:r>
              <a:rPr lang="fr-BE" dirty="0" smtClean="0">
                <a:solidFill>
                  <a:schemeClr val="bg1">
                    <a:lumMod val="85000"/>
                  </a:schemeClr>
                </a:solidFill>
                <a:latin typeface="Cambria" pitchFamily="18" charset="0"/>
              </a:rPr>
              <a:t>Contre-scénarisation</a:t>
            </a:r>
          </a:p>
          <a:p>
            <a:pPr marL="514350" indent="-514350">
              <a:buAutoNum type="arabicPeriod"/>
            </a:pPr>
            <a:r>
              <a:rPr lang="fr-BE" dirty="0" smtClean="0">
                <a:solidFill>
                  <a:schemeClr val="bg1">
                    <a:lumMod val="85000"/>
                  </a:schemeClr>
                </a:solidFill>
                <a:latin typeface="Cambria" pitchFamily="18" charset="0"/>
              </a:rPr>
              <a:t>Méta-scénarisation</a:t>
            </a:r>
          </a:p>
          <a:p>
            <a:pPr marL="514350" indent="-514350">
              <a:buAutoNum type="arabicPeriod"/>
            </a:pPr>
            <a:endParaRPr lang="fr-BE"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42910" y="5857892"/>
            <a:ext cx="8229600" cy="714380"/>
          </a:xfrm>
        </p:spPr>
        <p:txBody>
          <a:bodyPr>
            <a:normAutofit fontScale="90000"/>
          </a:bodyPr>
          <a:lstStyle/>
          <a:p>
            <a:r>
              <a:rPr lang="fr-BE" sz="2000" b="1" dirty="0" smtClean="0">
                <a:solidFill>
                  <a:schemeClr val="bg1">
                    <a:lumMod val="85000"/>
                  </a:schemeClr>
                </a:solidFill>
                <a:latin typeface="Cambria" pitchFamily="18" charset="0"/>
              </a:rPr>
              <a:t/>
            </a:r>
            <a:br>
              <a:rPr lang="fr-BE" sz="2000" b="1" dirty="0" smtClean="0">
                <a:solidFill>
                  <a:schemeClr val="bg1">
                    <a:lumMod val="85000"/>
                  </a:schemeClr>
                </a:solidFill>
                <a:latin typeface="Cambria" pitchFamily="18" charset="0"/>
              </a:rPr>
            </a:br>
            <a:r>
              <a:rPr lang="fr-BE" sz="2000" b="1" dirty="0">
                <a:solidFill>
                  <a:schemeClr val="bg1">
                    <a:lumMod val="85000"/>
                  </a:schemeClr>
                </a:solidFill>
                <a:latin typeface="Cambria" pitchFamily="18" charset="0"/>
              </a:rPr>
              <a:t/>
            </a:r>
            <a:br>
              <a:rPr lang="fr-BE" sz="2000" b="1" dirty="0">
                <a:solidFill>
                  <a:schemeClr val="bg1">
                    <a:lumMod val="85000"/>
                  </a:schemeClr>
                </a:solidFill>
                <a:latin typeface="Cambria" pitchFamily="18" charset="0"/>
              </a:rPr>
            </a:br>
            <a:r>
              <a:rPr lang="fr-BE" sz="2000" b="1" dirty="0" smtClean="0">
                <a:solidFill>
                  <a:schemeClr val="bg1">
                    <a:lumMod val="85000"/>
                  </a:schemeClr>
                </a:solidFill>
                <a:latin typeface="Cambria" pitchFamily="18" charset="0"/>
              </a:rPr>
              <a:t>A. Mouton (2015), </a:t>
            </a:r>
            <a:r>
              <a:rPr lang="fr-BE" sz="2000" b="1" i="1" dirty="0" smtClean="0">
                <a:solidFill>
                  <a:schemeClr val="bg1">
                    <a:lumMod val="85000"/>
                  </a:schemeClr>
                </a:solidFill>
                <a:latin typeface="Cambria" pitchFamily="18" charset="0"/>
              </a:rPr>
              <a:t>Le Metteur en scène polonais</a:t>
            </a:r>
            <a:r>
              <a:rPr lang="fr-BE" sz="2000" b="1" dirty="0" smtClean="0">
                <a:solidFill>
                  <a:schemeClr val="bg1">
                    <a:lumMod val="85000"/>
                  </a:schemeClr>
                </a:solidFill>
                <a:latin typeface="Cambria" pitchFamily="18" charset="0"/>
              </a:rPr>
              <a:t>, Paris: Christian Bourgois.</a:t>
            </a:r>
            <a:r>
              <a:rPr lang="fr-BE" dirty="0" smtClean="0"/>
              <a:t/>
            </a:r>
            <a:br>
              <a:rPr lang="fr-BE" dirty="0" smtClean="0"/>
            </a:br>
            <a:endParaRPr lang="fr-BE" dirty="0"/>
          </a:p>
        </p:txBody>
      </p:sp>
      <p:pic>
        <p:nvPicPr>
          <p:cNvPr id="4" name="Espace réservé du contenu 3" descr="Antoine-Mouton-Le-Metteur-en-scene-polonais.jpg"/>
          <p:cNvPicPr>
            <a:picLocks noGrp="1" noChangeAspect="1"/>
          </p:cNvPicPr>
          <p:nvPr>
            <p:ph idx="1"/>
          </p:nvPr>
        </p:nvPicPr>
        <p:blipFill>
          <a:blip r:embed="rId2"/>
          <a:stretch>
            <a:fillRect/>
          </a:stretch>
        </p:blipFill>
        <p:spPr>
          <a:xfrm>
            <a:off x="3095243" y="1214422"/>
            <a:ext cx="3609572" cy="4643470"/>
          </a:xfrm>
        </p:spPr>
      </p:pic>
      <p:sp>
        <p:nvSpPr>
          <p:cNvPr id="5" name="ZoneTexte 4"/>
          <p:cNvSpPr txBox="1"/>
          <p:nvPr/>
        </p:nvSpPr>
        <p:spPr>
          <a:xfrm>
            <a:off x="785786" y="0"/>
            <a:ext cx="7072362" cy="369332"/>
          </a:xfrm>
          <a:prstGeom prst="rect">
            <a:avLst/>
          </a:prstGeom>
          <a:noFill/>
        </p:spPr>
        <p:txBody>
          <a:bodyPr wrap="square" rtlCol="0">
            <a:spAutoFit/>
          </a:bodyPr>
          <a:lstStyle/>
          <a:p>
            <a:r>
              <a:rPr lang="fr-BE" dirty="0" smtClean="0"/>
              <a:t>1. </a:t>
            </a:r>
            <a:endParaRPr lang="fr-BE" dirty="0"/>
          </a:p>
        </p:txBody>
      </p:sp>
      <p:sp>
        <p:nvSpPr>
          <p:cNvPr id="6" name="ZoneTexte 5"/>
          <p:cNvSpPr txBox="1"/>
          <p:nvPr/>
        </p:nvSpPr>
        <p:spPr>
          <a:xfrm>
            <a:off x="500034" y="357166"/>
            <a:ext cx="6072230" cy="584775"/>
          </a:xfrm>
          <a:prstGeom prst="rect">
            <a:avLst/>
          </a:prstGeom>
          <a:noFill/>
        </p:spPr>
        <p:txBody>
          <a:bodyPr wrap="square" rtlCol="0">
            <a:spAutoFit/>
          </a:bodyPr>
          <a:lstStyle/>
          <a:p>
            <a:r>
              <a:rPr lang="fr-BE" sz="3200" dirty="0" smtClean="0">
                <a:solidFill>
                  <a:schemeClr val="bg1">
                    <a:lumMod val="85000"/>
                  </a:schemeClr>
                </a:solidFill>
                <a:latin typeface="Cambria" pitchFamily="18" charset="0"/>
              </a:rPr>
              <a:t>1. Résistance du scénarisé</a:t>
            </a:r>
            <a:endParaRPr lang="fr-BE" sz="3200" dirty="0">
              <a:solidFill>
                <a:schemeClr val="bg1">
                  <a:lumMod val="85000"/>
                </a:schemeClr>
              </a:solidFill>
              <a:latin typeface="Cambria"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0034" y="500042"/>
            <a:ext cx="8186766" cy="5626121"/>
          </a:xfrm>
        </p:spPr>
        <p:txBody>
          <a:bodyPr>
            <a:normAutofit fontScale="92500"/>
          </a:bodyPr>
          <a:lstStyle/>
          <a:p>
            <a:pPr indent="0" algn="just">
              <a:buNone/>
            </a:pPr>
            <a:r>
              <a:rPr lang="fr-BE" dirty="0">
                <a:solidFill>
                  <a:schemeClr val="bg1">
                    <a:lumMod val="85000"/>
                  </a:schemeClr>
                </a:solidFill>
                <a:latin typeface="Cambria" pitchFamily="18" charset="0"/>
              </a:rPr>
              <a:t>« Le problème de cette pièce – problème que le metteur en scène polonais avait jusqu’à présent considéré </a:t>
            </a:r>
            <a:r>
              <a:rPr lang="fr-BE" i="1" dirty="0">
                <a:solidFill>
                  <a:schemeClr val="bg1">
                    <a:lumMod val="85000"/>
                  </a:schemeClr>
                </a:solidFill>
                <a:latin typeface="Cambria" pitchFamily="18" charset="0"/>
              </a:rPr>
              <a:t>avec insouciance</a:t>
            </a:r>
            <a:r>
              <a:rPr lang="fr-BE" dirty="0">
                <a:solidFill>
                  <a:schemeClr val="bg1">
                    <a:lumMod val="85000"/>
                  </a:schemeClr>
                </a:solidFill>
                <a:latin typeface="Cambria" pitchFamily="18" charset="0"/>
              </a:rPr>
              <a:t>, comme s’il suivait les didascalies d’un démiurge aux intentions louches – était qu’il ne s’agissait pas d’une pièce à proprement parler. En vérité, cette pièce était un roman, le roman d’un auteur autrichien mort qui avait pourtant beaucoup écrit pour le </a:t>
            </a:r>
            <a:r>
              <a:rPr lang="fr-BE" dirty="0" smtClean="0">
                <a:solidFill>
                  <a:schemeClr val="bg1">
                    <a:lumMod val="85000"/>
                  </a:schemeClr>
                </a:solidFill>
                <a:latin typeface="Cambria" pitchFamily="18" charset="0"/>
              </a:rPr>
              <a:t>théâtre. » </a:t>
            </a:r>
          </a:p>
          <a:p>
            <a:pPr indent="0" algn="just">
              <a:buNone/>
            </a:pPr>
            <a:endParaRPr lang="fr-BE" dirty="0" smtClean="0">
              <a:solidFill>
                <a:schemeClr val="bg1">
                  <a:lumMod val="85000"/>
                </a:schemeClr>
              </a:solidFill>
              <a:latin typeface="Cambria" pitchFamily="18" charset="0"/>
            </a:endParaRPr>
          </a:p>
          <a:p>
            <a:pPr indent="0" algn="r">
              <a:buNone/>
            </a:pPr>
            <a:r>
              <a:rPr lang="fr-BE" sz="1900" b="1" dirty="0" smtClean="0">
                <a:solidFill>
                  <a:schemeClr val="bg1">
                    <a:lumMod val="85000"/>
                  </a:schemeClr>
                </a:solidFill>
                <a:latin typeface="Cambria" pitchFamily="18" charset="0"/>
              </a:rPr>
              <a:t>A. Mouton (2015), </a:t>
            </a:r>
            <a:r>
              <a:rPr lang="fr-BE" sz="1900" b="1" i="1" dirty="0" smtClean="0">
                <a:solidFill>
                  <a:schemeClr val="bg1">
                    <a:lumMod val="85000"/>
                  </a:schemeClr>
                </a:solidFill>
                <a:latin typeface="Cambria" pitchFamily="18" charset="0"/>
              </a:rPr>
              <a:t>Le Metteur en scène polonais</a:t>
            </a:r>
            <a:r>
              <a:rPr lang="fr-BE" sz="1900" b="1" dirty="0" smtClean="0">
                <a:solidFill>
                  <a:schemeClr val="bg1">
                    <a:lumMod val="85000"/>
                  </a:schemeClr>
                </a:solidFill>
                <a:latin typeface="Cambria" pitchFamily="18" charset="0"/>
              </a:rPr>
              <a:t>,</a:t>
            </a:r>
          </a:p>
          <a:p>
            <a:pPr indent="0" algn="r">
              <a:buNone/>
            </a:pPr>
            <a:r>
              <a:rPr lang="fr-BE" sz="1900" b="1" dirty="0" smtClean="0">
                <a:solidFill>
                  <a:schemeClr val="bg1">
                    <a:lumMod val="85000"/>
                  </a:schemeClr>
                </a:solidFill>
                <a:latin typeface="Cambria" pitchFamily="18" charset="0"/>
              </a:rPr>
              <a:t>Paris: Christian Bourgois, p</a:t>
            </a:r>
            <a:r>
              <a:rPr lang="fr-BE" sz="1900" b="1" dirty="0">
                <a:solidFill>
                  <a:schemeClr val="bg1">
                    <a:lumMod val="85000"/>
                  </a:schemeClr>
                </a:solidFill>
                <a:latin typeface="Cambria" pitchFamily="18" charset="0"/>
              </a:rPr>
              <a:t>. </a:t>
            </a:r>
            <a:r>
              <a:rPr lang="fr-BE" sz="1900" b="1" dirty="0" smtClean="0">
                <a:solidFill>
                  <a:schemeClr val="bg1">
                    <a:lumMod val="85000"/>
                  </a:schemeClr>
                </a:solidFill>
                <a:latin typeface="Cambria" pitchFamily="18" charset="0"/>
              </a:rPr>
              <a:t>23-24.</a:t>
            </a:r>
          </a:p>
          <a:p>
            <a:endParaRPr lang="fr-BE"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Espace réservé du contenu 3" descr="Graphique futurs possibles avec contre scenarios.jpg"/>
          <p:cNvPicPr>
            <a:picLocks noGrp="1" noChangeAspect="1"/>
          </p:cNvPicPr>
          <p:nvPr>
            <p:ph idx="1"/>
          </p:nvPr>
        </p:nvPicPr>
        <p:blipFill>
          <a:blip r:embed="rId2"/>
          <a:srcRect l="14299" t="9427" r="5720" b="27608"/>
          <a:stretch>
            <a:fillRect/>
          </a:stretch>
        </p:blipFill>
        <p:spPr>
          <a:xfrm>
            <a:off x="1643042" y="214290"/>
            <a:ext cx="5786478" cy="6448891"/>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solidFill>
                  <a:schemeClr val="bg1">
                    <a:lumMod val="85000"/>
                  </a:schemeClr>
                </a:solidFill>
                <a:latin typeface="Cambria" pitchFamily="18" charset="0"/>
              </a:rPr>
              <a:t>Objets</a:t>
            </a:r>
            <a:endParaRPr lang="fr-BE" dirty="0">
              <a:solidFill>
                <a:schemeClr val="bg1">
                  <a:lumMod val="85000"/>
                </a:schemeClr>
              </a:solidFill>
              <a:latin typeface="Cambria" pitchFamily="18" charset="0"/>
            </a:endParaRPr>
          </a:p>
        </p:txBody>
      </p:sp>
      <p:sp>
        <p:nvSpPr>
          <p:cNvPr id="3" name="Espace réservé du contenu 2"/>
          <p:cNvSpPr>
            <a:spLocks noGrp="1"/>
          </p:cNvSpPr>
          <p:nvPr>
            <p:ph idx="1"/>
          </p:nvPr>
        </p:nvSpPr>
        <p:spPr/>
        <p:txBody>
          <a:bodyPr/>
          <a:lstStyle/>
          <a:p>
            <a:endParaRPr lang="fr-BE" dirty="0" smtClean="0">
              <a:solidFill>
                <a:schemeClr val="bg1">
                  <a:lumMod val="85000"/>
                </a:schemeClr>
              </a:solidFill>
              <a:latin typeface="Cambria" pitchFamily="18" charset="0"/>
            </a:endParaRPr>
          </a:p>
          <a:p>
            <a:r>
              <a:rPr lang="fr-BE" dirty="0" smtClean="0">
                <a:solidFill>
                  <a:schemeClr val="bg1">
                    <a:lumMod val="85000"/>
                  </a:schemeClr>
                </a:solidFill>
                <a:latin typeface="Cambria" pitchFamily="18" charset="0"/>
              </a:rPr>
              <a:t>Une figure: le « démiurge châtié »</a:t>
            </a:r>
          </a:p>
          <a:p>
            <a:pPr>
              <a:buNone/>
            </a:pPr>
            <a:endParaRPr lang="fr-BE" dirty="0" smtClean="0">
              <a:solidFill>
                <a:schemeClr val="bg1">
                  <a:lumMod val="85000"/>
                </a:schemeClr>
              </a:solidFill>
              <a:latin typeface="Cambria" pitchFamily="18" charset="0"/>
            </a:endParaRPr>
          </a:p>
          <a:p>
            <a:r>
              <a:rPr lang="fr-BE" dirty="0" smtClean="0">
                <a:solidFill>
                  <a:schemeClr val="bg1">
                    <a:lumMod val="85000"/>
                  </a:schemeClr>
                </a:solidFill>
                <a:latin typeface="Cambria" pitchFamily="18" charset="0"/>
              </a:rPr>
              <a:t>Un schéma narratif: l’emprise par le récit</a:t>
            </a:r>
            <a:endParaRPr lang="fr-BE" dirty="0">
              <a:solidFill>
                <a:schemeClr val="bg1">
                  <a:lumMod val="85000"/>
                </a:schemeClr>
              </a:solidFill>
              <a:latin typeface="Cambria"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14282" y="5429264"/>
            <a:ext cx="8229600" cy="1143000"/>
          </a:xfrm>
        </p:spPr>
        <p:txBody>
          <a:bodyPr>
            <a:normAutofit fontScale="90000"/>
          </a:bodyPr>
          <a:lstStyle/>
          <a:p>
            <a:r>
              <a:rPr lang="fr-BE" sz="2000" dirty="0" smtClean="0"/>
              <a:t/>
            </a:r>
            <a:br>
              <a:rPr lang="fr-BE" sz="2000" dirty="0" smtClean="0"/>
            </a:br>
            <a:r>
              <a:rPr lang="fr-BE" sz="2000" dirty="0"/>
              <a:t/>
            </a:r>
            <a:br>
              <a:rPr lang="fr-BE" sz="2000" dirty="0"/>
            </a:br>
            <a:r>
              <a:rPr lang="fr-BE" sz="2000" b="1" dirty="0" smtClean="0">
                <a:solidFill>
                  <a:schemeClr val="bg1">
                    <a:lumMod val="85000"/>
                  </a:schemeClr>
                </a:solidFill>
                <a:latin typeface="Cambria" pitchFamily="18" charset="0"/>
              </a:rPr>
              <a:t>A. Bello (2007), </a:t>
            </a:r>
            <a:r>
              <a:rPr lang="fr-BE" sz="2000" b="1" i="1" dirty="0" smtClean="0">
                <a:solidFill>
                  <a:schemeClr val="bg1">
                    <a:lumMod val="85000"/>
                  </a:schemeClr>
                </a:solidFill>
                <a:latin typeface="Cambria" pitchFamily="18" charset="0"/>
              </a:rPr>
              <a:t>Les Falsificateurs (tome 1)</a:t>
            </a:r>
            <a:r>
              <a:rPr lang="fr-BE" sz="2000" b="1" dirty="0" smtClean="0">
                <a:solidFill>
                  <a:schemeClr val="bg1">
                    <a:lumMod val="85000"/>
                  </a:schemeClr>
                </a:solidFill>
                <a:latin typeface="Cambria" pitchFamily="18" charset="0"/>
              </a:rPr>
              <a:t>, Paris: Gallimard.</a:t>
            </a:r>
            <a:r>
              <a:rPr lang="fr-BE" b="1" dirty="0" smtClean="0">
                <a:solidFill>
                  <a:schemeClr val="bg1">
                    <a:lumMod val="85000"/>
                  </a:schemeClr>
                </a:solidFill>
                <a:latin typeface="Cambria" pitchFamily="18" charset="0"/>
              </a:rPr>
              <a:t/>
            </a:r>
            <a:br>
              <a:rPr lang="fr-BE" b="1" dirty="0" smtClean="0">
                <a:solidFill>
                  <a:schemeClr val="bg1">
                    <a:lumMod val="85000"/>
                  </a:schemeClr>
                </a:solidFill>
                <a:latin typeface="Cambria" pitchFamily="18" charset="0"/>
              </a:rPr>
            </a:br>
            <a:r>
              <a:rPr lang="fr-BE" sz="2000" b="1" dirty="0" smtClean="0">
                <a:solidFill>
                  <a:schemeClr val="bg1">
                    <a:lumMod val="85000"/>
                  </a:schemeClr>
                </a:solidFill>
                <a:latin typeface="Cambria" pitchFamily="18" charset="0"/>
              </a:rPr>
              <a:t>A. Bello (2009), </a:t>
            </a:r>
            <a:r>
              <a:rPr lang="fr-BE" sz="2000" b="1" i="1" dirty="0" smtClean="0">
                <a:solidFill>
                  <a:schemeClr val="bg1">
                    <a:lumMod val="85000"/>
                  </a:schemeClr>
                </a:solidFill>
                <a:latin typeface="Cambria" pitchFamily="18" charset="0"/>
              </a:rPr>
              <a:t>Les Eclaireurs (tome 2)</a:t>
            </a:r>
            <a:r>
              <a:rPr lang="fr-BE" sz="2000" b="1" dirty="0" smtClean="0">
                <a:solidFill>
                  <a:schemeClr val="bg1">
                    <a:lumMod val="85000"/>
                  </a:schemeClr>
                </a:solidFill>
                <a:latin typeface="Cambria" pitchFamily="18" charset="0"/>
              </a:rPr>
              <a:t>, Paris: Gallimard.</a:t>
            </a:r>
            <a:br>
              <a:rPr lang="fr-BE" sz="2000" b="1" dirty="0" smtClean="0">
                <a:solidFill>
                  <a:schemeClr val="bg1">
                    <a:lumMod val="85000"/>
                  </a:schemeClr>
                </a:solidFill>
                <a:latin typeface="Cambria" pitchFamily="18" charset="0"/>
              </a:rPr>
            </a:br>
            <a:r>
              <a:rPr lang="fr-BE" sz="2000" b="1" dirty="0" smtClean="0">
                <a:solidFill>
                  <a:schemeClr val="bg1">
                    <a:lumMod val="85000"/>
                  </a:schemeClr>
                </a:solidFill>
                <a:latin typeface="Cambria" pitchFamily="18" charset="0"/>
              </a:rPr>
              <a:t>A. Bello (2015), </a:t>
            </a:r>
            <a:r>
              <a:rPr lang="fr-BE" sz="2000" b="1" i="1" dirty="0" smtClean="0">
                <a:solidFill>
                  <a:schemeClr val="bg1">
                    <a:lumMod val="85000"/>
                  </a:schemeClr>
                </a:solidFill>
                <a:latin typeface="Cambria" pitchFamily="18" charset="0"/>
              </a:rPr>
              <a:t>Les Producteurs (tome 3)</a:t>
            </a:r>
            <a:r>
              <a:rPr lang="fr-BE" sz="2000" b="1" dirty="0" smtClean="0">
                <a:solidFill>
                  <a:schemeClr val="bg1">
                    <a:lumMod val="85000"/>
                  </a:schemeClr>
                </a:solidFill>
                <a:latin typeface="Cambria" pitchFamily="18" charset="0"/>
              </a:rPr>
              <a:t>, Paris: Gallimard.</a:t>
            </a:r>
            <a:r>
              <a:rPr lang="fr-BE" dirty="0" smtClean="0"/>
              <a:t/>
            </a:r>
            <a:br>
              <a:rPr lang="fr-BE" dirty="0" smtClean="0"/>
            </a:br>
            <a:endParaRPr lang="fr-BE" dirty="0"/>
          </a:p>
        </p:txBody>
      </p:sp>
      <p:pic>
        <p:nvPicPr>
          <p:cNvPr id="4" name="Espace réservé du contenu 3" descr="Antoine-Bello-Les-Eclaireurs2.jpg"/>
          <p:cNvPicPr>
            <a:picLocks noGrp="1" noChangeAspect="1"/>
          </p:cNvPicPr>
          <p:nvPr>
            <p:ph idx="1"/>
          </p:nvPr>
        </p:nvPicPr>
        <p:blipFill>
          <a:blip r:embed="rId2"/>
          <a:srcRect l="17386" t="2268" r="19654" b="3024"/>
          <a:stretch>
            <a:fillRect/>
          </a:stretch>
        </p:blipFill>
        <p:spPr>
          <a:xfrm>
            <a:off x="3214678" y="1000108"/>
            <a:ext cx="2826012" cy="4251205"/>
          </a:xfrm>
        </p:spPr>
      </p:pic>
      <p:pic>
        <p:nvPicPr>
          <p:cNvPr id="5" name="Image 4" descr="antoine-bello-les-producteurs.jpg"/>
          <p:cNvPicPr>
            <a:picLocks noChangeAspect="1"/>
          </p:cNvPicPr>
          <p:nvPr/>
        </p:nvPicPr>
        <p:blipFill>
          <a:blip r:embed="rId3" cstate="print"/>
          <a:stretch>
            <a:fillRect/>
          </a:stretch>
        </p:blipFill>
        <p:spPr>
          <a:xfrm>
            <a:off x="6072198" y="1000108"/>
            <a:ext cx="2880067" cy="4214842"/>
          </a:xfrm>
          <a:prstGeom prst="rect">
            <a:avLst/>
          </a:prstGeom>
        </p:spPr>
      </p:pic>
      <p:pic>
        <p:nvPicPr>
          <p:cNvPr id="6" name="Image 5" descr="Bello, Les Falsificateurs.jpg"/>
          <p:cNvPicPr>
            <a:picLocks noChangeAspect="1"/>
          </p:cNvPicPr>
          <p:nvPr/>
        </p:nvPicPr>
        <p:blipFill>
          <a:blip r:embed="rId4"/>
          <a:stretch>
            <a:fillRect/>
          </a:stretch>
        </p:blipFill>
        <p:spPr>
          <a:xfrm>
            <a:off x="285720" y="1000108"/>
            <a:ext cx="2857520" cy="4233428"/>
          </a:xfrm>
          <a:prstGeom prst="rect">
            <a:avLst/>
          </a:prstGeom>
        </p:spPr>
      </p:pic>
      <p:sp>
        <p:nvSpPr>
          <p:cNvPr id="7" name="ZoneTexte 6"/>
          <p:cNvSpPr txBox="1"/>
          <p:nvPr/>
        </p:nvSpPr>
        <p:spPr>
          <a:xfrm>
            <a:off x="357158" y="214290"/>
            <a:ext cx="6215106" cy="584775"/>
          </a:xfrm>
          <a:prstGeom prst="rect">
            <a:avLst/>
          </a:prstGeom>
          <a:noFill/>
        </p:spPr>
        <p:txBody>
          <a:bodyPr wrap="square" rtlCol="0">
            <a:spAutoFit/>
          </a:bodyPr>
          <a:lstStyle/>
          <a:p>
            <a:r>
              <a:rPr lang="fr-BE" sz="3200" dirty="0" smtClean="0">
                <a:solidFill>
                  <a:schemeClr val="bg1">
                    <a:lumMod val="85000"/>
                  </a:schemeClr>
                </a:solidFill>
                <a:latin typeface="Cambria" pitchFamily="18" charset="0"/>
              </a:rPr>
              <a:t>2. Contingence du monde</a:t>
            </a:r>
            <a:endParaRPr lang="fr-BE" sz="3200" dirty="0">
              <a:solidFill>
                <a:schemeClr val="bg1">
                  <a:lumMod val="85000"/>
                </a:schemeClr>
              </a:solidFill>
              <a:latin typeface="Cambria"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0034" y="6000768"/>
            <a:ext cx="8229600" cy="654032"/>
          </a:xfrm>
        </p:spPr>
        <p:txBody>
          <a:bodyPr>
            <a:normAutofit fontScale="90000"/>
          </a:bodyPr>
          <a:lstStyle/>
          <a:p>
            <a:r>
              <a:rPr lang="fr-BE" sz="2000" dirty="0" smtClean="0"/>
              <a:t/>
            </a:r>
            <a:br>
              <a:rPr lang="fr-BE" sz="2000" dirty="0" smtClean="0"/>
            </a:br>
            <a:r>
              <a:rPr lang="fr-BE" sz="2000" dirty="0"/>
              <a:t/>
            </a:r>
            <a:br>
              <a:rPr lang="fr-BE" sz="2000" dirty="0"/>
            </a:br>
            <a:r>
              <a:rPr lang="fr-BE" sz="2000" b="1" dirty="0" smtClean="0">
                <a:solidFill>
                  <a:schemeClr val="bg1">
                    <a:lumMod val="85000"/>
                  </a:schemeClr>
                </a:solidFill>
                <a:latin typeface="Cambria" pitchFamily="18" charset="0"/>
              </a:rPr>
              <a:t>I. </a:t>
            </a:r>
            <a:r>
              <a:rPr lang="fr-BE" sz="2000" b="1" dirty="0" err="1" smtClean="0">
                <a:solidFill>
                  <a:schemeClr val="bg1">
                    <a:lumMod val="85000"/>
                  </a:schemeClr>
                </a:solidFill>
                <a:latin typeface="Cambria" pitchFamily="18" charset="0"/>
              </a:rPr>
              <a:t>Gran</a:t>
            </a:r>
            <a:r>
              <a:rPr lang="fr-BE" sz="2000" b="1" dirty="0" smtClean="0">
                <a:solidFill>
                  <a:schemeClr val="bg1">
                    <a:lumMod val="85000"/>
                  </a:schemeClr>
                </a:solidFill>
                <a:latin typeface="Cambria" pitchFamily="18" charset="0"/>
              </a:rPr>
              <a:t> (2015), </a:t>
            </a:r>
            <a:r>
              <a:rPr lang="fr-BE" sz="2000" b="1" i="1" dirty="0" smtClean="0">
                <a:solidFill>
                  <a:schemeClr val="bg1">
                    <a:lumMod val="85000"/>
                  </a:schemeClr>
                </a:solidFill>
                <a:latin typeface="Cambria" pitchFamily="18" charset="0"/>
              </a:rPr>
              <a:t>La Revanche de Kevin</a:t>
            </a:r>
            <a:r>
              <a:rPr lang="fr-BE" sz="2000" b="1" dirty="0" smtClean="0">
                <a:solidFill>
                  <a:schemeClr val="bg1">
                    <a:lumMod val="85000"/>
                  </a:schemeClr>
                </a:solidFill>
                <a:latin typeface="Cambria" pitchFamily="18" charset="0"/>
              </a:rPr>
              <a:t>, Paris: P.O.L.</a:t>
            </a:r>
            <a:r>
              <a:rPr lang="fr-BE" b="1" dirty="0" smtClean="0">
                <a:solidFill>
                  <a:schemeClr val="bg1">
                    <a:lumMod val="85000"/>
                  </a:schemeClr>
                </a:solidFill>
                <a:latin typeface="Cambria" pitchFamily="18" charset="0"/>
              </a:rPr>
              <a:t/>
            </a:r>
            <a:br>
              <a:rPr lang="fr-BE" b="1" dirty="0" smtClean="0">
                <a:solidFill>
                  <a:schemeClr val="bg1">
                    <a:lumMod val="85000"/>
                  </a:schemeClr>
                </a:solidFill>
                <a:latin typeface="Cambria" pitchFamily="18" charset="0"/>
              </a:rPr>
            </a:br>
            <a:endParaRPr lang="fr-BE" b="1" dirty="0">
              <a:solidFill>
                <a:schemeClr val="bg1">
                  <a:lumMod val="85000"/>
                </a:schemeClr>
              </a:solidFill>
              <a:latin typeface="Cambria" pitchFamily="18" charset="0"/>
            </a:endParaRPr>
          </a:p>
        </p:txBody>
      </p:sp>
      <p:pic>
        <p:nvPicPr>
          <p:cNvPr id="4" name="Espace réservé du contenu 3" descr="Gran, La revanche de Kevin.jpg"/>
          <p:cNvPicPr>
            <a:picLocks noGrp="1" noChangeAspect="1"/>
          </p:cNvPicPr>
          <p:nvPr>
            <p:ph idx="1"/>
          </p:nvPr>
        </p:nvPicPr>
        <p:blipFill>
          <a:blip r:embed="rId2" cstate="print"/>
          <a:stretch>
            <a:fillRect/>
          </a:stretch>
        </p:blipFill>
        <p:spPr>
          <a:xfrm>
            <a:off x="3071802" y="984678"/>
            <a:ext cx="3429024" cy="5020090"/>
          </a:xfrm>
        </p:spPr>
      </p:pic>
      <p:sp>
        <p:nvSpPr>
          <p:cNvPr id="5" name="ZoneTexte 4"/>
          <p:cNvSpPr txBox="1"/>
          <p:nvPr/>
        </p:nvSpPr>
        <p:spPr>
          <a:xfrm>
            <a:off x="500034" y="357166"/>
            <a:ext cx="4929222" cy="584775"/>
          </a:xfrm>
          <a:prstGeom prst="rect">
            <a:avLst/>
          </a:prstGeom>
          <a:noFill/>
        </p:spPr>
        <p:txBody>
          <a:bodyPr wrap="square" rtlCol="0">
            <a:spAutoFit/>
          </a:bodyPr>
          <a:lstStyle/>
          <a:p>
            <a:r>
              <a:rPr lang="fr-BE" sz="3200" dirty="0" smtClean="0">
                <a:solidFill>
                  <a:schemeClr val="bg1">
                    <a:lumMod val="85000"/>
                  </a:schemeClr>
                </a:solidFill>
                <a:latin typeface="Cambria" pitchFamily="18" charset="0"/>
              </a:rPr>
              <a:t>3. Contre-scénarisation</a:t>
            </a:r>
            <a:endParaRPr lang="fr-BE" sz="3200" dirty="0">
              <a:solidFill>
                <a:schemeClr val="bg1">
                  <a:lumMod val="85000"/>
                </a:schemeClr>
              </a:solidFill>
              <a:latin typeface="Cambria"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7158" y="6000768"/>
            <a:ext cx="8229600" cy="642934"/>
          </a:xfrm>
        </p:spPr>
        <p:txBody>
          <a:bodyPr>
            <a:normAutofit fontScale="90000"/>
          </a:bodyPr>
          <a:lstStyle/>
          <a:p>
            <a:r>
              <a:rPr lang="fr-BE" sz="2000" dirty="0" smtClean="0"/>
              <a:t/>
            </a:r>
            <a:br>
              <a:rPr lang="fr-BE" sz="2000" dirty="0" smtClean="0"/>
            </a:br>
            <a:r>
              <a:rPr lang="fr-BE" sz="2000" dirty="0"/>
              <a:t/>
            </a:r>
            <a:br>
              <a:rPr lang="fr-BE" sz="2000" dirty="0"/>
            </a:br>
            <a:r>
              <a:rPr lang="fr-BE" sz="2000" b="1" dirty="0" smtClean="0">
                <a:solidFill>
                  <a:schemeClr val="bg1">
                    <a:lumMod val="85000"/>
                  </a:schemeClr>
                </a:solidFill>
                <a:latin typeface="Cambria" pitchFamily="18" charset="0"/>
              </a:rPr>
              <a:t>J.-M. Erre (2006), </a:t>
            </a:r>
            <a:r>
              <a:rPr lang="fr-BE" sz="2000" b="1" i="1" dirty="0" smtClean="0">
                <a:solidFill>
                  <a:schemeClr val="bg1">
                    <a:lumMod val="85000"/>
                  </a:schemeClr>
                </a:solidFill>
                <a:latin typeface="Cambria" pitchFamily="18" charset="0"/>
              </a:rPr>
              <a:t>Prenez soin du chien</a:t>
            </a:r>
            <a:r>
              <a:rPr lang="fr-BE" sz="2000" b="1" dirty="0" smtClean="0">
                <a:solidFill>
                  <a:schemeClr val="bg1">
                    <a:lumMod val="85000"/>
                  </a:schemeClr>
                </a:solidFill>
                <a:latin typeface="Cambria" pitchFamily="18" charset="0"/>
              </a:rPr>
              <a:t>, Paris : </a:t>
            </a:r>
            <a:r>
              <a:rPr lang="fr-BE" sz="2000" b="1" dirty="0" err="1" smtClean="0">
                <a:solidFill>
                  <a:schemeClr val="bg1">
                    <a:lumMod val="85000"/>
                  </a:schemeClr>
                </a:solidFill>
                <a:latin typeface="Cambria" pitchFamily="18" charset="0"/>
              </a:rPr>
              <a:t>Buchet</a:t>
            </a:r>
            <a:r>
              <a:rPr lang="fr-BE" sz="2000" b="1" dirty="0" smtClean="0">
                <a:solidFill>
                  <a:schemeClr val="bg1">
                    <a:lumMod val="85000"/>
                  </a:schemeClr>
                </a:solidFill>
                <a:latin typeface="Cambria" pitchFamily="18" charset="0"/>
              </a:rPr>
              <a:t>-Chastel [Points, 2007].</a:t>
            </a:r>
            <a:r>
              <a:rPr lang="fr-BE" b="1" dirty="0" smtClean="0">
                <a:solidFill>
                  <a:schemeClr val="bg1">
                    <a:lumMod val="85000"/>
                  </a:schemeClr>
                </a:solidFill>
                <a:latin typeface="Cambria" pitchFamily="18" charset="0"/>
              </a:rPr>
              <a:t/>
            </a:r>
            <a:br>
              <a:rPr lang="fr-BE" b="1" dirty="0" smtClean="0">
                <a:solidFill>
                  <a:schemeClr val="bg1">
                    <a:lumMod val="85000"/>
                  </a:schemeClr>
                </a:solidFill>
                <a:latin typeface="Cambria" pitchFamily="18" charset="0"/>
              </a:rPr>
            </a:br>
            <a:endParaRPr lang="fr-BE" b="1" dirty="0">
              <a:solidFill>
                <a:schemeClr val="bg1">
                  <a:lumMod val="85000"/>
                </a:schemeClr>
              </a:solidFill>
              <a:latin typeface="Cambria" pitchFamily="18" charset="0"/>
            </a:endParaRPr>
          </a:p>
        </p:txBody>
      </p:sp>
      <p:pic>
        <p:nvPicPr>
          <p:cNvPr id="4" name="Espace réservé du contenu 3" descr="Erre, Prenez soin du chien.jpg"/>
          <p:cNvPicPr>
            <a:picLocks noGrp="1" noChangeAspect="1"/>
          </p:cNvPicPr>
          <p:nvPr>
            <p:ph idx="1"/>
          </p:nvPr>
        </p:nvPicPr>
        <p:blipFill>
          <a:blip r:embed="rId2"/>
          <a:stretch>
            <a:fillRect/>
          </a:stretch>
        </p:blipFill>
        <p:spPr>
          <a:xfrm>
            <a:off x="2928926" y="843516"/>
            <a:ext cx="3571900" cy="5243549"/>
          </a:xfrm>
        </p:spPr>
      </p:pic>
      <p:sp>
        <p:nvSpPr>
          <p:cNvPr id="5" name="ZoneTexte 4"/>
          <p:cNvSpPr txBox="1"/>
          <p:nvPr/>
        </p:nvSpPr>
        <p:spPr>
          <a:xfrm>
            <a:off x="357158" y="214290"/>
            <a:ext cx="5715040" cy="584775"/>
          </a:xfrm>
          <a:prstGeom prst="rect">
            <a:avLst/>
          </a:prstGeom>
          <a:noFill/>
        </p:spPr>
        <p:txBody>
          <a:bodyPr wrap="square" rtlCol="0">
            <a:spAutoFit/>
          </a:bodyPr>
          <a:lstStyle/>
          <a:p>
            <a:r>
              <a:rPr lang="fr-BE" sz="3200" dirty="0" smtClean="0">
                <a:solidFill>
                  <a:schemeClr val="bg1">
                    <a:lumMod val="85000"/>
                  </a:schemeClr>
                </a:solidFill>
                <a:latin typeface="Cambria" pitchFamily="18" charset="0"/>
              </a:rPr>
              <a:t>4. Méta-scénarisation</a:t>
            </a:r>
            <a:endParaRPr lang="fr-BE" sz="3200" dirty="0">
              <a:solidFill>
                <a:schemeClr val="bg1">
                  <a:lumMod val="85000"/>
                </a:schemeClr>
              </a:solidFill>
              <a:latin typeface="Cambria"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571480"/>
            <a:ext cx="8229600" cy="5715040"/>
          </a:xfrm>
        </p:spPr>
        <p:txBody>
          <a:bodyPr>
            <a:normAutofit/>
          </a:bodyPr>
          <a:lstStyle/>
          <a:p>
            <a:pPr indent="0" algn="just">
              <a:buNone/>
            </a:pPr>
            <a:r>
              <a:rPr lang="fr-BE" dirty="0">
                <a:solidFill>
                  <a:schemeClr val="bg1">
                    <a:lumMod val="85000"/>
                  </a:schemeClr>
                </a:solidFill>
                <a:latin typeface="Cambria" pitchFamily="18" charset="0"/>
              </a:rPr>
              <a:t>« J’ai l’horrible sensation de me débattre dans une toile d’araignée qui se referme sur moi. Je me retrouve au centre d’une histoire qui me dépasse et dans laquelle je joue le rôle du gogo. Qui est responsable de tout </a:t>
            </a:r>
            <a:r>
              <a:rPr lang="fr-BE" dirty="0" smtClean="0">
                <a:solidFill>
                  <a:schemeClr val="bg1">
                    <a:lumMod val="85000"/>
                  </a:schemeClr>
                </a:solidFill>
                <a:latin typeface="Cambria" pitchFamily="18" charset="0"/>
              </a:rPr>
              <a:t>ça</a:t>
            </a:r>
            <a:r>
              <a:rPr lang="fr-BE" dirty="0"/>
              <a:t> </a:t>
            </a:r>
            <a:r>
              <a:rPr lang="fr-BE" dirty="0" smtClean="0">
                <a:solidFill>
                  <a:schemeClr val="bg1">
                    <a:lumMod val="85000"/>
                  </a:schemeClr>
                </a:solidFill>
                <a:latin typeface="Cambria" pitchFamily="18" charset="0"/>
              </a:rPr>
              <a:t>? </a:t>
            </a:r>
            <a:r>
              <a:rPr lang="fr-BE" dirty="0">
                <a:solidFill>
                  <a:schemeClr val="bg1">
                    <a:lumMod val="85000"/>
                  </a:schemeClr>
                </a:solidFill>
                <a:latin typeface="Cambria" pitchFamily="18" charset="0"/>
              </a:rPr>
              <a:t>Qui avance dans l’ombre, manipule nos vies, se rend dans un appartement muré, hante nos escaliers ? </a:t>
            </a:r>
            <a:r>
              <a:rPr lang="fr-BE" dirty="0" smtClean="0">
                <a:solidFill>
                  <a:schemeClr val="bg1">
                    <a:lumMod val="85000"/>
                  </a:schemeClr>
                </a:solidFill>
                <a:latin typeface="Cambria" pitchFamily="18" charset="0"/>
              </a:rPr>
              <a:t>»</a:t>
            </a:r>
          </a:p>
          <a:p>
            <a:pPr indent="0" algn="just">
              <a:buNone/>
            </a:pPr>
            <a:endParaRPr lang="fr-BE" dirty="0" smtClean="0">
              <a:solidFill>
                <a:schemeClr val="bg1">
                  <a:lumMod val="85000"/>
                </a:schemeClr>
              </a:solidFill>
              <a:latin typeface="Cambria" pitchFamily="18" charset="0"/>
            </a:endParaRPr>
          </a:p>
          <a:p>
            <a:pPr indent="0" algn="r">
              <a:buNone/>
            </a:pPr>
            <a:r>
              <a:rPr lang="fr-BE" sz="1900" b="1" dirty="0" smtClean="0">
                <a:solidFill>
                  <a:schemeClr val="bg1">
                    <a:lumMod val="85000"/>
                  </a:schemeClr>
                </a:solidFill>
                <a:latin typeface="Cambria" pitchFamily="18" charset="0"/>
              </a:rPr>
              <a:t>J</a:t>
            </a:r>
            <a:r>
              <a:rPr lang="fr-BE" sz="1900" b="1" dirty="0" smtClean="0">
                <a:solidFill>
                  <a:schemeClr val="bg1">
                    <a:lumMod val="85000"/>
                  </a:schemeClr>
                </a:solidFill>
                <a:latin typeface="Cambria" pitchFamily="18" charset="0"/>
              </a:rPr>
              <a:t>.-M. Erre (2007), </a:t>
            </a:r>
            <a:r>
              <a:rPr lang="fr-BE" sz="1900" b="1" i="1" dirty="0" smtClean="0">
                <a:solidFill>
                  <a:schemeClr val="bg1">
                    <a:lumMod val="85000"/>
                  </a:schemeClr>
                </a:solidFill>
                <a:latin typeface="Cambria" pitchFamily="18" charset="0"/>
              </a:rPr>
              <a:t>Prenez soin du chien</a:t>
            </a:r>
            <a:r>
              <a:rPr lang="fr-BE" sz="1900" b="1" dirty="0" smtClean="0">
                <a:solidFill>
                  <a:schemeClr val="bg1">
                    <a:lumMod val="85000"/>
                  </a:schemeClr>
                </a:solidFill>
                <a:latin typeface="Cambria" pitchFamily="18" charset="0"/>
              </a:rPr>
              <a:t>, Paris : Points, p. 251</a:t>
            </a:r>
          </a:p>
          <a:p>
            <a:pPr indent="0" algn="r">
              <a:buNone/>
            </a:pPr>
            <a:r>
              <a:rPr lang="fr-BE" sz="1900" b="1" dirty="0" smtClean="0">
                <a:solidFill>
                  <a:schemeClr val="bg1">
                    <a:lumMod val="85000"/>
                  </a:schemeClr>
                </a:solidFill>
                <a:latin typeface="Cambria" pitchFamily="18" charset="0"/>
              </a:rPr>
              <a:t>[</a:t>
            </a:r>
            <a:r>
              <a:rPr lang="fr-BE" sz="1900" b="1" dirty="0" err="1" smtClean="0">
                <a:solidFill>
                  <a:schemeClr val="bg1">
                    <a:lumMod val="85000"/>
                  </a:schemeClr>
                </a:solidFill>
                <a:latin typeface="Cambria" pitchFamily="18" charset="0"/>
              </a:rPr>
              <a:t>Buchet</a:t>
            </a:r>
            <a:r>
              <a:rPr lang="fr-BE" sz="1900" b="1" dirty="0" smtClean="0">
                <a:solidFill>
                  <a:schemeClr val="bg1">
                    <a:lumMod val="85000"/>
                  </a:schemeClr>
                </a:solidFill>
                <a:latin typeface="Cambria" pitchFamily="18" charset="0"/>
              </a:rPr>
              <a:t>-Chastel, 2006</a:t>
            </a:r>
            <a:r>
              <a:rPr lang="fr-BE" sz="1900" b="1" dirty="0" smtClean="0">
                <a:solidFill>
                  <a:schemeClr val="bg1">
                    <a:lumMod val="85000"/>
                  </a:schemeClr>
                </a:solidFill>
                <a:latin typeface="Cambria" pitchFamily="18" charset="0"/>
              </a:rPr>
              <a:t>].</a:t>
            </a:r>
            <a:endParaRPr lang="fr-BE" sz="1900" b="1" dirty="0" smtClean="0">
              <a:solidFill>
                <a:schemeClr val="bg1">
                  <a:lumMod val="85000"/>
                </a:schemeClr>
              </a:solidFill>
              <a:latin typeface="Cambria" pitchFamily="18" charset="0"/>
            </a:endParaRPr>
          </a:p>
          <a:p>
            <a:endParaRPr lang="fr-BE"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solidFill>
                  <a:schemeClr val="bg1">
                    <a:lumMod val="85000"/>
                  </a:schemeClr>
                </a:solidFill>
                <a:latin typeface="Cambria" pitchFamily="18" charset="0"/>
              </a:rPr>
              <a:t>Pour conclure</a:t>
            </a:r>
            <a:endParaRPr lang="fr-BE" dirty="0">
              <a:solidFill>
                <a:schemeClr val="bg1">
                  <a:lumMod val="85000"/>
                </a:schemeClr>
              </a:solidFill>
              <a:latin typeface="Cambria" pitchFamily="18" charset="0"/>
            </a:endParaRPr>
          </a:p>
        </p:txBody>
      </p:sp>
      <p:sp>
        <p:nvSpPr>
          <p:cNvPr id="3" name="Espace réservé du contenu 2"/>
          <p:cNvSpPr>
            <a:spLocks noGrp="1"/>
          </p:cNvSpPr>
          <p:nvPr>
            <p:ph idx="1"/>
          </p:nvPr>
        </p:nvSpPr>
        <p:spPr/>
        <p:txBody>
          <a:bodyPr>
            <a:normAutofit fontScale="85000" lnSpcReduction="20000"/>
          </a:bodyPr>
          <a:lstStyle/>
          <a:p>
            <a:r>
              <a:rPr lang="fr-BE" dirty="0" smtClean="0">
                <a:solidFill>
                  <a:schemeClr val="bg1">
                    <a:lumMod val="85000"/>
                  </a:schemeClr>
                </a:solidFill>
                <a:latin typeface="Cambria" pitchFamily="18" charset="0"/>
              </a:rPr>
              <a:t>Harcèlement, perversion narcissique, théories du complot, etc.</a:t>
            </a:r>
          </a:p>
          <a:p>
            <a:pPr>
              <a:buNone/>
            </a:pPr>
            <a:endParaRPr lang="fr-BE" dirty="0" smtClean="0">
              <a:solidFill>
                <a:schemeClr val="bg1">
                  <a:lumMod val="85000"/>
                </a:schemeClr>
              </a:solidFill>
              <a:latin typeface="Cambria" pitchFamily="18" charset="0"/>
            </a:endParaRPr>
          </a:p>
          <a:p>
            <a:r>
              <a:rPr lang="fr-BE" dirty="0" smtClean="0">
                <a:solidFill>
                  <a:schemeClr val="bg1">
                    <a:lumMod val="85000"/>
                  </a:schemeClr>
                </a:solidFill>
                <a:latin typeface="Cambria" pitchFamily="18" charset="0"/>
              </a:rPr>
              <a:t>Outillage et réflexivité des acteurs à l’égard de l’emprise par le récit</a:t>
            </a:r>
          </a:p>
          <a:p>
            <a:endParaRPr lang="fr-BE" dirty="0" smtClean="0">
              <a:solidFill>
                <a:schemeClr val="bg1">
                  <a:lumMod val="85000"/>
                </a:schemeClr>
              </a:solidFill>
              <a:latin typeface="Cambria" pitchFamily="18" charset="0"/>
            </a:endParaRPr>
          </a:p>
          <a:p>
            <a:r>
              <a:rPr lang="fr-BE" dirty="0" smtClean="0">
                <a:solidFill>
                  <a:schemeClr val="bg1">
                    <a:lumMod val="85000"/>
                  </a:schemeClr>
                </a:solidFill>
                <a:latin typeface="Cambria" pitchFamily="18" charset="0"/>
              </a:rPr>
              <a:t>Le récit comme instrument de </a:t>
            </a:r>
            <a:r>
              <a:rPr lang="fr-BE" dirty="0" smtClean="0">
                <a:solidFill>
                  <a:schemeClr val="bg1">
                    <a:lumMod val="85000"/>
                  </a:schemeClr>
                </a:solidFill>
                <a:latin typeface="Cambria" pitchFamily="18" charset="0"/>
              </a:rPr>
              <a:t>contrôle sur soi, sur autrui et sur le monde </a:t>
            </a:r>
            <a:r>
              <a:rPr lang="fr-BE" dirty="0" smtClean="0">
                <a:solidFill>
                  <a:schemeClr val="bg1">
                    <a:lumMod val="85000"/>
                  </a:schemeClr>
                </a:solidFill>
                <a:latin typeface="Cambria" pitchFamily="18" charset="0"/>
              </a:rPr>
              <a:t>(Elias</a:t>
            </a:r>
            <a:r>
              <a:rPr lang="fr-BE" dirty="0" smtClean="0">
                <a:solidFill>
                  <a:schemeClr val="bg1">
                    <a:lumMod val="85000"/>
                  </a:schemeClr>
                </a:solidFill>
                <a:latin typeface="Cambria" pitchFamily="18" charset="0"/>
              </a:rPr>
              <a:t>)</a:t>
            </a:r>
          </a:p>
          <a:p>
            <a:endParaRPr lang="fr-BE" dirty="0" smtClean="0">
              <a:solidFill>
                <a:schemeClr val="bg1">
                  <a:lumMod val="85000"/>
                </a:schemeClr>
              </a:solidFill>
              <a:latin typeface="Cambria" pitchFamily="18" charset="0"/>
            </a:endParaRPr>
          </a:p>
          <a:p>
            <a:r>
              <a:rPr lang="fr-BE" dirty="0" smtClean="0">
                <a:solidFill>
                  <a:schemeClr val="bg1">
                    <a:lumMod val="85000"/>
                  </a:schemeClr>
                </a:solidFill>
                <a:latin typeface="Cambria" pitchFamily="18" charset="0"/>
              </a:rPr>
              <a:t>Fonction cognitive de la littérature (connaissance fine des mécanismes de pouvoir)</a:t>
            </a:r>
            <a:endParaRPr lang="fr-BE" dirty="0">
              <a:solidFill>
                <a:schemeClr val="bg1">
                  <a:lumMod val="85000"/>
                </a:schemeClr>
              </a:solidFill>
              <a:latin typeface="Cambria"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space réservé du contenu 3" descr="Tesich Karoo.jpg"/>
          <p:cNvPicPr>
            <a:picLocks noGrp="1" noChangeAspect="1"/>
          </p:cNvPicPr>
          <p:nvPr>
            <p:ph idx="1"/>
          </p:nvPr>
        </p:nvPicPr>
        <p:blipFill>
          <a:blip r:embed="rId3" cstate="print"/>
          <a:stretch>
            <a:fillRect/>
          </a:stretch>
        </p:blipFill>
        <p:spPr>
          <a:xfrm>
            <a:off x="2500298" y="214290"/>
            <a:ext cx="4289375" cy="5896586"/>
          </a:xfrm>
        </p:spPr>
      </p:pic>
      <p:sp>
        <p:nvSpPr>
          <p:cNvPr id="5" name="ZoneTexte 4"/>
          <p:cNvSpPr txBox="1"/>
          <p:nvPr/>
        </p:nvSpPr>
        <p:spPr>
          <a:xfrm>
            <a:off x="1357290" y="6211669"/>
            <a:ext cx="6429420" cy="646331"/>
          </a:xfrm>
          <a:prstGeom prst="rect">
            <a:avLst/>
          </a:prstGeom>
          <a:noFill/>
        </p:spPr>
        <p:txBody>
          <a:bodyPr wrap="square" rtlCol="0">
            <a:spAutoFit/>
          </a:bodyPr>
          <a:lstStyle/>
          <a:p>
            <a:pPr algn="ctr"/>
            <a:r>
              <a:rPr lang="fr-BE" b="1" dirty="0" smtClean="0">
                <a:solidFill>
                  <a:schemeClr val="bg1">
                    <a:lumMod val="85000"/>
                  </a:schemeClr>
                </a:solidFill>
                <a:latin typeface="Cambria" pitchFamily="18" charset="0"/>
              </a:rPr>
              <a:t>S. </a:t>
            </a:r>
            <a:r>
              <a:rPr lang="fr-BE" b="1" dirty="0" err="1" smtClean="0">
                <a:solidFill>
                  <a:schemeClr val="bg1">
                    <a:lumMod val="85000"/>
                  </a:schemeClr>
                </a:solidFill>
                <a:latin typeface="Cambria" pitchFamily="18" charset="0"/>
              </a:rPr>
              <a:t>Tesich</a:t>
            </a:r>
            <a:r>
              <a:rPr lang="fr-BE" b="1" dirty="0" smtClean="0">
                <a:solidFill>
                  <a:schemeClr val="bg1">
                    <a:lumMod val="85000"/>
                  </a:schemeClr>
                </a:solidFill>
                <a:latin typeface="Cambria" pitchFamily="18" charset="0"/>
              </a:rPr>
              <a:t> (2012), </a:t>
            </a:r>
            <a:r>
              <a:rPr lang="fr-BE" b="1" i="1" dirty="0" smtClean="0">
                <a:solidFill>
                  <a:schemeClr val="bg1">
                    <a:lumMod val="85000"/>
                  </a:schemeClr>
                </a:solidFill>
                <a:latin typeface="Cambria" pitchFamily="18" charset="0"/>
              </a:rPr>
              <a:t>Karoo</a:t>
            </a:r>
            <a:r>
              <a:rPr lang="fr-BE" b="1" dirty="0" smtClean="0">
                <a:solidFill>
                  <a:schemeClr val="bg1">
                    <a:lumMod val="85000"/>
                  </a:schemeClr>
                </a:solidFill>
                <a:latin typeface="Cambria" pitchFamily="18" charset="0"/>
              </a:rPr>
              <a:t>, trad. </a:t>
            </a:r>
            <a:r>
              <a:rPr lang="fr-BE" b="1" dirty="0" err="1" smtClean="0">
                <a:solidFill>
                  <a:schemeClr val="bg1">
                    <a:lumMod val="85000"/>
                  </a:schemeClr>
                </a:solidFill>
                <a:latin typeface="Cambria" pitchFamily="18" charset="0"/>
              </a:rPr>
              <a:t>fr</a:t>
            </a:r>
            <a:r>
              <a:rPr lang="fr-BE" b="1" dirty="0" smtClean="0">
                <a:solidFill>
                  <a:schemeClr val="bg1">
                    <a:lumMod val="85000"/>
                  </a:schemeClr>
                </a:solidFill>
                <a:latin typeface="Cambria" pitchFamily="18" charset="0"/>
              </a:rPr>
              <a:t>. A. </a:t>
            </a:r>
            <a:r>
              <a:rPr lang="fr-BE" b="1" dirty="0" err="1" smtClean="0">
                <a:solidFill>
                  <a:schemeClr val="bg1">
                    <a:lumMod val="85000"/>
                  </a:schemeClr>
                </a:solidFill>
                <a:latin typeface="Cambria" pitchFamily="18" charset="0"/>
              </a:rPr>
              <a:t>Wicke</a:t>
            </a:r>
            <a:r>
              <a:rPr lang="fr-BE" b="1" dirty="0" smtClean="0">
                <a:solidFill>
                  <a:schemeClr val="bg1">
                    <a:lumMod val="85000"/>
                  </a:schemeClr>
                </a:solidFill>
                <a:latin typeface="Cambria" pitchFamily="18" charset="0"/>
              </a:rPr>
              <a:t>, </a:t>
            </a:r>
          </a:p>
          <a:p>
            <a:pPr algn="ctr"/>
            <a:r>
              <a:rPr lang="fr-BE" b="1" dirty="0" smtClean="0">
                <a:solidFill>
                  <a:schemeClr val="bg1">
                    <a:lumMod val="85000"/>
                  </a:schemeClr>
                </a:solidFill>
                <a:latin typeface="Cambria" pitchFamily="18" charset="0"/>
              </a:rPr>
              <a:t>Paris: Monsieur Toussaint Louverture [1998</a:t>
            </a:r>
            <a:r>
              <a:rPr lang="fr-BE" b="1" dirty="0" smtClean="0">
                <a:solidFill>
                  <a:schemeClr val="bg1"/>
                </a:solidFill>
                <a:latin typeface="Cambria" pitchFamily="18" charset="0"/>
              </a:rPr>
              <a:t>].</a:t>
            </a:r>
            <a:endParaRPr lang="fr-BE" b="1" dirty="0">
              <a:solidFill>
                <a:schemeClr val="bg1"/>
              </a:solidFill>
              <a:latin typeface="Cambria"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0034" y="5715016"/>
            <a:ext cx="8229600" cy="1000132"/>
          </a:xfrm>
        </p:spPr>
        <p:txBody>
          <a:bodyPr>
            <a:normAutofit/>
          </a:bodyPr>
          <a:lstStyle/>
          <a:p>
            <a:r>
              <a:rPr lang="fr-BE" sz="1800" b="1" dirty="0" smtClean="0">
                <a:solidFill>
                  <a:schemeClr val="bg1">
                    <a:lumMod val="85000"/>
                  </a:schemeClr>
                </a:solidFill>
                <a:latin typeface="Cambria" pitchFamily="18" charset="0"/>
              </a:rPr>
              <a:t>E. </a:t>
            </a:r>
            <a:r>
              <a:rPr lang="fr-BE" sz="1800" b="1" dirty="0" err="1" smtClean="0">
                <a:solidFill>
                  <a:schemeClr val="bg1">
                    <a:lumMod val="85000"/>
                  </a:schemeClr>
                </a:solidFill>
                <a:latin typeface="Cambria" pitchFamily="18" charset="0"/>
              </a:rPr>
              <a:t>Carrère</a:t>
            </a:r>
            <a:r>
              <a:rPr lang="fr-BE" sz="1800" b="1" dirty="0" smtClean="0">
                <a:solidFill>
                  <a:schemeClr val="bg1">
                    <a:lumMod val="85000"/>
                  </a:schemeClr>
                </a:solidFill>
                <a:latin typeface="Cambria" pitchFamily="18" charset="0"/>
              </a:rPr>
              <a:t> (2007), </a:t>
            </a:r>
            <a:r>
              <a:rPr lang="fr-BE" sz="1800" b="1" i="1" dirty="0" smtClean="0">
                <a:solidFill>
                  <a:schemeClr val="bg1">
                    <a:lumMod val="85000"/>
                  </a:schemeClr>
                </a:solidFill>
                <a:latin typeface="Cambria" pitchFamily="18" charset="0"/>
              </a:rPr>
              <a:t>Un roman russe</a:t>
            </a:r>
            <a:r>
              <a:rPr lang="fr-BE" sz="1800" b="1" dirty="0" smtClean="0">
                <a:solidFill>
                  <a:schemeClr val="bg1">
                    <a:lumMod val="85000"/>
                  </a:schemeClr>
                </a:solidFill>
                <a:latin typeface="Cambria" pitchFamily="18" charset="0"/>
              </a:rPr>
              <a:t>, Paris: P.O.L. </a:t>
            </a:r>
            <a:endParaRPr lang="fr-BE" sz="1800" b="1" dirty="0">
              <a:solidFill>
                <a:schemeClr val="bg1">
                  <a:lumMod val="85000"/>
                </a:schemeClr>
              </a:solidFill>
              <a:latin typeface="Cambria" pitchFamily="18" charset="0"/>
            </a:endParaRPr>
          </a:p>
        </p:txBody>
      </p:sp>
      <p:pic>
        <p:nvPicPr>
          <p:cNvPr id="4" name="Espace réservé du contenu 3" descr="Carrère, Roman russe.jpg"/>
          <p:cNvPicPr>
            <a:picLocks noGrp="1" noChangeAspect="1"/>
          </p:cNvPicPr>
          <p:nvPr>
            <p:ph idx="1"/>
          </p:nvPr>
        </p:nvPicPr>
        <p:blipFill>
          <a:blip r:embed="rId3"/>
          <a:stretch>
            <a:fillRect/>
          </a:stretch>
        </p:blipFill>
        <p:spPr>
          <a:xfrm>
            <a:off x="2857488" y="357166"/>
            <a:ext cx="3714776" cy="5442146"/>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14290"/>
            <a:ext cx="8229600" cy="6286544"/>
          </a:xfrm>
        </p:spPr>
        <p:txBody>
          <a:bodyPr>
            <a:normAutofit/>
          </a:bodyPr>
          <a:lstStyle/>
          <a:p>
            <a:pPr indent="0" algn="just">
              <a:buNone/>
            </a:pPr>
            <a:r>
              <a:rPr lang="fr-BE" dirty="0">
                <a:solidFill>
                  <a:schemeClr val="bg1">
                    <a:lumMod val="85000"/>
                  </a:schemeClr>
                </a:solidFill>
                <a:latin typeface="Cambria" pitchFamily="18" charset="0"/>
              </a:rPr>
              <a:t>« J’ai écrit pour la femme que j’aimais une </a:t>
            </a:r>
            <a:r>
              <a:rPr lang="fr-BE" dirty="0" smtClean="0">
                <a:solidFill>
                  <a:schemeClr val="bg1">
                    <a:lumMod val="85000"/>
                  </a:schemeClr>
                </a:solidFill>
                <a:latin typeface="Cambria" pitchFamily="18" charset="0"/>
              </a:rPr>
              <a:t>histoire érotique </a:t>
            </a:r>
            <a:r>
              <a:rPr lang="fr-BE" dirty="0">
                <a:solidFill>
                  <a:schemeClr val="bg1">
                    <a:lumMod val="85000"/>
                  </a:schemeClr>
                </a:solidFill>
                <a:latin typeface="Cambria" pitchFamily="18" charset="0"/>
              </a:rPr>
              <a:t>qui devait faire effraction dans le réel, et le réel a déjoué mes plans. Il nous a précipités dans un cauchemar qui ressemblait aux pires de mes livres et qui a dévasté nos vies et notre </a:t>
            </a:r>
            <a:r>
              <a:rPr lang="fr-BE" dirty="0" smtClean="0">
                <a:solidFill>
                  <a:schemeClr val="bg1">
                    <a:lumMod val="85000"/>
                  </a:schemeClr>
                </a:solidFill>
                <a:latin typeface="Cambria" pitchFamily="18" charset="0"/>
              </a:rPr>
              <a:t>amour.</a:t>
            </a:r>
            <a:r>
              <a:rPr lang="fr-BE" dirty="0">
                <a:solidFill>
                  <a:schemeClr val="bg1">
                    <a:lumMod val="85000"/>
                  </a:schemeClr>
                </a:solidFill>
                <a:latin typeface="Cambria" pitchFamily="18" charset="0"/>
              </a:rPr>
              <a:t> </a:t>
            </a:r>
            <a:endParaRPr lang="fr-BE" dirty="0" smtClean="0">
              <a:solidFill>
                <a:schemeClr val="bg1">
                  <a:lumMod val="85000"/>
                </a:schemeClr>
              </a:solidFill>
              <a:latin typeface="Cambria" pitchFamily="18" charset="0"/>
            </a:endParaRPr>
          </a:p>
          <a:p>
            <a:pPr indent="0" algn="just">
              <a:buNone/>
            </a:pPr>
            <a:r>
              <a:rPr lang="fr-BE" dirty="0" smtClean="0">
                <a:solidFill>
                  <a:schemeClr val="bg1">
                    <a:lumMod val="85000"/>
                  </a:schemeClr>
                </a:solidFill>
                <a:latin typeface="Cambria" pitchFamily="18" charset="0"/>
              </a:rPr>
              <a:t>C’est </a:t>
            </a:r>
            <a:r>
              <a:rPr lang="fr-BE" dirty="0">
                <a:solidFill>
                  <a:schemeClr val="bg1">
                    <a:lumMod val="85000"/>
                  </a:schemeClr>
                </a:solidFill>
                <a:latin typeface="Cambria" pitchFamily="18" charset="0"/>
              </a:rPr>
              <a:t>de cela qu’il est question ici : des scénarios que nous élaborons pour maîtriser le réel et de la façon terrible dont le réel s’y prend pour nous répondre. » </a:t>
            </a:r>
            <a:endParaRPr lang="fr-BE" dirty="0" smtClean="0">
              <a:solidFill>
                <a:schemeClr val="bg1">
                  <a:lumMod val="85000"/>
                </a:schemeClr>
              </a:solidFill>
              <a:latin typeface="Cambria" pitchFamily="18" charset="0"/>
            </a:endParaRPr>
          </a:p>
          <a:p>
            <a:pPr indent="0" algn="just">
              <a:buNone/>
            </a:pPr>
            <a:endParaRPr lang="fr-BE" dirty="0" smtClean="0">
              <a:solidFill>
                <a:schemeClr val="bg1">
                  <a:lumMod val="85000"/>
                </a:schemeClr>
              </a:solidFill>
              <a:latin typeface="Cambria" pitchFamily="18" charset="0"/>
            </a:endParaRPr>
          </a:p>
          <a:p>
            <a:pPr indent="0" algn="r">
              <a:buNone/>
            </a:pPr>
            <a:r>
              <a:rPr lang="fr-BE" sz="1800" b="1" dirty="0" smtClean="0">
                <a:solidFill>
                  <a:schemeClr val="bg1">
                    <a:lumMod val="85000"/>
                  </a:schemeClr>
                </a:solidFill>
                <a:latin typeface="Cambria" pitchFamily="18" charset="0"/>
              </a:rPr>
              <a:t>E</a:t>
            </a:r>
            <a:r>
              <a:rPr lang="fr-BE" sz="1800" b="1" dirty="0">
                <a:solidFill>
                  <a:schemeClr val="bg1">
                    <a:lumMod val="85000"/>
                  </a:schemeClr>
                </a:solidFill>
                <a:latin typeface="Cambria" pitchFamily="18" charset="0"/>
              </a:rPr>
              <a:t>. </a:t>
            </a:r>
            <a:r>
              <a:rPr lang="fr-BE" sz="1800" b="1" dirty="0" err="1" smtClean="0">
                <a:solidFill>
                  <a:schemeClr val="bg1">
                    <a:lumMod val="85000"/>
                  </a:schemeClr>
                </a:solidFill>
                <a:latin typeface="Cambria" pitchFamily="18" charset="0"/>
              </a:rPr>
              <a:t>Carrère</a:t>
            </a:r>
            <a:r>
              <a:rPr lang="fr-BE" sz="1800" b="1" dirty="0">
                <a:solidFill>
                  <a:schemeClr val="bg1">
                    <a:lumMod val="85000"/>
                  </a:schemeClr>
                </a:solidFill>
                <a:latin typeface="Cambria" pitchFamily="18" charset="0"/>
              </a:rPr>
              <a:t> </a:t>
            </a:r>
            <a:r>
              <a:rPr lang="fr-BE" sz="1800" b="1" dirty="0" smtClean="0">
                <a:solidFill>
                  <a:schemeClr val="bg1">
                    <a:lumMod val="85000"/>
                  </a:schemeClr>
                </a:solidFill>
                <a:latin typeface="Cambria" pitchFamily="18" charset="0"/>
              </a:rPr>
              <a:t>(2007), </a:t>
            </a:r>
            <a:r>
              <a:rPr lang="fr-BE" sz="1800" b="1" i="1" dirty="0">
                <a:solidFill>
                  <a:schemeClr val="bg1">
                    <a:lumMod val="85000"/>
                  </a:schemeClr>
                </a:solidFill>
                <a:latin typeface="Cambria" pitchFamily="18" charset="0"/>
              </a:rPr>
              <a:t>Un roman </a:t>
            </a:r>
            <a:r>
              <a:rPr lang="fr-BE" sz="1800" b="1" i="1" dirty="0" smtClean="0">
                <a:solidFill>
                  <a:schemeClr val="bg1">
                    <a:lumMod val="85000"/>
                  </a:schemeClr>
                </a:solidFill>
                <a:latin typeface="Cambria" pitchFamily="18" charset="0"/>
              </a:rPr>
              <a:t>russe</a:t>
            </a:r>
            <a:r>
              <a:rPr lang="fr-BE" sz="1800" b="1" dirty="0" smtClean="0">
                <a:solidFill>
                  <a:schemeClr val="bg1">
                    <a:lumMod val="85000"/>
                  </a:schemeClr>
                </a:solidFill>
                <a:latin typeface="Cambria" pitchFamily="18" charset="0"/>
              </a:rPr>
              <a:t>, Paris: P.O.L, </a:t>
            </a:r>
            <a:r>
              <a:rPr lang="fr-BE" sz="1800" b="1" dirty="0">
                <a:solidFill>
                  <a:schemeClr val="bg1">
                    <a:lumMod val="85000"/>
                  </a:schemeClr>
                </a:solidFill>
                <a:latin typeface="Cambria" pitchFamily="18" charset="0"/>
              </a:rPr>
              <a:t>4</a:t>
            </a:r>
            <a:r>
              <a:rPr lang="fr-BE" sz="1800" b="1" baseline="30000" dirty="0">
                <a:solidFill>
                  <a:schemeClr val="bg1">
                    <a:lumMod val="85000"/>
                  </a:schemeClr>
                </a:solidFill>
                <a:latin typeface="Cambria" pitchFamily="18" charset="0"/>
              </a:rPr>
              <a:t>e</a:t>
            </a:r>
            <a:r>
              <a:rPr lang="fr-BE" sz="1800" b="1" dirty="0">
                <a:solidFill>
                  <a:schemeClr val="bg1">
                    <a:lumMod val="85000"/>
                  </a:schemeClr>
                </a:solidFill>
                <a:latin typeface="Cambria" pitchFamily="18" charset="0"/>
              </a:rPr>
              <a:t> de </a:t>
            </a:r>
            <a:r>
              <a:rPr lang="fr-BE" sz="1800" b="1" dirty="0" smtClean="0">
                <a:solidFill>
                  <a:schemeClr val="bg1">
                    <a:lumMod val="85000"/>
                  </a:schemeClr>
                </a:solidFill>
                <a:latin typeface="Cambria" pitchFamily="18" charset="0"/>
              </a:rPr>
              <a:t>couverture.</a:t>
            </a:r>
          </a:p>
          <a:p>
            <a:endParaRPr lang="fr-BE"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solidFill>
                  <a:schemeClr val="bg1">
                    <a:lumMod val="85000"/>
                  </a:schemeClr>
                </a:solidFill>
                <a:latin typeface="Cambria" pitchFamily="18" charset="0"/>
              </a:rPr>
              <a:t>Textes du corpus</a:t>
            </a:r>
            <a:endParaRPr lang="fr-BE" dirty="0">
              <a:solidFill>
                <a:schemeClr val="bg1">
                  <a:lumMod val="85000"/>
                </a:schemeClr>
              </a:solidFill>
              <a:latin typeface="Cambria" pitchFamily="18" charset="0"/>
            </a:endParaRPr>
          </a:p>
        </p:txBody>
      </p:sp>
      <p:sp>
        <p:nvSpPr>
          <p:cNvPr id="3" name="Espace réservé du contenu 2"/>
          <p:cNvSpPr>
            <a:spLocks noGrp="1"/>
          </p:cNvSpPr>
          <p:nvPr>
            <p:ph idx="1"/>
          </p:nvPr>
        </p:nvSpPr>
        <p:spPr/>
        <p:txBody>
          <a:bodyPr>
            <a:normAutofit fontScale="55000" lnSpcReduction="20000"/>
          </a:bodyPr>
          <a:lstStyle/>
          <a:p>
            <a:endParaRPr lang="fr-BE" dirty="0" smtClean="0">
              <a:solidFill>
                <a:schemeClr val="bg1">
                  <a:lumMod val="85000"/>
                </a:schemeClr>
              </a:solidFill>
            </a:endParaRPr>
          </a:p>
          <a:p>
            <a:pPr indent="0"/>
            <a:r>
              <a:rPr lang="fr-BE" b="1" dirty="0" smtClean="0">
                <a:solidFill>
                  <a:schemeClr val="bg1">
                    <a:lumMod val="85000"/>
                  </a:schemeClr>
                </a:solidFill>
                <a:latin typeface="Cambria" pitchFamily="18" charset="0"/>
              </a:rPr>
              <a:t>A</a:t>
            </a:r>
            <a:r>
              <a:rPr lang="fr-BE" b="1" dirty="0">
                <a:solidFill>
                  <a:schemeClr val="bg1">
                    <a:lumMod val="85000"/>
                  </a:schemeClr>
                </a:solidFill>
                <a:latin typeface="Cambria" pitchFamily="18" charset="0"/>
              </a:rPr>
              <a:t>. Bello (2007), </a:t>
            </a:r>
            <a:r>
              <a:rPr lang="fr-BE" b="1" i="1" dirty="0">
                <a:solidFill>
                  <a:schemeClr val="bg1">
                    <a:lumMod val="85000"/>
                  </a:schemeClr>
                </a:solidFill>
                <a:latin typeface="Cambria" pitchFamily="18" charset="0"/>
              </a:rPr>
              <a:t>Les Falsificateurs (tome 1)</a:t>
            </a:r>
            <a:r>
              <a:rPr lang="fr-BE" b="1" dirty="0">
                <a:solidFill>
                  <a:schemeClr val="bg1">
                    <a:lumMod val="85000"/>
                  </a:schemeClr>
                </a:solidFill>
                <a:latin typeface="Cambria" pitchFamily="18" charset="0"/>
              </a:rPr>
              <a:t>, Paris: Gallimard.</a:t>
            </a:r>
            <a:endParaRPr lang="fr-BE" b="1" dirty="0" smtClean="0">
              <a:solidFill>
                <a:schemeClr val="bg1">
                  <a:lumMod val="85000"/>
                </a:schemeClr>
              </a:solidFill>
              <a:latin typeface="Cambria" pitchFamily="18" charset="0"/>
            </a:endParaRPr>
          </a:p>
          <a:p>
            <a:pPr indent="0"/>
            <a:r>
              <a:rPr lang="fr-BE" b="1" dirty="0">
                <a:solidFill>
                  <a:schemeClr val="bg1">
                    <a:lumMod val="85000"/>
                  </a:schemeClr>
                </a:solidFill>
                <a:latin typeface="Cambria" pitchFamily="18" charset="0"/>
              </a:rPr>
              <a:t>A. Bello (2009), </a:t>
            </a:r>
            <a:r>
              <a:rPr lang="fr-BE" b="1" i="1" dirty="0">
                <a:solidFill>
                  <a:schemeClr val="bg1">
                    <a:lumMod val="85000"/>
                  </a:schemeClr>
                </a:solidFill>
                <a:latin typeface="Cambria" pitchFamily="18" charset="0"/>
              </a:rPr>
              <a:t>Les Eclaireurs (tome 2)</a:t>
            </a:r>
            <a:r>
              <a:rPr lang="fr-BE" b="1" dirty="0">
                <a:solidFill>
                  <a:schemeClr val="bg1">
                    <a:lumMod val="85000"/>
                  </a:schemeClr>
                </a:solidFill>
                <a:latin typeface="Cambria" pitchFamily="18" charset="0"/>
              </a:rPr>
              <a:t>, Paris: Gallimard.</a:t>
            </a:r>
            <a:endParaRPr lang="fr-BE" b="1" dirty="0" smtClean="0">
              <a:solidFill>
                <a:schemeClr val="bg1">
                  <a:lumMod val="85000"/>
                </a:schemeClr>
              </a:solidFill>
              <a:latin typeface="Cambria" pitchFamily="18" charset="0"/>
            </a:endParaRPr>
          </a:p>
          <a:p>
            <a:pPr indent="0"/>
            <a:r>
              <a:rPr lang="fr-BE" b="1" dirty="0">
                <a:solidFill>
                  <a:schemeClr val="bg1">
                    <a:lumMod val="85000"/>
                  </a:schemeClr>
                </a:solidFill>
                <a:latin typeface="Cambria" pitchFamily="18" charset="0"/>
              </a:rPr>
              <a:t>A. Bello (2015), </a:t>
            </a:r>
            <a:r>
              <a:rPr lang="fr-BE" b="1" i="1" dirty="0">
                <a:solidFill>
                  <a:schemeClr val="bg1">
                    <a:lumMod val="85000"/>
                  </a:schemeClr>
                </a:solidFill>
                <a:latin typeface="Cambria" pitchFamily="18" charset="0"/>
              </a:rPr>
              <a:t>Les Producteurs (tome 3)</a:t>
            </a:r>
            <a:r>
              <a:rPr lang="fr-BE" b="1" dirty="0">
                <a:solidFill>
                  <a:schemeClr val="bg1">
                    <a:lumMod val="85000"/>
                  </a:schemeClr>
                </a:solidFill>
                <a:latin typeface="Cambria" pitchFamily="18" charset="0"/>
              </a:rPr>
              <a:t>, Paris: Gallimard</a:t>
            </a:r>
            <a:r>
              <a:rPr lang="fr-BE" b="1" dirty="0" smtClean="0">
                <a:solidFill>
                  <a:schemeClr val="bg1">
                    <a:lumMod val="85000"/>
                  </a:schemeClr>
                </a:solidFill>
                <a:latin typeface="Cambria" pitchFamily="18" charset="0"/>
              </a:rPr>
              <a:t>.</a:t>
            </a:r>
          </a:p>
          <a:p>
            <a:pPr indent="0"/>
            <a:r>
              <a:rPr lang="fr-BE" b="1" dirty="0">
                <a:solidFill>
                  <a:schemeClr val="bg1">
                    <a:lumMod val="85000"/>
                  </a:schemeClr>
                </a:solidFill>
                <a:latin typeface="Cambria" pitchFamily="18" charset="0"/>
              </a:rPr>
              <a:t>M. </a:t>
            </a:r>
            <a:r>
              <a:rPr lang="fr-BE" b="1" dirty="0" err="1">
                <a:solidFill>
                  <a:schemeClr val="bg1">
                    <a:lumMod val="85000"/>
                  </a:schemeClr>
                </a:solidFill>
                <a:latin typeface="Cambria" pitchFamily="18" charset="0"/>
              </a:rPr>
              <a:t>Biermann</a:t>
            </a:r>
            <a:r>
              <a:rPr lang="fr-BE" b="1" dirty="0">
                <a:solidFill>
                  <a:schemeClr val="bg1">
                    <a:lumMod val="85000"/>
                  </a:schemeClr>
                </a:solidFill>
                <a:latin typeface="Cambria" pitchFamily="18" charset="0"/>
              </a:rPr>
              <a:t> (2015), </a:t>
            </a:r>
            <a:r>
              <a:rPr lang="fr-BE" b="1" i="1" dirty="0" err="1">
                <a:solidFill>
                  <a:schemeClr val="bg1">
                    <a:lumMod val="85000"/>
                  </a:schemeClr>
                </a:solidFill>
                <a:latin typeface="Cambria" pitchFamily="18" charset="0"/>
              </a:rPr>
              <a:t>Mikki</a:t>
            </a:r>
            <a:r>
              <a:rPr lang="fr-BE" b="1" i="1" dirty="0">
                <a:solidFill>
                  <a:schemeClr val="bg1">
                    <a:lumMod val="85000"/>
                  </a:schemeClr>
                </a:solidFill>
                <a:latin typeface="Cambria" pitchFamily="18" charset="0"/>
              </a:rPr>
              <a:t> et le Village miniature</a:t>
            </a:r>
            <a:r>
              <a:rPr lang="fr-BE" b="1" dirty="0">
                <a:solidFill>
                  <a:schemeClr val="bg1">
                    <a:lumMod val="85000"/>
                  </a:schemeClr>
                </a:solidFill>
                <a:latin typeface="Cambria" pitchFamily="18" charset="0"/>
              </a:rPr>
              <a:t>, Paris : P.O.L</a:t>
            </a:r>
            <a:r>
              <a:rPr lang="fr-BE" b="1" dirty="0" smtClean="0">
                <a:solidFill>
                  <a:schemeClr val="bg1">
                    <a:lumMod val="85000"/>
                  </a:schemeClr>
                </a:solidFill>
                <a:latin typeface="Cambria" pitchFamily="18" charset="0"/>
              </a:rPr>
              <a:t>.</a:t>
            </a:r>
          </a:p>
          <a:p>
            <a:pPr indent="0"/>
            <a:r>
              <a:rPr lang="fr-BE" b="1" dirty="0">
                <a:solidFill>
                  <a:schemeClr val="bg1">
                    <a:lumMod val="85000"/>
                  </a:schemeClr>
                </a:solidFill>
                <a:latin typeface="Cambria" pitchFamily="18" charset="0"/>
              </a:rPr>
              <a:t>E. </a:t>
            </a:r>
            <a:r>
              <a:rPr lang="fr-BE" b="1" dirty="0" err="1">
                <a:solidFill>
                  <a:schemeClr val="bg1">
                    <a:lumMod val="85000"/>
                  </a:schemeClr>
                </a:solidFill>
                <a:latin typeface="Cambria" pitchFamily="18" charset="0"/>
              </a:rPr>
              <a:t>Carrère</a:t>
            </a:r>
            <a:r>
              <a:rPr lang="fr-BE" b="1" dirty="0">
                <a:solidFill>
                  <a:schemeClr val="bg1">
                    <a:lumMod val="85000"/>
                  </a:schemeClr>
                </a:solidFill>
                <a:latin typeface="Cambria" pitchFamily="18" charset="0"/>
              </a:rPr>
              <a:t> (2007), Un roman russe, Paris : P.O.L.</a:t>
            </a:r>
            <a:endParaRPr lang="fr-BE" b="1" dirty="0" smtClean="0">
              <a:solidFill>
                <a:schemeClr val="bg1">
                  <a:lumMod val="85000"/>
                </a:schemeClr>
              </a:solidFill>
              <a:latin typeface="Cambria" pitchFamily="18" charset="0"/>
            </a:endParaRPr>
          </a:p>
          <a:p>
            <a:pPr indent="0"/>
            <a:r>
              <a:rPr lang="fr-BE" b="1" dirty="0" smtClean="0">
                <a:solidFill>
                  <a:schemeClr val="bg1">
                    <a:lumMod val="85000"/>
                  </a:schemeClr>
                </a:solidFill>
                <a:latin typeface="Cambria" pitchFamily="18" charset="0"/>
              </a:rPr>
              <a:t>J.-M</a:t>
            </a:r>
            <a:r>
              <a:rPr lang="fr-BE" b="1" dirty="0">
                <a:solidFill>
                  <a:schemeClr val="bg1">
                    <a:lumMod val="85000"/>
                  </a:schemeClr>
                </a:solidFill>
                <a:latin typeface="Cambria" pitchFamily="18" charset="0"/>
              </a:rPr>
              <a:t>. Erre (2006), </a:t>
            </a:r>
            <a:r>
              <a:rPr lang="fr-BE" b="1" i="1" dirty="0">
                <a:solidFill>
                  <a:schemeClr val="bg1">
                    <a:lumMod val="85000"/>
                  </a:schemeClr>
                </a:solidFill>
                <a:latin typeface="Cambria" pitchFamily="18" charset="0"/>
              </a:rPr>
              <a:t>Prenez soin du chien</a:t>
            </a:r>
            <a:r>
              <a:rPr lang="fr-BE" b="1" dirty="0">
                <a:solidFill>
                  <a:schemeClr val="bg1">
                    <a:lumMod val="85000"/>
                  </a:schemeClr>
                </a:solidFill>
                <a:latin typeface="Cambria" pitchFamily="18" charset="0"/>
              </a:rPr>
              <a:t>, Paris : </a:t>
            </a:r>
            <a:r>
              <a:rPr lang="fr-BE" b="1" dirty="0" err="1" smtClean="0">
                <a:solidFill>
                  <a:schemeClr val="bg1">
                    <a:lumMod val="85000"/>
                  </a:schemeClr>
                </a:solidFill>
                <a:latin typeface="Cambria" pitchFamily="18" charset="0"/>
              </a:rPr>
              <a:t>Buchet</a:t>
            </a:r>
            <a:r>
              <a:rPr lang="fr-BE" b="1" dirty="0" smtClean="0">
                <a:solidFill>
                  <a:schemeClr val="bg1">
                    <a:lumMod val="85000"/>
                  </a:schemeClr>
                </a:solidFill>
                <a:latin typeface="Cambria" pitchFamily="18" charset="0"/>
              </a:rPr>
              <a:t>-Chastel.</a:t>
            </a:r>
            <a:endParaRPr lang="fr-BE" b="1" dirty="0" smtClean="0">
              <a:solidFill>
                <a:schemeClr val="bg1">
                  <a:lumMod val="85000"/>
                </a:schemeClr>
              </a:solidFill>
              <a:latin typeface="Cambria" pitchFamily="18" charset="0"/>
            </a:endParaRPr>
          </a:p>
          <a:p>
            <a:pPr indent="0"/>
            <a:r>
              <a:rPr lang="fr-BE" b="1" dirty="0" smtClean="0">
                <a:solidFill>
                  <a:schemeClr val="bg1">
                    <a:lumMod val="85000"/>
                  </a:schemeClr>
                </a:solidFill>
                <a:latin typeface="Cambria" pitchFamily="18" charset="0"/>
              </a:rPr>
              <a:t>J.-</a:t>
            </a:r>
            <a:r>
              <a:rPr lang="fr-BE" b="1" dirty="0">
                <a:solidFill>
                  <a:schemeClr val="bg1">
                    <a:lumMod val="85000"/>
                  </a:schemeClr>
                </a:solidFill>
                <a:latin typeface="Cambria" pitchFamily="18" charset="0"/>
              </a:rPr>
              <a:t>M. Erre (</a:t>
            </a:r>
            <a:r>
              <a:rPr lang="fr-BE" b="1" dirty="0" smtClean="0">
                <a:solidFill>
                  <a:schemeClr val="bg1">
                    <a:lumMod val="85000"/>
                  </a:schemeClr>
                </a:solidFill>
                <a:latin typeface="Cambria" pitchFamily="18" charset="0"/>
              </a:rPr>
              <a:t>2016), Le Grand N’importe Quoi, </a:t>
            </a:r>
            <a:r>
              <a:rPr lang="fr-BE" b="1" dirty="0">
                <a:solidFill>
                  <a:schemeClr val="bg1">
                    <a:lumMod val="85000"/>
                  </a:schemeClr>
                </a:solidFill>
                <a:latin typeface="Cambria" pitchFamily="18" charset="0"/>
              </a:rPr>
              <a:t>Paris : </a:t>
            </a:r>
            <a:r>
              <a:rPr lang="fr-BE" b="1" dirty="0" err="1" smtClean="0">
                <a:solidFill>
                  <a:schemeClr val="bg1">
                    <a:lumMod val="85000"/>
                  </a:schemeClr>
                </a:solidFill>
                <a:latin typeface="Cambria" pitchFamily="18" charset="0"/>
              </a:rPr>
              <a:t>Buchet</a:t>
            </a:r>
            <a:r>
              <a:rPr lang="fr-BE" b="1" dirty="0" smtClean="0">
                <a:solidFill>
                  <a:schemeClr val="bg1">
                    <a:lumMod val="85000"/>
                  </a:schemeClr>
                </a:solidFill>
                <a:latin typeface="Cambria" pitchFamily="18" charset="0"/>
              </a:rPr>
              <a:t>-Chastel.</a:t>
            </a:r>
          </a:p>
          <a:p>
            <a:pPr indent="0"/>
            <a:r>
              <a:rPr lang="fr-BE" b="1" dirty="0">
                <a:solidFill>
                  <a:schemeClr val="bg1">
                    <a:lumMod val="85000"/>
                  </a:schemeClr>
                </a:solidFill>
                <a:latin typeface="Cambria" pitchFamily="18" charset="0"/>
              </a:rPr>
              <a:t>I. </a:t>
            </a:r>
            <a:r>
              <a:rPr lang="fr-BE" b="1" dirty="0" err="1">
                <a:solidFill>
                  <a:schemeClr val="bg1">
                    <a:lumMod val="85000"/>
                  </a:schemeClr>
                </a:solidFill>
                <a:latin typeface="Cambria" pitchFamily="18" charset="0"/>
              </a:rPr>
              <a:t>Gran</a:t>
            </a:r>
            <a:r>
              <a:rPr lang="fr-BE" b="1" dirty="0">
                <a:solidFill>
                  <a:schemeClr val="bg1">
                    <a:lumMod val="85000"/>
                  </a:schemeClr>
                </a:solidFill>
                <a:latin typeface="Cambria" pitchFamily="18" charset="0"/>
              </a:rPr>
              <a:t> (2015), </a:t>
            </a:r>
            <a:r>
              <a:rPr lang="fr-BE" b="1" i="1" dirty="0">
                <a:solidFill>
                  <a:schemeClr val="bg1">
                    <a:lumMod val="85000"/>
                  </a:schemeClr>
                </a:solidFill>
                <a:latin typeface="Cambria" pitchFamily="18" charset="0"/>
              </a:rPr>
              <a:t>La Revanche de Kevin</a:t>
            </a:r>
            <a:r>
              <a:rPr lang="fr-BE" b="1" dirty="0">
                <a:solidFill>
                  <a:schemeClr val="bg1">
                    <a:lumMod val="85000"/>
                  </a:schemeClr>
                </a:solidFill>
                <a:latin typeface="Cambria" pitchFamily="18" charset="0"/>
              </a:rPr>
              <a:t>, Paris: P.O.L.</a:t>
            </a:r>
            <a:endParaRPr lang="fr-BE" b="1" dirty="0" smtClean="0">
              <a:solidFill>
                <a:schemeClr val="bg1">
                  <a:lumMod val="85000"/>
                </a:schemeClr>
              </a:solidFill>
              <a:latin typeface="Cambria" pitchFamily="18" charset="0"/>
            </a:endParaRPr>
          </a:p>
          <a:p>
            <a:pPr indent="0"/>
            <a:r>
              <a:rPr lang="fr-BE" b="1" dirty="0">
                <a:solidFill>
                  <a:schemeClr val="bg1">
                    <a:lumMod val="85000"/>
                  </a:schemeClr>
                </a:solidFill>
                <a:latin typeface="Cambria" pitchFamily="18" charset="0"/>
              </a:rPr>
              <a:t>A. Mouton (2015), </a:t>
            </a:r>
            <a:r>
              <a:rPr lang="fr-BE" b="1" i="1" dirty="0">
                <a:solidFill>
                  <a:schemeClr val="bg1">
                    <a:lumMod val="85000"/>
                  </a:schemeClr>
                </a:solidFill>
                <a:latin typeface="Cambria" pitchFamily="18" charset="0"/>
              </a:rPr>
              <a:t>Le Metteur en scène polonais</a:t>
            </a:r>
            <a:r>
              <a:rPr lang="fr-BE" b="1" dirty="0">
                <a:solidFill>
                  <a:schemeClr val="bg1">
                    <a:lumMod val="85000"/>
                  </a:schemeClr>
                </a:solidFill>
                <a:latin typeface="Cambria" pitchFamily="18" charset="0"/>
              </a:rPr>
              <a:t>, Paris: Christian Bourgois.</a:t>
            </a:r>
            <a:endParaRPr lang="fr-BE" b="1" dirty="0" smtClean="0">
              <a:solidFill>
                <a:schemeClr val="bg1">
                  <a:lumMod val="85000"/>
                </a:schemeClr>
              </a:solidFill>
              <a:latin typeface="Cambria" pitchFamily="18" charset="0"/>
            </a:endParaRPr>
          </a:p>
          <a:p>
            <a:pPr indent="0"/>
            <a:r>
              <a:rPr lang="fr-BE" b="1" dirty="0">
                <a:solidFill>
                  <a:schemeClr val="bg1">
                    <a:lumMod val="85000"/>
                  </a:schemeClr>
                </a:solidFill>
                <a:latin typeface="Cambria" pitchFamily="18" charset="0"/>
              </a:rPr>
              <a:t>P. </a:t>
            </a:r>
            <a:r>
              <a:rPr lang="fr-BE" b="1" dirty="0" err="1">
                <a:solidFill>
                  <a:schemeClr val="bg1">
                    <a:lumMod val="85000"/>
                  </a:schemeClr>
                </a:solidFill>
                <a:latin typeface="Cambria" pitchFamily="18" charset="0"/>
              </a:rPr>
              <a:t>Senges</a:t>
            </a:r>
            <a:r>
              <a:rPr lang="fr-BE" b="1" dirty="0">
                <a:solidFill>
                  <a:schemeClr val="bg1">
                    <a:lumMod val="85000"/>
                  </a:schemeClr>
                </a:solidFill>
                <a:latin typeface="Cambria" pitchFamily="18" charset="0"/>
              </a:rPr>
              <a:t> (2000), </a:t>
            </a:r>
            <a:r>
              <a:rPr lang="fr-BE" b="1" i="1" dirty="0">
                <a:solidFill>
                  <a:schemeClr val="bg1">
                    <a:lumMod val="85000"/>
                  </a:schemeClr>
                </a:solidFill>
                <a:latin typeface="Cambria" pitchFamily="18" charset="0"/>
              </a:rPr>
              <a:t>Veuves au maquillage</a:t>
            </a:r>
            <a:r>
              <a:rPr lang="fr-BE" b="1" dirty="0">
                <a:solidFill>
                  <a:schemeClr val="bg1">
                    <a:lumMod val="85000"/>
                  </a:schemeClr>
                </a:solidFill>
                <a:latin typeface="Cambria" pitchFamily="18" charset="0"/>
              </a:rPr>
              <a:t>, Paris : Verticales.</a:t>
            </a:r>
            <a:endParaRPr lang="fr-BE" b="1" dirty="0" smtClean="0">
              <a:solidFill>
                <a:schemeClr val="bg1">
                  <a:lumMod val="85000"/>
                </a:schemeClr>
              </a:solidFill>
              <a:latin typeface="Cambria" pitchFamily="18" charset="0"/>
            </a:endParaRPr>
          </a:p>
          <a:p>
            <a:pPr indent="0"/>
            <a:r>
              <a:rPr lang="fr-BE" b="1" dirty="0">
                <a:solidFill>
                  <a:schemeClr val="bg1">
                    <a:lumMod val="85000"/>
                  </a:schemeClr>
                </a:solidFill>
                <a:latin typeface="Cambria" pitchFamily="18" charset="0"/>
              </a:rPr>
              <a:t>S. </a:t>
            </a:r>
            <a:r>
              <a:rPr lang="fr-BE" b="1" dirty="0" err="1">
                <a:solidFill>
                  <a:schemeClr val="bg1">
                    <a:lumMod val="85000"/>
                  </a:schemeClr>
                </a:solidFill>
                <a:latin typeface="Cambria" pitchFamily="18" charset="0"/>
              </a:rPr>
              <a:t>Tesich</a:t>
            </a:r>
            <a:r>
              <a:rPr lang="fr-BE" b="1" dirty="0">
                <a:solidFill>
                  <a:schemeClr val="bg1">
                    <a:lumMod val="85000"/>
                  </a:schemeClr>
                </a:solidFill>
                <a:latin typeface="Cambria" pitchFamily="18" charset="0"/>
              </a:rPr>
              <a:t> (2012), </a:t>
            </a:r>
            <a:r>
              <a:rPr lang="fr-BE" b="1" i="1" dirty="0">
                <a:solidFill>
                  <a:schemeClr val="bg1">
                    <a:lumMod val="85000"/>
                  </a:schemeClr>
                </a:solidFill>
                <a:latin typeface="Cambria" pitchFamily="18" charset="0"/>
              </a:rPr>
              <a:t>Karoo</a:t>
            </a:r>
            <a:r>
              <a:rPr lang="fr-BE" b="1" dirty="0">
                <a:solidFill>
                  <a:schemeClr val="bg1">
                    <a:lumMod val="85000"/>
                  </a:schemeClr>
                </a:solidFill>
                <a:latin typeface="Cambria" pitchFamily="18" charset="0"/>
              </a:rPr>
              <a:t>, trad. </a:t>
            </a:r>
            <a:r>
              <a:rPr lang="fr-BE" b="1" dirty="0" err="1">
                <a:solidFill>
                  <a:schemeClr val="bg1">
                    <a:lumMod val="85000"/>
                  </a:schemeClr>
                </a:solidFill>
                <a:latin typeface="Cambria" pitchFamily="18" charset="0"/>
              </a:rPr>
              <a:t>fr</a:t>
            </a:r>
            <a:r>
              <a:rPr lang="fr-BE" b="1" dirty="0">
                <a:solidFill>
                  <a:schemeClr val="bg1">
                    <a:lumMod val="85000"/>
                  </a:schemeClr>
                </a:solidFill>
                <a:latin typeface="Cambria" pitchFamily="18" charset="0"/>
              </a:rPr>
              <a:t>. A. </a:t>
            </a:r>
            <a:r>
              <a:rPr lang="fr-BE" b="1" dirty="0" err="1">
                <a:solidFill>
                  <a:schemeClr val="bg1">
                    <a:lumMod val="85000"/>
                  </a:schemeClr>
                </a:solidFill>
                <a:latin typeface="Cambria" pitchFamily="18" charset="0"/>
              </a:rPr>
              <a:t>Wicke</a:t>
            </a:r>
            <a:r>
              <a:rPr lang="fr-BE" b="1" dirty="0">
                <a:solidFill>
                  <a:schemeClr val="bg1">
                    <a:lumMod val="85000"/>
                  </a:schemeClr>
                </a:solidFill>
                <a:latin typeface="Cambria" pitchFamily="18" charset="0"/>
              </a:rPr>
              <a:t>, Paris : Monsieur Toussaint Louverture [1998</a:t>
            </a:r>
            <a:r>
              <a:rPr lang="fr-BE" b="1" dirty="0" smtClean="0">
                <a:solidFill>
                  <a:schemeClr val="bg1">
                    <a:lumMod val="85000"/>
                  </a:schemeClr>
                </a:solidFill>
                <a:latin typeface="Cambria" pitchFamily="18" charset="0"/>
              </a:rPr>
              <a:t>].</a:t>
            </a:r>
          </a:p>
          <a:p>
            <a:pPr indent="0"/>
            <a:r>
              <a:rPr lang="fr-BE" b="1" dirty="0">
                <a:solidFill>
                  <a:schemeClr val="bg1">
                    <a:lumMod val="85000"/>
                  </a:schemeClr>
                </a:solidFill>
                <a:latin typeface="Cambria" pitchFamily="18" charset="0"/>
              </a:rPr>
              <a:t>D. de Vigan (2015), </a:t>
            </a:r>
            <a:r>
              <a:rPr lang="fr-BE" b="1" i="1" dirty="0">
                <a:solidFill>
                  <a:schemeClr val="bg1">
                    <a:lumMod val="85000"/>
                  </a:schemeClr>
                </a:solidFill>
                <a:latin typeface="Cambria" pitchFamily="18" charset="0"/>
              </a:rPr>
              <a:t>D’après une histoire vraie</a:t>
            </a:r>
            <a:r>
              <a:rPr lang="fr-BE" b="1" dirty="0">
                <a:solidFill>
                  <a:schemeClr val="bg1">
                    <a:lumMod val="85000"/>
                  </a:schemeClr>
                </a:solidFill>
                <a:latin typeface="Cambria" pitchFamily="18" charset="0"/>
              </a:rPr>
              <a:t>, Paris : Jean-Claude Lattès.</a:t>
            </a:r>
            <a:endParaRPr lang="fr-BE" b="1" dirty="0" smtClean="0">
              <a:solidFill>
                <a:schemeClr val="bg1">
                  <a:lumMod val="85000"/>
                </a:schemeClr>
              </a:solidFill>
              <a:latin typeface="Cambria" pitchFamily="18" charset="0"/>
            </a:endParaRPr>
          </a:p>
          <a:p>
            <a:endParaRPr lang="fr-BE"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solidFill>
                  <a:schemeClr val="bg1">
                    <a:lumMod val="85000"/>
                  </a:schemeClr>
                </a:solidFill>
                <a:latin typeface="Cambria" pitchFamily="18" charset="0"/>
              </a:rPr>
              <a:t>Hypothèse</a:t>
            </a:r>
            <a:endParaRPr lang="fr-BE" dirty="0">
              <a:solidFill>
                <a:schemeClr val="bg1">
                  <a:lumMod val="85000"/>
                </a:schemeClr>
              </a:solidFill>
              <a:latin typeface="Cambria" pitchFamily="18" charset="0"/>
            </a:endParaRPr>
          </a:p>
        </p:txBody>
      </p:sp>
      <p:sp>
        <p:nvSpPr>
          <p:cNvPr id="3" name="Espace réservé du contenu 2"/>
          <p:cNvSpPr>
            <a:spLocks noGrp="1"/>
          </p:cNvSpPr>
          <p:nvPr>
            <p:ph idx="1"/>
          </p:nvPr>
        </p:nvSpPr>
        <p:spPr/>
        <p:txBody>
          <a:bodyPr/>
          <a:lstStyle/>
          <a:p>
            <a:pPr indent="0" algn="just">
              <a:buNone/>
            </a:pPr>
            <a:r>
              <a:rPr lang="fr-BE" dirty="0" smtClean="0">
                <a:solidFill>
                  <a:schemeClr val="bg1">
                    <a:lumMod val="85000"/>
                  </a:schemeClr>
                </a:solidFill>
                <a:latin typeface="Cambria" pitchFamily="18" charset="0"/>
              </a:rPr>
              <a:t>Une évolution dans l’imaginaire contemporain de la fiction, avec une</a:t>
            </a:r>
            <a:r>
              <a:rPr lang="fr-BE" dirty="0" smtClean="0">
                <a:solidFill>
                  <a:schemeClr val="bg1">
                    <a:lumMod val="85000"/>
                  </a:schemeClr>
                </a:solidFill>
                <a:latin typeface="Cambria" pitchFamily="18" charset="0"/>
              </a:rPr>
              <a:t> </a:t>
            </a:r>
            <a:r>
              <a:rPr lang="fr-BE" dirty="0" smtClean="0">
                <a:solidFill>
                  <a:schemeClr val="bg1">
                    <a:lumMod val="85000"/>
                  </a:schemeClr>
                </a:solidFill>
                <a:latin typeface="Cambria" pitchFamily="18" charset="0"/>
              </a:rPr>
              <a:t>attention </a:t>
            </a:r>
            <a:r>
              <a:rPr lang="fr-BE" dirty="0" smtClean="0">
                <a:solidFill>
                  <a:schemeClr val="bg1">
                    <a:lumMod val="85000"/>
                  </a:schemeClr>
                </a:solidFill>
                <a:latin typeface="Cambria" pitchFamily="18" charset="0"/>
              </a:rPr>
              <a:t>particulière pour </a:t>
            </a:r>
            <a:r>
              <a:rPr lang="fr-BE" dirty="0" smtClean="0">
                <a:solidFill>
                  <a:schemeClr val="bg1">
                    <a:lumMod val="85000"/>
                  </a:schemeClr>
                </a:solidFill>
                <a:latin typeface="Cambria" pitchFamily="18" charset="0"/>
              </a:rPr>
              <a:t>les effets de la fiction et du récit.</a:t>
            </a:r>
          </a:p>
          <a:p>
            <a:pPr indent="0" algn="just">
              <a:buNone/>
            </a:pPr>
            <a:r>
              <a:rPr lang="fr-BE" dirty="0" smtClean="0">
                <a:solidFill>
                  <a:schemeClr val="bg1">
                    <a:lumMod val="85000"/>
                  </a:schemeClr>
                </a:solidFill>
                <a:latin typeface="Cambria" pitchFamily="18" charset="0"/>
              </a:rPr>
              <a:t>Deux observations:</a:t>
            </a:r>
            <a:endParaRPr lang="fr-BE" dirty="0" smtClean="0">
              <a:solidFill>
                <a:schemeClr val="bg1">
                  <a:lumMod val="85000"/>
                </a:schemeClr>
              </a:solidFill>
              <a:latin typeface="Cambria" pitchFamily="18" charset="0"/>
            </a:endParaRPr>
          </a:p>
          <a:p>
            <a:pPr marL="857250" indent="-514350" algn="just">
              <a:buAutoNum type="arabicPeriod"/>
            </a:pPr>
            <a:r>
              <a:rPr lang="fr-BE" dirty="0" smtClean="0">
                <a:solidFill>
                  <a:schemeClr val="bg1">
                    <a:lumMod val="85000"/>
                  </a:schemeClr>
                </a:solidFill>
                <a:latin typeface="Cambria" pitchFamily="18" charset="0"/>
              </a:rPr>
              <a:t>Dans la théorie littéraire</a:t>
            </a:r>
          </a:p>
          <a:p>
            <a:pPr marL="857250" indent="-514350" algn="just">
              <a:buAutoNum type="arabicPeriod"/>
            </a:pPr>
            <a:r>
              <a:rPr lang="fr-BE" dirty="0" smtClean="0">
                <a:solidFill>
                  <a:schemeClr val="bg1">
                    <a:lumMod val="85000"/>
                  </a:schemeClr>
                </a:solidFill>
                <a:latin typeface="Cambria" pitchFamily="18" charset="0"/>
              </a:rPr>
              <a:t>Dans la production littéraire et cinématographique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solidFill>
                  <a:schemeClr val="bg1">
                    <a:lumMod val="85000"/>
                  </a:schemeClr>
                </a:solidFill>
                <a:latin typeface="Cambria" pitchFamily="18" charset="0"/>
              </a:rPr>
              <a:t>1. Dans la théorie littéraire</a:t>
            </a:r>
            <a:endParaRPr lang="fr-BE" dirty="0">
              <a:solidFill>
                <a:schemeClr val="bg1">
                  <a:lumMod val="85000"/>
                </a:schemeClr>
              </a:solidFill>
              <a:latin typeface="Cambria" pitchFamily="18" charset="0"/>
            </a:endParaRPr>
          </a:p>
        </p:txBody>
      </p:sp>
      <p:sp>
        <p:nvSpPr>
          <p:cNvPr id="3" name="Espace réservé du contenu 2"/>
          <p:cNvSpPr>
            <a:spLocks noGrp="1"/>
          </p:cNvSpPr>
          <p:nvPr>
            <p:ph idx="1"/>
          </p:nvPr>
        </p:nvSpPr>
        <p:spPr/>
        <p:txBody>
          <a:bodyPr/>
          <a:lstStyle/>
          <a:p>
            <a:endParaRPr lang="fr-BE" dirty="0" smtClean="0">
              <a:solidFill>
                <a:schemeClr val="bg1">
                  <a:lumMod val="85000"/>
                </a:schemeClr>
              </a:solidFill>
              <a:latin typeface="Cambria" pitchFamily="18" charset="0"/>
            </a:endParaRPr>
          </a:p>
          <a:p>
            <a:endParaRPr lang="fr-BE" dirty="0" smtClean="0">
              <a:solidFill>
                <a:schemeClr val="bg1">
                  <a:lumMod val="85000"/>
                </a:schemeClr>
              </a:solidFill>
              <a:latin typeface="Cambria" pitchFamily="18" charset="0"/>
            </a:endParaRPr>
          </a:p>
          <a:p>
            <a:r>
              <a:rPr lang="fr-BE" dirty="0" smtClean="0">
                <a:solidFill>
                  <a:schemeClr val="bg1">
                    <a:lumMod val="85000"/>
                  </a:schemeClr>
                </a:solidFill>
                <a:latin typeface="Cambria" pitchFamily="18" charset="0"/>
              </a:rPr>
              <a:t>«</a:t>
            </a:r>
            <a:r>
              <a:rPr lang="fr-BE" dirty="0" smtClean="0">
                <a:latin typeface="Cambria" pitchFamily="18" charset="0"/>
              </a:rPr>
              <a:t> </a:t>
            </a:r>
            <a:r>
              <a:rPr lang="fr-BE" dirty="0" smtClean="0">
                <a:solidFill>
                  <a:schemeClr val="bg1">
                    <a:lumMod val="85000"/>
                  </a:schemeClr>
                </a:solidFill>
                <a:latin typeface="Cambria" pitchFamily="18" charset="0"/>
              </a:rPr>
              <a:t>Tournant éthique » et « retours à Ricœur » dans la théorie littéraire du XXI</a:t>
            </a:r>
            <a:r>
              <a:rPr lang="fr-BE" baseline="30000" dirty="0" smtClean="0">
                <a:solidFill>
                  <a:schemeClr val="bg1">
                    <a:lumMod val="85000"/>
                  </a:schemeClr>
                </a:solidFill>
                <a:latin typeface="Cambria" pitchFamily="18" charset="0"/>
              </a:rPr>
              <a:t>e</a:t>
            </a:r>
            <a:r>
              <a:rPr lang="fr-BE" dirty="0" smtClean="0">
                <a:solidFill>
                  <a:schemeClr val="bg1">
                    <a:lumMod val="85000"/>
                  </a:schemeClr>
                </a:solidFill>
                <a:latin typeface="Cambria" pitchFamily="18" charset="0"/>
              </a:rPr>
              <a:t> siècle (A.</a:t>
            </a:r>
            <a:r>
              <a:rPr lang="fr-BE" dirty="0">
                <a:solidFill>
                  <a:schemeClr val="bg1">
                    <a:lumMod val="85000"/>
                  </a:schemeClr>
                </a:solidFill>
              </a:rPr>
              <a:t> </a:t>
            </a:r>
            <a:r>
              <a:rPr lang="fr-BE" dirty="0" smtClean="0">
                <a:solidFill>
                  <a:schemeClr val="bg1">
                    <a:lumMod val="85000"/>
                  </a:schemeClr>
                </a:solidFill>
              </a:rPr>
              <a:t> </a:t>
            </a:r>
            <a:r>
              <a:rPr lang="fr-BE" dirty="0" err="1" smtClean="0">
                <a:solidFill>
                  <a:schemeClr val="bg1">
                    <a:lumMod val="85000"/>
                  </a:schemeClr>
                </a:solidFill>
                <a:latin typeface="Cambria" pitchFamily="18" charset="0"/>
              </a:rPr>
              <a:t>Gefen</a:t>
            </a:r>
            <a:r>
              <a:rPr lang="fr-BE" dirty="0" smtClean="0">
                <a:solidFill>
                  <a:schemeClr val="bg1">
                    <a:lumMod val="85000"/>
                  </a:schemeClr>
                </a:solidFill>
                <a:latin typeface="Cambria" pitchFamily="18" charset="0"/>
              </a:rPr>
              <a:t>, 2013).</a:t>
            </a:r>
          </a:p>
          <a:p>
            <a:pPr>
              <a:buNone/>
            </a:pPr>
            <a:endParaRPr lang="fr-BE" dirty="0" smtClean="0">
              <a:solidFill>
                <a:schemeClr val="bg1">
                  <a:lumMod val="85000"/>
                </a:schemeClr>
              </a:solidFill>
              <a:latin typeface="Cambria"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space réservé du contenu 3" descr="2016-06-22 (2).png"/>
          <p:cNvPicPr>
            <a:picLocks noGrp="1" noChangeAspect="1"/>
          </p:cNvPicPr>
          <p:nvPr>
            <p:ph idx="1"/>
          </p:nvPr>
        </p:nvPicPr>
        <p:blipFill>
          <a:blip r:embed="rId2"/>
          <a:srcRect l="9959" t="7381" r="9406" b="13778"/>
          <a:stretch>
            <a:fillRect/>
          </a:stretch>
        </p:blipFill>
        <p:spPr>
          <a:xfrm>
            <a:off x="428596" y="428604"/>
            <a:ext cx="5572164" cy="3063124"/>
          </a:xfrm>
        </p:spPr>
      </p:pic>
      <p:pic>
        <p:nvPicPr>
          <p:cNvPr id="5" name="Image 4" descr="pub mentos.png"/>
          <p:cNvPicPr>
            <a:picLocks noChangeAspect="1"/>
          </p:cNvPicPr>
          <p:nvPr/>
        </p:nvPicPr>
        <p:blipFill>
          <a:blip r:embed="rId3"/>
          <a:stretch>
            <a:fillRect/>
          </a:stretch>
        </p:blipFill>
        <p:spPr>
          <a:xfrm>
            <a:off x="2786050" y="3535120"/>
            <a:ext cx="6119814" cy="3089519"/>
          </a:xfrm>
          <a:prstGeom prst="rect">
            <a:avLst/>
          </a:prstGeom>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309</TotalTime>
  <Words>688</Words>
  <Application>Microsoft Office PowerPoint</Application>
  <PresentationFormat>Affichage à l'écran (4:3)</PresentationFormat>
  <Paragraphs>79</Paragraphs>
  <Slides>24</Slides>
  <Notes>2</Notes>
  <HiddenSlides>0</HiddenSlides>
  <MMClips>0</MMClips>
  <ScaleCrop>false</ScaleCrop>
  <HeadingPairs>
    <vt:vector size="4" baseType="variant">
      <vt:variant>
        <vt:lpstr>Thème</vt:lpstr>
      </vt:variant>
      <vt:variant>
        <vt:i4>1</vt:i4>
      </vt:variant>
      <vt:variant>
        <vt:lpstr>Titres des diapositives</vt:lpstr>
      </vt:variant>
      <vt:variant>
        <vt:i4>24</vt:i4>
      </vt:variant>
    </vt:vector>
  </HeadingPairs>
  <TitlesOfParts>
    <vt:vector size="25" baseType="lpstr">
      <vt:lpstr>Thème Office</vt:lpstr>
      <vt:lpstr>« Comment le réel a déjoué mes plans » : de quelques romans contemporains sur l’emprise par le récit  Frédéric Claisse et Justine Huppe Projet PDR (F.R.S. - FNRS) STORYFIC Université de Liège   Colloque « Pratiques contre-narratives à l’ère du storytelling : littérature, audiovisuel, performances »  (Paris, 22-24 juin 2016)</vt:lpstr>
      <vt:lpstr>Objets</vt:lpstr>
      <vt:lpstr>Diapositive 3</vt:lpstr>
      <vt:lpstr>E. Carrère (2007), Un roman russe, Paris: P.O.L. </vt:lpstr>
      <vt:lpstr>Diapositive 5</vt:lpstr>
      <vt:lpstr>Textes du corpus</vt:lpstr>
      <vt:lpstr>Hypothèse</vt:lpstr>
      <vt:lpstr>1. Dans la théorie littéraire</vt:lpstr>
      <vt:lpstr>Diapositive 9</vt:lpstr>
      <vt:lpstr>  2. Dans la production littéraire et cinématographique </vt:lpstr>
      <vt:lpstr>Diapositive 11</vt:lpstr>
      <vt:lpstr>  2. Dans la production littéraire et cinématographique </vt:lpstr>
      <vt:lpstr> Histoire type</vt:lpstr>
      <vt:lpstr>Diapositive 14</vt:lpstr>
      <vt:lpstr>Mises en échec du démiurge</vt:lpstr>
      <vt:lpstr>Types de mise en échec de la scénarisation</vt:lpstr>
      <vt:lpstr>  A. Mouton (2015), Le Metteur en scène polonais, Paris: Christian Bourgois. </vt:lpstr>
      <vt:lpstr>Diapositive 18</vt:lpstr>
      <vt:lpstr>Diapositive 19</vt:lpstr>
      <vt:lpstr>  A. Bello (2007), Les Falsificateurs (tome 1), Paris: Gallimard. A. Bello (2009), Les Eclaireurs (tome 2), Paris: Gallimard. A. Bello (2015), Les Producteurs (tome 3), Paris: Gallimard. </vt:lpstr>
      <vt:lpstr>  I. Gran (2015), La Revanche de Kevin, Paris: P.O.L. </vt:lpstr>
      <vt:lpstr>  J.-M. Erre (2006), Prenez soin du chien, Paris : Buchet-Chastel [Points, 2007]. </vt:lpstr>
      <vt:lpstr>Diapositive 23</vt:lpstr>
      <vt:lpstr>Pour conclure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Comment le réel a déjoué mes plans » : de quelques romans contemporains sur l’emprise par le récit  Frédéric Claisse et Justine Huppe Projet PDR (F.R.S. - FNRS) STORYFIC Université de Liège   Colloque « Pratiques contre-narratives à l’ère du storytelling : littérature, audiovisuel, performances »  (Paris, 22-24 juin 2016)</dc:title>
  <dc:creator>Justine</dc:creator>
  <cp:lastModifiedBy>Justine</cp:lastModifiedBy>
  <cp:revision>30</cp:revision>
  <dcterms:created xsi:type="dcterms:W3CDTF">2016-06-22T20:43:45Z</dcterms:created>
  <dcterms:modified xsi:type="dcterms:W3CDTF">2016-06-23T06:20:04Z</dcterms:modified>
</cp:coreProperties>
</file>