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4" r:id="rId4"/>
    <p:sldId id="285" r:id="rId5"/>
    <p:sldId id="287" r:id="rId6"/>
    <p:sldId id="286" r:id="rId7"/>
    <p:sldId id="258" r:id="rId8"/>
    <p:sldId id="291" r:id="rId9"/>
    <p:sldId id="289" r:id="rId10"/>
    <p:sldId id="292" r:id="rId11"/>
    <p:sldId id="294" r:id="rId12"/>
    <p:sldId id="293" r:id="rId13"/>
    <p:sldId id="290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Dundas" initials="DD" lastIdx="7" clrIdx="0">
    <p:extLst>
      <p:ext uri="{19B8F6BF-5375-455C-9EA6-DF929625EA0E}">
        <p15:presenceInfo xmlns:p15="http://schemas.microsoft.com/office/powerpoint/2012/main" userId="82ff0737e9edc7f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0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15E2-FEB9-48D5-9612-265AB5515055}" type="datetimeFigureOut">
              <a:rPr lang="fr-BE" smtClean="0"/>
              <a:t>19/06/2016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4B47-9310-47D3-9416-09900C906C9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52443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15E2-FEB9-48D5-9612-265AB5515055}" type="datetimeFigureOut">
              <a:rPr lang="fr-BE" smtClean="0"/>
              <a:t>19/06/2016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4B47-9310-47D3-9416-09900C906C9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3995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15E2-FEB9-48D5-9612-265AB5515055}" type="datetimeFigureOut">
              <a:rPr lang="fr-BE" smtClean="0"/>
              <a:t>19/06/2016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4B47-9310-47D3-9416-09900C906C9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87927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15E2-FEB9-48D5-9612-265AB5515055}" type="datetimeFigureOut">
              <a:rPr lang="fr-BE" smtClean="0"/>
              <a:t>19/06/2016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4B47-9310-47D3-9416-09900C906C9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96119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15E2-FEB9-48D5-9612-265AB5515055}" type="datetimeFigureOut">
              <a:rPr lang="fr-BE" smtClean="0"/>
              <a:t>19/06/2016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4B47-9310-47D3-9416-09900C906C9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5430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15E2-FEB9-48D5-9612-265AB5515055}" type="datetimeFigureOut">
              <a:rPr lang="fr-BE" smtClean="0"/>
              <a:t>19/06/2016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4B47-9310-47D3-9416-09900C906C9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20923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15E2-FEB9-48D5-9612-265AB5515055}" type="datetimeFigureOut">
              <a:rPr lang="fr-BE" smtClean="0"/>
              <a:t>19/06/2016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4B47-9310-47D3-9416-09900C906C9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92431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15E2-FEB9-48D5-9612-265AB5515055}" type="datetimeFigureOut">
              <a:rPr lang="fr-BE" smtClean="0"/>
              <a:t>19/06/2016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4B47-9310-47D3-9416-09900C906C9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79283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15E2-FEB9-48D5-9612-265AB5515055}" type="datetimeFigureOut">
              <a:rPr lang="fr-BE" smtClean="0"/>
              <a:t>19/06/2016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4B47-9310-47D3-9416-09900C906C9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56115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15E2-FEB9-48D5-9612-265AB5515055}" type="datetimeFigureOut">
              <a:rPr lang="fr-BE" smtClean="0"/>
              <a:t>19/06/2016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4B47-9310-47D3-9416-09900C906C9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4438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15E2-FEB9-48D5-9612-265AB5515055}" type="datetimeFigureOut">
              <a:rPr lang="fr-BE" smtClean="0"/>
              <a:t>19/06/2016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4B47-9310-47D3-9416-09900C906C9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05817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515E2-FEB9-48D5-9612-265AB5515055}" type="datetimeFigureOut">
              <a:rPr lang="fr-BE" smtClean="0"/>
              <a:t>19/06/2016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74B47-9310-47D3-9416-09900C906C9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84689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ec.europa.eu/competition/sectors/energy/capacity_mechanisms_working_group_10_en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12518" y="471155"/>
            <a:ext cx="11759878" cy="2387600"/>
          </a:xfrm>
        </p:spPr>
        <p:txBody>
          <a:bodyPr>
            <a:normAutofit/>
          </a:bodyPr>
          <a:lstStyle/>
          <a:p>
            <a:r>
              <a:rPr lang="en-GB" sz="4400" dirty="0" smtClean="0"/>
              <a:t>Capacity mechanisms for </a:t>
            </a:r>
            <a:r>
              <a:rPr lang="en-GB" sz="4400" dirty="0" smtClean="0"/>
              <a:t>improving  security of supply: quick </a:t>
            </a:r>
            <a:r>
              <a:rPr lang="en-GB" sz="4400" dirty="0" smtClean="0"/>
              <a:t>fixes</a:t>
            </a:r>
            <a:r>
              <a:rPr lang="en-GB" sz="4400" dirty="0" smtClean="0"/>
              <a:t> </a:t>
            </a:r>
            <a:r>
              <a:rPr lang="en-GB" sz="4400" dirty="0" smtClean="0"/>
              <a:t>or thoughtfully rethinking the way electricity is traded? </a:t>
            </a:r>
            <a:endParaRPr lang="en-GB" sz="4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4682" y="3682137"/>
            <a:ext cx="3939250" cy="969440"/>
          </a:xfrm>
        </p:spPr>
        <p:txBody>
          <a:bodyPr>
            <a:normAutofit/>
          </a:bodyPr>
          <a:lstStyle/>
          <a:p>
            <a:r>
              <a:rPr lang="en-GB" sz="3200" dirty="0" err="1"/>
              <a:t>Prof.</a:t>
            </a:r>
            <a:r>
              <a:rPr lang="en-GB" sz="3200" dirty="0"/>
              <a:t> Damien ERNST</a:t>
            </a:r>
          </a:p>
          <a:p>
            <a:endParaRPr lang="en-GB" sz="3200" dirty="0"/>
          </a:p>
        </p:txBody>
      </p:sp>
      <p:pic>
        <p:nvPicPr>
          <p:cNvPr id="1026" name="Picture 2" descr="https://www.ulg.ac.be/upload/docs/image/gif/2007-11/logo_nb_texte_cadre_300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0374" y="4880179"/>
            <a:ext cx="2087865" cy="1522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908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86154" y="-545493"/>
            <a:ext cx="11728578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4400" dirty="0" err="1" smtClean="0"/>
              <a:t>Capacitity</a:t>
            </a:r>
            <a:r>
              <a:rPr lang="fr-BE" sz="4400" dirty="0" smtClean="0"/>
              <a:t> </a:t>
            </a:r>
            <a:r>
              <a:rPr lang="fr-BE" sz="4400" dirty="0" err="1" smtClean="0"/>
              <a:t>mechanisms</a:t>
            </a:r>
            <a:r>
              <a:rPr lang="fr-BE" sz="4400" dirty="0" smtClean="0"/>
              <a:t>: the «EU </a:t>
            </a:r>
            <a:r>
              <a:rPr lang="fr-BE" sz="4400" dirty="0" err="1" smtClean="0"/>
              <a:t>taxonomy</a:t>
            </a:r>
            <a:r>
              <a:rPr lang="fr-BE" sz="4400" dirty="0" smtClean="0"/>
              <a:t> »</a:t>
            </a:r>
            <a:endParaRPr lang="fr-BE" sz="4400" dirty="0"/>
          </a:p>
        </p:txBody>
      </p:sp>
      <p:cxnSp>
        <p:nvCxnSpPr>
          <p:cNvPr id="7" name="Connecteur droit 6"/>
          <p:cNvCxnSpPr/>
          <p:nvPr/>
        </p:nvCxnSpPr>
        <p:spPr>
          <a:xfrm flipH="1">
            <a:off x="3362131" y="822599"/>
            <a:ext cx="2049624" cy="6218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3590787" y="2054147"/>
            <a:ext cx="462615" cy="6064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2267686" y="1488545"/>
            <a:ext cx="2315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 err="1" smtClean="0">
                <a:solidFill>
                  <a:srgbClr val="FF0000"/>
                </a:solidFill>
              </a:rPr>
              <a:t>Targeted</a:t>
            </a:r>
            <a:r>
              <a:rPr lang="fr-BE" sz="2400" dirty="0" smtClean="0">
                <a:solidFill>
                  <a:srgbClr val="FF0000"/>
                </a:solidFill>
              </a:rPr>
              <a:t> </a:t>
            </a:r>
            <a:endParaRPr lang="fr-BE" sz="2400" dirty="0">
              <a:solidFill>
                <a:srgbClr val="FF0000"/>
              </a:solidFill>
            </a:endParaRPr>
          </a:p>
        </p:txBody>
      </p:sp>
      <p:cxnSp>
        <p:nvCxnSpPr>
          <p:cNvPr id="14" name="Connecteur droit 13"/>
          <p:cNvCxnSpPr/>
          <p:nvPr/>
        </p:nvCxnSpPr>
        <p:spPr>
          <a:xfrm flipH="1">
            <a:off x="1696963" y="2004457"/>
            <a:ext cx="656254" cy="6064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H="1" flipV="1">
            <a:off x="6456784" y="786370"/>
            <a:ext cx="2202024" cy="7021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51008" y="2677711"/>
            <a:ext cx="2315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 smtClean="0">
                <a:solidFill>
                  <a:schemeClr val="accent6"/>
                </a:solidFill>
              </a:rPr>
              <a:t>Volume-</a:t>
            </a:r>
            <a:r>
              <a:rPr lang="fr-BE" sz="2800" dirty="0" err="1" smtClean="0">
                <a:solidFill>
                  <a:schemeClr val="accent6"/>
                </a:solidFill>
              </a:rPr>
              <a:t>based</a:t>
            </a:r>
            <a:r>
              <a:rPr lang="fr-BE" sz="2400" dirty="0" smtClean="0">
                <a:solidFill>
                  <a:schemeClr val="accent6"/>
                </a:solidFill>
              </a:rPr>
              <a:t> </a:t>
            </a:r>
            <a:endParaRPr lang="fr-BE" sz="2400" dirty="0">
              <a:solidFill>
                <a:schemeClr val="accent6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3343469" y="2677711"/>
            <a:ext cx="2315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 smtClean="0">
                <a:solidFill>
                  <a:schemeClr val="accent6"/>
                </a:solidFill>
              </a:rPr>
              <a:t>Price-</a:t>
            </a:r>
            <a:r>
              <a:rPr lang="fr-BE" sz="2800" dirty="0" err="1" smtClean="0">
                <a:solidFill>
                  <a:schemeClr val="accent6"/>
                </a:solidFill>
              </a:rPr>
              <a:t>based</a:t>
            </a:r>
            <a:r>
              <a:rPr lang="fr-BE" sz="2400" dirty="0" smtClean="0"/>
              <a:t> </a:t>
            </a:r>
            <a:endParaRPr lang="fr-BE" sz="2400" dirty="0"/>
          </a:p>
        </p:txBody>
      </p:sp>
      <p:cxnSp>
        <p:nvCxnSpPr>
          <p:cNvPr id="25" name="Connecteur droit 24"/>
          <p:cNvCxnSpPr/>
          <p:nvPr/>
        </p:nvCxnSpPr>
        <p:spPr>
          <a:xfrm>
            <a:off x="11038750" y="3200931"/>
            <a:ext cx="0" cy="7547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1695902" y="3200931"/>
            <a:ext cx="657315" cy="7547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space réservé du contenu 2"/>
          <p:cNvSpPr>
            <a:spLocks noGrp="1"/>
          </p:cNvSpPr>
          <p:nvPr>
            <p:ph idx="1"/>
          </p:nvPr>
        </p:nvSpPr>
        <p:spPr>
          <a:xfrm>
            <a:off x="-27001" y="4042518"/>
            <a:ext cx="2135720" cy="9175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BE" dirty="0" smtClean="0"/>
              <a:t>1. Tenders </a:t>
            </a:r>
            <a:r>
              <a:rPr lang="fr-BE" dirty="0" smtClean="0"/>
              <a:t>for new </a:t>
            </a:r>
            <a:r>
              <a:rPr lang="fr-BE" dirty="0" err="1" smtClean="0"/>
              <a:t>capacity</a:t>
            </a:r>
            <a:endParaRPr lang="fr-BE" dirty="0" smtClean="0"/>
          </a:p>
        </p:txBody>
      </p:sp>
      <p:sp>
        <p:nvSpPr>
          <p:cNvPr id="31" name="Espace réservé du contenu 2"/>
          <p:cNvSpPr txBox="1">
            <a:spLocks/>
          </p:cNvSpPr>
          <p:nvPr/>
        </p:nvSpPr>
        <p:spPr>
          <a:xfrm>
            <a:off x="2071397" y="4023857"/>
            <a:ext cx="2135720" cy="917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BE" dirty="0"/>
              <a:t>2</a:t>
            </a:r>
            <a:r>
              <a:rPr lang="fr-BE" dirty="0" smtClean="0"/>
              <a:t>. Strategic </a:t>
            </a:r>
            <a:r>
              <a:rPr lang="fr-BE" dirty="0" err="1" smtClean="0"/>
              <a:t>reserve</a:t>
            </a:r>
            <a:endParaRPr lang="fr-BE" dirty="0" smtClean="0"/>
          </a:p>
        </p:txBody>
      </p:sp>
      <p:cxnSp>
        <p:nvCxnSpPr>
          <p:cNvPr id="32" name="Connecteur droit 31"/>
          <p:cNvCxnSpPr/>
          <p:nvPr/>
        </p:nvCxnSpPr>
        <p:spPr>
          <a:xfrm>
            <a:off x="4451615" y="3324588"/>
            <a:ext cx="0" cy="16355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space réservé du contenu 2"/>
          <p:cNvSpPr txBox="1">
            <a:spLocks/>
          </p:cNvSpPr>
          <p:nvPr/>
        </p:nvSpPr>
        <p:spPr>
          <a:xfrm>
            <a:off x="3590787" y="4989462"/>
            <a:ext cx="2317612" cy="15497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BE" dirty="0" smtClean="0"/>
              <a:t>3. </a:t>
            </a:r>
            <a:r>
              <a:rPr lang="fr-BE" dirty="0" err="1" smtClean="0"/>
              <a:t>Targeted</a:t>
            </a:r>
            <a:r>
              <a:rPr lang="fr-BE" dirty="0"/>
              <a:t> </a:t>
            </a:r>
            <a:r>
              <a:rPr lang="fr-BE" dirty="0" err="1" smtClean="0"/>
              <a:t>capacity</a:t>
            </a:r>
            <a:r>
              <a:rPr lang="fr-BE" dirty="0" smtClean="0"/>
              <a:t> </a:t>
            </a:r>
            <a:r>
              <a:rPr lang="fr-BE" dirty="0" err="1" smtClean="0"/>
              <a:t>payment</a:t>
            </a:r>
            <a:endParaRPr lang="fr-BE" dirty="0" smtClean="0"/>
          </a:p>
        </p:txBody>
      </p:sp>
      <p:sp>
        <p:nvSpPr>
          <p:cNvPr id="35" name="ZoneTexte 34"/>
          <p:cNvSpPr txBox="1"/>
          <p:nvPr/>
        </p:nvSpPr>
        <p:spPr>
          <a:xfrm>
            <a:off x="7999792" y="1530927"/>
            <a:ext cx="2315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 err="1" smtClean="0">
                <a:solidFill>
                  <a:srgbClr val="FF0000"/>
                </a:solidFill>
              </a:rPr>
              <a:t>Market-wide</a:t>
            </a:r>
            <a:r>
              <a:rPr lang="fr-BE" sz="2400" dirty="0" smtClean="0">
                <a:solidFill>
                  <a:srgbClr val="FF0000"/>
                </a:solidFill>
              </a:rPr>
              <a:t> </a:t>
            </a:r>
            <a:endParaRPr lang="fr-BE" sz="2400" dirty="0">
              <a:solidFill>
                <a:srgbClr val="FF0000"/>
              </a:solidFill>
            </a:endParaRPr>
          </a:p>
        </p:txBody>
      </p:sp>
      <p:cxnSp>
        <p:nvCxnSpPr>
          <p:cNvPr id="36" name="Connecteur droit 35"/>
          <p:cNvCxnSpPr/>
          <p:nvPr/>
        </p:nvCxnSpPr>
        <p:spPr>
          <a:xfrm flipH="1">
            <a:off x="7304139" y="2071221"/>
            <a:ext cx="656254" cy="6064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ZoneTexte 36"/>
          <p:cNvSpPr txBox="1"/>
          <p:nvPr/>
        </p:nvSpPr>
        <p:spPr>
          <a:xfrm>
            <a:off x="5908399" y="2677711"/>
            <a:ext cx="2315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 smtClean="0">
                <a:solidFill>
                  <a:schemeClr val="accent6"/>
                </a:solidFill>
              </a:rPr>
              <a:t>Volume-</a:t>
            </a:r>
            <a:r>
              <a:rPr lang="fr-BE" sz="2800" dirty="0" err="1" smtClean="0">
                <a:solidFill>
                  <a:schemeClr val="accent6"/>
                </a:solidFill>
              </a:rPr>
              <a:t>based</a:t>
            </a:r>
            <a:r>
              <a:rPr lang="fr-BE" sz="2400" dirty="0" smtClean="0">
                <a:solidFill>
                  <a:schemeClr val="accent6"/>
                </a:solidFill>
              </a:rPr>
              <a:t> </a:t>
            </a:r>
            <a:endParaRPr lang="fr-BE" sz="2400" dirty="0">
              <a:solidFill>
                <a:schemeClr val="accent6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9356133" y="2660637"/>
            <a:ext cx="2315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 smtClean="0">
                <a:solidFill>
                  <a:schemeClr val="accent6"/>
                </a:solidFill>
              </a:rPr>
              <a:t>Price-</a:t>
            </a:r>
            <a:r>
              <a:rPr lang="fr-BE" sz="2800" dirty="0" err="1" smtClean="0">
                <a:solidFill>
                  <a:schemeClr val="accent6"/>
                </a:solidFill>
              </a:rPr>
              <a:t>based</a:t>
            </a:r>
            <a:r>
              <a:rPr lang="fr-BE" sz="2400" dirty="0" smtClean="0"/>
              <a:t> </a:t>
            </a:r>
            <a:endParaRPr lang="fr-BE" sz="2400" dirty="0"/>
          </a:p>
        </p:txBody>
      </p:sp>
      <p:cxnSp>
        <p:nvCxnSpPr>
          <p:cNvPr id="39" name="Connecteur droit 38"/>
          <p:cNvCxnSpPr/>
          <p:nvPr/>
        </p:nvCxnSpPr>
        <p:spPr>
          <a:xfrm>
            <a:off x="7123281" y="3305927"/>
            <a:ext cx="0" cy="16355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Espace réservé du contenu 2"/>
          <p:cNvSpPr txBox="1">
            <a:spLocks/>
          </p:cNvSpPr>
          <p:nvPr/>
        </p:nvSpPr>
        <p:spPr>
          <a:xfrm>
            <a:off x="6145333" y="5009633"/>
            <a:ext cx="2317612" cy="9067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BE" dirty="0"/>
              <a:t>4</a:t>
            </a:r>
            <a:r>
              <a:rPr lang="fr-BE" dirty="0" smtClean="0"/>
              <a:t>. Central </a:t>
            </a:r>
            <a:r>
              <a:rPr lang="fr-BE" dirty="0" err="1" smtClean="0"/>
              <a:t>buyer</a:t>
            </a:r>
            <a:endParaRPr lang="fr-BE" dirty="0" smtClean="0"/>
          </a:p>
        </p:txBody>
      </p:sp>
      <p:sp>
        <p:nvSpPr>
          <p:cNvPr id="41" name="Espace réservé du contenu 2"/>
          <p:cNvSpPr txBox="1">
            <a:spLocks/>
          </p:cNvSpPr>
          <p:nvPr/>
        </p:nvSpPr>
        <p:spPr>
          <a:xfrm>
            <a:off x="10027727" y="4042518"/>
            <a:ext cx="2317612" cy="15497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BE" dirty="0" smtClean="0"/>
              <a:t>6. </a:t>
            </a:r>
            <a:r>
              <a:rPr lang="fr-BE" dirty="0" err="1" smtClean="0"/>
              <a:t>Market-wide</a:t>
            </a:r>
            <a:r>
              <a:rPr lang="fr-BE" dirty="0" smtClean="0"/>
              <a:t> </a:t>
            </a:r>
            <a:r>
              <a:rPr lang="fr-BE" dirty="0" err="1" smtClean="0"/>
              <a:t>capacity</a:t>
            </a:r>
            <a:r>
              <a:rPr lang="fr-BE" dirty="0" smtClean="0"/>
              <a:t> </a:t>
            </a:r>
            <a:r>
              <a:rPr lang="fr-BE" dirty="0" err="1" smtClean="0"/>
              <a:t>payment</a:t>
            </a:r>
            <a:endParaRPr lang="fr-BE" dirty="0" smtClean="0"/>
          </a:p>
        </p:txBody>
      </p:sp>
      <p:cxnSp>
        <p:nvCxnSpPr>
          <p:cNvPr id="42" name="Connecteur droit 41"/>
          <p:cNvCxnSpPr/>
          <p:nvPr/>
        </p:nvCxnSpPr>
        <p:spPr>
          <a:xfrm>
            <a:off x="274334" y="3183857"/>
            <a:ext cx="0" cy="7547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8224001" y="3324588"/>
            <a:ext cx="735867" cy="6139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Espace réservé du contenu 2"/>
          <p:cNvSpPr txBox="1">
            <a:spLocks/>
          </p:cNvSpPr>
          <p:nvPr/>
        </p:nvSpPr>
        <p:spPr>
          <a:xfrm>
            <a:off x="7892008" y="4067826"/>
            <a:ext cx="2135720" cy="9175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BE" dirty="0" smtClean="0"/>
              <a:t>5. De-Central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BE" dirty="0" smtClean="0"/>
              <a:t>obligation</a:t>
            </a:r>
            <a:endParaRPr lang="fr-BE" dirty="0" smtClean="0"/>
          </a:p>
        </p:txBody>
      </p:sp>
      <p:cxnSp>
        <p:nvCxnSpPr>
          <p:cNvPr id="46" name="Connecteur droit 45"/>
          <p:cNvCxnSpPr/>
          <p:nvPr/>
        </p:nvCxnSpPr>
        <p:spPr>
          <a:xfrm>
            <a:off x="9796420" y="2071221"/>
            <a:ext cx="462615" cy="6064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Espace réservé du contenu 2"/>
          <p:cNvSpPr txBox="1">
            <a:spLocks/>
          </p:cNvSpPr>
          <p:nvPr/>
        </p:nvSpPr>
        <p:spPr>
          <a:xfrm>
            <a:off x="51008" y="6328750"/>
            <a:ext cx="11798870" cy="917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BE" sz="1800" dirty="0" err="1" smtClean="0"/>
              <a:t>See</a:t>
            </a:r>
            <a:r>
              <a:rPr lang="fr-BE" sz="1800" dirty="0" smtClean="0"/>
              <a:t>: </a:t>
            </a:r>
            <a:r>
              <a:rPr lang="en-US" sz="1800" dirty="0"/>
              <a:t>Capacity  mechanisms working group, 30 June 2015, </a:t>
            </a:r>
            <a:r>
              <a:rPr lang="en-US" sz="1800" dirty="0">
                <a:hlinkClick r:id="rId2"/>
              </a:rPr>
              <a:t>HIGH LEVEL </a:t>
            </a:r>
            <a:r>
              <a:rPr lang="en-US" sz="1800" dirty="0" smtClean="0">
                <a:hlinkClick r:id="rId2"/>
              </a:rPr>
              <a:t>COMPARISON OF </a:t>
            </a:r>
            <a:r>
              <a:rPr lang="en-US" sz="1800" dirty="0">
                <a:hlinkClick r:id="rId2"/>
              </a:rPr>
              <a:t>CAPACITY MECHANISM MODELS AND COMPATIBILITY WITH </a:t>
            </a:r>
            <a:r>
              <a:rPr lang="en-US" sz="1800" dirty="0" smtClean="0">
                <a:hlinkClick r:id="rId2"/>
              </a:rPr>
              <a:t>STATE </a:t>
            </a:r>
            <a:r>
              <a:rPr lang="en-US" sz="1800" dirty="0">
                <a:hlinkClick r:id="rId2"/>
              </a:rPr>
              <a:t>AID GUIDELINES</a:t>
            </a:r>
            <a:r>
              <a:rPr lang="en-US" sz="1800" dirty="0"/>
              <a:t> </a:t>
            </a:r>
            <a:endParaRPr lang="fr-BE" sz="1800" dirty="0" smtClean="0"/>
          </a:p>
        </p:txBody>
      </p:sp>
    </p:spTree>
    <p:extLst>
      <p:ext uri="{BB962C8B-B14F-4D97-AF65-F5344CB8AC3E}">
        <p14:creationId xmlns:p14="http://schemas.microsoft.com/office/powerpoint/2010/main" val="92392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28901"/>
            <a:ext cx="6045909" cy="313579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926" y="1150040"/>
            <a:ext cx="5902188" cy="92186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8338" y="2708414"/>
            <a:ext cx="5921737" cy="238042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0312" y="1150039"/>
            <a:ext cx="5850183" cy="639003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148417" y="187418"/>
            <a:ext cx="2315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 err="1" smtClean="0">
                <a:solidFill>
                  <a:srgbClr val="FF0000"/>
                </a:solidFill>
              </a:rPr>
              <a:t>Targeted</a:t>
            </a:r>
            <a:r>
              <a:rPr lang="fr-BE" sz="2400" dirty="0" smtClean="0">
                <a:solidFill>
                  <a:srgbClr val="FF0000"/>
                </a:solidFill>
              </a:rPr>
              <a:t> </a:t>
            </a:r>
            <a:endParaRPr lang="fr-BE" sz="2400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872015" y="230667"/>
            <a:ext cx="2315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 err="1" smtClean="0">
                <a:solidFill>
                  <a:srgbClr val="FF0000"/>
                </a:solidFill>
              </a:rPr>
              <a:t>Market-wide</a:t>
            </a:r>
            <a:r>
              <a:rPr lang="fr-BE" sz="2400" dirty="0" smtClean="0">
                <a:solidFill>
                  <a:srgbClr val="FF0000"/>
                </a:solidFill>
              </a:rPr>
              <a:t> </a:t>
            </a:r>
            <a:endParaRPr lang="fr-BE" sz="2400" dirty="0">
              <a:solidFill>
                <a:srgbClr val="FF0000"/>
              </a:solidFill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6105543" y="694013"/>
            <a:ext cx="0" cy="5348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221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-398983" y="-611192"/>
            <a:ext cx="11728578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4400" dirty="0" err="1" smtClean="0"/>
              <a:t>What</a:t>
            </a:r>
            <a:r>
              <a:rPr lang="fr-BE" sz="4400" dirty="0" smtClean="0"/>
              <a:t> I </a:t>
            </a:r>
            <a:r>
              <a:rPr lang="fr-BE" sz="4400" dirty="0" err="1" smtClean="0"/>
              <a:t>think</a:t>
            </a:r>
            <a:r>
              <a:rPr lang="fr-BE" sz="4400" dirty="0" smtClean="0"/>
              <a:t> of </a:t>
            </a:r>
            <a:r>
              <a:rPr lang="fr-BE" sz="4400" dirty="0" err="1" smtClean="0"/>
              <a:t>these</a:t>
            </a:r>
            <a:r>
              <a:rPr lang="fr-BE" sz="4400" dirty="0" smtClean="0"/>
              <a:t> </a:t>
            </a:r>
            <a:r>
              <a:rPr lang="fr-BE" sz="4400" dirty="0" err="1" smtClean="0"/>
              <a:t>mechanisms</a:t>
            </a:r>
            <a:r>
              <a:rPr lang="fr-BE" sz="4400" dirty="0" smtClean="0"/>
              <a:t> (in short)</a:t>
            </a:r>
            <a:endParaRPr lang="fr-BE" sz="4400" dirty="0"/>
          </a:p>
        </p:txBody>
      </p:sp>
      <p:sp>
        <p:nvSpPr>
          <p:cNvPr id="5" name="Rectangle 4"/>
          <p:cNvSpPr/>
          <p:nvPr/>
        </p:nvSpPr>
        <p:spPr>
          <a:xfrm>
            <a:off x="507225" y="888871"/>
            <a:ext cx="111382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400" b="1" dirty="0"/>
              <a:t>1. Tenders for new </a:t>
            </a:r>
            <a:r>
              <a:rPr lang="fr-BE" sz="2400" b="1" dirty="0" err="1" smtClean="0"/>
              <a:t>capacity</a:t>
            </a:r>
            <a:r>
              <a:rPr lang="fr-BE" sz="2400" dirty="0" smtClean="0"/>
              <a:t>: May not </a:t>
            </a:r>
            <a:r>
              <a:rPr lang="fr-BE" sz="2400" dirty="0" err="1" smtClean="0"/>
              <a:t>favour</a:t>
            </a:r>
            <a:r>
              <a:rPr lang="fr-BE" sz="2400" dirty="0" smtClean="0"/>
              <a:t> </a:t>
            </a:r>
            <a:r>
              <a:rPr lang="fr-BE" sz="2400" dirty="0" err="1" smtClean="0"/>
              <a:t>enough</a:t>
            </a:r>
            <a:r>
              <a:rPr lang="fr-BE" sz="2400" dirty="0" smtClean="0"/>
              <a:t> </a:t>
            </a:r>
            <a:r>
              <a:rPr lang="fr-BE" sz="2400" dirty="0" err="1" smtClean="0"/>
              <a:t>emerging</a:t>
            </a:r>
            <a:r>
              <a:rPr lang="fr-BE" sz="2400" dirty="0" smtClean="0"/>
              <a:t> technologies </a:t>
            </a:r>
            <a:r>
              <a:rPr lang="fr-BE" sz="2400" dirty="0" err="1" smtClean="0"/>
              <a:t>like</a:t>
            </a:r>
            <a:r>
              <a:rPr lang="fr-BE" sz="2400" dirty="0" smtClean="0"/>
              <a:t> DG + Storage. May </a:t>
            </a:r>
            <a:r>
              <a:rPr lang="fr-BE" sz="2400" dirty="0" err="1" smtClean="0"/>
              <a:t>be</a:t>
            </a:r>
            <a:r>
              <a:rPr lang="fr-BE" sz="2400" dirty="0" smtClean="0"/>
              <a:t> </a:t>
            </a:r>
            <a:r>
              <a:rPr lang="fr-BE" sz="2400" dirty="0" err="1" smtClean="0"/>
              <a:t>required</a:t>
            </a:r>
            <a:r>
              <a:rPr lang="fr-BE" sz="2400" dirty="0" smtClean="0"/>
              <a:t> in case of </a:t>
            </a:r>
            <a:r>
              <a:rPr lang="fr-BE" sz="2400" dirty="0" err="1" smtClean="0"/>
              <a:t>nuclear</a:t>
            </a:r>
            <a:r>
              <a:rPr lang="fr-BE" sz="2400" dirty="0" smtClean="0"/>
              <a:t> phase-out. </a:t>
            </a:r>
            <a:endParaRPr lang="fr-BE" sz="2400" dirty="0"/>
          </a:p>
        </p:txBody>
      </p:sp>
      <p:sp>
        <p:nvSpPr>
          <p:cNvPr id="6" name="Rectangle 5"/>
          <p:cNvSpPr/>
          <p:nvPr/>
        </p:nvSpPr>
        <p:spPr>
          <a:xfrm>
            <a:off x="507225" y="1749819"/>
            <a:ext cx="111382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400" b="1" dirty="0" smtClean="0"/>
              <a:t>2. Strategic </a:t>
            </a:r>
            <a:r>
              <a:rPr lang="fr-BE" sz="2400" b="1" dirty="0" err="1" smtClean="0"/>
              <a:t>reserve</a:t>
            </a:r>
            <a:r>
              <a:rPr lang="fr-BE" sz="2400" dirty="0" smtClean="0"/>
              <a:t>: OK as a </a:t>
            </a:r>
            <a:r>
              <a:rPr lang="fr-BE" sz="2400" dirty="0" err="1" smtClean="0"/>
              <a:t>temporary</a:t>
            </a:r>
            <a:r>
              <a:rPr lang="fr-BE" sz="2400" dirty="0" smtClean="0"/>
              <a:t> solution. But </a:t>
            </a:r>
            <a:r>
              <a:rPr lang="fr-BE" sz="2400" dirty="0" err="1" smtClean="0"/>
              <a:t>why</a:t>
            </a:r>
            <a:r>
              <a:rPr lang="fr-BE" sz="2400" dirty="0" smtClean="0"/>
              <a:t> </a:t>
            </a:r>
            <a:r>
              <a:rPr lang="fr-BE" sz="2400" dirty="0" err="1" smtClean="0"/>
              <a:t>removing</a:t>
            </a:r>
            <a:r>
              <a:rPr lang="fr-BE" sz="2400" dirty="0" smtClean="0"/>
              <a:t> the </a:t>
            </a:r>
            <a:r>
              <a:rPr lang="fr-BE" sz="2400" dirty="0" err="1" smtClean="0"/>
              <a:t>generators</a:t>
            </a:r>
            <a:r>
              <a:rPr lang="fr-BE" sz="2400" dirty="0" smtClean="0"/>
              <a:t> of the </a:t>
            </a:r>
            <a:r>
              <a:rPr lang="fr-BE" sz="2400" dirty="0" err="1" smtClean="0"/>
              <a:t>strategic</a:t>
            </a:r>
            <a:r>
              <a:rPr lang="fr-BE" sz="2400" dirty="0" smtClean="0"/>
              <a:t> </a:t>
            </a:r>
            <a:r>
              <a:rPr lang="fr-BE" sz="2400" dirty="0" err="1" smtClean="0"/>
              <a:t>reserve</a:t>
            </a:r>
            <a:r>
              <a:rPr lang="fr-BE" sz="2400" dirty="0" smtClean="0"/>
              <a:t> </a:t>
            </a:r>
            <a:r>
              <a:rPr lang="fr-BE" sz="2400" dirty="0" err="1" smtClean="0"/>
              <a:t>from</a:t>
            </a:r>
            <a:r>
              <a:rPr lang="fr-BE" sz="2400" dirty="0" smtClean="0"/>
              <a:t> the </a:t>
            </a:r>
            <a:r>
              <a:rPr lang="fr-BE" sz="2400" dirty="0" err="1" smtClean="0"/>
              <a:t>market</a:t>
            </a:r>
            <a:r>
              <a:rPr lang="fr-BE" sz="2400" dirty="0" smtClean="0"/>
              <a:t> (</a:t>
            </a:r>
            <a:r>
              <a:rPr lang="fr-BE" sz="2400" dirty="0" err="1" smtClean="0"/>
              <a:t>except</a:t>
            </a:r>
            <a:r>
              <a:rPr lang="fr-BE" sz="2400" dirty="0" smtClean="0"/>
              <a:t> </a:t>
            </a:r>
            <a:r>
              <a:rPr lang="fr-BE" sz="2400" dirty="0" err="1" smtClean="0"/>
              <a:t>when</a:t>
            </a:r>
            <a:r>
              <a:rPr lang="fr-BE" sz="2400" dirty="0" smtClean="0"/>
              <a:t> </a:t>
            </a:r>
            <a:r>
              <a:rPr lang="fr-BE" sz="2400" dirty="0" err="1" smtClean="0"/>
              <a:t>there</a:t>
            </a:r>
            <a:r>
              <a:rPr lang="fr-BE" sz="2400" dirty="0" smtClean="0"/>
              <a:t> </a:t>
            </a:r>
            <a:r>
              <a:rPr lang="fr-BE" sz="2400" dirty="0" err="1" smtClean="0"/>
              <a:t>is</a:t>
            </a:r>
            <a:r>
              <a:rPr lang="fr-BE" sz="2400" dirty="0" smtClean="0"/>
              <a:t> an </a:t>
            </a:r>
            <a:r>
              <a:rPr lang="fr-BE" sz="2400" dirty="0" err="1" smtClean="0"/>
              <a:t>adequacy</a:t>
            </a:r>
            <a:r>
              <a:rPr lang="fr-BE" sz="2400" dirty="0" smtClean="0"/>
              <a:t> </a:t>
            </a:r>
            <a:r>
              <a:rPr lang="fr-BE" sz="2400" dirty="0" err="1" smtClean="0"/>
              <a:t>problem</a:t>
            </a:r>
            <a:r>
              <a:rPr lang="fr-BE" sz="2400" dirty="0" smtClean="0"/>
              <a:t>)?  </a:t>
            </a:r>
            <a:endParaRPr lang="fr-BE" sz="2400" dirty="0"/>
          </a:p>
        </p:txBody>
      </p:sp>
      <p:sp>
        <p:nvSpPr>
          <p:cNvPr id="7" name="Rectangle 6"/>
          <p:cNvSpPr/>
          <p:nvPr/>
        </p:nvSpPr>
        <p:spPr>
          <a:xfrm>
            <a:off x="507225" y="2685520"/>
            <a:ext cx="111382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400" b="1" dirty="0"/>
              <a:t>3</a:t>
            </a:r>
            <a:r>
              <a:rPr lang="fr-BE" sz="2400" b="1" dirty="0" smtClean="0"/>
              <a:t>. </a:t>
            </a:r>
            <a:r>
              <a:rPr lang="fr-BE" sz="2400" b="1" dirty="0" err="1" smtClean="0"/>
              <a:t>Targeted</a:t>
            </a:r>
            <a:r>
              <a:rPr lang="fr-BE" sz="2400" b="1" dirty="0" smtClean="0"/>
              <a:t> </a:t>
            </a:r>
            <a:r>
              <a:rPr lang="fr-BE" sz="2400" b="1" dirty="0" err="1" smtClean="0"/>
              <a:t>capacity</a:t>
            </a:r>
            <a:r>
              <a:rPr lang="fr-BE" sz="2400" b="1" dirty="0" smtClean="0"/>
              <a:t> </a:t>
            </a:r>
            <a:r>
              <a:rPr lang="fr-BE" sz="2400" b="1" dirty="0" err="1" smtClean="0"/>
              <a:t>payment</a:t>
            </a:r>
            <a:r>
              <a:rPr lang="fr-BE" sz="2400" dirty="0" smtClean="0"/>
              <a:t>: Simple to put in place but no </a:t>
            </a:r>
            <a:r>
              <a:rPr lang="fr-BE" sz="2400" dirty="0" err="1" smtClean="0"/>
              <a:t>competition</a:t>
            </a:r>
            <a:r>
              <a:rPr lang="fr-BE" sz="2400" dirty="0" smtClean="0"/>
              <a:t>/innovation. </a:t>
            </a:r>
            <a:r>
              <a:rPr lang="fr-BE" sz="2400" dirty="0" err="1" smtClean="0"/>
              <a:t>Beneficial</a:t>
            </a:r>
            <a:r>
              <a:rPr lang="fr-BE" sz="2400" dirty="0" smtClean="0"/>
              <a:t> </a:t>
            </a:r>
            <a:r>
              <a:rPr lang="fr-BE" sz="2400" dirty="0" err="1" smtClean="0"/>
              <a:t>that</a:t>
            </a:r>
            <a:r>
              <a:rPr lang="fr-BE" sz="2400" dirty="0" smtClean="0"/>
              <a:t> the </a:t>
            </a:r>
            <a:r>
              <a:rPr lang="fr-BE" sz="2400" dirty="0" err="1" smtClean="0"/>
              <a:t>units</a:t>
            </a:r>
            <a:r>
              <a:rPr lang="fr-BE" sz="2400" dirty="0" smtClean="0"/>
              <a:t> </a:t>
            </a:r>
            <a:r>
              <a:rPr lang="fr-BE" sz="2400" dirty="0" err="1" smtClean="0"/>
              <a:t>still</a:t>
            </a:r>
            <a:r>
              <a:rPr lang="fr-BE" sz="2400" dirty="0" smtClean="0"/>
              <a:t> </a:t>
            </a:r>
            <a:r>
              <a:rPr lang="fr-BE" sz="2400" dirty="0" err="1" smtClean="0"/>
              <a:t>stay</a:t>
            </a:r>
            <a:r>
              <a:rPr lang="fr-BE" sz="2400" dirty="0" smtClean="0"/>
              <a:t> in the </a:t>
            </a:r>
            <a:r>
              <a:rPr lang="fr-BE" sz="2400" dirty="0" err="1" smtClean="0"/>
              <a:t>market</a:t>
            </a:r>
            <a:r>
              <a:rPr lang="fr-BE" sz="2400" dirty="0" smtClean="0"/>
              <a:t>. </a:t>
            </a:r>
            <a:endParaRPr lang="fr-BE" sz="2400" dirty="0"/>
          </a:p>
        </p:txBody>
      </p:sp>
      <p:sp>
        <p:nvSpPr>
          <p:cNvPr id="8" name="Rectangle 7"/>
          <p:cNvSpPr/>
          <p:nvPr/>
        </p:nvSpPr>
        <p:spPr>
          <a:xfrm>
            <a:off x="507225" y="3579723"/>
            <a:ext cx="111382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400" b="1" dirty="0" smtClean="0"/>
              <a:t>4. Central </a:t>
            </a:r>
            <a:r>
              <a:rPr lang="fr-BE" sz="2400" b="1" dirty="0" err="1" smtClean="0"/>
              <a:t>buyer</a:t>
            </a:r>
            <a:r>
              <a:rPr lang="fr-BE" sz="2400" dirty="0" smtClean="0"/>
              <a:t>: Will lead to </a:t>
            </a:r>
            <a:r>
              <a:rPr lang="fr-BE" sz="2400" dirty="0" err="1" smtClean="0"/>
              <a:t>payments</a:t>
            </a:r>
            <a:r>
              <a:rPr lang="fr-BE" sz="2400" dirty="0" smtClean="0"/>
              <a:t> to </a:t>
            </a:r>
            <a:r>
              <a:rPr lang="fr-BE" sz="2400" dirty="0" err="1" smtClean="0"/>
              <a:t>generators</a:t>
            </a:r>
            <a:r>
              <a:rPr lang="fr-BE" sz="2400" dirty="0" smtClean="0"/>
              <a:t> </a:t>
            </a:r>
            <a:r>
              <a:rPr lang="fr-BE" sz="2400" dirty="0" err="1" smtClean="0"/>
              <a:t>that</a:t>
            </a:r>
            <a:r>
              <a:rPr lang="fr-BE" sz="2400" dirty="0" smtClean="0"/>
              <a:t> </a:t>
            </a:r>
            <a:r>
              <a:rPr lang="fr-BE" sz="2400" dirty="0" err="1" smtClean="0"/>
              <a:t>would</a:t>
            </a:r>
            <a:r>
              <a:rPr lang="fr-BE" sz="2400" dirty="0" smtClean="0"/>
              <a:t> </a:t>
            </a:r>
            <a:r>
              <a:rPr lang="fr-BE" sz="2400" dirty="0" err="1" smtClean="0"/>
              <a:t>still</a:t>
            </a:r>
            <a:r>
              <a:rPr lang="fr-BE" sz="2400" dirty="0" smtClean="0"/>
              <a:t> </a:t>
            </a:r>
            <a:r>
              <a:rPr lang="fr-BE" sz="2400" dirty="0" err="1" smtClean="0"/>
              <a:t>be</a:t>
            </a:r>
            <a:r>
              <a:rPr lang="fr-BE" sz="2400" dirty="0" smtClean="0"/>
              <a:t> in </a:t>
            </a:r>
            <a:r>
              <a:rPr lang="fr-BE" sz="2400" dirty="0" err="1" smtClean="0"/>
              <a:t>activity</a:t>
            </a:r>
            <a:r>
              <a:rPr lang="fr-BE" sz="2400" dirty="0" smtClean="0"/>
              <a:t> </a:t>
            </a:r>
            <a:r>
              <a:rPr lang="fr-BE" sz="2400" dirty="0" err="1" smtClean="0"/>
              <a:t>even</a:t>
            </a:r>
            <a:r>
              <a:rPr lang="fr-BE" sz="2400" dirty="0" smtClean="0"/>
              <a:t> </a:t>
            </a:r>
            <a:r>
              <a:rPr lang="fr-BE" sz="2400" dirty="0" err="1" smtClean="0"/>
              <a:t>without</a:t>
            </a:r>
            <a:r>
              <a:rPr lang="fr-BE" sz="2400" dirty="0" smtClean="0"/>
              <a:t>  </a:t>
            </a:r>
            <a:r>
              <a:rPr lang="fr-BE" sz="2400" dirty="0" err="1" smtClean="0"/>
              <a:t>these</a:t>
            </a:r>
            <a:r>
              <a:rPr lang="fr-BE" sz="2400" dirty="0" smtClean="0"/>
              <a:t> </a:t>
            </a:r>
            <a:r>
              <a:rPr lang="fr-BE" sz="2400" dirty="0" err="1" smtClean="0"/>
              <a:t>payments</a:t>
            </a:r>
            <a:r>
              <a:rPr lang="fr-BE" sz="2400" dirty="0" smtClean="0"/>
              <a:t>. </a:t>
            </a:r>
            <a:r>
              <a:rPr lang="fr-BE" sz="2400" dirty="0" err="1" smtClean="0"/>
              <a:t>Problems</a:t>
            </a:r>
            <a:r>
              <a:rPr lang="fr-BE" sz="2400" dirty="0" smtClean="0"/>
              <a:t> of </a:t>
            </a:r>
            <a:r>
              <a:rPr lang="fr-BE" sz="2400" dirty="0" err="1" smtClean="0"/>
              <a:t>market</a:t>
            </a:r>
            <a:r>
              <a:rPr lang="fr-BE" sz="2400" dirty="0" smtClean="0"/>
              <a:t> power. Good solution for </a:t>
            </a:r>
            <a:r>
              <a:rPr lang="fr-BE" sz="2400" dirty="0" err="1" smtClean="0"/>
              <a:t>fostering</a:t>
            </a:r>
            <a:r>
              <a:rPr lang="fr-BE" sz="2400" dirty="0" smtClean="0"/>
              <a:t> large-</a:t>
            </a:r>
            <a:r>
              <a:rPr lang="fr-BE" sz="2400" dirty="0" err="1" smtClean="0"/>
              <a:t>scale</a:t>
            </a:r>
            <a:r>
              <a:rPr lang="fr-BE" sz="2400" dirty="0" smtClean="0"/>
              <a:t> </a:t>
            </a:r>
            <a:r>
              <a:rPr lang="fr-BE" sz="2400" dirty="0" err="1" smtClean="0"/>
              <a:t>investments</a:t>
            </a:r>
            <a:r>
              <a:rPr lang="fr-BE" sz="2400" dirty="0" smtClean="0"/>
              <a:t> in </a:t>
            </a:r>
            <a:r>
              <a:rPr lang="fr-BE" sz="2400" dirty="0" err="1" smtClean="0"/>
              <a:t>generation</a:t>
            </a:r>
            <a:r>
              <a:rPr lang="fr-BE" sz="2400" dirty="0" smtClean="0"/>
              <a:t>. Will </a:t>
            </a:r>
            <a:r>
              <a:rPr lang="fr-BE" sz="2400" dirty="0" err="1" smtClean="0"/>
              <a:t>foster</a:t>
            </a:r>
            <a:r>
              <a:rPr lang="fr-BE" sz="2400" dirty="0" smtClean="0"/>
              <a:t> innovation and </a:t>
            </a:r>
            <a:r>
              <a:rPr lang="fr-BE" sz="2400" dirty="0" err="1" smtClean="0"/>
              <a:t>competition</a:t>
            </a:r>
            <a:r>
              <a:rPr lang="fr-BE" sz="2400" dirty="0" smtClean="0"/>
              <a:t>. </a:t>
            </a:r>
            <a:endParaRPr lang="fr-BE" sz="2400" dirty="0"/>
          </a:p>
        </p:txBody>
      </p:sp>
      <p:sp>
        <p:nvSpPr>
          <p:cNvPr id="9" name="Rectangle 8"/>
          <p:cNvSpPr/>
          <p:nvPr/>
        </p:nvSpPr>
        <p:spPr>
          <a:xfrm>
            <a:off x="507225" y="4757309"/>
            <a:ext cx="111382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400" b="1" dirty="0"/>
              <a:t>5</a:t>
            </a:r>
            <a:r>
              <a:rPr lang="fr-BE" sz="2400" b="1" dirty="0" smtClean="0"/>
              <a:t>. De-central obligation</a:t>
            </a:r>
            <a:r>
              <a:rPr lang="fr-BE" sz="2400" dirty="0" smtClean="0"/>
              <a:t>: </a:t>
            </a:r>
            <a:r>
              <a:rPr lang="fr-BE" sz="2400" dirty="0" err="1" smtClean="0"/>
              <a:t>Same</a:t>
            </a:r>
            <a:r>
              <a:rPr lang="fr-BE" sz="2400" dirty="0" smtClean="0"/>
              <a:t> drawbacks as in the « Central </a:t>
            </a:r>
            <a:r>
              <a:rPr lang="fr-BE" sz="2400" dirty="0" err="1" smtClean="0"/>
              <a:t>buyer</a:t>
            </a:r>
            <a:r>
              <a:rPr lang="fr-BE" sz="2400" dirty="0" smtClean="0"/>
              <a:t> » model, but </a:t>
            </a:r>
            <a:r>
              <a:rPr lang="fr-BE" sz="2400" dirty="0" err="1" smtClean="0"/>
              <a:t>may</a:t>
            </a:r>
            <a:r>
              <a:rPr lang="fr-BE" sz="2400" dirty="0" smtClean="0"/>
              <a:t> </a:t>
            </a:r>
            <a:r>
              <a:rPr lang="fr-BE" sz="2400" dirty="0" err="1" smtClean="0"/>
              <a:t>favour</a:t>
            </a:r>
            <a:r>
              <a:rPr lang="fr-BE" sz="2400" dirty="0" smtClean="0"/>
              <a:t> more </a:t>
            </a:r>
            <a:r>
              <a:rPr lang="fr-BE" sz="2400" dirty="0" err="1" smtClean="0"/>
              <a:t>competition</a:t>
            </a:r>
            <a:r>
              <a:rPr lang="fr-BE" sz="2400" dirty="0" smtClean="0"/>
              <a:t> and innovation. May lead to </a:t>
            </a:r>
            <a:r>
              <a:rPr lang="fr-BE" sz="2400" dirty="0" err="1" smtClean="0"/>
              <a:t>problems</a:t>
            </a:r>
            <a:r>
              <a:rPr lang="fr-BE" sz="2400" dirty="0" smtClean="0"/>
              <a:t> of </a:t>
            </a:r>
            <a:r>
              <a:rPr lang="fr-BE" sz="2400" dirty="0" err="1" smtClean="0"/>
              <a:t>transparency</a:t>
            </a:r>
            <a:r>
              <a:rPr lang="fr-BE" sz="2400" dirty="0" smtClean="0"/>
              <a:t>. </a:t>
            </a:r>
            <a:endParaRPr lang="fr-BE" sz="2400" dirty="0"/>
          </a:p>
        </p:txBody>
      </p:sp>
      <p:sp>
        <p:nvSpPr>
          <p:cNvPr id="10" name="Rectangle 9"/>
          <p:cNvSpPr/>
          <p:nvPr/>
        </p:nvSpPr>
        <p:spPr>
          <a:xfrm>
            <a:off x="507225" y="5644622"/>
            <a:ext cx="111382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400" b="1" dirty="0" smtClean="0"/>
              <a:t>6. </a:t>
            </a:r>
            <a:r>
              <a:rPr lang="fr-BE" sz="2400" b="1" dirty="0" err="1" smtClean="0"/>
              <a:t>Market-wide</a:t>
            </a:r>
            <a:r>
              <a:rPr lang="fr-BE" sz="2400" b="1" dirty="0" smtClean="0"/>
              <a:t> </a:t>
            </a:r>
            <a:r>
              <a:rPr lang="fr-BE" sz="2400" b="1" dirty="0" err="1" smtClean="0"/>
              <a:t>capacity</a:t>
            </a:r>
            <a:r>
              <a:rPr lang="fr-BE" sz="2400" b="1" dirty="0" smtClean="0"/>
              <a:t> </a:t>
            </a:r>
            <a:r>
              <a:rPr lang="fr-BE" sz="2400" b="1" dirty="0" err="1" smtClean="0"/>
              <a:t>payment</a:t>
            </a:r>
            <a:r>
              <a:rPr lang="fr-BE" sz="2400" dirty="0" smtClean="0"/>
              <a:t>: </a:t>
            </a:r>
            <a:r>
              <a:rPr lang="fr-BE" sz="2400" dirty="0" err="1" smtClean="0"/>
              <a:t>Does</a:t>
            </a:r>
            <a:r>
              <a:rPr lang="fr-BE" sz="2400" dirty="0" smtClean="0"/>
              <a:t> not </a:t>
            </a:r>
            <a:r>
              <a:rPr lang="fr-BE" sz="2400" dirty="0" err="1" smtClean="0"/>
              <a:t>foster</a:t>
            </a:r>
            <a:r>
              <a:rPr lang="fr-BE" sz="2400" dirty="0" smtClean="0"/>
              <a:t> innovation/</a:t>
            </a:r>
            <a:r>
              <a:rPr lang="fr-BE" sz="2400" dirty="0" err="1" smtClean="0"/>
              <a:t>competition</a:t>
            </a:r>
            <a:r>
              <a:rPr lang="fr-BE" sz="2400" dirty="0" smtClean="0"/>
              <a:t> and </a:t>
            </a:r>
            <a:r>
              <a:rPr lang="fr-BE" sz="2400" dirty="0" err="1" smtClean="0"/>
              <a:t>will</a:t>
            </a:r>
            <a:r>
              <a:rPr lang="fr-BE" sz="2400" dirty="0" smtClean="0"/>
              <a:t> lead to </a:t>
            </a:r>
            <a:r>
              <a:rPr lang="fr-BE" sz="2400" dirty="0" err="1" smtClean="0"/>
              <a:t>payments</a:t>
            </a:r>
            <a:r>
              <a:rPr lang="fr-BE" sz="2400" dirty="0" smtClean="0"/>
              <a:t> to </a:t>
            </a:r>
            <a:r>
              <a:rPr lang="fr-BE" sz="2400" dirty="0" err="1" smtClean="0"/>
              <a:t>generators</a:t>
            </a:r>
            <a:r>
              <a:rPr lang="fr-BE" sz="2400" dirty="0" smtClean="0"/>
              <a:t> </a:t>
            </a:r>
            <a:r>
              <a:rPr lang="fr-BE" sz="2400" dirty="0" err="1" smtClean="0"/>
              <a:t>that</a:t>
            </a:r>
            <a:r>
              <a:rPr lang="fr-BE" sz="2400" dirty="0" smtClean="0"/>
              <a:t> are </a:t>
            </a:r>
            <a:r>
              <a:rPr lang="fr-BE" sz="2400" dirty="0" err="1" smtClean="0"/>
              <a:t>already</a:t>
            </a:r>
            <a:r>
              <a:rPr lang="fr-BE" sz="2400" dirty="0" smtClean="0"/>
              <a:t> </a:t>
            </a:r>
            <a:r>
              <a:rPr lang="fr-BE" sz="2400" dirty="0" err="1" smtClean="0"/>
              <a:t>bankable</a:t>
            </a:r>
            <a:r>
              <a:rPr lang="fr-BE" sz="2400" dirty="0" smtClean="0"/>
              <a:t>. 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41585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9979" y="27488"/>
            <a:ext cx="10515600" cy="1325563"/>
          </a:xfrm>
        </p:spPr>
        <p:txBody>
          <a:bodyPr>
            <a:normAutofit/>
          </a:bodyPr>
          <a:lstStyle/>
          <a:p>
            <a:r>
              <a:rPr lang="fr-BE" dirty="0" err="1" smtClean="0"/>
              <a:t>Targeted</a:t>
            </a:r>
            <a:r>
              <a:rPr lang="fr-BE" dirty="0" smtClean="0"/>
              <a:t> </a:t>
            </a:r>
            <a:r>
              <a:rPr lang="fr-BE" dirty="0" err="1" smtClean="0"/>
              <a:t>capacity</a:t>
            </a:r>
            <a:r>
              <a:rPr lang="fr-BE" dirty="0" smtClean="0"/>
              <a:t> </a:t>
            </a:r>
            <a:r>
              <a:rPr lang="fr-BE" dirty="0" err="1" smtClean="0"/>
              <a:t>payment</a:t>
            </a:r>
            <a:r>
              <a:rPr lang="fr-BE" dirty="0" smtClean="0"/>
              <a:t> for </a:t>
            </a:r>
            <a:r>
              <a:rPr lang="fr-BE" dirty="0" err="1" smtClean="0"/>
              <a:t>Belgium</a:t>
            </a:r>
            <a:r>
              <a:rPr lang="fr-BE" dirty="0" smtClean="0"/>
              <a:t>? 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96604" y="1468281"/>
            <a:ext cx="4888464" cy="3155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sz="2400" dirty="0" smtClean="0"/>
              <a:t>In </a:t>
            </a:r>
            <a:r>
              <a:rPr lang="fr-BE" sz="2400" dirty="0" err="1" smtClean="0"/>
              <a:t>Belgium</a:t>
            </a:r>
            <a:r>
              <a:rPr lang="fr-BE" sz="2400" dirty="0" smtClean="0"/>
              <a:t>, </a:t>
            </a:r>
            <a:r>
              <a:rPr lang="fr-BE" sz="2400" dirty="0" err="1" smtClean="0"/>
              <a:t>there</a:t>
            </a:r>
            <a:r>
              <a:rPr lang="fr-BE" sz="2400" dirty="0" smtClean="0"/>
              <a:t> are </a:t>
            </a:r>
            <a:r>
              <a:rPr lang="fr-BE" sz="2400" dirty="0" err="1" smtClean="0"/>
              <a:t>around</a:t>
            </a:r>
            <a:r>
              <a:rPr lang="fr-BE" sz="2400" dirty="0" smtClean="0"/>
              <a:t> 4000 MW of </a:t>
            </a:r>
            <a:r>
              <a:rPr lang="fr-BE" sz="2400" dirty="0" err="1" smtClean="0"/>
              <a:t>gas-fired</a:t>
            </a:r>
            <a:r>
              <a:rPr lang="fr-BE" sz="2400" dirty="0" smtClean="0"/>
              <a:t> power </a:t>
            </a:r>
            <a:r>
              <a:rPr lang="fr-BE" sz="2400" dirty="0" smtClean="0"/>
              <a:t>plants </a:t>
            </a:r>
            <a:r>
              <a:rPr lang="fr-BE" sz="2400" dirty="0" err="1" smtClean="0"/>
              <a:t>which</a:t>
            </a:r>
            <a:r>
              <a:rPr lang="fr-BE" sz="2400" dirty="0" smtClean="0"/>
              <a:t> are not </a:t>
            </a:r>
            <a:r>
              <a:rPr lang="fr-BE" sz="2400" dirty="0" err="1" smtClean="0"/>
              <a:t>competitive</a:t>
            </a:r>
            <a:r>
              <a:rPr lang="fr-BE" sz="2400" dirty="0"/>
              <a:t> </a:t>
            </a:r>
            <a:r>
              <a:rPr lang="fr-BE" sz="2400" dirty="0" smtClean="0"/>
              <a:t>(</a:t>
            </a:r>
            <a:r>
              <a:rPr lang="fr-BE" sz="2400" dirty="0" err="1" smtClean="0"/>
              <a:t>now</a:t>
            </a:r>
            <a:r>
              <a:rPr lang="fr-BE" sz="2400" dirty="0" smtClean="0"/>
              <a:t>) and at </a:t>
            </a:r>
            <a:r>
              <a:rPr lang="fr-BE" sz="2400" dirty="0" err="1" smtClean="0"/>
              <a:t>risk</a:t>
            </a:r>
            <a:r>
              <a:rPr lang="fr-BE" sz="2400" dirty="0" smtClean="0"/>
              <a:t> of </a:t>
            </a:r>
            <a:r>
              <a:rPr lang="fr-BE" sz="2400" dirty="0" err="1" smtClean="0"/>
              <a:t>closure</a:t>
            </a:r>
            <a:r>
              <a:rPr lang="fr-BE" sz="2400" dirty="0" smtClean="0"/>
              <a:t>.  This </a:t>
            </a:r>
            <a:r>
              <a:rPr lang="fr-BE" sz="2400" dirty="0" err="1" smtClean="0"/>
              <a:t>may</a:t>
            </a:r>
            <a:r>
              <a:rPr lang="fr-BE" sz="2400" dirty="0" smtClean="0"/>
              <a:t> </a:t>
            </a:r>
            <a:r>
              <a:rPr lang="fr-BE" sz="2400" dirty="0" err="1" smtClean="0"/>
              <a:t>create</a:t>
            </a:r>
            <a:r>
              <a:rPr lang="fr-BE" sz="2400" dirty="0" smtClean="0"/>
              <a:t> a </a:t>
            </a:r>
            <a:r>
              <a:rPr lang="fr-BE" sz="2400" dirty="0" err="1" smtClean="0"/>
              <a:t>capacity</a:t>
            </a:r>
            <a:r>
              <a:rPr lang="fr-BE" sz="2400" dirty="0" smtClean="0"/>
              <a:t> </a:t>
            </a:r>
            <a:r>
              <a:rPr lang="fr-BE" sz="2400" dirty="0" err="1" smtClean="0"/>
              <a:t>problem</a:t>
            </a:r>
            <a:r>
              <a:rPr lang="fr-BE" sz="2400" dirty="0" smtClean="0"/>
              <a:t> in </a:t>
            </a:r>
            <a:r>
              <a:rPr lang="fr-BE" sz="2400" dirty="0" err="1" smtClean="0"/>
              <a:t>Belgium</a:t>
            </a:r>
            <a:r>
              <a:rPr lang="fr-BE" sz="2400" dirty="0" smtClean="0"/>
              <a:t>. Real </a:t>
            </a:r>
            <a:r>
              <a:rPr lang="fr-BE" sz="2400" dirty="0" err="1" smtClean="0"/>
              <a:t>risk</a:t>
            </a:r>
            <a:r>
              <a:rPr lang="fr-BE" sz="2400" dirty="0" smtClean="0"/>
              <a:t> </a:t>
            </a:r>
            <a:r>
              <a:rPr lang="fr-BE" sz="2400" dirty="0" err="1" smtClean="0"/>
              <a:t>will</a:t>
            </a:r>
            <a:r>
              <a:rPr lang="fr-BE" sz="2400" dirty="0" smtClean="0"/>
              <a:t> </a:t>
            </a:r>
            <a:r>
              <a:rPr lang="fr-BE" sz="2400" dirty="0" err="1" smtClean="0"/>
              <a:t>occur</a:t>
            </a:r>
            <a:r>
              <a:rPr lang="fr-BE" sz="2400" dirty="0" smtClean="0"/>
              <a:t> </a:t>
            </a:r>
            <a:r>
              <a:rPr lang="fr-BE" sz="2400" dirty="0" err="1" smtClean="0"/>
              <a:t>when</a:t>
            </a:r>
            <a:r>
              <a:rPr lang="fr-BE" sz="2400" dirty="0" smtClean="0"/>
              <a:t> Germany </a:t>
            </a:r>
            <a:r>
              <a:rPr lang="fr-BE" sz="2400" dirty="0" err="1" smtClean="0"/>
              <a:t>proceeds</a:t>
            </a:r>
            <a:r>
              <a:rPr lang="fr-BE" sz="2400" dirty="0" smtClean="0"/>
              <a:t> </a:t>
            </a:r>
            <a:r>
              <a:rPr lang="fr-BE" sz="2400" dirty="0" smtClean="0"/>
              <a:t>to </a:t>
            </a:r>
            <a:r>
              <a:rPr lang="fr-BE" sz="2400" dirty="0" err="1" smtClean="0"/>
              <a:t>its</a:t>
            </a:r>
            <a:r>
              <a:rPr lang="fr-BE" sz="2400" dirty="0" smtClean="0"/>
              <a:t> </a:t>
            </a:r>
            <a:r>
              <a:rPr lang="fr-BE" sz="2400" dirty="0" err="1" smtClean="0"/>
              <a:t>nuclear</a:t>
            </a:r>
            <a:r>
              <a:rPr lang="fr-BE" sz="2400" dirty="0" smtClean="0"/>
              <a:t> phase out. </a:t>
            </a:r>
            <a:endParaRPr lang="fr-BE" sz="24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875" y="1128238"/>
            <a:ext cx="5243512" cy="3495675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 flipH="1">
            <a:off x="6879189" y="2407444"/>
            <a:ext cx="335999" cy="937264"/>
          </a:xfrm>
          <a:prstGeom prst="straightConnector1">
            <a:avLst/>
          </a:prstGeom>
          <a:ln w="1905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contenu 2"/>
          <p:cNvSpPr txBox="1">
            <a:spLocks/>
          </p:cNvSpPr>
          <p:nvPr/>
        </p:nvSpPr>
        <p:spPr>
          <a:xfrm>
            <a:off x="6686550" y="1741012"/>
            <a:ext cx="1628775" cy="719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BE" sz="1800" dirty="0" err="1" smtClean="0"/>
              <a:t>Gas</a:t>
            </a:r>
            <a:r>
              <a:rPr lang="fr-BE" sz="1800" dirty="0" smtClean="0"/>
              <a:t> </a:t>
            </a:r>
            <a:r>
              <a:rPr lang="fr-BE" sz="1800" dirty="0" err="1" smtClean="0"/>
              <a:t>prices</a:t>
            </a:r>
            <a:r>
              <a:rPr lang="fr-BE" sz="1800" dirty="0"/>
              <a:t> </a:t>
            </a:r>
            <a:endParaRPr lang="fr-BE" sz="18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fr-BE" sz="1800" dirty="0" err="1" smtClean="0"/>
              <a:t>June</a:t>
            </a:r>
            <a:r>
              <a:rPr lang="fr-BE" sz="1800" dirty="0" smtClean="0"/>
              <a:t> 2010</a:t>
            </a:r>
            <a:endParaRPr lang="fr-BE" sz="1800" dirty="0"/>
          </a:p>
        </p:txBody>
      </p:sp>
      <p:cxnSp>
        <p:nvCxnSpPr>
          <p:cNvPr id="9" name="Connecteur droit avec flèche 8"/>
          <p:cNvCxnSpPr/>
          <p:nvPr/>
        </p:nvCxnSpPr>
        <p:spPr>
          <a:xfrm flipH="1">
            <a:off x="10765388" y="2750105"/>
            <a:ext cx="335999" cy="937264"/>
          </a:xfrm>
          <a:prstGeom prst="straightConnector1">
            <a:avLst/>
          </a:prstGeom>
          <a:ln w="1905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10837068" y="2077401"/>
            <a:ext cx="1628775" cy="719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BE" sz="18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BE" sz="1800" dirty="0" err="1" smtClean="0"/>
              <a:t>June</a:t>
            </a:r>
            <a:r>
              <a:rPr lang="fr-BE" sz="1800" dirty="0" smtClean="0"/>
              <a:t> 2016</a:t>
            </a:r>
            <a:endParaRPr lang="fr-BE" sz="1800" dirty="0"/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>
          <a:xfrm>
            <a:off x="629689" y="5042306"/>
            <a:ext cx="10932622" cy="1803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BE" sz="2400" dirty="0" err="1">
                <a:solidFill>
                  <a:srgbClr val="FF0000"/>
                </a:solidFill>
              </a:rPr>
              <a:t>T</a:t>
            </a:r>
            <a:r>
              <a:rPr lang="fr-BE" sz="2400" dirty="0" err="1" smtClean="0">
                <a:solidFill>
                  <a:srgbClr val="FF0000"/>
                </a:solidFill>
              </a:rPr>
              <a:t>argeted</a:t>
            </a:r>
            <a:r>
              <a:rPr lang="fr-BE" sz="2400" dirty="0" smtClean="0">
                <a:solidFill>
                  <a:srgbClr val="FF0000"/>
                </a:solidFill>
              </a:rPr>
              <a:t> </a:t>
            </a:r>
            <a:r>
              <a:rPr lang="fr-BE" sz="2400" dirty="0" err="1" smtClean="0">
                <a:solidFill>
                  <a:srgbClr val="FF0000"/>
                </a:solidFill>
              </a:rPr>
              <a:t>capacity</a:t>
            </a:r>
            <a:r>
              <a:rPr lang="fr-BE" sz="2400" dirty="0" smtClean="0">
                <a:solidFill>
                  <a:srgbClr val="FF0000"/>
                </a:solidFill>
              </a:rPr>
              <a:t> </a:t>
            </a:r>
            <a:r>
              <a:rPr lang="fr-BE" sz="2400" dirty="0" err="1" smtClean="0">
                <a:solidFill>
                  <a:srgbClr val="FF0000"/>
                </a:solidFill>
              </a:rPr>
              <a:t>payments</a:t>
            </a:r>
            <a:r>
              <a:rPr lang="fr-BE" sz="2400" dirty="0" smtClean="0">
                <a:solidFill>
                  <a:srgbClr val="FF0000"/>
                </a:solidFill>
              </a:rPr>
              <a:t> </a:t>
            </a:r>
            <a:r>
              <a:rPr lang="fr-BE" sz="2400" dirty="0" smtClean="0"/>
              <a:t>to </a:t>
            </a:r>
            <a:r>
              <a:rPr lang="fr-BE" sz="2400" dirty="0" err="1" smtClean="0"/>
              <a:t>these</a:t>
            </a:r>
            <a:r>
              <a:rPr lang="fr-BE" sz="2400" dirty="0" smtClean="0"/>
              <a:t> power plants </a:t>
            </a:r>
            <a:r>
              <a:rPr lang="fr-BE" sz="2400" dirty="0" err="1" smtClean="0"/>
              <a:t>would</a:t>
            </a:r>
            <a:r>
              <a:rPr lang="fr-BE" sz="2400" dirty="0" smtClean="0"/>
              <a:t> </a:t>
            </a:r>
            <a:r>
              <a:rPr lang="fr-BE" sz="2400" dirty="0" err="1" smtClean="0"/>
              <a:t>be</a:t>
            </a:r>
            <a:r>
              <a:rPr lang="fr-BE" sz="2400" dirty="0" smtClean="0"/>
              <a:t> simple to put in place and effective in </a:t>
            </a:r>
            <a:r>
              <a:rPr lang="fr-BE" sz="2400" dirty="0" err="1" smtClean="0"/>
              <a:t>avoiding</a:t>
            </a:r>
            <a:r>
              <a:rPr lang="fr-BE" sz="2400" dirty="0" smtClean="0"/>
              <a:t> </a:t>
            </a:r>
            <a:r>
              <a:rPr lang="fr-BE" sz="2400" dirty="0" err="1" smtClean="0"/>
              <a:t>any</a:t>
            </a:r>
            <a:r>
              <a:rPr lang="fr-BE" sz="2400" dirty="0" smtClean="0"/>
              <a:t> </a:t>
            </a:r>
            <a:r>
              <a:rPr lang="fr-BE" sz="2400" dirty="0" err="1" smtClean="0"/>
              <a:t>risk</a:t>
            </a:r>
            <a:r>
              <a:rPr lang="fr-BE" sz="2400" dirty="0" smtClean="0"/>
              <a:t> of </a:t>
            </a:r>
            <a:r>
              <a:rPr lang="fr-BE" sz="2400" dirty="0" err="1" smtClean="0"/>
              <a:t>shortage</a:t>
            </a:r>
            <a:r>
              <a:rPr lang="fr-BE" sz="2400" dirty="0" smtClean="0"/>
              <a:t> of </a:t>
            </a:r>
            <a:r>
              <a:rPr lang="fr-BE" sz="2400" dirty="0" err="1" smtClean="0"/>
              <a:t>supply</a:t>
            </a:r>
            <a:r>
              <a:rPr lang="fr-BE" sz="2400" dirty="0" smtClean="0"/>
              <a:t>. T</a:t>
            </a:r>
            <a:r>
              <a:rPr lang="fr-BE" sz="2400" dirty="0" smtClean="0"/>
              <a:t>he total </a:t>
            </a:r>
            <a:r>
              <a:rPr lang="fr-BE" sz="2400" dirty="0" err="1" smtClean="0"/>
              <a:t>payments</a:t>
            </a:r>
            <a:r>
              <a:rPr lang="fr-BE" sz="2400" dirty="0" smtClean="0"/>
              <a:t> </a:t>
            </a:r>
            <a:r>
              <a:rPr lang="fr-BE" sz="2400" dirty="0" err="1" smtClean="0"/>
              <a:t>necessary</a:t>
            </a:r>
            <a:r>
              <a:rPr lang="fr-BE" sz="2400" dirty="0" smtClean="0"/>
              <a:t> for </a:t>
            </a:r>
            <a:r>
              <a:rPr lang="fr-BE" sz="2400" dirty="0" err="1" smtClean="0"/>
              <a:t>maintaining</a:t>
            </a:r>
            <a:r>
              <a:rPr lang="fr-BE" sz="2400" dirty="0" smtClean="0"/>
              <a:t> </a:t>
            </a:r>
            <a:r>
              <a:rPr lang="fr-BE" sz="2400" dirty="0" err="1" smtClean="0"/>
              <a:t>them</a:t>
            </a:r>
            <a:r>
              <a:rPr lang="fr-BE" sz="2400" dirty="0" smtClean="0"/>
              <a:t> </a:t>
            </a:r>
            <a:r>
              <a:rPr lang="fr-BE" sz="2400" dirty="0" smtClean="0"/>
              <a:t>in </a:t>
            </a:r>
            <a:r>
              <a:rPr lang="fr-BE" sz="2400" dirty="0" err="1" smtClean="0"/>
              <a:t>operation</a:t>
            </a:r>
            <a:r>
              <a:rPr lang="fr-BE" sz="2400" dirty="0" smtClean="0"/>
              <a:t> </a:t>
            </a:r>
            <a:r>
              <a:rPr lang="fr-BE" sz="2400" dirty="0" err="1" smtClean="0"/>
              <a:t>would</a:t>
            </a:r>
            <a:r>
              <a:rPr lang="fr-BE" sz="2400" dirty="0" smtClean="0"/>
              <a:t> </a:t>
            </a:r>
            <a:r>
              <a:rPr lang="fr-BE" sz="2400" dirty="0" err="1" smtClean="0"/>
              <a:t>be</a:t>
            </a:r>
            <a:r>
              <a:rPr lang="fr-BE" sz="2400" dirty="0" smtClean="0"/>
              <a:t> </a:t>
            </a:r>
            <a:r>
              <a:rPr lang="fr-BE" sz="2400" dirty="0" err="1" smtClean="0"/>
              <a:t>around</a:t>
            </a:r>
            <a:r>
              <a:rPr lang="fr-BE" sz="2400" dirty="0" smtClean="0"/>
              <a:t> 100 million euros per </a:t>
            </a:r>
            <a:r>
              <a:rPr lang="fr-BE" sz="2400" dirty="0" err="1" smtClean="0"/>
              <a:t>year</a:t>
            </a:r>
            <a:r>
              <a:rPr lang="fr-BE" sz="2400" dirty="0" smtClean="0"/>
              <a:t>. This </a:t>
            </a:r>
            <a:r>
              <a:rPr lang="fr-BE" sz="2400" dirty="0" smtClean="0"/>
              <a:t>solution </a:t>
            </a:r>
            <a:r>
              <a:rPr lang="fr-BE" sz="2400" dirty="0" err="1" smtClean="0"/>
              <a:t>may</a:t>
            </a:r>
            <a:r>
              <a:rPr lang="fr-BE" sz="2400" dirty="0" smtClean="0"/>
              <a:t> </a:t>
            </a:r>
            <a:r>
              <a:rPr lang="fr-BE" sz="2400" dirty="0" err="1" smtClean="0"/>
              <a:t>be</a:t>
            </a:r>
            <a:r>
              <a:rPr lang="fr-BE" sz="2400" dirty="0" smtClean="0"/>
              <a:t> </a:t>
            </a:r>
            <a:r>
              <a:rPr lang="fr-BE" sz="2400" dirty="0" smtClean="0"/>
              <a:t>the </a:t>
            </a:r>
            <a:r>
              <a:rPr lang="fr-BE" sz="2400" dirty="0" err="1" smtClean="0">
                <a:solidFill>
                  <a:srgbClr val="FF0000"/>
                </a:solidFill>
              </a:rPr>
              <a:t>cheapest</a:t>
            </a:r>
            <a:r>
              <a:rPr lang="fr-BE" sz="2400" dirty="0" smtClean="0"/>
              <a:t> one for </a:t>
            </a:r>
            <a:r>
              <a:rPr lang="fr-BE" sz="2400" dirty="0" err="1" smtClean="0"/>
              <a:t>ensuring</a:t>
            </a:r>
            <a:r>
              <a:rPr lang="fr-BE" sz="2400" dirty="0" smtClean="0"/>
              <a:t> </a:t>
            </a:r>
            <a:r>
              <a:rPr lang="fr-BE" sz="2400" dirty="0" err="1" smtClean="0"/>
              <a:t>security</a:t>
            </a:r>
            <a:r>
              <a:rPr lang="fr-BE" sz="2400" dirty="0" smtClean="0"/>
              <a:t> of </a:t>
            </a:r>
            <a:r>
              <a:rPr lang="fr-BE" sz="2400" dirty="0" err="1" smtClean="0"/>
              <a:t>supply</a:t>
            </a:r>
            <a:r>
              <a:rPr lang="fr-BE" sz="2400" dirty="0" smtClean="0"/>
              <a:t> in </a:t>
            </a:r>
            <a:r>
              <a:rPr lang="fr-BE" sz="2400" dirty="0" err="1" smtClean="0"/>
              <a:t>Belgium</a:t>
            </a:r>
            <a:r>
              <a:rPr lang="fr-BE" sz="2400" dirty="0" smtClean="0"/>
              <a:t>, </a:t>
            </a:r>
            <a:r>
              <a:rPr lang="fr-BE" sz="2400" dirty="0" err="1" smtClean="0"/>
              <a:t>even</a:t>
            </a:r>
            <a:r>
              <a:rPr lang="fr-BE" sz="2400" dirty="0" smtClean="0"/>
              <a:t> </a:t>
            </a:r>
            <a:r>
              <a:rPr lang="fr-BE" sz="2400" dirty="0" err="1" smtClean="0"/>
              <a:t>after</a:t>
            </a:r>
            <a:r>
              <a:rPr lang="fr-BE" sz="2400" dirty="0" smtClean="0"/>
              <a:t> the </a:t>
            </a:r>
            <a:r>
              <a:rPr lang="fr-BE" sz="2400" dirty="0" err="1" smtClean="0"/>
              <a:t>German</a:t>
            </a:r>
            <a:r>
              <a:rPr lang="fr-BE" sz="2400" dirty="0" smtClean="0"/>
              <a:t> </a:t>
            </a:r>
            <a:r>
              <a:rPr lang="fr-BE" sz="2400" dirty="0" err="1" smtClean="0"/>
              <a:t>nuclear</a:t>
            </a:r>
            <a:r>
              <a:rPr lang="fr-BE" sz="2400" dirty="0" smtClean="0"/>
              <a:t> phase-out. 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267290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918" y="297456"/>
            <a:ext cx="11774905" cy="1325563"/>
          </a:xfrm>
        </p:spPr>
        <p:txBody>
          <a:bodyPr/>
          <a:lstStyle/>
          <a:p>
            <a:r>
              <a:rPr lang="fr-BE" dirty="0" err="1"/>
              <a:t>R</a:t>
            </a:r>
            <a:r>
              <a:rPr lang="fr-BE" dirty="0" err="1" smtClean="0"/>
              <a:t>enewable</a:t>
            </a:r>
            <a:r>
              <a:rPr lang="fr-BE" dirty="0" err="1" smtClean="0"/>
              <a:t>s</a:t>
            </a:r>
            <a:r>
              <a:rPr lang="fr-BE" dirty="0" smtClean="0"/>
              <a:t> and drop in </a:t>
            </a:r>
            <a:r>
              <a:rPr lang="fr-BE" dirty="0" smtClean="0"/>
              <a:t> </a:t>
            </a:r>
            <a:r>
              <a:rPr lang="fr-BE" dirty="0" err="1" smtClean="0"/>
              <a:t>electricity</a:t>
            </a:r>
            <a:r>
              <a:rPr lang="fr-BE" dirty="0" smtClean="0"/>
              <a:t> </a:t>
            </a:r>
            <a:r>
              <a:rPr lang="fr-BE" dirty="0" err="1" smtClean="0"/>
              <a:t>prices</a:t>
            </a:r>
            <a:endParaRPr lang="fr-BE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687" y="1914524"/>
            <a:ext cx="10845847" cy="416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49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095" y="1980709"/>
            <a:ext cx="5673653" cy="3844189"/>
          </a:xfrm>
          <a:prstGeom prst="rect">
            <a:avLst/>
          </a:prstGeom>
        </p:spPr>
      </p:pic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6665330" y="1707732"/>
            <a:ext cx="4744453" cy="51502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BE" dirty="0" err="1" smtClean="0"/>
              <a:t>Electricity</a:t>
            </a:r>
            <a:r>
              <a:rPr lang="fr-BE" dirty="0" smtClean="0"/>
              <a:t> </a:t>
            </a:r>
            <a:r>
              <a:rPr lang="fr-BE" dirty="0" err="1" smtClean="0"/>
              <a:t>prices</a:t>
            </a:r>
            <a:r>
              <a:rPr lang="fr-BE" dirty="0" smtClean="0"/>
              <a:t> </a:t>
            </a:r>
            <a:r>
              <a:rPr lang="fr-BE" dirty="0" err="1" smtClean="0"/>
              <a:t>become</a:t>
            </a:r>
            <a:r>
              <a:rPr lang="fr-BE" dirty="0" smtClean="0"/>
              <a:t> </a:t>
            </a:r>
            <a:r>
              <a:rPr lang="fr-BE" dirty="0" err="1" smtClean="0"/>
              <a:t>ridiculously</a:t>
            </a:r>
            <a:r>
              <a:rPr lang="fr-BE" dirty="0" smtClean="0"/>
              <a:t> </a:t>
            </a:r>
            <a:r>
              <a:rPr lang="fr-BE" dirty="0" err="1" smtClean="0"/>
              <a:t>low</a:t>
            </a:r>
            <a:r>
              <a:rPr lang="fr-BE" dirty="0" smtClean="0"/>
              <a:t>. </a:t>
            </a:r>
            <a:endParaRPr lang="fr-BE" dirty="0"/>
          </a:p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dirty="0" err="1" smtClean="0"/>
              <a:t>Highly</a:t>
            </a:r>
            <a:r>
              <a:rPr lang="fr-BE" dirty="0" smtClean="0"/>
              <a:t> </a:t>
            </a:r>
            <a:r>
              <a:rPr lang="fr-BE" dirty="0" err="1" smtClean="0"/>
              <a:t>dependant</a:t>
            </a:r>
            <a:r>
              <a:rPr lang="fr-BE" dirty="0" smtClean="0"/>
              <a:t> on the </a:t>
            </a:r>
            <a:r>
              <a:rPr lang="fr-BE" dirty="0" err="1" smtClean="0"/>
              <a:t>price</a:t>
            </a:r>
            <a:r>
              <a:rPr lang="fr-BE" dirty="0" smtClean="0"/>
              <a:t> of </a:t>
            </a:r>
            <a:r>
              <a:rPr lang="fr-BE" dirty="0" err="1" smtClean="0"/>
              <a:t>gas</a:t>
            </a:r>
            <a:r>
              <a:rPr lang="fr-BE" dirty="0" smtClean="0"/>
              <a:t>. 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dirty="0" err="1" smtClean="0"/>
              <a:t>With</a:t>
            </a:r>
            <a:r>
              <a:rPr lang="fr-BE" dirty="0" smtClean="0"/>
              <a:t> </a:t>
            </a:r>
            <a:r>
              <a:rPr lang="fr-BE" dirty="0" smtClean="0"/>
              <a:t>the </a:t>
            </a:r>
            <a:r>
              <a:rPr lang="fr-BE" dirty="0" err="1" smtClean="0"/>
              <a:t>energy-only</a:t>
            </a:r>
            <a:r>
              <a:rPr lang="fr-BE" dirty="0" smtClean="0"/>
              <a:t> </a:t>
            </a:r>
            <a:r>
              <a:rPr lang="fr-BE" dirty="0" err="1" smtClean="0"/>
              <a:t>market</a:t>
            </a:r>
            <a:r>
              <a:rPr lang="fr-BE" dirty="0" smtClean="0"/>
              <a:t>, </a:t>
            </a:r>
            <a:r>
              <a:rPr lang="fr-BE" dirty="0"/>
              <a:t>n</a:t>
            </a:r>
            <a:r>
              <a:rPr lang="fr-BE" dirty="0" smtClean="0"/>
              <a:t>o </a:t>
            </a:r>
            <a:r>
              <a:rPr lang="fr-BE" dirty="0" smtClean="0"/>
              <a:t>new </a:t>
            </a:r>
            <a:r>
              <a:rPr lang="fr-BE" dirty="0" err="1" smtClean="0"/>
              <a:t>investments</a:t>
            </a:r>
            <a:r>
              <a:rPr lang="fr-BE" dirty="0" smtClean="0"/>
              <a:t> </a:t>
            </a:r>
            <a:r>
              <a:rPr lang="fr-BE" dirty="0" err="1" smtClean="0"/>
              <a:t>will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made </a:t>
            </a:r>
            <a:r>
              <a:rPr lang="fr-BE" dirty="0" err="1" smtClean="0"/>
              <a:t>anymore</a:t>
            </a:r>
            <a:r>
              <a:rPr lang="fr-BE" dirty="0" smtClean="0"/>
              <a:t>, </a:t>
            </a:r>
            <a:r>
              <a:rPr lang="fr-BE" dirty="0" err="1" smtClean="0"/>
              <a:t>except</a:t>
            </a:r>
            <a:r>
              <a:rPr lang="fr-BE" dirty="0" smtClean="0"/>
              <a:t> if </a:t>
            </a:r>
            <a:r>
              <a:rPr lang="fr-BE" b="1" dirty="0" smtClean="0">
                <a:solidFill>
                  <a:srgbClr val="FF0000"/>
                </a:solidFill>
              </a:rPr>
              <a:t>(i)</a:t>
            </a:r>
            <a:r>
              <a:rPr lang="fr-BE" dirty="0" smtClean="0"/>
              <a:t> </a:t>
            </a:r>
            <a:r>
              <a:rPr lang="fr-BE" dirty="0" err="1" smtClean="0"/>
              <a:t>they</a:t>
            </a:r>
            <a:r>
              <a:rPr lang="fr-BE" dirty="0" smtClean="0"/>
              <a:t> are </a:t>
            </a:r>
            <a:r>
              <a:rPr lang="fr-BE" dirty="0" err="1" smtClean="0"/>
              <a:t>subsidised</a:t>
            </a:r>
            <a:r>
              <a:rPr lang="fr-BE" dirty="0" smtClean="0"/>
              <a:t> </a:t>
            </a:r>
            <a:r>
              <a:rPr lang="fr-BE" b="1" dirty="0" smtClean="0">
                <a:solidFill>
                  <a:srgbClr val="FF0000"/>
                </a:solidFill>
              </a:rPr>
              <a:t>(ii)</a:t>
            </a:r>
            <a:r>
              <a:rPr lang="fr-BE" dirty="0" smtClean="0"/>
              <a:t> </a:t>
            </a:r>
            <a:r>
              <a:rPr lang="fr-BE" dirty="0" err="1" smtClean="0"/>
              <a:t>they</a:t>
            </a:r>
            <a:r>
              <a:rPr lang="fr-BE" dirty="0" smtClean="0"/>
              <a:t> </a:t>
            </a:r>
            <a:r>
              <a:rPr lang="fr-BE" dirty="0" err="1" smtClean="0"/>
              <a:t>take</a:t>
            </a:r>
            <a:r>
              <a:rPr lang="fr-BE" dirty="0" smtClean="0"/>
              <a:t> place in a </a:t>
            </a:r>
            <a:r>
              <a:rPr lang="fr-BE" dirty="0" err="1" smtClean="0"/>
              <a:t>microgrid</a:t>
            </a:r>
            <a:r>
              <a:rPr lang="fr-BE" dirty="0" err="1"/>
              <a:t>-</a:t>
            </a:r>
            <a:r>
              <a:rPr lang="fr-BE" dirty="0" err="1" smtClean="0"/>
              <a:t>like</a:t>
            </a:r>
            <a:r>
              <a:rPr lang="fr-BE" dirty="0" smtClean="0"/>
              <a:t> </a:t>
            </a:r>
            <a:r>
              <a:rPr lang="fr-BE" dirty="0" smtClean="0"/>
              <a:t>structure</a:t>
            </a:r>
            <a:r>
              <a:rPr lang="fr-BE" dirty="0"/>
              <a:t> </a:t>
            </a:r>
            <a:r>
              <a:rPr lang="fr-BE" dirty="0" smtClean="0"/>
              <a:t>(= no </a:t>
            </a:r>
            <a:r>
              <a:rPr lang="fr-BE" dirty="0" err="1" smtClean="0"/>
              <a:t>grid</a:t>
            </a:r>
            <a:r>
              <a:rPr lang="fr-BE" dirty="0" smtClean="0"/>
              <a:t> </a:t>
            </a:r>
            <a:r>
              <a:rPr lang="fr-BE" dirty="0" err="1" smtClean="0"/>
              <a:t>fees</a:t>
            </a:r>
            <a:r>
              <a:rPr lang="fr-BE" dirty="0" smtClean="0"/>
              <a:t>, no taxes) </a:t>
            </a:r>
            <a:endParaRPr lang="fr-BE" dirty="0" smtClean="0"/>
          </a:p>
          <a:p>
            <a:pPr marL="0" indent="0">
              <a:buNone/>
            </a:pPr>
            <a:endParaRPr lang="fr-BE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17095" y="229258"/>
            <a:ext cx="11774905" cy="1325563"/>
          </a:xfrm>
        </p:spPr>
        <p:txBody>
          <a:bodyPr/>
          <a:lstStyle/>
          <a:p>
            <a:r>
              <a:rPr lang="fr-BE" dirty="0" err="1" smtClean="0"/>
              <a:t>Low</a:t>
            </a:r>
            <a:r>
              <a:rPr lang="fr-BE" dirty="0" smtClean="0"/>
              <a:t> </a:t>
            </a:r>
            <a:r>
              <a:rPr lang="fr-BE" dirty="0" err="1" smtClean="0"/>
              <a:t>electricity</a:t>
            </a:r>
            <a:r>
              <a:rPr lang="fr-BE" dirty="0" smtClean="0"/>
              <a:t> </a:t>
            </a:r>
            <a:r>
              <a:rPr lang="fr-BE" dirty="0" err="1" smtClean="0"/>
              <a:t>prices</a:t>
            </a:r>
            <a:r>
              <a:rPr lang="fr-BE" dirty="0" smtClean="0"/>
              <a:t> and </a:t>
            </a:r>
            <a:r>
              <a:rPr lang="fr-BE" dirty="0" err="1" smtClean="0"/>
              <a:t>investments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2914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BE" dirty="0" smtClean="0"/>
              <a:t>The </a:t>
            </a:r>
            <a:r>
              <a:rPr lang="fr-BE" dirty="0" err="1" smtClean="0"/>
              <a:t>two</a:t>
            </a:r>
            <a:r>
              <a:rPr lang="fr-BE" dirty="0" smtClean="0"/>
              <a:t> </a:t>
            </a:r>
            <a:r>
              <a:rPr lang="fr-BE" dirty="0" err="1" smtClean="0"/>
              <a:t>burning</a:t>
            </a:r>
            <a:r>
              <a:rPr lang="fr-BE" dirty="0" smtClean="0"/>
              <a:t> questions in </a:t>
            </a:r>
            <a:r>
              <a:rPr lang="fr-BE" dirty="0" err="1" smtClean="0"/>
              <a:t>electricity</a:t>
            </a:r>
            <a:r>
              <a:rPr lang="fr-BE" dirty="0" smtClean="0"/>
              <a:t> </a:t>
            </a:r>
            <a:r>
              <a:rPr lang="fr-BE" dirty="0" err="1" smtClean="0"/>
              <a:t>market</a:t>
            </a:r>
            <a:r>
              <a:rPr lang="fr-BE" dirty="0" smtClean="0"/>
              <a:t> design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790703"/>
            <a:ext cx="10515600" cy="37409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b="1" dirty="0" err="1" smtClean="0"/>
              <a:t>Context</a:t>
            </a:r>
            <a:r>
              <a:rPr lang="fr-BE" b="1" dirty="0" smtClean="0"/>
              <a:t>: </a:t>
            </a:r>
            <a:r>
              <a:rPr lang="fr-BE" dirty="0" smtClean="0"/>
              <a:t>The world </a:t>
            </a:r>
            <a:r>
              <a:rPr lang="fr-BE" dirty="0" err="1" smtClean="0"/>
              <a:t>is</a:t>
            </a:r>
            <a:r>
              <a:rPr lang="fr-BE" dirty="0" smtClean="0"/>
              <a:t> </a:t>
            </a:r>
            <a:r>
              <a:rPr lang="fr-BE" dirty="0" err="1" smtClean="0"/>
              <a:t>very</a:t>
            </a:r>
            <a:r>
              <a:rPr lang="fr-BE" dirty="0" smtClean="0"/>
              <a:t> </a:t>
            </a:r>
            <a:r>
              <a:rPr lang="fr-BE" dirty="0" err="1" smtClean="0"/>
              <a:t>likely</a:t>
            </a:r>
            <a:r>
              <a:rPr lang="fr-BE" dirty="0" smtClean="0"/>
              <a:t> to switch </a:t>
            </a:r>
            <a:r>
              <a:rPr lang="fr-BE" dirty="0" err="1" smtClean="0"/>
              <a:t>towards</a:t>
            </a:r>
            <a:r>
              <a:rPr lang="fr-BE" dirty="0" smtClean="0"/>
              <a:t> a 100% </a:t>
            </a:r>
            <a:r>
              <a:rPr lang="fr-BE" dirty="0" err="1" smtClean="0"/>
              <a:t>renewable</a:t>
            </a:r>
            <a:r>
              <a:rPr lang="fr-BE" dirty="0" smtClean="0"/>
              <a:t> </a:t>
            </a:r>
            <a:r>
              <a:rPr lang="fr-BE" dirty="0" err="1" smtClean="0"/>
              <a:t>energy</a:t>
            </a:r>
            <a:r>
              <a:rPr lang="fr-BE" dirty="0" smtClean="0"/>
              <a:t> mix.</a:t>
            </a:r>
          </a:p>
          <a:p>
            <a:pPr marL="0" indent="0">
              <a:buNone/>
            </a:pPr>
            <a:r>
              <a:rPr lang="fr-BE" b="1" dirty="0" smtClean="0">
                <a:solidFill>
                  <a:srgbClr val="FF0000"/>
                </a:solidFill>
              </a:rPr>
              <a:t>Question 1:</a:t>
            </a:r>
            <a:r>
              <a:rPr lang="fr-BE" b="1" dirty="0" smtClean="0"/>
              <a:t> </a:t>
            </a:r>
            <a:r>
              <a:rPr lang="fr-BE" dirty="0" smtClean="0"/>
              <a:t>How to </a:t>
            </a:r>
            <a:r>
              <a:rPr lang="fr-BE" dirty="0" err="1" smtClean="0"/>
              <a:t>create</a:t>
            </a:r>
            <a:r>
              <a:rPr lang="fr-BE" dirty="0" smtClean="0"/>
              <a:t> a </a:t>
            </a:r>
            <a:r>
              <a:rPr lang="fr-BE" dirty="0" smtClean="0"/>
              <a:t>non-</a:t>
            </a:r>
            <a:r>
              <a:rPr lang="fr-BE" dirty="0" err="1" smtClean="0"/>
              <a:t>subsidised</a:t>
            </a:r>
            <a:r>
              <a:rPr lang="fr-BE" dirty="0" smtClean="0"/>
              <a:t> </a:t>
            </a:r>
            <a:r>
              <a:rPr lang="fr-BE" dirty="0" smtClean="0"/>
              <a:t>EU (or </a:t>
            </a:r>
            <a:r>
              <a:rPr lang="fr-BE" dirty="0" err="1" smtClean="0"/>
              <a:t>worldwide</a:t>
            </a:r>
            <a:r>
              <a:rPr lang="fr-BE" dirty="0" smtClean="0"/>
              <a:t>) </a:t>
            </a:r>
            <a:r>
              <a:rPr lang="fr-BE" dirty="0" err="1" smtClean="0"/>
              <a:t>electricity</a:t>
            </a:r>
            <a:r>
              <a:rPr lang="fr-BE" dirty="0" smtClean="0"/>
              <a:t> </a:t>
            </a:r>
            <a:r>
              <a:rPr lang="fr-BE" dirty="0" err="1" smtClean="0"/>
              <a:t>market</a:t>
            </a:r>
            <a:r>
              <a:rPr lang="fr-BE" dirty="0" smtClean="0"/>
              <a:t> </a:t>
            </a:r>
            <a:r>
              <a:rPr lang="fr-BE" dirty="0" err="1" smtClean="0"/>
              <a:t>that</a:t>
            </a:r>
            <a:r>
              <a:rPr lang="fr-BE" dirty="0" smtClean="0"/>
              <a:t> </a:t>
            </a:r>
            <a:r>
              <a:rPr lang="fr-BE" dirty="0" err="1" smtClean="0"/>
              <a:t>synthetises</a:t>
            </a:r>
            <a:r>
              <a:rPr lang="fr-BE" dirty="0" smtClean="0"/>
              <a:t> </a:t>
            </a:r>
            <a:r>
              <a:rPr lang="fr-BE" dirty="0" smtClean="0"/>
              <a:t>a </a:t>
            </a:r>
            <a:r>
              <a:rPr lang="fr-BE" dirty="0" err="1" smtClean="0"/>
              <a:t>price</a:t>
            </a:r>
            <a:r>
              <a:rPr lang="fr-BE" dirty="0" smtClean="0"/>
              <a:t> signal </a:t>
            </a:r>
            <a:r>
              <a:rPr lang="fr-BE" dirty="0" err="1" smtClean="0"/>
              <a:t>fostering</a:t>
            </a:r>
            <a:r>
              <a:rPr lang="fr-BE" dirty="0" smtClean="0"/>
              <a:t> </a:t>
            </a:r>
            <a:r>
              <a:rPr lang="fr-BE" dirty="0" err="1" smtClean="0"/>
              <a:t>investments</a:t>
            </a:r>
            <a:r>
              <a:rPr lang="fr-BE" dirty="0" smtClean="0"/>
              <a:t> in </a:t>
            </a:r>
            <a:r>
              <a:rPr lang="fr-BE" dirty="0" err="1" smtClean="0"/>
              <a:t>renewable</a:t>
            </a:r>
            <a:r>
              <a:rPr lang="fr-BE" dirty="0" smtClean="0"/>
              <a:t> </a:t>
            </a:r>
            <a:r>
              <a:rPr lang="fr-BE" dirty="0" err="1" smtClean="0"/>
              <a:t>energy</a:t>
            </a:r>
            <a:r>
              <a:rPr lang="fr-BE" dirty="0" smtClean="0"/>
              <a:t>?  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717885" y="6737684"/>
            <a:ext cx="10515600" cy="9705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BE" dirty="0" smtClean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717885" y="5208797"/>
            <a:ext cx="10515600" cy="37409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BE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fr-BE" dirty="0" smtClean="0"/>
          </a:p>
        </p:txBody>
      </p:sp>
      <p:sp>
        <p:nvSpPr>
          <p:cNvPr id="6" name="Rectangle 5"/>
          <p:cNvSpPr/>
          <p:nvPr/>
        </p:nvSpPr>
        <p:spPr>
          <a:xfrm>
            <a:off x="838200" y="4555522"/>
            <a:ext cx="5482389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800" dirty="0" err="1"/>
              <a:t>With</a:t>
            </a:r>
            <a:r>
              <a:rPr lang="fr-BE" sz="2800" dirty="0"/>
              <a:t> </a:t>
            </a:r>
            <a:r>
              <a:rPr lang="fr-BE" sz="2800" dirty="0" smtClean="0"/>
              <a:t>the </a:t>
            </a:r>
            <a:r>
              <a:rPr lang="fr-BE" sz="2800" dirty="0" err="1" smtClean="0"/>
              <a:t>current</a:t>
            </a:r>
            <a:r>
              <a:rPr lang="fr-BE" sz="2800" dirty="0" smtClean="0"/>
              <a:t> </a:t>
            </a:r>
            <a:r>
              <a:rPr lang="fr-BE" sz="2800" dirty="0" err="1" smtClean="0"/>
              <a:t>market</a:t>
            </a:r>
            <a:r>
              <a:rPr lang="fr-BE" sz="2800" dirty="0" smtClean="0"/>
              <a:t> design, </a:t>
            </a:r>
            <a:r>
              <a:rPr lang="fr-BE" sz="2800" dirty="0" err="1"/>
              <a:t>prices</a:t>
            </a:r>
            <a:r>
              <a:rPr lang="fr-BE" sz="2800" dirty="0"/>
              <a:t> </a:t>
            </a:r>
            <a:r>
              <a:rPr lang="fr-BE" sz="2800" dirty="0" err="1" smtClean="0"/>
              <a:t>will</a:t>
            </a:r>
            <a:r>
              <a:rPr lang="fr-BE" sz="2800" dirty="0" smtClean="0"/>
              <a:t> </a:t>
            </a:r>
            <a:r>
              <a:rPr lang="fr-BE" sz="2800" dirty="0" err="1" smtClean="0"/>
              <a:t>increasingly</a:t>
            </a:r>
            <a:r>
              <a:rPr lang="fr-BE" sz="2800" dirty="0" smtClean="0"/>
              <a:t> </a:t>
            </a:r>
            <a:r>
              <a:rPr lang="fr-BE" sz="2800" dirty="0" err="1" smtClean="0"/>
              <a:t>be</a:t>
            </a:r>
            <a:r>
              <a:rPr lang="fr-BE" sz="2800" dirty="0" smtClean="0"/>
              <a:t> </a:t>
            </a:r>
            <a:r>
              <a:rPr lang="fr-BE" sz="2800" dirty="0"/>
              <a:t>set by the </a:t>
            </a:r>
            <a:r>
              <a:rPr lang="fr-BE" sz="2800" dirty="0" err="1"/>
              <a:t>load</a:t>
            </a:r>
            <a:r>
              <a:rPr lang="fr-BE" sz="2800" dirty="0"/>
              <a:t> and </a:t>
            </a:r>
            <a:r>
              <a:rPr lang="fr-BE" sz="2800" dirty="0" err="1"/>
              <a:t>storage</a:t>
            </a:r>
            <a:r>
              <a:rPr lang="fr-BE" sz="2800" dirty="0"/>
              <a:t>, </a:t>
            </a:r>
            <a:r>
              <a:rPr lang="fr-BE" sz="2800" dirty="0" err="1"/>
              <a:t>which</a:t>
            </a:r>
            <a:r>
              <a:rPr lang="fr-BE" sz="2800" dirty="0"/>
              <a:t> </a:t>
            </a:r>
            <a:r>
              <a:rPr lang="fr-BE" sz="2800" dirty="0" err="1"/>
              <a:t>may</a:t>
            </a:r>
            <a:r>
              <a:rPr lang="fr-BE" sz="2800" dirty="0"/>
              <a:t> lead </a:t>
            </a:r>
            <a:r>
              <a:rPr lang="fr-BE" sz="2800" dirty="0" smtClean="0"/>
              <a:t>to </a:t>
            </a:r>
            <a:r>
              <a:rPr lang="fr-BE" sz="2800" dirty="0">
                <a:solidFill>
                  <a:srgbClr val="FF0000"/>
                </a:solidFill>
              </a:rPr>
              <a:t>(i)</a:t>
            </a:r>
            <a:r>
              <a:rPr lang="fr-BE" sz="2800" dirty="0"/>
              <a:t> </a:t>
            </a:r>
            <a:r>
              <a:rPr lang="fr-BE" sz="2800" dirty="0" err="1" smtClean="0"/>
              <a:t>low</a:t>
            </a:r>
            <a:r>
              <a:rPr lang="fr-BE" sz="2800" dirty="0" smtClean="0"/>
              <a:t> </a:t>
            </a:r>
            <a:r>
              <a:rPr lang="fr-BE" sz="2800" dirty="0" err="1" smtClean="0"/>
              <a:t>average</a:t>
            </a:r>
            <a:r>
              <a:rPr lang="fr-BE" sz="2800" dirty="0" smtClean="0"/>
              <a:t> </a:t>
            </a:r>
            <a:r>
              <a:rPr lang="fr-BE" sz="2800" dirty="0" err="1" smtClean="0"/>
              <a:t>prices</a:t>
            </a:r>
            <a:r>
              <a:rPr lang="fr-BE" sz="2800" dirty="0" smtClean="0"/>
              <a:t> </a:t>
            </a:r>
            <a:r>
              <a:rPr lang="fr-BE" sz="2800" dirty="0">
                <a:solidFill>
                  <a:srgbClr val="FF0000"/>
                </a:solidFill>
              </a:rPr>
              <a:t>(ii) </a:t>
            </a:r>
            <a:r>
              <a:rPr lang="fr-BE" sz="2800" dirty="0"/>
              <a:t>a </a:t>
            </a:r>
            <a:r>
              <a:rPr lang="fr-BE" sz="2800" dirty="0" err="1"/>
              <a:t>highly</a:t>
            </a:r>
            <a:r>
              <a:rPr lang="fr-BE" sz="2800" dirty="0"/>
              <a:t> volatile </a:t>
            </a:r>
            <a:r>
              <a:rPr lang="fr-BE" sz="2800" dirty="0" err="1"/>
              <a:t>price</a:t>
            </a:r>
            <a:r>
              <a:rPr lang="fr-BE" sz="2800" dirty="0"/>
              <a:t> signal.  </a:t>
            </a:r>
          </a:p>
          <a:p>
            <a:endParaRPr lang="fr-BE" dirty="0"/>
          </a:p>
        </p:txBody>
      </p:sp>
      <p:cxnSp>
        <p:nvCxnSpPr>
          <p:cNvPr id="8" name="Connecteur droit avec flèche 7"/>
          <p:cNvCxnSpPr/>
          <p:nvPr/>
        </p:nvCxnSpPr>
        <p:spPr>
          <a:xfrm flipV="1">
            <a:off x="7955514" y="3630458"/>
            <a:ext cx="0" cy="293416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7955514" y="6561205"/>
            <a:ext cx="3857102" cy="29723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8599246" y="4810937"/>
            <a:ext cx="116732" cy="17502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9" name="Rectangle 18"/>
          <p:cNvSpPr/>
          <p:nvPr/>
        </p:nvSpPr>
        <p:spPr>
          <a:xfrm flipH="1">
            <a:off x="8828508" y="4810937"/>
            <a:ext cx="45719" cy="17502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0" name="Rectangle 19"/>
          <p:cNvSpPr/>
          <p:nvPr/>
        </p:nvSpPr>
        <p:spPr>
          <a:xfrm>
            <a:off x="9714515" y="6088710"/>
            <a:ext cx="215636" cy="4715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1" name="Rectangle 20"/>
          <p:cNvSpPr/>
          <p:nvPr/>
        </p:nvSpPr>
        <p:spPr>
          <a:xfrm>
            <a:off x="10467519" y="4810937"/>
            <a:ext cx="45719" cy="17669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23" name="Connecteur droit 22"/>
          <p:cNvCxnSpPr/>
          <p:nvPr/>
        </p:nvCxnSpPr>
        <p:spPr>
          <a:xfrm>
            <a:off x="7955514" y="4810937"/>
            <a:ext cx="3464753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1233485" y="6559399"/>
            <a:ext cx="6437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i="1" dirty="0" smtClean="0"/>
              <a:t>time</a:t>
            </a:r>
            <a:endParaRPr lang="fr-BE" i="1" dirty="0"/>
          </a:p>
        </p:txBody>
      </p:sp>
      <p:sp>
        <p:nvSpPr>
          <p:cNvPr id="33" name="Rectangle 32"/>
          <p:cNvSpPr/>
          <p:nvPr/>
        </p:nvSpPr>
        <p:spPr>
          <a:xfrm>
            <a:off x="10870109" y="4391621"/>
            <a:ext cx="1024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i="1" dirty="0" err="1"/>
              <a:t>p</a:t>
            </a:r>
            <a:r>
              <a:rPr lang="fr-BE" i="1" dirty="0" err="1" smtClean="0"/>
              <a:t>rice</a:t>
            </a:r>
            <a:r>
              <a:rPr lang="fr-BE" i="1" dirty="0" smtClean="0"/>
              <a:t> cap</a:t>
            </a:r>
            <a:endParaRPr lang="fr-BE" i="1" dirty="0"/>
          </a:p>
        </p:txBody>
      </p:sp>
      <p:sp>
        <p:nvSpPr>
          <p:cNvPr id="43" name="Rectangle 42"/>
          <p:cNvSpPr/>
          <p:nvPr/>
        </p:nvSpPr>
        <p:spPr>
          <a:xfrm>
            <a:off x="6599822" y="3819897"/>
            <a:ext cx="13556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i="1" dirty="0" err="1"/>
              <a:t>w</a:t>
            </a:r>
            <a:r>
              <a:rPr lang="fr-BE" i="1" dirty="0" err="1" smtClean="0"/>
              <a:t>holesale</a:t>
            </a:r>
            <a:r>
              <a:rPr lang="fr-BE" i="1" dirty="0" smtClean="0"/>
              <a:t> </a:t>
            </a:r>
          </a:p>
          <a:p>
            <a:r>
              <a:rPr lang="fr-BE" i="1" dirty="0" err="1"/>
              <a:t>m</a:t>
            </a:r>
            <a:r>
              <a:rPr lang="fr-BE" i="1" dirty="0" err="1" smtClean="0"/>
              <a:t>arket</a:t>
            </a:r>
            <a:r>
              <a:rPr lang="fr-BE" i="1" dirty="0" smtClean="0"/>
              <a:t> </a:t>
            </a:r>
            <a:r>
              <a:rPr lang="fr-BE" i="1" dirty="0" err="1" smtClean="0"/>
              <a:t>price</a:t>
            </a:r>
            <a:endParaRPr lang="fr-BE" i="1" dirty="0"/>
          </a:p>
        </p:txBody>
      </p:sp>
    </p:spTree>
    <p:extLst>
      <p:ext uri="{BB962C8B-B14F-4D97-AF65-F5344CB8AC3E}">
        <p14:creationId xmlns:p14="http://schemas.microsoft.com/office/powerpoint/2010/main" val="217035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avec flèche 3"/>
          <p:cNvCxnSpPr/>
          <p:nvPr/>
        </p:nvCxnSpPr>
        <p:spPr>
          <a:xfrm>
            <a:off x="1360164" y="3112143"/>
            <a:ext cx="3857102" cy="29723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/>
          <p:cNvCxnSpPr/>
          <p:nvPr/>
        </p:nvCxnSpPr>
        <p:spPr>
          <a:xfrm flipV="1">
            <a:off x="1360164" y="177983"/>
            <a:ext cx="0" cy="293416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936095" y="248159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smtClean="0"/>
              <a:t>0</a:t>
            </a:r>
            <a:endParaRPr lang="fr-BE" sz="2800" dirty="0"/>
          </a:p>
        </p:txBody>
      </p:sp>
      <p:cxnSp>
        <p:nvCxnSpPr>
          <p:cNvPr id="17" name="Connecteur droit 16"/>
          <p:cNvCxnSpPr/>
          <p:nvPr/>
        </p:nvCxnSpPr>
        <p:spPr>
          <a:xfrm>
            <a:off x="1360163" y="2743204"/>
            <a:ext cx="19285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1360163" y="813884"/>
            <a:ext cx="2457028" cy="32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0" y="583052"/>
            <a:ext cx="2315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i="1" dirty="0" err="1"/>
              <a:t>p</a:t>
            </a:r>
            <a:r>
              <a:rPr lang="fr-BE" sz="2400" i="1" dirty="0" err="1" smtClean="0"/>
              <a:t>rice</a:t>
            </a:r>
            <a:r>
              <a:rPr lang="fr-BE" sz="2400" i="1" dirty="0" smtClean="0"/>
              <a:t> cap</a:t>
            </a:r>
            <a:endParaRPr lang="fr-BE" sz="2400" i="1" dirty="0"/>
          </a:p>
        </p:txBody>
      </p:sp>
      <p:cxnSp>
        <p:nvCxnSpPr>
          <p:cNvPr id="32" name="Connecteur droit 31"/>
          <p:cNvCxnSpPr/>
          <p:nvPr/>
        </p:nvCxnSpPr>
        <p:spPr>
          <a:xfrm>
            <a:off x="3829990" y="813884"/>
            <a:ext cx="4952" cy="4982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3846205" y="1311292"/>
            <a:ext cx="395055" cy="8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4235310" y="1302791"/>
            <a:ext cx="5950" cy="5874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>
            <a:off x="4235310" y="1886272"/>
            <a:ext cx="253918" cy="3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oneTexte 45"/>
          <p:cNvSpPr txBox="1"/>
          <p:nvPr/>
        </p:nvSpPr>
        <p:spPr>
          <a:xfrm>
            <a:off x="4489228" y="3141866"/>
            <a:ext cx="2315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MWh</a:t>
            </a:r>
            <a:endParaRPr lang="fr-BE" sz="2400" dirty="0"/>
          </a:p>
        </p:txBody>
      </p:sp>
      <p:sp>
        <p:nvSpPr>
          <p:cNvPr id="47" name="ZoneTexte 46"/>
          <p:cNvSpPr txBox="1"/>
          <p:nvPr/>
        </p:nvSpPr>
        <p:spPr>
          <a:xfrm>
            <a:off x="2173626" y="8932"/>
            <a:ext cx="2315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dirty="0" err="1" smtClean="0"/>
              <a:t>Lack</a:t>
            </a:r>
            <a:r>
              <a:rPr lang="fr-BE" sz="2400" b="1" dirty="0" smtClean="0"/>
              <a:t> of </a:t>
            </a:r>
            <a:r>
              <a:rPr lang="fr-BE" sz="2400" b="1" dirty="0" err="1" smtClean="0"/>
              <a:t>supply</a:t>
            </a:r>
            <a:endParaRPr lang="fr-BE" sz="2400" b="1" dirty="0"/>
          </a:p>
        </p:txBody>
      </p:sp>
      <p:cxnSp>
        <p:nvCxnSpPr>
          <p:cNvPr id="48" name="Connecteur droit avec flèche 47"/>
          <p:cNvCxnSpPr/>
          <p:nvPr/>
        </p:nvCxnSpPr>
        <p:spPr>
          <a:xfrm>
            <a:off x="6862770" y="3167268"/>
            <a:ext cx="3857102" cy="29723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 flipV="1">
            <a:off x="6862770" y="233108"/>
            <a:ext cx="0" cy="293416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ZoneTexte 49"/>
          <p:cNvSpPr txBox="1"/>
          <p:nvPr/>
        </p:nvSpPr>
        <p:spPr>
          <a:xfrm>
            <a:off x="6438701" y="2536719"/>
            <a:ext cx="367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 smtClean="0"/>
              <a:t>0</a:t>
            </a:r>
            <a:endParaRPr lang="fr-BE" sz="2800" dirty="0"/>
          </a:p>
        </p:txBody>
      </p:sp>
      <p:cxnSp>
        <p:nvCxnSpPr>
          <p:cNvPr id="51" name="Connecteur droit 50"/>
          <p:cNvCxnSpPr/>
          <p:nvPr/>
        </p:nvCxnSpPr>
        <p:spPr>
          <a:xfrm>
            <a:off x="6796619" y="2798330"/>
            <a:ext cx="2683569" cy="224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>
            <a:off x="6862769" y="869009"/>
            <a:ext cx="2457028" cy="32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>
            <a:off x="9332596" y="869009"/>
            <a:ext cx="4952" cy="4982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9348811" y="1366417"/>
            <a:ext cx="395055" cy="8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>
            <a:off x="9737916" y="1357916"/>
            <a:ext cx="5950" cy="5874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/>
          <p:cNvCxnSpPr/>
          <p:nvPr/>
        </p:nvCxnSpPr>
        <p:spPr>
          <a:xfrm>
            <a:off x="9737916" y="1941397"/>
            <a:ext cx="253918" cy="3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ZoneTexte 56"/>
          <p:cNvSpPr txBox="1"/>
          <p:nvPr/>
        </p:nvSpPr>
        <p:spPr>
          <a:xfrm>
            <a:off x="7676231" y="64057"/>
            <a:ext cx="40171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dirty="0" smtClean="0"/>
              <a:t>Price set by </a:t>
            </a:r>
            <a:r>
              <a:rPr lang="fr-BE" sz="2400" b="1" dirty="0" err="1" smtClean="0"/>
              <a:t>storage</a:t>
            </a:r>
            <a:r>
              <a:rPr lang="fr-BE" sz="2400" b="1" dirty="0" smtClean="0"/>
              <a:t> and DSM</a:t>
            </a:r>
            <a:endParaRPr lang="fr-BE" sz="2400" b="1" dirty="0"/>
          </a:p>
        </p:txBody>
      </p:sp>
      <p:cxnSp>
        <p:nvCxnSpPr>
          <p:cNvPr id="67" name="Connecteur droit 66"/>
          <p:cNvCxnSpPr/>
          <p:nvPr/>
        </p:nvCxnSpPr>
        <p:spPr>
          <a:xfrm flipV="1">
            <a:off x="9480188" y="1417001"/>
            <a:ext cx="0" cy="1381328"/>
          </a:xfrm>
          <a:prstGeom prst="line">
            <a:avLst/>
          </a:prstGeom>
          <a:ln>
            <a:solidFill>
              <a:schemeClr val="tx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avec flèche 73"/>
          <p:cNvCxnSpPr/>
          <p:nvPr/>
        </p:nvCxnSpPr>
        <p:spPr>
          <a:xfrm>
            <a:off x="4547595" y="6688683"/>
            <a:ext cx="3857102" cy="29723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avec flèche 74"/>
          <p:cNvCxnSpPr/>
          <p:nvPr/>
        </p:nvCxnSpPr>
        <p:spPr>
          <a:xfrm flipV="1">
            <a:off x="4547595" y="3754523"/>
            <a:ext cx="0" cy="293416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ZoneTexte 75"/>
          <p:cNvSpPr txBox="1"/>
          <p:nvPr/>
        </p:nvSpPr>
        <p:spPr>
          <a:xfrm>
            <a:off x="4123526" y="605813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smtClean="0"/>
              <a:t>0</a:t>
            </a:r>
            <a:endParaRPr lang="fr-BE" sz="2800" dirty="0"/>
          </a:p>
        </p:txBody>
      </p:sp>
      <p:cxnSp>
        <p:nvCxnSpPr>
          <p:cNvPr id="77" name="Connecteur droit 76"/>
          <p:cNvCxnSpPr/>
          <p:nvPr/>
        </p:nvCxnSpPr>
        <p:spPr>
          <a:xfrm>
            <a:off x="4547594" y="6319744"/>
            <a:ext cx="359080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/>
          <p:nvPr/>
        </p:nvCxnSpPr>
        <p:spPr>
          <a:xfrm>
            <a:off x="4547594" y="4390424"/>
            <a:ext cx="2457028" cy="32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78"/>
          <p:cNvCxnSpPr/>
          <p:nvPr/>
        </p:nvCxnSpPr>
        <p:spPr>
          <a:xfrm>
            <a:off x="7017421" y="4390424"/>
            <a:ext cx="4952" cy="4982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79"/>
          <p:cNvCxnSpPr/>
          <p:nvPr/>
        </p:nvCxnSpPr>
        <p:spPr>
          <a:xfrm>
            <a:off x="7033636" y="4887832"/>
            <a:ext cx="395055" cy="8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/>
          <p:cNvCxnSpPr/>
          <p:nvPr/>
        </p:nvCxnSpPr>
        <p:spPr>
          <a:xfrm>
            <a:off x="7422741" y="4879331"/>
            <a:ext cx="5950" cy="5874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81"/>
          <p:cNvCxnSpPr/>
          <p:nvPr/>
        </p:nvCxnSpPr>
        <p:spPr>
          <a:xfrm>
            <a:off x="7422741" y="5462812"/>
            <a:ext cx="253918" cy="3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ZoneTexte 91"/>
          <p:cNvSpPr txBox="1"/>
          <p:nvPr/>
        </p:nvSpPr>
        <p:spPr>
          <a:xfrm>
            <a:off x="9991834" y="3196991"/>
            <a:ext cx="2315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MWh</a:t>
            </a:r>
            <a:endParaRPr lang="fr-BE" sz="2400" dirty="0"/>
          </a:p>
        </p:txBody>
      </p:sp>
      <p:sp>
        <p:nvSpPr>
          <p:cNvPr id="93" name="ZoneTexte 92"/>
          <p:cNvSpPr txBox="1"/>
          <p:nvPr/>
        </p:nvSpPr>
        <p:spPr>
          <a:xfrm>
            <a:off x="5511870" y="601353"/>
            <a:ext cx="2315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i="1" dirty="0" err="1"/>
              <a:t>p</a:t>
            </a:r>
            <a:r>
              <a:rPr lang="fr-BE" sz="2400" i="1" dirty="0" err="1" smtClean="0"/>
              <a:t>rice</a:t>
            </a:r>
            <a:r>
              <a:rPr lang="fr-BE" sz="2400" i="1" dirty="0" smtClean="0"/>
              <a:t> cap</a:t>
            </a:r>
            <a:endParaRPr lang="fr-BE" sz="2400" i="1" dirty="0"/>
          </a:p>
        </p:txBody>
      </p:sp>
      <p:sp>
        <p:nvSpPr>
          <p:cNvPr id="94" name="ZoneTexte 93"/>
          <p:cNvSpPr txBox="1"/>
          <p:nvPr/>
        </p:nvSpPr>
        <p:spPr>
          <a:xfrm>
            <a:off x="3204468" y="4138339"/>
            <a:ext cx="2315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i="1" dirty="0" err="1"/>
              <a:t>p</a:t>
            </a:r>
            <a:r>
              <a:rPr lang="fr-BE" sz="2400" i="1" dirty="0" err="1" smtClean="0"/>
              <a:t>rice</a:t>
            </a:r>
            <a:r>
              <a:rPr lang="fr-BE" sz="2400" i="1" dirty="0" smtClean="0"/>
              <a:t> cap</a:t>
            </a:r>
            <a:endParaRPr lang="fr-BE" sz="2400" i="1" dirty="0"/>
          </a:p>
        </p:txBody>
      </p:sp>
      <p:sp>
        <p:nvSpPr>
          <p:cNvPr id="96" name="ZoneTexte 95"/>
          <p:cNvSpPr txBox="1"/>
          <p:nvPr/>
        </p:nvSpPr>
        <p:spPr>
          <a:xfrm>
            <a:off x="8707074" y="5070937"/>
            <a:ext cx="2315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dirty="0" err="1" smtClean="0"/>
              <a:t>Oversupply</a:t>
            </a:r>
            <a:endParaRPr lang="fr-BE" sz="2400" b="1" dirty="0"/>
          </a:p>
        </p:txBody>
      </p:sp>
      <p:sp>
        <p:nvSpPr>
          <p:cNvPr id="98" name="ZoneTexte 97"/>
          <p:cNvSpPr txBox="1"/>
          <p:nvPr/>
        </p:nvSpPr>
        <p:spPr>
          <a:xfrm>
            <a:off x="1939929" y="731128"/>
            <a:ext cx="2315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/>
              <a:t>d</a:t>
            </a:r>
            <a:r>
              <a:rPr lang="fr-BE" sz="2400" dirty="0" err="1" smtClean="0"/>
              <a:t>emand</a:t>
            </a:r>
            <a:endParaRPr lang="fr-BE" sz="2400" dirty="0"/>
          </a:p>
        </p:txBody>
      </p:sp>
      <p:sp>
        <p:nvSpPr>
          <p:cNvPr id="99" name="ZoneTexte 98"/>
          <p:cNvSpPr txBox="1"/>
          <p:nvPr/>
        </p:nvSpPr>
        <p:spPr>
          <a:xfrm>
            <a:off x="1862477" y="2266626"/>
            <a:ext cx="2315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 smtClean="0"/>
              <a:t>supply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117635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77450" y="3341791"/>
            <a:ext cx="6997430" cy="221995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BE" dirty="0" err="1" smtClean="0"/>
              <a:t>Current</a:t>
            </a:r>
            <a:r>
              <a:rPr lang="fr-BE" dirty="0" smtClean="0"/>
              <a:t> </a:t>
            </a:r>
            <a:r>
              <a:rPr lang="fr-BE" dirty="0" err="1" smtClean="0"/>
              <a:t>incentives</a:t>
            </a:r>
            <a:r>
              <a:rPr lang="fr-BE" dirty="0" smtClean="0"/>
              <a:t> </a:t>
            </a:r>
            <a:r>
              <a:rPr lang="fr-BE" dirty="0" smtClean="0"/>
              <a:t>for </a:t>
            </a:r>
            <a:r>
              <a:rPr lang="fr-BE" dirty="0" err="1" smtClean="0"/>
              <a:t>having</a:t>
            </a:r>
            <a:r>
              <a:rPr lang="fr-BE" dirty="0" smtClean="0"/>
              <a:t> </a:t>
            </a:r>
            <a:r>
              <a:rPr lang="fr-BE" dirty="0" err="1" smtClean="0"/>
              <a:t>enough</a:t>
            </a:r>
            <a:r>
              <a:rPr lang="fr-BE" dirty="0" smtClean="0"/>
              <a:t> </a:t>
            </a:r>
            <a:r>
              <a:rPr lang="fr-BE" dirty="0" err="1" smtClean="0"/>
              <a:t>supply</a:t>
            </a:r>
            <a:r>
              <a:rPr lang="fr-BE" dirty="0" smtClean="0"/>
              <a:t> are not </a:t>
            </a:r>
            <a:r>
              <a:rPr lang="fr-BE" dirty="0" err="1" smtClean="0"/>
              <a:t>sufficient</a:t>
            </a:r>
            <a:r>
              <a:rPr lang="fr-BE" dirty="0" smtClean="0"/>
              <a:t>. But </a:t>
            </a:r>
            <a:r>
              <a:rPr lang="fr-BE" dirty="0" err="1" smtClean="0"/>
              <a:t>what</a:t>
            </a:r>
            <a:r>
              <a:rPr lang="fr-BE" dirty="0" smtClean="0"/>
              <a:t> are </a:t>
            </a:r>
            <a:r>
              <a:rPr lang="fr-BE" dirty="0" err="1" smtClean="0"/>
              <a:t>these</a:t>
            </a:r>
            <a:r>
              <a:rPr lang="fr-BE" dirty="0" smtClean="0"/>
              <a:t> </a:t>
            </a:r>
            <a:r>
              <a:rPr lang="fr-BE" dirty="0" err="1" smtClean="0"/>
              <a:t>current</a:t>
            </a:r>
            <a:r>
              <a:rPr lang="fr-BE" dirty="0"/>
              <a:t> </a:t>
            </a:r>
            <a:r>
              <a:rPr lang="fr-BE" dirty="0" smtClean="0"/>
              <a:t>(</a:t>
            </a:r>
            <a:r>
              <a:rPr lang="fr-BE" dirty="0" err="1"/>
              <a:t>negative</a:t>
            </a:r>
            <a:r>
              <a:rPr lang="fr-BE" dirty="0"/>
              <a:t>) </a:t>
            </a:r>
            <a:r>
              <a:rPr lang="fr-BE" dirty="0" err="1" smtClean="0"/>
              <a:t>incentives</a:t>
            </a:r>
            <a:r>
              <a:rPr lang="fr-BE" dirty="0" smtClean="0"/>
              <a:t> in </a:t>
            </a:r>
            <a:r>
              <a:rPr lang="fr-BE" dirty="0" err="1" smtClean="0"/>
              <a:t>Belgium</a:t>
            </a:r>
            <a:r>
              <a:rPr lang="fr-BE" dirty="0" smtClean="0"/>
              <a:t>? </a:t>
            </a:r>
          </a:p>
          <a:p>
            <a:pPr marL="0" indent="0">
              <a:buNone/>
            </a:pPr>
            <a:r>
              <a:rPr lang="fr-BE" dirty="0" smtClean="0">
                <a:solidFill>
                  <a:srgbClr val="FF0000"/>
                </a:solidFill>
              </a:rPr>
              <a:t>(i) </a:t>
            </a:r>
            <a:r>
              <a:rPr lang="fr-BE" dirty="0" smtClean="0"/>
              <a:t>A </a:t>
            </a:r>
            <a:r>
              <a:rPr lang="fr-BE" dirty="0" err="1" smtClean="0"/>
              <a:t>price</a:t>
            </a:r>
            <a:r>
              <a:rPr lang="fr-BE" dirty="0" smtClean="0"/>
              <a:t> of 3000 €/</a:t>
            </a:r>
            <a:r>
              <a:rPr lang="fr-BE" dirty="0" err="1" smtClean="0"/>
              <a:t>MWh</a:t>
            </a:r>
            <a:r>
              <a:rPr lang="fr-BE" dirty="0" smtClean="0"/>
              <a:t> for </a:t>
            </a:r>
            <a:r>
              <a:rPr lang="fr-BE" dirty="0" err="1" smtClean="0"/>
              <a:t>electricity</a:t>
            </a:r>
            <a:r>
              <a:rPr lang="fr-BE" dirty="0" smtClean="0"/>
              <a:t> </a:t>
            </a:r>
            <a:r>
              <a:rPr lang="fr-BE" dirty="0" err="1" smtClean="0"/>
              <a:t>bought</a:t>
            </a:r>
            <a:r>
              <a:rPr lang="fr-BE" dirty="0" smtClean="0"/>
              <a:t>  on the </a:t>
            </a:r>
            <a:r>
              <a:rPr lang="fr-BE" dirty="0" err="1" smtClean="0"/>
              <a:t>day-ahead</a:t>
            </a:r>
            <a:r>
              <a:rPr lang="fr-BE" dirty="0" smtClean="0"/>
              <a:t> </a:t>
            </a:r>
            <a:r>
              <a:rPr lang="fr-BE" dirty="0" err="1" smtClean="0"/>
              <a:t>market</a:t>
            </a:r>
            <a:r>
              <a:rPr lang="fr-BE" dirty="0"/>
              <a:t> </a:t>
            </a:r>
            <a:r>
              <a:rPr lang="fr-BE" dirty="0" smtClean="0"/>
              <a:t>in case of </a:t>
            </a:r>
            <a:r>
              <a:rPr lang="fr-BE" dirty="0" err="1" smtClean="0"/>
              <a:t>lack</a:t>
            </a:r>
            <a:r>
              <a:rPr lang="fr-BE" dirty="0" smtClean="0"/>
              <a:t> of </a:t>
            </a:r>
            <a:r>
              <a:rPr lang="fr-BE" dirty="0" err="1" smtClean="0"/>
              <a:t>supply</a:t>
            </a:r>
            <a:endParaRPr lang="fr-BE" dirty="0" smtClean="0"/>
          </a:p>
          <a:p>
            <a:pPr marL="0" indent="0">
              <a:buNone/>
            </a:pPr>
            <a:r>
              <a:rPr lang="fr-BE" dirty="0" smtClean="0">
                <a:solidFill>
                  <a:srgbClr val="FF0000"/>
                </a:solidFill>
              </a:rPr>
              <a:t>(ii) </a:t>
            </a:r>
            <a:r>
              <a:rPr lang="fr-BE" dirty="0" smtClean="0"/>
              <a:t>An </a:t>
            </a:r>
            <a:r>
              <a:rPr lang="fr-BE" dirty="0" err="1" smtClean="0"/>
              <a:t>imbalance</a:t>
            </a:r>
            <a:r>
              <a:rPr lang="fr-BE" dirty="0" smtClean="0"/>
              <a:t> tarif </a:t>
            </a:r>
            <a:r>
              <a:rPr lang="fr-BE" dirty="0" err="1" smtClean="0"/>
              <a:t>equal</a:t>
            </a:r>
            <a:r>
              <a:rPr lang="fr-BE" dirty="0" smtClean="0"/>
              <a:t> to 4500 </a:t>
            </a:r>
            <a:r>
              <a:rPr lang="fr-BE" dirty="0"/>
              <a:t>€/</a:t>
            </a:r>
            <a:r>
              <a:rPr lang="fr-BE" dirty="0" err="1" smtClean="0"/>
              <a:t>MWh</a:t>
            </a:r>
            <a:r>
              <a:rPr lang="fr-BE" dirty="0" smtClean="0"/>
              <a:t>.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366187" y="847212"/>
            <a:ext cx="10515600" cy="12115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BE" b="1" dirty="0" smtClean="0">
                <a:solidFill>
                  <a:srgbClr val="FF0000"/>
                </a:solidFill>
              </a:rPr>
              <a:t>Question 2: </a:t>
            </a:r>
            <a:r>
              <a:rPr lang="fr-BE" dirty="0" smtClean="0"/>
              <a:t>How to </a:t>
            </a:r>
            <a:r>
              <a:rPr lang="fr-BE" dirty="0" err="1" smtClean="0"/>
              <a:t>ensure</a:t>
            </a:r>
            <a:r>
              <a:rPr lang="fr-BE" dirty="0" smtClean="0"/>
              <a:t> </a:t>
            </a:r>
            <a:r>
              <a:rPr lang="fr-BE" dirty="0" err="1" smtClean="0"/>
              <a:t>that</a:t>
            </a:r>
            <a:r>
              <a:rPr lang="fr-BE" dirty="0" smtClean="0"/>
              <a:t> </a:t>
            </a:r>
            <a:r>
              <a:rPr lang="fr-BE" dirty="0" err="1" smtClean="0"/>
              <a:t>there</a:t>
            </a:r>
            <a:r>
              <a:rPr lang="fr-BE" dirty="0" smtClean="0"/>
              <a:t> </a:t>
            </a:r>
            <a:r>
              <a:rPr lang="fr-BE" dirty="0" err="1" smtClean="0"/>
              <a:t>is</a:t>
            </a:r>
            <a:r>
              <a:rPr lang="fr-BE" dirty="0" smtClean="0"/>
              <a:t> </a:t>
            </a:r>
            <a:r>
              <a:rPr lang="fr-BE" dirty="0" err="1" smtClean="0"/>
              <a:t>enough</a:t>
            </a:r>
            <a:r>
              <a:rPr lang="fr-BE" dirty="0" smtClean="0"/>
              <a:t> </a:t>
            </a:r>
            <a:r>
              <a:rPr lang="fr-BE" dirty="0" err="1" smtClean="0"/>
              <a:t>capacity</a:t>
            </a:r>
            <a:r>
              <a:rPr lang="fr-BE" dirty="0" smtClean="0"/>
              <a:t> to </a:t>
            </a:r>
            <a:r>
              <a:rPr lang="fr-BE" dirty="0" err="1" smtClean="0"/>
              <a:t>supply</a:t>
            </a:r>
            <a:r>
              <a:rPr lang="fr-BE" dirty="0" smtClean="0"/>
              <a:t> the </a:t>
            </a:r>
            <a:r>
              <a:rPr lang="fr-BE" dirty="0" err="1" smtClean="0"/>
              <a:t>load</a:t>
            </a:r>
            <a:r>
              <a:rPr lang="fr-BE" dirty="0" smtClean="0"/>
              <a:t> at </a:t>
            </a:r>
            <a:r>
              <a:rPr lang="fr-BE" dirty="0" err="1" smtClean="0"/>
              <a:t>any</a:t>
            </a:r>
            <a:r>
              <a:rPr lang="fr-BE" dirty="0" smtClean="0"/>
              <a:t> time?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BE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fr-BE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fr-BE" dirty="0" smtClean="0"/>
          </a:p>
        </p:txBody>
      </p:sp>
      <p:pic>
        <p:nvPicPr>
          <p:cNvPr id="1026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472" y="2298372"/>
            <a:ext cx="4747098" cy="456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13597" y="5369668"/>
            <a:ext cx="51007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6000" b="1" i="1" dirty="0" smtClean="0">
                <a:solidFill>
                  <a:srgbClr val="FF0000"/>
                </a:solidFill>
              </a:rPr>
              <a:t>L</a:t>
            </a:r>
            <a:endParaRPr lang="fr-BE" sz="6000" b="1" i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4160" y="6035791"/>
            <a:ext cx="50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3600" i="1" dirty="0" smtClean="0"/>
              <a:t>E</a:t>
            </a:r>
            <a:endParaRPr lang="fr-BE" sz="3600" i="1" dirty="0"/>
          </a:p>
        </p:txBody>
      </p:sp>
      <p:cxnSp>
        <p:nvCxnSpPr>
          <p:cNvPr id="8" name="Connecteur droit 7"/>
          <p:cNvCxnSpPr/>
          <p:nvPr/>
        </p:nvCxnSpPr>
        <p:spPr>
          <a:xfrm flipH="1" flipV="1">
            <a:off x="388587" y="6185308"/>
            <a:ext cx="42863" cy="257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H="1" flipV="1">
            <a:off x="308069" y="6213124"/>
            <a:ext cx="116237" cy="3444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>
            <a:off x="298734" y="6200554"/>
            <a:ext cx="92210" cy="487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87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1575" y="272527"/>
            <a:ext cx="10515600" cy="1325563"/>
          </a:xfrm>
        </p:spPr>
        <p:txBody>
          <a:bodyPr/>
          <a:lstStyle/>
          <a:p>
            <a:r>
              <a:rPr lang="fr-BE" dirty="0" smtClean="0"/>
              <a:t>If </a:t>
            </a:r>
            <a:r>
              <a:rPr lang="fr-BE" dirty="0" err="1" smtClean="0"/>
              <a:t>MWhs</a:t>
            </a:r>
            <a:r>
              <a:rPr lang="fr-BE" dirty="0" smtClean="0"/>
              <a:t> </a:t>
            </a:r>
            <a:r>
              <a:rPr lang="fr-BE" dirty="0" err="1" smtClean="0"/>
              <a:t>were</a:t>
            </a:r>
            <a:r>
              <a:rPr lang="fr-BE" dirty="0" smtClean="0"/>
              <a:t> bananas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17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dirty="0" err="1" smtClean="0"/>
              <a:t>Retailers</a:t>
            </a:r>
            <a:r>
              <a:rPr lang="fr-BE" dirty="0" smtClean="0"/>
              <a:t> </a:t>
            </a:r>
            <a:r>
              <a:rPr lang="fr-BE" dirty="0" err="1" smtClean="0"/>
              <a:t>cannot</a:t>
            </a:r>
            <a:r>
              <a:rPr lang="fr-BE" dirty="0" smtClean="0"/>
              <a:t> </a:t>
            </a:r>
            <a:r>
              <a:rPr lang="fr-BE" dirty="0" err="1" smtClean="0"/>
              <a:t>buy</a:t>
            </a:r>
            <a:r>
              <a:rPr lang="fr-BE" dirty="0" smtClean="0"/>
              <a:t> </a:t>
            </a:r>
            <a:r>
              <a:rPr lang="fr-BE" dirty="0" err="1" smtClean="0"/>
              <a:t>enough</a:t>
            </a:r>
            <a:r>
              <a:rPr lang="fr-BE" dirty="0" smtClean="0"/>
              <a:t> </a:t>
            </a:r>
            <a:r>
              <a:rPr lang="fr-BE" dirty="0" err="1" smtClean="0"/>
              <a:t>electricity</a:t>
            </a:r>
            <a:r>
              <a:rPr lang="fr-BE" dirty="0" smtClean="0"/>
              <a:t> on the </a:t>
            </a:r>
            <a:r>
              <a:rPr lang="fr-BE" dirty="0" err="1" smtClean="0"/>
              <a:t>wholesale</a:t>
            </a:r>
            <a:r>
              <a:rPr lang="fr-BE" dirty="0" smtClean="0"/>
              <a:t> </a:t>
            </a:r>
            <a:r>
              <a:rPr lang="fr-BE" dirty="0" err="1" smtClean="0"/>
              <a:t>market</a:t>
            </a:r>
            <a:r>
              <a:rPr lang="fr-BE" dirty="0" smtClean="0"/>
              <a:t> </a:t>
            </a:r>
            <a:r>
              <a:rPr lang="fr-BE" dirty="0" err="1" smtClean="0"/>
              <a:t>when</a:t>
            </a:r>
            <a:r>
              <a:rPr lang="fr-BE" dirty="0" smtClean="0"/>
              <a:t> </a:t>
            </a:r>
            <a:r>
              <a:rPr lang="fr-BE" dirty="0" err="1" smtClean="0"/>
              <a:t>there</a:t>
            </a:r>
            <a:r>
              <a:rPr lang="fr-BE" dirty="0" smtClean="0"/>
              <a:t> </a:t>
            </a:r>
            <a:r>
              <a:rPr lang="fr-BE" dirty="0" err="1" smtClean="0"/>
              <a:t>is</a:t>
            </a:r>
            <a:r>
              <a:rPr lang="fr-BE" dirty="0" smtClean="0"/>
              <a:t> a </a:t>
            </a:r>
            <a:r>
              <a:rPr lang="fr-BE" dirty="0" err="1" smtClean="0"/>
              <a:t>lack</a:t>
            </a:r>
            <a:r>
              <a:rPr lang="fr-BE" dirty="0" smtClean="0"/>
              <a:t> of </a:t>
            </a:r>
            <a:r>
              <a:rPr lang="fr-BE" dirty="0" err="1" smtClean="0"/>
              <a:t>supply</a:t>
            </a:r>
            <a:r>
              <a:rPr lang="fr-BE" dirty="0" smtClean="0"/>
              <a:t>? 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838200" y="2970735"/>
            <a:ext cx="10515600" cy="917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BE" dirty="0" smtClean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838199" y="2862940"/>
            <a:ext cx="7805739" cy="18241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BE" b="1" dirty="0" err="1" smtClean="0"/>
              <a:t>Answer</a:t>
            </a:r>
            <a:r>
              <a:rPr lang="fr-BE" dirty="0" smtClean="0"/>
              <a:t>: If </a:t>
            </a:r>
            <a:r>
              <a:rPr lang="fr-BE" dirty="0" smtClean="0"/>
              <a:t>the </a:t>
            </a:r>
            <a:r>
              <a:rPr lang="fr-BE" dirty="0" err="1" smtClean="0"/>
              <a:t>retailer</a:t>
            </a:r>
            <a:r>
              <a:rPr lang="fr-BE" dirty="0" smtClean="0"/>
              <a:t> </a:t>
            </a:r>
            <a:r>
              <a:rPr lang="fr-BE" dirty="0" err="1" smtClean="0"/>
              <a:t>cannot</a:t>
            </a:r>
            <a:r>
              <a:rPr lang="fr-BE" dirty="0" smtClean="0"/>
              <a:t> </a:t>
            </a:r>
            <a:r>
              <a:rPr lang="fr-BE" dirty="0" err="1" smtClean="0"/>
              <a:t>convince</a:t>
            </a:r>
            <a:r>
              <a:rPr lang="fr-BE" dirty="0" smtClean="0"/>
              <a:t> </a:t>
            </a:r>
            <a:r>
              <a:rPr lang="fr-BE" dirty="0" err="1" smtClean="0"/>
              <a:t>his</a:t>
            </a:r>
            <a:r>
              <a:rPr lang="fr-BE" dirty="0" smtClean="0"/>
              <a:t> </a:t>
            </a:r>
            <a:r>
              <a:rPr lang="fr-BE" dirty="0" err="1" smtClean="0"/>
              <a:t>customers</a:t>
            </a:r>
            <a:r>
              <a:rPr lang="fr-BE" dirty="0" smtClean="0"/>
              <a:t> to consume </a:t>
            </a:r>
            <a:r>
              <a:rPr lang="fr-BE" dirty="0" err="1" smtClean="0"/>
              <a:t>less</a:t>
            </a:r>
            <a:r>
              <a:rPr lang="fr-BE" dirty="0" smtClean="0"/>
              <a:t>, the TSO </a:t>
            </a:r>
            <a:r>
              <a:rPr lang="fr-BE" dirty="0" err="1" smtClean="0"/>
              <a:t>reduces</a:t>
            </a:r>
            <a:r>
              <a:rPr lang="fr-BE" dirty="0" smtClean="0"/>
              <a:t> </a:t>
            </a:r>
            <a:r>
              <a:rPr lang="fr-BE" dirty="0" err="1" smtClean="0"/>
              <a:t>its</a:t>
            </a:r>
            <a:r>
              <a:rPr lang="fr-BE" dirty="0" smtClean="0"/>
              <a:t> </a:t>
            </a:r>
            <a:r>
              <a:rPr lang="fr-BE" dirty="0" err="1" smtClean="0"/>
              <a:t>consumption</a:t>
            </a:r>
            <a:r>
              <a:rPr lang="fr-BE" dirty="0" smtClean="0"/>
              <a:t> and </a:t>
            </a:r>
            <a:r>
              <a:rPr lang="fr-BE" dirty="0" err="1" smtClean="0"/>
              <a:t>disconnect</a:t>
            </a:r>
            <a:r>
              <a:rPr lang="fr-BE" dirty="0" smtClean="0"/>
              <a:t> </a:t>
            </a:r>
            <a:r>
              <a:rPr lang="fr-BE" dirty="0" err="1" smtClean="0"/>
              <a:t>them</a:t>
            </a:r>
            <a:r>
              <a:rPr lang="fr-BE" dirty="0" smtClean="0"/>
              <a:t> </a:t>
            </a:r>
            <a:r>
              <a:rPr lang="fr-BE" dirty="0" err="1" smtClean="0"/>
              <a:t>from</a:t>
            </a:r>
            <a:r>
              <a:rPr lang="fr-BE" dirty="0" smtClean="0"/>
              <a:t> the </a:t>
            </a:r>
            <a:r>
              <a:rPr lang="fr-BE" dirty="0" err="1" smtClean="0"/>
              <a:t>grid</a:t>
            </a:r>
            <a:r>
              <a:rPr lang="fr-BE" dirty="0" smtClean="0"/>
              <a:t>. </a:t>
            </a:r>
            <a:r>
              <a:rPr lang="fr-BE" dirty="0" smtClean="0"/>
              <a:t>IT </a:t>
            </a:r>
            <a:r>
              <a:rPr lang="fr-BE" dirty="0" err="1" smtClean="0"/>
              <a:t>is</a:t>
            </a:r>
            <a:r>
              <a:rPr lang="fr-BE" dirty="0" smtClean="0"/>
              <a:t> possible </a:t>
            </a:r>
            <a:r>
              <a:rPr lang="fr-BE" dirty="0" smtClean="0"/>
              <a:t>to do </a:t>
            </a:r>
            <a:r>
              <a:rPr lang="fr-BE" dirty="0" err="1" smtClean="0"/>
              <a:t>it</a:t>
            </a:r>
            <a:r>
              <a:rPr lang="fr-BE" dirty="0" smtClean="0"/>
              <a:t>  </a:t>
            </a:r>
            <a:r>
              <a:rPr lang="fr-BE" dirty="0" err="1" smtClean="0"/>
              <a:t>with</a:t>
            </a:r>
            <a:r>
              <a:rPr lang="fr-BE" dirty="0" smtClean="0"/>
              <a:t> smart </a:t>
            </a:r>
            <a:r>
              <a:rPr lang="fr-BE" dirty="0" err="1" smtClean="0"/>
              <a:t>meters</a:t>
            </a:r>
            <a:r>
              <a:rPr lang="fr-BE" dirty="0" smtClean="0"/>
              <a:t>. </a:t>
            </a:r>
          </a:p>
        </p:txBody>
      </p:sp>
      <p:pic>
        <p:nvPicPr>
          <p:cNvPr id="2050" name="Picture 2" descr="https://upload.wikimedia.org/wikipedia/commons/thumb/4/4c/Linky.JPG/220px-Link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757" y="2453255"/>
            <a:ext cx="1800224" cy="2397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contenu 2"/>
          <p:cNvSpPr txBox="1">
            <a:spLocks/>
          </p:cNvSpPr>
          <p:nvPr/>
        </p:nvSpPr>
        <p:spPr>
          <a:xfrm>
            <a:off x="838199" y="5014600"/>
            <a:ext cx="9877426" cy="145839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BE" b="1" dirty="0" smtClean="0"/>
              <a:t>Issues</a:t>
            </a:r>
            <a:r>
              <a:rPr lang="fr-BE" dirty="0" smtClean="0"/>
              <a:t>: </a:t>
            </a:r>
            <a:r>
              <a:rPr lang="fr-BE" dirty="0" smtClean="0">
                <a:solidFill>
                  <a:srgbClr val="FF0000"/>
                </a:solidFill>
              </a:rPr>
              <a:t>(i)</a:t>
            </a:r>
            <a:r>
              <a:rPr lang="fr-BE" dirty="0" smtClean="0"/>
              <a:t>  </a:t>
            </a:r>
            <a:r>
              <a:rPr lang="fr-BE" dirty="0" err="1" smtClean="0"/>
              <a:t>Required</a:t>
            </a:r>
            <a:r>
              <a:rPr lang="fr-BE" dirty="0" smtClean="0"/>
              <a:t> </a:t>
            </a:r>
            <a:r>
              <a:rPr lang="fr-BE" smtClean="0"/>
              <a:t>t</a:t>
            </a:r>
            <a:r>
              <a:rPr lang="fr-BE" smtClean="0"/>
              <a:t>echnology </a:t>
            </a:r>
            <a:r>
              <a:rPr lang="fr-BE" dirty="0" err="1" smtClean="0"/>
              <a:t>cannot</a:t>
            </a:r>
            <a:r>
              <a:rPr lang="fr-BE" dirty="0" smtClean="0"/>
              <a:t> </a:t>
            </a:r>
            <a:r>
              <a:rPr lang="fr-BE" dirty="0" err="1" smtClean="0"/>
              <a:t>easily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smtClean="0"/>
              <a:t>put </a:t>
            </a:r>
            <a:r>
              <a:rPr lang="fr-BE" dirty="0" smtClean="0"/>
              <a:t>in place </a:t>
            </a:r>
            <a:r>
              <a:rPr lang="fr-BE" dirty="0">
                <a:solidFill>
                  <a:srgbClr val="FF0000"/>
                </a:solidFill>
              </a:rPr>
              <a:t>(</a:t>
            </a:r>
            <a:r>
              <a:rPr lang="fr-BE" dirty="0" smtClean="0">
                <a:solidFill>
                  <a:srgbClr val="FF0000"/>
                </a:solidFill>
              </a:rPr>
              <a:t>ii)</a:t>
            </a:r>
            <a:r>
              <a:rPr lang="fr-BE" dirty="0" smtClean="0"/>
              <a:t> </a:t>
            </a:r>
            <a:r>
              <a:rPr lang="fr-BE" dirty="0"/>
              <a:t>P</a:t>
            </a:r>
            <a:r>
              <a:rPr lang="fr-BE" dirty="0" smtClean="0"/>
              <a:t>oor people are </a:t>
            </a:r>
            <a:r>
              <a:rPr lang="fr-BE" dirty="0" err="1" smtClean="0"/>
              <a:t>likely</a:t>
            </a:r>
            <a:r>
              <a:rPr lang="fr-BE" dirty="0" smtClean="0"/>
              <a:t> to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frequently</a:t>
            </a:r>
            <a:r>
              <a:rPr lang="fr-BE" dirty="0" smtClean="0"/>
              <a:t> </a:t>
            </a:r>
            <a:r>
              <a:rPr lang="fr-BE" dirty="0" err="1" smtClean="0"/>
              <a:t>disconnected</a:t>
            </a:r>
            <a:r>
              <a:rPr lang="fr-BE" dirty="0" smtClean="0"/>
              <a:t> </a:t>
            </a:r>
            <a:r>
              <a:rPr lang="fr-BE" dirty="0" err="1" smtClean="0"/>
              <a:t>since</a:t>
            </a:r>
            <a:r>
              <a:rPr lang="fr-BE" dirty="0" smtClean="0"/>
              <a:t> </a:t>
            </a:r>
            <a:r>
              <a:rPr lang="fr-BE" dirty="0" err="1" smtClean="0"/>
              <a:t>they</a:t>
            </a:r>
            <a:r>
              <a:rPr lang="fr-BE" dirty="0" smtClean="0"/>
              <a:t> </a:t>
            </a:r>
            <a:r>
              <a:rPr lang="fr-BE" dirty="0" err="1" smtClean="0"/>
              <a:t>will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unable</a:t>
            </a:r>
            <a:r>
              <a:rPr lang="fr-BE" dirty="0" smtClean="0"/>
              <a:t> to </a:t>
            </a:r>
            <a:r>
              <a:rPr lang="fr-BE" dirty="0" err="1" smtClean="0"/>
              <a:t>buy</a:t>
            </a:r>
            <a:r>
              <a:rPr lang="fr-BE" dirty="0" smtClean="0"/>
              <a:t> a </a:t>
            </a:r>
            <a:r>
              <a:rPr lang="fr-BE" dirty="0" smtClean="0"/>
              <a:t>high </a:t>
            </a:r>
            <a:r>
              <a:rPr lang="fr-BE" dirty="0" err="1" smtClean="0"/>
              <a:t>level</a:t>
            </a:r>
            <a:r>
              <a:rPr lang="fr-BE" dirty="0" smtClean="0"/>
              <a:t> </a:t>
            </a:r>
            <a:r>
              <a:rPr lang="fr-BE" dirty="0" smtClean="0"/>
              <a:t>of </a:t>
            </a:r>
            <a:r>
              <a:rPr lang="fr-BE" dirty="0" err="1" smtClean="0"/>
              <a:t>security</a:t>
            </a:r>
            <a:r>
              <a:rPr lang="fr-BE" dirty="0" smtClean="0"/>
              <a:t> of </a:t>
            </a:r>
            <a:r>
              <a:rPr lang="fr-BE" dirty="0" err="1" smtClean="0"/>
              <a:t>supply</a:t>
            </a:r>
            <a:r>
              <a:rPr lang="fr-BE" dirty="0" smtClean="0"/>
              <a:t> </a:t>
            </a:r>
            <a:r>
              <a:rPr lang="fr-BE" dirty="0">
                <a:solidFill>
                  <a:srgbClr val="FF0000"/>
                </a:solidFill>
              </a:rPr>
              <a:t>(</a:t>
            </a:r>
            <a:r>
              <a:rPr lang="fr-BE" dirty="0" smtClean="0">
                <a:solidFill>
                  <a:srgbClr val="FF0000"/>
                </a:solidFill>
              </a:rPr>
              <a:t>iii</a:t>
            </a:r>
            <a:r>
              <a:rPr lang="fr-BE" dirty="0">
                <a:solidFill>
                  <a:srgbClr val="FF0000"/>
                </a:solidFill>
              </a:rPr>
              <a:t>)</a:t>
            </a:r>
            <a:r>
              <a:rPr lang="fr-BE" dirty="0"/>
              <a:t> I</a:t>
            </a:r>
            <a:r>
              <a:rPr lang="fr-BE" dirty="0" smtClean="0"/>
              <a:t>ssues of </a:t>
            </a:r>
            <a:r>
              <a:rPr lang="fr-BE" dirty="0" err="1" smtClean="0"/>
              <a:t>transparency</a:t>
            </a:r>
            <a:r>
              <a:rPr lang="fr-BE" dirty="0" smtClean="0"/>
              <a:t> for </a:t>
            </a:r>
            <a:r>
              <a:rPr lang="fr-BE" dirty="0" err="1" smtClean="0"/>
              <a:t>customers</a:t>
            </a:r>
            <a:r>
              <a:rPr lang="fr-BE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591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-2163511" y="-17546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4400" dirty="0" err="1" smtClean="0"/>
              <a:t>Capacity</a:t>
            </a:r>
            <a:r>
              <a:rPr lang="fr-BE" sz="4400" dirty="0" smtClean="0"/>
              <a:t> </a:t>
            </a:r>
            <a:r>
              <a:rPr lang="fr-BE" sz="4400" dirty="0" err="1" smtClean="0"/>
              <a:t>mechanisms</a:t>
            </a:r>
            <a:endParaRPr lang="fr-BE" sz="44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1731" y="2853488"/>
            <a:ext cx="4223657" cy="286139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97159" y="1468493"/>
            <a:ext cx="1056225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800" dirty="0" smtClean="0">
                <a:latin typeface="Calibri" panose="020F0502020204030204" pitchFamily="34" charset="0"/>
              </a:rPr>
              <a:t>An </a:t>
            </a:r>
            <a:r>
              <a:rPr lang="fr-BE" sz="2800" dirty="0" err="1" smtClean="0">
                <a:latin typeface="Calibri" panose="020F0502020204030204" pitchFamily="34" charset="0"/>
              </a:rPr>
              <a:t>increasing</a:t>
            </a:r>
            <a:r>
              <a:rPr lang="fr-BE" sz="2800" dirty="0" smtClean="0">
                <a:latin typeface="Calibri" panose="020F0502020204030204" pitchFamily="34" charset="0"/>
              </a:rPr>
              <a:t> </a:t>
            </a:r>
            <a:r>
              <a:rPr lang="fr-BE" sz="2800" dirty="0" err="1" smtClean="0">
                <a:latin typeface="Calibri" panose="020F0502020204030204" pitchFamily="34" charset="0"/>
              </a:rPr>
              <a:t>number</a:t>
            </a:r>
            <a:r>
              <a:rPr lang="fr-BE" sz="2800" dirty="0" smtClean="0">
                <a:latin typeface="Calibri" panose="020F0502020204030204" pitchFamily="34" charset="0"/>
              </a:rPr>
              <a:t> of </a:t>
            </a:r>
            <a:r>
              <a:rPr lang="fr-BE" sz="2800" dirty="0" err="1" smtClean="0">
                <a:latin typeface="Calibri" panose="020F0502020204030204" pitchFamily="34" charset="0"/>
              </a:rPr>
              <a:t>analysts</a:t>
            </a:r>
            <a:r>
              <a:rPr lang="fr-BE" sz="2800" dirty="0" smtClean="0">
                <a:latin typeface="Calibri" panose="020F0502020204030204" pitchFamily="34" charset="0"/>
              </a:rPr>
              <a:t> </a:t>
            </a:r>
            <a:r>
              <a:rPr lang="fr-BE" sz="2800" dirty="0" err="1" smtClean="0">
                <a:latin typeface="Calibri" panose="020F0502020204030204" pitchFamily="34" charset="0"/>
              </a:rPr>
              <a:t>believe</a:t>
            </a:r>
            <a:r>
              <a:rPr lang="fr-BE" sz="2800" dirty="0" smtClean="0">
                <a:latin typeface="Calibri" panose="020F0502020204030204" pitchFamily="34" charset="0"/>
              </a:rPr>
              <a:t> </a:t>
            </a:r>
            <a:r>
              <a:rPr lang="fr-BE" sz="2800" dirty="0" err="1" smtClean="0">
                <a:latin typeface="Calibri" panose="020F0502020204030204" pitchFamily="34" charset="0"/>
              </a:rPr>
              <a:t>that</a:t>
            </a:r>
            <a:r>
              <a:rPr lang="fr-BE" sz="2800" dirty="0" smtClean="0">
                <a:latin typeface="Calibri" panose="020F0502020204030204" pitchFamily="34" charset="0"/>
              </a:rPr>
              <a:t> </a:t>
            </a:r>
            <a:r>
              <a:rPr lang="fr-BE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capacity</a:t>
            </a:r>
            <a:r>
              <a:rPr lang="fr-BE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fr-BE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mechanisms</a:t>
            </a:r>
            <a:r>
              <a:rPr lang="fr-BE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smtClean="0">
                <a:latin typeface="Calibri" panose="020F0502020204030204" pitchFamily="34" charset="0"/>
              </a:rPr>
              <a:t>that make separate capacity revenues available to generators and/or demand response are needed to ensure generation adequacy. </a:t>
            </a:r>
            <a:endParaRPr lang="fr-BE" sz="2800" dirty="0">
              <a:latin typeface="Calibri" panose="020F050202020403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97159" y="3765856"/>
            <a:ext cx="701662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As a consequence, several Member States have already opted for </a:t>
            </a:r>
            <a:r>
              <a:rPr lang="en-US" sz="2800" dirty="0"/>
              <a:t>the introduction </a:t>
            </a:r>
            <a:r>
              <a:rPr lang="en-US" sz="2800" dirty="0" smtClean="0"/>
              <a:t>of one </a:t>
            </a:r>
            <a:r>
              <a:rPr lang="en-US" sz="2800" dirty="0"/>
              <a:t>or more capacity mechanisms to address perceived residual market failures. </a:t>
            </a:r>
            <a:endParaRPr lang="en-US" sz="2800" dirty="0" smtClean="0"/>
          </a:p>
          <a:p>
            <a:endParaRPr lang="en-US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597159" y="6260259"/>
            <a:ext cx="105871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Mechanisms vary widely </a:t>
            </a:r>
            <a:r>
              <a:rPr lang="en-US" sz="2800" dirty="0"/>
              <a:t>-  </a:t>
            </a:r>
            <a:r>
              <a:rPr lang="en-US" sz="2800" dirty="0" smtClean="0"/>
              <a:t>they may </a:t>
            </a:r>
            <a:r>
              <a:rPr lang="en-US" sz="2800" dirty="0"/>
              <a:t>fall within the category of state aid.</a:t>
            </a:r>
            <a:endParaRPr lang="fr-BE" sz="2800" dirty="0"/>
          </a:p>
          <a:p>
            <a:endParaRPr lang="fr-BE" sz="2800" dirty="0"/>
          </a:p>
        </p:txBody>
      </p:sp>
    </p:spTree>
    <p:extLst>
      <p:ext uri="{BB962C8B-B14F-4D97-AF65-F5344CB8AC3E}">
        <p14:creationId xmlns:p14="http://schemas.microsoft.com/office/powerpoint/2010/main" val="205641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404" y="1127275"/>
            <a:ext cx="102012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3200" dirty="0" smtClean="0">
                <a:solidFill>
                  <a:srgbClr val="FF0000"/>
                </a:solidFill>
              </a:rPr>
              <a:t>(</a:t>
            </a:r>
            <a:r>
              <a:rPr lang="fr-BE" sz="3200" dirty="0" smtClean="0">
                <a:solidFill>
                  <a:srgbClr val="FF0000"/>
                </a:solidFill>
              </a:rPr>
              <a:t>i)</a:t>
            </a:r>
            <a:r>
              <a:rPr lang="fr-BE" sz="3200" dirty="0" smtClean="0"/>
              <a:t> </a:t>
            </a:r>
            <a:r>
              <a:rPr lang="fr-BE" sz="3200" dirty="0" err="1" smtClean="0"/>
              <a:t>Difficulties</a:t>
            </a:r>
            <a:r>
              <a:rPr lang="fr-BE" sz="3200" dirty="0" smtClean="0"/>
              <a:t> for </a:t>
            </a:r>
            <a:r>
              <a:rPr lang="fr-BE" sz="3200" dirty="0" err="1" smtClean="0"/>
              <a:t>loads</a:t>
            </a:r>
            <a:r>
              <a:rPr lang="fr-BE" sz="3200" dirty="0" smtClean="0"/>
              <a:t> – </a:t>
            </a:r>
            <a:r>
              <a:rPr lang="fr-BE" sz="3200" dirty="0" err="1" smtClean="0"/>
              <a:t>especially</a:t>
            </a:r>
            <a:r>
              <a:rPr lang="fr-BE" sz="3200" dirty="0" smtClean="0"/>
              <a:t> </a:t>
            </a:r>
            <a:r>
              <a:rPr lang="fr-BE" sz="3200" dirty="0" err="1" smtClean="0"/>
              <a:t>small</a:t>
            </a:r>
            <a:r>
              <a:rPr lang="fr-BE" sz="3200" dirty="0" smtClean="0"/>
              <a:t> </a:t>
            </a:r>
            <a:r>
              <a:rPr lang="fr-BE" sz="3200" dirty="0" err="1" smtClean="0"/>
              <a:t>ones</a:t>
            </a:r>
            <a:r>
              <a:rPr lang="fr-BE" sz="3200" dirty="0"/>
              <a:t> </a:t>
            </a:r>
            <a:r>
              <a:rPr lang="fr-BE" sz="3200" dirty="0" smtClean="0"/>
              <a:t>– to </a:t>
            </a:r>
            <a:r>
              <a:rPr lang="fr-BE" sz="3200" dirty="0" err="1" smtClean="0"/>
              <a:t>take</a:t>
            </a:r>
            <a:r>
              <a:rPr lang="fr-BE" sz="3200" dirty="0" smtClean="0"/>
              <a:t> part to </a:t>
            </a:r>
            <a:r>
              <a:rPr lang="fr-BE" sz="3200" dirty="0" err="1" smtClean="0"/>
              <a:t>capacity</a:t>
            </a:r>
            <a:r>
              <a:rPr lang="fr-BE" sz="3200" dirty="0" smtClean="0"/>
              <a:t> </a:t>
            </a:r>
            <a:r>
              <a:rPr lang="fr-BE" sz="3200" dirty="0" err="1" smtClean="0"/>
              <a:t>mechanisms</a:t>
            </a:r>
            <a:r>
              <a:rPr lang="fr-BE" sz="3200" dirty="0" smtClean="0"/>
              <a:t>.</a:t>
            </a:r>
            <a:r>
              <a:rPr lang="fr-BE" sz="3200" dirty="0" smtClean="0"/>
              <a:t>  </a:t>
            </a:r>
            <a:endParaRPr lang="fr-BE" sz="3200" dirty="0" smtClean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0230" y="1781307"/>
            <a:ext cx="2914793" cy="297668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67404" y="4757992"/>
            <a:ext cx="1051560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3200" dirty="0" smtClean="0">
                <a:solidFill>
                  <a:srgbClr val="FF0000"/>
                </a:solidFill>
              </a:rPr>
              <a:t>(</a:t>
            </a:r>
            <a:r>
              <a:rPr lang="fr-BE" sz="3200" dirty="0" smtClean="0">
                <a:solidFill>
                  <a:srgbClr val="FF0000"/>
                </a:solidFill>
              </a:rPr>
              <a:t>iii) </a:t>
            </a:r>
            <a:r>
              <a:rPr lang="fr-BE" sz="3200" dirty="0" err="1" smtClean="0"/>
              <a:t>What</a:t>
            </a:r>
            <a:r>
              <a:rPr lang="fr-BE" sz="3200" dirty="0" smtClean="0"/>
              <a:t> </a:t>
            </a:r>
            <a:r>
              <a:rPr lang="fr-BE" sz="3200" dirty="0" err="1" smtClean="0"/>
              <a:t>is</a:t>
            </a:r>
            <a:r>
              <a:rPr lang="fr-BE" sz="3200" dirty="0" smtClean="0"/>
              <a:t> the place of </a:t>
            </a:r>
            <a:r>
              <a:rPr lang="fr-BE" sz="3200" dirty="0" err="1" smtClean="0"/>
              <a:t>renewables</a:t>
            </a:r>
            <a:r>
              <a:rPr lang="fr-BE" sz="3200" dirty="0" smtClean="0"/>
              <a:t>/</a:t>
            </a:r>
            <a:r>
              <a:rPr lang="fr-BE" sz="3200" dirty="0" err="1" smtClean="0"/>
              <a:t>storage</a:t>
            </a:r>
            <a:r>
              <a:rPr lang="fr-BE" sz="3200" dirty="0" smtClean="0"/>
              <a:t> </a:t>
            </a:r>
            <a:r>
              <a:rPr lang="fr-BE" sz="3200" dirty="0" err="1" smtClean="0"/>
              <a:t>within</a:t>
            </a:r>
            <a:r>
              <a:rPr lang="fr-BE" sz="3200" dirty="0" smtClean="0"/>
              <a:t> </a:t>
            </a:r>
            <a:r>
              <a:rPr lang="fr-BE" sz="3200" dirty="0" err="1" smtClean="0"/>
              <a:t>capacity</a:t>
            </a:r>
            <a:r>
              <a:rPr lang="fr-BE" sz="3200" dirty="0" smtClean="0"/>
              <a:t> </a:t>
            </a:r>
            <a:r>
              <a:rPr lang="fr-BE" sz="3200" dirty="0" err="1" smtClean="0"/>
              <a:t>mechanisms</a:t>
            </a:r>
            <a:r>
              <a:rPr lang="fr-BE" sz="3200" dirty="0" smtClean="0"/>
              <a:t>?</a:t>
            </a:r>
            <a:endParaRPr lang="fr-BE" sz="32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-37321" y="2356989"/>
            <a:ext cx="815495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fr-BE" sz="3200" dirty="0" smtClean="0">
                <a:solidFill>
                  <a:srgbClr val="FF0000"/>
                </a:solidFill>
              </a:rPr>
              <a:t>(</a:t>
            </a:r>
            <a:r>
              <a:rPr lang="fr-BE" sz="3200" dirty="0">
                <a:solidFill>
                  <a:srgbClr val="FF0000"/>
                </a:solidFill>
              </a:rPr>
              <a:t>ii)</a:t>
            </a:r>
            <a:r>
              <a:rPr lang="fr-BE" sz="3200" dirty="0"/>
              <a:t> </a:t>
            </a:r>
            <a:r>
              <a:rPr lang="fr-BE" sz="3200" dirty="0" err="1"/>
              <a:t>P</a:t>
            </a:r>
            <a:r>
              <a:rPr lang="fr-BE" sz="3200" dirty="0" err="1" smtClean="0"/>
              <a:t>roblems</a:t>
            </a:r>
            <a:r>
              <a:rPr lang="fr-BE" sz="3200" dirty="0" smtClean="0"/>
              <a:t> of </a:t>
            </a:r>
            <a:r>
              <a:rPr lang="fr-BE" sz="3200" dirty="0" err="1" smtClean="0"/>
              <a:t>interference</a:t>
            </a:r>
            <a:r>
              <a:rPr lang="fr-BE" sz="3200" dirty="0" smtClean="0"/>
              <a:t> </a:t>
            </a:r>
            <a:r>
              <a:rPr lang="fr-BE" sz="3200" dirty="0" err="1" smtClean="0"/>
              <a:t>between</a:t>
            </a:r>
            <a:r>
              <a:rPr lang="fr-BE" sz="3200" dirty="0" smtClean="0"/>
              <a:t> </a:t>
            </a:r>
            <a:r>
              <a:rPr lang="fr-BE" sz="3200" dirty="0" err="1" smtClean="0"/>
              <a:t>capacity</a:t>
            </a:r>
            <a:r>
              <a:rPr lang="fr-BE" sz="3200" dirty="0" smtClean="0"/>
              <a:t> </a:t>
            </a:r>
            <a:r>
              <a:rPr lang="fr-BE" sz="3200" dirty="0" err="1" smtClean="0"/>
              <a:t>mechanisms</a:t>
            </a:r>
            <a:r>
              <a:rPr lang="fr-BE" sz="3200" dirty="0" smtClean="0"/>
              <a:t> and transmission/ distribution networks (</a:t>
            </a:r>
            <a:r>
              <a:rPr lang="fr-BE" sz="3200" dirty="0" err="1" smtClean="0"/>
              <a:t>loop-flows</a:t>
            </a:r>
            <a:r>
              <a:rPr lang="fr-BE" sz="3200" dirty="0" smtClean="0"/>
              <a:t>, congestions at the distribution </a:t>
            </a:r>
            <a:r>
              <a:rPr lang="fr-BE" sz="3200" dirty="0" err="1" smtClean="0"/>
              <a:t>level</a:t>
            </a:r>
            <a:r>
              <a:rPr lang="fr-BE" sz="3200" dirty="0" smtClean="0"/>
              <a:t>, etc.)</a:t>
            </a:r>
            <a:endParaRPr lang="fr-BE" sz="3200" dirty="0" smtClean="0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332509" y="-376487"/>
            <a:ext cx="11728578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4400" dirty="0" smtClean="0"/>
              <a:t>The </a:t>
            </a:r>
            <a:r>
              <a:rPr lang="fr-BE" sz="4400" dirty="0" err="1" smtClean="0"/>
              <a:t>perfect</a:t>
            </a:r>
            <a:r>
              <a:rPr lang="fr-BE" sz="4400" dirty="0" smtClean="0"/>
              <a:t> </a:t>
            </a:r>
            <a:r>
              <a:rPr lang="fr-BE" sz="4400" dirty="0" err="1" smtClean="0"/>
              <a:t>capacity</a:t>
            </a:r>
            <a:r>
              <a:rPr lang="fr-BE" sz="4400" dirty="0" smtClean="0"/>
              <a:t> </a:t>
            </a:r>
            <a:r>
              <a:rPr lang="fr-BE" sz="4400" dirty="0" err="1" smtClean="0"/>
              <a:t>mechanism</a:t>
            </a:r>
            <a:r>
              <a:rPr lang="fr-BE" sz="4400" dirty="0" smtClean="0"/>
              <a:t>: </a:t>
            </a:r>
            <a:r>
              <a:rPr lang="fr-BE" sz="4400" dirty="0" err="1" smtClean="0"/>
              <a:t>difficulties</a:t>
            </a:r>
            <a:r>
              <a:rPr lang="fr-BE" sz="4400" dirty="0" smtClean="0"/>
              <a:t> </a:t>
            </a:r>
            <a:r>
              <a:rPr lang="fr-BE" sz="4400" dirty="0" err="1" smtClean="0"/>
              <a:t>ahead</a:t>
            </a:r>
            <a:endParaRPr lang="fr-BE" sz="4400" dirty="0"/>
          </a:p>
        </p:txBody>
      </p:sp>
      <p:sp>
        <p:nvSpPr>
          <p:cNvPr id="10" name="Rectangle 9"/>
          <p:cNvSpPr/>
          <p:nvPr/>
        </p:nvSpPr>
        <p:spPr>
          <a:xfrm>
            <a:off x="467404" y="6059142"/>
            <a:ext cx="105156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3200" dirty="0" smtClean="0">
                <a:solidFill>
                  <a:srgbClr val="FF0000"/>
                </a:solidFill>
              </a:rPr>
              <a:t>(</a:t>
            </a:r>
            <a:r>
              <a:rPr lang="fr-BE" sz="3200" dirty="0" smtClean="0">
                <a:solidFill>
                  <a:srgbClr val="FF0000"/>
                </a:solidFill>
              </a:rPr>
              <a:t>iv) </a:t>
            </a:r>
            <a:r>
              <a:rPr lang="fr-BE" sz="3200" dirty="0" err="1" smtClean="0"/>
              <a:t>What</a:t>
            </a:r>
            <a:r>
              <a:rPr lang="fr-BE" sz="3200" dirty="0" smtClean="0"/>
              <a:t> about </a:t>
            </a:r>
            <a:r>
              <a:rPr lang="fr-BE" sz="3200" dirty="0" err="1" smtClean="0"/>
              <a:t>nuclear</a:t>
            </a:r>
            <a:r>
              <a:rPr lang="fr-BE" sz="3200" dirty="0" smtClean="0"/>
              <a:t> </a:t>
            </a:r>
            <a:r>
              <a:rPr lang="fr-BE" sz="3200" dirty="0" err="1" smtClean="0"/>
              <a:t>energy</a:t>
            </a:r>
            <a:r>
              <a:rPr lang="fr-BE" sz="3200" dirty="0" smtClean="0"/>
              <a:t> and </a:t>
            </a:r>
            <a:r>
              <a:rPr lang="fr-BE" sz="3200" dirty="0" err="1" smtClean="0"/>
              <a:t>capacity</a:t>
            </a:r>
            <a:r>
              <a:rPr lang="fr-BE" sz="3200" dirty="0" smtClean="0"/>
              <a:t> </a:t>
            </a:r>
            <a:r>
              <a:rPr lang="fr-BE" sz="3200" dirty="0" err="1" smtClean="0"/>
              <a:t>mechanisms</a:t>
            </a:r>
            <a:r>
              <a:rPr lang="fr-BE" sz="3200" dirty="0" smtClean="0"/>
              <a:t>?</a:t>
            </a:r>
            <a:endParaRPr lang="fr-BE" sz="3200" dirty="0" smtClean="0"/>
          </a:p>
        </p:txBody>
      </p:sp>
    </p:spTree>
    <p:extLst>
      <p:ext uri="{BB962C8B-B14F-4D97-AF65-F5344CB8AC3E}">
        <p14:creationId xmlns:p14="http://schemas.microsoft.com/office/powerpoint/2010/main" val="266161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18656</TotalTime>
  <Words>889</Words>
  <Application>Microsoft Office PowerPoint</Application>
  <PresentationFormat>Grand écran</PresentationFormat>
  <Paragraphs>81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Thème Office</vt:lpstr>
      <vt:lpstr>Capacity mechanisms for improving  security of supply: quick fixes or thoughtfully rethinking the way electricity is traded? </vt:lpstr>
      <vt:lpstr>Renewables and drop in  electricity prices</vt:lpstr>
      <vt:lpstr>Low electricity prices and investments</vt:lpstr>
      <vt:lpstr>The two burning questions in electricity market design </vt:lpstr>
      <vt:lpstr>Présentation PowerPoint</vt:lpstr>
      <vt:lpstr>Présentation PowerPoint</vt:lpstr>
      <vt:lpstr>If MWhs were bananas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Targeted capacity payment for Belgium?  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COP21 and the electrical system(s?)</dc:title>
  <dc:creator>Damien</dc:creator>
  <cp:lastModifiedBy>Damien</cp:lastModifiedBy>
  <cp:revision>148</cp:revision>
  <cp:lastPrinted>2016-06-21T21:11:35Z</cp:lastPrinted>
  <dcterms:created xsi:type="dcterms:W3CDTF">2016-04-17T11:55:35Z</dcterms:created>
  <dcterms:modified xsi:type="dcterms:W3CDTF">2016-06-21T21:13:19Z</dcterms:modified>
</cp:coreProperties>
</file>